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9">
  <p:sldMasterIdLst>
    <p:sldMasterId id="2147483648" r:id="rId1"/>
  </p:sldMasterIdLst>
  <p:notesMasterIdLst>
    <p:notesMasterId r:id="rId83"/>
  </p:notesMasterIdLst>
  <p:sldIdLst>
    <p:sldId id="256" r:id="rId2"/>
    <p:sldId id="257" r:id="rId3"/>
    <p:sldId id="338" r:id="rId4"/>
    <p:sldId id="379" r:id="rId5"/>
    <p:sldId id="381" r:id="rId6"/>
    <p:sldId id="464" r:id="rId7"/>
    <p:sldId id="351" r:id="rId8"/>
    <p:sldId id="385" r:id="rId9"/>
    <p:sldId id="350" r:id="rId10"/>
    <p:sldId id="353" r:id="rId11"/>
    <p:sldId id="355" r:id="rId12"/>
    <p:sldId id="357" r:id="rId13"/>
    <p:sldId id="358" r:id="rId14"/>
    <p:sldId id="359" r:id="rId15"/>
    <p:sldId id="339" r:id="rId16"/>
    <p:sldId id="334" r:id="rId17"/>
    <p:sldId id="364" r:id="rId18"/>
    <p:sldId id="354" r:id="rId19"/>
    <p:sldId id="340" r:id="rId20"/>
    <p:sldId id="335" r:id="rId21"/>
    <p:sldId id="384" r:id="rId22"/>
    <p:sldId id="365" r:id="rId23"/>
    <p:sldId id="366" r:id="rId24"/>
    <p:sldId id="367" r:id="rId25"/>
    <p:sldId id="341" r:id="rId26"/>
    <p:sldId id="368" r:id="rId27"/>
    <p:sldId id="343" r:id="rId28"/>
    <p:sldId id="342" r:id="rId29"/>
    <p:sldId id="344" r:id="rId30"/>
    <p:sldId id="345" r:id="rId31"/>
    <p:sldId id="369" r:id="rId32"/>
    <p:sldId id="347" r:id="rId33"/>
    <p:sldId id="370" r:id="rId34"/>
    <p:sldId id="371" r:id="rId35"/>
    <p:sldId id="346" r:id="rId36"/>
    <p:sldId id="372" r:id="rId37"/>
    <p:sldId id="373" r:id="rId38"/>
    <p:sldId id="374" r:id="rId39"/>
    <p:sldId id="376" r:id="rId40"/>
    <p:sldId id="377" r:id="rId41"/>
    <p:sldId id="378" r:id="rId42"/>
    <p:sldId id="336" r:id="rId43"/>
    <p:sldId id="402" r:id="rId44"/>
    <p:sldId id="407" r:id="rId45"/>
    <p:sldId id="387" r:id="rId46"/>
    <p:sldId id="352" r:id="rId47"/>
    <p:sldId id="388" r:id="rId48"/>
    <p:sldId id="389" r:id="rId49"/>
    <p:sldId id="390" r:id="rId50"/>
    <p:sldId id="356" r:id="rId51"/>
    <p:sldId id="408" r:id="rId52"/>
    <p:sldId id="279" r:id="rId53"/>
    <p:sldId id="293" r:id="rId54"/>
    <p:sldId id="280" r:id="rId55"/>
    <p:sldId id="423" r:id="rId56"/>
    <p:sldId id="424" r:id="rId57"/>
    <p:sldId id="329" r:id="rId58"/>
    <p:sldId id="330" r:id="rId59"/>
    <p:sldId id="331" r:id="rId60"/>
    <p:sldId id="332" r:id="rId61"/>
    <p:sldId id="333" r:id="rId62"/>
    <p:sldId id="391" r:id="rId63"/>
    <p:sldId id="337" r:id="rId64"/>
    <p:sldId id="392" r:id="rId65"/>
    <p:sldId id="393" r:id="rId66"/>
    <p:sldId id="394" r:id="rId67"/>
    <p:sldId id="396" r:id="rId68"/>
    <p:sldId id="397" r:id="rId69"/>
    <p:sldId id="398" r:id="rId70"/>
    <p:sldId id="411" r:id="rId71"/>
    <p:sldId id="409" r:id="rId72"/>
    <p:sldId id="410" r:id="rId73"/>
    <p:sldId id="363" r:id="rId74"/>
    <p:sldId id="360" r:id="rId75"/>
    <p:sldId id="465" r:id="rId76"/>
    <p:sldId id="401" r:id="rId77"/>
    <p:sldId id="418" r:id="rId78"/>
    <p:sldId id="419" r:id="rId79"/>
    <p:sldId id="420" r:id="rId80"/>
    <p:sldId id="421" r:id="rId81"/>
    <p:sldId id="412" r:id="rId82"/>
  </p:sldIdLst>
  <p:sldSz cx="9144000" cy="6858000" type="screen4x3"/>
  <p:notesSz cx="6858000" cy="9144000"/>
  <p:defaultTextStyle>
    <a:defPPr>
      <a:defRPr lang="en-US">
        <a:uFillTx/>
      </a:defRPr>
    </a:defPPr>
    <a:lvl1pPr algn="l" defTabSz="457200" rtl="0" eaLnBrk="0" fontAlgn="base" hangingPunct="0">
      <a:spcBef>
        <a:spcPct val="0"/>
      </a:spcBef>
      <a:spcAft>
        <a:spcPct val="0"/>
      </a:spcAft>
      <a:defRPr kern="1200">
        <a:solidFill>
          <a:schemeClr val="tx1"/>
        </a:solidFill>
        <a:uFillTx/>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uFillTx/>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uFillTx/>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uFillTx/>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uFillTx/>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uFillTx/>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uFillTx/>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uFillTx/>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uFillTx/>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83">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annes Weapond" initials="JW" lastIdx="9" clrIdx="0"/>
  <p:cmAuthor id="2" name="HShube" initials="H"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B268"/>
    <a:srgbClr val="E6AC6C"/>
    <a:srgbClr val="E0B372"/>
    <a:srgbClr val="DEBD74"/>
    <a:srgbClr val="D9B7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87849" autoAdjust="0"/>
  </p:normalViewPr>
  <p:slideViewPr>
    <p:cSldViewPr snapToGrid="0" snapToObjects="1">
      <p:cViewPr varScale="1">
        <p:scale>
          <a:sx n="73" d="100"/>
          <a:sy n="73" d="100"/>
        </p:scale>
        <p:origin x="1236" y="78"/>
      </p:cViewPr>
      <p:guideLst>
        <p:guide orient="horz" pos="2183"/>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commentAuthors" Target="commentAuthor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diagrams/_rels/data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png"/></Relationships>
</file>

<file path=ppt/diagrams/_rels/drawing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colorful2#1">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1">
  <dgm:title val=""/>
  <dgm:desc val=""/>
  <dgm:catLst>
    <dgm:cat type="accent2" pri="11400"/>
  </dgm:catLst>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1">
  <dgm:title val=""/>
  <dgm:desc val=""/>
  <dgm:catLst>
    <dgm:cat type="accent2" pri="11100"/>
  </dgm:catLst>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2">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3">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4">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26419D04-CDC1-4B59-9D67-F49344BDC604}" type="doc">
      <dgm:prSet loTypeId="urn:microsoft.com/office/officeart/2005/8/layout/list1#1" loCatId="list" qsTypeId="urn:microsoft.com/office/officeart/2005/8/quickstyle/simple1#1" qsCatId="simple" csTypeId="urn:microsoft.com/office/officeart/2005/8/colors/colorful2#1" csCatId="colorful" phldr="1"/>
      <dgm:spPr/>
      <dgm:t>
        <a:bodyPr/>
        <a:lstStyle/>
        <a:p>
          <a:endParaRPr lang="en-US"/>
        </a:p>
      </dgm:t>
    </dgm:pt>
    <dgm:pt modelId="{305FDE6A-158A-42D9-B344-15EAE8C55122}">
      <dgm:prSet phldrT="[Text]" custT="1"/>
      <dgm:spPr/>
      <dgm:t>
        <a:bodyPr/>
        <a:lstStyle/>
        <a:p>
          <a:r>
            <a:rPr lang="en-US" sz="1600" dirty="0">
              <a:latin typeface="Verdana" panose="020B0604030504040204" pitchFamily="34" charset="0"/>
              <a:ea typeface="Verdana" panose="020B0604030504040204" pitchFamily="34" charset="0"/>
            </a:rPr>
            <a:t>Vision</a:t>
          </a:r>
        </a:p>
      </dgm:t>
    </dgm:pt>
    <dgm:pt modelId="{1DF784A4-4400-4F9B-8A80-BD990C4E928A}" type="parTrans" cxnId="{59DE358F-3CF6-4588-9A9D-8866A0273226}">
      <dgm:prSet/>
      <dgm:spPr/>
      <dgm:t>
        <a:bodyPr/>
        <a:lstStyle/>
        <a:p>
          <a:endParaRPr lang="en-US"/>
        </a:p>
      </dgm:t>
    </dgm:pt>
    <dgm:pt modelId="{0AE2690A-CC71-422B-8818-DE0611515A8F}" type="sibTrans" cxnId="{59DE358F-3CF6-4588-9A9D-8866A0273226}">
      <dgm:prSet/>
      <dgm:spPr/>
      <dgm:t>
        <a:bodyPr/>
        <a:lstStyle/>
        <a:p>
          <a:endParaRPr lang="en-US"/>
        </a:p>
      </dgm:t>
    </dgm:pt>
    <dgm:pt modelId="{2B604968-320F-41B1-AC98-841022126A56}">
      <dgm:prSet phldrT="[Text]" custT="1"/>
      <dgm:spPr/>
      <dgm:t>
        <a:bodyPr/>
        <a:lstStyle/>
        <a:p>
          <a:r>
            <a:rPr lang="en-US" sz="1600" dirty="0">
              <a:latin typeface="Verdana" panose="020B0604030504040204" pitchFamily="34" charset="0"/>
              <a:ea typeface="Verdana" panose="020B0604030504040204" pitchFamily="34" charset="0"/>
            </a:rPr>
            <a:t>Mission</a:t>
          </a:r>
        </a:p>
      </dgm:t>
    </dgm:pt>
    <dgm:pt modelId="{DFC2CD65-591B-4139-8B34-11ECF9617C54}" type="parTrans" cxnId="{E20B1D43-7B04-4DDC-893B-0176DF083409}">
      <dgm:prSet/>
      <dgm:spPr/>
      <dgm:t>
        <a:bodyPr/>
        <a:lstStyle/>
        <a:p>
          <a:endParaRPr lang="en-US"/>
        </a:p>
      </dgm:t>
    </dgm:pt>
    <dgm:pt modelId="{0AD13E6E-BBD8-4DD4-8C92-4DF9D96A3EF5}" type="sibTrans" cxnId="{E20B1D43-7B04-4DDC-893B-0176DF083409}">
      <dgm:prSet/>
      <dgm:spPr/>
      <dgm:t>
        <a:bodyPr/>
        <a:lstStyle/>
        <a:p>
          <a:endParaRPr lang="en-US"/>
        </a:p>
      </dgm:t>
    </dgm:pt>
    <dgm:pt modelId="{F78C01B7-EF02-4C5E-80A8-8BBFDACD8CA1}">
      <dgm:prSet phldrT="[Text]" custT="1"/>
      <dgm:spPr/>
      <dgm:t>
        <a:bodyPr/>
        <a:lstStyle/>
        <a:p>
          <a:r>
            <a:rPr lang="en-US" sz="1600" dirty="0">
              <a:latin typeface="Verdana" panose="020B0604030504040204" pitchFamily="34" charset="0"/>
              <a:ea typeface="Verdana" panose="020B0604030504040204" pitchFamily="34" charset="0"/>
            </a:rPr>
            <a:t>Values</a:t>
          </a:r>
        </a:p>
      </dgm:t>
    </dgm:pt>
    <dgm:pt modelId="{7B4A72CF-C611-40E8-A5F2-883EB4775448}" type="parTrans" cxnId="{33BD3A1A-287B-4F21-9324-831F6B5D1742}">
      <dgm:prSet/>
      <dgm:spPr/>
      <dgm:t>
        <a:bodyPr/>
        <a:lstStyle/>
        <a:p>
          <a:endParaRPr lang="en-US"/>
        </a:p>
      </dgm:t>
    </dgm:pt>
    <dgm:pt modelId="{4259269B-573B-4F55-800F-3D86375F9F97}" type="sibTrans" cxnId="{33BD3A1A-287B-4F21-9324-831F6B5D1742}">
      <dgm:prSet/>
      <dgm:spPr/>
      <dgm:t>
        <a:bodyPr/>
        <a:lstStyle/>
        <a:p>
          <a:endParaRPr lang="en-US"/>
        </a:p>
      </dgm:t>
    </dgm:pt>
    <dgm:pt modelId="{D2396756-DC05-451D-85F5-F65D6F6EBD34}">
      <dgm:prSet custT="1"/>
      <dgm:spPr/>
      <dgm:t>
        <a:bodyPr/>
        <a:lstStyle/>
        <a:p>
          <a:r>
            <a:rPr lang="en-ZA" sz="1600" dirty="0">
              <a:latin typeface="Verdana" panose="020B0604030504040204" pitchFamily="34" charset="0"/>
              <a:ea typeface="Verdana" panose="020B0604030504040204" pitchFamily="34" charset="0"/>
              <a:cs typeface="Arial" panose="020B0604020202020204" pitchFamily="34" charset="0"/>
            </a:rPr>
            <a:t>A world-class institution in the protection of personal information and the promotion of access to information.</a:t>
          </a:r>
          <a:endParaRPr lang="en-US" sz="1600" dirty="0">
            <a:latin typeface="Verdana" panose="020B0604030504040204" pitchFamily="34" charset="0"/>
            <a:ea typeface="Verdana" panose="020B0604030504040204" pitchFamily="34" charset="0"/>
            <a:cs typeface="Arial" panose="020B0604020202020204" pitchFamily="34" charset="0"/>
          </a:endParaRPr>
        </a:p>
      </dgm:t>
    </dgm:pt>
    <dgm:pt modelId="{22C1992B-ED6F-4700-973F-9B2001DD08DD}" type="parTrans" cxnId="{197FF7F0-4BFA-42D2-AD62-925AE9F76566}">
      <dgm:prSet/>
      <dgm:spPr/>
      <dgm:t>
        <a:bodyPr/>
        <a:lstStyle/>
        <a:p>
          <a:endParaRPr lang="en-US"/>
        </a:p>
      </dgm:t>
    </dgm:pt>
    <dgm:pt modelId="{2F36DE1A-0566-4C2B-B378-DC30FD9ADBC8}" type="sibTrans" cxnId="{197FF7F0-4BFA-42D2-AD62-925AE9F76566}">
      <dgm:prSet/>
      <dgm:spPr/>
      <dgm:t>
        <a:bodyPr/>
        <a:lstStyle/>
        <a:p>
          <a:endParaRPr lang="en-US"/>
        </a:p>
      </dgm:t>
    </dgm:pt>
    <dgm:pt modelId="{99D082AC-62AB-4359-A13D-667FC24BDBBF}">
      <dgm:prSet custT="1"/>
      <dgm:spPr/>
      <dgm:t>
        <a:bodyPr/>
        <a:lstStyle/>
        <a:p>
          <a:r>
            <a:rPr lang="en-ZA" sz="1600" dirty="0">
              <a:latin typeface="Verdana" panose="020B0604030504040204" pitchFamily="34" charset="0"/>
              <a:ea typeface="Verdana" panose="020B0604030504040204" pitchFamily="34" charset="0"/>
              <a:cs typeface="Arial" panose="020B0604020202020204" pitchFamily="34" charset="0"/>
            </a:rPr>
            <a:t>An independent institution which regulates the processing of personal information and the promotion of access to information in accordance with the Constitution and the law so as to protect the rights of everyone</a:t>
          </a:r>
          <a:r>
            <a:rPr lang="en-ZA" sz="1600" dirty="0">
              <a:latin typeface="Verdana" panose="020B0604030504040204" pitchFamily="34" charset="0"/>
              <a:ea typeface="Verdana" panose="020B0604030504040204" pitchFamily="34" charset="0"/>
            </a:rPr>
            <a:t>.</a:t>
          </a:r>
          <a:endParaRPr lang="en-US" sz="1600" dirty="0">
            <a:latin typeface="Verdana" panose="020B0604030504040204" pitchFamily="34" charset="0"/>
            <a:ea typeface="Verdana" panose="020B0604030504040204" pitchFamily="34" charset="0"/>
          </a:endParaRPr>
        </a:p>
      </dgm:t>
    </dgm:pt>
    <dgm:pt modelId="{D31E71B6-B797-4438-A6B7-19B9149EC20C}" type="parTrans" cxnId="{797D2260-1521-4195-A8E5-516484E28793}">
      <dgm:prSet/>
      <dgm:spPr/>
      <dgm:t>
        <a:bodyPr/>
        <a:lstStyle/>
        <a:p>
          <a:endParaRPr lang="en-US"/>
        </a:p>
      </dgm:t>
    </dgm:pt>
    <dgm:pt modelId="{6E367C07-D1AC-4316-B056-EB7C4B041829}" type="sibTrans" cxnId="{797D2260-1521-4195-A8E5-516484E28793}">
      <dgm:prSet/>
      <dgm:spPr/>
      <dgm:t>
        <a:bodyPr/>
        <a:lstStyle/>
        <a:p>
          <a:endParaRPr lang="en-US"/>
        </a:p>
      </dgm:t>
    </dgm:pt>
    <dgm:pt modelId="{55AEF854-F444-4D27-8BE2-8691431D19D1}">
      <dgm:prSet custT="1"/>
      <dgm:spPr/>
      <dgm:t>
        <a:bodyPr/>
        <a:lstStyle/>
        <a:p>
          <a:r>
            <a:rPr lang="en-ZA" sz="1600" dirty="0">
              <a:latin typeface="Verdana" panose="020B0604030504040204" pitchFamily="34" charset="0"/>
              <a:ea typeface="Verdana" panose="020B0604030504040204" pitchFamily="34" charset="0"/>
              <a:cs typeface="Arial" panose="020B0604020202020204" pitchFamily="34" charset="0"/>
            </a:rPr>
            <a:t>Transparency, Accountability, Integrity, Excellence, Impartiality, Responsiveness</a:t>
          </a:r>
          <a:endParaRPr lang="en-US" sz="1600" dirty="0">
            <a:latin typeface="Verdana" panose="020B0604030504040204" pitchFamily="34" charset="0"/>
            <a:ea typeface="Verdana" panose="020B0604030504040204" pitchFamily="34" charset="0"/>
            <a:cs typeface="Arial" panose="020B0604020202020204" pitchFamily="34" charset="0"/>
          </a:endParaRPr>
        </a:p>
      </dgm:t>
    </dgm:pt>
    <dgm:pt modelId="{9FF99B28-1342-4086-B38F-5FE3EDB06012}" type="parTrans" cxnId="{458BF04F-3CA8-49F6-B1F3-9F9CC47C46AD}">
      <dgm:prSet/>
      <dgm:spPr/>
      <dgm:t>
        <a:bodyPr/>
        <a:lstStyle/>
        <a:p>
          <a:endParaRPr lang="en-US"/>
        </a:p>
      </dgm:t>
    </dgm:pt>
    <dgm:pt modelId="{386D1A17-C397-4793-B292-B61194D02743}" type="sibTrans" cxnId="{458BF04F-3CA8-49F6-B1F3-9F9CC47C46AD}">
      <dgm:prSet/>
      <dgm:spPr/>
      <dgm:t>
        <a:bodyPr/>
        <a:lstStyle/>
        <a:p>
          <a:endParaRPr lang="en-US"/>
        </a:p>
      </dgm:t>
    </dgm:pt>
    <dgm:pt modelId="{B05B59F3-13EA-4F63-96EC-229272B89A21}" type="pres">
      <dgm:prSet presAssocID="{26419D04-CDC1-4B59-9D67-F49344BDC604}" presName="linear" presStyleCnt="0">
        <dgm:presLayoutVars>
          <dgm:dir/>
          <dgm:animLvl val="lvl"/>
          <dgm:resizeHandles val="exact"/>
        </dgm:presLayoutVars>
      </dgm:prSet>
      <dgm:spPr/>
      <dgm:t>
        <a:bodyPr/>
        <a:lstStyle/>
        <a:p>
          <a:endParaRPr lang="en-ZA"/>
        </a:p>
      </dgm:t>
    </dgm:pt>
    <dgm:pt modelId="{E81C44F5-84AD-432B-B9AA-4AB776DC1B96}" type="pres">
      <dgm:prSet presAssocID="{305FDE6A-158A-42D9-B344-15EAE8C55122}" presName="parentLin" presStyleCnt="0"/>
      <dgm:spPr/>
    </dgm:pt>
    <dgm:pt modelId="{D5EE10BE-1508-410B-B79E-495BCD47F706}" type="pres">
      <dgm:prSet presAssocID="{305FDE6A-158A-42D9-B344-15EAE8C55122}" presName="parentLeftMargin" presStyleLbl="node1" presStyleIdx="0" presStyleCnt="3"/>
      <dgm:spPr/>
      <dgm:t>
        <a:bodyPr/>
        <a:lstStyle/>
        <a:p>
          <a:endParaRPr lang="en-ZA"/>
        </a:p>
      </dgm:t>
    </dgm:pt>
    <dgm:pt modelId="{BBAF1607-8C8B-4828-8D60-DB9E23980787}" type="pres">
      <dgm:prSet presAssocID="{305FDE6A-158A-42D9-B344-15EAE8C55122}" presName="parentText" presStyleLbl="node1" presStyleIdx="0" presStyleCnt="3">
        <dgm:presLayoutVars>
          <dgm:chMax val="0"/>
          <dgm:bulletEnabled val="1"/>
        </dgm:presLayoutVars>
      </dgm:prSet>
      <dgm:spPr/>
      <dgm:t>
        <a:bodyPr/>
        <a:lstStyle/>
        <a:p>
          <a:endParaRPr lang="en-ZA"/>
        </a:p>
      </dgm:t>
    </dgm:pt>
    <dgm:pt modelId="{C0389E25-AE08-497F-AA82-2C85632045E3}" type="pres">
      <dgm:prSet presAssocID="{305FDE6A-158A-42D9-B344-15EAE8C55122}" presName="negativeSpace" presStyleCnt="0"/>
      <dgm:spPr/>
    </dgm:pt>
    <dgm:pt modelId="{BB0AE16E-4B04-4971-90C3-9C7A1EBA7DEA}" type="pres">
      <dgm:prSet presAssocID="{305FDE6A-158A-42D9-B344-15EAE8C55122}" presName="childText" presStyleLbl="conFgAcc1" presStyleIdx="0" presStyleCnt="3" custLinFactNeighborY="6784">
        <dgm:presLayoutVars>
          <dgm:bulletEnabled val="1"/>
        </dgm:presLayoutVars>
      </dgm:prSet>
      <dgm:spPr/>
      <dgm:t>
        <a:bodyPr/>
        <a:lstStyle/>
        <a:p>
          <a:endParaRPr lang="en-ZA"/>
        </a:p>
      </dgm:t>
    </dgm:pt>
    <dgm:pt modelId="{9A20D290-9757-441A-B8DA-16D0E4D8193B}" type="pres">
      <dgm:prSet presAssocID="{0AE2690A-CC71-422B-8818-DE0611515A8F}" presName="spaceBetweenRectangles" presStyleCnt="0"/>
      <dgm:spPr/>
    </dgm:pt>
    <dgm:pt modelId="{755F11D3-ADDD-46F4-989A-7ED2F3194243}" type="pres">
      <dgm:prSet presAssocID="{2B604968-320F-41B1-AC98-841022126A56}" presName="parentLin" presStyleCnt="0"/>
      <dgm:spPr/>
    </dgm:pt>
    <dgm:pt modelId="{AD7F8F07-2E74-4207-8C22-05B297068C59}" type="pres">
      <dgm:prSet presAssocID="{2B604968-320F-41B1-AC98-841022126A56}" presName="parentLeftMargin" presStyleLbl="node1" presStyleIdx="0" presStyleCnt="3"/>
      <dgm:spPr/>
      <dgm:t>
        <a:bodyPr/>
        <a:lstStyle/>
        <a:p>
          <a:endParaRPr lang="en-ZA"/>
        </a:p>
      </dgm:t>
    </dgm:pt>
    <dgm:pt modelId="{1EE29843-02BF-41FD-AD05-861BCD9B75CD}" type="pres">
      <dgm:prSet presAssocID="{2B604968-320F-41B1-AC98-841022126A56}" presName="parentText" presStyleLbl="node1" presStyleIdx="1" presStyleCnt="3">
        <dgm:presLayoutVars>
          <dgm:chMax val="0"/>
          <dgm:bulletEnabled val="1"/>
        </dgm:presLayoutVars>
      </dgm:prSet>
      <dgm:spPr/>
      <dgm:t>
        <a:bodyPr/>
        <a:lstStyle/>
        <a:p>
          <a:endParaRPr lang="en-ZA"/>
        </a:p>
      </dgm:t>
    </dgm:pt>
    <dgm:pt modelId="{61A013DD-82A2-48AB-8195-1EF431BAF65D}" type="pres">
      <dgm:prSet presAssocID="{2B604968-320F-41B1-AC98-841022126A56}" presName="negativeSpace" presStyleCnt="0"/>
      <dgm:spPr/>
    </dgm:pt>
    <dgm:pt modelId="{31D9E0F9-4AA3-4981-ACAE-B284C6DE0A34}" type="pres">
      <dgm:prSet presAssocID="{2B604968-320F-41B1-AC98-841022126A56}" presName="childText" presStyleLbl="conFgAcc1" presStyleIdx="1" presStyleCnt="3">
        <dgm:presLayoutVars>
          <dgm:bulletEnabled val="1"/>
        </dgm:presLayoutVars>
      </dgm:prSet>
      <dgm:spPr/>
      <dgm:t>
        <a:bodyPr/>
        <a:lstStyle/>
        <a:p>
          <a:endParaRPr lang="en-ZA"/>
        </a:p>
      </dgm:t>
    </dgm:pt>
    <dgm:pt modelId="{80EFE8CC-507A-4C59-9D42-F710827CD896}" type="pres">
      <dgm:prSet presAssocID="{0AD13E6E-BBD8-4DD4-8C92-4DF9D96A3EF5}" presName="spaceBetweenRectangles" presStyleCnt="0"/>
      <dgm:spPr/>
    </dgm:pt>
    <dgm:pt modelId="{7FD953E7-08D5-440B-A62D-B7CB41840090}" type="pres">
      <dgm:prSet presAssocID="{F78C01B7-EF02-4C5E-80A8-8BBFDACD8CA1}" presName="parentLin" presStyleCnt="0"/>
      <dgm:spPr/>
    </dgm:pt>
    <dgm:pt modelId="{7FE86E86-841F-4349-8DF2-BA565F96A2D9}" type="pres">
      <dgm:prSet presAssocID="{F78C01B7-EF02-4C5E-80A8-8BBFDACD8CA1}" presName="parentLeftMargin" presStyleLbl="node1" presStyleIdx="1" presStyleCnt="3"/>
      <dgm:spPr/>
      <dgm:t>
        <a:bodyPr/>
        <a:lstStyle/>
        <a:p>
          <a:endParaRPr lang="en-ZA"/>
        </a:p>
      </dgm:t>
    </dgm:pt>
    <dgm:pt modelId="{927D5157-6BF9-402A-8E34-34274B52523E}" type="pres">
      <dgm:prSet presAssocID="{F78C01B7-EF02-4C5E-80A8-8BBFDACD8CA1}" presName="parentText" presStyleLbl="node1" presStyleIdx="2" presStyleCnt="3">
        <dgm:presLayoutVars>
          <dgm:chMax val="0"/>
          <dgm:bulletEnabled val="1"/>
        </dgm:presLayoutVars>
      </dgm:prSet>
      <dgm:spPr/>
      <dgm:t>
        <a:bodyPr/>
        <a:lstStyle/>
        <a:p>
          <a:endParaRPr lang="en-ZA"/>
        </a:p>
      </dgm:t>
    </dgm:pt>
    <dgm:pt modelId="{51680000-B930-4643-9DF1-DAF2BCB0B87A}" type="pres">
      <dgm:prSet presAssocID="{F78C01B7-EF02-4C5E-80A8-8BBFDACD8CA1}" presName="negativeSpace" presStyleCnt="0"/>
      <dgm:spPr/>
    </dgm:pt>
    <dgm:pt modelId="{3188DB5C-5932-4F6C-BE27-D84025266BD6}" type="pres">
      <dgm:prSet presAssocID="{F78C01B7-EF02-4C5E-80A8-8BBFDACD8CA1}" presName="childText" presStyleLbl="conFgAcc1" presStyleIdx="2" presStyleCnt="3">
        <dgm:presLayoutVars>
          <dgm:bulletEnabled val="1"/>
        </dgm:presLayoutVars>
      </dgm:prSet>
      <dgm:spPr/>
      <dgm:t>
        <a:bodyPr/>
        <a:lstStyle/>
        <a:p>
          <a:endParaRPr lang="en-ZA"/>
        </a:p>
      </dgm:t>
    </dgm:pt>
  </dgm:ptLst>
  <dgm:cxnLst>
    <dgm:cxn modelId="{33BD3A1A-287B-4F21-9324-831F6B5D1742}" srcId="{26419D04-CDC1-4B59-9D67-F49344BDC604}" destId="{F78C01B7-EF02-4C5E-80A8-8BBFDACD8CA1}" srcOrd="2" destOrd="0" parTransId="{7B4A72CF-C611-40E8-A5F2-883EB4775448}" sibTransId="{4259269B-573B-4F55-800F-3D86375F9F97}"/>
    <dgm:cxn modelId="{960C6E54-B9B7-430B-A181-BECFA0E29B7F}" type="presOf" srcId="{55AEF854-F444-4D27-8BE2-8691431D19D1}" destId="{3188DB5C-5932-4F6C-BE27-D84025266BD6}" srcOrd="0" destOrd="0" presId="urn:microsoft.com/office/officeart/2005/8/layout/list1#1"/>
    <dgm:cxn modelId="{498FE7DF-A77A-48FC-8E98-72E4E9BA3457}" type="presOf" srcId="{305FDE6A-158A-42D9-B344-15EAE8C55122}" destId="{D5EE10BE-1508-410B-B79E-495BCD47F706}" srcOrd="0" destOrd="0" presId="urn:microsoft.com/office/officeart/2005/8/layout/list1#1"/>
    <dgm:cxn modelId="{B28EF81B-4839-4B21-913C-6EE412F25450}" type="presOf" srcId="{F78C01B7-EF02-4C5E-80A8-8BBFDACD8CA1}" destId="{7FE86E86-841F-4349-8DF2-BA565F96A2D9}" srcOrd="0" destOrd="0" presId="urn:microsoft.com/office/officeart/2005/8/layout/list1#1"/>
    <dgm:cxn modelId="{E20B1D43-7B04-4DDC-893B-0176DF083409}" srcId="{26419D04-CDC1-4B59-9D67-F49344BDC604}" destId="{2B604968-320F-41B1-AC98-841022126A56}" srcOrd="1" destOrd="0" parTransId="{DFC2CD65-591B-4139-8B34-11ECF9617C54}" sibTransId="{0AD13E6E-BBD8-4DD4-8C92-4DF9D96A3EF5}"/>
    <dgm:cxn modelId="{197FF7F0-4BFA-42D2-AD62-925AE9F76566}" srcId="{305FDE6A-158A-42D9-B344-15EAE8C55122}" destId="{D2396756-DC05-451D-85F5-F65D6F6EBD34}" srcOrd="0" destOrd="0" parTransId="{22C1992B-ED6F-4700-973F-9B2001DD08DD}" sibTransId="{2F36DE1A-0566-4C2B-B378-DC30FD9ADBC8}"/>
    <dgm:cxn modelId="{86B5729E-AE94-4BC0-8B23-B7A8ADB56906}" type="presOf" srcId="{26419D04-CDC1-4B59-9D67-F49344BDC604}" destId="{B05B59F3-13EA-4F63-96EC-229272B89A21}" srcOrd="0" destOrd="0" presId="urn:microsoft.com/office/officeart/2005/8/layout/list1#1"/>
    <dgm:cxn modelId="{FAD910E8-4CBC-4FC7-BA8B-109BF72F5603}" type="presOf" srcId="{99D082AC-62AB-4359-A13D-667FC24BDBBF}" destId="{31D9E0F9-4AA3-4981-ACAE-B284C6DE0A34}" srcOrd="0" destOrd="0" presId="urn:microsoft.com/office/officeart/2005/8/layout/list1#1"/>
    <dgm:cxn modelId="{9F9E1A6C-87DA-460B-93BF-EF06C4583F05}" type="presOf" srcId="{305FDE6A-158A-42D9-B344-15EAE8C55122}" destId="{BBAF1607-8C8B-4828-8D60-DB9E23980787}" srcOrd="1" destOrd="0" presId="urn:microsoft.com/office/officeart/2005/8/layout/list1#1"/>
    <dgm:cxn modelId="{85A0F5F4-C5F1-42BC-993F-F883A63A69E9}" type="presOf" srcId="{D2396756-DC05-451D-85F5-F65D6F6EBD34}" destId="{BB0AE16E-4B04-4971-90C3-9C7A1EBA7DEA}" srcOrd="0" destOrd="0" presId="urn:microsoft.com/office/officeart/2005/8/layout/list1#1"/>
    <dgm:cxn modelId="{5A7FA0FE-EDB6-49E8-80AF-CB18F40DDC9B}" type="presOf" srcId="{2B604968-320F-41B1-AC98-841022126A56}" destId="{1EE29843-02BF-41FD-AD05-861BCD9B75CD}" srcOrd="1" destOrd="0" presId="urn:microsoft.com/office/officeart/2005/8/layout/list1#1"/>
    <dgm:cxn modelId="{9DFFE143-7CEF-4FAA-B57E-AE542F24BC7B}" type="presOf" srcId="{2B604968-320F-41B1-AC98-841022126A56}" destId="{AD7F8F07-2E74-4207-8C22-05B297068C59}" srcOrd="0" destOrd="0" presId="urn:microsoft.com/office/officeart/2005/8/layout/list1#1"/>
    <dgm:cxn modelId="{1E8A191D-3E03-4C20-8EF5-C40224ED71C7}" type="presOf" srcId="{F78C01B7-EF02-4C5E-80A8-8BBFDACD8CA1}" destId="{927D5157-6BF9-402A-8E34-34274B52523E}" srcOrd="1" destOrd="0" presId="urn:microsoft.com/office/officeart/2005/8/layout/list1#1"/>
    <dgm:cxn modelId="{797D2260-1521-4195-A8E5-516484E28793}" srcId="{2B604968-320F-41B1-AC98-841022126A56}" destId="{99D082AC-62AB-4359-A13D-667FC24BDBBF}" srcOrd="0" destOrd="0" parTransId="{D31E71B6-B797-4438-A6B7-19B9149EC20C}" sibTransId="{6E367C07-D1AC-4316-B056-EB7C4B041829}"/>
    <dgm:cxn modelId="{458BF04F-3CA8-49F6-B1F3-9F9CC47C46AD}" srcId="{F78C01B7-EF02-4C5E-80A8-8BBFDACD8CA1}" destId="{55AEF854-F444-4D27-8BE2-8691431D19D1}" srcOrd="0" destOrd="0" parTransId="{9FF99B28-1342-4086-B38F-5FE3EDB06012}" sibTransId="{386D1A17-C397-4793-B292-B61194D02743}"/>
    <dgm:cxn modelId="{59DE358F-3CF6-4588-9A9D-8866A0273226}" srcId="{26419D04-CDC1-4B59-9D67-F49344BDC604}" destId="{305FDE6A-158A-42D9-B344-15EAE8C55122}" srcOrd="0" destOrd="0" parTransId="{1DF784A4-4400-4F9B-8A80-BD990C4E928A}" sibTransId="{0AE2690A-CC71-422B-8818-DE0611515A8F}"/>
    <dgm:cxn modelId="{FA29771D-AF26-47AF-A511-73B0F66204F4}" type="presParOf" srcId="{B05B59F3-13EA-4F63-96EC-229272B89A21}" destId="{E81C44F5-84AD-432B-B9AA-4AB776DC1B96}" srcOrd="0" destOrd="0" presId="urn:microsoft.com/office/officeart/2005/8/layout/list1#1"/>
    <dgm:cxn modelId="{7CE8D0A3-590C-4F1E-8821-1F92D6BE2C71}" type="presParOf" srcId="{E81C44F5-84AD-432B-B9AA-4AB776DC1B96}" destId="{D5EE10BE-1508-410B-B79E-495BCD47F706}" srcOrd="0" destOrd="0" presId="urn:microsoft.com/office/officeart/2005/8/layout/list1#1"/>
    <dgm:cxn modelId="{0674DAEF-64C5-4E20-94C5-A815B35CEB13}" type="presParOf" srcId="{E81C44F5-84AD-432B-B9AA-4AB776DC1B96}" destId="{BBAF1607-8C8B-4828-8D60-DB9E23980787}" srcOrd="1" destOrd="0" presId="urn:microsoft.com/office/officeart/2005/8/layout/list1#1"/>
    <dgm:cxn modelId="{4D87D715-633B-4BD1-AC11-B1722B9BB1C0}" type="presParOf" srcId="{B05B59F3-13EA-4F63-96EC-229272B89A21}" destId="{C0389E25-AE08-497F-AA82-2C85632045E3}" srcOrd="1" destOrd="0" presId="urn:microsoft.com/office/officeart/2005/8/layout/list1#1"/>
    <dgm:cxn modelId="{09FB4FA5-38EA-4D63-AD52-67CC636EA628}" type="presParOf" srcId="{B05B59F3-13EA-4F63-96EC-229272B89A21}" destId="{BB0AE16E-4B04-4971-90C3-9C7A1EBA7DEA}" srcOrd="2" destOrd="0" presId="urn:microsoft.com/office/officeart/2005/8/layout/list1#1"/>
    <dgm:cxn modelId="{E582A9C6-E5E5-4262-9B17-5DD455E902C6}" type="presParOf" srcId="{B05B59F3-13EA-4F63-96EC-229272B89A21}" destId="{9A20D290-9757-441A-B8DA-16D0E4D8193B}" srcOrd="3" destOrd="0" presId="urn:microsoft.com/office/officeart/2005/8/layout/list1#1"/>
    <dgm:cxn modelId="{073E5222-3874-41B9-A755-00C710556653}" type="presParOf" srcId="{B05B59F3-13EA-4F63-96EC-229272B89A21}" destId="{755F11D3-ADDD-46F4-989A-7ED2F3194243}" srcOrd="4" destOrd="0" presId="urn:microsoft.com/office/officeart/2005/8/layout/list1#1"/>
    <dgm:cxn modelId="{98290F70-3F4A-448B-A870-B2672BCB4220}" type="presParOf" srcId="{755F11D3-ADDD-46F4-989A-7ED2F3194243}" destId="{AD7F8F07-2E74-4207-8C22-05B297068C59}" srcOrd="0" destOrd="0" presId="urn:microsoft.com/office/officeart/2005/8/layout/list1#1"/>
    <dgm:cxn modelId="{EB9827F8-EC0C-4E3E-9DC9-DF90009A8E29}" type="presParOf" srcId="{755F11D3-ADDD-46F4-989A-7ED2F3194243}" destId="{1EE29843-02BF-41FD-AD05-861BCD9B75CD}" srcOrd="1" destOrd="0" presId="urn:microsoft.com/office/officeart/2005/8/layout/list1#1"/>
    <dgm:cxn modelId="{FEECD445-30E3-468E-B1EB-4F06E471994E}" type="presParOf" srcId="{B05B59F3-13EA-4F63-96EC-229272B89A21}" destId="{61A013DD-82A2-48AB-8195-1EF431BAF65D}" srcOrd="5" destOrd="0" presId="urn:microsoft.com/office/officeart/2005/8/layout/list1#1"/>
    <dgm:cxn modelId="{04208F84-D672-4F26-BE81-12588CD7CECD}" type="presParOf" srcId="{B05B59F3-13EA-4F63-96EC-229272B89A21}" destId="{31D9E0F9-4AA3-4981-ACAE-B284C6DE0A34}" srcOrd="6" destOrd="0" presId="urn:microsoft.com/office/officeart/2005/8/layout/list1#1"/>
    <dgm:cxn modelId="{0352B353-FAA8-4358-A83D-887B33FDA890}" type="presParOf" srcId="{B05B59F3-13EA-4F63-96EC-229272B89A21}" destId="{80EFE8CC-507A-4C59-9D42-F710827CD896}" srcOrd="7" destOrd="0" presId="urn:microsoft.com/office/officeart/2005/8/layout/list1#1"/>
    <dgm:cxn modelId="{0B9048D8-1917-4064-A9AC-1E8C7105EFF3}" type="presParOf" srcId="{B05B59F3-13EA-4F63-96EC-229272B89A21}" destId="{7FD953E7-08D5-440B-A62D-B7CB41840090}" srcOrd="8" destOrd="0" presId="urn:microsoft.com/office/officeart/2005/8/layout/list1#1"/>
    <dgm:cxn modelId="{F0F372EA-6C52-4553-9CF2-EA4162CB9FDC}" type="presParOf" srcId="{7FD953E7-08D5-440B-A62D-B7CB41840090}" destId="{7FE86E86-841F-4349-8DF2-BA565F96A2D9}" srcOrd="0" destOrd="0" presId="urn:microsoft.com/office/officeart/2005/8/layout/list1#1"/>
    <dgm:cxn modelId="{E064C533-A15D-46B5-80BF-5E83E86DC4DC}" type="presParOf" srcId="{7FD953E7-08D5-440B-A62D-B7CB41840090}" destId="{927D5157-6BF9-402A-8E34-34274B52523E}" srcOrd="1" destOrd="0" presId="urn:microsoft.com/office/officeart/2005/8/layout/list1#1"/>
    <dgm:cxn modelId="{03862429-D46D-4BDC-BA0B-5083748E3CB7}" type="presParOf" srcId="{B05B59F3-13EA-4F63-96EC-229272B89A21}" destId="{51680000-B930-4643-9DF1-DAF2BCB0B87A}" srcOrd="9" destOrd="0" presId="urn:microsoft.com/office/officeart/2005/8/layout/list1#1"/>
    <dgm:cxn modelId="{6893AC59-B6A6-42E0-AE4F-B7904C419CAD}" type="presParOf" srcId="{B05B59F3-13EA-4F63-96EC-229272B89A21}" destId="{3188DB5C-5932-4F6C-BE27-D84025266BD6}" srcOrd="10" destOrd="0" presId="urn:microsoft.com/office/officeart/2005/8/layout/list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B9DF29-9DAC-41F1-A147-C4BFB2445524}" type="doc">
      <dgm:prSet loTypeId="urn:microsoft.com/office/officeart/2005/8/layout/hierarchy1#1" loCatId="hierarchy" qsTypeId="urn:microsoft.com/office/officeart/2005/8/quickstyle/simple1#2" qsCatId="simple" csTypeId="urn:microsoft.com/office/officeart/2005/8/colors/accent2_4#1" csCatId="colorful" phldr="1"/>
      <dgm:spPr/>
      <dgm:t>
        <a:bodyPr/>
        <a:lstStyle/>
        <a:p>
          <a:endParaRPr lang="en-ZA"/>
        </a:p>
      </dgm:t>
    </dgm:pt>
    <dgm:pt modelId="{0E234C81-4B44-4E3F-A5C7-A266B89BC326}">
      <dgm:prSet phldrT="[Text]"/>
      <dgm:spPr/>
      <dgm:t>
        <a:bodyPr/>
        <a:lstStyle/>
        <a:p>
          <a:r>
            <a:rPr lang="en-US" dirty="0" smtClean="0"/>
            <a:t>Chairperson and Members</a:t>
          </a:r>
          <a:endParaRPr lang="en-ZA" dirty="0"/>
        </a:p>
      </dgm:t>
    </dgm:pt>
    <dgm:pt modelId="{87557091-ECA0-41E0-ABA4-20EC668B2569}" type="parTrans" cxnId="{2AABB540-3242-46CF-94E6-29C97E3E681B}">
      <dgm:prSet/>
      <dgm:spPr/>
      <dgm:t>
        <a:bodyPr/>
        <a:lstStyle/>
        <a:p>
          <a:endParaRPr lang="en-ZA"/>
        </a:p>
      </dgm:t>
    </dgm:pt>
    <dgm:pt modelId="{F6C40BE4-24F8-4DE6-8AE7-B0212DD21685}" type="sibTrans" cxnId="{2AABB540-3242-46CF-94E6-29C97E3E681B}">
      <dgm:prSet/>
      <dgm:spPr/>
      <dgm:t>
        <a:bodyPr/>
        <a:lstStyle/>
        <a:p>
          <a:endParaRPr lang="en-ZA"/>
        </a:p>
      </dgm:t>
    </dgm:pt>
    <dgm:pt modelId="{702E612B-6774-474C-89F7-496A254DF4C1}" type="asst">
      <dgm:prSet phldrT="[Text]"/>
      <dgm:spPr/>
      <dgm:t>
        <a:bodyPr/>
        <a:lstStyle/>
        <a:p>
          <a:r>
            <a:rPr lang="en-US" dirty="0" err="1" smtClean="0"/>
            <a:t>ffice</a:t>
          </a:r>
          <a:r>
            <a:rPr lang="en-US" dirty="0" smtClean="0"/>
            <a:t> of the CEO</a:t>
          </a:r>
          <a:endParaRPr lang="en-ZA" dirty="0"/>
        </a:p>
      </dgm:t>
    </dgm:pt>
    <dgm:pt modelId="{A6901CCC-DC91-4239-9BB3-B0A0C13AD0D0}" type="parTrans" cxnId="{9CE77DBC-9439-48EC-B022-DE31BA9FB3CD}">
      <dgm:prSet/>
      <dgm:spPr/>
      <dgm:t>
        <a:bodyPr/>
        <a:lstStyle/>
        <a:p>
          <a:endParaRPr lang="en-ZA"/>
        </a:p>
      </dgm:t>
    </dgm:pt>
    <dgm:pt modelId="{40F2EF44-A0E1-449B-BE05-CDC0BD25A9B8}" type="sibTrans" cxnId="{9CE77DBC-9439-48EC-B022-DE31BA9FB3CD}">
      <dgm:prSet/>
      <dgm:spPr/>
      <dgm:t>
        <a:bodyPr/>
        <a:lstStyle/>
        <a:p>
          <a:endParaRPr lang="en-ZA"/>
        </a:p>
      </dgm:t>
    </dgm:pt>
    <dgm:pt modelId="{81AA3670-3671-4EE1-B6C0-57B391AFC191}">
      <dgm:prSet phldrT="[Text]"/>
      <dgm:spPr/>
      <dgm:t>
        <a:bodyPr/>
        <a:lstStyle/>
        <a:p>
          <a:r>
            <a:rPr lang="en-US" dirty="0" smtClean="0"/>
            <a:t>Division: Promotion of Access to Information</a:t>
          </a:r>
          <a:endParaRPr lang="en-ZA" dirty="0"/>
        </a:p>
      </dgm:t>
    </dgm:pt>
    <dgm:pt modelId="{47A3AA5D-CBE2-4C99-B7FC-4FCC13F31850}" type="parTrans" cxnId="{2746A283-FA16-44EA-8F8C-090F0E68F2EC}">
      <dgm:prSet/>
      <dgm:spPr/>
      <dgm:t>
        <a:bodyPr/>
        <a:lstStyle/>
        <a:p>
          <a:endParaRPr lang="en-ZA"/>
        </a:p>
      </dgm:t>
    </dgm:pt>
    <dgm:pt modelId="{125AED93-D674-49BF-A846-E840822AFB03}" type="sibTrans" cxnId="{2746A283-FA16-44EA-8F8C-090F0E68F2EC}">
      <dgm:prSet/>
      <dgm:spPr/>
      <dgm:t>
        <a:bodyPr/>
        <a:lstStyle/>
        <a:p>
          <a:endParaRPr lang="en-ZA"/>
        </a:p>
      </dgm:t>
    </dgm:pt>
    <dgm:pt modelId="{32E4F230-056B-4355-A4FF-CD39E64505B3}">
      <dgm:prSet phldrT="[Text]"/>
      <dgm:spPr/>
      <dgm:t>
        <a:bodyPr/>
        <a:lstStyle/>
        <a:p>
          <a:r>
            <a:rPr lang="en-US" dirty="0" smtClean="0"/>
            <a:t>Division: Education and Communication</a:t>
          </a:r>
          <a:endParaRPr lang="en-ZA" dirty="0"/>
        </a:p>
      </dgm:t>
    </dgm:pt>
    <dgm:pt modelId="{D32F8505-7664-4C97-AAA2-BCBD7609C686}" type="parTrans" cxnId="{8DED7452-A07D-470A-81E7-994EA2D6565F}">
      <dgm:prSet/>
      <dgm:spPr/>
      <dgm:t>
        <a:bodyPr/>
        <a:lstStyle/>
        <a:p>
          <a:endParaRPr lang="en-ZA"/>
        </a:p>
      </dgm:t>
    </dgm:pt>
    <dgm:pt modelId="{465334D1-210C-498F-A6D8-63BD11D0D0DF}" type="sibTrans" cxnId="{8DED7452-A07D-470A-81E7-994EA2D6565F}">
      <dgm:prSet/>
      <dgm:spPr/>
      <dgm:t>
        <a:bodyPr/>
        <a:lstStyle/>
        <a:p>
          <a:endParaRPr lang="en-ZA"/>
        </a:p>
      </dgm:t>
    </dgm:pt>
    <dgm:pt modelId="{A00FD428-C77A-446F-ABCE-BBD3B8075465}">
      <dgm:prSet phldrT="[Text]"/>
      <dgm:spPr/>
      <dgm:t>
        <a:bodyPr/>
        <a:lstStyle/>
        <a:p>
          <a:r>
            <a:rPr lang="en-US" dirty="0" smtClean="0"/>
            <a:t>Division: Legal, Policy, Research and IT Analysis</a:t>
          </a:r>
          <a:endParaRPr lang="en-ZA" dirty="0"/>
        </a:p>
      </dgm:t>
    </dgm:pt>
    <dgm:pt modelId="{6A354D70-9776-4915-A851-29DF0C05B295}" type="parTrans" cxnId="{0E47B654-F792-4C0B-8C56-85BBB2FE616E}">
      <dgm:prSet/>
      <dgm:spPr/>
      <dgm:t>
        <a:bodyPr/>
        <a:lstStyle/>
        <a:p>
          <a:endParaRPr lang="en-ZA"/>
        </a:p>
      </dgm:t>
    </dgm:pt>
    <dgm:pt modelId="{AF8B1DB8-4BAC-4FBE-96CB-982DC7ACE200}" type="sibTrans" cxnId="{0E47B654-F792-4C0B-8C56-85BBB2FE616E}">
      <dgm:prSet/>
      <dgm:spPr/>
      <dgm:t>
        <a:bodyPr/>
        <a:lstStyle/>
        <a:p>
          <a:endParaRPr lang="en-ZA"/>
        </a:p>
      </dgm:t>
    </dgm:pt>
    <dgm:pt modelId="{045F37AD-6CA3-48D8-B426-EB2479CFD4DB}">
      <dgm:prSet phldrT="[Text]"/>
      <dgm:spPr/>
      <dgm:t>
        <a:bodyPr/>
        <a:lstStyle/>
        <a:p>
          <a:r>
            <a:rPr lang="en-US" dirty="0" smtClean="0"/>
            <a:t>Division: Corporate Services</a:t>
          </a:r>
          <a:endParaRPr lang="en-ZA" dirty="0"/>
        </a:p>
      </dgm:t>
    </dgm:pt>
    <dgm:pt modelId="{85C370EF-196B-432D-A9A4-7B91468B878C}" type="parTrans" cxnId="{534D130A-B94B-46DC-ACC1-A0CA1FE4C6F7}">
      <dgm:prSet/>
      <dgm:spPr/>
      <dgm:t>
        <a:bodyPr/>
        <a:lstStyle/>
        <a:p>
          <a:endParaRPr lang="en-ZA"/>
        </a:p>
      </dgm:t>
    </dgm:pt>
    <dgm:pt modelId="{222B41EE-B0D6-4152-86CD-8CA4D74E30EB}" type="sibTrans" cxnId="{534D130A-B94B-46DC-ACC1-A0CA1FE4C6F7}">
      <dgm:prSet/>
      <dgm:spPr/>
      <dgm:t>
        <a:bodyPr/>
        <a:lstStyle/>
        <a:p>
          <a:endParaRPr lang="en-ZA"/>
        </a:p>
      </dgm:t>
    </dgm:pt>
    <dgm:pt modelId="{C9852FFD-8068-4772-B699-A2F00E91A8BC}">
      <dgm:prSet phldrT="[Text]"/>
      <dgm:spPr/>
      <dgm:t>
        <a:bodyPr/>
        <a:lstStyle/>
        <a:p>
          <a:r>
            <a:rPr lang="en-US" dirty="0" smtClean="0"/>
            <a:t>Division: Financial Management</a:t>
          </a:r>
          <a:endParaRPr lang="en-ZA" dirty="0"/>
        </a:p>
      </dgm:t>
    </dgm:pt>
    <dgm:pt modelId="{7C8590D6-366D-4861-AF8A-9F70DFC531A6}" type="parTrans" cxnId="{20FF65B5-3FE5-4B21-9EB4-E36C82416B1C}">
      <dgm:prSet/>
      <dgm:spPr/>
      <dgm:t>
        <a:bodyPr/>
        <a:lstStyle/>
        <a:p>
          <a:endParaRPr lang="en-ZA"/>
        </a:p>
      </dgm:t>
    </dgm:pt>
    <dgm:pt modelId="{1989F153-198C-4C30-BC0B-7C59BB9CA80B}" type="sibTrans" cxnId="{20FF65B5-3FE5-4B21-9EB4-E36C82416B1C}">
      <dgm:prSet/>
      <dgm:spPr/>
      <dgm:t>
        <a:bodyPr/>
        <a:lstStyle/>
        <a:p>
          <a:endParaRPr lang="en-ZA"/>
        </a:p>
      </dgm:t>
    </dgm:pt>
    <dgm:pt modelId="{D46A7F84-2522-4FB7-8EF0-5E042758A242}">
      <dgm:prSet phldrT="[Text]"/>
      <dgm:spPr/>
      <dgm:t>
        <a:bodyPr/>
        <a:lstStyle/>
        <a:p>
          <a:r>
            <a:rPr lang="en-US" dirty="0" smtClean="0"/>
            <a:t>Division: Protection of Personal Information	</a:t>
          </a:r>
          <a:endParaRPr lang="en-ZA" dirty="0"/>
        </a:p>
      </dgm:t>
    </dgm:pt>
    <dgm:pt modelId="{8E34CE79-6E77-4033-8F9C-DEB6B9D8114A}" type="sibTrans" cxnId="{2139086F-8AAB-4DC3-9ADD-02ECE71A35A7}">
      <dgm:prSet/>
      <dgm:spPr/>
      <dgm:t>
        <a:bodyPr/>
        <a:lstStyle/>
        <a:p>
          <a:endParaRPr lang="en-ZA"/>
        </a:p>
      </dgm:t>
    </dgm:pt>
    <dgm:pt modelId="{319FB661-B327-4E4E-8E9D-FB7F4472C3D4}" type="parTrans" cxnId="{2139086F-8AAB-4DC3-9ADD-02ECE71A35A7}">
      <dgm:prSet/>
      <dgm:spPr/>
      <dgm:t>
        <a:bodyPr/>
        <a:lstStyle/>
        <a:p>
          <a:endParaRPr lang="en-ZA"/>
        </a:p>
      </dgm:t>
    </dgm:pt>
    <dgm:pt modelId="{5B4577C2-2C9D-4A8E-8739-65B99D80C4FC}" type="pres">
      <dgm:prSet presAssocID="{F7B9DF29-9DAC-41F1-A147-C4BFB2445524}" presName="hierChild1" presStyleCnt="0">
        <dgm:presLayoutVars>
          <dgm:chPref val="1"/>
          <dgm:dir/>
          <dgm:animOne val="branch"/>
          <dgm:animLvl val="lvl"/>
          <dgm:resizeHandles/>
        </dgm:presLayoutVars>
      </dgm:prSet>
      <dgm:spPr/>
      <dgm:t>
        <a:bodyPr/>
        <a:lstStyle/>
        <a:p>
          <a:endParaRPr lang="en-ZA"/>
        </a:p>
      </dgm:t>
    </dgm:pt>
    <dgm:pt modelId="{F324312B-F50F-47CC-8FFC-80AE1D9DD8D6}" type="pres">
      <dgm:prSet presAssocID="{0E234C81-4B44-4E3F-A5C7-A266B89BC326}" presName="hierRoot1" presStyleCnt="0"/>
      <dgm:spPr/>
    </dgm:pt>
    <dgm:pt modelId="{EC774B00-311A-457E-84A9-574E55922819}" type="pres">
      <dgm:prSet presAssocID="{0E234C81-4B44-4E3F-A5C7-A266B89BC326}" presName="composite" presStyleCnt="0"/>
      <dgm:spPr/>
    </dgm:pt>
    <dgm:pt modelId="{7D115208-9130-4E74-8DB9-B213DA6F2D7A}" type="pres">
      <dgm:prSet presAssocID="{0E234C81-4B44-4E3F-A5C7-A266B89BC326}" presName="background" presStyleLbl="node0" presStyleIdx="0" presStyleCnt="2"/>
      <dgm:spPr/>
    </dgm:pt>
    <dgm:pt modelId="{197624FF-7C80-43E2-A3D8-FB0E6C1375D7}" type="pres">
      <dgm:prSet presAssocID="{0E234C81-4B44-4E3F-A5C7-A266B89BC326}" presName="text" presStyleLbl="fgAcc0" presStyleIdx="0" presStyleCnt="2" custLinFactX="16680" custLinFactY="-55400" custLinFactNeighborX="100000" custLinFactNeighborY="-100000">
        <dgm:presLayoutVars>
          <dgm:chPref val="3"/>
        </dgm:presLayoutVars>
      </dgm:prSet>
      <dgm:spPr/>
      <dgm:t>
        <a:bodyPr/>
        <a:lstStyle/>
        <a:p>
          <a:endParaRPr lang="en-ZA"/>
        </a:p>
      </dgm:t>
    </dgm:pt>
    <dgm:pt modelId="{4FF0366D-CEAD-4DAC-BEB0-D7AC51228B25}" type="pres">
      <dgm:prSet presAssocID="{0E234C81-4B44-4E3F-A5C7-A266B89BC326}" presName="hierChild2" presStyleCnt="0"/>
      <dgm:spPr/>
    </dgm:pt>
    <dgm:pt modelId="{5BD03179-3609-4256-AEEB-9B1F00E97026}" type="pres">
      <dgm:prSet presAssocID="{702E612B-6774-474C-89F7-496A254DF4C1}" presName="hierRoot1" presStyleCnt="0"/>
      <dgm:spPr/>
    </dgm:pt>
    <dgm:pt modelId="{F9F8848A-D615-490A-854C-45AAC1826032}" type="pres">
      <dgm:prSet presAssocID="{702E612B-6774-474C-89F7-496A254DF4C1}" presName="composite" presStyleCnt="0"/>
      <dgm:spPr/>
    </dgm:pt>
    <dgm:pt modelId="{899A26C9-1D16-478C-B86A-34A1EEDA072C}" type="pres">
      <dgm:prSet presAssocID="{702E612B-6774-474C-89F7-496A254DF4C1}" presName="background" presStyleLbl="node0" presStyleIdx="1" presStyleCnt="2"/>
      <dgm:spPr/>
    </dgm:pt>
    <dgm:pt modelId="{643B4ED3-F080-462E-B523-4AEFF26C8E01}" type="pres">
      <dgm:prSet presAssocID="{702E612B-6774-474C-89F7-496A254DF4C1}" presName="text" presStyleLbl="fgAcc0" presStyleIdx="1" presStyleCnt="2" custLinFactNeighborY="-5880">
        <dgm:presLayoutVars>
          <dgm:chPref val="3"/>
        </dgm:presLayoutVars>
      </dgm:prSet>
      <dgm:spPr/>
      <dgm:t>
        <a:bodyPr/>
        <a:lstStyle/>
        <a:p>
          <a:endParaRPr lang="en-ZA"/>
        </a:p>
      </dgm:t>
    </dgm:pt>
    <dgm:pt modelId="{7616E77D-47C4-4D32-99C6-93732411325C}" type="pres">
      <dgm:prSet presAssocID="{702E612B-6774-474C-89F7-496A254DF4C1}" presName="hierChild2" presStyleCnt="0"/>
      <dgm:spPr/>
    </dgm:pt>
    <dgm:pt modelId="{6472CB7F-6B6A-44F3-A210-D2EA532A5095}" type="pres">
      <dgm:prSet presAssocID="{319FB661-B327-4E4E-8E9D-FB7F4472C3D4}" presName="Name10" presStyleLbl="parChTrans1D2" presStyleIdx="0" presStyleCnt="6"/>
      <dgm:spPr/>
      <dgm:t>
        <a:bodyPr/>
        <a:lstStyle/>
        <a:p>
          <a:endParaRPr lang="en-ZA"/>
        </a:p>
      </dgm:t>
    </dgm:pt>
    <dgm:pt modelId="{3770AC62-360E-4908-9F43-EDEC18BFB346}" type="pres">
      <dgm:prSet presAssocID="{D46A7F84-2522-4FB7-8EF0-5E042758A242}" presName="hierRoot2" presStyleCnt="0"/>
      <dgm:spPr/>
    </dgm:pt>
    <dgm:pt modelId="{8DE47661-60A7-440A-ADE9-4E1F63AF39CF}" type="pres">
      <dgm:prSet presAssocID="{D46A7F84-2522-4FB7-8EF0-5E042758A242}" presName="composite2" presStyleCnt="0"/>
      <dgm:spPr/>
    </dgm:pt>
    <dgm:pt modelId="{498786C1-A1E6-4039-B167-A22837FAB40D}" type="pres">
      <dgm:prSet presAssocID="{D46A7F84-2522-4FB7-8EF0-5E042758A242}" presName="background2" presStyleLbl="node2" presStyleIdx="0" presStyleCnt="6"/>
      <dgm:spPr/>
    </dgm:pt>
    <dgm:pt modelId="{CD5EFCE7-DBFB-4A8B-B335-FD72A82824E0}" type="pres">
      <dgm:prSet presAssocID="{D46A7F84-2522-4FB7-8EF0-5E042758A242}" presName="text2" presStyleLbl="fgAcc2" presStyleIdx="0" presStyleCnt="6">
        <dgm:presLayoutVars>
          <dgm:chPref val="3"/>
        </dgm:presLayoutVars>
      </dgm:prSet>
      <dgm:spPr/>
      <dgm:t>
        <a:bodyPr/>
        <a:lstStyle/>
        <a:p>
          <a:endParaRPr lang="en-ZA"/>
        </a:p>
      </dgm:t>
    </dgm:pt>
    <dgm:pt modelId="{6A0F54D5-B72A-4534-91E8-F58393E5D66F}" type="pres">
      <dgm:prSet presAssocID="{D46A7F84-2522-4FB7-8EF0-5E042758A242}" presName="hierChild3" presStyleCnt="0"/>
      <dgm:spPr/>
    </dgm:pt>
    <dgm:pt modelId="{4E3639D2-8824-4635-B922-FC2930859FF8}" type="pres">
      <dgm:prSet presAssocID="{47A3AA5D-CBE2-4C99-B7FC-4FCC13F31850}" presName="Name10" presStyleLbl="parChTrans1D2" presStyleIdx="1" presStyleCnt="6"/>
      <dgm:spPr/>
      <dgm:t>
        <a:bodyPr/>
        <a:lstStyle/>
        <a:p>
          <a:endParaRPr lang="en-ZA"/>
        </a:p>
      </dgm:t>
    </dgm:pt>
    <dgm:pt modelId="{3BF1643C-62CC-41FD-9882-4D32ADA58EFD}" type="pres">
      <dgm:prSet presAssocID="{81AA3670-3671-4EE1-B6C0-57B391AFC191}" presName="hierRoot2" presStyleCnt="0"/>
      <dgm:spPr/>
    </dgm:pt>
    <dgm:pt modelId="{C193CB2C-BE60-460B-B87E-D982016C010F}" type="pres">
      <dgm:prSet presAssocID="{81AA3670-3671-4EE1-B6C0-57B391AFC191}" presName="composite2" presStyleCnt="0"/>
      <dgm:spPr/>
    </dgm:pt>
    <dgm:pt modelId="{F5782BA6-2FE8-4F78-A62D-4ED33F57249B}" type="pres">
      <dgm:prSet presAssocID="{81AA3670-3671-4EE1-B6C0-57B391AFC191}" presName="background2" presStyleLbl="node2" presStyleIdx="1" presStyleCnt="6"/>
      <dgm:spPr/>
    </dgm:pt>
    <dgm:pt modelId="{53A0E3A0-00A8-416A-84C1-24381D89EB3B}" type="pres">
      <dgm:prSet presAssocID="{81AA3670-3671-4EE1-B6C0-57B391AFC191}" presName="text2" presStyleLbl="fgAcc2" presStyleIdx="1" presStyleCnt="6">
        <dgm:presLayoutVars>
          <dgm:chPref val="3"/>
        </dgm:presLayoutVars>
      </dgm:prSet>
      <dgm:spPr/>
      <dgm:t>
        <a:bodyPr/>
        <a:lstStyle/>
        <a:p>
          <a:endParaRPr lang="en-ZA"/>
        </a:p>
      </dgm:t>
    </dgm:pt>
    <dgm:pt modelId="{3C426631-2206-45E7-ADF5-BB05C4A08CC9}" type="pres">
      <dgm:prSet presAssocID="{81AA3670-3671-4EE1-B6C0-57B391AFC191}" presName="hierChild3" presStyleCnt="0"/>
      <dgm:spPr/>
    </dgm:pt>
    <dgm:pt modelId="{A09D3E68-4A84-4B8F-A815-5F29FAFF0F16}" type="pres">
      <dgm:prSet presAssocID="{D32F8505-7664-4C97-AAA2-BCBD7609C686}" presName="Name10" presStyleLbl="parChTrans1D2" presStyleIdx="2" presStyleCnt="6"/>
      <dgm:spPr/>
      <dgm:t>
        <a:bodyPr/>
        <a:lstStyle/>
        <a:p>
          <a:endParaRPr lang="en-ZA"/>
        </a:p>
      </dgm:t>
    </dgm:pt>
    <dgm:pt modelId="{929B33B9-230B-4C2F-A34E-E09BD72A1C81}" type="pres">
      <dgm:prSet presAssocID="{32E4F230-056B-4355-A4FF-CD39E64505B3}" presName="hierRoot2" presStyleCnt="0"/>
      <dgm:spPr/>
    </dgm:pt>
    <dgm:pt modelId="{CC90521B-0662-4333-B8DF-3EEE1120A79A}" type="pres">
      <dgm:prSet presAssocID="{32E4F230-056B-4355-A4FF-CD39E64505B3}" presName="composite2" presStyleCnt="0"/>
      <dgm:spPr/>
    </dgm:pt>
    <dgm:pt modelId="{99FDA472-2D24-4822-AD09-6C38D1300CF3}" type="pres">
      <dgm:prSet presAssocID="{32E4F230-056B-4355-A4FF-CD39E64505B3}" presName="background2" presStyleLbl="node2" presStyleIdx="2" presStyleCnt="6"/>
      <dgm:spPr/>
    </dgm:pt>
    <dgm:pt modelId="{CE1748D3-394B-4413-92B2-D91A121FA64C}" type="pres">
      <dgm:prSet presAssocID="{32E4F230-056B-4355-A4FF-CD39E64505B3}" presName="text2" presStyleLbl="fgAcc2" presStyleIdx="2" presStyleCnt="6">
        <dgm:presLayoutVars>
          <dgm:chPref val="3"/>
        </dgm:presLayoutVars>
      </dgm:prSet>
      <dgm:spPr/>
      <dgm:t>
        <a:bodyPr/>
        <a:lstStyle/>
        <a:p>
          <a:endParaRPr lang="en-ZA"/>
        </a:p>
      </dgm:t>
    </dgm:pt>
    <dgm:pt modelId="{5780571B-842B-4D4C-921F-3BDB9A5F68BE}" type="pres">
      <dgm:prSet presAssocID="{32E4F230-056B-4355-A4FF-CD39E64505B3}" presName="hierChild3" presStyleCnt="0"/>
      <dgm:spPr/>
    </dgm:pt>
    <dgm:pt modelId="{079B4A13-22CC-4AC2-8F49-B139531641CC}" type="pres">
      <dgm:prSet presAssocID="{6A354D70-9776-4915-A851-29DF0C05B295}" presName="Name10" presStyleLbl="parChTrans1D2" presStyleIdx="3" presStyleCnt="6"/>
      <dgm:spPr/>
      <dgm:t>
        <a:bodyPr/>
        <a:lstStyle/>
        <a:p>
          <a:endParaRPr lang="en-ZA"/>
        </a:p>
      </dgm:t>
    </dgm:pt>
    <dgm:pt modelId="{E7C75080-6E9B-4A4C-9E4B-A1E7C5448017}" type="pres">
      <dgm:prSet presAssocID="{A00FD428-C77A-446F-ABCE-BBD3B8075465}" presName="hierRoot2" presStyleCnt="0"/>
      <dgm:spPr/>
    </dgm:pt>
    <dgm:pt modelId="{EC056138-6DB1-4DA3-93B2-2CD321B0F051}" type="pres">
      <dgm:prSet presAssocID="{A00FD428-C77A-446F-ABCE-BBD3B8075465}" presName="composite2" presStyleCnt="0"/>
      <dgm:spPr/>
    </dgm:pt>
    <dgm:pt modelId="{15D64AE6-159D-409D-8AEB-B53694B17165}" type="pres">
      <dgm:prSet presAssocID="{A00FD428-C77A-446F-ABCE-BBD3B8075465}" presName="background2" presStyleLbl="node2" presStyleIdx="3" presStyleCnt="6"/>
      <dgm:spPr/>
    </dgm:pt>
    <dgm:pt modelId="{D3EACEA4-3C59-41A1-B1A6-C86200D21BDC}" type="pres">
      <dgm:prSet presAssocID="{A00FD428-C77A-446F-ABCE-BBD3B8075465}" presName="text2" presStyleLbl="fgAcc2" presStyleIdx="3" presStyleCnt="6">
        <dgm:presLayoutVars>
          <dgm:chPref val="3"/>
        </dgm:presLayoutVars>
      </dgm:prSet>
      <dgm:spPr/>
      <dgm:t>
        <a:bodyPr/>
        <a:lstStyle/>
        <a:p>
          <a:endParaRPr lang="en-ZA"/>
        </a:p>
      </dgm:t>
    </dgm:pt>
    <dgm:pt modelId="{179D83D7-00EE-424F-8C3B-C5CED8329728}" type="pres">
      <dgm:prSet presAssocID="{A00FD428-C77A-446F-ABCE-BBD3B8075465}" presName="hierChild3" presStyleCnt="0"/>
      <dgm:spPr/>
    </dgm:pt>
    <dgm:pt modelId="{448AFC89-156F-4374-9E27-28265B81CD52}" type="pres">
      <dgm:prSet presAssocID="{85C370EF-196B-432D-A9A4-7B91468B878C}" presName="Name10" presStyleLbl="parChTrans1D2" presStyleIdx="4" presStyleCnt="6"/>
      <dgm:spPr/>
      <dgm:t>
        <a:bodyPr/>
        <a:lstStyle/>
        <a:p>
          <a:endParaRPr lang="en-ZA"/>
        </a:p>
      </dgm:t>
    </dgm:pt>
    <dgm:pt modelId="{84359F1E-71F0-4142-BE3F-BCA3D7E68AE2}" type="pres">
      <dgm:prSet presAssocID="{045F37AD-6CA3-48D8-B426-EB2479CFD4DB}" presName="hierRoot2" presStyleCnt="0"/>
      <dgm:spPr/>
    </dgm:pt>
    <dgm:pt modelId="{23C282D7-03F7-40D7-B542-8C88F77B591B}" type="pres">
      <dgm:prSet presAssocID="{045F37AD-6CA3-48D8-B426-EB2479CFD4DB}" presName="composite2" presStyleCnt="0"/>
      <dgm:spPr/>
    </dgm:pt>
    <dgm:pt modelId="{A3976B97-FA72-4938-8994-05A548988554}" type="pres">
      <dgm:prSet presAssocID="{045F37AD-6CA3-48D8-B426-EB2479CFD4DB}" presName="background2" presStyleLbl="node2" presStyleIdx="4" presStyleCnt="6"/>
      <dgm:spPr/>
    </dgm:pt>
    <dgm:pt modelId="{D52B7E67-9919-45E9-97B7-0359C08ED9C1}" type="pres">
      <dgm:prSet presAssocID="{045F37AD-6CA3-48D8-B426-EB2479CFD4DB}" presName="text2" presStyleLbl="fgAcc2" presStyleIdx="4" presStyleCnt="6">
        <dgm:presLayoutVars>
          <dgm:chPref val="3"/>
        </dgm:presLayoutVars>
      </dgm:prSet>
      <dgm:spPr/>
      <dgm:t>
        <a:bodyPr/>
        <a:lstStyle/>
        <a:p>
          <a:endParaRPr lang="en-ZA"/>
        </a:p>
      </dgm:t>
    </dgm:pt>
    <dgm:pt modelId="{D2C7C817-8663-4A73-846D-C66144643FF9}" type="pres">
      <dgm:prSet presAssocID="{045F37AD-6CA3-48D8-B426-EB2479CFD4DB}" presName="hierChild3" presStyleCnt="0"/>
      <dgm:spPr/>
    </dgm:pt>
    <dgm:pt modelId="{E4BDF394-8A57-4196-8B0B-F0692B342635}" type="pres">
      <dgm:prSet presAssocID="{7C8590D6-366D-4861-AF8A-9F70DFC531A6}" presName="Name10" presStyleLbl="parChTrans1D2" presStyleIdx="5" presStyleCnt="6"/>
      <dgm:spPr/>
      <dgm:t>
        <a:bodyPr/>
        <a:lstStyle/>
        <a:p>
          <a:endParaRPr lang="en-ZA"/>
        </a:p>
      </dgm:t>
    </dgm:pt>
    <dgm:pt modelId="{B37ACA27-181A-415E-8EC0-CE2B65FBBBD9}" type="pres">
      <dgm:prSet presAssocID="{C9852FFD-8068-4772-B699-A2F00E91A8BC}" presName="hierRoot2" presStyleCnt="0"/>
      <dgm:spPr/>
    </dgm:pt>
    <dgm:pt modelId="{2451C68A-1173-4AEC-A53A-A98E6265CA63}" type="pres">
      <dgm:prSet presAssocID="{C9852FFD-8068-4772-B699-A2F00E91A8BC}" presName="composite2" presStyleCnt="0"/>
      <dgm:spPr/>
    </dgm:pt>
    <dgm:pt modelId="{A8CDD236-C846-4DC8-85D2-7AA0633A9FD4}" type="pres">
      <dgm:prSet presAssocID="{C9852FFD-8068-4772-B699-A2F00E91A8BC}" presName="background2" presStyleLbl="node2" presStyleIdx="5" presStyleCnt="6"/>
      <dgm:spPr/>
    </dgm:pt>
    <dgm:pt modelId="{12EDDCCF-668D-495B-B18B-A2AE1C425B82}" type="pres">
      <dgm:prSet presAssocID="{C9852FFD-8068-4772-B699-A2F00E91A8BC}" presName="text2" presStyleLbl="fgAcc2" presStyleIdx="5" presStyleCnt="6">
        <dgm:presLayoutVars>
          <dgm:chPref val="3"/>
        </dgm:presLayoutVars>
      </dgm:prSet>
      <dgm:spPr/>
      <dgm:t>
        <a:bodyPr/>
        <a:lstStyle/>
        <a:p>
          <a:endParaRPr lang="en-ZA"/>
        </a:p>
      </dgm:t>
    </dgm:pt>
    <dgm:pt modelId="{FA1F4632-638F-46DB-9944-A9414249B33E}" type="pres">
      <dgm:prSet presAssocID="{C9852FFD-8068-4772-B699-A2F00E91A8BC}" presName="hierChild3" presStyleCnt="0"/>
      <dgm:spPr/>
    </dgm:pt>
  </dgm:ptLst>
  <dgm:cxnLst>
    <dgm:cxn modelId="{9CE77DBC-9439-48EC-B022-DE31BA9FB3CD}" srcId="{F7B9DF29-9DAC-41F1-A147-C4BFB2445524}" destId="{702E612B-6774-474C-89F7-496A254DF4C1}" srcOrd="1" destOrd="0" parTransId="{A6901CCC-DC91-4239-9BB3-B0A0C13AD0D0}" sibTransId="{40F2EF44-A0E1-449B-BE05-CDC0BD25A9B8}"/>
    <dgm:cxn modelId="{2139086F-8AAB-4DC3-9ADD-02ECE71A35A7}" srcId="{702E612B-6774-474C-89F7-496A254DF4C1}" destId="{D46A7F84-2522-4FB7-8EF0-5E042758A242}" srcOrd="0" destOrd="0" parTransId="{319FB661-B327-4E4E-8E9D-FB7F4472C3D4}" sibTransId="{8E34CE79-6E77-4033-8F9C-DEB6B9D8114A}"/>
    <dgm:cxn modelId="{6CAF7101-3EF2-43D3-B184-31B65442099C}" type="presOf" srcId="{7C8590D6-366D-4861-AF8A-9F70DFC531A6}" destId="{E4BDF394-8A57-4196-8B0B-F0692B342635}" srcOrd="0" destOrd="0" presId="urn:microsoft.com/office/officeart/2005/8/layout/hierarchy1#1"/>
    <dgm:cxn modelId="{42E0B1F4-5957-4866-9CDB-6F72049105D4}" type="presOf" srcId="{D32F8505-7664-4C97-AAA2-BCBD7609C686}" destId="{A09D3E68-4A84-4B8F-A815-5F29FAFF0F16}" srcOrd="0" destOrd="0" presId="urn:microsoft.com/office/officeart/2005/8/layout/hierarchy1#1"/>
    <dgm:cxn modelId="{FCE6591E-A219-411C-BE5B-3BA0BAB44344}" type="presOf" srcId="{81AA3670-3671-4EE1-B6C0-57B391AFC191}" destId="{53A0E3A0-00A8-416A-84C1-24381D89EB3B}" srcOrd="0" destOrd="0" presId="urn:microsoft.com/office/officeart/2005/8/layout/hierarchy1#1"/>
    <dgm:cxn modelId="{CB78BC0D-5855-4C3A-A69C-539C8D2ADBEE}" type="presOf" srcId="{702E612B-6774-474C-89F7-496A254DF4C1}" destId="{643B4ED3-F080-462E-B523-4AEFF26C8E01}" srcOrd="0" destOrd="0" presId="urn:microsoft.com/office/officeart/2005/8/layout/hierarchy1#1"/>
    <dgm:cxn modelId="{534D130A-B94B-46DC-ACC1-A0CA1FE4C6F7}" srcId="{702E612B-6774-474C-89F7-496A254DF4C1}" destId="{045F37AD-6CA3-48D8-B426-EB2479CFD4DB}" srcOrd="4" destOrd="0" parTransId="{85C370EF-196B-432D-A9A4-7B91468B878C}" sibTransId="{222B41EE-B0D6-4152-86CD-8CA4D74E30EB}"/>
    <dgm:cxn modelId="{2746A283-FA16-44EA-8F8C-090F0E68F2EC}" srcId="{702E612B-6774-474C-89F7-496A254DF4C1}" destId="{81AA3670-3671-4EE1-B6C0-57B391AFC191}" srcOrd="1" destOrd="0" parTransId="{47A3AA5D-CBE2-4C99-B7FC-4FCC13F31850}" sibTransId="{125AED93-D674-49BF-A846-E840822AFB03}"/>
    <dgm:cxn modelId="{61658461-7C19-47D7-972A-F56D2D283F63}" type="presOf" srcId="{6A354D70-9776-4915-A851-29DF0C05B295}" destId="{079B4A13-22CC-4AC2-8F49-B139531641CC}" srcOrd="0" destOrd="0" presId="urn:microsoft.com/office/officeart/2005/8/layout/hierarchy1#1"/>
    <dgm:cxn modelId="{3B5344D2-F1E3-4234-9486-6C7DECF9338E}" type="presOf" srcId="{47A3AA5D-CBE2-4C99-B7FC-4FCC13F31850}" destId="{4E3639D2-8824-4635-B922-FC2930859FF8}" srcOrd="0" destOrd="0" presId="urn:microsoft.com/office/officeart/2005/8/layout/hierarchy1#1"/>
    <dgm:cxn modelId="{BAE633AC-E71F-44F9-80D7-27686446DB26}" type="presOf" srcId="{045F37AD-6CA3-48D8-B426-EB2479CFD4DB}" destId="{D52B7E67-9919-45E9-97B7-0359C08ED9C1}" srcOrd="0" destOrd="0" presId="urn:microsoft.com/office/officeart/2005/8/layout/hierarchy1#1"/>
    <dgm:cxn modelId="{8DED7452-A07D-470A-81E7-994EA2D6565F}" srcId="{702E612B-6774-474C-89F7-496A254DF4C1}" destId="{32E4F230-056B-4355-A4FF-CD39E64505B3}" srcOrd="2" destOrd="0" parTransId="{D32F8505-7664-4C97-AAA2-BCBD7609C686}" sibTransId="{465334D1-210C-498F-A6D8-63BD11D0D0DF}"/>
    <dgm:cxn modelId="{20FF65B5-3FE5-4B21-9EB4-E36C82416B1C}" srcId="{702E612B-6774-474C-89F7-496A254DF4C1}" destId="{C9852FFD-8068-4772-B699-A2F00E91A8BC}" srcOrd="5" destOrd="0" parTransId="{7C8590D6-366D-4861-AF8A-9F70DFC531A6}" sibTransId="{1989F153-198C-4C30-BC0B-7C59BB9CA80B}"/>
    <dgm:cxn modelId="{4D097852-3B7F-4409-B9C7-D6AA607DE24F}" type="presOf" srcId="{F7B9DF29-9DAC-41F1-A147-C4BFB2445524}" destId="{5B4577C2-2C9D-4A8E-8739-65B99D80C4FC}" srcOrd="0" destOrd="0" presId="urn:microsoft.com/office/officeart/2005/8/layout/hierarchy1#1"/>
    <dgm:cxn modelId="{B16F05EB-4AB0-4A27-B007-20809189CEA0}" type="presOf" srcId="{319FB661-B327-4E4E-8E9D-FB7F4472C3D4}" destId="{6472CB7F-6B6A-44F3-A210-D2EA532A5095}" srcOrd="0" destOrd="0" presId="urn:microsoft.com/office/officeart/2005/8/layout/hierarchy1#1"/>
    <dgm:cxn modelId="{083AC087-E7FF-47F6-BF80-FFD0520E54C5}" type="presOf" srcId="{A00FD428-C77A-446F-ABCE-BBD3B8075465}" destId="{D3EACEA4-3C59-41A1-B1A6-C86200D21BDC}" srcOrd="0" destOrd="0" presId="urn:microsoft.com/office/officeart/2005/8/layout/hierarchy1#1"/>
    <dgm:cxn modelId="{0E47B654-F792-4C0B-8C56-85BBB2FE616E}" srcId="{702E612B-6774-474C-89F7-496A254DF4C1}" destId="{A00FD428-C77A-446F-ABCE-BBD3B8075465}" srcOrd="3" destOrd="0" parTransId="{6A354D70-9776-4915-A851-29DF0C05B295}" sibTransId="{AF8B1DB8-4BAC-4FBE-96CB-982DC7ACE200}"/>
    <dgm:cxn modelId="{6A3F0F3A-CD1D-44EA-8923-72354BA7FCE1}" type="presOf" srcId="{32E4F230-056B-4355-A4FF-CD39E64505B3}" destId="{CE1748D3-394B-4413-92B2-D91A121FA64C}" srcOrd="0" destOrd="0" presId="urn:microsoft.com/office/officeart/2005/8/layout/hierarchy1#1"/>
    <dgm:cxn modelId="{4B55842A-5139-4867-9B5B-8CB31EFE869B}" type="presOf" srcId="{C9852FFD-8068-4772-B699-A2F00E91A8BC}" destId="{12EDDCCF-668D-495B-B18B-A2AE1C425B82}" srcOrd="0" destOrd="0" presId="urn:microsoft.com/office/officeart/2005/8/layout/hierarchy1#1"/>
    <dgm:cxn modelId="{352B215F-331C-4DB8-8458-FE1E6736032E}" type="presOf" srcId="{85C370EF-196B-432D-A9A4-7B91468B878C}" destId="{448AFC89-156F-4374-9E27-28265B81CD52}" srcOrd="0" destOrd="0" presId="urn:microsoft.com/office/officeart/2005/8/layout/hierarchy1#1"/>
    <dgm:cxn modelId="{219B1809-26F0-4C7E-89E0-640048441AD2}" type="presOf" srcId="{D46A7F84-2522-4FB7-8EF0-5E042758A242}" destId="{CD5EFCE7-DBFB-4A8B-B335-FD72A82824E0}" srcOrd="0" destOrd="0" presId="urn:microsoft.com/office/officeart/2005/8/layout/hierarchy1#1"/>
    <dgm:cxn modelId="{2AABB540-3242-46CF-94E6-29C97E3E681B}" srcId="{F7B9DF29-9DAC-41F1-A147-C4BFB2445524}" destId="{0E234C81-4B44-4E3F-A5C7-A266B89BC326}" srcOrd="0" destOrd="0" parTransId="{87557091-ECA0-41E0-ABA4-20EC668B2569}" sibTransId="{F6C40BE4-24F8-4DE6-8AE7-B0212DD21685}"/>
    <dgm:cxn modelId="{4A66B49E-6E69-4AFE-8775-E0B95B1A9112}" type="presOf" srcId="{0E234C81-4B44-4E3F-A5C7-A266B89BC326}" destId="{197624FF-7C80-43E2-A3D8-FB0E6C1375D7}" srcOrd="0" destOrd="0" presId="urn:microsoft.com/office/officeart/2005/8/layout/hierarchy1#1"/>
    <dgm:cxn modelId="{80D4C044-F6E3-4460-AC2A-334A181D7E6C}" type="presParOf" srcId="{5B4577C2-2C9D-4A8E-8739-65B99D80C4FC}" destId="{F324312B-F50F-47CC-8FFC-80AE1D9DD8D6}" srcOrd="0" destOrd="0" presId="urn:microsoft.com/office/officeart/2005/8/layout/hierarchy1#1"/>
    <dgm:cxn modelId="{70A0592E-1B32-47C0-8A3D-F99D41834F91}" type="presParOf" srcId="{F324312B-F50F-47CC-8FFC-80AE1D9DD8D6}" destId="{EC774B00-311A-457E-84A9-574E55922819}" srcOrd="0" destOrd="0" presId="urn:microsoft.com/office/officeart/2005/8/layout/hierarchy1#1"/>
    <dgm:cxn modelId="{53996CAE-AC57-4C63-8C40-F7C4598DFCE6}" type="presParOf" srcId="{EC774B00-311A-457E-84A9-574E55922819}" destId="{7D115208-9130-4E74-8DB9-B213DA6F2D7A}" srcOrd="0" destOrd="0" presId="urn:microsoft.com/office/officeart/2005/8/layout/hierarchy1#1"/>
    <dgm:cxn modelId="{F0F6A071-74D8-4837-AC82-1CB45BB8DA5B}" type="presParOf" srcId="{EC774B00-311A-457E-84A9-574E55922819}" destId="{197624FF-7C80-43E2-A3D8-FB0E6C1375D7}" srcOrd="1" destOrd="0" presId="urn:microsoft.com/office/officeart/2005/8/layout/hierarchy1#1"/>
    <dgm:cxn modelId="{084C9ADE-51E7-4F5F-9614-9DF8EA7A6D75}" type="presParOf" srcId="{F324312B-F50F-47CC-8FFC-80AE1D9DD8D6}" destId="{4FF0366D-CEAD-4DAC-BEB0-D7AC51228B25}" srcOrd="1" destOrd="0" presId="urn:microsoft.com/office/officeart/2005/8/layout/hierarchy1#1"/>
    <dgm:cxn modelId="{304735F8-0850-46AC-BBED-79B25977AA16}" type="presParOf" srcId="{5B4577C2-2C9D-4A8E-8739-65B99D80C4FC}" destId="{5BD03179-3609-4256-AEEB-9B1F00E97026}" srcOrd="1" destOrd="0" presId="urn:microsoft.com/office/officeart/2005/8/layout/hierarchy1#1"/>
    <dgm:cxn modelId="{D5405851-CF6A-4247-A161-FAFD52FFD83E}" type="presParOf" srcId="{5BD03179-3609-4256-AEEB-9B1F00E97026}" destId="{F9F8848A-D615-490A-854C-45AAC1826032}" srcOrd="0" destOrd="0" presId="urn:microsoft.com/office/officeart/2005/8/layout/hierarchy1#1"/>
    <dgm:cxn modelId="{74BFB99C-65B3-416E-AD30-727127714637}" type="presParOf" srcId="{F9F8848A-D615-490A-854C-45AAC1826032}" destId="{899A26C9-1D16-478C-B86A-34A1EEDA072C}" srcOrd="0" destOrd="0" presId="urn:microsoft.com/office/officeart/2005/8/layout/hierarchy1#1"/>
    <dgm:cxn modelId="{BF4E2408-0B07-4329-A455-EB0CC5F22FBB}" type="presParOf" srcId="{F9F8848A-D615-490A-854C-45AAC1826032}" destId="{643B4ED3-F080-462E-B523-4AEFF26C8E01}" srcOrd="1" destOrd="0" presId="urn:microsoft.com/office/officeart/2005/8/layout/hierarchy1#1"/>
    <dgm:cxn modelId="{18ABA96F-67A3-4BBF-B564-F8D0444D7F9B}" type="presParOf" srcId="{5BD03179-3609-4256-AEEB-9B1F00E97026}" destId="{7616E77D-47C4-4D32-99C6-93732411325C}" srcOrd="1" destOrd="0" presId="urn:microsoft.com/office/officeart/2005/8/layout/hierarchy1#1"/>
    <dgm:cxn modelId="{883A5A22-F37B-46E5-8E83-25F8FE8E2FCE}" type="presParOf" srcId="{7616E77D-47C4-4D32-99C6-93732411325C}" destId="{6472CB7F-6B6A-44F3-A210-D2EA532A5095}" srcOrd="0" destOrd="0" presId="urn:microsoft.com/office/officeart/2005/8/layout/hierarchy1#1"/>
    <dgm:cxn modelId="{E97BF768-796E-4805-B16E-277996B607E9}" type="presParOf" srcId="{7616E77D-47C4-4D32-99C6-93732411325C}" destId="{3770AC62-360E-4908-9F43-EDEC18BFB346}" srcOrd="1" destOrd="0" presId="urn:microsoft.com/office/officeart/2005/8/layout/hierarchy1#1"/>
    <dgm:cxn modelId="{A4CA5DE6-E500-4D02-9BD6-F5083476EA89}" type="presParOf" srcId="{3770AC62-360E-4908-9F43-EDEC18BFB346}" destId="{8DE47661-60A7-440A-ADE9-4E1F63AF39CF}" srcOrd="0" destOrd="0" presId="urn:microsoft.com/office/officeart/2005/8/layout/hierarchy1#1"/>
    <dgm:cxn modelId="{9CCDF816-13CC-4E8F-8C1C-B2C8B2F273C4}" type="presParOf" srcId="{8DE47661-60A7-440A-ADE9-4E1F63AF39CF}" destId="{498786C1-A1E6-4039-B167-A22837FAB40D}" srcOrd="0" destOrd="0" presId="urn:microsoft.com/office/officeart/2005/8/layout/hierarchy1#1"/>
    <dgm:cxn modelId="{ABD19F1B-EFA0-428A-A813-73909DCE815E}" type="presParOf" srcId="{8DE47661-60A7-440A-ADE9-4E1F63AF39CF}" destId="{CD5EFCE7-DBFB-4A8B-B335-FD72A82824E0}" srcOrd="1" destOrd="0" presId="urn:microsoft.com/office/officeart/2005/8/layout/hierarchy1#1"/>
    <dgm:cxn modelId="{6B9B55E8-ED48-49B9-8C55-1DF55CFAB499}" type="presParOf" srcId="{3770AC62-360E-4908-9F43-EDEC18BFB346}" destId="{6A0F54D5-B72A-4534-91E8-F58393E5D66F}" srcOrd="1" destOrd="0" presId="urn:microsoft.com/office/officeart/2005/8/layout/hierarchy1#1"/>
    <dgm:cxn modelId="{8571FC69-2CB1-46EA-A6E6-B553C668A79D}" type="presParOf" srcId="{7616E77D-47C4-4D32-99C6-93732411325C}" destId="{4E3639D2-8824-4635-B922-FC2930859FF8}" srcOrd="2" destOrd="0" presId="urn:microsoft.com/office/officeart/2005/8/layout/hierarchy1#1"/>
    <dgm:cxn modelId="{36A822B2-27EE-42C1-87CC-5C95B25C52E7}" type="presParOf" srcId="{7616E77D-47C4-4D32-99C6-93732411325C}" destId="{3BF1643C-62CC-41FD-9882-4D32ADA58EFD}" srcOrd="3" destOrd="0" presId="urn:microsoft.com/office/officeart/2005/8/layout/hierarchy1#1"/>
    <dgm:cxn modelId="{A9C8BBC8-60EA-4618-B3D2-9DFB9B3D0654}" type="presParOf" srcId="{3BF1643C-62CC-41FD-9882-4D32ADA58EFD}" destId="{C193CB2C-BE60-460B-B87E-D982016C010F}" srcOrd="0" destOrd="0" presId="urn:microsoft.com/office/officeart/2005/8/layout/hierarchy1#1"/>
    <dgm:cxn modelId="{EBB1C2EB-A807-40BD-9029-BE041CB1274F}" type="presParOf" srcId="{C193CB2C-BE60-460B-B87E-D982016C010F}" destId="{F5782BA6-2FE8-4F78-A62D-4ED33F57249B}" srcOrd="0" destOrd="0" presId="urn:microsoft.com/office/officeart/2005/8/layout/hierarchy1#1"/>
    <dgm:cxn modelId="{F7475811-28EA-4548-86F0-D3467515C136}" type="presParOf" srcId="{C193CB2C-BE60-460B-B87E-D982016C010F}" destId="{53A0E3A0-00A8-416A-84C1-24381D89EB3B}" srcOrd="1" destOrd="0" presId="urn:microsoft.com/office/officeart/2005/8/layout/hierarchy1#1"/>
    <dgm:cxn modelId="{8E85646C-A445-4DE1-A4B2-8690DFA481A5}" type="presParOf" srcId="{3BF1643C-62CC-41FD-9882-4D32ADA58EFD}" destId="{3C426631-2206-45E7-ADF5-BB05C4A08CC9}" srcOrd="1" destOrd="0" presId="urn:microsoft.com/office/officeart/2005/8/layout/hierarchy1#1"/>
    <dgm:cxn modelId="{71A0001E-CFE3-4383-8198-90CF2A208F49}" type="presParOf" srcId="{7616E77D-47C4-4D32-99C6-93732411325C}" destId="{A09D3E68-4A84-4B8F-A815-5F29FAFF0F16}" srcOrd="4" destOrd="0" presId="urn:microsoft.com/office/officeart/2005/8/layout/hierarchy1#1"/>
    <dgm:cxn modelId="{B78CC9B6-4DBD-4BE2-A648-F18951E65265}" type="presParOf" srcId="{7616E77D-47C4-4D32-99C6-93732411325C}" destId="{929B33B9-230B-4C2F-A34E-E09BD72A1C81}" srcOrd="5" destOrd="0" presId="urn:microsoft.com/office/officeart/2005/8/layout/hierarchy1#1"/>
    <dgm:cxn modelId="{08E8C040-FBD7-4068-B7F1-EE45AD817F6C}" type="presParOf" srcId="{929B33B9-230B-4C2F-A34E-E09BD72A1C81}" destId="{CC90521B-0662-4333-B8DF-3EEE1120A79A}" srcOrd="0" destOrd="0" presId="urn:microsoft.com/office/officeart/2005/8/layout/hierarchy1#1"/>
    <dgm:cxn modelId="{721549A9-A20A-427A-91E7-B8EC71B007F1}" type="presParOf" srcId="{CC90521B-0662-4333-B8DF-3EEE1120A79A}" destId="{99FDA472-2D24-4822-AD09-6C38D1300CF3}" srcOrd="0" destOrd="0" presId="urn:microsoft.com/office/officeart/2005/8/layout/hierarchy1#1"/>
    <dgm:cxn modelId="{398EA51E-B89C-4188-80B1-8F8C24C29C8B}" type="presParOf" srcId="{CC90521B-0662-4333-B8DF-3EEE1120A79A}" destId="{CE1748D3-394B-4413-92B2-D91A121FA64C}" srcOrd="1" destOrd="0" presId="urn:microsoft.com/office/officeart/2005/8/layout/hierarchy1#1"/>
    <dgm:cxn modelId="{0293D040-5CB4-4445-AF74-5E7CC7E2564D}" type="presParOf" srcId="{929B33B9-230B-4C2F-A34E-E09BD72A1C81}" destId="{5780571B-842B-4D4C-921F-3BDB9A5F68BE}" srcOrd="1" destOrd="0" presId="urn:microsoft.com/office/officeart/2005/8/layout/hierarchy1#1"/>
    <dgm:cxn modelId="{7102CF72-919C-4068-9C9E-9F289837400C}" type="presParOf" srcId="{7616E77D-47C4-4D32-99C6-93732411325C}" destId="{079B4A13-22CC-4AC2-8F49-B139531641CC}" srcOrd="6" destOrd="0" presId="urn:microsoft.com/office/officeart/2005/8/layout/hierarchy1#1"/>
    <dgm:cxn modelId="{D6E57418-5DB0-4DC9-AC9C-7F77861C9880}" type="presParOf" srcId="{7616E77D-47C4-4D32-99C6-93732411325C}" destId="{E7C75080-6E9B-4A4C-9E4B-A1E7C5448017}" srcOrd="7" destOrd="0" presId="urn:microsoft.com/office/officeart/2005/8/layout/hierarchy1#1"/>
    <dgm:cxn modelId="{450E279C-D3BC-4B90-9EAF-87B353F1D90C}" type="presParOf" srcId="{E7C75080-6E9B-4A4C-9E4B-A1E7C5448017}" destId="{EC056138-6DB1-4DA3-93B2-2CD321B0F051}" srcOrd="0" destOrd="0" presId="urn:microsoft.com/office/officeart/2005/8/layout/hierarchy1#1"/>
    <dgm:cxn modelId="{00FC00C9-3996-468A-892E-DF190A8852C2}" type="presParOf" srcId="{EC056138-6DB1-4DA3-93B2-2CD321B0F051}" destId="{15D64AE6-159D-409D-8AEB-B53694B17165}" srcOrd="0" destOrd="0" presId="urn:microsoft.com/office/officeart/2005/8/layout/hierarchy1#1"/>
    <dgm:cxn modelId="{CE5C4BC7-88B4-4E01-9E51-4324941EA891}" type="presParOf" srcId="{EC056138-6DB1-4DA3-93B2-2CD321B0F051}" destId="{D3EACEA4-3C59-41A1-B1A6-C86200D21BDC}" srcOrd="1" destOrd="0" presId="urn:microsoft.com/office/officeart/2005/8/layout/hierarchy1#1"/>
    <dgm:cxn modelId="{D673EE32-543F-4A30-9631-D028CA53FE1D}" type="presParOf" srcId="{E7C75080-6E9B-4A4C-9E4B-A1E7C5448017}" destId="{179D83D7-00EE-424F-8C3B-C5CED8329728}" srcOrd="1" destOrd="0" presId="urn:microsoft.com/office/officeart/2005/8/layout/hierarchy1#1"/>
    <dgm:cxn modelId="{0E5457E3-14D4-4209-884A-7C7D8340587E}" type="presParOf" srcId="{7616E77D-47C4-4D32-99C6-93732411325C}" destId="{448AFC89-156F-4374-9E27-28265B81CD52}" srcOrd="8" destOrd="0" presId="urn:microsoft.com/office/officeart/2005/8/layout/hierarchy1#1"/>
    <dgm:cxn modelId="{287321DA-175F-471B-AA63-B55DB73E189F}" type="presParOf" srcId="{7616E77D-47C4-4D32-99C6-93732411325C}" destId="{84359F1E-71F0-4142-BE3F-BCA3D7E68AE2}" srcOrd="9" destOrd="0" presId="urn:microsoft.com/office/officeart/2005/8/layout/hierarchy1#1"/>
    <dgm:cxn modelId="{9998F824-A5A8-46A8-8979-92FEBF4DE7B7}" type="presParOf" srcId="{84359F1E-71F0-4142-BE3F-BCA3D7E68AE2}" destId="{23C282D7-03F7-40D7-B542-8C88F77B591B}" srcOrd="0" destOrd="0" presId="urn:microsoft.com/office/officeart/2005/8/layout/hierarchy1#1"/>
    <dgm:cxn modelId="{B89B2B33-0EDD-47D6-88F1-ACFC989B6E8A}" type="presParOf" srcId="{23C282D7-03F7-40D7-B542-8C88F77B591B}" destId="{A3976B97-FA72-4938-8994-05A548988554}" srcOrd="0" destOrd="0" presId="urn:microsoft.com/office/officeart/2005/8/layout/hierarchy1#1"/>
    <dgm:cxn modelId="{9C2FB83C-51A0-4000-A6D9-5A17330EA68C}" type="presParOf" srcId="{23C282D7-03F7-40D7-B542-8C88F77B591B}" destId="{D52B7E67-9919-45E9-97B7-0359C08ED9C1}" srcOrd="1" destOrd="0" presId="urn:microsoft.com/office/officeart/2005/8/layout/hierarchy1#1"/>
    <dgm:cxn modelId="{C7C09D3F-B3A1-4B2A-B939-9B134661F69B}" type="presParOf" srcId="{84359F1E-71F0-4142-BE3F-BCA3D7E68AE2}" destId="{D2C7C817-8663-4A73-846D-C66144643FF9}" srcOrd="1" destOrd="0" presId="urn:microsoft.com/office/officeart/2005/8/layout/hierarchy1#1"/>
    <dgm:cxn modelId="{EDA8A73E-DCF8-466E-9E15-8C21EE93368C}" type="presParOf" srcId="{7616E77D-47C4-4D32-99C6-93732411325C}" destId="{E4BDF394-8A57-4196-8B0B-F0692B342635}" srcOrd="10" destOrd="0" presId="urn:microsoft.com/office/officeart/2005/8/layout/hierarchy1#1"/>
    <dgm:cxn modelId="{049C75A0-B49B-40F8-BCFE-AAD4B55F4467}" type="presParOf" srcId="{7616E77D-47C4-4D32-99C6-93732411325C}" destId="{B37ACA27-181A-415E-8EC0-CE2B65FBBBD9}" srcOrd="11" destOrd="0" presId="urn:microsoft.com/office/officeart/2005/8/layout/hierarchy1#1"/>
    <dgm:cxn modelId="{4B849802-66D8-404D-9E1A-78D6A2DA0E7A}" type="presParOf" srcId="{B37ACA27-181A-415E-8EC0-CE2B65FBBBD9}" destId="{2451C68A-1173-4AEC-A53A-A98E6265CA63}" srcOrd="0" destOrd="0" presId="urn:microsoft.com/office/officeart/2005/8/layout/hierarchy1#1"/>
    <dgm:cxn modelId="{B7C09595-6A23-4080-8150-5C2E124AD25A}" type="presParOf" srcId="{2451C68A-1173-4AEC-A53A-A98E6265CA63}" destId="{A8CDD236-C846-4DC8-85D2-7AA0633A9FD4}" srcOrd="0" destOrd="0" presId="urn:microsoft.com/office/officeart/2005/8/layout/hierarchy1#1"/>
    <dgm:cxn modelId="{C03BC840-5539-46E5-8BF6-804F09458045}" type="presParOf" srcId="{2451C68A-1173-4AEC-A53A-A98E6265CA63}" destId="{12EDDCCF-668D-495B-B18B-A2AE1C425B82}" srcOrd="1" destOrd="0" presId="urn:microsoft.com/office/officeart/2005/8/layout/hierarchy1#1"/>
    <dgm:cxn modelId="{77943611-2CEC-4DE8-AC9E-88950DB7FDDF}" type="presParOf" srcId="{B37ACA27-181A-415E-8EC0-CE2B65FBBBD9}" destId="{FA1F4632-638F-46DB-9944-A9414249B33E}" srcOrd="1" destOrd="0" presId="urn:microsoft.com/office/officeart/2005/8/layout/hierarchy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4C87A33-F2A1-42B1-93C7-EE3DDA83CD72}" type="doc">
      <dgm:prSet loTypeId="urn:microsoft.com/office/officeart/2005/8/layout/hList7#1" loCatId="list" qsTypeId="urn:microsoft.com/office/officeart/2005/8/quickstyle/simple1#3" qsCatId="simple" csTypeId="urn:microsoft.com/office/officeart/2005/8/colors/accent2_1#1" csCatId="accent2" phldr="1"/>
      <dgm:spPr/>
    </dgm:pt>
    <dgm:pt modelId="{64C3A6FB-AA2B-4653-84F1-53159055CFFD}">
      <dgm:prSet/>
      <dgm:spPr/>
      <dgm:t>
        <a:bodyPr/>
        <a:lstStyle/>
        <a:p>
          <a:pPr algn="just"/>
          <a:r>
            <a:rPr lang="en-US" dirty="0">
              <a:latin typeface="Verdana" panose="020B0604030504040204" pitchFamily="34" charset="0"/>
              <a:ea typeface="Verdana" panose="020B0604030504040204" pitchFamily="34" charset="0"/>
            </a:rPr>
            <a:t>The number of security compromises in South Africa continue to rise at an alarming rate, (e.g. the Experian major security breach, the Regulator commissioned an investigation of the Experian breach)</a:t>
          </a:r>
        </a:p>
      </dgm:t>
    </dgm:pt>
    <dgm:pt modelId="{DBD859C4-FC95-46A2-872D-2ADEFFC2FA35}" type="parTrans" cxnId="{2B2BF206-478A-414A-8B0C-B5353B54E2FC}">
      <dgm:prSet/>
      <dgm:spPr/>
      <dgm:t>
        <a:bodyPr/>
        <a:lstStyle/>
        <a:p>
          <a:endParaRPr lang="en-ZA"/>
        </a:p>
      </dgm:t>
    </dgm:pt>
    <dgm:pt modelId="{72BC5F4B-773C-4410-8523-6E50AF3158AB}" type="sibTrans" cxnId="{2B2BF206-478A-414A-8B0C-B5353B54E2FC}">
      <dgm:prSet/>
      <dgm:spPr/>
      <dgm:t>
        <a:bodyPr/>
        <a:lstStyle/>
        <a:p>
          <a:endParaRPr lang="en-ZA"/>
        </a:p>
      </dgm:t>
    </dgm:pt>
    <dgm:pt modelId="{E84D8308-CBA5-474A-BC7C-8187C291D02E}">
      <dgm:prSet/>
      <dgm:spPr/>
      <dgm:t>
        <a:bodyPr/>
        <a:lstStyle/>
        <a:p>
          <a:pPr algn="just"/>
          <a:r>
            <a:rPr lang="en-ZA" dirty="0">
              <a:latin typeface="Verdana" panose="020B0604030504040204" pitchFamily="34" charset="0"/>
              <a:ea typeface="Verdana" panose="020B0604030504040204" pitchFamily="34" charset="0"/>
            </a:rPr>
            <a:t>The Regulator engaged with WhatsApp on the non-compliance of the proposed policy with the provisions of POPIA</a:t>
          </a:r>
          <a:r>
            <a:rPr lang="en-US" dirty="0">
              <a:latin typeface="Verdana" panose="020B0604030504040204" pitchFamily="34" charset="0"/>
              <a:ea typeface="Verdana" panose="020B0604030504040204" pitchFamily="34" charset="0"/>
            </a:rPr>
            <a:t> following the public outcry regarding the policy.</a:t>
          </a:r>
          <a:endParaRPr lang="en-ZA" dirty="0">
            <a:latin typeface="Verdana" panose="020B0604030504040204" pitchFamily="34" charset="0"/>
            <a:ea typeface="Verdana" panose="020B0604030504040204" pitchFamily="34" charset="0"/>
          </a:endParaRPr>
        </a:p>
      </dgm:t>
    </dgm:pt>
    <dgm:pt modelId="{9CCB41D4-4211-49E4-A549-186A88D1253E}" type="parTrans" cxnId="{44033A60-1D25-4399-93E9-D39358911451}">
      <dgm:prSet/>
      <dgm:spPr/>
      <dgm:t>
        <a:bodyPr/>
        <a:lstStyle/>
        <a:p>
          <a:endParaRPr lang="en-ZA"/>
        </a:p>
      </dgm:t>
    </dgm:pt>
    <dgm:pt modelId="{E746E8EB-433C-4FF6-8123-1DCC896F3564}" type="sibTrans" cxnId="{44033A60-1D25-4399-93E9-D39358911451}">
      <dgm:prSet/>
      <dgm:spPr/>
      <dgm:t>
        <a:bodyPr/>
        <a:lstStyle/>
        <a:p>
          <a:endParaRPr lang="en-ZA"/>
        </a:p>
      </dgm:t>
    </dgm:pt>
    <dgm:pt modelId="{D90AD905-4261-485C-A562-44998256EB42}" type="pres">
      <dgm:prSet presAssocID="{F4C87A33-F2A1-42B1-93C7-EE3DDA83CD72}" presName="Name0" presStyleCnt="0">
        <dgm:presLayoutVars>
          <dgm:dir/>
          <dgm:resizeHandles val="exact"/>
        </dgm:presLayoutVars>
      </dgm:prSet>
      <dgm:spPr/>
    </dgm:pt>
    <dgm:pt modelId="{C33B5351-075F-4E18-BA6E-7D65C456C5E1}" type="pres">
      <dgm:prSet presAssocID="{F4C87A33-F2A1-42B1-93C7-EE3DDA83CD72}" presName="fgShape" presStyleLbl="fgShp" presStyleIdx="0" presStyleCnt="1"/>
      <dgm:spPr/>
    </dgm:pt>
    <dgm:pt modelId="{478EBE7B-2355-4B9D-AF47-7592B6AAC971}" type="pres">
      <dgm:prSet presAssocID="{F4C87A33-F2A1-42B1-93C7-EE3DDA83CD72}" presName="linComp" presStyleCnt="0"/>
      <dgm:spPr/>
    </dgm:pt>
    <dgm:pt modelId="{36BD3A9F-8B39-4ED4-918F-BF0B6416C364}" type="pres">
      <dgm:prSet presAssocID="{64C3A6FB-AA2B-4653-84F1-53159055CFFD}" presName="compNode" presStyleCnt="0"/>
      <dgm:spPr/>
    </dgm:pt>
    <dgm:pt modelId="{1341DE65-FD0E-4967-B1A5-0A5A1531DE85}" type="pres">
      <dgm:prSet presAssocID="{64C3A6FB-AA2B-4653-84F1-53159055CFFD}" presName="bkgdShape" presStyleLbl="node1" presStyleIdx="0" presStyleCnt="2"/>
      <dgm:spPr/>
      <dgm:t>
        <a:bodyPr/>
        <a:lstStyle/>
        <a:p>
          <a:endParaRPr lang="en-ZA"/>
        </a:p>
      </dgm:t>
    </dgm:pt>
    <dgm:pt modelId="{6A427B8F-4757-4327-A097-525AED21962B}" type="pres">
      <dgm:prSet presAssocID="{64C3A6FB-AA2B-4653-84F1-53159055CFFD}" presName="nodeTx" presStyleLbl="node1" presStyleIdx="0" presStyleCnt="2">
        <dgm:presLayoutVars>
          <dgm:bulletEnabled val="1"/>
        </dgm:presLayoutVars>
      </dgm:prSet>
      <dgm:spPr/>
      <dgm:t>
        <a:bodyPr/>
        <a:lstStyle/>
        <a:p>
          <a:endParaRPr lang="en-ZA"/>
        </a:p>
      </dgm:t>
    </dgm:pt>
    <dgm:pt modelId="{240321D2-4A1C-4151-83D7-73F5119544E9}" type="pres">
      <dgm:prSet presAssocID="{64C3A6FB-AA2B-4653-84F1-53159055CFFD}" presName="invisiNode" presStyleLbl="node1" presStyleIdx="0" presStyleCnt="2"/>
      <dgm:spPr/>
    </dgm:pt>
    <dgm:pt modelId="{E602A2DD-76B0-4C88-983F-B04C5C25EE4C}" type="pres">
      <dgm:prSet presAssocID="{64C3A6FB-AA2B-4653-84F1-53159055CFFD}" presName="imagNode" presStyleLbl="fgImgPlace1" presStyleIdx="0" presStyleCnt="2" custScaleX="118819" custScaleY="111084" custLinFactNeighborY="3324"/>
      <dgm:spPr>
        <a:blipFill rotWithShape="1">
          <a:blip xmlns:r="http://schemas.openxmlformats.org/officeDocument/2006/relationships" r:embed="rId1"/>
          <a:srcRect/>
          <a:stretch>
            <a:fillRect l="-25000" r="-25000"/>
          </a:stretch>
        </a:blipFill>
      </dgm:spPr>
    </dgm:pt>
    <dgm:pt modelId="{103FEC74-AD26-46A5-9F7E-DBF03D92FFF2}" type="pres">
      <dgm:prSet presAssocID="{72BC5F4B-773C-4410-8523-6E50AF3158AB}" presName="sibTrans" presStyleLbl="sibTrans2D1" presStyleIdx="0" presStyleCnt="0"/>
      <dgm:spPr/>
      <dgm:t>
        <a:bodyPr/>
        <a:lstStyle/>
        <a:p>
          <a:endParaRPr lang="en-ZA"/>
        </a:p>
      </dgm:t>
    </dgm:pt>
    <dgm:pt modelId="{055DC5FB-73FA-44D6-8EE5-7516F0FCA02E}" type="pres">
      <dgm:prSet presAssocID="{E84D8308-CBA5-474A-BC7C-8187C291D02E}" presName="compNode" presStyleCnt="0"/>
      <dgm:spPr/>
    </dgm:pt>
    <dgm:pt modelId="{EE946481-9F7A-498B-A414-F3AFD6E3E193}" type="pres">
      <dgm:prSet presAssocID="{E84D8308-CBA5-474A-BC7C-8187C291D02E}" presName="bkgdShape" presStyleLbl="node1" presStyleIdx="1" presStyleCnt="2"/>
      <dgm:spPr/>
      <dgm:t>
        <a:bodyPr/>
        <a:lstStyle/>
        <a:p>
          <a:endParaRPr lang="en-ZA"/>
        </a:p>
      </dgm:t>
    </dgm:pt>
    <dgm:pt modelId="{386AA664-46C5-4EA7-93F2-192119028D82}" type="pres">
      <dgm:prSet presAssocID="{E84D8308-CBA5-474A-BC7C-8187C291D02E}" presName="nodeTx" presStyleLbl="node1" presStyleIdx="1" presStyleCnt="2">
        <dgm:presLayoutVars>
          <dgm:bulletEnabled val="1"/>
        </dgm:presLayoutVars>
      </dgm:prSet>
      <dgm:spPr/>
      <dgm:t>
        <a:bodyPr/>
        <a:lstStyle/>
        <a:p>
          <a:endParaRPr lang="en-ZA"/>
        </a:p>
      </dgm:t>
    </dgm:pt>
    <dgm:pt modelId="{4D8ECFE1-FCDB-458F-B46A-C391DC1A93B4}" type="pres">
      <dgm:prSet presAssocID="{E84D8308-CBA5-474A-BC7C-8187C291D02E}" presName="invisiNode" presStyleLbl="node1" presStyleIdx="1" presStyleCnt="2"/>
      <dgm:spPr/>
    </dgm:pt>
    <dgm:pt modelId="{044AFC7D-9042-451D-B488-D3FD80AFBE1D}" type="pres">
      <dgm:prSet presAssocID="{E84D8308-CBA5-474A-BC7C-8187C291D02E}" presName="imagNode" presStyleLbl="fgImgPlace1" presStyleIdx="1" presStyleCnt="2"/>
      <dgm:spPr>
        <a:blipFill rotWithShape="1">
          <a:blip xmlns:r="http://schemas.openxmlformats.org/officeDocument/2006/relationships" r:embed="rId2"/>
          <a:srcRect/>
          <a:stretch>
            <a:fillRect/>
          </a:stretch>
        </a:blipFill>
      </dgm:spPr>
    </dgm:pt>
  </dgm:ptLst>
  <dgm:cxnLst>
    <dgm:cxn modelId="{79F96ABA-850D-4FFB-B7DC-05FC78D758B3}" type="presOf" srcId="{72BC5F4B-773C-4410-8523-6E50AF3158AB}" destId="{103FEC74-AD26-46A5-9F7E-DBF03D92FFF2}" srcOrd="0" destOrd="0" presId="urn:microsoft.com/office/officeart/2005/8/layout/hList7#1"/>
    <dgm:cxn modelId="{44033A60-1D25-4399-93E9-D39358911451}" srcId="{F4C87A33-F2A1-42B1-93C7-EE3DDA83CD72}" destId="{E84D8308-CBA5-474A-BC7C-8187C291D02E}" srcOrd="1" destOrd="0" parTransId="{9CCB41D4-4211-49E4-A549-186A88D1253E}" sibTransId="{E746E8EB-433C-4FF6-8123-1DCC896F3564}"/>
    <dgm:cxn modelId="{44523FE1-8056-4E11-8734-A604796D27A3}" type="presOf" srcId="{E84D8308-CBA5-474A-BC7C-8187C291D02E}" destId="{EE946481-9F7A-498B-A414-F3AFD6E3E193}" srcOrd="0" destOrd="0" presId="urn:microsoft.com/office/officeart/2005/8/layout/hList7#1"/>
    <dgm:cxn modelId="{FF097FA6-91A8-4B9C-86A4-19E3575195D2}" type="presOf" srcId="{F4C87A33-F2A1-42B1-93C7-EE3DDA83CD72}" destId="{D90AD905-4261-485C-A562-44998256EB42}" srcOrd="0" destOrd="0" presId="urn:microsoft.com/office/officeart/2005/8/layout/hList7#1"/>
    <dgm:cxn modelId="{202E83C2-5D78-49B9-BD30-39F4206C0019}" type="presOf" srcId="{E84D8308-CBA5-474A-BC7C-8187C291D02E}" destId="{386AA664-46C5-4EA7-93F2-192119028D82}" srcOrd="1" destOrd="0" presId="urn:microsoft.com/office/officeart/2005/8/layout/hList7#1"/>
    <dgm:cxn modelId="{D318E618-45A7-41DD-A946-8427DBD5450C}" type="presOf" srcId="{64C3A6FB-AA2B-4653-84F1-53159055CFFD}" destId="{1341DE65-FD0E-4967-B1A5-0A5A1531DE85}" srcOrd="0" destOrd="0" presId="urn:microsoft.com/office/officeart/2005/8/layout/hList7#1"/>
    <dgm:cxn modelId="{98250A31-FD76-4DE9-BD8B-3E7AA3420849}" type="presOf" srcId="{64C3A6FB-AA2B-4653-84F1-53159055CFFD}" destId="{6A427B8F-4757-4327-A097-525AED21962B}" srcOrd="1" destOrd="0" presId="urn:microsoft.com/office/officeart/2005/8/layout/hList7#1"/>
    <dgm:cxn modelId="{2B2BF206-478A-414A-8B0C-B5353B54E2FC}" srcId="{F4C87A33-F2A1-42B1-93C7-EE3DDA83CD72}" destId="{64C3A6FB-AA2B-4653-84F1-53159055CFFD}" srcOrd="0" destOrd="0" parTransId="{DBD859C4-FC95-46A2-872D-2ADEFFC2FA35}" sibTransId="{72BC5F4B-773C-4410-8523-6E50AF3158AB}"/>
    <dgm:cxn modelId="{E21795F3-3F4C-44FF-8C76-9E736E2E7ADB}" type="presParOf" srcId="{D90AD905-4261-485C-A562-44998256EB42}" destId="{C33B5351-075F-4E18-BA6E-7D65C456C5E1}" srcOrd="0" destOrd="0" presId="urn:microsoft.com/office/officeart/2005/8/layout/hList7#1"/>
    <dgm:cxn modelId="{045A9228-4445-4E22-AD07-63BA729FD686}" type="presParOf" srcId="{D90AD905-4261-485C-A562-44998256EB42}" destId="{478EBE7B-2355-4B9D-AF47-7592B6AAC971}" srcOrd="1" destOrd="0" presId="urn:microsoft.com/office/officeart/2005/8/layout/hList7#1"/>
    <dgm:cxn modelId="{5FA9C3A4-685F-4DF8-B878-E9727D2E4C93}" type="presParOf" srcId="{478EBE7B-2355-4B9D-AF47-7592B6AAC971}" destId="{36BD3A9F-8B39-4ED4-918F-BF0B6416C364}" srcOrd="0" destOrd="0" presId="urn:microsoft.com/office/officeart/2005/8/layout/hList7#1"/>
    <dgm:cxn modelId="{8E8C632E-FCEC-48C7-8193-55BFD5ADAF39}" type="presParOf" srcId="{36BD3A9F-8B39-4ED4-918F-BF0B6416C364}" destId="{1341DE65-FD0E-4967-B1A5-0A5A1531DE85}" srcOrd="0" destOrd="0" presId="urn:microsoft.com/office/officeart/2005/8/layout/hList7#1"/>
    <dgm:cxn modelId="{63975B98-267D-457F-8280-4BB38B47DD92}" type="presParOf" srcId="{36BD3A9F-8B39-4ED4-918F-BF0B6416C364}" destId="{6A427B8F-4757-4327-A097-525AED21962B}" srcOrd="1" destOrd="0" presId="urn:microsoft.com/office/officeart/2005/8/layout/hList7#1"/>
    <dgm:cxn modelId="{A345F079-6C0B-456A-8F11-45CEBC36739F}" type="presParOf" srcId="{36BD3A9F-8B39-4ED4-918F-BF0B6416C364}" destId="{240321D2-4A1C-4151-83D7-73F5119544E9}" srcOrd="2" destOrd="0" presId="urn:microsoft.com/office/officeart/2005/8/layout/hList7#1"/>
    <dgm:cxn modelId="{5AF05C93-0CA4-44E6-A01D-90F304EBF420}" type="presParOf" srcId="{36BD3A9F-8B39-4ED4-918F-BF0B6416C364}" destId="{E602A2DD-76B0-4C88-983F-B04C5C25EE4C}" srcOrd="3" destOrd="0" presId="urn:microsoft.com/office/officeart/2005/8/layout/hList7#1"/>
    <dgm:cxn modelId="{E9F7E100-B7CA-4C0E-A48A-83F9842D0EFE}" type="presParOf" srcId="{478EBE7B-2355-4B9D-AF47-7592B6AAC971}" destId="{103FEC74-AD26-46A5-9F7E-DBF03D92FFF2}" srcOrd="1" destOrd="0" presId="urn:microsoft.com/office/officeart/2005/8/layout/hList7#1"/>
    <dgm:cxn modelId="{91F796ED-9D1F-4222-8FD2-D8DE8DA99743}" type="presParOf" srcId="{478EBE7B-2355-4B9D-AF47-7592B6AAC971}" destId="{055DC5FB-73FA-44D6-8EE5-7516F0FCA02E}" srcOrd="2" destOrd="0" presId="urn:microsoft.com/office/officeart/2005/8/layout/hList7#1"/>
    <dgm:cxn modelId="{43264003-D91F-4A21-8F59-0BB14F91DB22}" type="presParOf" srcId="{055DC5FB-73FA-44D6-8EE5-7516F0FCA02E}" destId="{EE946481-9F7A-498B-A414-F3AFD6E3E193}" srcOrd="0" destOrd="0" presId="urn:microsoft.com/office/officeart/2005/8/layout/hList7#1"/>
    <dgm:cxn modelId="{7DA3582E-9F8B-4655-97DE-CCB16317F11D}" type="presParOf" srcId="{055DC5FB-73FA-44D6-8EE5-7516F0FCA02E}" destId="{386AA664-46C5-4EA7-93F2-192119028D82}" srcOrd="1" destOrd="0" presId="urn:microsoft.com/office/officeart/2005/8/layout/hList7#1"/>
    <dgm:cxn modelId="{5CA028E6-A933-4843-AD2D-617D8F18A9B9}" type="presParOf" srcId="{055DC5FB-73FA-44D6-8EE5-7516F0FCA02E}" destId="{4D8ECFE1-FCDB-458F-B46A-C391DC1A93B4}" srcOrd="2" destOrd="0" presId="urn:microsoft.com/office/officeart/2005/8/layout/hList7#1"/>
    <dgm:cxn modelId="{DBED964F-47EA-4850-BDEB-9D05F8480454}" type="presParOf" srcId="{055DC5FB-73FA-44D6-8EE5-7516F0FCA02E}" destId="{044AFC7D-9042-451D-B488-D3FD80AFBE1D}" srcOrd="3" destOrd="0" presId="urn:microsoft.com/office/officeart/2005/8/layout/hList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6419D04-CDC1-4B59-9D67-F49344BDC604}" type="doc">
      <dgm:prSet loTypeId="urn:microsoft.com/office/officeart/2005/8/layout/list1#2" loCatId="list" qsTypeId="urn:microsoft.com/office/officeart/2005/8/quickstyle/simple1#4" qsCatId="simple" csTypeId="urn:microsoft.com/office/officeart/2005/8/colors/colorful2#2" csCatId="colorful" phldr="1"/>
      <dgm:spPr/>
      <dgm:t>
        <a:bodyPr/>
        <a:lstStyle/>
        <a:p>
          <a:endParaRPr lang="en-US"/>
        </a:p>
      </dgm:t>
    </dgm:pt>
    <dgm:pt modelId="{305FDE6A-158A-42D9-B344-15EAE8C55122}">
      <dgm:prSet phldrT="[Text]" custT="1"/>
      <dgm:spPr>
        <a:solidFill>
          <a:srgbClr val="C00000"/>
        </a:solidFill>
      </dgm:spPr>
      <dgm:t>
        <a:bodyPr/>
        <a:lstStyle/>
        <a:p>
          <a:r>
            <a:rPr lang="en-US" sz="1600" dirty="0">
              <a:latin typeface="Verdana" panose="020B0604030504040204" pitchFamily="34" charset="0"/>
              <a:ea typeface="Verdana" panose="020B0604030504040204" pitchFamily="34" charset="0"/>
            </a:rPr>
            <a:t>Funding</a:t>
          </a:r>
        </a:p>
      </dgm:t>
    </dgm:pt>
    <dgm:pt modelId="{1DF784A4-4400-4F9B-8A80-BD990C4E928A}" type="parTrans" cxnId="{59DE358F-3CF6-4588-9A9D-8866A0273226}">
      <dgm:prSet/>
      <dgm:spPr/>
      <dgm:t>
        <a:bodyPr/>
        <a:lstStyle/>
        <a:p>
          <a:endParaRPr lang="en-US" sz="1600"/>
        </a:p>
      </dgm:t>
    </dgm:pt>
    <dgm:pt modelId="{0AE2690A-CC71-422B-8818-DE0611515A8F}" type="sibTrans" cxnId="{59DE358F-3CF6-4588-9A9D-8866A0273226}">
      <dgm:prSet/>
      <dgm:spPr/>
      <dgm:t>
        <a:bodyPr/>
        <a:lstStyle/>
        <a:p>
          <a:endParaRPr lang="en-US" sz="1600"/>
        </a:p>
      </dgm:t>
    </dgm:pt>
    <dgm:pt modelId="{D2396756-DC05-451D-85F5-F65D6F6EBD34}">
      <dgm:prSet custT="1"/>
      <dgm:spPr/>
      <dgm:t>
        <a:bodyPr/>
        <a:lstStyle/>
        <a:p>
          <a:pPr algn="just">
            <a:lnSpc>
              <a:spcPct val="150000"/>
            </a:lnSpc>
          </a:pPr>
          <a:r>
            <a:rPr lang="en-ZA" sz="1600" dirty="0">
              <a:latin typeface="Verdana" panose="020B0604030504040204" pitchFamily="34" charset="0"/>
              <a:ea typeface="Verdana" panose="020B0604030504040204" pitchFamily="34" charset="0"/>
            </a:rPr>
            <a:t>In terms of section 52 (1) (a) and (b) of POPIA funds of the Regulator consist of the appropriated budget and fees as may be prescribed in terms section 111 (1). </a:t>
          </a:r>
          <a:endParaRPr lang="en-US" sz="1600" dirty="0">
            <a:latin typeface="Verdana" panose="020B0604030504040204" pitchFamily="34" charset="0"/>
            <a:ea typeface="Verdana" panose="020B0604030504040204" pitchFamily="34" charset="0"/>
            <a:cs typeface="Arial" panose="020B0604020202020204" pitchFamily="34" charset="0"/>
          </a:endParaRPr>
        </a:p>
      </dgm:t>
    </dgm:pt>
    <dgm:pt modelId="{22C1992B-ED6F-4700-973F-9B2001DD08DD}" type="parTrans" cxnId="{197FF7F0-4BFA-42D2-AD62-925AE9F76566}">
      <dgm:prSet/>
      <dgm:spPr/>
      <dgm:t>
        <a:bodyPr/>
        <a:lstStyle/>
        <a:p>
          <a:endParaRPr lang="en-US" sz="1600"/>
        </a:p>
      </dgm:t>
    </dgm:pt>
    <dgm:pt modelId="{2F36DE1A-0566-4C2B-B378-DC30FD9ADBC8}" type="sibTrans" cxnId="{197FF7F0-4BFA-42D2-AD62-925AE9F76566}">
      <dgm:prSet/>
      <dgm:spPr/>
      <dgm:t>
        <a:bodyPr/>
        <a:lstStyle/>
        <a:p>
          <a:endParaRPr lang="en-US" sz="1600"/>
        </a:p>
      </dgm:t>
    </dgm:pt>
    <dgm:pt modelId="{D61D57B2-4852-4843-98DB-F16DF9B56426}">
      <dgm:prSet custT="1"/>
      <dgm:spPr/>
      <dgm:t>
        <a:bodyPr/>
        <a:lstStyle/>
        <a:p>
          <a:pPr algn="just">
            <a:lnSpc>
              <a:spcPct val="150000"/>
            </a:lnSpc>
          </a:pPr>
          <a:r>
            <a:rPr lang="en-ZA" sz="1600" dirty="0">
              <a:latin typeface="Verdana" panose="020B0604030504040204" pitchFamily="34" charset="0"/>
              <a:ea typeface="Verdana" panose="020B0604030504040204" pitchFamily="34" charset="0"/>
            </a:rPr>
            <a:t>Since the enforcement powers of the Regulator, in terms of both Promotion of Access to Information (PAIA) and POPIA, would come into effect in the financial year 2021/22, there were no chargeable services rendered during the 2020/21 financial year. </a:t>
          </a:r>
          <a:endParaRPr lang="en-US" sz="1600" dirty="0">
            <a:latin typeface="Verdana" panose="020B0604030504040204" pitchFamily="34" charset="0"/>
            <a:ea typeface="Verdana" panose="020B0604030504040204" pitchFamily="34" charset="0"/>
            <a:cs typeface="Arial" panose="020B0604020202020204" pitchFamily="34" charset="0"/>
          </a:endParaRPr>
        </a:p>
      </dgm:t>
    </dgm:pt>
    <dgm:pt modelId="{2BC2D2D9-996F-4F7F-BD6C-77D1A72AA4A4}" type="parTrans" cxnId="{7CF573F3-DF66-44CC-9D75-DBF7A05CA97D}">
      <dgm:prSet/>
      <dgm:spPr/>
      <dgm:t>
        <a:bodyPr/>
        <a:lstStyle/>
        <a:p>
          <a:endParaRPr lang="en-ZA" sz="1600"/>
        </a:p>
      </dgm:t>
    </dgm:pt>
    <dgm:pt modelId="{5F0920C7-D3FB-4C0E-B45E-F63C8502FC65}" type="sibTrans" cxnId="{7CF573F3-DF66-44CC-9D75-DBF7A05CA97D}">
      <dgm:prSet/>
      <dgm:spPr/>
      <dgm:t>
        <a:bodyPr/>
        <a:lstStyle/>
        <a:p>
          <a:endParaRPr lang="en-ZA" sz="1600"/>
        </a:p>
      </dgm:t>
    </dgm:pt>
    <dgm:pt modelId="{0B0E8716-87EF-405C-A54E-00C579F16D27}">
      <dgm:prSet custT="1"/>
      <dgm:spPr/>
      <dgm:t>
        <a:bodyPr/>
        <a:lstStyle/>
        <a:p>
          <a:pPr algn="just">
            <a:lnSpc>
              <a:spcPct val="150000"/>
            </a:lnSpc>
          </a:pPr>
          <a:r>
            <a:rPr lang="en-ZA" sz="1600" dirty="0">
              <a:latin typeface="Verdana" panose="020B0604030504040204" pitchFamily="34" charset="0"/>
              <a:ea typeface="Verdana" panose="020B0604030504040204" pitchFamily="34" charset="0"/>
            </a:rPr>
            <a:t>The Regulator, therefore, did not charge any fees. In order to continue with the execution of its mandate, the Regulator only utilised the allocation that was appropriated to it by Parliament.</a:t>
          </a:r>
          <a:endParaRPr lang="en-US" sz="1600" dirty="0">
            <a:latin typeface="Verdana" panose="020B0604030504040204" pitchFamily="34" charset="0"/>
            <a:ea typeface="Verdana" panose="020B0604030504040204" pitchFamily="34" charset="0"/>
            <a:cs typeface="Arial" panose="020B0604020202020204" pitchFamily="34" charset="0"/>
          </a:endParaRPr>
        </a:p>
      </dgm:t>
    </dgm:pt>
    <dgm:pt modelId="{7E7D73A0-2411-4DD2-9A44-BBD005CAA92A}" type="parTrans" cxnId="{8568EC3E-AC86-47E9-8C33-6A3BAFA1EBB5}">
      <dgm:prSet/>
      <dgm:spPr/>
      <dgm:t>
        <a:bodyPr/>
        <a:lstStyle/>
        <a:p>
          <a:endParaRPr lang="en-ZA" sz="1600"/>
        </a:p>
      </dgm:t>
    </dgm:pt>
    <dgm:pt modelId="{D439A87C-87FA-4542-A1F7-4C975581291F}" type="sibTrans" cxnId="{8568EC3E-AC86-47E9-8C33-6A3BAFA1EBB5}">
      <dgm:prSet/>
      <dgm:spPr/>
      <dgm:t>
        <a:bodyPr/>
        <a:lstStyle/>
        <a:p>
          <a:endParaRPr lang="en-ZA" sz="1600"/>
        </a:p>
      </dgm:t>
    </dgm:pt>
    <dgm:pt modelId="{42DCB747-DA94-4BEB-8465-B8368857D0E1}">
      <dgm:prSet custT="1"/>
      <dgm:spPr/>
      <dgm:t>
        <a:bodyPr/>
        <a:lstStyle/>
        <a:p>
          <a:pPr algn="just">
            <a:lnSpc>
              <a:spcPct val="150000"/>
            </a:lnSpc>
          </a:pPr>
          <a:endParaRPr lang="en-US" sz="1600" dirty="0">
            <a:latin typeface="Verdana" panose="020B0604030504040204" pitchFamily="34" charset="0"/>
            <a:ea typeface="Verdana" panose="020B0604030504040204" pitchFamily="34" charset="0"/>
            <a:cs typeface="Arial" panose="020B0604020202020204" pitchFamily="34" charset="0"/>
          </a:endParaRPr>
        </a:p>
      </dgm:t>
    </dgm:pt>
    <dgm:pt modelId="{78CC1F0D-20C8-4527-9142-60294B07D56F}" type="parTrans" cxnId="{6A22E9AD-9EA8-423E-8463-9FDD200FC7F1}">
      <dgm:prSet/>
      <dgm:spPr/>
      <dgm:t>
        <a:bodyPr/>
        <a:lstStyle/>
        <a:p>
          <a:endParaRPr lang="en-ZA" sz="1600"/>
        </a:p>
      </dgm:t>
    </dgm:pt>
    <dgm:pt modelId="{B8A89331-95AF-4D1D-99C1-67BC6402B989}" type="sibTrans" cxnId="{6A22E9AD-9EA8-423E-8463-9FDD200FC7F1}">
      <dgm:prSet/>
      <dgm:spPr/>
      <dgm:t>
        <a:bodyPr/>
        <a:lstStyle/>
        <a:p>
          <a:endParaRPr lang="en-ZA" sz="1600"/>
        </a:p>
      </dgm:t>
    </dgm:pt>
    <dgm:pt modelId="{04FF9842-00E2-4CF6-8CA8-8005E5C9C337}">
      <dgm:prSet custT="1"/>
      <dgm:spPr/>
      <dgm:t>
        <a:bodyPr/>
        <a:lstStyle/>
        <a:p>
          <a:pPr algn="just">
            <a:lnSpc>
              <a:spcPct val="150000"/>
            </a:lnSpc>
          </a:pPr>
          <a:endParaRPr lang="en-US" sz="1600" dirty="0">
            <a:latin typeface="Verdana" panose="020B0604030504040204" pitchFamily="34" charset="0"/>
            <a:ea typeface="Verdana" panose="020B0604030504040204" pitchFamily="34" charset="0"/>
            <a:cs typeface="Arial" panose="020B0604020202020204" pitchFamily="34" charset="0"/>
          </a:endParaRPr>
        </a:p>
      </dgm:t>
    </dgm:pt>
    <dgm:pt modelId="{695409DF-9F71-4629-9BC2-19EC130AEBA7}" type="parTrans" cxnId="{F0056B4D-2ED0-456B-A9C0-B38D841BADCF}">
      <dgm:prSet/>
      <dgm:spPr/>
      <dgm:t>
        <a:bodyPr/>
        <a:lstStyle/>
        <a:p>
          <a:endParaRPr lang="en-ZA" sz="1600"/>
        </a:p>
      </dgm:t>
    </dgm:pt>
    <dgm:pt modelId="{4C57B5FF-8639-4D3E-9D4B-9E91BD7DF3FF}" type="sibTrans" cxnId="{F0056B4D-2ED0-456B-A9C0-B38D841BADCF}">
      <dgm:prSet/>
      <dgm:spPr/>
      <dgm:t>
        <a:bodyPr/>
        <a:lstStyle/>
        <a:p>
          <a:endParaRPr lang="en-ZA" sz="1600"/>
        </a:p>
      </dgm:t>
    </dgm:pt>
    <dgm:pt modelId="{B05B59F3-13EA-4F63-96EC-229272B89A21}" type="pres">
      <dgm:prSet presAssocID="{26419D04-CDC1-4B59-9D67-F49344BDC604}" presName="linear" presStyleCnt="0">
        <dgm:presLayoutVars>
          <dgm:dir/>
          <dgm:animLvl val="lvl"/>
          <dgm:resizeHandles val="exact"/>
        </dgm:presLayoutVars>
      </dgm:prSet>
      <dgm:spPr/>
      <dgm:t>
        <a:bodyPr/>
        <a:lstStyle/>
        <a:p>
          <a:endParaRPr lang="en-ZA"/>
        </a:p>
      </dgm:t>
    </dgm:pt>
    <dgm:pt modelId="{E81C44F5-84AD-432B-B9AA-4AB776DC1B96}" type="pres">
      <dgm:prSet presAssocID="{305FDE6A-158A-42D9-B344-15EAE8C55122}" presName="parentLin" presStyleCnt="0"/>
      <dgm:spPr/>
    </dgm:pt>
    <dgm:pt modelId="{D5EE10BE-1508-410B-B79E-495BCD47F706}" type="pres">
      <dgm:prSet presAssocID="{305FDE6A-158A-42D9-B344-15EAE8C55122}" presName="parentLeftMargin" presStyleLbl="node1" presStyleIdx="0" presStyleCnt="1"/>
      <dgm:spPr/>
      <dgm:t>
        <a:bodyPr/>
        <a:lstStyle/>
        <a:p>
          <a:endParaRPr lang="en-ZA"/>
        </a:p>
      </dgm:t>
    </dgm:pt>
    <dgm:pt modelId="{BBAF1607-8C8B-4828-8D60-DB9E23980787}" type="pres">
      <dgm:prSet presAssocID="{305FDE6A-158A-42D9-B344-15EAE8C55122}" presName="parentText" presStyleLbl="node1" presStyleIdx="0" presStyleCnt="1">
        <dgm:presLayoutVars>
          <dgm:chMax val="0"/>
          <dgm:bulletEnabled val="1"/>
        </dgm:presLayoutVars>
      </dgm:prSet>
      <dgm:spPr/>
      <dgm:t>
        <a:bodyPr/>
        <a:lstStyle/>
        <a:p>
          <a:endParaRPr lang="en-ZA"/>
        </a:p>
      </dgm:t>
    </dgm:pt>
    <dgm:pt modelId="{C0389E25-AE08-497F-AA82-2C85632045E3}" type="pres">
      <dgm:prSet presAssocID="{305FDE6A-158A-42D9-B344-15EAE8C55122}" presName="negativeSpace" presStyleCnt="0"/>
      <dgm:spPr/>
    </dgm:pt>
    <dgm:pt modelId="{BB0AE16E-4B04-4971-90C3-9C7A1EBA7DEA}" type="pres">
      <dgm:prSet presAssocID="{305FDE6A-158A-42D9-B344-15EAE8C55122}" presName="childText" presStyleLbl="conFgAcc1" presStyleIdx="0" presStyleCnt="1">
        <dgm:presLayoutVars>
          <dgm:bulletEnabled val="1"/>
        </dgm:presLayoutVars>
      </dgm:prSet>
      <dgm:spPr/>
      <dgm:t>
        <a:bodyPr/>
        <a:lstStyle/>
        <a:p>
          <a:endParaRPr lang="en-ZA"/>
        </a:p>
      </dgm:t>
    </dgm:pt>
  </dgm:ptLst>
  <dgm:cxnLst>
    <dgm:cxn modelId="{7CF573F3-DF66-44CC-9D75-DBF7A05CA97D}" srcId="{305FDE6A-158A-42D9-B344-15EAE8C55122}" destId="{D61D57B2-4852-4843-98DB-F16DF9B56426}" srcOrd="2" destOrd="0" parTransId="{2BC2D2D9-996F-4F7F-BD6C-77D1A72AA4A4}" sibTransId="{5F0920C7-D3FB-4C0E-B45E-F63C8502FC65}"/>
    <dgm:cxn modelId="{570DDAE2-7AB7-4F40-A9AB-DDFAD33F52E6}" type="presOf" srcId="{305FDE6A-158A-42D9-B344-15EAE8C55122}" destId="{D5EE10BE-1508-410B-B79E-495BCD47F706}" srcOrd="0" destOrd="0" presId="urn:microsoft.com/office/officeart/2005/8/layout/list1#2"/>
    <dgm:cxn modelId="{7B969659-EDE7-44C0-B1E9-78B335E73DCD}" type="presOf" srcId="{0B0E8716-87EF-405C-A54E-00C579F16D27}" destId="{BB0AE16E-4B04-4971-90C3-9C7A1EBA7DEA}" srcOrd="0" destOrd="4" presId="urn:microsoft.com/office/officeart/2005/8/layout/list1#2"/>
    <dgm:cxn modelId="{CD98CFA4-1A48-4A31-930B-4EC71E2A6013}" type="presOf" srcId="{04FF9842-00E2-4CF6-8CA8-8005E5C9C337}" destId="{BB0AE16E-4B04-4971-90C3-9C7A1EBA7DEA}" srcOrd="0" destOrd="3" presId="urn:microsoft.com/office/officeart/2005/8/layout/list1#2"/>
    <dgm:cxn modelId="{197FF7F0-4BFA-42D2-AD62-925AE9F76566}" srcId="{305FDE6A-158A-42D9-B344-15EAE8C55122}" destId="{D2396756-DC05-451D-85F5-F65D6F6EBD34}" srcOrd="0" destOrd="0" parTransId="{22C1992B-ED6F-4700-973F-9B2001DD08DD}" sibTransId="{2F36DE1A-0566-4C2B-B378-DC30FD9ADBC8}"/>
    <dgm:cxn modelId="{8568EC3E-AC86-47E9-8C33-6A3BAFA1EBB5}" srcId="{305FDE6A-158A-42D9-B344-15EAE8C55122}" destId="{0B0E8716-87EF-405C-A54E-00C579F16D27}" srcOrd="4" destOrd="0" parTransId="{7E7D73A0-2411-4DD2-9A44-BBD005CAA92A}" sibTransId="{D439A87C-87FA-4542-A1F7-4C975581291F}"/>
    <dgm:cxn modelId="{4EE0FAD0-771F-4198-9F52-7721D32F402E}" type="presOf" srcId="{D61D57B2-4852-4843-98DB-F16DF9B56426}" destId="{BB0AE16E-4B04-4971-90C3-9C7A1EBA7DEA}" srcOrd="0" destOrd="2" presId="urn:microsoft.com/office/officeart/2005/8/layout/list1#2"/>
    <dgm:cxn modelId="{97911837-32FC-486B-A979-CB923270F310}" type="presOf" srcId="{305FDE6A-158A-42D9-B344-15EAE8C55122}" destId="{BBAF1607-8C8B-4828-8D60-DB9E23980787}" srcOrd="1" destOrd="0" presId="urn:microsoft.com/office/officeart/2005/8/layout/list1#2"/>
    <dgm:cxn modelId="{FB13C8D0-1DE4-4E12-AB06-2EF5599AA3C8}" type="presOf" srcId="{42DCB747-DA94-4BEB-8465-B8368857D0E1}" destId="{BB0AE16E-4B04-4971-90C3-9C7A1EBA7DEA}" srcOrd="0" destOrd="1" presId="urn:microsoft.com/office/officeart/2005/8/layout/list1#2"/>
    <dgm:cxn modelId="{F0056B4D-2ED0-456B-A9C0-B38D841BADCF}" srcId="{305FDE6A-158A-42D9-B344-15EAE8C55122}" destId="{04FF9842-00E2-4CF6-8CA8-8005E5C9C337}" srcOrd="3" destOrd="0" parTransId="{695409DF-9F71-4629-9BC2-19EC130AEBA7}" sibTransId="{4C57B5FF-8639-4D3E-9D4B-9E91BD7DF3FF}"/>
    <dgm:cxn modelId="{6A22E9AD-9EA8-423E-8463-9FDD200FC7F1}" srcId="{305FDE6A-158A-42D9-B344-15EAE8C55122}" destId="{42DCB747-DA94-4BEB-8465-B8368857D0E1}" srcOrd="1" destOrd="0" parTransId="{78CC1F0D-20C8-4527-9142-60294B07D56F}" sibTransId="{B8A89331-95AF-4D1D-99C1-67BC6402B989}"/>
    <dgm:cxn modelId="{9A16525D-4504-405B-948E-C68629D25206}" type="presOf" srcId="{D2396756-DC05-451D-85F5-F65D6F6EBD34}" destId="{BB0AE16E-4B04-4971-90C3-9C7A1EBA7DEA}" srcOrd="0" destOrd="0" presId="urn:microsoft.com/office/officeart/2005/8/layout/list1#2"/>
    <dgm:cxn modelId="{C5D58E37-691A-4218-B610-D77254D30971}" type="presOf" srcId="{26419D04-CDC1-4B59-9D67-F49344BDC604}" destId="{B05B59F3-13EA-4F63-96EC-229272B89A21}" srcOrd="0" destOrd="0" presId="urn:microsoft.com/office/officeart/2005/8/layout/list1#2"/>
    <dgm:cxn modelId="{59DE358F-3CF6-4588-9A9D-8866A0273226}" srcId="{26419D04-CDC1-4B59-9D67-F49344BDC604}" destId="{305FDE6A-158A-42D9-B344-15EAE8C55122}" srcOrd="0" destOrd="0" parTransId="{1DF784A4-4400-4F9B-8A80-BD990C4E928A}" sibTransId="{0AE2690A-CC71-422B-8818-DE0611515A8F}"/>
    <dgm:cxn modelId="{BBD1330B-ED93-4667-B737-D866967D991E}" type="presParOf" srcId="{B05B59F3-13EA-4F63-96EC-229272B89A21}" destId="{E81C44F5-84AD-432B-B9AA-4AB776DC1B96}" srcOrd="0" destOrd="0" presId="urn:microsoft.com/office/officeart/2005/8/layout/list1#2"/>
    <dgm:cxn modelId="{766BE3FF-441D-4F49-BA34-1EBB7F2939CF}" type="presParOf" srcId="{E81C44F5-84AD-432B-B9AA-4AB776DC1B96}" destId="{D5EE10BE-1508-410B-B79E-495BCD47F706}" srcOrd="0" destOrd="0" presId="urn:microsoft.com/office/officeart/2005/8/layout/list1#2"/>
    <dgm:cxn modelId="{643BC0DE-7386-4572-A3B4-98A8310CC1FE}" type="presParOf" srcId="{E81C44F5-84AD-432B-B9AA-4AB776DC1B96}" destId="{BBAF1607-8C8B-4828-8D60-DB9E23980787}" srcOrd="1" destOrd="0" presId="urn:microsoft.com/office/officeart/2005/8/layout/list1#2"/>
    <dgm:cxn modelId="{9EB217B2-E8F3-4F47-A8FB-93243A394B97}" type="presParOf" srcId="{B05B59F3-13EA-4F63-96EC-229272B89A21}" destId="{C0389E25-AE08-497F-AA82-2C85632045E3}" srcOrd="1" destOrd="0" presId="urn:microsoft.com/office/officeart/2005/8/layout/list1#2"/>
    <dgm:cxn modelId="{AE4CC968-7683-4A3C-A23D-3D8D1A5ED6E3}" type="presParOf" srcId="{B05B59F3-13EA-4F63-96EC-229272B89A21}" destId="{BB0AE16E-4B04-4971-90C3-9C7A1EBA7DEA}" srcOrd="2" destOrd="0" presId="urn:microsoft.com/office/officeart/2005/8/layout/list1#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6419D04-CDC1-4B59-9D67-F49344BDC604}" type="doc">
      <dgm:prSet loTypeId="urn:microsoft.com/office/officeart/2005/8/layout/list1#3" loCatId="list" qsTypeId="urn:microsoft.com/office/officeart/2005/8/quickstyle/simple1#5" qsCatId="simple" csTypeId="urn:microsoft.com/office/officeart/2005/8/colors/colorful2#3" csCatId="colorful" phldr="1"/>
      <dgm:spPr/>
      <dgm:t>
        <a:bodyPr/>
        <a:lstStyle/>
        <a:p>
          <a:endParaRPr lang="en-US"/>
        </a:p>
      </dgm:t>
    </dgm:pt>
    <dgm:pt modelId="{305FDE6A-158A-42D9-B344-15EAE8C55122}">
      <dgm:prSet phldrT="[Text]" custT="1"/>
      <dgm:spPr>
        <a:solidFill>
          <a:srgbClr val="C00000"/>
        </a:solidFill>
      </dgm:spPr>
      <dgm:t>
        <a:bodyPr/>
        <a:lstStyle/>
        <a:p>
          <a:pPr algn="just"/>
          <a:r>
            <a:rPr lang="en-US" sz="1600" dirty="0">
              <a:latin typeface="Verdana" panose="020B0604030504040204" pitchFamily="34" charset="0"/>
              <a:ea typeface="Verdana" panose="020B0604030504040204" pitchFamily="34" charset="0"/>
            </a:rPr>
            <a:t>Budget</a:t>
          </a:r>
        </a:p>
      </dgm:t>
    </dgm:pt>
    <dgm:pt modelId="{1DF784A4-4400-4F9B-8A80-BD990C4E928A}" type="parTrans" cxnId="{59DE358F-3CF6-4588-9A9D-8866A0273226}">
      <dgm:prSet/>
      <dgm:spPr/>
      <dgm:t>
        <a:bodyPr/>
        <a:lstStyle/>
        <a:p>
          <a:pPr algn="just"/>
          <a:endParaRPr lang="en-US" sz="1600"/>
        </a:p>
      </dgm:t>
    </dgm:pt>
    <dgm:pt modelId="{0AE2690A-CC71-422B-8818-DE0611515A8F}" type="sibTrans" cxnId="{59DE358F-3CF6-4588-9A9D-8866A0273226}">
      <dgm:prSet/>
      <dgm:spPr/>
      <dgm:t>
        <a:bodyPr/>
        <a:lstStyle/>
        <a:p>
          <a:pPr algn="just"/>
          <a:endParaRPr lang="en-US" sz="1600"/>
        </a:p>
      </dgm:t>
    </dgm:pt>
    <dgm:pt modelId="{D2396756-DC05-451D-85F5-F65D6F6EBD34}">
      <dgm:prSet custT="1"/>
      <dgm:spPr/>
      <dgm:t>
        <a:bodyPr/>
        <a:lstStyle/>
        <a:p>
          <a:pPr algn="just"/>
          <a:r>
            <a:rPr lang="en-US" sz="1600" dirty="0">
              <a:latin typeface="Verdana" panose="020B0604030504040204" pitchFamily="34" charset="0"/>
              <a:ea typeface="Verdana" panose="020B0604030504040204" pitchFamily="34" charset="0"/>
            </a:rPr>
            <a:t>During the year under review the Regulator received additional financial resources to carry out its mandate.</a:t>
          </a:r>
          <a:endParaRPr lang="en-US" sz="1600" dirty="0">
            <a:latin typeface="Verdana" panose="020B0604030504040204" pitchFamily="34" charset="0"/>
            <a:ea typeface="Verdana" panose="020B0604030504040204" pitchFamily="34" charset="0"/>
            <a:cs typeface="Arial" panose="020B0604020202020204" pitchFamily="34" charset="0"/>
          </a:endParaRPr>
        </a:p>
      </dgm:t>
    </dgm:pt>
    <dgm:pt modelId="{22C1992B-ED6F-4700-973F-9B2001DD08DD}" type="parTrans" cxnId="{197FF7F0-4BFA-42D2-AD62-925AE9F76566}">
      <dgm:prSet/>
      <dgm:spPr/>
      <dgm:t>
        <a:bodyPr/>
        <a:lstStyle/>
        <a:p>
          <a:pPr algn="just"/>
          <a:endParaRPr lang="en-US" sz="1600"/>
        </a:p>
      </dgm:t>
    </dgm:pt>
    <dgm:pt modelId="{2F36DE1A-0566-4C2B-B378-DC30FD9ADBC8}" type="sibTrans" cxnId="{197FF7F0-4BFA-42D2-AD62-925AE9F76566}">
      <dgm:prSet/>
      <dgm:spPr/>
      <dgm:t>
        <a:bodyPr/>
        <a:lstStyle/>
        <a:p>
          <a:pPr algn="just"/>
          <a:endParaRPr lang="en-US" sz="1600"/>
        </a:p>
      </dgm:t>
    </dgm:pt>
    <dgm:pt modelId="{A37292DC-16CD-467A-B828-37560063949E}">
      <dgm:prSet custT="1"/>
      <dgm:spPr/>
      <dgm:t>
        <a:bodyPr/>
        <a:lstStyle/>
        <a:p>
          <a:pPr algn="just"/>
          <a:r>
            <a:rPr lang="en-US" sz="1600" dirty="0">
              <a:latin typeface="Verdana" panose="020B0604030504040204" pitchFamily="34" charset="0"/>
              <a:ea typeface="Verdana" panose="020B0604030504040204" pitchFamily="34" charset="0"/>
            </a:rPr>
            <a:t>The budget allocation was increased from R31,3 million in the 2019/20 financial year to R45,4 million in the 2020/21 financial year</a:t>
          </a:r>
          <a:endParaRPr lang="en-US" sz="1600" dirty="0">
            <a:latin typeface="Verdana" panose="020B0604030504040204" pitchFamily="34" charset="0"/>
            <a:ea typeface="Verdana" panose="020B0604030504040204" pitchFamily="34" charset="0"/>
            <a:cs typeface="Arial" panose="020B0604020202020204" pitchFamily="34" charset="0"/>
          </a:endParaRPr>
        </a:p>
      </dgm:t>
    </dgm:pt>
    <dgm:pt modelId="{72BAE535-E654-4062-932A-B43AF395B565}" type="parTrans" cxnId="{31522547-108F-4BCC-814A-83B0B7B9C18A}">
      <dgm:prSet/>
      <dgm:spPr/>
      <dgm:t>
        <a:bodyPr/>
        <a:lstStyle/>
        <a:p>
          <a:pPr algn="just"/>
          <a:endParaRPr lang="en-ZA" sz="1600"/>
        </a:p>
      </dgm:t>
    </dgm:pt>
    <dgm:pt modelId="{29EEB68E-F82C-45B0-A6CC-6278E94175D2}" type="sibTrans" cxnId="{31522547-108F-4BCC-814A-83B0B7B9C18A}">
      <dgm:prSet/>
      <dgm:spPr/>
      <dgm:t>
        <a:bodyPr/>
        <a:lstStyle/>
        <a:p>
          <a:pPr algn="just"/>
          <a:endParaRPr lang="en-ZA" sz="1600"/>
        </a:p>
      </dgm:t>
    </dgm:pt>
    <dgm:pt modelId="{ACDD13CE-BC29-4061-88AD-F736C9540F64}">
      <dgm:prSet custT="1"/>
      <dgm:spPr/>
      <dgm:t>
        <a:bodyPr/>
        <a:lstStyle/>
        <a:p>
          <a:pPr algn="just"/>
          <a:endParaRPr lang="en-US" sz="1600" dirty="0">
            <a:latin typeface="Verdana" panose="020B0604030504040204" pitchFamily="34" charset="0"/>
            <a:ea typeface="Verdana" panose="020B0604030504040204" pitchFamily="34" charset="0"/>
            <a:cs typeface="Arial" panose="020B0604020202020204" pitchFamily="34" charset="0"/>
          </a:endParaRPr>
        </a:p>
      </dgm:t>
    </dgm:pt>
    <dgm:pt modelId="{999053E5-BA1C-4999-8436-587B04D938E6}" type="parTrans" cxnId="{E422BD2A-9C5A-46CD-8924-A4A54255C8F5}">
      <dgm:prSet/>
      <dgm:spPr/>
      <dgm:t>
        <a:bodyPr/>
        <a:lstStyle/>
        <a:p>
          <a:pPr algn="just"/>
          <a:endParaRPr lang="en-ZA" sz="1600"/>
        </a:p>
      </dgm:t>
    </dgm:pt>
    <dgm:pt modelId="{A1596676-D974-4A0E-B3F9-4BA7B5B81E90}" type="sibTrans" cxnId="{E422BD2A-9C5A-46CD-8924-A4A54255C8F5}">
      <dgm:prSet/>
      <dgm:spPr/>
      <dgm:t>
        <a:bodyPr/>
        <a:lstStyle/>
        <a:p>
          <a:pPr algn="just"/>
          <a:endParaRPr lang="en-ZA" sz="1600"/>
        </a:p>
      </dgm:t>
    </dgm:pt>
    <dgm:pt modelId="{B05B59F3-13EA-4F63-96EC-229272B89A21}" type="pres">
      <dgm:prSet presAssocID="{26419D04-CDC1-4B59-9D67-F49344BDC604}" presName="linear" presStyleCnt="0">
        <dgm:presLayoutVars>
          <dgm:dir/>
          <dgm:animLvl val="lvl"/>
          <dgm:resizeHandles val="exact"/>
        </dgm:presLayoutVars>
      </dgm:prSet>
      <dgm:spPr/>
      <dgm:t>
        <a:bodyPr/>
        <a:lstStyle/>
        <a:p>
          <a:endParaRPr lang="en-ZA"/>
        </a:p>
      </dgm:t>
    </dgm:pt>
    <dgm:pt modelId="{E81C44F5-84AD-432B-B9AA-4AB776DC1B96}" type="pres">
      <dgm:prSet presAssocID="{305FDE6A-158A-42D9-B344-15EAE8C55122}" presName="parentLin" presStyleCnt="0"/>
      <dgm:spPr/>
    </dgm:pt>
    <dgm:pt modelId="{D5EE10BE-1508-410B-B79E-495BCD47F706}" type="pres">
      <dgm:prSet presAssocID="{305FDE6A-158A-42D9-B344-15EAE8C55122}" presName="parentLeftMargin" presStyleLbl="node1" presStyleIdx="0" presStyleCnt="1"/>
      <dgm:spPr/>
      <dgm:t>
        <a:bodyPr/>
        <a:lstStyle/>
        <a:p>
          <a:endParaRPr lang="en-ZA"/>
        </a:p>
      </dgm:t>
    </dgm:pt>
    <dgm:pt modelId="{BBAF1607-8C8B-4828-8D60-DB9E23980787}" type="pres">
      <dgm:prSet presAssocID="{305FDE6A-158A-42D9-B344-15EAE8C55122}" presName="parentText" presStyleLbl="node1" presStyleIdx="0" presStyleCnt="1" custScaleX="93055" custScaleY="64346">
        <dgm:presLayoutVars>
          <dgm:chMax val="0"/>
          <dgm:bulletEnabled val="1"/>
        </dgm:presLayoutVars>
      </dgm:prSet>
      <dgm:spPr/>
      <dgm:t>
        <a:bodyPr/>
        <a:lstStyle/>
        <a:p>
          <a:endParaRPr lang="en-ZA"/>
        </a:p>
      </dgm:t>
    </dgm:pt>
    <dgm:pt modelId="{C0389E25-AE08-497F-AA82-2C85632045E3}" type="pres">
      <dgm:prSet presAssocID="{305FDE6A-158A-42D9-B344-15EAE8C55122}" presName="negativeSpace" presStyleCnt="0"/>
      <dgm:spPr/>
    </dgm:pt>
    <dgm:pt modelId="{BB0AE16E-4B04-4971-90C3-9C7A1EBA7DEA}" type="pres">
      <dgm:prSet presAssocID="{305FDE6A-158A-42D9-B344-15EAE8C55122}" presName="childText" presStyleLbl="conFgAcc1" presStyleIdx="0" presStyleCnt="1" custLinFactNeighborY="7410">
        <dgm:presLayoutVars>
          <dgm:bulletEnabled val="1"/>
        </dgm:presLayoutVars>
      </dgm:prSet>
      <dgm:spPr/>
      <dgm:t>
        <a:bodyPr/>
        <a:lstStyle/>
        <a:p>
          <a:endParaRPr lang="en-ZA"/>
        </a:p>
      </dgm:t>
    </dgm:pt>
  </dgm:ptLst>
  <dgm:cxnLst>
    <dgm:cxn modelId="{CD26D598-F8DA-481F-9A64-1ADF916E2479}" type="presOf" srcId="{305FDE6A-158A-42D9-B344-15EAE8C55122}" destId="{BBAF1607-8C8B-4828-8D60-DB9E23980787}" srcOrd="1" destOrd="0" presId="urn:microsoft.com/office/officeart/2005/8/layout/list1#3"/>
    <dgm:cxn modelId="{E17E9864-11AF-4F8D-A79E-20A116F2304A}" type="presOf" srcId="{305FDE6A-158A-42D9-B344-15EAE8C55122}" destId="{D5EE10BE-1508-410B-B79E-495BCD47F706}" srcOrd="0" destOrd="0" presId="urn:microsoft.com/office/officeart/2005/8/layout/list1#3"/>
    <dgm:cxn modelId="{F58F7EB9-08F4-48BC-9ADD-7E4F69560357}" type="presOf" srcId="{A37292DC-16CD-467A-B828-37560063949E}" destId="{BB0AE16E-4B04-4971-90C3-9C7A1EBA7DEA}" srcOrd="0" destOrd="2" presId="urn:microsoft.com/office/officeart/2005/8/layout/list1#3"/>
    <dgm:cxn modelId="{197FF7F0-4BFA-42D2-AD62-925AE9F76566}" srcId="{305FDE6A-158A-42D9-B344-15EAE8C55122}" destId="{D2396756-DC05-451D-85F5-F65D6F6EBD34}" srcOrd="0" destOrd="0" parTransId="{22C1992B-ED6F-4700-973F-9B2001DD08DD}" sibTransId="{2F36DE1A-0566-4C2B-B378-DC30FD9ADBC8}"/>
    <dgm:cxn modelId="{31522547-108F-4BCC-814A-83B0B7B9C18A}" srcId="{305FDE6A-158A-42D9-B344-15EAE8C55122}" destId="{A37292DC-16CD-467A-B828-37560063949E}" srcOrd="2" destOrd="0" parTransId="{72BAE535-E654-4062-932A-B43AF395B565}" sibTransId="{29EEB68E-F82C-45B0-A6CC-6278E94175D2}"/>
    <dgm:cxn modelId="{3E7F9868-1ECA-4E24-899C-2F095A7B52CC}" type="presOf" srcId="{D2396756-DC05-451D-85F5-F65D6F6EBD34}" destId="{BB0AE16E-4B04-4971-90C3-9C7A1EBA7DEA}" srcOrd="0" destOrd="0" presId="urn:microsoft.com/office/officeart/2005/8/layout/list1#3"/>
    <dgm:cxn modelId="{8B235DC4-6E35-4A10-A402-57030308CBD4}" type="presOf" srcId="{26419D04-CDC1-4B59-9D67-F49344BDC604}" destId="{B05B59F3-13EA-4F63-96EC-229272B89A21}" srcOrd="0" destOrd="0" presId="urn:microsoft.com/office/officeart/2005/8/layout/list1#3"/>
    <dgm:cxn modelId="{A52DEDE4-764D-428B-80BA-9B91B2BF35D2}" type="presOf" srcId="{ACDD13CE-BC29-4061-88AD-F736C9540F64}" destId="{BB0AE16E-4B04-4971-90C3-9C7A1EBA7DEA}" srcOrd="0" destOrd="1" presId="urn:microsoft.com/office/officeart/2005/8/layout/list1#3"/>
    <dgm:cxn modelId="{E422BD2A-9C5A-46CD-8924-A4A54255C8F5}" srcId="{305FDE6A-158A-42D9-B344-15EAE8C55122}" destId="{ACDD13CE-BC29-4061-88AD-F736C9540F64}" srcOrd="1" destOrd="0" parTransId="{999053E5-BA1C-4999-8436-587B04D938E6}" sibTransId="{A1596676-D974-4A0E-B3F9-4BA7B5B81E90}"/>
    <dgm:cxn modelId="{59DE358F-3CF6-4588-9A9D-8866A0273226}" srcId="{26419D04-CDC1-4B59-9D67-F49344BDC604}" destId="{305FDE6A-158A-42D9-B344-15EAE8C55122}" srcOrd="0" destOrd="0" parTransId="{1DF784A4-4400-4F9B-8A80-BD990C4E928A}" sibTransId="{0AE2690A-CC71-422B-8818-DE0611515A8F}"/>
    <dgm:cxn modelId="{BC4A2ACE-B277-4926-8C27-7030EEB7223C}" type="presParOf" srcId="{B05B59F3-13EA-4F63-96EC-229272B89A21}" destId="{E81C44F5-84AD-432B-B9AA-4AB776DC1B96}" srcOrd="0" destOrd="0" presId="urn:microsoft.com/office/officeart/2005/8/layout/list1#3"/>
    <dgm:cxn modelId="{0CC2D7C6-B78A-431F-B443-5E20299D1E43}" type="presParOf" srcId="{E81C44F5-84AD-432B-B9AA-4AB776DC1B96}" destId="{D5EE10BE-1508-410B-B79E-495BCD47F706}" srcOrd="0" destOrd="0" presId="urn:microsoft.com/office/officeart/2005/8/layout/list1#3"/>
    <dgm:cxn modelId="{969602EC-3E42-4833-9956-EAADE2ABDF30}" type="presParOf" srcId="{E81C44F5-84AD-432B-B9AA-4AB776DC1B96}" destId="{BBAF1607-8C8B-4828-8D60-DB9E23980787}" srcOrd="1" destOrd="0" presId="urn:microsoft.com/office/officeart/2005/8/layout/list1#3"/>
    <dgm:cxn modelId="{07895960-3A8B-4A6C-8C16-D28B73F5C5BA}" type="presParOf" srcId="{B05B59F3-13EA-4F63-96EC-229272B89A21}" destId="{C0389E25-AE08-497F-AA82-2C85632045E3}" srcOrd="1" destOrd="0" presId="urn:microsoft.com/office/officeart/2005/8/layout/list1#3"/>
    <dgm:cxn modelId="{A0CB3E39-7E35-4F9B-A1CA-CD2E932A4464}" type="presParOf" srcId="{B05B59F3-13EA-4F63-96EC-229272B89A21}" destId="{BB0AE16E-4B04-4971-90C3-9C7A1EBA7DEA}" srcOrd="2" destOrd="0" presId="urn:microsoft.com/office/officeart/2005/8/layout/list1#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6419D04-CDC1-4B59-9D67-F49344BDC604}" type="doc">
      <dgm:prSet loTypeId="urn:microsoft.com/office/officeart/2005/8/layout/list1#4" loCatId="list" qsTypeId="urn:microsoft.com/office/officeart/2005/8/quickstyle/simple1#6" qsCatId="simple" csTypeId="urn:microsoft.com/office/officeart/2005/8/colors/colorful2#4" csCatId="colorful" phldr="1"/>
      <dgm:spPr/>
      <dgm:t>
        <a:bodyPr/>
        <a:lstStyle/>
        <a:p>
          <a:endParaRPr lang="en-US"/>
        </a:p>
      </dgm:t>
    </dgm:pt>
    <dgm:pt modelId="{2B604968-320F-41B1-AC98-841022126A56}">
      <dgm:prSet phldrT="[Text]" custT="1"/>
      <dgm:spPr>
        <a:solidFill>
          <a:schemeClr val="accent3"/>
        </a:solidFill>
      </dgm:spPr>
      <dgm:t>
        <a:bodyPr/>
        <a:lstStyle/>
        <a:p>
          <a:r>
            <a:rPr lang="en-US" sz="1600" dirty="0">
              <a:solidFill>
                <a:schemeClr val="bg1"/>
              </a:solidFill>
              <a:latin typeface="Verdana" panose="020B0604030504040204" pitchFamily="34" charset="0"/>
              <a:ea typeface="Verdana" panose="020B0604030504040204" pitchFamily="34" charset="0"/>
            </a:rPr>
            <a:t>Performance</a:t>
          </a:r>
        </a:p>
      </dgm:t>
    </dgm:pt>
    <dgm:pt modelId="{DFC2CD65-591B-4139-8B34-11ECF9617C54}" type="parTrans" cxnId="{E20B1D43-7B04-4DDC-893B-0176DF083409}">
      <dgm:prSet/>
      <dgm:spPr/>
      <dgm:t>
        <a:bodyPr/>
        <a:lstStyle/>
        <a:p>
          <a:endParaRPr lang="en-US"/>
        </a:p>
      </dgm:t>
    </dgm:pt>
    <dgm:pt modelId="{0AD13E6E-BBD8-4DD4-8C92-4DF9D96A3EF5}" type="sibTrans" cxnId="{E20B1D43-7B04-4DDC-893B-0176DF083409}">
      <dgm:prSet/>
      <dgm:spPr/>
      <dgm:t>
        <a:bodyPr/>
        <a:lstStyle/>
        <a:p>
          <a:endParaRPr lang="en-US"/>
        </a:p>
      </dgm:t>
    </dgm:pt>
    <dgm:pt modelId="{99D082AC-62AB-4359-A13D-667FC24BDBBF}">
      <dgm:prSet/>
      <dgm:spPr/>
      <dgm:t>
        <a:bodyPr/>
        <a:lstStyle/>
        <a:p>
          <a:endParaRPr lang="en-US" dirty="0"/>
        </a:p>
      </dgm:t>
    </dgm:pt>
    <dgm:pt modelId="{D31E71B6-B797-4438-A6B7-19B9149EC20C}" type="parTrans" cxnId="{797D2260-1521-4195-A8E5-516484E28793}">
      <dgm:prSet/>
      <dgm:spPr/>
      <dgm:t>
        <a:bodyPr/>
        <a:lstStyle/>
        <a:p>
          <a:endParaRPr lang="en-US"/>
        </a:p>
      </dgm:t>
    </dgm:pt>
    <dgm:pt modelId="{6E367C07-D1AC-4316-B056-EB7C4B041829}" type="sibTrans" cxnId="{797D2260-1521-4195-A8E5-516484E28793}">
      <dgm:prSet/>
      <dgm:spPr/>
      <dgm:t>
        <a:bodyPr/>
        <a:lstStyle/>
        <a:p>
          <a:endParaRPr lang="en-US"/>
        </a:p>
      </dgm:t>
    </dgm:pt>
    <dgm:pt modelId="{B05B59F3-13EA-4F63-96EC-229272B89A21}" type="pres">
      <dgm:prSet presAssocID="{26419D04-CDC1-4B59-9D67-F49344BDC604}" presName="linear" presStyleCnt="0">
        <dgm:presLayoutVars>
          <dgm:dir/>
          <dgm:animLvl val="lvl"/>
          <dgm:resizeHandles val="exact"/>
        </dgm:presLayoutVars>
      </dgm:prSet>
      <dgm:spPr/>
      <dgm:t>
        <a:bodyPr/>
        <a:lstStyle/>
        <a:p>
          <a:endParaRPr lang="en-ZA"/>
        </a:p>
      </dgm:t>
    </dgm:pt>
    <dgm:pt modelId="{755F11D3-ADDD-46F4-989A-7ED2F3194243}" type="pres">
      <dgm:prSet presAssocID="{2B604968-320F-41B1-AC98-841022126A56}" presName="parentLin" presStyleCnt="0"/>
      <dgm:spPr/>
    </dgm:pt>
    <dgm:pt modelId="{AD7F8F07-2E74-4207-8C22-05B297068C59}" type="pres">
      <dgm:prSet presAssocID="{2B604968-320F-41B1-AC98-841022126A56}" presName="parentLeftMargin" presStyleLbl="node1" presStyleIdx="0" presStyleCnt="1"/>
      <dgm:spPr/>
      <dgm:t>
        <a:bodyPr/>
        <a:lstStyle/>
        <a:p>
          <a:endParaRPr lang="en-ZA"/>
        </a:p>
      </dgm:t>
    </dgm:pt>
    <dgm:pt modelId="{1EE29843-02BF-41FD-AD05-861BCD9B75CD}" type="pres">
      <dgm:prSet presAssocID="{2B604968-320F-41B1-AC98-841022126A56}" presName="parentText" presStyleLbl="node1" presStyleIdx="0" presStyleCnt="1" custScaleY="272975" custLinFactNeighborX="3485" custLinFactNeighborY="77515">
        <dgm:presLayoutVars>
          <dgm:chMax val="0"/>
          <dgm:bulletEnabled val="1"/>
        </dgm:presLayoutVars>
      </dgm:prSet>
      <dgm:spPr/>
      <dgm:t>
        <a:bodyPr/>
        <a:lstStyle/>
        <a:p>
          <a:endParaRPr lang="en-ZA"/>
        </a:p>
      </dgm:t>
    </dgm:pt>
    <dgm:pt modelId="{61A013DD-82A2-48AB-8195-1EF431BAF65D}" type="pres">
      <dgm:prSet presAssocID="{2B604968-320F-41B1-AC98-841022126A56}" presName="negativeSpace" presStyleCnt="0"/>
      <dgm:spPr/>
    </dgm:pt>
    <dgm:pt modelId="{31D9E0F9-4AA3-4981-ACAE-B284C6DE0A34}" type="pres">
      <dgm:prSet presAssocID="{2B604968-320F-41B1-AC98-841022126A56}" presName="childText" presStyleLbl="conFgAcc1" presStyleIdx="0" presStyleCnt="1" custScaleY="1709532">
        <dgm:presLayoutVars>
          <dgm:bulletEnabled val="1"/>
        </dgm:presLayoutVars>
      </dgm:prSet>
      <dgm:spPr/>
      <dgm:t>
        <a:bodyPr/>
        <a:lstStyle/>
        <a:p>
          <a:endParaRPr lang="en-ZA"/>
        </a:p>
      </dgm:t>
    </dgm:pt>
  </dgm:ptLst>
  <dgm:cxnLst>
    <dgm:cxn modelId="{0AD9BBF5-25D5-44A5-9ACD-80D64D615B79}" type="presOf" srcId="{26419D04-CDC1-4B59-9D67-F49344BDC604}" destId="{B05B59F3-13EA-4F63-96EC-229272B89A21}" srcOrd="0" destOrd="0" presId="urn:microsoft.com/office/officeart/2005/8/layout/list1#4"/>
    <dgm:cxn modelId="{A5918324-70DC-4AD2-B87B-50FE9C79E10D}" type="presOf" srcId="{99D082AC-62AB-4359-A13D-667FC24BDBBF}" destId="{31D9E0F9-4AA3-4981-ACAE-B284C6DE0A34}" srcOrd="0" destOrd="0" presId="urn:microsoft.com/office/officeart/2005/8/layout/list1#4"/>
    <dgm:cxn modelId="{F3B154FF-6A87-41B0-894A-611FCAC00CAF}" type="presOf" srcId="{2B604968-320F-41B1-AC98-841022126A56}" destId="{1EE29843-02BF-41FD-AD05-861BCD9B75CD}" srcOrd="1" destOrd="0" presId="urn:microsoft.com/office/officeart/2005/8/layout/list1#4"/>
    <dgm:cxn modelId="{797D2260-1521-4195-A8E5-516484E28793}" srcId="{2B604968-320F-41B1-AC98-841022126A56}" destId="{99D082AC-62AB-4359-A13D-667FC24BDBBF}" srcOrd="0" destOrd="0" parTransId="{D31E71B6-B797-4438-A6B7-19B9149EC20C}" sibTransId="{6E367C07-D1AC-4316-B056-EB7C4B041829}"/>
    <dgm:cxn modelId="{E20B1D43-7B04-4DDC-893B-0176DF083409}" srcId="{26419D04-CDC1-4B59-9D67-F49344BDC604}" destId="{2B604968-320F-41B1-AC98-841022126A56}" srcOrd="0" destOrd="0" parTransId="{DFC2CD65-591B-4139-8B34-11ECF9617C54}" sibTransId="{0AD13E6E-BBD8-4DD4-8C92-4DF9D96A3EF5}"/>
    <dgm:cxn modelId="{5179F5A9-8614-4C55-98F0-7267E0461A2E}" type="presOf" srcId="{2B604968-320F-41B1-AC98-841022126A56}" destId="{AD7F8F07-2E74-4207-8C22-05B297068C59}" srcOrd="0" destOrd="0" presId="urn:microsoft.com/office/officeart/2005/8/layout/list1#4"/>
    <dgm:cxn modelId="{81416DF8-30AB-41E8-8A9C-B419B6AB4A40}" type="presParOf" srcId="{B05B59F3-13EA-4F63-96EC-229272B89A21}" destId="{755F11D3-ADDD-46F4-989A-7ED2F3194243}" srcOrd="0" destOrd="0" presId="urn:microsoft.com/office/officeart/2005/8/layout/list1#4"/>
    <dgm:cxn modelId="{239C1EAC-309C-436D-9FE1-1B2366CAF09E}" type="presParOf" srcId="{755F11D3-ADDD-46F4-989A-7ED2F3194243}" destId="{AD7F8F07-2E74-4207-8C22-05B297068C59}" srcOrd="0" destOrd="0" presId="urn:microsoft.com/office/officeart/2005/8/layout/list1#4"/>
    <dgm:cxn modelId="{DD52BFC1-F885-4E11-B91F-F62F4680456C}" type="presParOf" srcId="{755F11D3-ADDD-46F4-989A-7ED2F3194243}" destId="{1EE29843-02BF-41FD-AD05-861BCD9B75CD}" srcOrd="1" destOrd="0" presId="urn:microsoft.com/office/officeart/2005/8/layout/list1#4"/>
    <dgm:cxn modelId="{5079F153-420B-43D9-ADF8-39233131A766}" type="presParOf" srcId="{B05B59F3-13EA-4F63-96EC-229272B89A21}" destId="{61A013DD-82A2-48AB-8195-1EF431BAF65D}" srcOrd="1" destOrd="0" presId="urn:microsoft.com/office/officeart/2005/8/layout/list1#4"/>
    <dgm:cxn modelId="{EF7F8B25-943C-4743-A909-75DA2A74F73F}" type="presParOf" srcId="{B05B59F3-13EA-4F63-96EC-229272B89A21}" destId="{31D9E0F9-4AA3-4981-ACAE-B284C6DE0A34}" srcOrd="2" destOrd="0" presId="urn:microsoft.com/office/officeart/2005/8/layout/list1#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0AE16E-4B04-4971-90C3-9C7A1EBA7DEA}">
      <dsp:nvSpPr>
        <dsp:cNvPr id="0" name=""/>
        <dsp:cNvSpPr/>
      </dsp:nvSpPr>
      <dsp:spPr>
        <a:xfrm>
          <a:off x="0" y="313708"/>
          <a:ext cx="8229600" cy="9765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416560" rIns="638708" bIns="113792" numCol="1" spcCol="1270" anchor="t" anchorCtr="0">
          <a:noAutofit/>
        </a:bodyPr>
        <a:lstStyle/>
        <a:p>
          <a:pPr marL="171450" lvl="1" indent="-171450" algn="l" defTabSz="711200">
            <a:lnSpc>
              <a:spcPct val="90000"/>
            </a:lnSpc>
            <a:spcBef>
              <a:spcPct val="0"/>
            </a:spcBef>
            <a:spcAft>
              <a:spcPct val="15000"/>
            </a:spcAft>
            <a:buChar char="••"/>
          </a:pPr>
          <a:r>
            <a:rPr lang="en-ZA" sz="1600" kern="1200" dirty="0">
              <a:latin typeface="Verdana" panose="020B0604030504040204" pitchFamily="34" charset="0"/>
              <a:ea typeface="Verdana" panose="020B0604030504040204" pitchFamily="34" charset="0"/>
              <a:cs typeface="Arial" panose="020B0604020202020204" pitchFamily="34" charset="0"/>
            </a:rPr>
            <a:t>A world-class institution in the protection of personal information and the promotion of access to information.</a:t>
          </a:r>
          <a:endParaRPr lang="en-US" sz="1600" kern="1200" dirty="0">
            <a:latin typeface="Verdana" panose="020B0604030504040204" pitchFamily="34" charset="0"/>
            <a:ea typeface="Verdana" panose="020B0604030504040204" pitchFamily="34" charset="0"/>
            <a:cs typeface="Arial" panose="020B0604020202020204" pitchFamily="34" charset="0"/>
          </a:endParaRPr>
        </a:p>
      </dsp:txBody>
      <dsp:txXfrm>
        <a:off x="0" y="313708"/>
        <a:ext cx="8229600" cy="976500"/>
      </dsp:txXfrm>
    </dsp:sp>
    <dsp:sp modelId="{BBAF1607-8C8B-4828-8D60-DB9E23980787}">
      <dsp:nvSpPr>
        <dsp:cNvPr id="0" name=""/>
        <dsp:cNvSpPr/>
      </dsp:nvSpPr>
      <dsp:spPr>
        <a:xfrm>
          <a:off x="411480" y="11181"/>
          <a:ext cx="5760720" cy="5904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en-US" sz="1600" kern="1200" dirty="0">
              <a:latin typeface="Verdana" panose="020B0604030504040204" pitchFamily="34" charset="0"/>
              <a:ea typeface="Verdana" panose="020B0604030504040204" pitchFamily="34" charset="0"/>
            </a:rPr>
            <a:t>Vision</a:t>
          </a:r>
        </a:p>
      </dsp:txBody>
      <dsp:txXfrm>
        <a:off x="440301" y="40002"/>
        <a:ext cx="5703078" cy="532758"/>
      </dsp:txXfrm>
    </dsp:sp>
    <dsp:sp modelId="{31D9E0F9-4AA3-4981-ACAE-B284C6DE0A34}">
      <dsp:nvSpPr>
        <dsp:cNvPr id="0" name=""/>
        <dsp:cNvSpPr/>
      </dsp:nvSpPr>
      <dsp:spPr>
        <a:xfrm>
          <a:off x="0" y="1686081"/>
          <a:ext cx="8229600" cy="1449000"/>
        </a:xfrm>
        <a:prstGeom prst="rect">
          <a:avLst/>
        </a:prstGeom>
        <a:solidFill>
          <a:schemeClr val="lt1">
            <a:alpha val="90000"/>
            <a:hueOff val="0"/>
            <a:satOff val="0"/>
            <a:lumOff val="0"/>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416560" rIns="638708" bIns="113792" numCol="1" spcCol="1270" anchor="t" anchorCtr="0">
          <a:noAutofit/>
        </a:bodyPr>
        <a:lstStyle/>
        <a:p>
          <a:pPr marL="171450" lvl="1" indent="-171450" algn="l" defTabSz="711200">
            <a:lnSpc>
              <a:spcPct val="90000"/>
            </a:lnSpc>
            <a:spcBef>
              <a:spcPct val="0"/>
            </a:spcBef>
            <a:spcAft>
              <a:spcPct val="15000"/>
            </a:spcAft>
            <a:buChar char="••"/>
          </a:pPr>
          <a:r>
            <a:rPr lang="en-ZA" sz="1600" kern="1200" dirty="0">
              <a:latin typeface="Verdana" panose="020B0604030504040204" pitchFamily="34" charset="0"/>
              <a:ea typeface="Verdana" panose="020B0604030504040204" pitchFamily="34" charset="0"/>
              <a:cs typeface="Arial" panose="020B0604020202020204" pitchFamily="34" charset="0"/>
            </a:rPr>
            <a:t>An independent institution which regulates the processing of personal information and the promotion of access to information in accordance with the Constitution and the law so as to protect the rights of everyone</a:t>
          </a:r>
          <a:r>
            <a:rPr lang="en-ZA" sz="1600" kern="1200" dirty="0">
              <a:latin typeface="Verdana" panose="020B0604030504040204" pitchFamily="34" charset="0"/>
              <a:ea typeface="Verdana" panose="020B0604030504040204" pitchFamily="34" charset="0"/>
            </a:rPr>
            <a:t>.</a:t>
          </a:r>
          <a:endParaRPr lang="en-US" sz="1600" kern="1200" dirty="0">
            <a:latin typeface="Verdana" panose="020B0604030504040204" pitchFamily="34" charset="0"/>
            <a:ea typeface="Verdana" panose="020B0604030504040204" pitchFamily="34" charset="0"/>
          </a:endParaRPr>
        </a:p>
      </dsp:txBody>
      <dsp:txXfrm>
        <a:off x="0" y="1686081"/>
        <a:ext cx="8229600" cy="1449000"/>
      </dsp:txXfrm>
    </dsp:sp>
    <dsp:sp modelId="{1EE29843-02BF-41FD-AD05-861BCD9B75CD}">
      <dsp:nvSpPr>
        <dsp:cNvPr id="0" name=""/>
        <dsp:cNvSpPr/>
      </dsp:nvSpPr>
      <dsp:spPr>
        <a:xfrm>
          <a:off x="411480" y="1390881"/>
          <a:ext cx="5760720" cy="590400"/>
        </a:xfrm>
        <a:prstGeom prst="round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en-US" sz="1600" kern="1200" dirty="0">
              <a:latin typeface="Verdana" panose="020B0604030504040204" pitchFamily="34" charset="0"/>
              <a:ea typeface="Verdana" panose="020B0604030504040204" pitchFamily="34" charset="0"/>
            </a:rPr>
            <a:t>Mission</a:t>
          </a:r>
        </a:p>
      </dsp:txBody>
      <dsp:txXfrm>
        <a:off x="440301" y="1419702"/>
        <a:ext cx="5703078" cy="532758"/>
      </dsp:txXfrm>
    </dsp:sp>
    <dsp:sp modelId="{3188DB5C-5932-4F6C-BE27-D84025266BD6}">
      <dsp:nvSpPr>
        <dsp:cNvPr id="0" name=""/>
        <dsp:cNvSpPr/>
      </dsp:nvSpPr>
      <dsp:spPr>
        <a:xfrm>
          <a:off x="0" y="3538281"/>
          <a:ext cx="8229600" cy="976500"/>
        </a:xfrm>
        <a:prstGeom prst="rect">
          <a:avLst/>
        </a:prstGeom>
        <a:solidFill>
          <a:schemeClr val="lt1">
            <a:alpha val="90000"/>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416560" rIns="638708" bIns="113792" numCol="1" spcCol="1270" anchor="t" anchorCtr="0">
          <a:noAutofit/>
        </a:bodyPr>
        <a:lstStyle/>
        <a:p>
          <a:pPr marL="171450" lvl="1" indent="-171450" algn="l" defTabSz="711200">
            <a:lnSpc>
              <a:spcPct val="90000"/>
            </a:lnSpc>
            <a:spcBef>
              <a:spcPct val="0"/>
            </a:spcBef>
            <a:spcAft>
              <a:spcPct val="15000"/>
            </a:spcAft>
            <a:buChar char="••"/>
          </a:pPr>
          <a:r>
            <a:rPr lang="en-ZA" sz="1600" kern="1200" dirty="0">
              <a:latin typeface="Verdana" panose="020B0604030504040204" pitchFamily="34" charset="0"/>
              <a:ea typeface="Verdana" panose="020B0604030504040204" pitchFamily="34" charset="0"/>
              <a:cs typeface="Arial" panose="020B0604020202020204" pitchFamily="34" charset="0"/>
            </a:rPr>
            <a:t>Transparency, Accountability, Integrity, Excellence, Impartiality, Responsiveness</a:t>
          </a:r>
          <a:endParaRPr lang="en-US" sz="1600" kern="1200" dirty="0">
            <a:latin typeface="Verdana" panose="020B0604030504040204" pitchFamily="34" charset="0"/>
            <a:ea typeface="Verdana" panose="020B0604030504040204" pitchFamily="34" charset="0"/>
            <a:cs typeface="Arial" panose="020B0604020202020204" pitchFamily="34" charset="0"/>
          </a:endParaRPr>
        </a:p>
      </dsp:txBody>
      <dsp:txXfrm>
        <a:off x="0" y="3538281"/>
        <a:ext cx="8229600" cy="976500"/>
      </dsp:txXfrm>
    </dsp:sp>
    <dsp:sp modelId="{927D5157-6BF9-402A-8E34-34274B52523E}">
      <dsp:nvSpPr>
        <dsp:cNvPr id="0" name=""/>
        <dsp:cNvSpPr/>
      </dsp:nvSpPr>
      <dsp:spPr>
        <a:xfrm>
          <a:off x="411480" y="3243081"/>
          <a:ext cx="5760720" cy="590400"/>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en-US" sz="1600" kern="1200" dirty="0">
              <a:latin typeface="Verdana" panose="020B0604030504040204" pitchFamily="34" charset="0"/>
              <a:ea typeface="Verdana" panose="020B0604030504040204" pitchFamily="34" charset="0"/>
            </a:rPr>
            <a:t>Values</a:t>
          </a:r>
        </a:p>
      </dsp:txBody>
      <dsp:txXfrm>
        <a:off x="440301" y="3271902"/>
        <a:ext cx="5703078" cy="5327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BDF394-8A57-4196-8B0B-F0692B342635}">
      <dsp:nvSpPr>
        <dsp:cNvPr id="0" name=""/>
        <dsp:cNvSpPr/>
      </dsp:nvSpPr>
      <dsp:spPr>
        <a:xfrm>
          <a:off x="4051510" y="1918461"/>
          <a:ext cx="3480903" cy="373854"/>
        </a:xfrm>
        <a:custGeom>
          <a:avLst/>
          <a:gdLst/>
          <a:ahLst/>
          <a:cxnLst/>
          <a:rect l="0" t="0" r="0" b="0"/>
          <a:pathLst>
            <a:path>
              <a:moveTo>
                <a:pt x="0" y="0"/>
              </a:moveTo>
              <a:lnTo>
                <a:pt x="0" y="268319"/>
              </a:lnTo>
              <a:lnTo>
                <a:pt x="3480903" y="268319"/>
              </a:lnTo>
              <a:lnTo>
                <a:pt x="3480903" y="373854"/>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8AFC89-156F-4374-9E27-28265B81CD52}">
      <dsp:nvSpPr>
        <dsp:cNvPr id="0" name=""/>
        <dsp:cNvSpPr/>
      </dsp:nvSpPr>
      <dsp:spPr>
        <a:xfrm>
          <a:off x="4051510" y="1918461"/>
          <a:ext cx="2088542" cy="373854"/>
        </a:xfrm>
        <a:custGeom>
          <a:avLst/>
          <a:gdLst/>
          <a:ahLst/>
          <a:cxnLst/>
          <a:rect l="0" t="0" r="0" b="0"/>
          <a:pathLst>
            <a:path>
              <a:moveTo>
                <a:pt x="0" y="0"/>
              </a:moveTo>
              <a:lnTo>
                <a:pt x="0" y="268319"/>
              </a:lnTo>
              <a:lnTo>
                <a:pt x="2088542" y="268319"/>
              </a:lnTo>
              <a:lnTo>
                <a:pt x="2088542" y="373854"/>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9B4A13-22CC-4AC2-8F49-B139531641CC}">
      <dsp:nvSpPr>
        <dsp:cNvPr id="0" name=""/>
        <dsp:cNvSpPr/>
      </dsp:nvSpPr>
      <dsp:spPr>
        <a:xfrm>
          <a:off x="4051510" y="1918461"/>
          <a:ext cx="696180" cy="373854"/>
        </a:xfrm>
        <a:custGeom>
          <a:avLst/>
          <a:gdLst/>
          <a:ahLst/>
          <a:cxnLst/>
          <a:rect l="0" t="0" r="0" b="0"/>
          <a:pathLst>
            <a:path>
              <a:moveTo>
                <a:pt x="0" y="0"/>
              </a:moveTo>
              <a:lnTo>
                <a:pt x="0" y="268319"/>
              </a:lnTo>
              <a:lnTo>
                <a:pt x="696180" y="268319"/>
              </a:lnTo>
              <a:lnTo>
                <a:pt x="696180" y="373854"/>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9D3E68-4A84-4B8F-A815-5F29FAFF0F16}">
      <dsp:nvSpPr>
        <dsp:cNvPr id="0" name=""/>
        <dsp:cNvSpPr/>
      </dsp:nvSpPr>
      <dsp:spPr>
        <a:xfrm>
          <a:off x="3355330" y="1918461"/>
          <a:ext cx="696180" cy="373854"/>
        </a:xfrm>
        <a:custGeom>
          <a:avLst/>
          <a:gdLst/>
          <a:ahLst/>
          <a:cxnLst/>
          <a:rect l="0" t="0" r="0" b="0"/>
          <a:pathLst>
            <a:path>
              <a:moveTo>
                <a:pt x="696180" y="0"/>
              </a:moveTo>
              <a:lnTo>
                <a:pt x="696180" y="268319"/>
              </a:lnTo>
              <a:lnTo>
                <a:pt x="0" y="268319"/>
              </a:lnTo>
              <a:lnTo>
                <a:pt x="0" y="373854"/>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3639D2-8824-4635-B922-FC2930859FF8}">
      <dsp:nvSpPr>
        <dsp:cNvPr id="0" name=""/>
        <dsp:cNvSpPr/>
      </dsp:nvSpPr>
      <dsp:spPr>
        <a:xfrm>
          <a:off x="1962968" y="1918461"/>
          <a:ext cx="2088542" cy="373854"/>
        </a:xfrm>
        <a:custGeom>
          <a:avLst/>
          <a:gdLst/>
          <a:ahLst/>
          <a:cxnLst/>
          <a:rect l="0" t="0" r="0" b="0"/>
          <a:pathLst>
            <a:path>
              <a:moveTo>
                <a:pt x="2088542" y="0"/>
              </a:moveTo>
              <a:lnTo>
                <a:pt x="2088542" y="268319"/>
              </a:lnTo>
              <a:lnTo>
                <a:pt x="0" y="268319"/>
              </a:lnTo>
              <a:lnTo>
                <a:pt x="0" y="373854"/>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72CB7F-6B6A-44F3-A210-D2EA532A5095}">
      <dsp:nvSpPr>
        <dsp:cNvPr id="0" name=""/>
        <dsp:cNvSpPr/>
      </dsp:nvSpPr>
      <dsp:spPr>
        <a:xfrm>
          <a:off x="570607" y="1918461"/>
          <a:ext cx="3480903" cy="373854"/>
        </a:xfrm>
        <a:custGeom>
          <a:avLst/>
          <a:gdLst/>
          <a:ahLst/>
          <a:cxnLst/>
          <a:rect l="0" t="0" r="0" b="0"/>
          <a:pathLst>
            <a:path>
              <a:moveTo>
                <a:pt x="3480903" y="0"/>
              </a:moveTo>
              <a:lnTo>
                <a:pt x="3480903" y="268319"/>
              </a:lnTo>
              <a:lnTo>
                <a:pt x="0" y="268319"/>
              </a:lnTo>
              <a:lnTo>
                <a:pt x="0" y="373854"/>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115208-9130-4E74-8DB9-B213DA6F2D7A}">
      <dsp:nvSpPr>
        <dsp:cNvPr id="0" name=""/>
        <dsp:cNvSpPr/>
      </dsp:nvSpPr>
      <dsp:spPr>
        <a:xfrm>
          <a:off x="3418771" y="113446"/>
          <a:ext cx="1139204" cy="723395"/>
        </a:xfrm>
        <a:prstGeom prst="roundRect">
          <a:avLst>
            <a:gd name="adj" fmla="val 10000"/>
          </a:avLst>
        </a:prstGeom>
        <a:solidFill>
          <a:schemeClr val="accent2">
            <a:shade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7624FF-7C80-43E2-A3D8-FB0E6C1375D7}">
      <dsp:nvSpPr>
        <dsp:cNvPr id="0" name=""/>
        <dsp:cNvSpPr/>
      </dsp:nvSpPr>
      <dsp:spPr>
        <a:xfrm>
          <a:off x="3545349" y="233695"/>
          <a:ext cx="1139204" cy="723395"/>
        </a:xfrm>
        <a:prstGeom prst="roundRect">
          <a:avLst>
            <a:gd name="adj" fmla="val 10000"/>
          </a:avLst>
        </a:prstGeom>
        <a:solidFill>
          <a:schemeClr val="lt1">
            <a:alpha val="9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Chairperson and Members</a:t>
          </a:r>
          <a:endParaRPr lang="en-ZA" sz="1000" kern="1200" dirty="0"/>
        </a:p>
      </dsp:txBody>
      <dsp:txXfrm>
        <a:off x="3566537" y="254883"/>
        <a:ext cx="1096828" cy="681019"/>
      </dsp:txXfrm>
    </dsp:sp>
    <dsp:sp modelId="{899A26C9-1D16-478C-B86A-34A1EEDA072C}">
      <dsp:nvSpPr>
        <dsp:cNvPr id="0" name=""/>
        <dsp:cNvSpPr/>
      </dsp:nvSpPr>
      <dsp:spPr>
        <a:xfrm>
          <a:off x="3481908" y="1195066"/>
          <a:ext cx="1139204" cy="723395"/>
        </a:xfrm>
        <a:prstGeom prst="roundRect">
          <a:avLst>
            <a:gd name="adj" fmla="val 10000"/>
          </a:avLst>
        </a:prstGeom>
        <a:solidFill>
          <a:schemeClr val="accent2">
            <a:shade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3B4ED3-F080-462E-B523-4AEFF26C8E01}">
      <dsp:nvSpPr>
        <dsp:cNvPr id="0" name=""/>
        <dsp:cNvSpPr/>
      </dsp:nvSpPr>
      <dsp:spPr>
        <a:xfrm>
          <a:off x="3608486" y="1315316"/>
          <a:ext cx="1139204" cy="723395"/>
        </a:xfrm>
        <a:prstGeom prst="roundRect">
          <a:avLst>
            <a:gd name="adj" fmla="val 10000"/>
          </a:avLst>
        </a:prstGeom>
        <a:solidFill>
          <a:schemeClr val="lt1">
            <a:alpha val="9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err="1" smtClean="0"/>
            <a:t>ffice</a:t>
          </a:r>
          <a:r>
            <a:rPr lang="en-US" sz="1000" kern="1200" dirty="0" smtClean="0"/>
            <a:t> of the CEO</a:t>
          </a:r>
          <a:endParaRPr lang="en-ZA" sz="1000" kern="1200" dirty="0"/>
        </a:p>
      </dsp:txBody>
      <dsp:txXfrm>
        <a:off x="3629674" y="1336504"/>
        <a:ext cx="1096828" cy="681019"/>
      </dsp:txXfrm>
    </dsp:sp>
    <dsp:sp modelId="{498786C1-A1E6-4039-B167-A22837FAB40D}">
      <dsp:nvSpPr>
        <dsp:cNvPr id="0" name=""/>
        <dsp:cNvSpPr/>
      </dsp:nvSpPr>
      <dsp:spPr>
        <a:xfrm>
          <a:off x="1004" y="2292316"/>
          <a:ext cx="1139204" cy="723395"/>
        </a:xfrm>
        <a:prstGeom prst="roundRect">
          <a:avLst>
            <a:gd name="adj" fmla="val 10000"/>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5EFCE7-DBFB-4A8B-B335-FD72A82824E0}">
      <dsp:nvSpPr>
        <dsp:cNvPr id="0" name=""/>
        <dsp:cNvSpPr/>
      </dsp:nvSpPr>
      <dsp:spPr>
        <a:xfrm>
          <a:off x="127582" y="2412565"/>
          <a:ext cx="1139204" cy="723395"/>
        </a:xfrm>
        <a:prstGeom prst="roundRect">
          <a:avLst>
            <a:gd name="adj" fmla="val 10000"/>
          </a:avLst>
        </a:prstGeom>
        <a:solidFill>
          <a:schemeClr val="lt1">
            <a:alpha val="90000"/>
            <a:hueOff val="0"/>
            <a:satOff val="0"/>
            <a:lumOff val="0"/>
            <a:alphaOff val="0"/>
          </a:schemeClr>
        </a:solidFill>
        <a:ln w="25400" cap="flat" cmpd="sng" algn="ctr">
          <a:solidFill>
            <a:schemeClr val="accent2">
              <a:tint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Division: Protection of Personal Information	</a:t>
          </a:r>
          <a:endParaRPr lang="en-ZA" sz="1000" kern="1200" dirty="0"/>
        </a:p>
      </dsp:txBody>
      <dsp:txXfrm>
        <a:off x="148770" y="2433753"/>
        <a:ext cx="1096828" cy="681019"/>
      </dsp:txXfrm>
    </dsp:sp>
    <dsp:sp modelId="{F5782BA6-2FE8-4F78-A62D-4ED33F57249B}">
      <dsp:nvSpPr>
        <dsp:cNvPr id="0" name=""/>
        <dsp:cNvSpPr/>
      </dsp:nvSpPr>
      <dsp:spPr>
        <a:xfrm>
          <a:off x="1393366" y="2292316"/>
          <a:ext cx="1139204" cy="723395"/>
        </a:xfrm>
        <a:prstGeom prst="roundRect">
          <a:avLst>
            <a:gd name="adj" fmla="val 10000"/>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A0E3A0-00A8-416A-84C1-24381D89EB3B}">
      <dsp:nvSpPr>
        <dsp:cNvPr id="0" name=""/>
        <dsp:cNvSpPr/>
      </dsp:nvSpPr>
      <dsp:spPr>
        <a:xfrm>
          <a:off x="1519944" y="2412565"/>
          <a:ext cx="1139204" cy="723395"/>
        </a:xfrm>
        <a:prstGeom prst="roundRect">
          <a:avLst>
            <a:gd name="adj" fmla="val 10000"/>
          </a:avLst>
        </a:prstGeom>
        <a:solidFill>
          <a:schemeClr val="lt1">
            <a:alpha val="90000"/>
            <a:hueOff val="0"/>
            <a:satOff val="0"/>
            <a:lumOff val="0"/>
            <a:alphaOff val="0"/>
          </a:schemeClr>
        </a:solidFill>
        <a:ln w="25400" cap="flat" cmpd="sng" algn="ctr">
          <a:solidFill>
            <a:schemeClr val="accent2">
              <a:tint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Division: Promotion of Access to Information</a:t>
          </a:r>
          <a:endParaRPr lang="en-ZA" sz="1000" kern="1200" dirty="0"/>
        </a:p>
      </dsp:txBody>
      <dsp:txXfrm>
        <a:off x="1541132" y="2433753"/>
        <a:ext cx="1096828" cy="681019"/>
      </dsp:txXfrm>
    </dsp:sp>
    <dsp:sp modelId="{99FDA472-2D24-4822-AD09-6C38D1300CF3}">
      <dsp:nvSpPr>
        <dsp:cNvPr id="0" name=""/>
        <dsp:cNvSpPr/>
      </dsp:nvSpPr>
      <dsp:spPr>
        <a:xfrm>
          <a:off x="2785727" y="2292316"/>
          <a:ext cx="1139204" cy="723395"/>
        </a:xfrm>
        <a:prstGeom prst="roundRect">
          <a:avLst>
            <a:gd name="adj" fmla="val 10000"/>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1748D3-394B-4413-92B2-D91A121FA64C}">
      <dsp:nvSpPr>
        <dsp:cNvPr id="0" name=""/>
        <dsp:cNvSpPr/>
      </dsp:nvSpPr>
      <dsp:spPr>
        <a:xfrm>
          <a:off x="2912305" y="2412565"/>
          <a:ext cx="1139204" cy="723395"/>
        </a:xfrm>
        <a:prstGeom prst="roundRect">
          <a:avLst>
            <a:gd name="adj" fmla="val 10000"/>
          </a:avLst>
        </a:prstGeom>
        <a:solidFill>
          <a:schemeClr val="lt1">
            <a:alpha val="90000"/>
            <a:hueOff val="0"/>
            <a:satOff val="0"/>
            <a:lumOff val="0"/>
            <a:alphaOff val="0"/>
          </a:schemeClr>
        </a:solidFill>
        <a:ln w="25400" cap="flat" cmpd="sng" algn="ctr">
          <a:solidFill>
            <a:schemeClr val="accent2">
              <a:tint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Division: Education and Communication</a:t>
          </a:r>
          <a:endParaRPr lang="en-ZA" sz="1000" kern="1200" dirty="0"/>
        </a:p>
      </dsp:txBody>
      <dsp:txXfrm>
        <a:off x="2933493" y="2433753"/>
        <a:ext cx="1096828" cy="681019"/>
      </dsp:txXfrm>
    </dsp:sp>
    <dsp:sp modelId="{15D64AE6-159D-409D-8AEB-B53694B17165}">
      <dsp:nvSpPr>
        <dsp:cNvPr id="0" name=""/>
        <dsp:cNvSpPr/>
      </dsp:nvSpPr>
      <dsp:spPr>
        <a:xfrm>
          <a:off x="4178089" y="2292316"/>
          <a:ext cx="1139204" cy="723395"/>
        </a:xfrm>
        <a:prstGeom prst="roundRect">
          <a:avLst>
            <a:gd name="adj" fmla="val 10000"/>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EACEA4-3C59-41A1-B1A6-C86200D21BDC}">
      <dsp:nvSpPr>
        <dsp:cNvPr id="0" name=""/>
        <dsp:cNvSpPr/>
      </dsp:nvSpPr>
      <dsp:spPr>
        <a:xfrm>
          <a:off x="4304667" y="2412565"/>
          <a:ext cx="1139204" cy="723395"/>
        </a:xfrm>
        <a:prstGeom prst="roundRect">
          <a:avLst>
            <a:gd name="adj" fmla="val 10000"/>
          </a:avLst>
        </a:prstGeom>
        <a:solidFill>
          <a:schemeClr val="lt1">
            <a:alpha val="90000"/>
            <a:hueOff val="0"/>
            <a:satOff val="0"/>
            <a:lumOff val="0"/>
            <a:alphaOff val="0"/>
          </a:schemeClr>
        </a:solidFill>
        <a:ln w="25400" cap="flat" cmpd="sng" algn="ctr">
          <a:solidFill>
            <a:schemeClr val="accent2">
              <a:tint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Division: Legal, Policy, Research and IT Analysis</a:t>
          </a:r>
          <a:endParaRPr lang="en-ZA" sz="1000" kern="1200" dirty="0"/>
        </a:p>
      </dsp:txBody>
      <dsp:txXfrm>
        <a:off x="4325855" y="2433753"/>
        <a:ext cx="1096828" cy="681019"/>
      </dsp:txXfrm>
    </dsp:sp>
    <dsp:sp modelId="{A3976B97-FA72-4938-8994-05A548988554}">
      <dsp:nvSpPr>
        <dsp:cNvPr id="0" name=""/>
        <dsp:cNvSpPr/>
      </dsp:nvSpPr>
      <dsp:spPr>
        <a:xfrm>
          <a:off x="5570450" y="2292316"/>
          <a:ext cx="1139204" cy="723395"/>
        </a:xfrm>
        <a:prstGeom prst="roundRect">
          <a:avLst>
            <a:gd name="adj" fmla="val 10000"/>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2B7E67-9919-45E9-97B7-0359C08ED9C1}">
      <dsp:nvSpPr>
        <dsp:cNvPr id="0" name=""/>
        <dsp:cNvSpPr/>
      </dsp:nvSpPr>
      <dsp:spPr>
        <a:xfrm>
          <a:off x="5697029" y="2412565"/>
          <a:ext cx="1139204" cy="723395"/>
        </a:xfrm>
        <a:prstGeom prst="roundRect">
          <a:avLst>
            <a:gd name="adj" fmla="val 10000"/>
          </a:avLst>
        </a:prstGeom>
        <a:solidFill>
          <a:schemeClr val="lt1">
            <a:alpha val="90000"/>
            <a:hueOff val="0"/>
            <a:satOff val="0"/>
            <a:lumOff val="0"/>
            <a:alphaOff val="0"/>
          </a:schemeClr>
        </a:solidFill>
        <a:ln w="25400" cap="flat" cmpd="sng" algn="ctr">
          <a:solidFill>
            <a:schemeClr val="accent2">
              <a:tint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Division: Corporate Services</a:t>
          </a:r>
          <a:endParaRPr lang="en-ZA" sz="1000" kern="1200" dirty="0"/>
        </a:p>
      </dsp:txBody>
      <dsp:txXfrm>
        <a:off x="5718217" y="2433753"/>
        <a:ext cx="1096828" cy="681019"/>
      </dsp:txXfrm>
    </dsp:sp>
    <dsp:sp modelId="{A8CDD236-C846-4DC8-85D2-7AA0633A9FD4}">
      <dsp:nvSpPr>
        <dsp:cNvPr id="0" name=""/>
        <dsp:cNvSpPr/>
      </dsp:nvSpPr>
      <dsp:spPr>
        <a:xfrm>
          <a:off x="6962812" y="2292316"/>
          <a:ext cx="1139204" cy="723395"/>
        </a:xfrm>
        <a:prstGeom prst="roundRect">
          <a:avLst>
            <a:gd name="adj" fmla="val 10000"/>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DDCCF-668D-495B-B18B-A2AE1C425B82}">
      <dsp:nvSpPr>
        <dsp:cNvPr id="0" name=""/>
        <dsp:cNvSpPr/>
      </dsp:nvSpPr>
      <dsp:spPr>
        <a:xfrm>
          <a:off x="7089390" y="2412565"/>
          <a:ext cx="1139204" cy="723395"/>
        </a:xfrm>
        <a:prstGeom prst="roundRect">
          <a:avLst>
            <a:gd name="adj" fmla="val 10000"/>
          </a:avLst>
        </a:prstGeom>
        <a:solidFill>
          <a:schemeClr val="lt1">
            <a:alpha val="90000"/>
            <a:hueOff val="0"/>
            <a:satOff val="0"/>
            <a:lumOff val="0"/>
            <a:alphaOff val="0"/>
          </a:schemeClr>
        </a:solidFill>
        <a:ln w="25400" cap="flat" cmpd="sng" algn="ctr">
          <a:solidFill>
            <a:schemeClr val="accent2">
              <a:tint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Division: Financial Management</a:t>
          </a:r>
          <a:endParaRPr lang="en-ZA" sz="1000" kern="1200" dirty="0"/>
        </a:p>
      </dsp:txBody>
      <dsp:txXfrm>
        <a:off x="7110578" y="2433753"/>
        <a:ext cx="1096828" cy="6810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41DE65-FD0E-4967-B1A5-0A5A1531DE85}">
      <dsp:nvSpPr>
        <dsp:cNvPr id="0" name=""/>
        <dsp:cNvSpPr/>
      </dsp:nvSpPr>
      <dsp:spPr>
        <a:xfrm>
          <a:off x="3536" y="0"/>
          <a:ext cx="4050506" cy="4525963"/>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just" defTabSz="711200">
            <a:lnSpc>
              <a:spcPct val="90000"/>
            </a:lnSpc>
            <a:spcBef>
              <a:spcPct val="0"/>
            </a:spcBef>
            <a:spcAft>
              <a:spcPct val="35000"/>
            </a:spcAft>
          </a:pPr>
          <a:r>
            <a:rPr lang="en-US" sz="1600" kern="1200" dirty="0">
              <a:latin typeface="Verdana" panose="020B0604030504040204" pitchFamily="34" charset="0"/>
              <a:ea typeface="Verdana" panose="020B0604030504040204" pitchFamily="34" charset="0"/>
            </a:rPr>
            <a:t>The number of security compromises in South Africa continue to rise at an alarming rate, (e.g. the Experian major security breach, the Regulator commissioned an investigation of the Experian breach)</a:t>
          </a:r>
        </a:p>
      </dsp:txBody>
      <dsp:txXfrm>
        <a:off x="3536" y="1810385"/>
        <a:ext cx="4050506" cy="1810385"/>
      </dsp:txXfrm>
    </dsp:sp>
    <dsp:sp modelId="{E602A2DD-76B0-4C88-983F-B04C5C25EE4C}">
      <dsp:nvSpPr>
        <dsp:cNvPr id="0" name=""/>
        <dsp:cNvSpPr/>
      </dsp:nvSpPr>
      <dsp:spPr>
        <a:xfrm>
          <a:off x="1133401" y="238129"/>
          <a:ext cx="1790775" cy="1674197"/>
        </a:xfrm>
        <a:prstGeom prst="ellipse">
          <a:avLst/>
        </a:prstGeom>
        <a:blipFill rotWithShape="1">
          <a:blip xmlns:r="http://schemas.openxmlformats.org/officeDocument/2006/relationships" r:embed="rId1"/>
          <a:srcRect/>
          <a:stretch>
            <a:fillRect l="-25000" r="-25000"/>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946481-9F7A-498B-A414-F3AFD6E3E193}">
      <dsp:nvSpPr>
        <dsp:cNvPr id="0" name=""/>
        <dsp:cNvSpPr/>
      </dsp:nvSpPr>
      <dsp:spPr>
        <a:xfrm>
          <a:off x="4175557" y="0"/>
          <a:ext cx="4050506" cy="4525963"/>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just" defTabSz="711200">
            <a:lnSpc>
              <a:spcPct val="90000"/>
            </a:lnSpc>
            <a:spcBef>
              <a:spcPct val="0"/>
            </a:spcBef>
            <a:spcAft>
              <a:spcPct val="35000"/>
            </a:spcAft>
          </a:pPr>
          <a:r>
            <a:rPr lang="en-ZA" sz="1600" kern="1200" dirty="0">
              <a:latin typeface="Verdana" panose="020B0604030504040204" pitchFamily="34" charset="0"/>
              <a:ea typeface="Verdana" panose="020B0604030504040204" pitchFamily="34" charset="0"/>
            </a:rPr>
            <a:t>The Regulator engaged with WhatsApp on the non-compliance of the proposed policy with the provisions of POPIA</a:t>
          </a:r>
          <a:r>
            <a:rPr lang="en-US" sz="1600" kern="1200" dirty="0">
              <a:latin typeface="Verdana" panose="020B0604030504040204" pitchFamily="34" charset="0"/>
              <a:ea typeface="Verdana" panose="020B0604030504040204" pitchFamily="34" charset="0"/>
            </a:rPr>
            <a:t> following the public outcry regarding the policy.</a:t>
          </a:r>
          <a:endParaRPr lang="en-ZA" sz="1600" kern="1200" dirty="0">
            <a:latin typeface="Verdana" panose="020B0604030504040204" pitchFamily="34" charset="0"/>
            <a:ea typeface="Verdana" panose="020B0604030504040204" pitchFamily="34" charset="0"/>
          </a:endParaRPr>
        </a:p>
      </dsp:txBody>
      <dsp:txXfrm>
        <a:off x="4175557" y="1810385"/>
        <a:ext cx="4050506" cy="1810385"/>
      </dsp:txXfrm>
    </dsp:sp>
    <dsp:sp modelId="{044AFC7D-9042-451D-B488-D3FD80AFBE1D}">
      <dsp:nvSpPr>
        <dsp:cNvPr id="0" name=""/>
        <dsp:cNvSpPr/>
      </dsp:nvSpPr>
      <dsp:spPr>
        <a:xfrm>
          <a:off x="5447237" y="271557"/>
          <a:ext cx="1507145" cy="1507145"/>
        </a:xfrm>
        <a:prstGeom prst="ellipse">
          <a:avLst/>
        </a:prstGeom>
        <a:blipFill rotWithShape="1">
          <a:blip xmlns:r="http://schemas.openxmlformats.org/officeDocument/2006/relationships" r:embed="rId2"/>
          <a:srcRect/>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3B5351-075F-4E18-BA6E-7D65C456C5E1}">
      <dsp:nvSpPr>
        <dsp:cNvPr id="0" name=""/>
        <dsp:cNvSpPr/>
      </dsp:nvSpPr>
      <dsp:spPr>
        <a:xfrm>
          <a:off x="329183" y="3620770"/>
          <a:ext cx="7571232" cy="678894"/>
        </a:xfrm>
        <a:prstGeom prst="leftRightArrow">
          <a:avLst/>
        </a:prstGeom>
        <a:solidFill>
          <a:schemeClr val="accent2">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0AE16E-4B04-4971-90C3-9C7A1EBA7DEA}">
      <dsp:nvSpPr>
        <dsp:cNvPr id="0" name=""/>
        <dsp:cNvSpPr/>
      </dsp:nvSpPr>
      <dsp:spPr>
        <a:xfrm>
          <a:off x="0" y="200696"/>
          <a:ext cx="8229600" cy="49959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270764" rIns="638708" bIns="113792" numCol="1" spcCol="1270" anchor="t" anchorCtr="0">
          <a:noAutofit/>
        </a:bodyPr>
        <a:lstStyle/>
        <a:p>
          <a:pPr marL="171450" lvl="1" indent="-171450" algn="just" defTabSz="711200">
            <a:lnSpc>
              <a:spcPct val="150000"/>
            </a:lnSpc>
            <a:spcBef>
              <a:spcPct val="0"/>
            </a:spcBef>
            <a:spcAft>
              <a:spcPct val="15000"/>
            </a:spcAft>
            <a:buChar char="••"/>
          </a:pPr>
          <a:r>
            <a:rPr lang="en-ZA" sz="1600" kern="1200" dirty="0">
              <a:latin typeface="Verdana" panose="020B0604030504040204" pitchFamily="34" charset="0"/>
              <a:ea typeface="Verdana" panose="020B0604030504040204" pitchFamily="34" charset="0"/>
            </a:rPr>
            <a:t>In terms of section 52 (1) (a) and (b) of POPIA funds of the Regulator consist of the appropriated budget and fees as may be prescribed in terms section 111 (1). </a:t>
          </a:r>
          <a:endParaRPr lang="en-US" sz="1600" kern="1200" dirty="0">
            <a:latin typeface="Verdana" panose="020B0604030504040204" pitchFamily="34" charset="0"/>
            <a:ea typeface="Verdana" panose="020B0604030504040204" pitchFamily="34" charset="0"/>
            <a:cs typeface="Arial" panose="020B0604020202020204" pitchFamily="34" charset="0"/>
          </a:endParaRPr>
        </a:p>
        <a:p>
          <a:pPr marL="171450" lvl="1" indent="-171450" algn="just" defTabSz="711200">
            <a:lnSpc>
              <a:spcPct val="150000"/>
            </a:lnSpc>
            <a:spcBef>
              <a:spcPct val="0"/>
            </a:spcBef>
            <a:spcAft>
              <a:spcPct val="15000"/>
            </a:spcAft>
            <a:buChar char="••"/>
          </a:pPr>
          <a:endParaRPr lang="en-US" sz="1600" kern="1200" dirty="0">
            <a:latin typeface="Verdana" panose="020B0604030504040204" pitchFamily="34" charset="0"/>
            <a:ea typeface="Verdana" panose="020B0604030504040204" pitchFamily="34" charset="0"/>
            <a:cs typeface="Arial" panose="020B0604020202020204" pitchFamily="34" charset="0"/>
          </a:endParaRPr>
        </a:p>
        <a:p>
          <a:pPr marL="171450" lvl="1" indent="-171450" algn="just" defTabSz="711200">
            <a:lnSpc>
              <a:spcPct val="150000"/>
            </a:lnSpc>
            <a:spcBef>
              <a:spcPct val="0"/>
            </a:spcBef>
            <a:spcAft>
              <a:spcPct val="15000"/>
            </a:spcAft>
            <a:buChar char="••"/>
          </a:pPr>
          <a:r>
            <a:rPr lang="en-ZA" sz="1600" kern="1200" dirty="0">
              <a:latin typeface="Verdana" panose="020B0604030504040204" pitchFamily="34" charset="0"/>
              <a:ea typeface="Verdana" panose="020B0604030504040204" pitchFamily="34" charset="0"/>
            </a:rPr>
            <a:t>Since the enforcement powers of the Regulator, in terms of both Promotion of Access to Information (PAIA) and POPIA, would come into effect in the financial year 2021/22, there were no chargeable services rendered during the 2020/21 financial year. </a:t>
          </a:r>
          <a:endParaRPr lang="en-US" sz="1600" kern="1200" dirty="0">
            <a:latin typeface="Verdana" panose="020B0604030504040204" pitchFamily="34" charset="0"/>
            <a:ea typeface="Verdana" panose="020B0604030504040204" pitchFamily="34" charset="0"/>
            <a:cs typeface="Arial" panose="020B0604020202020204" pitchFamily="34" charset="0"/>
          </a:endParaRPr>
        </a:p>
        <a:p>
          <a:pPr marL="171450" lvl="1" indent="-171450" algn="just" defTabSz="711200">
            <a:lnSpc>
              <a:spcPct val="150000"/>
            </a:lnSpc>
            <a:spcBef>
              <a:spcPct val="0"/>
            </a:spcBef>
            <a:spcAft>
              <a:spcPct val="15000"/>
            </a:spcAft>
            <a:buChar char="••"/>
          </a:pPr>
          <a:endParaRPr lang="en-US" sz="1600" kern="1200" dirty="0">
            <a:latin typeface="Verdana" panose="020B0604030504040204" pitchFamily="34" charset="0"/>
            <a:ea typeface="Verdana" panose="020B0604030504040204" pitchFamily="34" charset="0"/>
            <a:cs typeface="Arial" panose="020B0604020202020204" pitchFamily="34" charset="0"/>
          </a:endParaRPr>
        </a:p>
        <a:p>
          <a:pPr marL="171450" lvl="1" indent="-171450" algn="just" defTabSz="711200">
            <a:lnSpc>
              <a:spcPct val="150000"/>
            </a:lnSpc>
            <a:spcBef>
              <a:spcPct val="0"/>
            </a:spcBef>
            <a:spcAft>
              <a:spcPct val="15000"/>
            </a:spcAft>
            <a:buChar char="••"/>
          </a:pPr>
          <a:r>
            <a:rPr lang="en-ZA" sz="1600" kern="1200" dirty="0">
              <a:latin typeface="Verdana" panose="020B0604030504040204" pitchFamily="34" charset="0"/>
              <a:ea typeface="Verdana" panose="020B0604030504040204" pitchFamily="34" charset="0"/>
            </a:rPr>
            <a:t>The Regulator, therefore, did not charge any fees. In order to continue with the execution of its mandate, the Regulator only utilised the allocation that was appropriated to it by Parliament.</a:t>
          </a:r>
          <a:endParaRPr lang="en-US" sz="1600" kern="1200" dirty="0">
            <a:latin typeface="Verdana" panose="020B0604030504040204" pitchFamily="34" charset="0"/>
            <a:ea typeface="Verdana" panose="020B0604030504040204" pitchFamily="34" charset="0"/>
            <a:cs typeface="Arial" panose="020B0604020202020204" pitchFamily="34" charset="0"/>
          </a:endParaRPr>
        </a:p>
      </dsp:txBody>
      <dsp:txXfrm>
        <a:off x="0" y="200696"/>
        <a:ext cx="8229600" cy="4995900"/>
      </dsp:txXfrm>
    </dsp:sp>
    <dsp:sp modelId="{BBAF1607-8C8B-4828-8D60-DB9E23980787}">
      <dsp:nvSpPr>
        <dsp:cNvPr id="0" name=""/>
        <dsp:cNvSpPr/>
      </dsp:nvSpPr>
      <dsp:spPr>
        <a:xfrm>
          <a:off x="411480" y="8816"/>
          <a:ext cx="5760720" cy="383760"/>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en-US" sz="1600" kern="1200" dirty="0">
              <a:latin typeface="Verdana" panose="020B0604030504040204" pitchFamily="34" charset="0"/>
              <a:ea typeface="Verdana" panose="020B0604030504040204" pitchFamily="34" charset="0"/>
            </a:rPr>
            <a:t>Funding</a:t>
          </a:r>
        </a:p>
      </dsp:txBody>
      <dsp:txXfrm>
        <a:off x="430214" y="27550"/>
        <a:ext cx="5723252" cy="3462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0AE16E-4B04-4971-90C3-9C7A1EBA7DEA}">
      <dsp:nvSpPr>
        <dsp:cNvPr id="0" name=""/>
        <dsp:cNvSpPr/>
      </dsp:nvSpPr>
      <dsp:spPr>
        <a:xfrm>
          <a:off x="0" y="1155739"/>
          <a:ext cx="8229600" cy="2917687"/>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1353820" rIns="638708" bIns="113792" numCol="1" spcCol="1270" anchor="t" anchorCtr="0">
          <a:noAutofit/>
        </a:bodyPr>
        <a:lstStyle/>
        <a:p>
          <a:pPr marL="171450" lvl="1" indent="-171450" algn="just" defTabSz="711200">
            <a:lnSpc>
              <a:spcPct val="90000"/>
            </a:lnSpc>
            <a:spcBef>
              <a:spcPct val="0"/>
            </a:spcBef>
            <a:spcAft>
              <a:spcPct val="15000"/>
            </a:spcAft>
            <a:buChar char="••"/>
          </a:pPr>
          <a:r>
            <a:rPr lang="en-US" sz="1600" kern="1200" dirty="0">
              <a:latin typeface="Verdana" panose="020B0604030504040204" pitchFamily="34" charset="0"/>
              <a:ea typeface="Verdana" panose="020B0604030504040204" pitchFamily="34" charset="0"/>
            </a:rPr>
            <a:t>During the year under review the Regulator received additional financial resources to carry out its mandate.</a:t>
          </a:r>
          <a:endParaRPr lang="en-US" sz="1600" kern="1200" dirty="0">
            <a:latin typeface="Verdana" panose="020B0604030504040204" pitchFamily="34" charset="0"/>
            <a:ea typeface="Verdana" panose="020B0604030504040204" pitchFamily="34" charset="0"/>
            <a:cs typeface="Arial" panose="020B0604020202020204" pitchFamily="34" charset="0"/>
          </a:endParaRPr>
        </a:p>
        <a:p>
          <a:pPr marL="171450" lvl="1" indent="-171450" algn="just" defTabSz="711200">
            <a:lnSpc>
              <a:spcPct val="90000"/>
            </a:lnSpc>
            <a:spcBef>
              <a:spcPct val="0"/>
            </a:spcBef>
            <a:spcAft>
              <a:spcPct val="15000"/>
            </a:spcAft>
            <a:buChar char="••"/>
          </a:pPr>
          <a:endParaRPr lang="en-US" sz="1600" kern="1200" dirty="0">
            <a:latin typeface="Verdana" panose="020B0604030504040204" pitchFamily="34" charset="0"/>
            <a:ea typeface="Verdana" panose="020B0604030504040204" pitchFamily="34" charset="0"/>
            <a:cs typeface="Arial" panose="020B0604020202020204" pitchFamily="34" charset="0"/>
          </a:endParaRPr>
        </a:p>
        <a:p>
          <a:pPr marL="171450" lvl="1" indent="-171450" algn="just" defTabSz="711200">
            <a:lnSpc>
              <a:spcPct val="90000"/>
            </a:lnSpc>
            <a:spcBef>
              <a:spcPct val="0"/>
            </a:spcBef>
            <a:spcAft>
              <a:spcPct val="15000"/>
            </a:spcAft>
            <a:buChar char="••"/>
          </a:pPr>
          <a:r>
            <a:rPr lang="en-US" sz="1600" kern="1200" dirty="0">
              <a:latin typeface="Verdana" panose="020B0604030504040204" pitchFamily="34" charset="0"/>
              <a:ea typeface="Verdana" panose="020B0604030504040204" pitchFamily="34" charset="0"/>
            </a:rPr>
            <a:t>The budget allocation was increased from R31,3 million in the 2019/20 financial year to R45,4 million in the 2020/21 financial year</a:t>
          </a:r>
          <a:endParaRPr lang="en-US" sz="1600" kern="1200" dirty="0">
            <a:latin typeface="Verdana" panose="020B0604030504040204" pitchFamily="34" charset="0"/>
            <a:ea typeface="Verdana" panose="020B0604030504040204" pitchFamily="34" charset="0"/>
            <a:cs typeface="Arial" panose="020B0604020202020204" pitchFamily="34" charset="0"/>
          </a:endParaRPr>
        </a:p>
      </dsp:txBody>
      <dsp:txXfrm>
        <a:off x="0" y="1155739"/>
        <a:ext cx="8229600" cy="2917687"/>
      </dsp:txXfrm>
    </dsp:sp>
    <dsp:sp modelId="{BBAF1607-8C8B-4828-8D60-DB9E23980787}">
      <dsp:nvSpPr>
        <dsp:cNvPr id="0" name=""/>
        <dsp:cNvSpPr/>
      </dsp:nvSpPr>
      <dsp:spPr>
        <a:xfrm>
          <a:off x="411480" y="809377"/>
          <a:ext cx="5360637" cy="1234671"/>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just" defTabSz="711200">
            <a:lnSpc>
              <a:spcPct val="90000"/>
            </a:lnSpc>
            <a:spcBef>
              <a:spcPct val="0"/>
            </a:spcBef>
            <a:spcAft>
              <a:spcPct val="35000"/>
            </a:spcAft>
          </a:pPr>
          <a:r>
            <a:rPr lang="en-US" sz="1600" kern="1200" dirty="0">
              <a:latin typeface="Verdana" panose="020B0604030504040204" pitchFamily="34" charset="0"/>
              <a:ea typeface="Verdana" panose="020B0604030504040204" pitchFamily="34" charset="0"/>
            </a:rPr>
            <a:t>Budget</a:t>
          </a:r>
        </a:p>
      </dsp:txBody>
      <dsp:txXfrm>
        <a:off x="471752" y="869649"/>
        <a:ext cx="5240093" cy="111412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D9E0F9-4AA3-4981-ACAE-B284C6DE0A34}">
      <dsp:nvSpPr>
        <dsp:cNvPr id="0" name=""/>
        <dsp:cNvSpPr/>
      </dsp:nvSpPr>
      <dsp:spPr>
        <a:xfrm>
          <a:off x="0" y="711876"/>
          <a:ext cx="8071164" cy="3877218"/>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6412" tIns="187452" rIns="626412" bIns="64008" numCol="1" spcCol="1270" anchor="t" anchorCtr="0">
          <a:noAutofit/>
        </a:bodyPr>
        <a:lstStyle/>
        <a:p>
          <a:pPr marL="57150" lvl="1" indent="-57150" algn="l" defTabSz="400050">
            <a:lnSpc>
              <a:spcPct val="90000"/>
            </a:lnSpc>
            <a:spcBef>
              <a:spcPct val="0"/>
            </a:spcBef>
            <a:spcAft>
              <a:spcPct val="15000"/>
            </a:spcAft>
            <a:buChar char="••"/>
          </a:pPr>
          <a:endParaRPr lang="en-US" sz="900" kern="1200" dirty="0"/>
        </a:p>
      </dsp:txBody>
      <dsp:txXfrm>
        <a:off x="0" y="711876"/>
        <a:ext cx="8071164" cy="3877218"/>
      </dsp:txXfrm>
    </dsp:sp>
    <dsp:sp modelId="{1EE29843-02BF-41FD-AD05-861BCD9B75CD}">
      <dsp:nvSpPr>
        <dsp:cNvPr id="0" name=""/>
        <dsp:cNvSpPr/>
      </dsp:nvSpPr>
      <dsp:spPr>
        <a:xfrm>
          <a:off x="417214" y="325418"/>
          <a:ext cx="5644297" cy="725239"/>
        </a:xfrm>
        <a:prstGeom prst="round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550" tIns="0" rIns="213550" bIns="0" numCol="1" spcCol="1270" anchor="ctr" anchorCtr="0">
          <a:noAutofit/>
        </a:bodyPr>
        <a:lstStyle/>
        <a:p>
          <a:pPr lvl="0" algn="l" defTabSz="711200">
            <a:lnSpc>
              <a:spcPct val="90000"/>
            </a:lnSpc>
            <a:spcBef>
              <a:spcPct val="0"/>
            </a:spcBef>
            <a:spcAft>
              <a:spcPct val="35000"/>
            </a:spcAft>
          </a:pPr>
          <a:r>
            <a:rPr lang="en-US" sz="1600" kern="1200" dirty="0">
              <a:solidFill>
                <a:schemeClr val="bg1"/>
              </a:solidFill>
              <a:latin typeface="Verdana" panose="020B0604030504040204" pitchFamily="34" charset="0"/>
              <a:ea typeface="Verdana" panose="020B0604030504040204" pitchFamily="34" charset="0"/>
            </a:rPr>
            <a:t>Performance</a:t>
          </a:r>
        </a:p>
      </dsp:txBody>
      <dsp:txXfrm>
        <a:off x="452617" y="360821"/>
        <a:ext cx="5573491" cy="654433"/>
      </dsp:txXfrm>
    </dsp:sp>
  </dsp:spTree>
</dsp:drawing>
</file>

<file path=ppt/diagrams/layout1.xml><?xml version="1.0" encoding="utf-8"?>
<dgm:layoutDef xmlns:dgm="http://schemas.openxmlformats.org/drawingml/2006/diagram" xmlns:a="http://schemas.openxmlformats.org/drawingml/2006/main" uniqueId="urn:microsoft.com/office/officeart/2005/8/layout/list1#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rSet qsTypeId="urn:microsoft.com/office/officeart/2005/8/quickstyle/simple5"/>
        </dgm:pt>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rSet csTypeId="urn:microsoft.com/office/officeart/2005/8/colors/accent6_5"/>
        </dgm:pt>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srcNode" val="background"/>
                    <dgm:param type="dstNode" val="background2"/>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srcNode" val="background2"/>
                            <dgm:param type="dstNode" val="background3"/>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srcNode" val="background3"/>
                                        <dgm:param type="dstNode" val="background4"/>
                                        <dgm:param type="dim" val="1D"/>
                                        <dgm:param type="endSty" val="noArr"/>
                                        <dgm:param type="connRout" val="bend"/>
                                        <dgm:param type="begPts" val="bCtr"/>
                                        <dgm:param type="endPts" val="tCtr"/>
                                        <dgm:param type="bendPt" val="end"/>
                                      </dgm:alg>
                                    </dgm:if>
                                    <dgm:else name="Name26">
                                      <dgm:alg type="conn">
                                        <dgm:param type="srcNode" val="background4"/>
                                        <dgm:param type="dstNode" val="background4"/>
                                        <dgm:param type="dim" val="1D"/>
                                        <dgm:param type="endSty" val="noArr"/>
                                        <dgm:param type="connRout" val="bend"/>
                                        <dgm:param type="begPts" val="bCtr"/>
                                        <dgm:param type="endPts" val="tCtr"/>
                                        <dgm:param type="bendPt" val="end"/>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stBulletLvl" val="2"/>
              <dgm:param type="txAnchorHorzCh" val="ctr"/>
              <dgm:param type="txAnchorVert" val="mid"/>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list1#2">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3">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4">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uFillTx/>
              </a:defRPr>
            </a:lvl1pPr>
          </a:lstStyle>
          <a:p>
            <a:endParaRPr lang="en-ZA" dirty="0">
              <a:uFillTx/>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uFillTx/>
              </a:defRPr>
            </a:lvl1pPr>
          </a:lstStyle>
          <a:p>
            <a:fld id="{9DC0D177-451F-4B5D-AED2-7A79934E0CAF}" type="datetimeFigureOut">
              <a:rPr lang="en-ZA" smtClean="0">
                <a:uFillTx/>
              </a:rPr>
              <a:t>2021/11/18</a:t>
            </a:fld>
            <a:endParaRPr lang="en-ZA" dirty="0">
              <a:uFillTx/>
            </a:endParaRP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srgbClr val="000000"/>
            </a:solidFill>
          </a:ln>
        </p:spPr>
        <p:txBody>
          <a:bodyPr vert="horz" lIns="91440" tIns="45720" rIns="91440" bIns="45720" rtlCol="0" anchor="ctr"/>
          <a:lstStyle/>
          <a:p>
            <a:endParaRPr lang="en-ZA" dirty="0">
              <a:uFillTx/>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uFillTx/>
              </a:rPr>
              <a:t>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endParaRPr lang="en-ZA">
              <a:uFillTx/>
            </a:endParaRP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uFillTx/>
              </a:defRPr>
            </a:lvl1pPr>
          </a:lstStyle>
          <a:p>
            <a:endParaRPr lang="en-ZA" dirty="0">
              <a:uFillTx/>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uFillTx/>
              </a:defRPr>
            </a:lvl1pPr>
          </a:lstStyle>
          <a:p>
            <a:fld id="{11670F96-9C7A-4BA7-AE60-0C14C551C94A}" type="slidenum">
              <a:rPr lang="en-ZA" smtClean="0">
                <a:uFillTx/>
              </a:rPr>
              <a:t>‹#›</a:t>
            </a:fld>
            <a:endParaRPr lang="en-ZA" dirty="0">
              <a:uFillTx/>
            </a:endParaRPr>
          </a:p>
        </p:txBody>
      </p:sp>
    </p:spTree>
    <p:extLst>
      <p:ext uri="{BB962C8B-B14F-4D97-AF65-F5344CB8AC3E}">
        <p14:creationId xmlns:p14="http://schemas.microsoft.com/office/powerpoint/2010/main" val="3049281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uFillTx/>
        <a:latin typeface="+mn-lt"/>
        <a:ea typeface="+mn-ea"/>
        <a:cs typeface="+mn-cs"/>
      </a:defRPr>
    </a:lvl1pPr>
    <a:lvl2pPr marL="457200" algn="l" defTabSz="914400" rtl="0" eaLnBrk="1" latinLnBrk="0" hangingPunct="1">
      <a:defRPr sz="1200" kern="1200">
        <a:solidFill>
          <a:schemeClr val="tx1"/>
        </a:solidFill>
        <a:uFillTx/>
        <a:latin typeface="+mn-lt"/>
        <a:ea typeface="+mn-ea"/>
        <a:cs typeface="+mn-cs"/>
      </a:defRPr>
    </a:lvl2pPr>
    <a:lvl3pPr marL="914400" algn="l" defTabSz="914400" rtl="0" eaLnBrk="1" latinLnBrk="0" hangingPunct="1">
      <a:defRPr sz="1200" kern="1200">
        <a:solidFill>
          <a:schemeClr val="tx1"/>
        </a:solidFill>
        <a:uFillTx/>
        <a:latin typeface="+mn-lt"/>
        <a:ea typeface="+mn-ea"/>
        <a:cs typeface="+mn-cs"/>
      </a:defRPr>
    </a:lvl3pPr>
    <a:lvl4pPr marL="1371600" algn="l" defTabSz="914400" rtl="0" eaLnBrk="1" latinLnBrk="0" hangingPunct="1">
      <a:defRPr sz="1200" kern="1200">
        <a:solidFill>
          <a:schemeClr val="tx1"/>
        </a:solidFill>
        <a:uFillTx/>
        <a:latin typeface="+mn-lt"/>
        <a:ea typeface="+mn-ea"/>
        <a:cs typeface="+mn-cs"/>
      </a:defRPr>
    </a:lvl4pPr>
    <a:lvl5pPr marL="1828800" algn="l" defTabSz="914400" rtl="0" eaLnBrk="1" latinLnBrk="0" hangingPunct="1">
      <a:defRPr sz="1200" kern="1200">
        <a:solidFill>
          <a:schemeClr val="tx1"/>
        </a:solidFill>
        <a:uFillTx/>
        <a:latin typeface="+mn-lt"/>
        <a:ea typeface="+mn-ea"/>
        <a:cs typeface="+mn-cs"/>
      </a:defRPr>
    </a:lvl5pPr>
    <a:lvl6pPr marL="2286000" algn="l" defTabSz="914400" rtl="0" eaLnBrk="1" latinLnBrk="0" hangingPunct="1">
      <a:defRPr sz="1200" kern="1200">
        <a:solidFill>
          <a:schemeClr val="tx1"/>
        </a:solidFill>
        <a:uFillTx/>
        <a:latin typeface="+mn-lt"/>
        <a:ea typeface="+mn-ea"/>
        <a:cs typeface="+mn-cs"/>
      </a:defRPr>
    </a:lvl6pPr>
    <a:lvl7pPr marL="2743200" algn="l" defTabSz="914400" rtl="0" eaLnBrk="1" latinLnBrk="0" hangingPunct="1">
      <a:defRPr sz="1200" kern="1200">
        <a:solidFill>
          <a:schemeClr val="tx1"/>
        </a:solidFill>
        <a:uFillTx/>
        <a:latin typeface="+mn-lt"/>
        <a:ea typeface="+mn-ea"/>
        <a:cs typeface="+mn-cs"/>
      </a:defRPr>
    </a:lvl7pPr>
    <a:lvl8pPr marL="3200400" algn="l" defTabSz="914400" rtl="0" eaLnBrk="1" latinLnBrk="0" hangingPunct="1">
      <a:defRPr sz="1200" kern="1200">
        <a:solidFill>
          <a:schemeClr val="tx1"/>
        </a:solidFill>
        <a:uFillTx/>
        <a:latin typeface="+mn-lt"/>
        <a:ea typeface="+mn-ea"/>
        <a:cs typeface="+mn-cs"/>
      </a:defRPr>
    </a:lvl8pPr>
    <a:lvl9pPr marL="3657600" algn="l" defTabSz="914400" rtl="0" eaLnBrk="1" latinLnBrk="0" hangingPunct="1">
      <a:defRPr sz="1200" kern="1200">
        <a:solidFill>
          <a:schemeClr val="tx1"/>
        </a:solidFill>
        <a:uFillTx/>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en-ZA" dirty="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730157F6-A10E-4754-8EA3-41BBB59B405A}" type="slidenum">
              <a:rPr lang="en-ZA"/>
              <a:t>7</a:t>
            </a:fld>
            <a:endParaRPr lang="en-ZA" dirty="0"/>
          </a:p>
        </p:txBody>
      </p:sp>
    </p:spTree>
    <p:extLst>
      <p:ext uri="{BB962C8B-B14F-4D97-AF65-F5344CB8AC3E}">
        <p14:creationId xmlns:p14="http://schemas.microsoft.com/office/powerpoint/2010/main" val="515785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en-ZA" dirty="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E5AEE81D-32AE-4EFD-AB0B-BCF3157B8F1E}" type="slidenum">
              <a:rPr lang="en-ZA"/>
              <a:t>8</a:t>
            </a:fld>
            <a:endParaRPr lang="en-ZA" dirty="0"/>
          </a:p>
        </p:txBody>
      </p:sp>
    </p:spTree>
    <p:extLst>
      <p:ext uri="{BB962C8B-B14F-4D97-AF65-F5344CB8AC3E}">
        <p14:creationId xmlns:p14="http://schemas.microsoft.com/office/powerpoint/2010/main" val="847303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en-ZA" dirty="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E5AEE81D-32AE-4EFD-AB0B-BCF3157B8F1E}" type="slidenum">
              <a:rPr lang="en-ZA"/>
              <a:t>9</a:t>
            </a:fld>
            <a:endParaRPr lang="en-ZA" dirty="0"/>
          </a:p>
        </p:txBody>
      </p:sp>
    </p:spTree>
    <p:extLst>
      <p:ext uri="{BB962C8B-B14F-4D97-AF65-F5344CB8AC3E}">
        <p14:creationId xmlns:p14="http://schemas.microsoft.com/office/powerpoint/2010/main" val="355462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11670F96-9C7A-4BA7-AE60-0C14C551C94A}" type="slidenum">
              <a:rPr lang="en-ZA" smtClean="0">
                <a:uFillTx/>
              </a:rPr>
              <a:t>43</a:t>
            </a:fld>
            <a:endParaRPr lang="en-ZA" dirty="0">
              <a:uFillTx/>
            </a:endParaRPr>
          </a:p>
        </p:txBody>
      </p:sp>
    </p:spTree>
    <p:extLst>
      <p:ext uri="{BB962C8B-B14F-4D97-AF65-F5344CB8AC3E}">
        <p14:creationId xmlns:p14="http://schemas.microsoft.com/office/powerpoint/2010/main" val="2879858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ED890D0-0BE3-45D5-9B3D-0558A8E05550}" type="slidenum">
              <a:rPr lang="en-ZA" altLang="en-US" smtClean="0"/>
              <a:t>46</a:t>
            </a:fld>
            <a:endParaRPr lang="en-ZA" altLang="en-US" dirty="0"/>
          </a:p>
        </p:txBody>
      </p:sp>
    </p:spTree>
    <p:extLst>
      <p:ext uri="{BB962C8B-B14F-4D97-AF65-F5344CB8AC3E}">
        <p14:creationId xmlns:p14="http://schemas.microsoft.com/office/powerpoint/2010/main" val="2238406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11670F96-9C7A-4BA7-AE60-0C14C551C94A}" type="slidenum">
              <a:rPr lang="en-ZA" smtClean="0">
                <a:uFillTx/>
              </a:rPr>
              <a:t>48</a:t>
            </a:fld>
            <a:endParaRPr lang="en-ZA" dirty="0">
              <a:uFillTx/>
            </a:endParaRPr>
          </a:p>
        </p:txBody>
      </p:sp>
    </p:spTree>
    <p:extLst>
      <p:ext uri="{BB962C8B-B14F-4D97-AF65-F5344CB8AC3E}">
        <p14:creationId xmlns:p14="http://schemas.microsoft.com/office/powerpoint/2010/main" val="2785398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ED890D0-0BE3-45D5-9B3D-0558A8E05550}" type="slidenum">
              <a:rPr lang="en-ZA" altLang="en-US" smtClean="0"/>
              <a:t>53</a:t>
            </a:fld>
            <a:endParaRPr lang="en-ZA" altLang="en-US" dirty="0"/>
          </a:p>
        </p:txBody>
      </p:sp>
    </p:spTree>
    <p:extLst>
      <p:ext uri="{BB962C8B-B14F-4D97-AF65-F5344CB8AC3E}">
        <p14:creationId xmlns:p14="http://schemas.microsoft.com/office/powerpoint/2010/main" val="2755321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ZA" altLang="en-US" dirty="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19D58C15-7F1C-4245-96EB-12DFED83185D}" type="slidenum">
              <a:rPr lang="en-ZA" altLang="en-US"/>
              <a:t>63</a:t>
            </a:fld>
            <a:endParaRPr lang="en-ZA" altLang="en-US" dirty="0"/>
          </a:p>
        </p:txBody>
      </p:sp>
    </p:spTree>
    <p:extLst>
      <p:ext uri="{BB962C8B-B14F-4D97-AF65-F5344CB8AC3E}">
        <p14:creationId xmlns:p14="http://schemas.microsoft.com/office/powerpoint/2010/main" val="2189504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uFillTx/>
              </a:rPr>
              <a:t>Click to edit Master title style</a:t>
            </a:r>
            <a:endParaRPr lang="en-US">
              <a:uFillTx/>
            </a:endParaRP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uFillTx/>
              </a:defRPr>
            </a:lvl1pPr>
            <a:lvl2pPr marL="457200" indent="0" algn="ctr">
              <a:buNone/>
              <a:defRPr>
                <a:solidFill>
                  <a:schemeClr val="tx1">
                    <a:tint val="75000"/>
                  </a:schemeClr>
                </a:solidFill>
                <a:uFillTx/>
              </a:defRPr>
            </a:lvl2pPr>
            <a:lvl3pPr marL="914400" indent="0" algn="ctr">
              <a:buNone/>
              <a:defRPr>
                <a:solidFill>
                  <a:schemeClr val="tx1">
                    <a:tint val="75000"/>
                  </a:schemeClr>
                </a:solidFill>
                <a:uFillTx/>
              </a:defRPr>
            </a:lvl3pPr>
            <a:lvl4pPr marL="1371600" indent="0" algn="ctr">
              <a:buNone/>
              <a:defRPr>
                <a:solidFill>
                  <a:schemeClr val="tx1">
                    <a:tint val="75000"/>
                  </a:schemeClr>
                </a:solidFill>
                <a:uFillTx/>
              </a:defRPr>
            </a:lvl4pPr>
            <a:lvl5pPr marL="1828800" indent="0" algn="ctr">
              <a:buNone/>
              <a:defRPr>
                <a:solidFill>
                  <a:schemeClr val="tx1">
                    <a:tint val="75000"/>
                  </a:schemeClr>
                </a:solidFill>
                <a:uFillTx/>
              </a:defRPr>
            </a:lvl5pPr>
            <a:lvl6pPr marL="2286000" indent="0" algn="ctr">
              <a:buNone/>
              <a:defRPr>
                <a:solidFill>
                  <a:schemeClr val="tx1">
                    <a:tint val="75000"/>
                  </a:schemeClr>
                </a:solidFill>
                <a:uFillTx/>
              </a:defRPr>
            </a:lvl6pPr>
            <a:lvl7pPr marL="2743200" indent="0" algn="ctr">
              <a:buNone/>
              <a:defRPr>
                <a:solidFill>
                  <a:schemeClr val="tx1">
                    <a:tint val="75000"/>
                  </a:schemeClr>
                </a:solidFill>
                <a:uFillTx/>
              </a:defRPr>
            </a:lvl7pPr>
            <a:lvl8pPr marL="3200400" indent="0" algn="ctr">
              <a:buNone/>
              <a:defRPr>
                <a:solidFill>
                  <a:schemeClr val="tx1">
                    <a:tint val="75000"/>
                  </a:schemeClr>
                </a:solidFill>
                <a:uFillTx/>
              </a:defRPr>
            </a:lvl8pPr>
            <a:lvl9pPr marL="3657600" indent="0" algn="ctr">
              <a:buNone/>
              <a:defRPr>
                <a:solidFill>
                  <a:schemeClr val="tx1">
                    <a:tint val="75000"/>
                  </a:schemeClr>
                </a:solidFill>
                <a:uFillTx/>
              </a:defRPr>
            </a:lvl9pPr>
          </a:lstStyle>
          <a:p>
            <a:r>
              <a:rPr lang="en-GB">
                <a:uFillTx/>
              </a:rPr>
              <a:t>Click to edit Master subtitle style</a:t>
            </a:r>
            <a:endParaRPr lang="en-US">
              <a:uFillTx/>
            </a:endParaRPr>
          </a:p>
        </p:txBody>
      </p:sp>
      <p:sp>
        <p:nvSpPr>
          <p:cNvPr id="4" name="Date Placeholder 3"/>
          <p:cNvSpPr>
            <a:spLocks noGrp="1"/>
          </p:cNvSpPr>
          <p:nvPr>
            <p:ph type="dt" sz="half" idx="10"/>
          </p:nvPr>
        </p:nvSpPr>
        <p:spPr/>
        <p:txBody>
          <a:bodyPr/>
          <a:lstStyle>
            <a:lvl1pPr>
              <a:defRPr>
                <a:uFillTx/>
              </a:defRPr>
            </a:lvl1pPr>
          </a:lstStyle>
          <a:p>
            <a:pPr>
              <a:defRPr>
                <a:uFillTx/>
              </a:defRPr>
            </a:pPr>
            <a:fld id="{2C915329-58D1-4A45-9B96-A04B1EC1FAA4}" type="datetime1">
              <a:rPr lang="en-US" altLang="en-US" smtClean="0">
                <a:uFillTx/>
              </a:rPr>
              <a:t>11/18/2021</a:t>
            </a:fld>
            <a:endParaRPr lang="en-US" altLang="en-US" dirty="0">
              <a:uFillTx/>
            </a:endParaRPr>
          </a:p>
        </p:txBody>
      </p:sp>
      <p:sp>
        <p:nvSpPr>
          <p:cNvPr id="5" name="Footer Placeholder 4"/>
          <p:cNvSpPr>
            <a:spLocks noGrp="1"/>
          </p:cNvSpPr>
          <p:nvPr>
            <p:ph type="ftr" sz="quarter" idx="11"/>
          </p:nvPr>
        </p:nvSpPr>
        <p:spPr/>
        <p:txBody>
          <a:bodyPr/>
          <a:lstStyle>
            <a:lvl1pPr>
              <a:defRPr>
                <a:uFillTx/>
              </a:defRPr>
            </a:lvl1pPr>
          </a:lstStyle>
          <a:p>
            <a:pPr>
              <a:defRPr>
                <a:uFillTx/>
              </a:defRPr>
            </a:pPr>
            <a:endParaRPr lang="en-US" dirty="0">
              <a:uFillTx/>
            </a:endParaRPr>
          </a:p>
        </p:txBody>
      </p:sp>
      <p:sp>
        <p:nvSpPr>
          <p:cNvPr id="6" name="Slide Number Placeholder 5"/>
          <p:cNvSpPr>
            <a:spLocks noGrp="1"/>
          </p:cNvSpPr>
          <p:nvPr>
            <p:ph type="sldNum" sz="quarter" idx="12"/>
          </p:nvPr>
        </p:nvSpPr>
        <p:spPr/>
        <p:txBody>
          <a:bodyPr/>
          <a:lstStyle>
            <a:lvl1pPr>
              <a:defRPr>
                <a:uFillTx/>
              </a:defRPr>
            </a:lvl1pPr>
          </a:lstStyle>
          <a:p>
            <a:pPr>
              <a:defRPr>
                <a:uFillTx/>
              </a:defRPr>
            </a:pPr>
            <a:fld id="{3F4BE944-5249-4CB2-9111-D35F09F724B6}" type="slidenum">
              <a:rPr lang="en-US" altLang="en-US">
                <a:uFillTx/>
              </a:rPr>
              <a:t>‹#›</a:t>
            </a:fld>
            <a:endParaRPr lang="en-US" altLang="en-US" dirty="0">
              <a:uFillTx/>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uFillTx/>
              </a:rPr>
              <a:t>Click to edit Master title style</a:t>
            </a:r>
            <a:endParaRPr lang="en-US">
              <a:uFillTx/>
            </a:endParaRPr>
          </a:p>
        </p:txBody>
      </p:sp>
      <p:sp>
        <p:nvSpPr>
          <p:cNvPr id="3" name="Vertical Text Placeholder 2"/>
          <p:cNvSpPr>
            <a:spLocks noGrp="1"/>
          </p:cNvSpPr>
          <p:nvPr>
            <p:ph type="body" orient="vert" idx="1"/>
          </p:nvPr>
        </p:nvSpPr>
        <p:spPr/>
        <p:txBody>
          <a:bodyPr vert="eaVert"/>
          <a:lstStyle/>
          <a:p>
            <a:pPr lvl="0"/>
            <a:r>
              <a:rPr lang="en-GB">
                <a:uFillTx/>
              </a:rPr>
              <a:t>Click to edit Master text styles</a:t>
            </a:r>
          </a:p>
          <a:p>
            <a:pPr lvl="1"/>
            <a:r>
              <a:rPr lang="en-GB">
                <a:uFillTx/>
              </a:rPr>
              <a:t>Second level</a:t>
            </a:r>
          </a:p>
          <a:p>
            <a:pPr lvl="2"/>
            <a:r>
              <a:rPr lang="en-GB">
                <a:uFillTx/>
              </a:rPr>
              <a:t>Third level</a:t>
            </a:r>
          </a:p>
          <a:p>
            <a:pPr lvl="3"/>
            <a:r>
              <a:rPr lang="en-GB">
                <a:uFillTx/>
              </a:rPr>
              <a:t>Fourth level</a:t>
            </a:r>
          </a:p>
          <a:p>
            <a:pPr lvl="4"/>
            <a:r>
              <a:rPr lang="en-GB">
                <a:uFillTx/>
              </a:rPr>
              <a:t>Fifth level</a:t>
            </a:r>
            <a:endParaRPr lang="en-US">
              <a:uFillTx/>
            </a:endParaRPr>
          </a:p>
        </p:txBody>
      </p:sp>
      <p:sp>
        <p:nvSpPr>
          <p:cNvPr id="4" name="Date Placeholder 3"/>
          <p:cNvSpPr>
            <a:spLocks noGrp="1"/>
          </p:cNvSpPr>
          <p:nvPr>
            <p:ph type="dt" sz="half" idx="10"/>
          </p:nvPr>
        </p:nvSpPr>
        <p:spPr/>
        <p:txBody>
          <a:bodyPr/>
          <a:lstStyle>
            <a:lvl1pPr>
              <a:defRPr>
                <a:uFillTx/>
              </a:defRPr>
            </a:lvl1pPr>
          </a:lstStyle>
          <a:p>
            <a:pPr>
              <a:defRPr>
                <a:uFillTx/>
              </a:defRPr>
            </a:pPr>
            <a:fld id="{81B60F21-3ACA-4CE9-9436-E3A46789AEC5}" type="datetime1">
              <a:rPr lang="en-US" altLang="en-US" smtClean="0">
                <a:uFillTx/>
              </a:rPr>
              <a:t>11/18/2021</a:t>
            </a:fld>
            <a:endParaRPr lang="en-US" altLang="en-US" dirty="0">
              <a:uFillTx/>
            </a:endParaRPr>
          </a:p>
        </p:txBody>
      </p:sp>
      <p:sp>
        <p:nvSpPr>
          <p:cNvPr id="5" name="Footer Placeholder 4"/>
          <p:cNvSpPr>
            <a:spLocks noGrp="1"/>
          </p:cNvSpPr>
          <p:nvPr>
            <p:ph type="ftr" sz="quarter" idx="11"/>
          </p:nvPr>
        </p:nvSpPr>
        <p:spPr/>
        <p:txBody>
          <a:bodyPr/>
          <a:lstStyle>
            <a:lvl1pPr>
              <a:defRPr>
                <a:uFillTx/>
              </a:defRPr>
            </a:lvl1pPr>
          </a:lstStyle>
          <a:p>
            <a:pPr>
              <a:defRPr>
                <a:uFillTx/>
              </a:defRPr>
            </a:pPr>
            <a:endParaRPr lang="en-US" dirty="0">
              <a:uFillTx/>
            </a:endParaRPr>
          </a:p>
        </p:txBody>
      </p:sp>
      <p:sp>
        <p:nvSpPr>
          <p:cNvPr id="6" name="Slide Number Placeholder 5"/>
          <p:cNvSpPr>
            <a:spLocks noGrp="1"/>
          </p:cNvSpPr>
          <p:nvPr>
            <p:ph type="sldNum" sz="quarter" idx="12"/>
          </p:nvPr>
        </p:nvSpPr>
        <p:spPr/>
        <p:txBody>
          <a:bodyPr/>
          <a:lstStyle>
            <a:lvl1pPr>
              <a:defRPr>
                <a:uFillTx/>
              </a:defRPr>
            </a:lvl1pPr>
          </a:lstStyle>
          <a:p>
            <a:pPr>
              <a:defRPr>
                <a:uFillTx/>
              </a:defRPr>
            </a:pPr>
            <a:fld id="{9287DF79-4C84-4B1C-BDEF-B961686CC29F}" type="slidenum">
              <a:rPr lang="en-US" altLang="en-US">
                <a:uFillTx/>
              </a:rPr>
              <a:t>‹#›</a:t>
            </a:fld>
            <a:endParaRPr lang="en-US" altLang="en-US" dirty="0">
              <a:uFillTx/>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uFillTx/>
              </a:rPr>
              <a:t>Click to edit Master title style</a:t>
            </a:r>
            <a:endParaRPr lang="en-US">
              <a:uFillTx/>
            </a:endParaRP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uFillTx/>
              </a:rPr>
              <a:t>Click to edit Master text styles</a:t>
            </a:r>
          </a:p>
          <a:p>
            <a:pPr lvl="1"/>
            <a:r>
              <a:rPr lang="en-GB">
                <a:uFillTx/>
              </a:rPr>
              <a:t>Second level</a:t>
            </a:r>
          </a:p>
          <a:p>
            <a:pPr lvl="2"/>
            <a:r>
              <a:rPr lang="en-GB">
                <a:uFillTx/>
              </a:rPr>
              <a:t>Third level</a:t>
            </a:r>
          </a:p>
          <a:p>
            <a:pPr lvl="3"/>
            <a:r>
              <a:rPr lang="en-GB">
                <a:uFillTx/>
              </a:rPr>
              <a:t>Fourth level</a:t>
            </a:r>
          </a:p>
          <a:p>
            <a:pPr lvl="4"/>
            <a:r>
              <a:rPr lang="en-GB">
                <a:uFillTx/>
              </a:rPr>
              <a:t>Fifth level</a:t>
            </a:r>
            <a:endParaRPr lang="en-US">
              <a:uFillTx/>
            </a:endParaRPr>
          </a:p>
        </p:txBody>
      </p:sp>
      <p:sp>
        <p:nvSpPr>
          <p:cNvPr id="4" name="Date Placeholder 3"/>
          <p:cNvSpPr>
            <a:spLocks noGrp="1"/>
          </p:cNvSpPr>
          <p:nvPr>
            <p:ph type="dt" sz="half" idx="10"/>
          </p:nvPr>
        </p:nvSpPr>
        <p:spPr/>
        <p:txBody>
          <a:bodyPr/>
          <a:lstStyle>
            <a:lvl1pPr>
              <a:defRPr>
                <a:uFillTx/>
              </a:defRPr>
            </a:lvl1pPr>
          </a:lstStyle>
          <a:p>
            <a:pPr>
              <a:defRPr>
                <a:uFillTx/>
              </a:defRPr>
            </a:pPr>
            <a:fld id="{3F8D858C-4EB5-4DF5-8799-4EBFC2B12EE0}" type="datetime1">
              <a:rPr lang="en-US" altLang="en-US" smtClean="0">
                <a:uFillTx/>
              </a:rPr>
              <a:t>11/18/2021</a:t>
            </a:fld>
            <a:endParaRPr lang="en-US" altLang="en-US" dirty="0">
              <a:uFillTx/>
            </a:endParaRPr>
          </a:p>
        </p:txBody>
      </p:sp>
      <p:sp>
        <p:nvSpPr>
          <p:cNvPr id="5" name="Footer Placeholder 4"/>
          <p:cNvSpPr>
            <a:spLocks noGrp="1"/>
          </p:cNvSpPr>
          <p:nvPr>
            <p:ph type="ftr" sz="quarter" idx="11"/>
          </p:nvPr>
        </p:nvSpPr>
        <p:spPr/>
        <p:txBody>
          <a:bodyPr/>
          <a:lstStyle>
            <a:lvl1pPr>
              <a:defRPr>
                <a:uFillTx/>
              </a:defRPr>
            </a:lvl1pPr>
          </a:lstStyle>
          <a:p>
            <a:pPr>
              <a:defRPr>
                <a:uFillTx/>
              </a:defRPr>
            </a:pPr>
            <a:endParaRPr lang="en-US" dirty="0">
              <a:uFillTx/>
            </a:endParaRPr>
          </a:p>
        </p:txBody>
      </p:sp>
      <p:sp>
        <p:nvSpPr>
          <p:cNvPr id="6" name="Slide Number Placeholder 5"/>
          <p:cNvSpPr>
            <a:spLocks noGrp="1"/>
          </p:cNvSpPr>
          <p:nvPr>
            <p:ph type="sldNum" sz="quarter" idx="12"/>
          </p:nvPr>
        </p:nvSpPr>
        <p:spPr/>
        <p:txBody>
          <a:bodyPr/>
          <a:lstStyle>
            <a:lvl1pPr>
              <a:defRPr>
                <a:uFillTx/>
              </a:defRPr>
            </a:lvl1pPr>
          </a:lstStyle>
          <a:p>
            <a:pPr>
              <a:defRPr>
                <a:uFillTx/>
              </a:defRPr>
            </a:pPr>
            <a:fld id="{4F5D889E-85FE-4EA1-B98A-7F5013497791}" type="slidenum">
              <a:rPr lang="en-US" altLang="en-US">
                <a:uFillTx/>
              </a:rPr>
              <a:t>‹#›</a:t>
            </a:fld>
            <a:endParaRPr lang="en-US" altLang="en-US" dirty="0">
              <a:uFillTx/>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uFillTx/>
              </a:rPr>
              <a:t>Click to edit Master title style</a:t>
            </a:r>
            <a:endParaRPr lang="en-US">
              <a:uFillTx/>
            </a:endParaRPr>
          </a:p>
        </p:txBody>
      </p:sp>
      <p:sp>
        <p:nvSpPr>
          <p:cNvPr id="3" name="Content Placeholder 2"/>
          <p:cNvSpPr>
            <a:spLocks noGrp="1"/>
          </p:cNvSpPr>
          <p:nvPr>
            <p:ph idx="1"/>
          </p:nvPr>
        </p:nvSpPr>
        <p:spPr/>
        <p:txBody>
          <a:bodyPr/>
          <a:lstStyle/>
          <a:p>
            <a:pPr lvl="0"/>
            <a:r>
              <a:rPr lang="en-GB">
                <a:uFillTx/>
              </a:rPr>
              <a:t>Click to edit Master text styles</a:t>
            </a:r>
          </a:p>
          <a:p>
            <a:pPr lvl="1"/>
            <a:r>
              <a:rPr lang="en-GB">
                <a:uFillTx/>
              </a:rPr>
              <a:t>Second level</a:t>
            </a:r>
          </a:p>
          <a:p>
            <a:pPr lvl="2"/>
            <a:r>
              <a:rPr lang="en-GB">
                <a:uFillTx/>
              </a:rPr>
              <a:t>Third level</a:t>
            </a:r>
          </a:p>
          <a:p>
            <a:pPr lvl="3"/>
            <a:r>
              <a:rPr lang="en-GB">
                <a:uFillTx/>
              </a:rPr>
              <a:t>Fourth level</a:t>
            </a:r>
          </a:p>
          <a:p>
            <a:pPr lvl="4"/>
            <a:r>
              <a:rPr lang="en-GB">
                <a:uFillTx/>
              </a:rPr>
              <a:t>Fifth level</a:t>
            </a:r>
            <a:endParaRPr lang="en-US">
              <a:uFillTx/>
            </a:endParaRPr>
          </a:p>
        </p:txBody>
      </p:sp>
      <p:sp>
        <p:nvSpPr>
          <p:cNvPr id="4" name="Date Placeholder 3"/>
          <p:cNvSpPr>
            <a:spLocks noGrp="1"/>
          </p:cNvSpPr>
          <p:nvPr>
            <p:ph type="dt" sz="half" idx="10"/>
          </p:nvPr>
        </p:nvSpPr>
        <p:spPr/>
        <p:txBody>
          <a:bodyPr/>
          <a:lstStyle>
            <a:lvl1pPr>
              <a:defRPr>
                <a:uFillTx/>
              </a:defRPr>
            </a:lvl1pPr>
          </a:lstStyle>
          <a:p>
            <a:pPr>
              <a:defRPr>
                <a:uFillTx/>
              </a:defRPr>
            </a:pPr>
            <a:fld id="{30E9737D-D6A0-4604-B5D2-2E853E02073A}" type="datetime1">
              <a:rPr lang="en-US" altLang="en-US" smtClean="0">
                <a:uFillTx/>
              </a:rPr>
              <a:t>11/18/2021</a:t>
            </a:fld>
            <a:endParaRPr lang="en-US" altLang="en-US" dirty="0">
              <a:uFillTx/>
            </a:endParaRPr>
          </a:p>
        </p:txBody>
      </p:sp>
      <p:sp>
        <p:nvSpPr>
          <p:cNvPr id="6" name="Slide Number Placeholder 5"/>
          <p:cNvSpPr>
            <a:spLocks noGrp="1"/>
          </p:cNvSpPr>
          <p:nvPr>
            <p:ph type="sldNum" sz="quarter" idx="12"/>
          </p:nvPr>
        </p:nvSpPr>
        <p:spPr/>
        <p:txBody>
          <a:bodyPr/>
          <a:lstStyle>
            <a:lvl1pPr>
              <a:defRPr>
                <a:uFillTx/>
              </a:defRPr>
            </a:lvl1pPr>
          </a:lstStyle>
          <a:p>
            <a:pPr>
              <a:defRPr>
                <a:uFillTx/>
              </a:defRPr>
            </a:pPr>
            <a:fld id="{53D2BF3C-DD81-4A71-B976-BFF89C61EB4E}" type="slidenum">
              <a:rPr lang="en-US" altLang="en-US">
                <a:uFillTx/>
              </a:rPr>
              <a:t>‹#›</a:t>
            </a:fld>
            <a:endParaRPr lang="en-US" altLang="en-US" dirty="0">
              <a:uFillTx/>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uFillTx/>
              </a:defRPr>
            </a:lvl1pPr>
          </a:lstStyle>
          <a:p>
            <a:r>
              <a:rPr lang="en-GB">
                <a:uFillTx/>
              </a:rPr>
              <a:t>Click to edit Master title style</a:t>
            </a:r>
            <a:endParaRPr lang="en-US">
              <a:uFillTx/>
            </a:endParaRP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uFillTx/>
              </a:defRPr>
            </a:lvl1pPr>
            <a:lvl2pPr marL="457200" indent="0">
              <a:buNone/>
              <a:defRPr sz="1800">
                <a:solidFill>
                  <a:schemeClr val="tx1">
                    <a:tint val="75000"/>
                  </a:schemeClr>
                </a:solidFill>
                <a:uFillTx/>
              </a:defRPr>
            </a:lvl2pPr>
            <a:lvl3pPr marL="914400" indent="0">
              <a:buNone/>
              <a:defRPr sz="1600">
                <a:solidFill>
                  <a:schemeClr val="tx1">
                    <a:tint val="75000"/>
                  </a:schemeClr>
                </a:solidFill>
                <a:uFillTx/>
              </a:defRPr>
            </a:lvl3pPr>
            <a:lvl4pPr marL="1371600" indent="0">
              <a:buNone/>
              <a:defRPr sz="1400">
                <a:solidFill>
                  <a:schemeClr val="tx1">
                    <a:tint val="75000"/>
                  </a:schemeClr>
                </a:solidFill>
                <a:uFillTx/>
              </a:defRPr>
            </a:lvl4pPr>
            <a:lvl5pPr marL="1828800" indent="0">
              <a:buNone/>
              <a:defRPr sz="1400">
                <a:solidFill>
                  <a:schemeClr val="tx1">
                    <a:tint val="75000"/>
                  </a:schemeClr>
                </a:solidFill>
                <a:uFillTx/>
              </a:defRPr>
            </a:lvl5pPr>
            <a:lvl6pPr marL="2286000" indent="0">
              <a:buNone/>
              <a:defRPr sz="1400">
                <a:solidFill>
                  <a:schemeClr val="tx1">
                    <a:tint val="75000"/>
                  </a:schemeClr>
                </a:solidFill>
                <a:uFillTx/>
              </a:defRPr>
            </a:lvl6pPr>
            <a:lvl7pPr marL="2743200" indent="0">
              <a:buNone/>
              <a:defRPr sz="1400">
                <a:solidFill>
                  <a:schemeClr val="tx1">
                    <a:tint val="75000"/>
                  </a:schemeClr>
                </a:solidFill>
                <a:uFillTx/>
              </a:defRPr>
            </a:lvl7pPr>
            <a:lvl8pPr marL="3200400" indent="0">
              <a:buNone/>
              <a:defRPr sz="1400">
                <a:solidFill>
                  <a:schemeClr val="tx1">
                    <a:tint val="75000"/>
                  </a:schemeClr>
                </a:solidFill>
                <a:uFillTx/>
              </a:defRPr>
            </a:lvl8pPr>
            <a:lvl9pPr marL="3657600" indent="0">
              <a:buNone/>
              <a:defRPr sz="1400">
                <a:solidFill>
                  <a:schemeClr val="tx1">
                    <a:tint val="75000"/>
                  </a:schemeClr>
                </a:solidFill>
                <a:uFillTx/>
              </a:defRPr>
            </a:lvl9pPr>
          </a:lstStyle>
          <a:p>
            <a:pPr lvl="0"/>
            <a:r>
              <a:rPr lang="en-GB">
                <a:uFillTx/>
              </a:rPr>
              <a:t>Click to edit Master text styles</a:t>
            </a:r>
          </a:p>
        </p:txBody>
      </p:sp>
      <p:sp>
        <p:nvSpPr>
          <p:cNvPr id="4" name="Date Placeholder 3"/>
          <p:cNvSpPr>
            <a:spLocks noGrp="1"/>
          </p:cNvSpPr>
          <p:nvPr>
            <p:ph type="dt" sz="half" idx="10"/>
          </p:nvPr>
        </p:nvSpPr>
        <p:spPr/>
        <p:txBody>
          <a:bodyPr/>
          <a:lstStyle>
            <a:lvl1pPr>
              <a:defRPr>
                <a:uFillTx/>
              </a:defRPr>
            </a:lvl1pPr>
          </a:lstStyle>
          <a:p>
            <a:pPr>
              <a:defRPr>
                <a:uFillTx/>
              </a:defRPr>
            </a:pPr>
            <a:fld id="{666A672D-D5E9-4105-96EA-746B20310A13}" type="datetime1">
              <a:rPr lang="en-US" altLang="en-US" smtClean="0">
                <a:uFillTx/>
              </a:rPr>
              <a:t>11/18/2021</a:t>
            </a:fld>
            <a:endParaRPr lang="en-US" altLang="en-US" dirty="0">
              <a:uFillTx/>
            </a:endParaRPr>
          </a:p>
        </p:txBody>
      </p:sp>
      <p:sp>
        <p:nvSpPr>
          <p:cNvPr id="5" name="Footer Placeholder 4"/>
          <p:cNvSpPr>
            <a:spLocks noGrp="1"/>
          </p:cNvSpPr>
          <p:nvPr>
            <p:ph type="ftr" sz="quarter" idx="11"/>
          </p:nvPr>
        </p:nvSpPr>
        <p:spPr/>
        <p:txBody>
          <a:bodyPr/>
          <a:lstStyle>
            <a:lvl1pPr>
              <a:defRPr>
                <a:uFillTx/>
              </a:defRPr>
            </a:lvl1pPr>
          </a:lstStyle>
          <a:p>
            <a:pPr>
              <a:defRPr>
                <a:uFillTx/>
              </a:defRPr>
            </a:pPr>
            <a:endParaRPr lang="en-US" dirty="0">
              <a:uFillTx/>
            </a:endParaRPr>
          </a:p>
        </p:txBody>
      </p:sp>
      <p:sp>
        <p:nvSpPr>
          <p:cNvPr id="6" name="Slide Number Placeholder 5"/>
          <p:cNvSpPr>
            <a:spLocks noGrp="1"/>
          </p:cNvSpPr>
          <p:nvPr>
            <p:ph type="sldNum" sz="quarter" idx="12"/>
          </p:nvPr>
        </p:nvSpPr>
        <p:spPr/>
        <p:txBody>
          <a:bodyPr/>
          <a:lstStyle>
            <a:lvl1pPr>
              <a:defRPr>
                <a:uFillTx/>
              </a:defRPr>
            </a:lvl1pPr>
          </a:lstStyle>
          <a:p>
            <a:pPr>
              <a:defRPr>
                <a:uFillTx/>
              </a:defRPr>
            </a:pPr>
            <a:fld id="{03901A5D-0B4C-41D4-B47A-0666DBD385AE}" type="slidenum">
              <a:rPr lang="en-US" altLang="en-US">
                <a:uFillTx/>
              </a:rPr>
              <a:t>‹#›</a:t>
            </a:fld>
            <a:endParaRPr lang="en-US" altLang="en-US" dirty="0">
              <a:uFillTx/>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uFillTx/>
              </a:rPr>
              <a:t>Click to edit Master title style</a:t>
            </a:r>
            <a:endParaRPr lang="en-US">
              <a:uFillTx/>
            </a:endParaRPr>
          </a:p>
        </p:txBody>
      </p:sp>
      <p:sp>
        <p:nvSpPr>
          <p:cNvPr id="3" name="Content Placeholder 2"/>
          <p:cNvSpPr>
            <a:spLocks noGrp="1"/>
          </p:cNvSpPr>
          <p:nvPr>
            <p:ph sz="half" idx="1"/>
          </p:nvPr>
        </p:nvSpPr>
        <p:spPr>
          <a:xfrm>
            <a:off x="457200" y="1600200"/>
            <a:ext cx="4038600" cy="4525963"/>
          </a:xfrm>
        </p:spPr>
        <p:txBody>
          <a:bodyPr/>
          <a:lstStyle>
            <a:lvl1pPr>
              <a:defRPr sz="2800">
                <a:uFillTx/>
              </a:defRPr>
            </a:lvl1pPr>
            <a:lvl2pPr>
              <a:defRPr sz="2400">
                <a:uFillTx/>
              </a:defRPr>
            </a:lvl2pPr>
            <a:lvl3pPr>
              <a:defRPr sz="2000">
                <a:uFillTx/>
              </a:defRPr>
            </a:lvl3pPr>
            <a:lvl4pPr>
              <a:defRPr sz="1800">
                <a:uFillTx/>
              </a:defRPr>
            </a:lvl4pPr>
            <a:lvl5pPr>
              <a:defRPr sz="1800">
                <a:uFillTx/>
              </a:defRPr>
            </a:lvl5pPr>
            <a:lvl6pPr>
              <a:defRPr sz="1800">
                <a:uFillTx/>
              </a:defRPr>
            </a:lvl6pPr>
            <a:lvl7pPr>
              <a:defRPr sz="1800">
                <a:uFillTx/>
              </a:defRPr>
            </a:lvl7pPr>
            <a:lvl8pPr>
              <a:defRPr sz="1800">
                <a:uFillTx/>
              </a:defRPr>
            </a:lvl8pPr>
            <a:lvl9pPr>
              <a:defRPr sz="1800">
                <a:uFillTx/>
              </a:defRPr>
            </a:lvl9pPr>
          </a:lstStyle>
          <a:p>
            <a:pPr lvl="0"/>
            <a:r>
              <a:rPr lang="en-GB">
                <a:uFillTx/>
              </a:rPr>
              <a:t>Click to edit Master text styles</a:t>
            </a:r>
          </a:p>
          <a:p>
            <a:pPr lvl="1"/>
            <a:r>
              <a:rPr lang="en-GB">
                <a:uFillTx/>
              </a:rPr>
              <a:t>Second level</a:t>
            </a:r>
          </a:p>
          <a:p>
            <a:pPr lvl="2"/>
            <a:r>
              <a:rPr lang="en-GB">
                <a:uFillTx/>
              </a:rPr>
              <a:t>Third level</a:t>
            </a:r>
          </a:p>
          <a:p>
            <a:pPr lvl="3"/>
            <a:r>
              <a:rPr lang="en-GB">
                <a:uFillTx/>
              </a:rPr>
              <a:t>Fourth level</a:t>
            </a:r>
          </a:p>
          <a:p>
            <a:pPr lvl="4"/>
            <a:r>
              <a:rPr lang="en-GB">
                <a:uFillTx/>
              </a:rPr>
              <a:t>Fifth level</a:t>
            </a:r>
            <a:endParaRPr lang="en-US">
              <a:uFillTx/>
            </a:endParaRPr>
          </a:p>
        </p:txBody>
      </p:sp>
      <p:sp>
        <p:nvSpPr>
          <p:cNvPr id="4" name="Content Placeholder 3"/>
          <p:cNvSpPr>
            <a:spLocks noGrp="1"/>
          </p:cNvSpPr>
          <p:nvPr>
            <p:ph sz="half" idx="2"/>
          </p:nvPr>
        </p:nvSpPr>
        <p:spPr>
          <a:xfrm>
            <a:off x="4648200" y="1600200"/>
            <a:ext cx="4038600" cy="4525963"/>
          </a:xfrm>
        </p:spPr>
        <p:txBody>
          <a:bodyPr/>
          <a:lstStyle>
            <a:lvl1pPr>
              <a:defRPr sz="2800">
                <a:uFillTx/>
              </a:defRPr>
            </a:lvl1pPr>
            <a:lvl2pPr>
              <a:defRPr sz="2400">
                <a:uFillTx/>
              </a:defRPr>
            </a:lvl2pPr>
            <a:lvl3pPr>
              <a:defRPr sz="2000">
                <a:uFillTx/>
              </a:defRPr>
            </a:lvl3pPr>
            <a:lvl4pPr>
              <a:defRPr sz="1800">
                <a:uFillTx/>
              </a:defRPr>
            </a:lvl4pPr>
            <a:lvl5pPr>
              <a:defRPr sz="1800">
                <a:uFillTx/>
              </a:defRPr>
            </a:lvl5pPr>
            <a:lvl6pPr>
              <a:defRPr sz="1800">
                <a:uFillTx/>
              </a:defRPr>
            </a:lvl6pPr>
            <a:lvl7pPr>
              <a:defRPr sz="1800">
                <a:uFillTx/>
              </a:defRPr>
            </a:lvl7pPr>
            <a:lvl8pPr>
              <a:defRPr sz="1800">
                <a:uFillTx/>
              </a:defRPr>
            </a:lvl8pPr>
            <a:lvl9pPr>
              <a:defRPr sz="1800">
                <a:uFillTx/>
              </a:defRPr>
            </a:lvl9pPr>
          </a:lstStyle>
          <a:p>
            <a:pPr lvl="0"/>
            <a:r>
              <a:rPr lang="en-GB">
                <a:uFillTx/>
              </a:rPr>
              <a:t>Click to edit Master text styles</a:t>
            </a:r>
          </a:p>
          <a:p>
            <a:pPr lvl="1"/>
            <a:r>
              <a:rPr lang="en-GB">
                <a:uFillTx/>
              </a:rPr>
              <a:t>Second level</a:t>
            </a:r>
          </a:p>
          <a:p>
            <a:pPr lvl="2"/>
            <a:r>
              <a:rPr lang="en-GB">
                <a:uFillTx/>
              </a:rPr>
              <a:t>Third level</a:t>
            </a:r>
          </a:p>
          <a:p>
            <a:pPr lvl="3"/>
            <a:r>
              <a:rPr lang="en-GB">
                <a:uFillTx/>
              </a:rPr>
              <a:t>Fourth level</a:t>
            </a:r>
          </a:p>
          <a:p>
            <a:pPr lvl="4"/>
            <a:r>
              <a:rPr lang="en-GB">
                <a:uFillTx/>
              </a:rPr>
              <a:t>Fifth level</a:t>
            </a:r>
            <a:endParaRPr lang="en-US">
              <a:uFillTx/>
            </a:endParaRPr>
          </a:p>
        </p:txBody>
      </p:sp>
      <p:sp>
        <p:nvSpPr>
          <p:cNvPr id="5" name="Date Placeholder 3"/>
          <p:cNvSpPr>
            <a:spLocks noGrp="1"/>
          </p:cNvSpPr>
          <p:nvPr>
            <p:ph type="dt" sz="half" idx="10"/>
          </p:nvPr>
        </p:nvSpPr>
        <p:spPr/>
        <p:txBody>
          <a:bodyPr/>
          <a:lstStyle>
            <a:lvl1pPr>
              <a:defRPr>
                <a:uFillTx/>
              </a:defRPr>
            </a:lvl1pPr>
          </a:lstStyle>
          <a:p>
            <a:pPr>
              <a:defRPr>
                <a:uFillTx/>
              </a:defRPr>
            </a:pPr>
            <a:fld id="{5CB76A9D-173E-4FC5-AEED-45D9B98AEDA5}" type="datetime1">
              <a:rPr lang="en-US" altLang="en-US" smtClean="0">
                <a:uFillTx/>
              </a:rPr>
              <a:t>11/18/2021</a:t>
            </a:fld>
            <a:endParaRPr lang="en-US" altLang="en-US" dirty="0">
              <a:uFillTx/>
            </a:endParaRPr>
          </a:p>
        </p:txBody>
      </p:sp>
      <p:sp>
        <p:nvSpPr>
          <p:cNvPr id="6" name="Footer Placeholder 4"/>
          <p:cNvSpPr>
            <a:spLocks noGrp="1"/>
          </p:cNvSpPr>
          <p:nvPr>
            <p:ph type="ftr" sz="quarter" idx="11"/>
          </p:nvPr>
        </p:nvSpPr>
        <p:spPr/>
        <p:txBody>
          <a:bodyPr/>
          <a:lstStyle>
            <a:lvl1pPr>
              <a:defRPr>
                <a:uFillTx/>
              </a:defRPr>
            </a:lvl1pPr>
          </a:lstStyle>
          <a:p>
            <a:pPr>
              <a:defRPr>
                <a:uFillTx/>
              </a:defRPr>
            </a:pPr>
            <a:endParaRPr lang="en-US" dirty="0">
              <a:uFillTx/>
            </a:endParaRPr>
          </a:p>
        </p:txBody>
      </p:sp>
      <p:sp>
        <p:nvSpPr>
          <p:cNvPr id="7" name="Slide Number Placeholder 5"/>
          <p:cNvSpPr>
            <a:spLocks noGrp="1"/>
          </p:cNvSpPr>
          <p:nvPr>
            <p:ph type="sldNum" sz="quarter" idx="12"/>
          </p:nvPr>
        </p:nvSpPr>
        <p:spPr/>
        <p:txBody>
          <a:bodyPr/>
          <a:lstStyle>
            <a:lvl1pPr>
              <a:defRPr>
                <a:uFillTx/>
              </a:defRPr>
            </a:lvl1pPr>
          </a:lstStyle>
          <a:p>
            <a:pPr>
              <a:defRPr>
                <a:uFillTx/>
              </a:defRPr>
            </a:pPr>
            <a:fld id="{13FD9E92-459D-49BB-A1AD-3812F417DC11}" type="slidenum">
              <a:rPr lang="en-US" altLang="en-US">
                <a:uFillTx/>
              </a:rPr>
              <a:t>‹#›</a:t>
            </a:fld>
            <a:endParaRPr lang="en-US" altLang="en-US" dirty="0">
              <a:uFillTx/>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uFillTx/>
              </a:defRPr>
            </a:lvl1pPr>
          </a:lstStyle>
          <a:p>
            <a:r>
              <a:rPr lang="en-GB">
                <a:uFillTx/>
              </a:rPr>
              <a:t>Click to edit Master title style</a:t>
            </a:r>
            <a:endParaRPr lang="en-US">
              <a:uFillTx/>
            </a:endParaRP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uFillTx/>
              </a:defRPr>
            </a:lvl1pPr>
            <a:lvl2pPr marL="457200" indent="0">
              <a:buNone/>
              <a:defRPr sz="2000" b="1">
                <a:uFillTx/>
              </a:defRPr>
            </a:lvl2pPr>
            <a:lvl3pPr marL="914400" indent="0">
              <a:buNone/>
              <a:defRPr sz="1800" b="1">
                <a:uFillTx/>
              </a:defRPr>
            </a:lvl3pPr>
            <a:lvl4pPr marL="1371600" indent="0">
              <a:buNone/>
              <a:defRPr sz="1600" b="1">
                <a:uFillTx/>
              </a:defRPr>
            </a:lvl4pPr>
            <a:lvl5pPr marL="1828800" indent="0">
              <a:buNone/>
              <a:defRPr sz="1600" b="1">
                <a:uFillTx/>
              </a:defRPr>
            </a:lvl5pPr>
            <a:lvl6pPr marL="2286000" indent="0">
              <a:buNone/>
              <a:defRPr sz="1600" b="1">
                <a:uFillTx/>
              </a:defRPr>
            </a:lvl6pPr>
            <a:lvl7pPr marL="2743200" indent="0">
              <a:buNone/>
              <a:defRPr sz="1600" b="1">
                <a:uFillTx/>
              </a:defRPr>
            </a:lvl7pPr>
            <a:lvl8pPr marL="3200400" indent="0">
              <a:buNone/>
              <a:defRPr sz="1600" b="1">
                <a:uFillTx/>
              </a:defRPr>
            </a:lvl8pPr>
            <a:lvl9pPr marL="3657600" indent="0">
              <a:buNone/>
              <a:defRPr sz="1600" b="1">
                <a:uFillTx/>
              </a:defRPr>
            </a:lvl9pPr>
          </a:lstStyle>
          <a:p>
            <a:pPr lvl="0"/>
            <a:r>
              <a:rPr lang="en-GB">
                <a:uFillTx/>
              </a:rPr>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uFillTx/>
              </a:defRPr>
            </a:lvl1pPr>
            <a:lvl2pPr>
              <a:defRPr sz="2000">
                <a:uFillTx/>
              </a:defRPr>
            </a:lvl2pPr>
            <a:lvl3pPr>
              <a:defRPr sz="1800">
                <a:uFillTx/>
              </a:defRPr>
            </a:lvl3pPr>
            <a:lvl4pPr>
              <a:defRPr sz="1600">
                <a:uFillTx/>
              </a:defRPr>
            </a:lvl4pPr>
            <a:lvl5pPr>
              <a:defRPr sz="1600">
                <a:uFillTx/>
              </a:defRPr>
            </a:lvl5pPr>
            <a:lvl6pPr>
              <a:defRPr sz="1600">
                <a:uFillTx/>
              </a:defRPr>
            </a:lvl6pPr>
            <a:lvl7pPr>
              <a:defRPr sz="1600">
                <a:uFillTx/>
              </a:defRPr>
            </a:lvl7pPr>
            <a:lvl8pPr>
              <a:defRPr sz="1600">
                <a:uFillTx/>
              </a:defRPr>
            </a:lvl8pPr>
            <a:lvl9pPr>
              <a:defRPr sz="1600">
                <a:uFillTx/>
              </a:defRPr>
            </a:lvl9pPr>
          </a:lstStyle>
          <a:p>
            <a:pPr lvl="0"/>
            <a:r>
              <a:rPr lang="en-GB">
                <a:uFillTx/>
              </a:rPr>
              <a:t>Click to edit Master text styles</a:t>
            </a:r>
          </a:p>
          <a:p>
            <a:pPr lvl="1"/>
            <a:r>
              <a:rPr lang="en-GB">
                <a:uFillTx/>
              </a:rPr>
              <a:t>Second level</a:t>
            </a:r>
          </a:p>
          <a:p>
            <a:pPr lvl="2"/>
            <a:r>
              <a:rPr lang="en-GB">
                <a:uFillTx/>
              </a:rPr>
              <a:t>Third level</a:t>
            </a:r>
          </a:p>
          <a:p>
            <a:pPr lvl="3"/>
            <a:r>
              <a:rPr lang="en-GB">
                <a:uFillTx/>
              </a:rPr>
              <a:t>Fourth level</a:t>
            </a:r>
          </a:p>
          <a:p>
            <a:pPr lvl="4"/>
            <a:r>
              <a:rPr lang="en-GB">
                <a:uFillTx/>
              </a:rPr>
              <a:t>Fifth level</a:t>
            </a:r>
            <a:endParaRPr lang="en-US">
              <a:uFillTx/>
            </a:endParaRP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uFillTx/>
              </a:defRPr>
            </a:lvl1pPr>
            <a:lvl2pPr marL="457200" indent="0">
              <a:buNone/>
              <a:defRPr sz="2000" b="1">
                <a:uFillTx/>
              </a:defRPr>
            </a:lvl2pPr>
            <a:lvl3pPr marL="914400" indent="0">
              <a:buNone/>
              <a:defRPr sz="1800" b="1">
                <a:uFillTx/>
              </a:defRPr>
            </a:lvl3pPr>
            <a:lvl4pPr marL="1371600" indent="0">
              <a:buNone/>
              <a:defRPr sz="1600" b="1">
                <a:uFillTx/>
              </a:defRPr>
            </a:lvl4pPr>
            <a:lvl5pPr marL="1828800" indent="0">
              <a:buNone/>
              <a:defRPr sz="1600" b="1">
                <a:uFillTx/>
              </a:defRPr>
            </a:lvl5pPr>
            <a:lvl6pPr marL="2286000" indent="0">
              <a:buNone/>
              <a:defRPr sz="1600" b="1">
                <a:uFillTx/>
              </a:defRPr>
            </a:lvl6pPr>
            <a:lvl7pPr marL="2743200" indent="0">
              <a:buNone/>
              <a:defRPr sz="1600" b="1">
                <a:uFillTx/>
              </a:defRPr>
            </a:lvl7pPr>
            <a:lvl8pPr marL="3200400" indent="0">
              <a:buNone/>
              <a:defRPr sz="1600" b="1">
                <a:uFillTx/>
              </a:defRPr>
            </a:lvl8pPr>
            <a:lvl9pPr marL="3657600" indent="0">
              <a:buNone/>
              <a:defRPr sz="1600" b="1">
                <a:uFillTx/>
              </a:defRPr>
            </a:lvl9pPr>
          </a:lstStyle>
          <a:p>
            <a:pPr lvl="0"/>
            <a:r>
              <a:rPr lang="en-GB">
                <a:uFillTx/>
              </a:rPr>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uFillTx/>
              </a:defRPr>
            </a:lvl1pPr>
            <a:lvl2pPr>
              <a:defRPr sz="2000">
                <a:uFillTx/>
              </a:defRPr>
            </a:lvl2pPr>
            <a:lvl3pPr>
              <a:defRPr sz="1800">
                <a:uFillTx/>
              </a:defRPr>
            </a:lvl3pPr>
            <a:lvl4pPr>
              <a:defRPr sz="1600">
                <a:uFillTx/>
              </a:defRPr>
            </a:lvl4pPr>
            <a:lvl5pPr>
              <a:defRPr sz="1600">
                <a:uFillTx/>
              </a:defRPr>
            </a:lvl5pPr>
            <a:lvl6pPr>
              <a:defRPr sz="1600">
                <a:uFillTx/>
              </a:defRPr>
            </a:lvl6pPr>
            <a:lvl7pPr>
              <a:defRPr sz="1600">
                <a:uFillTx/>
              </a:defRPr>
            </a:lvl7pPr>
            <a:lvl8pPr>
              <a:defRPr sz="1600">
                <a:uFillTx/>
              </a:defRPr>
            </a:lvl8pPr>
            <a:lvl9pPr>
              <a:defRPr sz="1600">
                <a:uFillTx/>
              </a:defRPr>
            </a:lvl9pPr>
          </a:lstStyle>
          <a:p>
            <a:pPr lvl="0"/>
            <a:r>
              <a:rPr lang="en-GB">
                <a:uFillTx/>
              </a:rPr>
              <a:t>Click to edit Master text styles</a:t>
            </a:r>
          </a:p>
          <a:p>
            <a:pPr lvl="1"/>
            <a:r>
              <a:rPr lang="en-GB">
                <a:uFillTx/>
              </a:rPr>
              <a:t>Second level</a:t>
            </a:r>
          </a:p>
          <a:p>
            <a:pPr lvl="2"/>
            <a:r>
              <a:rPr lang="en-GB">
                <a:uFillTx/>
              </a:rPr>
              <a:t>Third level</a:t>
            </a:r>
          </a:p>
          <a:p>
            <a:pPr lvl="3"/>
            <a:r>
              <a:rPr lang="en-GB">
                <a:uFillTx/>
              </a:rPr>
              <a:t>Fourth level</a:t>
            </a:r>
          </a:p>
          <a:p>
            <a:pPr lvl="4"/>
            <a:r>
              <a:rPr lang="en-GB">
                <a:uFillTx/>
              </a:rPr>
              <a:t>Fifth level</a:t>
            </a:r>
            <a:endParaRPr lang="en-US">
              <a:uFillTx/>
            </a:endParaRPr>
          </a:p>
        </p:txBody>
      </p:sp>
      <p:sp>
        <p:nvSpPr>
          <p:cNvPr id="7" name="Date Placeholder 3"/>
          <p:cNvSpPr>
            <a:spLocks noGrp="1"/>
          </p:cNvSpPr>
          <p:nvPr>
            <p:ph type="dt" sz="half" idx="10"/>
          </p:nvPr>
        </p:nvSpPr>
        <p:spPr/>
        <p:txBody>
          <a:bodyPr/>
          <a:lstStyle>
            <a:lvl1pPr>
              <a:defRPr>
                <a:uFillTx/>
              </a:defRPr>
            </a:lvl1pPr>
          </a:lstStyle>
          <a:p>
            <a:pPr>
              <a:defRPr>
                <a:uFillTx/>
              </a:defRPr>
            </a:pPr>
            <a:fld id="{1D3BFF08-9C79-4A39-B910-4371DB82D8A8}" type="datetime1">
              <a:rPr lang="en-US" altLang="en-US" smtClean="0">
                <a:uFillTx/>
              </a:rPr>
              <a:t>11/18/2021</a:t>
            </a:fld>
            <a:endParaRPr lang="en-US" altLang="en-US" dirty="0">
              <a:uFillTx/>
            </a:endParaRPr>
          </a:p>
        </p:txBody>
      </p:sp>
      <p:sp>
        <p:nvSpPr>
          <p:cNvPr id="8" name="Footer Placeholder 4"/>
          <p:cNvSpPr>
            <a:spLocks noGrp="1"/>
          </p:cNvSpPr>
          <p:nvPr>
            <p:ph type="ftr" sz="quarter" idx="11"/>
          </p:nvPr>
        </p:nvSpPr>
        <p:spPr/>
        <p:txBody>
          <a:bodyPr/>
          <a:lstStyle>
            <a:lvl1pPr>
              <a:defRPr>
                <a:uFillTx/>
              </a:defRPr>
            </a:lvl1pPr>
          </a:lstStyle>
          <a:p>
            <a:pPr>
              <a:defRPr>
                <a:uFillTx/>
              </a:defRPr>
            </a:pPr>
            <a:endParaRPr lang="en-US" dirty="0">
              <a:uFillTx/>
            </a:endParaRPr>
          </a:p>
        </p:txBody>
      </p:sp>
      <p:sp>
        <p:nvSpPr>
          <p:cNvPr id="9" name="Slide Number Placeholder 5"/>
          <p:cNvSpPr>
            <a:spLocks noGrp="1"/>
          </p:cNvSpPr>
          <p:nvPr>
            <p:ph type="sldNum" sz="quarter" idx="12"/>
          </p:nvPr>
        </p:nvSpPr>
        <p:spPr/>
        <p:txBody>
          <a:bodyPr/>
          <a:lstStyle>
            <a:lvl1pPr>
              <a:defRPr>
                <a:uFillTx/>
              </a:defRPr>
            </a:lvl1pPr>
          </a:lstStyle>
          <a:p>
            <a:pPr>
              <a:defRPr>
                <a:uFillTx/>
              </a:defRPr>
            </a:pPr>
            <a:fld id="{28FA8598-821F-4009-8917-384DEB011E55}" type="slidenum">
              <a:rPr lang="en-US" altLang="en-US">
                <a:uFillTx/>
              </a:rPr>
              <a:t>‹#›</a:t>
            </a:fld>
            <a:endParaRPr lang="en-US" altLang="en-US" dirty="0">
              <a:uFillTx/>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uFillTx/>
              </a:rPr>
              <a:t>Click to edit Master title style</a:t>
            </a:r>
            <a:endParaRPr lang="en-US">
              <a:uFillTx/>
            </a:endParaRPr>
          </a:p>
        </p:txBody>
      </p:sp>
      <p:sp>
        <p:nvSpPr>
          <p:cNvPr id="3" name="Date Placeholder 3"/>
          <p:cNvSpPr>
            <a:spLocks noGrp="1"/>
          </p:cNvSpPr>
          <p:nvPr>
            <p:ph type="dt" sz="half" idx="10"/>
          </p:nvPr>
        </p:nvSpPr>
        <p:spPr/>
        <p:txBody>
          <a:bodyPr/>
          <a:lstStyle>
            <a:lvl1pPr>
              <a:defRPr>
                <a:uFillTx/>
              </a:defRPr>
            </a:lvl1pPr>
          </a:lstStyle>
          <a:p>
            <a:pPr>
              <a:defRPr>
                <a:uFillTx/>
              </a:defRPr>
            </a:pPr>
            <a:fld id="{EFA00B8B-3EB8-498E-8E15-76D95869D4D9}" type="datetime1">
              <a:rPr lang="en-US" altLang="en-US" smtClean="0">
                <a:uFillTx/>
              </a:rPr>
              <a:t>11/18/2021</a:t>
            </a:fld>
            <a:endParaRPr lang="en-US" altLang="en-US" dirty="0">
              <a:uFillTx/>
            </a:endParaRPr>
          </a:p>
        </p:txBody>
      </p:sp>
      <p:sp>
        <p:nvSpPr>
          <p:cNvPr id="4" name="Footer Placeholder 4"/>
          <p:cNvSpPr>
            <a:spLocks noGrp="1"/>
          </p:cNvSpPr>
          <p:nvPr>
            <p:ph type="ftr" sz="quarter" idx="11"/>
          </p:nvPr>
        </p:nvSpPr>
        <p:spPr/>
        <p:txBody>
          <a:bodyPr/>
          <a:lstStyle>
            <a:lvl1pPr>
              <a:defRPr>
                <a:uFillTx/>
              </a:defRPr>
            </a:lvl1pPr>
          </a:lstStyle>
          <a:p>
            <a:pPr>
              <a:defRPr>
                <a:uFillTx/>
              </a:defRPr>
            </a:pPr>
            <a:endParaRPr lang="en-US" dirty="0">
              <a:uFillTx/>
            </a:endParaRPr>
          </a:p>
        </p:txBody>
      </p:sp>
      <p:sp>
        <p:nvSpPr>
          <p:cNvPr id="5" name="Slide Number Placeholder 5"/>
          <p:cNvSpPr>
            <a:spLocks noGrp="1"/>
          </p:cNvSpPr>
          <p:nvPr>
            <p:ph type="sldNum" sz="quarter" idx="12"/>
          </p:nvPr>
        </p:nvSpPr>
        <p:spPr/>
        <p:txBody>
          <a:bodyPr/>
          <a:lstStyle>
            <a:lvl1pPr>
              <a:defRPr>
                <a:uFillTx/>
              </a:defRPr>
            </a:lvl1pPr>
          </a:lstStyle>
          <a:p>
            <a:pPr>
              <a:defRPr>
                <a:uFillTx/>
              </a:defRPr>
            </a:pPr>
            <a:fld id="{0A718FFB-2080-4809-932A-162F617D3E7B}" type="slidenum">
              <a:rPr lang="en-US" altLang="en-US">
                <a:uFillTx/>
              </a:rPr>
              <a:t>‹#›</a:t>
            </a:fld>
            <a:endParaRPr lang="en-US" altLang="en-US" dirty="0">
              <a:uFillTx/>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uFillTx/>
              </a:defRPr>
            </a:lvl1pPr>
          </a:lstStyle>
          <a:p>
            <a:pPr>
              <a:defRPr>
                <a:uFillTx/>
              </a:defRPr>
            </a:pPr>
            <a:fld id="{00785C0C-5374-48E0-B5CE-1BB296FE255E}" type="datetime1">
              <a:rPr lang="en-US" altLang="en-US" smtClean="0">
                <a:uFillTx/>
              </a:rPr>
              <a:t>11/18/2021</a:t>
            </a:fld>
            <a:endParaRPr lang="en-US" altLang="en-US" dirty="0">
              <a:uFillTx/>
            </a:endParaRPr>
          </a:p>
        </p:txBody>
      </p:sp>
      <p:sp>
        <p:nvSpPr>
          <p:cNvPr id="3" name="Footer Placeholder 4"/>
          <p:cNvSpPr>
            <a:spLocks noGrp="1"/>
          </p:cNvSpPr>
          <p:nvPr>
            <p:ph type="ftr" sz="quarter" idx="11"/>
          </p:nvPr>
        </p:nvSpPr>
        <p:spPr/>
        <p:txBody>
          <a:bodyPr/>
          <a:lstStyle>
            <a:lvl1pPr>
              <a:defRPr>
                <a:uFillTx/>
              </a:defRPr>
            </a:lvl1pPr>
          </a:lstStyle>
          <a:p>
            <a:pPr>
              <a:defRPr>
                <a:uFillTx/>
              </a:defRPr>
            </a:pPr>
            <a:endParaRPr lang="en-US" dirty="0">
              <a:uFillTx/>
            </a:endParaRPr>
          </a:p>
        </p:txBody>
      </p:sp>
      <p:sp>
        <p:nvSpPr>
          <p:cNvPr id="4" name="Slide Number Placeholder 5"/>
          <p:cNvSpPr>
            <a:spLocks noGrp="1"/>
          </p:cNvSpPr>
          <p:nvPr>
            <p:ph type="sldNum" sz="quarter" idx="12"/>
          </p:nvPr>
        </p:nvSpPr>
        <p:spPr/>
        <p:txBody>
          <a:bodyPr/>
          <a:lstStyle>
            <a:lvl1pPr>
              <a:defRPr>
                <a:uFillTx/>
              </a:defRPr>
            </a:lvl1pPr>
          </a:lstStyle>
          <a:p>
            <a:pPr>
              <a:defRPr>
                <a:uFillTx/>
              </a:defRPr>
            </a:pPr>
            <a:fld id="{00A17D6D-4439-4C79-9E40-67CA0EAEAEFD}" type="slidenum">
              <a:rPr lang="en-US" altLang="en-US">
                <a:uFillTx/>
              </a:rPr>
              <a:t>‹#›</a:t>
            </a:fld>
            <a:endParaRPr lang="en-US" altLang="en-US" dirty="0">
              <a:uFillTx/>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uFillTx/>
              </a:defRPr>
            </a:lvl1pPr>
          </a:lstStyle>
          <a:p>
            <a:r>
              <a:rPr lang="en-GB">
                <a:uFillTx/>
              </a:rPr>
              <a:t>Click to edit Master title style</a:t>
            </a:r>
            <a:endParaRPr lang="en-US">
              <a:uFillTx/>
            </a:endParaRPr>
          </a:p>
        </p:txBody>
      </p:sp>
      <p:sp>
        <p:nvSpPr>
          <p:cNvPr id="3" name="Content Placeholder 2"/>
          <p:cNvSpPr>
            <a:spLocks noGrp="1"/>
          </p:cNvSpPr>
          <p:nvPr>
            <p:ph idx="1"/>
          </p:nvPr>
        </p:nvSpPr>
        <p:spPr>
          <a:xfrm>
            <a:off x="3575050" y="273050"/>
            <a:ext cx="5111750" cy="5853113"/>
          </a:xfrm>
        </p:spPr>
        <p:txBody>
          <a:bodyPr/>
          <a:lstStyle>
            <a:lvl1pPr>
              <a:defRPr sz="3200">
                <a:uFillTx/>
              </a:defRPr>
            </a:lvl1pPr>
            <a:lvl2pPr>
              <a:defRPr sz="2800">
                <a:uFillTx/>
              </a:defRPr>
            </a:lvl2pPr>
            <a:lvl3pPr>
              <a:defRPr sz="2400">
                <a:uFillTx/>
              </a:defRPr>
            </a:lvl3pPr>
            <a:lvl4pPr>
              <a:defRPr sz="2000">
                <a:uFillTx/>
              </a:defRPr>
            </a:lvl4pPr>
            <a:lvl5pPr>
              <a:defRPr sz="2000">
                <a:uFillTx/>
              </a:defRPr>
            </a:lvl5pPr>
            <a:lvl6pPr>
              <a:defRPr sz="2000">
                <a:uFillTx/>
              </a:defRPr>
            </a:lvl6pPr>
            <a:lvl7pPr>
              <a:defRPr sz="2000">
                <a:uFillTx/>
              </a:defRPr>
            </a:lvl7pPr>
            <a:lvl8pPr>
              <a:defRPr sz="2000">
                <a:uFillTx/>
              </a:defRPr>
            </a:lvl8pPr>
            <a:lvl9pPr>
              <a:defRPr sz="2000">
                <a:uFillTx/>
              </a:defRPr>
            </a:lvl9pPr>
          </a:lstStyle>
          <a:p>
            <a:pPr lvl="0"/>
            <a:r>
              <a:rPr lang="en-GB">
                <a:uFillTx/>
              </a:rPr>
              <a:t>Click to edit Master text styles</a:t>
            </a:r>
          </a:p>
          <a:p>
            <a:pPr lvl="1"/>
            <a:r>
              <a:rPr lang="en-GB">
                <a:uFillTx/>
              </a:rPr>
              <a:t>Second level</a:t>
            </a:r>
          </a:p>
          <a:p>
            <a:pPr lvl="2"/>
            <a:r>
              <a:rPr lang="en-GB">
                <a:uFillTx/>
              </a:rPr>
              <a:t>Third level</a:t>
            </a:r>
          </a:p>
          <a:p>
            <a:pPr lvl="3"/>
            <a:r>
              <a:rPr lang="en-GB">
                <a:uFillTx/>
              </a:rPr>
              <a:t>Fourth level</a:t>
            </a:r>
          </a:p>
          <a:p>
            <a:pPr lvl="4"/>
            <a:r>
              <a:rPr lang="en-GB">
                <a:uFillTx/>
              </a:rPr>
              <a:t>Fifth level</a:t>
            </a:r>
            <a:endParaRPr lang="en-US">
              <a:uFillTx/>
            </a:endParaRP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uFillTx/>
              </a:defRPr>
            </a:lvl1pPr>
            <a:lvl2pPr marL="457200" indent="0">
              <a:buNone/>
              <a:defRPr sz="1200">
                <a:uFillTx/>
              </a:defRPr>
            </a:lvl2pPr>
            <a:lvl3pPr marL="914400" indent="0">
              <a:buNone/>
              <a:defRPr sz="1000">
                <a:uFillTx/>
              </a:defRPr>
            </a:lvl3pPr>
            <a:lvl4pPr marL="1371600" indent="0">
              <a:buNone/>
              <a:defRPr sz="900">
                <a:uFillTx/>
              </a:defRPr>
            </a:lvl4pPr>
            <a:lvl5pPr marL="1828800" indent="0">
              <a:buNone/>
              <a:defRPr sz="900">
                <a:uFillTx/>
              </a:defRPr>
            </a:lvl5pPr>
            <a:lvl6pPr marL="2286000" indent="0">
              <a:buNone/>
              <a:defRPr sz="900">
                <a:uFillTx/>
              </a:defRPr>
            </a:lvl6pPr>
            <a:lvl7pPr marL="2743200" indent="0">
              <a:buNone/>
              <a:defRPr sz="900">
                <a:uFillTx/>
              </a:defRPr>
            </a:lvl7pPr>
            <a:lvl8pPr marL="3200400" indent="0">
              <a:buNone/>
              <a:defRPr sz="900">
                <a:uFillTx/>
              </a:defRPr>
            </a:lvl8pPr>
            <a:lvl9pPr marL="3657600" indent="0">
              <a:buNone/>
              <a:defRPr sz="900">
                <a:uFillTx/>
              </a:defRPr>
            </a:lvl9pPr>
          </a:lstStyle>
          <a:p>
            <a:pPr lvl="0"/>
            <a:r>
              <a:rPr lang="en-GB">
                <a:uFillTx/>
              </a:rPr>
              <a:t>Click to edit Master text styles</a:t>
            </a:r>
          </a:p>
        </p:txBody>
      </p:sp>
      <p:sp>
        <p:nvSpPr>
          <p:cNvPr id="5" name="Date Placeholder 3"/>
          <p:cNvSpPr>
            <a:spLocks noGrp="1"/>
          </p:cNvSpPr>
          <p:nvPr>
            <p:ph type="dt" sz="half" idx="10"/>
          </p:nvPr>
        </p:nvSpPr>
        <p:spPr/>
        <p:txBody>
          <a:bodyPr/>
          <a:lstStyle>
            <a:lvl1pPr>
              <a:defRPr>
                <a:uFillTx/>
              </a:defRPr>
            </a:lvl1pPr>
          </a:lstStyle>
          <a:p>
            <a:pPr>
              <a:defRPr>
                <a:uFillTx/>
              </a:defRPr>
            </a:pPr>
            <a:fld id="{D7C70337-BA65-4281-B446-5A96EAAFFE2D}" type="datetime1">
              <a:rPr lang="en-US" altLang="en-US" smtClean="0">
                <a:uFillTx/>
              </a:rPr>
              <a:t>11/18/2021</a:t>
            </a:fld>
            <a:endParaRPr lang="en-US" altLang="en-US" dirty="0">
              <a:uFillTx/>
            </a:endParaRPr>
          </a:p>
        </p:txBody>
      </p:sp>
      <p:sp>
        <p:nvSpPr>
          <p:cNvPr id="6" name="Footer Placeholder 4"/>
          <p:cNvSpPr>
            <a:spLocks noGrp="1"/>
          </p:cNvSpPr>
          <p:nvPr>
            <p:ph type="ftr" sz="quarter" idx="11"/>
          </p:nvPr>
        </p:nvSpPr>
        <p:spPr/>
        <p:txBody>
          <a:bodyPr/>
          <a:lstStyle>
            <a:lvl1pPr>
              <a:defRPr>
                <a:uFillTx/>
              </a:defRPr>
            </a:lvl1pPr>
          </a:lstStyle>
          <a:p>
            <a:pPr>
              <a:defRPr>
                <a:uFillTx/>
              </a:defRPr>
            </a:pPr>
            <a:endParaRPr lang="en-US" dirty="0">
              <a:uFillTx/>
            </a:endParaRPr>
          </a:p>
        </p:txBody>
      </p:sp>
      <p:sp>
        <p:nvSpPr>
          <p:cNvPr id="7" name="Slide Number Placeholder 5"/>
          <p:cNvSpPr>
            <a:spLocks noGrp="1"/>
          </p:cNvSpPr>
          <p:nvPr>
            <p:ph type="sldNum" sz="quarter" idx="12"/>
          </p:nvPr>
        </p:nvSpPr>
        <p:spPr/>
        <p:txBody>
          <a:bodyPr/>
          <a:lstStyle>
            <a:lvl1pPr>
              <a:defRPr>
                <a:uFillTx/>
              </a:defRPr>
            </a:lvl1pPr>
          </a:lstStyle>
          <a:p>
            <a:pPr>
              <a:defRPr>
                <a:uFillTx/>
              </a:defRPr>
            </a:pPr>
            <a:fld id="{5E761A23-4EC0-44BB-9A15-CF653C5C906C}" type="slidenum">
              <a:rPr lang="en-US" altLang="en-US">
                <a:uFillTx/>
              </a:rPr>
              <a:t>‹#›</a:t>
            </a:fld>
            <a:endParaRPr lang="en-US" altLang="en-US" dirty="0">
              <a:uFillTx/>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uFillTx/>
              </a:defRPr>
            </a:lvl1pPr>
          </a:lstStyle>
          <a:p>
            <a:r>
              <a:rPr lang="en-GB">
                <a:uFillTx/>
              </a:rPr>
              <a:t>Click to edit Master title style</a:t>
            </a:r>
            <a:endParaRPr lang="en-US">
              <a:uFillTx/>
            </a:endParaRP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uFillTx/>
              </a:defRPr>
            </a:lvl1pPr>
            <a:lvl2pPr marL="457200" indent="0">
              <a:buNone/>
              <a:defRPr sz="2800">
                <a:uFillTx/>
              </a:defRPr>
            </a:lvl2pPr>
            <a:lvl3pPr marL="914400" indent="0">
              <a:buNone/>
              <a:defRPr sz="2400">
                <a:uFillTx/>
              </a:defRPr>
            </a:lvl3pPr>
            <a:lvl4pPr marL="1371600" indent="0">
              <a:buNone/>
              <a:defRPr sz="2000">
                <a:uFillTx/>
              </a:defRPr>
            </a:lvl4pPr>
            <a:lvl5pPr marL="1828800" indent="0">
              <a:buNone/>
              <a:defRPr sz="2000">
                <a:uFillTx/>
              </a:defRPr>
            </a:lvl5pPr>
            <a:lvl6pPr marL="2286000" indent="0">
              <a:buNone/>
              <a:defRPr sz="2000">
                <a:uFillTx/>
              </a:defRPr>
            </a:lvl6pPr>
            <a:lvl7pPr marL="2743200" indent="0">
              <a:buNone/>
              <a:defRPr sz="2000">
                <a:uFillTx/>
              </a:defRPr>
            </a:lvl7pPr>
            <a:lvl8pPr marL="3200400" indent="0">
              <a:buNone/>
              <a:defRPr sz="2000">
                <a:uFillTx/>
              </a:defRPr>
            </a:lvl8pPr>
            <a:lvl9pPr marL="3657600" indent="0">
              <a:buNone/>
              <a:defRPr sz="2000">
                <a:uFillTx/>
              </a:defRPr>
            </a:lvl9pPr>
          </a:lstStyle>
          <a:p>
            <a:pPr lvl="0"/>
            <a:endParaRPr lang="en-US" noProof="0" dirty="0">
              <a:uFillTx/>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uFillTx/>
              </a:defRPr>
            </a:lvl1pPr>
            <a:lvl2pPr marL="457200" indent="0">
              <a:buNone/>
              <a:defRPr sz="1200">
                <a:uFillTx/>
              </a:defRPr>
            </a:lvl2pPr>
            <a:lvl3pPr marL="914400" indent="0">
              <a:buNone/>
              <a:defRPr sz="1000">
                <a:uFillTx/>
              </a:defRPr>
            </a:lvl3pPr>
            <a:lvl4pPr marL="1371600" indent="0">
              <a:buNone/>
              <a:defRPr sz="900">
                <a:uFillTx/>
              </a:defRPr>
            </a:lvl4pPr>
            <a:lvl5pPr marL="1828800" indent="0">
              <a:buNone/>
              <a:defRPr sz="900">
                <a:uFillTx/>
              </a:defRPr>
            </a:lvl5pPr>
            <a:lvl6pPr marL="2286000" indent="0">
              <a:buNone/>
              <a:defRPr sz="900">
                <a:uFillTx/>
              </a:defRPr>
            </a:lvl6pPr>
            <a:lvl7pPr marL="2743200" indent="0">
              <a:buNone/>
              <a:defRPr sz="900">
                <a:uFillTx/>
              </a:defRPr>
            </a:lvl7pPr>
            <a:lvl8pPr marL="3200400" indent="0">
              <a:buNone/>
              <a:defRPr sz="900">
                <a:uFillTx/>
              </a:defRPr>
            </a:lvl8pPr>
            <a:lvl9pPr marL="3657600" indent="0">
              <a:buNone/>
              <a:defRPr sz="900">
                <a:uFillTx/>
              </a:defRPr>
            </a:lvl9pPr>
          </a:lstStyle>
          <a:p>
            <a:pPr lvl="0"/>
            <a:r>
              <a:rPr lang="en-GB">
                <a:uFillTx/>
              </a:rPr>
              <a:t>Click to edit Master text styles</a:t>
            </a:r>
          </a:p>
        </p:txBody>
      </p:sp>
      <p:sp>
        <p:nvSpPr>
          <p:cNvPr id="5" name="Date Placeholder 3"/>
          <p:cNvSpPr>
            <a:spLocks noGrp="1"/>
          </p:cNvSpPr>
          <p:nvPr>
            <p:ph type="dt" sz="half" idx="10"/>
          </p:nvPr>
        </p:nvSpPr>
        <p:spPr/>
        <p:txBody>
          <a:bodyPr/>
          <a:lstStyle>
            <a:lvl1pPr>
              <a:defRPr>
                <a:uFillTx/>
              </a:defRPr>
            </a:lvl1pPr>
          </a:lstStyle>
          <a:p>
            <a:pPr>
              <a:defRPr>
                <a:uFillTx/>
              </a:defRPr>
            </a:pPr>
            <a:fld id="{74113B79-6DEC-407F-A211-10E84C5B8D2F}" type="datetime1">
              <a:rPr lang="en-US" altLang="en-US" smtClean="0">
                <a:uFillTx/>
              </a:rPr>
              <a:t>11/18/2021</a:t>
            </a:fld>
            <a:endParaRPr lang="en-US" altLang="en-US" dirty="0">
              <a:uFillTx/>
            </a:endParaRPr>
          </a:p>
        </p:txBody>
      </p:sp>
      <p:sp>
        <p:nvSpPr>
          <p:cNvPr id="6" name="Footer Placeholder 4"/>
          <p:cNvSpPr>
            <a:spLocks noGrp="1"/>
          </p:cNvSpPr>
          <p:nvPr>
            <p:ph type="ftr" sz="quarter" idx="11"/>
          </p:nvPr>
        </p:nvSpPr>
        <p:spPr/>
        <p:txBody>
          <a:bodyPr/>
          <a:lstStyle>
            <a:lvl1pPr>
              <a:defRPr>
                <a:uFillTx/>
              </a:defRPr>
            </a:lvl1pPr>
          </a:lstStyle>
          <a:p>
            <a:pPr>
              <a:defRPr>
                <a:uFillTx/>
              </a:defRPr>
            </a:pPr>
            <a:endParaRPr lang="en-US" dirty="0">
              <a:uFillTx/>
            </a:endParaRPr>
          </a:p>
        </p:txBody>
      </p:sp>
      <p:sp>
        <p:nvSpPr>
          <p:cNvPr id="7" name="Slide Number Placeholder 5"/>
          <p:cNvSpPr>
            <a:spLocks noGrp="1"/>
          </p:cNvSpPr>
          <p:nvPr>
            <p:ph type="sldNum" sz="quarter" idx="12"/>
          </p:nvPr>
        </p:nvSpPr>
        <p:spPr/>
        <p:txBody>
          <a:bodyPr/>
          <a:lstStyle>
            <a:lvl1pPr>
              <a:defRPr>
                <a:uFillTx/>
              </a:defRPr>
            </a:lvl1pPr>
          </a:lstStyle>
          <a:p>
            <a:pPr>
              <a:defRPr>
                <a:uFillTx/>
              </a:defRPr>
            </a:pPr>
            <a:fld id="{BEE1E9CF-CFC4-48AD-91D8-D7E0396B82E7}" type="slidenum">
              <a:rPr lang="en-US" altLang="en-US">
                <a:uFillTx/>
              </a:rPr>
              <a:t>‹#›</a:t>
            </a:fld>
            <a:endParaRPr lang="en-US" altLang="en-US" dirty="0">
              <a:uFillTx/>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p:spPr>
        <p:txBody>
          <a:bodyPr vert="horz" wrap="square" lIns="91440" tIns="45720" rIns="91440" bIns="45720" numCol="1" anchor="ctr" anchorCtr="0" compatLnSpc="1"/>
          <a:lstStyle/>
          <a:p>
            <a:pPr lvl="0"/>
            <a:r>
              <a:rPr lang="en-GB" altLang="en-US">
                <a:uFillTx/>
              </a:rPr>
              <a:t>Click to edit Master title style</a:t>
            </a:r>
            <a:endParaRPr lang="en-US" altLang="en-US">
              <a:uFillTx/>
            </a:endParaRPr>
          </a:p>
        </p:txBody>
      </p:sp>
      <p:sp>
        <p:nvSpPr>
          <p:cNvPr id="1027" name="Text Placeholder 2"/>
          <p:cNvSpPr>
            <a:spLocks noGrp="1"/>
          </p:cNvSpPr>
          <p:nvPr>
            <p:ph type="body" idx="1"/>
          </p:nvPr>
        </p:nvSpPr>
        <p:spPr bwMode="auto">
          <a:xfrm>
            <a:off x="457200" y="1600200"/>
            <a:ext cx="8229600" cy="4525963"/>
          </a:xfrm>
          <a:prstGeom prst="rect">
            <a:avLst/>
          </a:prstGeom>
          <a:noFill/>
          <a:ln>
            <a:noFill/>
          </a:ln>
        </p:spPr>
        <p:txBody>
          <a:bodyPr vert="horz" wrap="square" lIns="91440" tIns="45720" rIns="91440" bIns="45720" numCol="1" anchor="t" anchorCtr="0" compatLnSpc="1"/>
          <a:lstStyle/>
          <a:p>
            <a:pPr lvl="0"/>
            <a:r>
              <a:rPr lang="en-GB" altLang="en-US">
                <a:uFillTx/>
              </a:rPr>
              <a:t>Click to edit Master text styles</a:t>
            </a:r>
          </a:p>
          <a:p>
            <a:pPr lvl="1"/>
            <a:r>
              <a:rPr lang="en-GB" altLang="en-US">
                <a:uFillTx/>
              </a:rPr>
              <a:t>Second level</a:t>
            </a:r>
          </a:p>
          <a:p>
            <a:pPr lvl="2"/>
            <a:r>
              <a:rPr lang="en-GB" altLang="en-US">
                <a:uFillTx/>
              </a:rPr>
              <a:t>Third level</a:t>
            </a:r>
          </a:p>
          <a:p>
            <a:pPr lvl="3"/>
            <a:r>
              <a:rPr lang="en-GB" altLang="en-US">
                <a:uFillTx/>
              </a:rPr>
              <a:t>Fourth level</a:t>
            </a:r>
          </a:p>
          <a:p>
            <a:pPr lvl="4"/>
            <a:r>
              <a:rPr lang="en-GB" altLang="en-US">
                <a:uFillTx/>
              </a:rPr>
              <a:t>Fifth level</a:t>
            </a:r>
            <a:endParaRPr lang="en-US" altLang="en-US">
              <a:uFillTx/>
            </a:endParaRP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lstStyle>
            <a:lvl1pPr eaLnBrk="1" hangingPunct="1">
              <a:defRPr sz="1200" smtClean="0">
                <a:solidFill>
                  <a:srgbClr val="898989"/>
                </a:solidFill>
                <a:uFillTx/>
              </a:defRPr>
            </a:lvl1pPr>
          </a:lstStyle>
          <a:p>
            <a:pPr>
              <a:defRPr>
                <a:uFillTx/>
              </a:defRPr>
            </a:pPr>
            <a:fld id="{FA1F9805-F1A6-4E48-A026-DB8EB59EFE72}" type="datetime1">
              <a:rPr lang="en-US" altLang="en-US" smtClean="0">
                <a:uFillTx/>
              </a:rPr>
              <a:t>11/18/2021</a:t>
            </a:fld>
            <a:endParaRPr lang="en-US" altLang="en-US" dirty="0">
              <a:uFillTx/>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uFillTx/>
                <a:latin typeface="+mn-lt"/>
                <a:ea typeface="+mn-ea"/>
              </a:defRPr>
            </a:lvl1pPr>
          </a:lstStyle>
          <a:p>
            <a:pPr>
              <a:defRPr>
                <a:uFillTx/>
              </a:defRPr>
            </a:pPr>
            <a:endParaRPr lang="en-US" dirty="0">
              <a:uFillTx/>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eaLnBrk="1" hangingPunct="1">
              <a:defRPr sz="1200" smtClean="0">
                <a:solidFill>
                  <a:srgbClr val="898989"/>
                </a:solidFill>
                <a:uFillTx/>
              </a:defRPr>
            </a:lvl1pPr>
          </a:lstStyle>
          <a:p>
            <a:pPr>
              <a:defRPr>
                <a:uFillTx/>
              </a:defRPr>
            </a:pPr>
            <a:fld id="{3F3A7AA4-C9BB-4154-BB21-1A57F294C59A}" type="slidenum">
              <a:rPr lang="en-US" altLang="en-US">
                <a:uFillTx/>
              </a:rPr>
              <a:t>‹#›</a:t>
            </a:fld>
            <a:endParaRPr lang="en-US" altLang="en-US" dirty="0">
              <a:uFillTx/>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0" fontAlgn="base" hangingPunct="0">
        <a:spcBef>
          <a:spcPct val="0"/>
        </a:spcBef>
        <a:spcAft>
          <a:spcPct val="0"/>
        </a:spcAft>
        <a:defRPr sz="4400" kern="1200">
          <a:solidFill>
            <a:schemeClr val="tx1"/>
          </a:solidFill>
          <a:uFillTx/>
          <a:latin typeface="+mj-lt"/>
          <a:ea typeface="MS PGothic" panose="020B0600070205080204" pitchFamily="34" charset="-128"/>
          <a:cs typeface="+mj-cs"/>
        </a:defRPr>
      </a:lvl1pPr>
      <a:lvl2pPr algn="ctr" defTabSz="457200" rtl="0" eaLnBrk="0" fontAlgn="base" hangingPunct="0">
        <a:spcBef>
          <a:spcPct val="0"/>
        </a:spcBef>
        <a:spcAft>
          <a:spcPct val="0"/>
        </a:spcAft>
        <a:defRPr sz="4400">
          <a:solidFill>
            <a:schemeClr val="tx1"/>
          </a:solidFill>
          <a:uFillTx/>
          <a:latin typeface="Calibri" panose="020F0502020204030204" pitchFamily="34" charset="0"/>
          <a:ea typeface="MS PGothic" panose="020B0600070205080204" pitchFamily="34" charset="-128"/>
        </a:defRPr>
      </a:lvl2pPr>
      <a:lvl3pPr algn="ctr" defTabSz="457200" rtl="0" eaLnBrk="0" fontAlgn="base" hangingPunct="0">
        <a:spcBef>
          <a:spcPct val="0"/>
        </a:spcBef>
        <a:spcAft>
          <a:spcPct val="0"/>
        </a:spcAft>
        <a:defRPr sz="4400">
          <a:solidFill>
            <a:schemeClr val="tx1"/>
          </a:solidFill>
          <a:uFillTx/>
          <a:latin typeface="Calibri" panose="020F0502020204030204" pitchFamily="34" charset="0"/>
          <a:ea typeface="MS PGothic" panose="020B0600070205080204" pitchFamily="34" charset="-128"/>
        </a:defRPr>
      </a:lvl3pPr>
      <a:lvl4pPr algn="ctr" defTabSz="457200" rtl="0" eaLnBrk="0" fontAlgn="base" hangingPunct="0">
        <a:spcBef>
          <a:spcPct val="0"/>
        </a:spcBef>
        <a:spcAft>
          <a:spcPct val="0"/>
        </a:spcAft>
        <a:defRPr sz="4400">
          <a:solidFill>
            <a:schemeClr val="tx1"/>
          </a:solidFill>
          <a:uFillTx/>
          <a:latin typeface="Calibri" panose="020F0502020204030204" pitchFamily="34" charset="0"/>
          <a:ea typeface="MS PGothic" panose="020B0600070205080204" pitchFamily="34" charset="-128"/>
        </a:defRPr>
      </a:lvl4pPr>
      <a:lvl5pPr algn="ctr" defTabSz="457200" rtl="0" eaLnBrk="0" fontAlgn="base" hangingPunct="0">
        <a:spcBef>
          <a:spcPct val="0"/>
        </a:spcBef>
        <a:spcAft>
          <a:spcPct val="0"/>
        </a:spcAft>
        <a:defRPr sz="4400">
          <a:solidFill>
            <a:schemeClr val="tx1"/>
          </a:solidFill>
          <a:uFillTx/>
          <a:latin typeface="Calibri" panose="020F0502020204030204" pitchFamily="34" charset="0"/>
          <a:ea typeface="MS PGothic" panose="020B0600070205080204" pitchFamily="34" charset="-128"/>
        </a:defRPr>
      </a:lvl5pPr>
      <a:lvl6pPr marL="457200" algn="ctr" defTabSz="457200" rtl="0" fontAlgn="base">
        <a:spcBef>
          <a:spcPct val="0"/>
        </a:spcBef>
        <a:spcAft>
          <a:spcPct val="0"/>
        </a:spcAft>
        <a:defRPr sz="4400">
          <a:solidFill>
            <a:schemeClr val="tx1"/>
          </a:solidFill>
          <a:uFillTx/>
          <a:latin typeface="Calibri" panose="020F0502020204030204" pitchFamily="34" charset="0"/>
          <a:ea typeface="MS PGothic" panose="020B0600070205080204" pitchFamily="34" charset="-128"/>
        </a:defRPr>
      </a:lvl6pPr>
      <a:lvl7pPr marL="914400" algn="ctr" defTabSz="457200" rtl="0" fontAlgn="base">
        <a:spcBef>
          <a:spcPct val="0"/>
        </a:spcBef>
        <a:spcAft>
          <a:spcPct val="0"/>
        </a:spcAft>
        <a:defRPr sz="4400">
          <a:solidFill>
            <a:schemeClr val="tx1"/>
          </a:solidFill>
          <a:uFillTx/>
          <a:latin typeface="Calibri" panose="020F0502020204030204" pitchFamily="34" charset="0"/>
          <a:ea typeface="MS PGothic" panose="020B0600070205080204" pitchFamily="34" charset="-128"/>
        </a:defRPr>
      </a:lvl7pPr>
      <a:lvl8pPr marL="1371600" algn="ctr" defTabSz="457200" rtl="0" fontAlgn="base">
        <a:spcBef>
          <a:spcPct val="0"/>
        </a:spcBef>
        <a:spcAft>
          <a:spcPct val="0"/>
        </a:spcAft>
        <a:defRPr sz="4400">
          <a:solidFill>
            <a:schemeClr val="tx1"/>
          </a:solidFill>
          <a:uFillTx/>
          <a:latin typeface="Calibri" panose="020F0502020204030204" pitchFamily="34" charset="0"/>
          <a:ea typeface="MS PGothic" panose="020B0600070205080204" pitchFamily="34" charset="-128"/>
        </a:defRPr>
      </a:lvl8pPr>
      <a:lvl9pPr marL="1828800" algn="ctr" defTabSz="457200" rtl="0" fontAlgn="base">
        <a:spcBef>
          <a:spcPct val="0"/>
        </a:spcBef>
        <a:spcAft>
          <a:spcPct val="0"/>
        </a:spcAft>
        <a:defRPr sz="4400">
          <a:solidFill>
            <a:schemeClr val="tx1"/>
          </a:solidFill>
          <a:uFillTx/>
          <a:latin typeface="Calibri" panose="020F0502020204030204" pitchFamily="34" charset="0"/>
          <a:ea typeface="MS PGothic" panose="020B0600070205080204"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uFillTx/>
          <a:latin typeface="+mn-lt"/>
          <a:ea typeface="MS PGothic" panose="020B0600070205080204" pitchFamily="34"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uFillTx/>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uFillTx/>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uFillTx/>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uFillTx/>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uFillTx/>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uFillTx/>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uFillTx/>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uFillTx/>
          <a:latin typeface="+mn-lt"/>
          <a:ea typeface="+mn-ea"/>
          <a:cs typeface="+mn-cs"/>
        </a:defRPr>
      </a:lvl9pPr>
    </p:bodyStyle>
    <p:otherStyle>
      <a:defPPr>
        <a:defRPr lang="en-US">
          <a:uFillTx/>
        </a:defRPr>
      </a:defPPr>
      <a:lvl1pPr marL="0" algn="l" defTabSz="457200" rtl="0" eaLnBrk="1" latinLnBrk="0" hangingPunct="1">
        <a:defRPr sz="1800" kern="1200">
          <a:solidFill>
            <a:schemeClr val="tx1"/>
          </a:solidFill>
          <a:uFillTx/>
          <a:latin typeface="+mn-lt"/>
          <a:ea typeface="+mn-ea"/>
          <a:cs typeface="+mn-cs"/>
        </a:defRPr>
      </a:lvl1pPr>
      <a:lvl2pPr marL="457200" algn="l" defTabSz="457200" rtl="0" eaLnBrk="1" latinLnBrk="0" hangingPunct="1">
        <a:defRPr sz="1800" kern="1200">
          <a:solidFill>
            <a:schemeClr val="tx1"/>
          </a:solidFill>
          <a:uFillTx/>
          <a:latin typeface="+mn-lt"/>
          <a:ea typeface="+mn-ea"/>
          <a:cs typeface="+mn-cs"/>
        </a:defRPr>
      </a:lvl2pPr>
      <a:lvl3pPr marL="914400" algn="l" defTabSz="457200" rtl="0" eaLnBrk="1" latinLnBrk="0" hangingPunct="1">
        <a:defRPr sz="1800" kern="1200">
          <a:solidFill>
            <a:schemeClr val="tx1"/>
          </a:solidFill>
          <a:uFillTx/>
          <a:latin typeface="+mn-lt"/>
          <a:ea typeface="+mn-ea"/>
          <a:cs typeface="+mn-cs"/>
        </a:defRPr>
      </a:lvl3pPr>
      <a:lvl4pPr marL="1371600" algn="l" defTabSz="457200" rtl="0" eaLnBrk="1" latinLnBrk="0" hangingPunct="1">
        <a:defRPr sz="1800" kern="1200">
          <a:solidFill>
            <a:schemeClr val="tx1"/>
          </a:solidFill>
          <a:uFillTx/>
          <a:latin typeface="+mn-lt"/>
          <a:ea typeface="+mn-ea"/>
          <a:cs typeface="+mn-cs"/>
        </a:defRPr>
      </a:lvl4pPr>
      <a:lvl5pPr marL="1828800" algn="l" defTabSz="457200" rtl="0" eaLnBrk="1" latinLnBrk="0" hangingPunct="1">
        <a:defRPr sz="1800" kern="1200">
          <a:solidFill>
            <a:schemeClr val="tx1"/>
          </a:solidFill>
          <a:uFillTx/>
          <a:latin typeface="+mn-lt"/>
          <a:ea typeface="+mn-ea"/>
          <a:cs typeface="+mn-cs"/>
        </a:defRPr>
      </a:lvl5pPr>
      <a:lvl6pPr marL="2286000" algn="l" defTabSz="457200" rtl="0" eaLnBrk="1" latinLnBrk="0" hangingPunct="1">
        <a:defRPr sz="1800" kern="1200">
          <a:solidFill>
            <a:schemeClr val="tx1"/>
          </a:solidFill>
          <a:uFillTx/>
          <a:latin typeface="+mn-lt"/>
          <a:ea typeface="+mn-ea"/>
          <a:cs typeface="+mn-cs"/>
        </a:defRPr>
      </a:lvl6pPr>
      <a:lvl7pPr marL="2743200" algn="l" defTabSz="457200" rtl="0" eaLnBrk="1" latinLnBrk="0" hangingPunct="1">
        <a:defRPr sz="1800" kern="1200">
          <a:solidFill>
            <a:schemeClr val="tx1"/>
          </a:solidFill>
          <a:uFillTx/>
          <a:latin typeface="+mn-lt"/>
          <a:ea typeface="+mn-ea"/>
          <a:cs typeface="+mn-cs"/>
        </a:defRPr>
      </a:lvl7pPr>
      <a:lvl8pPr marL="3200400" algn="l" defTabSz="457200" rtl="0" eaLnBrk="1" latinLnBrk="0" hangingPunct="1">
        <a:defRPr sz="1800" kern="1200">
          <a:solidFill>
            <a:schemeClr val="tx1"/>
          </a:solidFill>
          <a:uFillTx/>
          <a:latin typeface="+mn-lt"/>
          <a:ea typeface="+mn-ea"/>
          <a:cs typeface="+mn-cs"/>
        </a:defRPr>
      </a:lvl8pPr>
      <a:lvl9pPr marL="3657600" algn="l" defTabSz="457200" rtl="0" eaLnBrk="1" latinLnBrk="0" hangingPunct="1">
        <a:defRPr sz="1800" kern="1200">
          <a:solidFill>
            <a:schemeClr val="tx1"/>
          </a:solidFill>
          <a:uFillTx/>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5.emf"/><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itle 1"/>
          <p:cNvSpPr>
            <a:spLocks noGrp="1"/>
          </p:cNvSpPr>
          <p:nvPr>
            <p:ph type="ctrTitle"/>
          </p:nvPr>
        </p:nvSpPr>
        <p:spPr>
          <a:xfrm>
            <a:off x="176435" y="1860698"/>
            <a:ext cx="5437556" cy="1605516"/>
          </a:xfrm>
        </p:spPr>
        <p:txBody>
          <a:bodyPr/>
          <a:lstStyle/>
          <a:p>
            <a:pPr eaLnBrk="1" hangingPunct="1">
              <a:lnSpc>
                <a:spcPct val="150000"/>
              </a:lnSpc>
            </a:pPr>
            <a:r>
              <a:rPr lang="en-US" altLang="en-US" sz="2400" dirty="0">
                <a:latin typeface="Arial" panose="020B0604020202020204" pitchFamily="34" charset="0"/>
                <a:cs typeface="Arial" panose="020B0604020202020204" pitchFamily="34" charset="0"/>
              </a:rPr>
              <a:t/>
            </a:r>
            <a:br>
              <a:rPr lang="en-US" altLang="en-US" sz="2400" dirty="0">
                <a:latin typeface="Arial" panose="020B0604020202020204" pitchFamily="34" charset="0"/>
                <a:cs typeface="Arial" panose="020B0604020202020204" pitchFamily="34" charset="0"/>
              </a:rPr>
            </a:br>
            <a:r>
              <a:rPr lang="en-US" altLang="en-US" sz="2400" dirty="0">
                <a:latin typeface="Arial" panose="020B0604020202020204" pitchFamily="34" charset="0"/>
                <a:cs typeface="Arial" panose="020B0604020202020204" pitchFamily="34" charset="0"/>
              </a:rPr>
              <a:t/>
            </a:r>
            <a:br>
              <a:rPr lang="en-US" altLang="en-US" sz="2400" dirty="0">
                <a:latin typeface="Arial" panose="020B0604020202020204" pitchFamily="34" charset="0"/>
                <a:cs typeface="Arial" panose="020B0604020202020204" pitchFamily="34" charset="0"/>
              </a:rPr>
            </a:br>
            <a:r>
              <a:rPr lang="en-US" altLang="en-US" sz="2400" dirty="0">
                <a:latin typeface="Arial" panose="020B0604020202020204" pitchFamily="34" charset="0"/>
                <a:cs typeface="Arial" panose="020B0604020202020204" pitchFamily="34" charset="0"/>
              </a:rPr>
              <a:t/>
            </a:r>
            <a:br>
              <a:rPr lang="en-US" altLang="en-US" sz="2400" dirty="0">
                <a:latin typeface="Arial" panose="020B0604020202020204" pitchFamily="34" charset="0"/>
                <a:cs typeface="Arial" panose="020B0604020202020204" pitchFamily="34" charset="0"/>
              </a:rPr>
            </a:br>
            <a:r>
              <a:rPr lang="en-US" altLang="en-US" sz="2400" dirty="0">
                <a:latin typeface="Arial" panose="020B0604020202020204" pitchFamily="34" charset="0"/>
                <a:cs typeface="Arial" panose="020B0604020202020204" pitchFamily="34" charset="0"/>
              </a:rPr>
              <a:t/>
            </a:r>
            <a:br>
              <a:rPr lang="en-US" altLang="en-US" sz="2400" dirty="0">
                <a:latin typeface="Arial" panose="020B0604020202020204" pitchFamily="34" charset="0"/>
                <a:cs typeface="Arial" panose="020B0604020202020204" pitchFamily="34" charset="0"/>
              </a:rPr>
            </a:br>
            <a:r>
              <a:rPr lang="en-US" altLang="en-US" sz="2400" dirty="0">
                <a:latin typeface="Arial" panose="020B0604020202020204" pitchFamily="34" charset="0"/>
                <a:cs typeface="Arial" panose="020B0604020202020204" pitchFamily="34" charset="0"/>
              </a:rPr>
              <a:t/>
            </a:r>
            <a:br>
              <a:rPr lang="en-US" altLang="en-US" sz="2400" dirty="0">
                <a:latin typeface="Arial" panose="020B0604020202020204" pitchFamily="34" charset="0"/>
                <a:cs typeface="Arial" panose="020B0604020202020204" pitchFamily="34" charset="0"/>
              </a:rPr>
            </a:br>
            <a:r>
              <a:rPr lang="en-US" altLang="en-US" sz="2400" dirty="0">
                <a:latin typeface="Arial" panose="020B0604020202020204" pitchFamily="34" charset="0"/>
                <a:cs typeface="Arial" panose="020B0604020202020204" pitchFamily="34" charset="0"/>
              </a:rPr>
              <a:t/>
            </a:r>
            <a:br>
              <a:rPr lang="en-US" altLang="en-US" sz="2400" dirty="0">
                <a:latin typeface="Arial" panose="020B0604020202020204" pitchFamily="34" charset="0"/>
                <a:cs typeface="Arial" panose="020B0604020202020204" pitchFamily="34" charset="0"/>
              </a:rPr>
            </a:br>
            <a:r>
              <a:rPr lang="en-US" altLang="en-US" sz="2400" dirty="0">
                <a:latin typeface="Arial" panose="020B0604020202020204" pitchFamily="34" charset="0"/>
                <a:cs typeface="Arial" panose="020B0604020202020204" pitchFamily="34" charset="0"/>
              </a:rPr>
              <a:t/>
            </a:r>
            <a:br>
              <a:rPr lang="en-US" altLang="en-US" sz="2400" dirty="0">
                <a:latin typeface="Arial" panose="020B0604020202020204" pitchFamily="34" charset="0"/>
                <a:cs typeface="Arial" panose="020B0604020202020204" pitchFamily="34" charset="0"/>
              </a:rPr>
            </a:br>
            <a:r>
              <a:rPr lang="en-US" altLang="en-US" sz="2400" dirty="0">
                <a:latin typeface="Arial" panose="020B0604020202020204" pitchFamily="34" charset="0"/>
                <a:cs typeface="Arial" panose="020B0604020202020204" pitchFamily="34" charset="0"/>
              </a:rPr>
              <a:t/>
            </a:r>
            <a:br>
              <a:rPr lang="en-US" altLang="en-US" sz="2400" dirty="0">
                <a:latin typeface="Arial" panose="020B0604020202020204" pitchFamily="34" charset="0"/>
                <a:cs typeface="Arial" panose="020B0604020202020204" pitchFamily="34" charset="0"/>
              </a:rPr>
            </a:br>
            <a:r>
              <a:rPr lang="en-US" altLang="en-US" sz="2400" dirty="0">
                <a:latin typeface="Arial" panose="020B0604020202020204" pitchFamily="34" charset="0"/>
                <a:cs typeface="Arial" panose="020B0604020202020204" pitchFamily="34" charset="0"/>
              </a:rPr>
              <a:t/>
            </a:r>
            <a:br>
              <a:rPr lang="en-US" altLang="en-US" sz="2400" dirty="0">
                <a:latin typeface="Arial" panose="020B0604020202020204" pitchFamily="34" charset="0"/>
                <a:cs typeface="Arial" panose="020B0604020202020204" pitchFamily="34" charset="0"/>
              </a:rPr>
            </a:br>
            <a:r>
              <a:rPr lang="en-US" altLang="en-US" sz="1800" b="1" dirty="0">
                <a:latin typeface="Arial" panose="020B0604020202020204" pitchFamily="34" charset="0"/>
                <a:cs typeface="Arial" panose="020B0604020202020204" pitchFamily="34" charset="0"/>
              </a:rPr>
              <a:t/>
            </a:r>
            <a:br>
              <a:rPr lang="en-US" altLang="en-US" sz="1800" b="1" dirty="0">
                <a:latin typeface="Arial" panose="020B0604020202020204" pitchFamily="34" charset="0"/>
                <a:cs typeface="Arial" panose="020B0604020202020204" pitchFamily="34" charset="0"/>
              </a:rPr>
            </a:br>
            <a:r>
              <a:rPr lang="en-US" altLang="en-US" sz="2400" dirty="0">
                <a:latin typeface="Arial" panose="020B0604020202020204" pitchFamily="34" charset="0"/>
                <a:cs typeface="Arial" panose="020B0604020202020204" pitchFamily="34" charset="0"/>
              </a:rPr>
              <a:t/>
            </a:r>
            <a:br>
              <a:rPr lang="en-US" altLang="en-US" sz="2400" dirty="0">
                <a:latin typeface="Arial" panose="020B0604020202020204" pitchFamily="34" charset="0"/>
                <a:cs typeface="Arial" panose="020B0604020202020204" pitchFamily="34" charset="0"/>
              </a:rPr>
            </a:br>
            <a:r>
              <a:rPr lang="en-US" altLang="en-US" sz="2400" dirty="0">
                <a:latin typeface="Arial" panose="020B0604020202020204" pitchFamily="34" charset="0"/>
                <a:cs typeface="Arial" panose="020B0604020202020204" pitchFamily="34" charset="0"/>
              </a:rPr>
              <a:t/>
            </a:r>
            <a:br>
              <a:rPr lang="en-US" altLang="en-US" sz="2400" dirty="0">
                <a:latin typeface="Arial" panose="020B0604020202020204" pitchFamily="34" charset="0"/>
                <a:cs typeface="Arial" panose="020B0604020202020204" pitchFamily="34" charset="0"/>
              </a:rPr>
            </a:br>
            <a:r>
              <a:rPr lang="en-US" altLang="en-US" sz="2400" dirty="0">
                <a:latin typeface="Arial" panose="020B0604020202020204" pitchFamily="34" charset="0"/>
                <a:cs typeface="Arial" panose="020B0604020202020204" pitchFamily="34" charset="0"/>
              </a:rPr>
              <a:t/>
            </a:r>
            <a:br>
              <a:rPr lang="en-US" altLang="en-US" sz="2400" dirty="0">
                <a:latin typeface="Arial" panose="020B0604020202020204" pitchFamily="34" charset="0"/>
                <a:cs typeface="Arial" panose="020B0604020202020204" pitchFamily="34" charset="0"/>
              </a:rPr>
            </a:br>
            <a:r>
              <a:rPr lang="en-US" altLang="en-US" sz="2400" dirty="0">
                <a:latin typeface="Arial" panose="020B0604020202020204" pitchFamily="34" charset="0"/>
                <a:cs typeface="Arial" panose="020B0604020202020204" pitchFamily="34" charset="0"/>
              </a:rPr>
              <a:t/>
            </a:r>
            <a:br>
              <a:rPr lang="en-US" altLang="en-US" sz="2400" dirty="0">
                <a:latin typeface="Arial" panose="020B0604020202020204" pitchFamily="34" charset="0"/>
                <a:cs typeface="Arial" panose="020B0604020202020204" pitchFamily="34" charset="0"/>
              </a:rPr>
            </a:br>
            <a:r>
              <a:rPr lang="en-US" altLang="en-US" sz="2400" dirty="0">
                <a:latin typeface="Arial" panose="020B0604020202020204" pitchFamily="34" charset="0"/>
                <a:cs typeface="Arial" panose="020B0604020202020204" pitchFamily="34" charset="0"/>
              </a:rPr>
              <a:t/>
            </a:r>
            <a:br>
              <a:rPr lang="en-US" altLang="en-US" sz="2400" dirty="0">
                <a:latin typeface="Arial" panose="020B0604020202020204" pitchFamily="34" charset="0"/>
                <a:cs typeface="Arial" panose="020B0604020202020204" pitchFamily="34" charset="0"/>
              </a:rPr>
            </a:br>
            <a:r>
              <a:rPr lang="en-US" altLang="en-US" sz="2400" dirty="0">
                <a:latin typeface="Arial" panose="020B0604020202020204" pitchFamily="34" charset="0"/>
                <a:cs typeface="Arial" panose="020B0604020202020204" pitchFamily="34" charset="0"/>
              </a:rPr>
              <a:t/>
            </a:r>
            <a:br>
              <a:rPr lang="en-US" altLang="en-US" sz="2400" dirty="0">
                <a:latin typeface="Arial" panose="020B0604020202020204" pitchFamily="34" charset="0"/>
                <a:cs typeface="Arial" panose="020B0604020202020204" pitchFamily="34" charset="0"/>
              </a:rPr>
            </a:br>
            <a:r>
              <a:rPr lang="en-US" altLang="en-US" sz="2400" dirty="0">
                <a:latin typeface="Arial" panose="020B0604020202020204" pitchFamily="34" charset="0"/>
                <a:cs typeface="Arial" panose="020B0604020202020204" pitchFamily="34" charset="0"/>
              </a:rPr>
              <a:t/>
            </a:r>
            <a:br>
              <a:rPr lang="en-US" altLang="en-US" sz="2400" dirty="0">
                <a:latin typeface="Arial" panose="020B0604020202020204" pitchFamily="34" charset="0"/>
                <a:cs typeface="Arial" panose="020B0604020202020204" pitchFamily="34" charset="0"/>
              </a:rPr>
            </a:br>
            <a:r>
              <a:rPr lang="en-US" altLang="en-US" sz="2400" dirty="0">
                <a:latin typeface="Arial" panose="020B0604020202020204" pitchFamily="34" charset="0"/>
                <a:cs typeface="Arial" panose="020B0604020202020204" pitchFamily="34" charset="0"/>
              </a:rPr>
              <a:t/>
            </a:r>
            <a:br>
              <a:rPr lang="en-US" altLang="en-US" sz="2400" dirty="0">
                <a:latin typeface="Arial" panose="020B0604020202020204" pitchFamily="34" charset="0"/>
                <a:cs typeface="Arial" panose="020B0604020202020204" pitchFamily="34" charset="0"/>
              </a:rPr>
            </a:br>
            <a:endParaRPr lang="en-US" altLang="en-US" sz="2400" dirty="0">
              <a:uFillTx/>
              <a:latin typeface="Arial" panose="020B0604020202020204" pitchFamily="34" charset="0"/>
              <a:cs typeface="Arial" panose="020B0604020202020204" pitchFamily="34" charset="0"/>
            </a:endParaRPr>
          </a:p>
        </p:txBody>
      </p:sp>
      <p:sp>
        <p:nvSpPr>
          <p:cNvPr id="6" name="Subtitle 2"/>
          <p:cNvSpPr>
            <a:spLocks noGrp="1"/>
          </p:cNvSpPr>
          <p:nvPr>
            <p:ph type="subTitle" idx="1"/>
          </p:nvPr>
        </p:nvSpPr>
        <p:spPr>
          <a:xfrm>
            <a:off x="176436" y="3427268"/>
            <a:ext cx="5624000" cy="1782618"/>
          </a:xfrm>
        </p:spPr>
        <p:txBody>
          <a:bodyPr rtlCol="0">
            <a:noAutofit/>
          </a:bodyPr>
          <a:lstStyle/>
          <a:p>
            <a:pPr eaLnBrk="1" fontAlgn="auto" hangingPunct="1">
              <a:spcAft>
                <a:spcPts val="0"/>
              </a:spcAft>
              <a:defRPr>
                <a:uFillTx/>
              </a:defRPr>
            </a:pPr>
            <a:r>
              <a:rPr lang="en-US" sz="2800" b="1" dirty="0">
                <a:solidFill>
                  <a:schemeClr val="tx1"/>
                </a:solidFill>
                <a:latin typeface="Arial" panose="020B0604020202020204" pitchFamily="34" charset="0"/>
                <a:ea typeface="+mn-ea"/>
                <a:cs typeface="Arial" panose="020B0604020202020204" pitchFamily="34" charset="0"/>
              </a:rPr>
              <a:t>19 November 2021</a:t>
            </a:r>
          </a:p>
          <a:p>
            <a:pPr eaLnBrk="1" fontAlgn="auto" hangingPunct="1">
              <a:spcAft>
                <a:spcPts val="0"/>
              </a:spcAft>
              <a:defRPr>
                <a:uFillTx/>
              </a:defRPr>
            </a:pPr>
            <a:r>
              <a:rPr lang="en-US" sz="2800" b="1" dirty="0">
                <a:solidFill>
                  <a:schemeClr val="tx1"/>
                </a:solidFill>
                <a:latin typeface="Arial" panose="020B0604020202020204" pitchFamily="34" charset="0"/>
                <a:ea typeface="+mn-ea"/>
                <a:cs typeface="Arial" panose="020B0604020202020204" pitchFamily="34" charset="0"/>
              </a:rPr>
              <a:t>Mr Mosalanyane Mosala</a:t>
            </a:r>
            <a:br>
              <a:rPr lang="en-US" sz="2800" b="1" dirty="0">
                <a:solidFill>
                  <a:schemeClr val="tx1"/>
                </a:solidFill>
                <a:latin typeface="Arial" panose="020B0604020202020204" pitchFamily="34" charset="0"/>
                <a:ea typeface="+mn-ea"/>
                <a:cs typeface="Arial" panose="020B0604020202020204" pitchFamily="34" charset="0"/>
              </a:rPr>
            </a:br>
            <a:r>
              <a:rPr lang="en-US" sz="2800" b="1" dirty="0">
                <a:solidFill>
                  <a:schemeClr val="tx1"/>
                </a:solidFill>
                <a:latin typeface="Arial" panose="020B0604020202020204" pitchFamily="34" charset="0"/>
                <a:ea typeface="+mn-ea"/>
                <a:cs typeface="Arial" panose="020B0604020202020204" pitchFamily="34" charset="0"/>
              </a:rPr>
              <a:t>CEO: Information Regulator</a:t>
            </a:r>
            <a:endParaRPr lang="en-US" sz="2800" b="1" dirty="0">
              <a:solidFill>
                <a:schemeClr val="tx1"/>
              </a:solidFill>
              <a:uFillTx/>
              <a:latin typeface="Arial" panose="020B0604020202020204" pitchFamily="34" charset="0"/>
              <a:ea typeface="+mn-ea"/>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uFillTx/>
              </a:defRPr>
            </a:pPr>
            <a:fld id="{3F4BE944-5249-4CB2-9111-D35F09F724B6}" type="slidenum">
              <a:rPr lang="en-US" altLang="en-US" smtClean="0">
                <a:uFillTx/>
              </a:rPr>
              <a:t>1</a:t>
            </a:fld>
            <a:endParaRPr lang="en-US" altLang="en-US" dirty="0">
              <a:uFillTx/>
            </a:endParaRPr>
          </a:p>
        </p:txBody>
      </p:sp>
      <p:sp>
        <p:nvSpPr>
          <p:cNvPr id="4" name="Rectangle 3"/>
          <p:cNvSpPr/>
          <p:nvPr/>
        </p:nvSpPr>
        <p:spPr>
          <a:xfrm>
            <a:off x="754911" y="649472"/>
            <a:ext cx="4859080" cy="2441694"/>
          </a:xfrm>
          <a:prstGeom prst="rect">
            <a:avLst/>
          </a:prstGeom>
        </p:spPr>
        <p:txBody>
          <a:bodyPr wrap="square">
            <a:spAutoFit/>
          </a:bodyPr>
          <a:lstStyle/>
          <a:p>
            <a:pPr marL="0" marR="2540" indent="0" algn="ctr">
              <a:lnSpc>
                <a:spcPct val="150000"/>
              </a:lnSpc>
              <a:spcBef>
                <a:spcPts val="430"/>
              </a:spcBef>
              <a:spcAft>
                <a:spcPts val="1200"/>
              </a:spcAft>
            </a:pPr>
            <a:r>
              <a:rPr lang="en-ZA" sz="28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ANNUAL REPORT </a:t>
            </a:r>
          </a:p>
          <a:p>
            <a:pPr marL="0" marR="2540" indent="0" algn="ctr">
              <a:lnSpc>
                <a:spcPct val="150000"/>
              </a:lnSpc>
              <a:spcBef>
                <a:spcPts val="430"/>
              </a:spcBef>
              <a:spcAft>
                <a:spcPts val="1200"/>
              </a:spcAft>
            </a:pPr>
            <a:r>
              <a:rPr lang="en-ZA" sz="28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FOR THE </a:t>
            </a:r>
          </a:p>
          <a:p>
            <a:pPr marL="0" marR="2540" indent="0" algn="ctr">
              <a:lnSpc>
                <a:spcPct val="150000"/>
              </a:lnSpc>
              <a:spcBef>
                <a:spcPts val="430"/>
              </a:spcBef>
              <a:spcAft>
                <a:spcPts val="1200"/>
              </a:spcAft>
            </a:pPr>
            <a:r>
              <a:rPr lang="en-ZA" sz="28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2020/21 FINANCIAL YEAR</a:t>
            </a:r>
            <a:r>
              <a:rPr lang="en-US" sz="28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556419"/>
            <a:ext cx="8115300" cy="563562"/>
          </a:xfrm>
          <a:solidFill>
            <a:srgbClr val="C00000"/>
          </a:solidFill>
        </p:spPr>
        <p:txBody>
          <a:bodyPr/>
          <a:lstStyle/>
          <a:p>
            <a:r>
              <a:rPr lang="en-US" sz="2400" b="1" dirty="0">
                <a:solidFill>
                  <a:schemeClr val="bg1"/>
                </a:solidFill>
                <a:latin typeface="Verdana" panose="020B0604030504040204" pitchFamily="34" charset="0"/>
                <a:ea typeface="Verdana" panose="020B0604030504040204" pitchFamily="34" charset="0"/>
                <a:cs typeface="Arial" panose="020B0604020202020204" pitchFamily="34" charset="0"/>
              </a:rPr>
              <a:t>HIGHLIGHTS: AREAS OF CONCERN</a:t>
            </a:r>
          </a:p>
        </p:txBody>
      </p:sp>
      <p:sp>
        <p:nvSpPr>
          <p:cNvPr id="5" name="Slide Number Placeholder 4"/>
          <p:cNvSpPr>
            <a:spLocks noGrp="1"/>
          </p:cNvSpPr>
          <p:nvPr>
            <p:ph type="sldNum" sz="quarter" idx="12"/>
          </p:nvPr>
        </p:nvSpPr>
        <p:spPr/>
        <p:txBody>
          <a:bodyPr/>
          <a:lstStyle/>
          <a:p>
            <a:pPr>
              <a:defRPr>
                <a:uFillTx/>
              </a:defRPr>
            </a:pPr>
            <a:fld id="{53D2BF3C-DD81-4A71-B976-BFF89C61EB4E}" type="slidenum">
              <a:rPr lang="en-US" altLang="en-US" smtClean="0">
                <a:uFillTx/>
              </a:rPr>
              <a:t>10</a:t>
            </a:fld>
            <a:endParaRPr lang="en-US" altLang="en-US" dirty="0">
              <a:uFillTx/>
            </a:endParaRPr>
          </a:p>
        </p:txBody>
      </p:sp>
      <p:sp>
        <p:nvSpPr>
          <p:cNvPr id="6" name="Footer Placeholder 3"/>
          <p:cNvSpPr>
            <a:spLocks noGrp="1"/>
          </p:cNvSpPr>
          <p:nvPr>
            <p:ph type="ftr" sz="quarter" idx="4294967295"/>
          </p:nvPr>
        </p:nvSpPr>
        <p:spPr>
          <a:xfrm>
            <a:off x="3124200" y="6356350"/>
            <a:ext cx="2895600" cy="365125"/>
          </a:xfrm>
        </p:spPr>
        <p:txBody>
          <a:bodyPr/>
          <a:lstStyle/>
          <a:p>
            <a:pPr>
              <a:defRPr>
                <a:uFillTx/>
              </a:defRPr>
            </a:pPr>
            <a:r>
              <a:rPr lang="en-US" dirty="0"/>
              <a:t>10</a:t>
            </a:r>
            <a:endParaRPr lang="en-US" dirty="0">
              <a:uFillTx/>
            </a:endParaRP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3237"/>
            <a:ext cx="8229600" cy="457199"/>
          </a:xfrm>
          <a:solidFill>
            <a:srgbClr val="C00000"/>
          </a:solidFill>
        </p:spPr>
        <p:txBody>
          <a:bodyPr/>
          <a:lstStyle/>
          <a:p>
            <a:r>
              <a:rPr lang="en-US" sz="2400" b="1" dirty="0">
                <a:solidFill>
                  <a:schemeClr val="bg1"/>
                </a:solidFill>
                <a:latin typeface="Verdana" panose="020B0604030504040204" pitchFamily="34" charset="0"/>
                <a:ea typeface="Verdana" panose="020B0604030504040204" pitchFamily="34" charset="0"/>
                <a:cs typeface="Arial" panose="020B0604020202020204" pitchFamily="34" charset="0"/>
              </a:rPr>
              <a:t>OPERATIONAL MATTERS</a:t>
            </a:r>
          </a:p>
        </p:txBody>
      </p:sp>
      <p:graphicFrame>
        <p:nvGraphicFramePr>
          <p:cNvPr id="7" name="Content Placeholder 6"/>
          <p:cNvGraphicFramePr>
            <a:graphicFrameLocks noGrp="1"/>
          </p:cNvGraphicFramePr>
          <p:nvPr>
            <p:ph idx="1"/>
          </p:nvPr>
        </p:nvGraphicFramePr>
        <p:xfrm>
          <a:off x="457200" y="1035050"/>
          <a:ext cx="8229600" cy="52054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a:xfrm>
            <a:off x="2438400" y="6354763"/>
            <a:ext cx="2133600" cy="365125"/>
          </a:xfrm>
        </p:spPr>
        <p:txBody>
          <a:bodyPr/>
          <a:lstStyle/>
          <a:p>
            <a:pPr>
              <a:defRPr>
                <a:uFillTx/>
              </a:defRPr>
            </a:pPr>
            <a:fld id="{53D2BF3C-DD81-4A71-B976-BFF89C61EB4E}" type="slidenum">
              <a:rPr lang="en-US" altLang="en-US" smtClean="0">
                <a:uFillTx/>
              </a:rPr>
              <a:t>11</a:t>
            </a:fld>
            <a:endParaRPr lang="en-US" altLang="en-US" dirty="0">
              <a:uFillTx/>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0531"/>
            <a:ext cx="8048625" cy="582612"/>
          </a:xfrm>
          <a:solidFill>
            <a:srgbClr val="C00000"/>
          </a:solidFill>
        </p:spPr>
        <p:txBody>
          <a:bodyPr/>
          <a:lstStyle/>
          <a:p>
            <a:r>
              <a:rPr lang="en-US" sz="2400" b="1" dirty="0">
                <a:solidFill>
                  <a:schemeClr val="bg1"/>
                </a:solidFill>
                <a:latin typeface="Verdana" panose="020B0604030504040204" pitchFamily="34" charset="0"/>
                <a:ea typeface="Verdana" panose="020B0604030504040204" pitchFamily="34" charset="0"/>
                <a:cs typeface="Arial" panose="020B0604020202020204" pitchFamily="34" charset="0"/>
              </a:rPr>
              <a:t>OPERATIONAL MATTERS</a:t>
            </a:r>
          </a:p>
        </p:txBody>
      </p:sp>
      <p:graphicFrame>
        <p:nvGraphicFramePr>
          <p:cNvPr id="7" name="Content Placeholder 6"/>
          <p:cNvGraphicFramePr>
            <a:graphicFrameLocks noGrp="1"/>
          </p:cNvGraphicFramePr>
          <p:nvPr>
            <p:ph idx="1"/>
          </p:nvPr>
        </p:nvGraphicFramePr>
        <p:xfrm>
          <a:off x="457200" y="1314450"/>
          <a:ext cx="8229600" cy="48117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a:xfrm>
            <a:off x="2571750" y="6359525"/>
            <a:ext cx="2133600" cy="365125"/>
          </a:xfrm>
        </p:spPr>
        <p:txBody>
          <a:bodyPr/>
          <a:lstStyle/>
          <a:p>
            <a:pPr>
              <a:defRPr>
                <a:uFillTx/>
              </a:defRPr>
            </a:pPr>
            <a:fld id="{53D2BF3C-DD81-4A71-B976-BFF89C61EB4E}" type="slidenum">
              <a:rPr lang="en-US" altLang="en-US" smtClean="0">
                <a:uFillTx/>
              </a:rPr>
              <a:t>12</a:t>
            </a:fld>
            <a:endParaRPr lang="en-US" altLang="en-US" dirty="0">
              <a:uFillTx/>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940" y="336550"/>
            <a:ext cx="8191501" cy="615820"/>
          </a:xfrm>
          <a:solidFill>
            <a:srgbClr val="C00000"/>
          </a:solidFill>
        </p:spPr>
        <p:txBody>
          <a:bodyPr/>
          <a:lstStyle/>
          <a:p>
            <a:r>
              <a:rPr lang="en-US" sz="2400" b="1" dirty="0">
                <a:solidFill>
                  <a:schemeClr val="bg1"/>
                </a:solidFill>
                <a:latin typeface="Verdana" panose="020B0604030504040204" pitchFamily="34" charset="0"/>
                <a:ea typeface="Verdana" panose="020B0604030504040204" pitchFamily="34" charset="0"/>
                <a:cs typeface="Arial" panose="020B0604020202020204" pitchFamily="34" charset="0"/>
              </a:rPr>
              <a:t>OPERATIONAL MATTERS: </a:t>
            </a:r>
            <a:r>
              <a:rPr lang="en-ZA" sz="2400" b="1" dirty="0">
                <a:solidFill>
                  <a:schemeClr val="bg1"/>
                </a:solidFill>
                <a:latin typeface="Verdana" panose="020B0604030504040204" pitchFamily="34" charset="0"/>
                <a:ea typeface="Verdana" panose="020B0604030504040204" pitchFamily="34" charset="0"/>
              </a:rPr>
              <a:t>Expenditure Report </a:t>
            </a:r>
            <a:endParaRPr lang="en-US" sz="2400" b="1"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5" name="Slide Number Placeholder 4"/>
          <p:cNvSpPr>
            <a:spLocks noGrp="1"/>
          </p:cNvSpPr>
          <p:nvPr>
            <p:ph type="sldNum" sz="quarter" idx="12"/>
          </p:nvPr>
        </p:nvSpPr>
        <p:spPr>
          <a:xfrm>
            <a:off x="2438400" y="6356350"/>
            <a:ext cx="2133600" cy="365125"/>
          </a:xfrm>
        </p:spPr>
        <p:txBody>
          <a:bodyPr/>
          <a:lstStyle/>
          <a:p>
            <a:pPr>
              <a:defRPr>
                <a:uFillTx/>
              </a:defRPr>
            </a:pPr>
            <a:fld id="{53D2BF3C-DD81-4A71-B976-BFF89C61EB4E}" type="slidenum">
              <a:rPr lang="en-US" altLang="en-US" smtClean="0">
                <a:uFillTx/>
              </a:rPr>
              <a:t>13</a:t>
            </a:fld>
            <a:endParaRPr lang="en-US" altLang="en-US" dirty="0">
              <a:uFillTx/>
            </a:endParaRPr>
          </a:p>
        </p:txBody>
      </p:sp>
      <p:graphicFrame>
        <p:nvGraphicFramePr>
          <p:cNvPr id="8" name="Table 7"/>
          <p:cNvGraphicFramePr>
            <a:graphicFrameLocks noGrp="1"/>
          </p:cNvGraphicFramePr>
          <p:nvPr/>
        </p:nvGraphicFramePr>
        <p:xfrm>
          <a:off x="457200" y="1034855"/>
          <a:ext cx="8540749" cy="5081102"/>
        </p:xfrm>
        <a:graphic>
          <a:graphicData uri="http://schemas.openxmlformats.org/drawingml/2006/table">
            <a:tbl>
              <a:tblPr firstRow="1" firstCol="1" bandRow="1">
                <a:tableStyleId>{5DA37D80-6434-44D0-A028-1B22A696006F}</a:tableStyleId>
              </a:tblPr>
              <a:tblGrid>
                <a:gridCol w="1435100">
                  <a:extLst>
                    <a:ext uri="{9D8B030D-6E8A-4147-A177-3AD203B41FA5}">
                      <a16:colId xmlns:a16="http://schemas.microsoft.com/office/drawing/2014/main" val="20000"/>
                    </a:ext>
                  </a:extLst>
                </a:gridCol>
                <a:gridCol w="1301750">
                  <a:extLst>
                    <a:ext uri="{9D8B030D-6E8A-4147-A177-3AD203B41FA5}">
                      <a16:colId xmlns:a16="http://schemas.microsoft.com/office/drawing/2014/main" val="20001"/>
                    </a:ext>
                  </a:extLst>
                </a:gridCol>
                <a:gridCol w="1123950">
                  <a:extLst>
                    <a:ext uri="{9D8B030D-6E8A-4147-A177-3AD203B41FA5}">
                      <a16:colId xmlns:a16="http://schemas.microsoft.com/office/drawing/2014/main" val="20002"/>
                    </a:ext>
                  </a:extLst>
                </a:gridCol>
                <a:gridCol w="1085850">
                  <a:extLst>
                    <a:ext uri="{9D8B030D-6E8A-4147-A177-3AD203B41FA5}">
                      <a16:colId xmlns:a16="http://schemas.microsoft.com/office/drawing/2014/main" val="20003"/>
                    </a:ext>
                  </a:extLst>
                </a:gridCol>
                <a:gridCol w="1206500">
                  <a:extLst>
                    <a:ext uri="{9D8B030D-6E8A-4147-A177-3AD203B41FA5}">
                      <a16:colId xmlns:a16="http://schemas.microsoft.com/office/drawing/2014/main" val="20004"/>
                    </a:ext>
                  </a:extLst>
                </a:gridCol>
                <a:gridCol w="1123950">
                  <a:extLst>
                    <a:ext uri="{9D8B030D-6E8A-4147-A177-3AD203B41FA5}">
                      <a16:colId xmlns:a16="http://schemas.microsoft.com/office/drawing/2014/main" val="20005"/>
                    </a:ext>
                  </a:extLst>
                </a:gridCol>
                <a:gridCol w="1263649">
                  <a:extLst>
                    <a:ext uri="{9D8B030D-6E8A-4147-A177-3AD203B41FA5}">
                      <a16:colId xmlns:a16="http://schemas.microsoft.com/office/drawing/2014/main" val="20006"/>
                    </a:ext>
                  </a:extLst>
                </a:gridCol>
              </a:tblGrid>
              <a:tr h="336659">
                <a:tc rowSpan="2">
                  <a:txBody>
                    <a:bodyPr/>
                    <a:lstStyle/>
                    <a:p>
                      <a:pPr marL="228600" algn="l">
                        <a:lnSpc>
                          <a:spcPct val="150000"/>
                        </a:lnSpc>
                        <a:spcBef>
                          <a:spcPts val="300"/>
                        </a:spcBef>
                        <a:spcAft>
                          <a:spcPts val="300"/>
                        </a:spcAft>
                      </a:pPr>
                      <a:r>
                        <a:rPr lang="en-GB" sz="1100" spc="-25" dirty="0">
                          <a:effectLst/>
                          <a:latin typeface="Verdana" panose="020B0604030504040204" pitchFamily="34" charset="0"/>
                          <a:ea typeface="Verdana" panose="020B0604030504040204" pitchFamily="34" charset="0"/>
                        </a:rPr>
                        <a:t> </a:t>
                      </a:r>
                      <a:endParaRPr lang="en-ZA" sz="1100" spc="-25" dirty="0">
                        <a:effectLst/>
                        <a:latin typeface="Verdana" panose="020B0604030504040204" pitchFamily="34" charset="0"/>
                        <a:ea typeface="Verdana" panose="020B0604030504040204" pitchFamily="34" charset="0"/>
                      </a:endParaRPr>
                    </a:p>
                    <a:p>
                      <a:pPr marL="228600" algn="l">
                        <a:lnSpc>
                          <a:spcPct val="150000"/>
                        </a:lnSpc>
                        <a:spcBef>
                          <a:spcPts val="300"/>
                        </a:spcBef>
                        <a:spcAft>
                          <a:spcPts val="300"/>
                        </a:spcAft>
                      </a:pPr>
                      <a:r>
                        <a:rPr lang="en-GB" sz="1100" spc="-25" dirty="0">
                          <a:effectLst/>
                          <a:latin typeface="Verdana" panose="020B0604030504040204" pitchFamily="34" charset="0"/>
                          <a:ea typeface="Verdana" panose="020B0604030504040204" pitchFamily="34" charset="0"/>
                        </a:rPr>
                        <a:t>Economic Classification</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62345" marR="62345" marT="0" marB="0"/>
                </a:tc>
                <a:tc gridSpan="3">
                  <a:txBody>
                    <a:bodyPr/>
                    <a:lstStyle/>
                    <a:p>
                      <a:pPr marL="228600" algn="l">
                        <a:lnSpc>
                          <a:spcPct val="150000"/>
                        </a:lnSpc>
                        <a:spcBef>
                          <a:spcPts val="300"/>
                        </a:spcBef>
                        <a:spcAft>
                          <a:spcPts val="300"/>
                        </a:spcAft>
                      </a:pPr>
                      <a:r>
                        <a:rPr lang="en-GB" sz="1100" spc="-25" dirty="0">
                          <a:effectLst/>
                          <a:latin typeface="Verdana" panose="020B0604030504040204" pitchFamily="34" charset="0"/>
                          <a:ea typeface="Verdana" panose="020B0604030504040204" pitchFamily="34" charset="0"/>
                        </a:rPr>
                        <a:t>2020/2021</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62345" marR="62345" marT="0" marB="0"/>
                </a:tc>
                <a:tc hMerge="1">
                  <a:txBody>
                    <a:bodyPr/>
                    <a:lstStyle/>
                    <a:p>
                      <a:endParaRPr lang="en-US"/>
                    </a:p>
                  </a:txBody>
                  <a:tcPr/>
                </a:tc>
                <a:tc hMerge="1">
                  <a:txBody>
                    <a:bodyPr/>
                    <a:lstStyle/>
                    <a:p>
                      <a:endParaRPr lang="en-US"/>
                    </a:p>
                  </a:txBody>
                  <a:tcPr/>
                </a:tc>
                <a:tc gridSpan="3">
                  <a:txBody>
                    <a:bodyPr/>
                    <a:lstStyle/>
                    <a:p>
                      <a:pPr marL="228600" algn="l">
                        <a:lnSpc>
                          <a:spcPct val="150000"/>
                        </a:lnSpc>
                        <a:spcBef>
                          <a:spcPts val="300"/>
                        </a:spcBef>
                        <a:spcAft>
                          <a:spcPts val="300"/>
                        </a:spcAft>
                      </a:pPr>
                      <a:r>
                        <a:rPr lang="en-GB" sz="1100" spc="-25" dirty="0">
                          <a:effectLst/>
                          <a:latin typeface="Verdana" panose="020B0604030504040204" pitchFamily="34" charset="0"/>
                          <a:ea typeface="Verdana" panose="020B0604030504040204" pitchFamily="34" charset="0"/>
                        </a:rPr>
                        <a:t>2019/2020</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62345" marR="62345"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98007">
                <a:tc vMerge="1">
                  <a:txBody>
                    <a:bodyPr/>
                    <a:lstStyle/>
                    <a:p>
                      <a:endParaRPr lang="en-US"/>
                    </a:p>
                  </a:txBody>
                  <a:tcPr/>
                </a:tc>
                <a:tc>
                  <a:txBody>
                    <a:bodyPr/>
                    <a:lstStyle/>
                    <a:p>
                      <a:pPr marL="20955" algn="l">
                        <a:lnSpc>
                          <a:spcPct val="150000"/>
                        </a:lnSpc>
                        <a:spcBef>
                          <a:spcPts val="300"/>
                        </a:spcBef>
                        <a:spcAft>
                          <a:spcPts val="300"/>
                        </a:spcAft>
                      </a:pPr>
                      <a:r>
                        <a:rPr lang="en-GB" sz="1100" b="1" spc="-25" dirty="0">
                          <a:effectLst/>
                          <a:latin typeface="Verdana" panose="020B0604030504040204" pitchFamily="34" charset="0"/>
                          <a:ea typeface="Verdana" panose="020B0604030504040204" pitchFamily="34" charset="0"/>
                        </a:rPr>
                        <a:t>Final</a:t>
                      </a:r>
                      <a:br>
                        <a:rPr lang="en-GB" sz="1100" b="1" spc="-25" dirty="0">
                          <a:effectLst/>
                          <a:latin typeface="Verdana" panose="020B0604030504040204" pitchFamily="34" charset="0"/>
                          <a:ea typeface="Verdana" panose="020B0604030504040204" pitchFamily="34" charset="0"/>
                        </a:rPr>
                      </a:br>
                      <a:r>
                        <a:rPr lang="en-GB" sz="1100" b="1" spc="-25" dirty="0">
                          <a:effectLst/>
                          <a:latin typeface="Verdana" panose="020B0604030504040204" pitchFamily="34" charset="0"/>
                          <a:ea typeface="Verdana" panose="020B0604030504040204" pitchFamily="34" charset="0"/>
                        </a:rPr>
                        <a:t>Appropriation</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62345" marR="62345" marT="0" marB="0"/>
                </a:tc>
                <a:tc>
                  <a:txBody>
                    <a:bodyPr/>
                    <a:lstStyle/>
                    <a:p>
                      <a:pPr marL="20955" algn="l">
                        <a:lnSpc>
                          <a:spcPct val="150000"/>
                        </a:lnSpc>
                        <a:spcBef>
                          <a:spcPts val="300"/>
                        </a:spcBef>
                        <a:spcAft>
                          <a:spcPts val="300"/>
                        </a:spcAft>
                      </a:pPr>
                      <a:r>
                        <a:rPr lang="en-GB" sz="1100" b="1" spc="-25" dirty="0">
                          <a:effectLst/>
                          <a:latin typeface="Verdana" panose="020B0604030504040204" pitchFamily="34" charset="0"/>
                          <a:ea typeface="Verdana" panose="020B0604030504040204" pitchFamily="34" charset="0"/>
                        </a:rPr>
                        <a:t>Actual </a:t>
                      </a:r>
                      <a:endParaRPr lang="en-ZA" sz="1100" b="1" spc="-25" dirty="0">
                        <a:effectLst/>
                        <a:latin typeface="Verdana" panose="020B0604030504040204" pitchFamily="34" charset="0"/>
                        <a:ea typeface="Verdana" panose="020B0604030504040204" pitchFamily="34" charset="0"/>
                      </a:endParaRPr>
                    </a:p>
                    <a:p>
                      <a:pPr marL="20955" algn="l">
                        <a:lnSpc>
                          <a:spcPct val="150000"/>
                        </a:lnSpc>
                        <a:spcBef>
                          <a:spcPts val="300"/>
                        </a:spcBef>
                        <a:spcAft>
                          <a:spcPts val="300"/>
                        </a:spcAft>
                      </a:pPr>
                      <a:r>
                        <a:rPr lang="en-GB" sz="1100" b="1" spc="-25" dirty="0">
                          <a:effectLst/>
                          <a:latin typeface="Verdana" panose="020B0604030504040204" pitchFamily="34" charset="0"/>
                          <a:ea typeface="Verdana" panose="020B0604030504040204" pitchFamily="34" charset="0"/>
                        </a:rPr>
                        <a:t>Expenditure</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62345" marR="62345" marT="0" marB="0"/>
                </a:tc>
                <a:tc>
                  <a:txBody>
                    <a:bodyPr/>
                    <a:lstStyle/>
                    <a:p>
                      <a:pPr marL="20955" algn="l">
                        <a:lnSpc>
                          <a:spcPct val="150000"/>
                        </a:lnSpc>
                        <a:spcBef>
                          <a:spcPts val="300"/>
                        </a:spcBef>
                        <a:spcAft>
                          <a:spcPts val="300"/>
                        </a:spcAft>
                      </a:pPr>
                      <a:r>
                        <a:rPr lang="en-GB" sz="1100" b="1" spc="-25" dirty="0">
                          <a:effectLst/>
                          <a:latin typeface="Verdana" panose="020B0604030504040204" pitchFamily="34" charset="0"/>
                          <a:ea typeface="Verdana" panose="020B0604030504040204" pitchFamily="34" charset="0"/>
                        </a:rPr>
                        <a:t>(Over) / Under Expenditure </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62345" marR="62345" marT="0" marB="0"/>
                </a:tc>
                <a:tc>
                  <a:txBody>
                    <a:bodyPr/>
                    <a:lstStyle/>
                    <a:p>
                      <a:pPr marL="20955" algn="l">
                        <a:lnSpc>
                          <a:spcPct val="150000"/>
                        </a:lnSpc>
                        <a:spcBef>
                          <a:spcPts val="300"/>
                        </a:spcBef>
                        <a:spcAft>
                          <a:spcPts val="300"/>
                        </a:spcAft>
                      </a:pPr>
                      <a:r>
                        <a:rPr lang="en-GB" sz="1100" b="1" spc="-25" dirty="0">
                          <a:effectLst/>
                          <a:latin typeface="Verdana" panose="020B0604030504040204" pitchFamily="34" charset="0"/>
                          <a:ea typeface="Verdana" panose="020B0604030504040204" pitchFamily="34" charset="0"/>
                        </a:rPr>
                        <a:t>Final</a:t>
                      </a:r>
                      <a:br>
                        <a:rPr lang="en-GB" sz="1100" b="1" spc="-25" dirty="0">
                          <a:effectLst/>
                          <a:latin typeface="Verdana" panose="020B0604030504040204" pitchFamily="34" charset="0"/>
                          <a:ea typeface="Verdana" panose="020B0604030504040204" pitchFamily="34" charset="0"/>
                        </a:rPr>
                      </a:br>
                      <a:r>
                        <a:rPr lang="en-GB" sz="1100" b="1" spc="-25" dirty="0">
                          <a:effectLst/>
                          <a:latin typeface="Verdana" panose="020B0604030504040204" pitchFamily="34" charset="0"/>
                          <a:ea typeface="Verdana" panose="020B0604030504040204" pitchFamily="34" charset="0"/>
                        </a:rPr>
                        <a:t>Appropriation</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62345" marR="62345" marT="0" marB="0"/>
                </a:tc>
                <a:tc>
                  <a:txBody>
                    <a:bodyPr/>
                    <a:lstStyle/>
                    <a:p>
                      <a:pPr marL="20955" algn="l">
                        <a:lnSpc>
                          <a:spcPct val="150000"/>
                        </a:lnSpc>
                        <a:spcBef>
                          <a:spcPts val="300"/>
                        </a:spcBef>
                        <a:spcAft>
                          <a:spcPts val="300"/>
                        </a:spcAft>
                      </a:pPr>
                      <a:r>
                        <a:rPr lang="en-GB" sz="1100" b="1" spc="-25" dirty="0">
                          <a:effectLst/>
                          <a:latin typeface="Verdana" panose="020B0604030504040204" pitchFamily="34" charset="0"/>
                          <a:ea typeface="Verdana" panose="020B0604030504040204" pitchFamily="34" charset="0"/>
                        </a:rPr>
                        <a:t>Actual </a:t>
                      </a:r>
                      <a:endParaRPr lang="en-ZA" sz="1100" b="1" spc="-25" dirty="0">
                        <a:effectLst/>
                        <a:latin typeface="Verdana" panose="020B0604030504040204" pitchFamily="34" charset="0"/>
                        <a:ea typeface="Verdana" panose="020B0604030504040204" pitchFamily="34" charset="0"/>
                      </a:endParaRPr>
                    </a:p>
                    <a:p>
                      <a:pPr marL="20955" algn="l">
                        <a:lnSpc>
                          <a:spcPct val="150000"/>
                        </a:lnSpc>
                        <a:spcBef>
                          <a:spcPts val="300"/>
                        </a:spcBef>
                        <a:spcAft>
                          <a:spcPts val="300"/>
                        </a:spcAft>
                      </a:pPr>
                      <a:r>
                        <a:rPr lang="en-GB" sz="1100" b="1" spc="-25" dirty="0">
                          <a:effectLst/>
                          <a:latin typeface="Verdana" panose="020B0604030504040204" pitchFamily="34" charset="0"/>
                          <a:ea typeface="Verdana" panose="020B0604030504040204" pitchFamily="34" charset="0"/>
                        </a:rPr>
                        <a:t>Expenditure</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62345" marR="62345" marT="0" marB="0"/>
                </a:tc>
                <a:tc>
                  <a:txBody>
                    <a:bodyPr/>
                    <a:lstStyle/>
                    <a:p>
                      <a:pPr marL="20955" algn="l">
                        <a:lnSpc>
                          <a:spcPct val="150000"/>
                        </a:lnSpc>
                        <a:spcBef>
                          <a:spcPts val="300"/>
                        </a:spcBef>
                        <a:spcAft>
                          <a:spcPts val="300"/>
                        </a:spcAft>
                      </a:pPr>
                      <a:r>
                        <a:rPr lang="en-GB" sz="1100" b="1" spc="-25" dirty="0">
                          <a:effectLst/>
                          <a:latin typeface="Verdana" panose="020B0604030504040204" pitchFamily="34" charset="0"/>
                          <a:ea typeface="Verdana" panose="020B0604030504040204" pitchFamily="34" charset="0"/>
                        </a:rPr>
                        <a:t>(Over)/Under Expenditure </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62345" marR="62345" marT="0" marB="0"/>
                </a:tc>
                <a:extLst>
                  <a:ext uri="{0D108BD9-81ED-4DB2-BD59-A6C34878D82A}">
                    <a16:rowId xmlns:a16="http://schemas.microsoft.com/office/drawing/2014/main" val="10001"/>
                  </a:ext>
                </a:extLst>
              </a:tr>
              <a:tr h="336659">
                <a:tc>
                  <a:txBody>
                    <a:bodyPr/>
                    <a:lstStyle/>
                    <a:p>
                      <a:pPr marL="228600" algn="l">
                        <a:lnSpc>
                          <a:spcPct val="150000"/>
                        </a:lnSpc>
                        <a:spcBef>
                          <a:spcPts val="300"/>
                        </a:spcBef>
                        <a:spcAft>
                          <a:spcPts val="300"/>
                        </a:spcAft>
                      </a:pPr>
                      <a:r>
                        <a:rPr lang="en-GB" sz="1100" spc="-25" dirty="0">
                          <a:effectLst/>
                          <a:latin typeface="Verdana" panose="020B0604030504040204" pitchFamily="34" charset="0"/>
                          <a:ea typeface="Verdana" panose="020B0604030504040204" pitchFamily="34" charset="0"/>
                        </a:rPr>
                        <a:t> </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62345" marR="62345" marT="0" marB="0"/>
                </a:tc>
                <a:tc>
                  <a:txBody>
                    <a:bodyPr/>
                    <a:lstStyle/>
                    <a:p>
                      <a:pPr marL="228600" indent="20955" algn="l">
                        <a:lnSpc>
                          <a:spcPct val="150000"/>
                        </a:lnSpc>
                        <a:spcBef>
                          <a:spcPts val="300"/>
                        </a:spcBef>
                        <a:spcAft>
                          <a:spcPts val="300"/>
                        </a:spcAft>
                      </a:pPr>
                      <a:r>
                        <a:rPr lang="en-GB" sz="1100" spc="-25" dirty="0">
                          <a:effectLst/>
                          <a:latin typeface="Verdana" panose="020B0604030504040204" pitchFamily="34" charset="0"/>
                          <a:ea typeface="Verdana" panose="020B0604030504040204" pitchFamily="34" charset="0"/>
                        </a:rPr>
                        <a:t>R’000</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62345" marR="62345" marT="0" marB="0"/>
                </a:tc>
                <a:tc>
                  <a:txBody>
                    <a:bodyPr/>
                    <a:lstStyle/>
                    <a:p>
                      <a:pPr marL="228600" indent="20955" algn="l">
                        <a:lnSpc>
                          <a:spcPct val="150000"/>
                        </a:lnSpc>
                        <a:spcBef>
                          <a:spcPts val="300"/>
                        </a:spcBef>
                        <a:spcAft>
                          <a:spcPts val="300"/>
                        </a:spcAft>
                      </a:pPr>
                      <a:r>
                        <a:rPr lang="en-GB" sz="1100" spc="-25" dirty="0">
                          <a:effectLst/>
                          <a:latin typeface="Verdana" panose="020B0604030504040204" pitchFamily="34" charset="0"/>
                          <a:ea typeface="Verdana" panose="020B0604030504040204" pitchFamily="34" charset="0"/>
                        </a:rPr>
                        <a:t>R’000</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62345" marR="62345" marT="0" marB="0"/>
                </a:tc>
                <a:tc>
                  <a:txBody>
                    <a:bodyPr/>
                    <a:lstStyle/>
                    <a:p>
                      <a:pPr marL="228600" indent="20955" algn="l">
                        <a:lnSpc>
                          <a:spcPct val="150000"/>
                        </a:lnSpc>
                        <a:spcBef>
                          <a:spcPts val="300"/>
                        </a:spcBef>
                        <a:spcAft>
                          <a:spcPts val="300"/>
                        </a:spcAft>
                      </a:pPr>
                      <a:r>
                        <a:rPr lang="en-GB" sz="1100" spc="-25" dirty="0">
                          <a:effectLst/>
                          <a:latin typeface="Verdana" panose="020B0604030504040204" pitchFamily="34" charset="0"/>
                          <a:ea typeface="Verdana" panose="020B0604030504040204" pitchFamily="34" charset="0"/>
                        </a:rPr>
                        <a:t>R’000</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62345" marR="62345" marT="0" marB="0"/>
                </a:tc>
                <a:tc>
                  <a:txBody>
                    <a:bodyPr/>
                    <a:lstStyle/>
                    <a:p>
                      <a:pPr marL="228600" indent="20955" algn="l">
                        <a:lnSpc>
                          <a:spcPct val="150000"/>
                        </a:lnSpc>
                        <a:spcBef>
                          <a:spcPts val="300"/>
                        </a:spcBef>
                        <a:spcAft>
                          <a:spcPts val="300"/>
                        </a:spcAft>
                      </a:pPr>
                      <a:r>
                        <a:rPr lang="en-GB" sz="1100" spc="-25" dirty="0">
                          <a:effectLst/>
                          <a:latin typeface="Verdana" panose="020B0604030504040204" pitchFamily="34" charset="0"/>
                          <a:ea typeface="Verdana" panose="020B0604030504040204" pitchFamily="34" charset="0"/>
                        </a:rPr>
                        <a:t>R’000</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62345" marR="62345" marT="0" marB="0"/>
                </a:tc>
                <a:tc>
                  <a:txBody>
                    <a:bodyPr/>
                    <a:lstStyle/>
                    <a:p>
                      <a:pPr marL="228600" indent="20955" algn="l">
                        <a:lnSpc>
                          <a:spcPct val="150000"/>
                        </a:lnSpc>
                        <a:spcBef>
                          <a:spcPts val="300"/>
                        </a:spcBef>
                        <a:spcAft>
                          <a:spcPts val="300"/>
                        </a:spcAft>
                      </a:pPr>
                      <a:r>
                        <a:rPr lang="en-GB" sz="1100" spc="-25" dirty="0">
                          <a:effectLst/>
                          <a:latin typeface="Verdana" panose="020B0604030504040204" pitchFamily="34" charset="0"/>
                          <a:ea typeface="Verdana" panose="020B0604030504040204" pitchFamily="34" charset="0"/>
                        </a:rPr>
                        <a:t>R’000</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62345" marR="62345" marT="0" marB="0"/>
                </a:tc>
                <a:tc>
                  <a:txBody>
                    <a:bodyPr/>
                    <a:lstStyle/>
                    <a:p>
                      <a:pPr marL="228600" indent="20955" algn="l">
                        <a:lnSpc>
                          <a:spcPct val="150000"/>
                        </a:lnSpc>
                        <a:spcBef>
                          <a:spcPts val="300"/>
                        </a:spcBef>
                        <a:spcAft>
                          <a:spcPts val="300"/>
                        </a:spcAft>
                      </a:pPr>
                      <a:r>
                        <a:rPr lang="en-GB" sz="1100" spc="-25" dirty="0">
                          <a:effectLst/>
                          <a:latin typeface="Verdana" panose="020B0604030504040204" pitchFamily="34" charset="0"/>
                          <a:ea typeface="Verdana" panose="020B0604030504040204" pitchFamily="34" charset="0"/>
                        </a:rPr>
                        <a:t>R’000</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62345" marR="62345" marT="0" marB="0"/>
                </a:tc>
                <a:extLst>
                  <a:ext uri="{0D108BD9-81ED-4DB2-BD59-A6C34878D82A}">
                    <a16:rowId xmlns:a16="http://schemas.microsoft.com/office/drawing/2014/main" val="10002"/>
                  </a:ext>
                </a:extLst>
              </a:tr>
              <a:tr h="673319">
                <a:tc>
                  <a:txBody>
                    <a:bodyPr/>
                    <a:lstStyle/>
                    <a:p>
                      <a:pPr marL="228600" algn="l">
                        <a:lnSpc>
                          <a:spcPct val="150000"/>
                        </a:lnSpc>
                        <a:spcBef>
                          <a:spcPts val="300"/>
                        </a:spcBef>
                        <a:spcAft>
                          <a:spcPts val="300"/>
                        </a:spcAft>
                      </a:pPr>
                      <a:r>
                        <a:rPr lang="en-GB" sz="1100" spc="-25" dirty="0">
                          <a:effectLst/>
                          <a:latin typeface="Verdana" panose="020B0604030504040204" pitchFamily="34" charset="0"/>
                          <a:ea typeface="Verdana" panose="020B0604030504040204" pitchFamily="34" charset="0"/>
                        </a:rPr>
                        <a:t>Compensation of employees</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62345" marR="62345" marT="0" marB="0"/>
                </a:tc>
                <a:tc>
                  <a:txBody>
                    <a:bodyPr/>
                    <a:lstStyle/>
                    <a:p>
                      <a:pPr marL="228600" algn="l">
                        <a:lnSpc>
                          <a:spcPct val="150000"/>
                        </a:lnSpc>
                        <a:spcBef>
                          <a:spcPts val="300"/>
                        </a:spcBef>
                        <a:spcAft>
                          <a:spcPts val="300"/>
                        </a:spcAft>
                      </a:pPr>
                      <a:r>
                        <a:rPr lang="en-GB" sz="1100" spc="-25" dirty="0">
                          <a:effectLst/>
                          <a:latin typeface="Verdana" panose="020B0604030504040204" pitchFamily="34" charset="0"/>
                          <a:ea typeface="Verdana" panose="020B0604030504040204" pitchFamily="34" charset="0"/>
                        </a:rPr>
                        <a:t>32251</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62345" marR="62345" marT="0" marB="0"/>
                </a:tc>
                <a:tc>
                  <a:txBody>
                    <a:bodyPr/>
                    <a:lstStyle/>
                    <a:p>
                      <a:pPr marL="228600" algn="l">
                        <a:lnSpc>
                          <a:spcPct val="150000"/>
                        </a:lnSpc>
                        <a:spcBef>
                          <a:spcPts val="300"/>
                        </a:spcBef>
                        <a:spcAft>
                          <a:spcPts val="300"/>
                        </a:spcAft>
                      </a:pPr>
                      <a:r>
                        <a:rPr lang="en-GB" sz="1100" spc="-25" dirty="0">
                          <a:effectLst/>
                          <a:latin typeface="Verdana" panose="020B0604030504040204" pitchFamily="34" charset="0"/>
                          <a:ea typeface="Verdana" panose="020B0604030504040204" pitchFamily="34" charset="0"/>
                        </a:rPr>
                        <a:t>21462</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62345" marR="62345" marT="0" marB="0"/>
                </a:tc>
                <a:tc>
                  <a:txBody>
                    <a:bodyPr/>
                    <a:lstStyle/>
                    <a:p>
                      <a:pPr marL="228600" algn="l">
                        <a:lnSpc>
                          <a:spcPct val="150000"/>
                        </a:lnSpc>
                        <a:spcBef>
                          <a:spcPts val="300"/>
                        </a:spcBef>
                        <a:spcAft>
                          <a:spcPts val="300"/>
                        </a:spcAft>
                      </a:pPr>
                      <a:r>
                        <a:rPr lang="en-GB" sz="1100" spc="-25" dirty="0">
                          <a:effectLst/>
                          <a:latin typeface="Verdana" panose="020B0604030504040204" pitchFamily="34" charset="0"/>
                          <a:ea typeface="Verdana" panose="020B0604030504040204" pitchFamily="34" charset="0"/>
                        </a:rPr>
                        <a:t>10789</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62345" marR="62345" marT="0" marB="0"/>
                </a:tc>
                <a:tc>
                  <a:txBody>
                    <a:bodyPr/>
                    <a:lstStyle/>
                    <a:p>
                      <a:pPr marL="228600" algn="l">
                        <a:lnSpc>
                          <a:spcPct val="150000"/>
                        </a:lnSpc>
                        <a:spcBef>
                          <a:spcPts val="300"/>
                        </a:spcBef>
                        <a:spcAft>
                          <a:spcPts val="300"/>
                        </a:spcAft>
                      </a:pPr>
                      <a:r>
                        <a:rPr lang="en-GB" sz="1100" spc="-25" dirty="0">
                          <a:effectLst/>
                          <a:latin typeface="Verdana" panose="020B0604030504040204" pitchFamily="34" charset="0"/>
                          <a:ea typeface="Verdana" panose="020B0604030504040204" pitchFamily="34" charset="0"/>
                        </a:rPr>
                        <a:t>19517</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62345" marR="62345" marT="0" marB="0"/>
                </a:tc>
                <a:tc>
                  <a:txBody>
                    <a:bodyPr/>
                    <a:lstStyle/>
                    <a:p>
                      <a:pPr marL="228600" algn="l">
                        <a:lnSpc>
                          <a:spcPct val="150000"/>
                        </a:lnSpc>
                        <a:spcBef>
                          <a:spcPts val="300"/>
                        </a:spcBef>
                        <a:spcAft>
                          <a:spcPts val="300"/>
                        </a:spcAft>
                      </a:pPr>
                      <a:r>
                        <a:rPr lang="en-GB" sz="1100" spc="-25" dirty="0">
                          <a:effectLst/>
                          <a:latin typeface="Verdana" panose="020B0604030504040204" pitchFamily="34" charset="0"/>
                          <a:ea typeface="Verdana" panose="020B0604030504040204" pitchFamily="34" charset="0"/>
                        </a:rPr>
                        <a:t>12339</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62345" marR="62345" marT="0" marB="0"/>
                </a:tc>
                <a:tc>
                  <a:txBody>
                    <a:bodyPr/>
                    <a:lstStyle/>
                    <a:p>
                      <a:pPr marL="228600" algn="l">
                        <a:lnSpc>
                          <a:spcPct val="150000"/>
                        </a:lnSpc>
                        <a:spcBef>
                          <a:spcPts val="300"/>
                        </a:spcBef>
                        <a:spcAft>
                          <a:spcPts val="300"/>
                        </a:spcAft>
                      </a:pPr>
                      <a:r>
                        <a:rPr lang="en-GB" sz="1100" spc="-25" dirty="0">
                          <a:effectLst/>
                          <a:latin typeface="Verdana" panose="020B0604030504040204" pitchFamily="34" charset="0"/>
                          <a:ea typeface="Verdana" panose="020B0604030504040204" pitchFamily="34" charset="0"/>
                        </a:rPr>
                        <a:t>7178</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62345" marR="62345" marT="0" marB="0"/>
                </a:tc>
                <a:extLst>
                  <a:ext uri="{0D108BD9-81ED-4DB2-BD59-A6C34878D82A}">
                    <a16:rowId xmlns:a16="http://schemas.microsoft.com/office/drawing/2014/main" val="10003"/>
                  </a:ext>
                </a:extLst>
              </a:tr>
              <a:tr h="336659">
                <a:tc>
                  <a:txBody>
                    <a:bodyPr/>
                    <a:lstStyle/>
                    <a:p>
                      <a:pPr marL="228600" algn="l">
                        <a:lnSpc>
                          <a:spcPct val="150000"/>
                        </a:lnSpc>
                        <a:spcBef>
                          <a:spcPts val="300"/>
                        </a:spcBef>
                        <a:spcAft>
                          <a:spcPts val="300"/>
                        </a:spcAft>
                      </a:pPr>
                      <a:r>
                        <a:rPr lang="en-GB" sz="1100" spc="-25" dirty="0">
                          <a:effectLst/>
                          <a:latin typeface="Verdana" panose="020B0604030504040204" pitchFamily="34" charset="0"/>
                          <a:ea typeface="Verdana" panose="020B0604030504040204" pitchFamily="34" charset="0"/>
                        </a:rPr>
                        <a:t>Goods and services</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62345" marR="62345" marT="0" marB="0"/>
                </a:tc>
                <a:tc>
                  <a:txBody>
                    <a:bodyPr/>
                    <a:lstStyle/>
                    <a:p>
                      <a:pPr marL="228600" algn="l">
                        <a:lnSpc>
                          <a:spcPct val="150000"/>
                        </a:lnSpc>
                        <a:spcBef>
                          <a:spcPts val="300"/>
                        </a:spcBef>
                        <a:spcAft>
                          <a:spcPts val="300"/>
                        </a:spcAft>
                      </a:pPr>
                      <a:r>
                        <a:rPr lang="en-GB" sz="1100" spc="-25" dirty="0">
                          <a:effectLst/>
                          <a:latin typeface="Verdana" panose="020B0604030504040204" pitchFamily="34" charset="0"/>
                          <a:ea typeface="Verdana" panose="020B0604030504040204" pitchFamily="34" charset="0"/>
                        </a:rPr>
                        <a:t>10546</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62345" marR="62345" marT="0" marB="0"/>
                </a:tc>
                <a:tc>
                  <a:txBody>
                    <a:bodyPr/>
                    <a:lstStyle/>
                    <a:p>
                      <a:pPr marL="228600" algn="l">
                        <a:lnSpc>
                          <a:spcPct val="150000"/>
                        </a:lnSpc>
                        <a:spcBef>
                          <a:spcPts val="300"/>
                        </a:spcBef>
                        <a:spcAft>
                          <a:spcPts val="300"/>
                        </a:spcAft>
                      </a:pPr>
                      <a:r>
                        <a:rPr lang="en-GB" sz="1100" spc="-25" dirty="0">
                          <a:effectLst/>
                          <a:latin typeface="Verdana" panose="020B0604030504040204" pitchFamily="34" charset="0"/>
                          <a:ea typeface="Verdana" panose="020B0604030504040204" pitchFamily="34" charset="0"/>
                        </a:rPr>
                        <a:t>7387</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62345" marR="62345" marT="0" marB="0"/>
                </a:tc>
                <a:tc>
                  <a:txBody>
                    <a:bodyPr/>
                    <a:lstStyle/>
                    <a:p>
                      <a:pPr marL="228600" algn="l">
                        <a:lnSpc>
                          <a:spcPct val="150000"/>
                        </a:lnSpc>
                        <a:spcBef>
                          <a:spcPts val="300"/>
                        </a:spcBef>
                        <a:spcAft>
                          <a:spcPts val="300"/>
                        </a:spcAft>
                      </a:pPr>
                      <a:r>
                        <a:rPr lang="en-GB" sz="1100" spc="-25" dirty="0">
                          <a:effectLst/>
                          <a:latin typeface="Verdana" panose="020B0604030504040204" pitchFamily="34" charset="0"/>
                          <a:ea typeface="Verdana" panose="020B0604030504040204" pitchFamily="34" charset="0"/>
                        </a:rPr>
                        <a:t>3159</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62345" marR="62345" marT="0" marB="0"/>
                </a:tc>
                <a:tc>
                  <a:txBody>
                    <a:bodyPr/>
                    <a:lstStyle/>
                    <a:p>
                      <a:pPr marL="228600" algn="l">
                        <a:lnSpc>
                          <a:spcPct val="150000"/>
                        </a:lnSpc>
                        <a:spcBef>
                          <a:spcPts val="300"/>
                        </a:spcBef>
                        <a:spcAft>
                          <a:spcPts val="300"/>
                        </a:spcAft>
                      </a:pPr>
                      <a:r>
                        <a:rPr lang="en-GB" sz="1100" spc="-25" dirty="0">
                          <a:effectLst/>
                          <a:latin typeface="Verdana" panose="020B0604030504040204" pitchFamily="34" charset="0"/>
                          <a:ea typeface="Verdana" panose="020B0604030504040204" pitchFamily="34" charset="0"/>
                        </a:rPr>
                        <a:t>8994</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62345" marR="62345" marT="0" marB="0"/>
                </a:tc>
                <a:tc>
                  <a:txBody>
                    <a:bodyPr/>
                    <a:lstStyle/>
                    <a:p>
                      <a:pPr marL="228600" algn="l">
                        <a:lnSpc>
                          <a:spcPct val="150000"/>
                        </a:lnSpc>
                        <a:spcBef>
                          <a:spcPts val="300"/>
                        </a:spcBef>
                        <a:spcAft>
                          <a:spcPts val="300"/>
                        </a:spcAft>
                      </a:pPr>
                      <a:r>
                        <a:rPr lang="en-GB" sz="1100" spc="-25" dirty="0">
                          <a:effectLst/>
                          <a:latin typeface="Verdana" panose="020B0604030504040204" pitchFamily="34" charset="0"/>
                          <a:ea typeface="Verdana" panose="020B0604030504040204" pitchFamily="34" charset="0"/>
                        </a:rPr>
                        <a:t>8995</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62345" marR="62345" marT="0" marB="0"/>
                </a:tc>
                <a:tc>
                  <a:txBody>
                    <a:bodyPr/>
                    <a:lstStyle/>
                    <a:p>
                      <a:pPr marL="228600" algn="l">
                        <a:lnSpc>
                          <a:spcPct val="150000"/>
                        </a:lnSpc>
                        <a:spcBef>
                          <a:spcPts val="300"/>
                        </a:spcBef>
                        <a:spcAft>
                          <a:spcPts val="300"/>
                        </a:spcAft>
                      </a:pPr>
                      <a:r>
                        <a:rPr lang="en-GB" sz="1100" spc="-25" dirty="0">
                          <a:effectLst/>
                          <a:latin typeface="Verdana" panose="020B0604030504040204" pitchFamily="34" charset="0"/>
                          <a:ea typeface="Verdana" panose="020B0604030504040204" pitchFamily="34" charset="0"/>
                        </a:rPr>
                        <a:t>(1)</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62345" marR="62345" marT="0" marB="0"/>
                </a:tc>
                <a:extLst>
                  <a:ext uri="{0D108BD9-81ED-4DB2-BD59-A6C34878D82A}">
                    <a16:rowId xmlns:a16="http://schemas.microsoft.com/office/drawing/2014/main" val="10004"/>
                  </a:ext>
                </a:extLst>
              </a:tr>
              <a:tr h="336659">
                <a:tc>
                  <a:txBody>
                    <a:bodyPr/>
                    <a:lstStyle/>
                    <a:p>
                      <a:pPr marL="228600" algn="l">
                        <a:lnSpc>
                          <a:spcPct val="150000"/>
                        </a:lnSpc>
                        <a:spcBef>
                          <a:spcPts val="300"/>
                        </a:spcBef>
                        <a:spcAft>
                          <a:spcPts val="300"/>
                        </a:spcAft>
                      </a:pPr>
                      <a:r>
                        <a:rPr lang="en-GB" sz="1100" spc="-25" dirty="0">
                          <a:effectLst/>
                          <a:latin typeface="Verdana" panose="020B0604030504040204" pitchFamily="34" charset="0"/>
                          <a:ea typeface="Verdana" panose="020B0604030504040204" pitchFamily="34" charset="0"/>
                        </a:rPr>
                        <a:t>Household payments</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62345" marR="62345" marT="0" marB="0"/>
                </a:tc>
                <a:tc>
                  <a:txBody>
                    <a:bodyPr/>
                    <a:lstStyle/>
                    <a:p>
                      <a:pPr marL="228600" algn="l">
                        <a:lnSpc>
                          <a:spcPct val="150000"/>
                        </a:lnSpc>
                        <a:spcBef>
                          <a:spcPts val="300"/>
                        </a:spcBef>
                        <a:spcAft>
                          <a:spcPts val="300"/>
                        </a:spcAft>
                      </a:pPr>
                      <a:r>
                        <a:rPr lang="en-GB" sz="1100" spc="-25" dirty="0">
                          <a:effectLst/>
                          <a:latin typeface="Verdana" panose="020B0604030504040204" pitchFamily="34" charset="0"/>
                          <a:ea typeface="Verdana" panose="020B0604030504040204" pitchFamily="34" charset="0"/>
                        </a:rPr>
                        <a:t>0</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62345" marR="62345" marT="0" marB="0"/>
                </a:tc>
                <a:tc>
                  <a:txBody>
                    <a:bodyPr/>
                    <a:lstStyle/>
                    <a:p>
                      <a:pPr marL="228600" algn="l">
                        <a:lnSpc>
                          <a:spcPct val="150000"/>
                        </a:lnSpc>
                        <a:spcBef>
                          <a:spcPts val="300"/>
                        </a:spcBef>
                        <a:spcAft>
                          <a:spcPts val="300"/>
                        </a:spcAft>
                      </a:pPr>
                      <a:r>
                        <a:rPr lang="en-GB" sz="1100" spc="-25" dirty="0">
                          <a:effectLst/>
                          <a:latin typeface="Verdana" panose="020B0604030504040204" pitchFamily="34" charset="0"/>
                          <a:ea typeface="Verdana" panose="020B0604030504040204" pitchFamily="34" charset="0"/>
                        </a:rPr>
                        <a:t>353</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62345" marR="62345" marT="0" marB="0"/>
                </a:tc>
                <a:tc>
                  <a:txBody>
                    <a:bodyPr/>
                    <a:lstStyle/>
                    <a:p>
                      <a:pPr marL="228600" algn="l">
                        <a:lnSpc>
                          <a:spcPct val="150000"/>
                        </a:lnSpc>
                        <a:spcBef>
                          <a:spcPts val="300"/>
                        </a:spcBef>
                        <a:spcAft>
                          <a:spcPts val="300"/>
                        </a:spcAft>
                      </a:pPr>
                      <a:r>
                        <a:rPr lang="en-GB" sz="1100" spc="-25" dirty="0">
                          <a:effectLst/>
                          <a:latin typeface="Verdana" panose="020B0604030504040204" pitchFamily="34" charset="0"/>
                          <a:ea typeface="Verdana" panose="020B0604030504040204" pitchFamily="34" charset="0"/>
                        </a:rPr>
                        <a:t>(353)</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62345" marR="62345" marT="0" marB="0"/>
                </a:tc>
                <a:tc>
                  <a:txBody>
                    <a:bodyPr/>
                    <a:lstStyle/>
                    <a:p>
                      <a:pPr marL="228600" algn="l">
                        <a:lnSpc>
                          <a:spcPct val="150000"/>
                        </a:lnSpc>
                        <a:spcBef>
                          <a:spcPts val="300"/>
                        </a:spcBef>
                        <a:spcAft>
                          <a:spcPts val="300"/>
                        </a:spcAft>
                      </a:pPr>
                      <a:r>
                        <a:rPr lang="en-GB" sz="1100" spc="-25" dirty="0">
                          <a:effectLst/>
                          <a:latin typeface="Verdana" panose="020B0604030504040204" pitchFamily="34" charset="0"/>
                          <a:ea typeface="Verdana" panose="020B0604030504040204" pitchFamily="34" charset="0"/>
                        </a:rPr>
                        <a:t>0</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62345" marR="62345" marT="0" marB="0"/>
                </a:tc>
                <a:tc>
                  <a:txBody>
                    <a:bodyPr/>
                    <a:lstStyle/>
                    <a:p>
                      <a:pPr marL="228600" algn="l">
                        <a:lnSpc>
                          <a:spcPct val="150000"/>
                        </a:lnSpc>
                        <a:spcBef>
                          <a:spcPts val="300"/>
                        </a:spcBef>
                        <a:spcAft>
                          <a:spcPts val="300"/>
                        </a:spcAft>
                      </a:pPr>
                      <a:r>
                        <a:rPr lang="en-GB" sz="1100" spc="-25" dirty="0">
                          <a:effectLst/>
                          <a:latin typeface="Verdana" panose="020B0604030504040204" pitchFamily="34" charset="0"/>
                          <a:ea typeface="Verdana" panose="020B0604030504040204" pitchFamily="34" charset="0"/>
                        </a:rPr>
                        <a:t>0</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62345" marR="62345" marT="0" marB="0"/>
                </a:tc>
                <a:tc>
                  <a:txBody>
                    <a:bodyPr/>
                    <a:lstStyle/>
                    <a:p>
                      <a:pPr marL="228600" algn="l">
                        <a:lnSpc>
                          <a:spcPct val="150000"/>
                        </a:lnSpc>
                        <a:spcBef>
                          <a:spcPts val="300"/>
                        </a:spcBef>
                        <a:spcAft>
                          <a:spcPts val="300"/>
                        </a:spcAft>
                      </a:pPr>
                      <a:r>
                        <a:rPr lang="en-GB" sz="1100" spc="-25" dirty="0">
                          <a:effectLst/>
                          <a:latin typeface="Verdana" panose="020B0604030504040204" pitchFamily="34" charset="0"/>
                          <a:ea typeface="Verdana" panose="020B0604030504040204" pitchFamily="34" charset="0"/>
                        </a:rPr>
                        <a:t>0</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62345" marR="62345" marT="0" marB="0"/>
                </a:tc>
                <a:extLst>
                  <a:ext uri="{0D108BD9-81ED-4DB2-BD59-A6C34878D82A}">
                    <a16:rowId xmlns:a16="http://schemas.microsoft.com/office/drawing/2014/main" val="10005"/>
                  </a:ext>
                </a:extLst>
              </a:tr>
              <a:tr h="336659">
                <a:tc>
                  <a:txBody>
                    <a:bodyPr/>
                    <a:lstStyle/>
                    <a:p>
                      <a:pPr marL="228600" algn="l">
                        <a:lnSpc>
                          <a:spcPct val="150000"/>
                        </a:lnSpc>
                        <a:spcBef>
                          <a:spcPts val="300"/>
                        </a:spcBef>
                        <a:spcAft>
                          <a:spcPts val="300"/>
                        </a:spcAft>
                      </a:pPr>
                      <a:r>
                        <a:rPr lang="en-GB" sz="1100" spc="-25" dirty="0">
                          <a:effectLst/>
                          <a:latin typeface="Verdana" panose="020B0604030504040204" pitchFamily="34" charset="0"/>
                          <a:ea typeface="Verdana" panose="020B0604030504040204" pitchFamily="34" charset="0"/>
                        </a:rPr>
                        <a:t>Buildings </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62345" marR="62345" marT="0" marB="0"/>
                </a:tc>
                <a:tc>
                  <a:txBody>
                    <a:bodyPr/>
                    <a:lstStyle/>
                    <a:p>
                      <a:pPr marL="228600" algn="l">
                        <a:lnSpc>
                          <a:spcPct val="150000"/>
                        </a:lnSpc>
                        <a:spcBef>
                          <a:spcPts val="300"/>
                        </a:spcBef>
                        <a:spcAft>
                          <a:spcPts val="300"/>
                        </a:spcAft>
                      </a:pPr>
                      <a:r>
                        <a:rPr lang="en-GB" sz="1100" spc="-25" dirty="0">
                          <a:effectLst/>
                          <a:latin typeface="Verdana" panose="020B0604030504040204" pitchFamily="34" charset="0"/>
                          <a:ea typeface="Verdana" panose="020B0604030504040204" pitchFamily="34" charset="0"/>
                        </a:rPr>
                        <a:t>0</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62345" marR="62345" marT="0" marB="0"/>
                </a:tc>
                <a:tc>
                  <a:txBody>
                    <a:bodyPr/>
                    <a:lstStyle/>
                    <a:p>
                      <a:pPr marL="228600" algn="l">
                        <a:lnSpc>
                          <a:spcPct val="150000"/>
                        </a:lnSpc>
                        <a:spcBef>
                          <a:spcPts val="300"/>
                        </a:spcBef>
                        <a:spcAft>
                          <a:spcPts val="300"/>
                        </a:spcAft>
                      </a:pPr>
                      <a:r>
                        <a:rPr lang="en-GB" sz="1100" spc="-25" dirty="0">
                          <a:effectLst/>
                          <a:latin typeface="Verdana" panose="020B0604030504040204" pitchFamily="34" charset="0"/>
                          <a:ea typeface="Verdana" panose="020B0604030504040204" pitchFamily="34" charset="0"/>
                        </a:rPr>
                        <a:t>0</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62345" marR="62345" marT="0" marB="0"/>
                </a:tc>
                <a:tc>
                  <a:txBody>
                    <a:bodyPr/>
                    <a:lstStyle/>
                    <a:p>
                      <a:pPr marL="228600" algn="l">
                        <a:lnSpc>
                          <a:spcPct val="150000"/>
                        </a:lnSpc>
                        <a:spcBef>
                          <a:spcPts val="300"/>
                        </a:spcBef>
                        <a:spcAft>
                          <a:spcPts val="300"/>
                        </a:spcAft>
                      </a:pPr>
                      <a:r>
                        <a:rPr lang="en-GB" sz="1100" spc="-25" dirty="0">
                          <a:effectLst/>
                          <a:latin typeface="Verdana" panose="020B0604030504040204" pitchFamily="34" charset="0"/>
                          <a:ea typeface="Verdana" panose="020B0604030504040204" pitchFamily="34" charset="0"/>
                        </a:rPr>
                        <a:t>0</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62345" marR="62345" marT="0" marB="0"/>
                </a:tc>
                <a:tc>
                  <a:txBody>
                    <a:bodyPr/>
                    <a:lstStyle/>
                    <a:p>
                      <a:pPr marL="228600" algn="l">
                        <a:lnSpc>
                          <a:spcPct val="150000"/>
                        </a:lnSpc>
                        <a:spcBef>
                          <a:spcPts val="300"/>
                        </a:spcBef>
                        <a:spcAft>
                          <a:spcPts val="300"/>
                        </a:spcAft>
                      </a:pPr>
                      <a:r>
                        <a:rPr lang="en-GB" sz="1100" spc="-25" dirty="0">
                          <a:effectLst/>
                          <a:latin typeface="Verdana" panose="020B0604030504040204" pitchFamily="34" charset="0"/>
                          <a:ea typeface="Verdana" panose="020B0604030504040204" pitchFamily="34" charset="0"/>
                        </a:rPr>
                        <a:t>38</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62345" marR="62345" marT="0" marB="0"/>
                </a:tc>
                <a:tc>
                  <a:txBody>
                    <a:bodyPr/>
                    <a:lstStyle/>
                    <a:p>
                      <a:pPr marL="228600" algn="l">
                        <a:lnSpc>
                          <a:spcPct val="150000"/>
                        </a:lnSpc>
                        <a:spcBef>
                          <a:spcPts val="300"/>
                        </a:spcBef>
                        <a:spcAft>
                          <a:spcPts val="300"/>
                        </a:spcAft>
                      </a:pPr>
                      <a:r>
                        <a:rPr lang="en-GB" sz="1100" spc="-25" dirty="0">
                          <a:effectLst/>
                          <a:latin typeface="Verdana" panose="020B0604030504040204" pitchFamily="34" charset="0"/>
                          <a:ea typeface="Verdana" panose="020B0604030504040204" pitchFamily="34" charset="0"/>
                        </a:rPr>
                        <a:t>38</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62345" marR="62345" marT="0" marB="0"/>
                </a:tc>
                <a:tc>
                  <a:txBody>
                    <a:bodyPr/>
                    <a:lstStyle/>
                    <a:p>
                      <a:pPr marL="228600" algn="l">
                        <a:lnSpc>
                          <a:spcPct val="150000"/>
                        </a:lnSpc>
                        <a:spcBef>
                          <a:spcPts val="300"/>
                        </a:spcBef>
                        <a:spcAft>
                          <a:spcPts val="300"/>
                        </a:spcAft>
                      </a:pPr>
                      <a:r>
                        <a:rPr lang="en-GB" sz="1100" spc="-25" dirty="0">
                          <a:effectLst/>
                          <a:latin typeface="Verdana" panose="020B0604030504040204" pitchFamily="34" charset="0"/>
                          <a:ea typeface="Verdana" panose="020B0604030504040204" pitchFamily="34" charset="0"/>
                        </a:rPr>
                        <a:t>0</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62345" marR="62345" marT="0" marB="0"/>
                </a:tc>
                <a:extLst>
                  <a:ext uri="{0D108BD9-81ED-4DB2-BD59-A6C34878D82A}">
                    <a16:rowId xmlns:a16="http://schemas.microsoft.com/office/drawing/2014/main" val="10006"/>
                  </a:ext>
                </a:extLst>
              </a:tr>
              <a:tr h="336659">
                <a:tc>
                  <a:txBody>
                    <a:bodyPr/>
                    <a:lstStyle/>
                    <a:p>
                      <a:pPr marL="228600" algn="l">
                        <a:lnSpc>
                          <a:spcPct val="150000"/>
                        </a:lnSpc>
                        <a:spcBef>
                          <a:spcPts val="300"/>
                        </a:spcBef>
                        <a:spcAft>
                          <a:spcPts val="300"/>
                        </a:spcAft>
                      </a:pPr>
                      <a:r>
                        <a:rPr lang="en-GB" sz="1100" spc="-25" dirty="0">
                          <a:effectLst/>
                          <a:latin typeface="Verdana" panose="020B0604030504040204" pitchFamily="34" charset="0"/>
                          <a:ea typeface="Verdana" panose="020B0604030504040204" pitchFamily="34" charset="0"/>
                        </a:rPr>
                        <a:t>Machinery and equipment</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62345" marR="62345" marT="0" marB="0"/>
                </a:tc>
                <a:tc>
                  <a:txBody>
                    <a:bodyPr/>
                    <a:lstStyle/>
                    <a:p>
                      <a:pPr marL="228600" algn="l">
                        <a:lnSpc>
                          <a:spcPct val="150000"/>
                        </a:lnSpc>
                        <a:spcBef>
                          <a:spcPts val="300"/>
                        </a:spcBef>
                        <a:spcAft>
                          <a:spcPts val="300"/>
                        </a:spcAft>
                      </a:pPr>
                      <a:r>
                        <a:rPr lang="en-GB" sz="1100" spc="-25" dirty="0">
                          <a:effectLst/>
                          <a:latin typeface="Verdana" panose="020B0604030504040204" pitchFamily="34" charset="0"/>
                          <a:ea typeface="Verdana" panose="020B0604030504040204" pitchFamily="34" charset="0"/>
                        </a:rPr>
                        <a:t>1600</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62345" marR="62345" marT="0" marB="0"/>
                </a:tc>
                <a:tc>
                  <a:txBody>
                    <a:bodyPr/>
                    <a:lstStyle/>
                    <a:p>
                      <a:pPr marL="228600" algn="l">
                        <a:lnSpc>
                          <a:spcPct val="150000"/>
                        </a:lnSpc>
                        <a:spcBef>
                          <a:spcPts val="300"/>
                        </a:spcBef>
                        <a:spcAft>
                          <a:spcPts val="300"/>
                        </a:spcAft>
                      </a:pPr>
                      <a:r>
                        <a:rPr lang="en-GB" sz="1100" spc="-25" dirty="0">
                          <a:effectLst/>
                          <a:latin typeface="Verdana" panose="020B0604030504040204" pitchFamily="34" charset="0"/>
                          <a:ea typeface="Verdana" panose="020B0604030504040204" pitchFamily="34" charset="0"/>
                        </a:rPr>
                        <a:t>683</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62345" marR="62345" marT="0" marB="0"/>
                </a:tc>
                <a:tc>
                  <a:txBody>
                    <a:bodyPr/>
                    <a:lstStyle/>
                    <a:p>
                      <a:pPr marL="228600" algn="l">
                        <a:lnSpc>
                          <a:spcPct val="150000"/>
                        </a:lnSpc>
                        <a:spcBef>
                          <a:spcPts val="300"/>
                        </a:spcBef>
                        <a:spcAft>
                          <a:spcPts val="300"/>
                        </a:spcAft>
                      </a:pPr>
                      <a:r>
                        <a:rPr lang="en-GB" sz="1100" spc="-25" dirty="0">
                          <a:effectLst/>
                          <a:latin typeface="Verdana" panose="020B0604030504040204" pitchFamily="34" charset="0"/>
                          <a:ea typeface="Verdana" panose="020B0604030504040204" pitchFamily="34" charset="0"/>
                        </a:rPr>
                        <a:t>917</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62345" marR="62345" marT="0" marB="0"/>
                </a:tc>
                <a:tc>
                  <a:txBody>
                    <a:bodyPr/>
                    <a:lstStyle/>
                    <a:p>
                      <a:pPr marL="228600" algn="l">
                        <a:lnSpc>
                          <a:spcPct val="150000"/>
                        </a:lnSpc>
                        <a:spcBef>
                          <a:spcPts val="300"/>
                        </a:spcBef>
                        <a:spcAft>
                          <a:spcPts val="300"/>
                        </a:spcAft>
                      </a:pPr>
                      <a:r>
                        <a:rPr lang="en-GB" sz="1100" spc="-25" dirty="0">
                          <a:effectLst/>
                          <a:latin typeface="Verdana" panose="020B0604030504040204" pitchFamily="34" charset="0"/>
                          <a:ea typeface="Verdana" panose="020B0604030504040204" pitchFamily="34" charset="0"/>
                        </a:rPr>
                        <a:t>2774</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62345" marR="62345" marT="0" marB="0"/>
                </a:tc>
                <a:tc>
                  <a:txBody>
                    <a:bodyPr/>
                    <a:lstStyle/>
                    <a:p>
                      <a:pPr marL="228600" algn="l">
                        <a:lnSpc>
                          <a:spcPct val="150000"/>
                        </a:lnSpc>
                        <a:spcBef>
                          <a:spcPts val="300"/>
                        </a:spcBef>
                        <a:spcAft>
                          <a:spcPts val="300"/>
                        </a:spcAft>
                      </a:pPr>
                      <a:r>
                        <a:rPr lang="en-GB" sz="1100" spc="-25" dirty="0">
                          <a:effectLst/>
                          <a:latin typeface="Verdana" panose="020B0604030504040204" pitchFamily="34" charset="0"/>
                          <a:ea typeface="Verdana" panose="020B0604030504040204" pitchFamily="34" charset="0"/>
                        </a:rPr>
                        <a:t>1063</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62345" marR="62345" marT="0" marB="0"/>
                </a:tc>
                <a:tc>
                  <a:txBody>
                    <a:bodyPr/>
                    <a:lstStyle/>
                    <a:p>
                      <a:pPr marL="228600" algn="l">
                        <a:lnSpc>
                          <a:spcPct val="150000"/>
                        </a:lnSpc>
                        <a:spcBef>
                          <a:spcPts val="300"/>
                        </a:spcBef>
                        <a:spcAft>
                          <a:spcPts val="300"/>
                        </a:spcAft>
                      </a:pPr>
                      <a:r>
                        <a:rPr lang="en-GB" sz="1100" spc="-25" dirty="0">
                          <a:effectLst/>
                          <a:latin typeface="Verdana" panose="020B0604030504040204" pitchFamily="34" charset="0"/>
                          <a:ea typeface="Verdana" panose="020B0604030504040204" pitchFamily="34" charset="0"/>
                        </a:rPr>
                        <a:t>1711</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62345" marR="62345" marT="0" marB="0"/>
                </a:tc>
                <a:extLst>
                  <a:ext uri="{0D108BD9-81ED-4DB2-BD59-A6C34878D82A}">
                    <a16:rowId xmlns:a16="http://schemas.microsoft.com/office/drawing/2014/main" val="10007"/>
                  </a:ext>
                </a:extLst>
              </a:tr>
              <a:tr h="336659">
                <a:tc>
                  <a:txBody>
                    <a:bodyPr/>
                    <a:lstStyle/>
                    <a:p>
                      <a:pPr marL="228600" algn="l">
                        <a:lnSpc>
                          <a:spcPct val="150000"/>
                        </a:lnSpc>
                        <a:spcBef>
                          <a:spcPts val="300"/>
                        </a:spcBef>
                        <a:spcAft>
                          <a:spcPts val="300"/>
                        </a:spcAft>
                      </a:pPr>
                      <a:r>
                        <a:rPr lang="en-GB" sz="1100" spc="-25" dirty="0">
                          <a:effectLst/>
                          <a:latin typeface="Verdana" panose="020B0604030504040204" pitchFamily="34" charset="0"/>
                          <a:ea typeface="Verdana" panose="020B0604030504040204" pitchFamily="34" charset="0"/>
                        </a:rPr>
                        <a:t>Software and intangibles</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62345" marR="62345" marT="0" marB="0"/>
                </a:tc>
                <a:tc>
                  <a:txBody>
                    <a:bodyPr/>
                    <a:lstStyle/>
                    <a:p>
                      <a:pPr marL="228600" algn="l">
                        <a:lnSpc>
                          <a:spcPct val="150000"/>
                        </a:lnSpc>
                        <a:spcBef>
                          <a:spcPts val="300"/>
                        </a:spcBef>
                        <a:spcAft>
                          <a:spcPts val="300"/>
                        </a:spcAft>
                      </a:pPr>
                      <a:r>
                        <a:rPr lang="en-GB" sz="1100" spc="-25" dirty="0">
                          <a:effectLst/>
                          <a:latin typeface="Verdana" panose="020B0604030504040204" pitchFamily="34" charset="0"/>
                          <a:ea typeface="Verdana" panose="020B0604030504040204" pitchFamily="34" charset="0"/>
                        </a:rPr>
                        <a:t>1100</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62345" marR="62345" marT="0" marB="0"/>
                </a:tc>
                <a:tc>
                  <a:txBody>
                    <a:bodyPr/>
                    <a:lstStyle/>
                    <a:p>
                      <a:pPr marL="228600" algn="l">
                        <a:lnSpc>
                          <a:spcPct val="150000"/>
                        </a:lnSpc>
                        <a:spcBef>
                          <a:spcPts val="300"/>
                        </a:spcBef>
                        <a:spcAft>
                          <a:spcPts val="300"/>
                        </a:spcAft>
                      </a:pPr>
                      <a:r>
                        <a:rPr lang="en-GB" sz="1100" spc="-25" dirty="0">
                          <a:effectLst/>
                          <a:latin typeface="Verdana" panose="020B0604030504040204" pitchFamily="34" charset="0"/>
                          <a:ea typeface="Verdana" panose="020B0604030504040204" pitchFamily="34" charset="0"/>
                        </a:rPr>
                        <a:t>0</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62345" marR="62345" marT="0" marB="0"/>
                </a:tc>
                <a:tc>
                  <a:txBody>
                    <a:bodyPr/>
                    <a:lstStyle/>
                    <a:p>
                      <a:pPr marL="228600" algn="l">
                        <a:lnSpc>
                          <a:spcPct val="150000"/>
                        </a:lnSpc>
                        <a:spcBef>
                          <a:spcPts val="300"/>
                        </a:spcBef>
                        <a:spcAft>
                          <a:spcPts val="300"/>
                        </a:spcAft>
                      </a:pPr>
                      <a:r>
                        <a:rPr lang="en-GB" sz="1100" spc="-25" dirty="0">
                          <a:effectLst/>
                          <a:latin typeface="Verdana" panose="020B0604030504040204" pitchFamily="34" charset="0"/>
                          <a:ea typeface="Verdana" panose="020B0604030504040204" pitchFamily="34" charset="0"/>
                        </a:rPr>
                        <a:t>1100</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62345" marR="62345" marT="0" marB="0"/>
                </a:tc>
                <a:tc>
                  <a:txBody>
                    <a:bodyPr/>
                    <a:lstStyle/>
                    <a:p>
                      <a:pPr marL="228600" algn="l">
                        <a:lnSpc>
                          <a:spcPct val="150000"/>
                        </a:lnSpc>
                        <a:spcBef>
                          <a:spcPts val="300"/>
                        </a:spcBef>
                        <a:spcAft>
                          <a:spcPts val="300"/>
                        </a:spcAft>
                      </a:pPr>
                      <a:r>
                        <a:rPr lang="en-GB" sz="1100" spc="-25" dirty="0">
                          <a:effectLst/>
                          <a:latin typeface="Verdana" panose="020B0604030504040204" pitchFamily="34" charset="0"/>
                          <a:ea typeface="Verdana" panose="020B0604030504040204" pitchFamily="34" charset="0"/>
                        </a:rPr>
                        <a:t>0</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62345" marR="62345" marT="0" marB="0"/>
                </a:tc>
                <a:tc>
                  <a:txBody>
                    <a:bodyPr/>
                    <a:lstStyle/>
                    <a:p>
                      <a:pPr marL="228600" algn="l">
                        <a:lnSpc>
                          <a:spcPct val="150000"/>
                        </a:lnSpc>
                        <a:spcBef>
                          <a:spcPts val="300"/>
                        </a:spcBef>
                        <a:spcAft>
                          <a:spcPts val="300"/>
                        </a:spcAft>
                      </a:pPr>
                      <a:r>
                        <a:rPr lang="en-GB" sz="1100" spc="-25" dirty="0">
                          <a:effectLst/>
                          <a:latin typeface="Verdana" panose="020B0604030504040204" pitchFamily="34" charset="0"/>
                          <a:ea typeface="Verdana" panose="020B0604030504040204" pitchFamily="34" charset="0"/>
                        </a:rPr>
                        <a:t>0</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62345" marR="62345" marT="0" marB="0"/>
                </a:tc>
                <a:tc>
                  <a:txBody>
                    <a:bodyPr/>
                    <a:lstStyle/>
                    <a:p>
                      <a:pPr marL="228600" algn="l">
                        <a:lnSpc>
                          <a:spcPct val="150000"/>
                        </a:lnSpc>
                        <a:spcBef>
                          <a:spcPts val="300"/>
                        </a:spcBef>
                        <a:spcAft>
                          <a:spcPts val="300"/>
                        </a:spcAft>
                      </a:pPr>
                      <a:r>
                        <a:rPr lang="en-GB" sz="1100" spc="-25" dirty="0">
                          <a:effectLst/>
                          <a:latin typeface="Verdana" panose="020B0604030504040204" pitchFamily="34" charset="0"/>
                          <a:ea typeface="Verdana" panose="020B0604030504040204" pitchFamily="34" charset="0"/>
                        </a:rPr>
                        <a:t>0</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62345" marR="62345" marT="0" marB="0"/>
                </a:tc>
                <a:extLst>
                  <a:ext uri="{0D108BD9-81ED-4DB2-BD59-A6C34878D82A}">
                    <a16:rowId xmlns:a16="http://schemas.microsoft.com/office/drawing/2014/main" val="10008"/>
                  </a:ext>
                </a:extLst>
              </a:tr>
              <a:tr h="336659">
                <a:tc>
                  <a:txBody>
                    <a:bodyPr/>
                    <a:lstStyle/>
                    <a:p>
                      <a:pPr marL="228600" algn="l">
                        <a:lnSpc>
                          <a:spcPct val="150000"/>
                        </a:lnSpc>
                        <a:spcBef>
                          <a:spcPts val="300"/>
                        </a:spcBef>
                        <a:spcAft>
                          <a:spcPts val="300"/>
                        </a:spcAft>
                      </a:pPr>
                      <a:r>
                        <a:rPr lang="en-GB" sz="1100" b="1" spc="-25" dirty="0">
                          <a:effectLst/>
                          <a:latin typeface="Verdana" panose="020B0604030504040204" pitchFamily="34" charset="0"/>
                          <a:ea typeface="Verdana" panose="020B0604030504040204" pitchFamily="34" charset="0"/>
                        </a:rPr>
                        <a:t>Total</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62345" marR="62345" marT="0" marB="0"/>
                </a:tc>
                <a:tc>
                  <a:txBody>
                    <a:bodyPr/>
                    <a:lstStyle/>
                    <a:p>
                      <a:pPr marL="228600" algn="l">
                        <a:lnSpc>
                          <a:spcPct val="150000"/>
                        </a:lnSpc>
                        <a:spcBef>
                          <a:spcPts val="300"/>
                        </a:spcBef>
                        <a:spcAft>
                          <a:spcPts val="300"/>
                        </a:spcAft>
                      </a:pPr>
                      <a:r>
                        <a:rPr lang="en-GB" sz="1100" b="1" spc="-25" dirty="0">
                          <a:effectLst/>
                          <a:latin typeface="Verdana" panose="020B0604030504040204" pitchFamily="34" charset="0"/>
                          <a:ea typeface="Verdana" panose="020B0604030504040204" pitchFamily="34" charset="0"/>
                        </a:rPr>
                        <a:t>45497</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62345" marR="62345" marT="0" marB="0"/>
                </a:tc>
                <a:tc>
                  <a:txBody>
                    <a:bodyPr/>
                    <a:lstStyle/>
                    <a:p>
                      <a:pPr marL="228600" algn="l">
                        <a:lnSpc>
                          <a:spcPct val="150000"/>
                        </a:lnSpc>
                        <a:spcBef>
                          <a:spcPts val="300"/>
                        </a:spcBef>
                        <a:spcAft>
                          <a:spcPts val="300"/>
                        </a:spcAft>
                      </a:pPr>
                      <a:r>
                        <a:rPr lang="en-GB" sz="1100" b="1" spc="-25" dirty="0">
                          <a:effectLst/>
                          <a:latin typeface="Verdana" panose="020B0604030504040204" pitchFamily="34" charset="0"/>
                          <a:ea typeface="Verdana" panose="020B0604030504040204" pitchFamily="34" charset="0"/>
                        </a:rPr>
                        <a:t>29885</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62345" marR="62345" marT="0" marB="0"/>
                </a:tc>
                <a:tc>
                  <a:txBody>
                    <a:bodyPr/>
                    <a:lstStyle/>
                    <a:p>
                      <a:pPr marL="228600" algn="l">
                        <a:lnSpc>
                          <a:spcPct val="150000"/>
                        </a:lnSpc>
                        <a:spcBef>
                          <a:spcPts val="300"/>
                        </a:spcBef>
                        <a:spcAft>
                          <a:spcPts val="300"/>
                        </a:spcAft>
                      </a:pPr>
                      <a:r>
                        <a:rPr lang="en-GB" sz="1100" b="1" spc="-25" dirty="0">
                          <a:effectLst/>
                          <a:latin typeface="Verdana" panose="020B0604030504040204" pitchFamily="34" charset="0"/>
                          <a:ea typeface="Verdana" panose="020B0604030504040204" pitchFamily="34" charset="0"/>
                        </a:rPr>
                        <a:t>15612</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62345" marR="62345" marT="0" marB="0"/>
                </a:tc>
                <a:tc>
                  <a:txBody>
                    <a:bodyPr/>
                    <a:lstStyle/>
                    <a:p>
                      <a:pPr marL="228600" algn="l">
                        <a:lnSpc>
                          <a:spcPct val="150000"/>
                        </a:lnSpc>
                        <a:spcBef>
                          <a:spcPts val="300"/>
                        </a:spcBef>
                        <a:spcAft>
                          <a:spcPts val="300"/>
                        </a:spcAft>
                      </a:pPr>
                      <a:r>
                        <a:rPr lang="en-GB" sz="1100" b="1" spc="-25" dirty="0">
                          <a:effectLst/>
                          <a:latin typeface="Verdana" panose="020B0604030504040204" pitchFamily="34" charset="0"/>
                          <a:ea typeface="Verdana" panose="020B0604030504040204" pitchFamily="34" charset="0"/>
                        </a:rPr>
                        <a:t>31323</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62345" marR="62345" marT="0" marB="0"/>
                </a:tc>
                <a:tc>
                  <a:txBody>
                    <a:bodyPr/>
                    <a:lstStyle/>
                    <a:p>
                      <a:pPr marL="228600" algn="l">
                        <a:lnSpc>
                          <a:spcPct val="150000"/>
                        </a:lnSpc>
                        <a:spcBef>
                          <a:spcPts val="300"/>
                        </a:spcBef>
                        <a:spcAft>
                          <a:spcPts val="300"/>
                        </a:spcAft>
                      </a:pPr>
                      <a:r>
                        <a:rPr lang="en-GB" sz="1100" b="1" spc="-25" dirty="0">
                          <a:effectLst/>
                          <a:latin typeface="Verdana" panose="020B0604030504040204" pitchFamily="34" charset="0"/>
                          <a:ea typeface="Verdana" panose="020B0604030504040204" pitchFamily="34" charset="0"/>
                        </a:rPr>
                        <a:t>22435</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62345" marR="62345" marT="0" marB="0"/>
                </a:tc>
                <a:tc>
                  <a:txBody>
                    <a:bodyPr/>
                    <a:lstStyle/>
                    <a:p>
                      <a:pPr marL="228600" algn="l">
                        <a:lnSpc>
                          <a:spcPct val="150000"/>
                        </a:lnSpc>
                        <a:spcBef>
                          <a:spcPts val="300"/>
                        </a:spcBef>
                        <a:spcAft>
                          <a:spcPts val="300"/>
                        </a:spcAft>
                      </a:pPr>
                      <a:r>
                        <a:rPr lang="en-GB" sz="1100" b="1" spc="-25" dirty="0">
                          <a:effectLst/>
                          <a:latin typeface="Verdana" panose="020B0604030504040204" pitchFamily="34" charset="0"/>
                          <a:ea typeface="Verdana" panose="020B0604030504040204" pitchFamily="34" charset="0"/>
                        </a:rPr>
                        <a:t>8888</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62345" marR="62345" marT="0" marB="0"/>
                </a:tc>
                <a:extLst>
                  <a:ext uri="{0D108BD9-81ED-4DB2-BD59-A6C34878D82A}">
                    <a16:rowId xmlns:a16="http://schemas.microsoft.com/office/drawing/2014/main" val="10009"/>
                  </a:ext>
                </a:extLst>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7295"/>
            <a:ext cx="7991475" cy="560860"/>
          </a:xfrm>
          <a:solidFill>
            <a:srgbClr val="C00000"/>
          </a:solidFill>
        </p:spPr>
        <p:txBody>
          <a:bodyPr/>
          <a:lstStyle/>
          <a:p>
            <a:r>
              <a:rPr lang="en-US" sz="2400" b="1" dirty="0">
                <a:solidFill>
                  <a:schemeClr val="bg1"/>
                </a:solidFill>
                <a:latin typeface="Verdana" panose="020B0604030504040204" pitchFamily="34" charset="0"/>
                <a:ea typeface="Verdana" panose="020B0604030504040204" pitchFamily="34" charset="0"/>
                <a:cs typeface="Arial" panose="020B0604020202020204" pitchFamily="34" charset="0"/>
              </a:rPr>
              <a:t>OPERATIONAL MATTERS: </a:t>
            </a:r>
            <a:r>
              <a:rPr lang="en-ZA" sz="2400" b="1" dirty="0">
                <a:solidFill>
                  <a:schemeClr val="bg1"/>
                </a:solidFill>
                <a:latin typeface="Verdana" panose="020B0604030504040204" pitchFamily="34" charset="0"/>
                <a:ea typeface="Verdana" panose="020B0604030504040204" pitchFamily="34" charset="0"/>
              </a:rPr>
              <a:t>Expenditure Report </a:t>
            </a:r>
            <a:endParaRPr lang="en-US" sz="2400" b="1"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5" name="Slide Number Placeholder 4"/>
          <p:cNvSpPr>
            <a:spLocks noGrp="1"/>
          </p:cNvSpPr>
          <p:nvPr>
            <p:ph type="sldNum" sz="quarter" idx="12"/>
          </p:nvPr>
        </p:nvSpPr>
        <p:spPr>
          <a:xfrm>
            <a:off x="2514600" y="6328913"/>
            <a:ext cx="2133600" cy="365125"/>
          </a:xfrm>
        </p:spPr>
        <p:txBody>
          <a:bodyPr/>
          <a:lstStyle/>
          <a:p>
            <a:pPr>
              <a:defRPr>
                <a:uFillTx/>
              </a:defRPr>
            </a:pPr>
            <a:fld id="{53D2BF3C-DD81-4A71-B976-BFF89C61EB4E}" type="slidenum">
              <a:rPr lang="en-US" altLang="en-US" smtClean="0">
                <a:uFillTx/>
              </a:rPr>
              <a:t>14</a:t>
            </a:fld>
            <a:endParaRPr lang="en-US" altLang="en-US" dirty="0">
              <a:uFillTx/>
            </a:endParaRPr>
          </a:p>
        </p:txBody>
      </p:sp>
      <p:sp>
        <p:nvSpPr>
          <p:cNvPr id="7" name="Title 1"/>
          <p:cNvSpPr txBox="1"/>
          <p:nvPr/>
        </p:nvSpPr>
        <p:spPr bwMode="auto">
          <a:xfrm>
            <a:off x="457200" y="2635030"/>
            <a:ext cx="8229600" cy="1285591"/>
          </a:xfrm>
          <a:prstGeom prst="rect">
            <a:avLst/>
          </a:prstGeom>
          <a:noFill/>
          <a:ln>
            <a:noFill/>
          </a:ln>
        </p:spPr>
        <p:txBody>
          <a:bodyPr vert="horz" wrap="square" lIns="91440" tIns="45720" rIns="91440" bIns="45720" numCol="1" anchor="ctr" anchorCtr="0" compatLnSpc="1"/>
          <a:lstStyle>
            <a:lvl1pPr algn="ctr" defTabSz="457200" rtl="0" eaLnBrk="0" fontAlgn="base" hangingPunct="0">
              <a:spcBef>
                <a:spcPct val="0"/>
              </a:spcBef>
              <a:spcAft>
                <a:spcPct val="0"/>
              </a:spcAft>
              <a:defRPr sz="4400" kern="1200">
                <a:solidFill>
                  <a:schemeClr val="tx1"/>
                </a:solidFill>
                <a:uFillTx/>
                <a:latin typeface="+mj-lt"/>
                <a:ea typeface="MS PGothic" panose="020B0600070205080204" pitchFamily="34" charset="-128"/>
                <a:cs typeface="+mj-cs"/>
              </a:defRPr>
            </a:lvl1pPr>
            <a:lvl2pPr algn="ctr" defTabSz="457200" rtl="0" eaLnBrk="0" fontAlgn="base" hangingPunct="0">
              <a:spcBef>
                <a:spcPct val="0"/>
              </a:spcBef>
              <a:spcAft>
                <a:spcPct val="0"/>
              </a:spcAft>
              <a:defRPr sz="4400">
                <a:solidFill>
                  <a:schemeClr val="tx1"/>
                </a:solidFill>
                <a:uFillTx/>
                <a:latin typeface="Calibri" panose="020F0502020204030204" pitchFamily="34" charset="0"/>
                <a:ea typeface="MS PGothic" panose="020B0600070205080204" pitchFamily="34" charset="-128"/>
              </a:defRPr>
            </a:lvl2pPr>
            <a:lvl3pPr algn="ctr" defTabSz="457200" rtl="0" eaLnBrk="0" fontAlgn="base" hangingPunct="0">
              <a:spcBef>
                <a:spcPct val="0"/>
              </a:spcBef>
              <a:spcAft>
                <a:spcPct val="0"/>
              </a:spcAft>
              <a:defRPr sz="4400">
                <a:solidFill>
                  <a:schemeClr val="tx1"/>
                </a:solidFill>
                <a:uFillTx/>
                <a:latin typeface="Calibri" panose="020F0502020204030204" pitchFamily="34" charset="0"/>
                <a:ea typeface="MS PGothic" panose="020B0600070205080204" pitchFamily="34" charset="-128"/>
              </a:defRPr>
            </a:lvl3pPr>
            <a:lvl4pPr algn="ctr" defTabSz="457200" rtl="0" eaLnBrk="0" fontAlgn="base" hangingPunct="0">
              <a:spcBef>
                <a:spcPct val="0"/>
              </a:spcBef>
              <a:spcAft>
                <a:spcPct val="0"/>
              </a:spcAft>
              <a:defRPr sz="4400">
                <a:solidFill>
                  <a:schemeClr val="tx1"/>
                </a:solidFill>
                <a:uFillTx/>
                <a:latin typeface="Calibri" panose="020F0502020204030204" pitchFamily="34" charset="0"/>
                <a:ea typeface="MS PGothic" panose="020B0600070205080204" pitchFamily="34" charset="-128"/>
              </a:defRPr>
            </a:lvl4pPr>
            <a:lvl5pPr algn="ctr" defTabSz="457200" rtl="0" eaLnBrk="0" fontAlgn="base" hangingPunct="0">
              <a:spcBef>
                <a:spcPct val="0"/>
              </a:spcBef>
              <a:spcAft>
                <a:spcPct val="0"/>
              </a:spcAft>
              <a:defRPr sz="4400">
                <a:solidFill>
                  <a:schemeClr val="tx1"/>
                </a:solidFill>
                <a:uFillTx/>
                <a:latin typeface="Calibri" panose="020F0502020204030204" pitchFamily="34" charset="0"/>
                <a:ea typeface="MS PGothic" panose="020B0600070205080204" pitchFamily="34" charset="-128"/>
              </a:defRPr>
            </a:lvl5pPr>
            <a:lvl6pPr marL="457200" algn="ctr" defTabSz="457200" rtl="0" fontAlgn="base">
              <a:spcBef>
                <a:spcPct val="0"/>
              </a:spcBef>
              <a:spcAft>
                <a:spcPct val="0"/>
              </a:spcAft>
              <a:defRPr sz="4400">
                <a:solidFill>
                  <a:schemeClr val="tx1"/>
                </a:solidFill>
                <a:uFillTx/>
                <a:latin typeface="Calibri" panose="020F0502020204030204" pitchFamily="34" charset="0"/>
                <a:ea typeface="MS PGothic" panose="020B0600070205080204" pitchFamily="34" charset="-128"/>
              </a:defRPr>
            </a:lvl6pPr>
            <a:lvl7pPr marL="914400" algn="ctr" defTabSz="457200" rtl="0" fontAlgn="base">
              <a:spcBef>
                <a:spcPct val="0"/>
              </a:spcBef>
              <a:spcAft>
                <a:spcPct val="0"/>
              </a:spcAft>
              <a:defRPr sz="4400">
                <a:solidFill>
                  <a:schemeClr val="tx1"/>
                </a:solidFill>
                <a:uFillTx/>
                <a:latin typeface="Calibri" panose="020F0502020204030204" pitchFamily="34" charset="0"/>
                <a:ea typeface="MS PGothic" panose="020B0600070205080204" pitchFamily="34" charset="-128"/>
              </a:defRPr>
            </a:lvl7pPr>
            <a:lvl8pPr marL="1371600" algn="ctr" defTabSz="457200" rtl="0" fontAlgn="base">
              <a:spcBef>
                <a:spcPct val="0"/>
              </a:spcBef>
              <a:spcAft>
                <a:spcPct val="0"/>
              </a:spcAft>
              <a:defRPr sz="4400">
                <a:solidFill>
                  <a:schemeClr val="tx1"/>
                </a:solidFill>
                <a:uFillTx/>
                <a:latin typeface="Calibri" panose="020F0502020204030204" pitchFamily="34" charset="0"/>
                <a:ea typeface="MS PGothic" panose="020B0600070205080204" pitchFamily="34" charset="-128"/>
              </a:defRPr>
            </a:lvl8pPr>
            <a:lvl9pPr marL="1828800" algn="ctr" defTabSz="457200" rtl="0" fontAlgn="base">
              <a:spcBef>
                <a:spcPct val="0"/>
              </a:spcBef>
              <a:spcAft>
                <a:spcPct val="0"/>
              </a:spcAft>
              <a:defRPr sz="4400">
                <a:solidFill>
                  <a:schemeClr val="tx1"/>
                </a:solidFill>
                <a:uFillTx/>
                <a:latin typeface="Calibri" panose="020F0502020204030204" pitchFamily="34" charset="0"/>
                <a:ea typeface="MS PGothic" panose="020B0600070205080204" pitchFamily="34" charset="-128"/>
              </a:defRPr>
            </a:lvl9pPr>
          </a:lstStyle>
          <a:p>
            <a:pPr algn="l">
              <a:lnSpc>
                <a:spcPct val="150000"/>
              </a:lnSpc>
            </a:pPr>
            <a:r>
              <a:rPr lang="en-US" sz="1600" dirty="0">
                <a:latin typeface="Verdana" panose="020B0604030504040204" pitchFamily="34" charset="0"/>
                <a:ea typeface="Verdana" panose="020B0604030504040204" pitchFamily="34" charset="0"/>
              </a:rPr>
              <a:t>The expenditure report for the twelve (12) months ended on 31 March 2021 indicates actual expenditure of R 29,885 million being ; </a:t>
            </a:r>
          </a:p>
          <a:p>
            <a:pPr marL="571500" indent="-571500" algn="l">
              <a:lnSpc>
                <a:spcPct val="150000"/>
              </a:lnSpc>
              <a:buFont typeface="Arial" panose="020B0604020202020204" pitchFamily="34" charset="0"/>
              <a:buChar char="•"/>
            </a:pPr>
            <a:endParaRPr lang="en-US" sz="1600" dirty="0">
              <a:latin typeface="Verdana" panose="020B0604030504040204" pitchFamily="34" charset="0"/>
              <a:ea typeface="Verdana" panose="020B0604030504040204" pitchFamily="34" charset="0"/>
            </a:endParaRPr>
          </a:p>
          <a:p>
            <a:pPr marL="1485900" lvl="2" indent="-571500" algn="l">
              <a:lnSpc>
                <a:spcPct val="150000"/>
              </a:lnSpc>
              <a:buFont typeface="Arial" panose="020B0604020202020204" pitchFamily="34" charset="0"/>
              <a:buChar char="•"/>
            </a:pPr>
            <a:r>
              <a:rPr lang="en-US" sz="1600" dirty="0">
                <a:latin typeface="Verdana" panose="020B0604030504040204" pitchFamily="34" charset="0"/>
                <a:ea typeface="Verdana" panose="020B0604030504040204" pitchFamily="34" charset="0"/>
              </a:rPr>
              <a:t>R 21,462 million on Compensation of Employees; </a:t>
            </a:r>
          </a:p>
          <a:p>
            <a:pPr marL="1485900" lvl="2" indent="-571500" algn="l">
              <a:lnSpc>
                <a:spcPct val="150000"/>
              </a:lnSpc>
              <a:buFont typeface="Arial" panose="020B0604020202020204" pitchFamily="34" charset="0"/>
              <a:buChar char="•"/>
            </a:pPr>
            <a:r>
              <a:rPr lang="en-US" sz="1600" dirty="0">
                <a:latin typeface="Verdana" panose="020B0604030504040204" pitchFamily="34" charset="0"/>
                <a:ea typeface="Verdana" panose="020B0604030504040204" pitchFamily="34" charset="0"/>
              </a:rPr>
              <a:t>R7,387  million on Goods and Services, </a:t>
            </a:r>
          </a:p>
          <a:p>
            <a:pPr marL="1485900" lvl="2" indent="-571500" algn="l">
              <a:lnSpc>
                <a:spcPct val="150000"/>
              </a:lnSpc>
              <a:buFont typeface="Arial" panose="020B0604020202020204" pitchFamily="34" charset="0"/>
              <a:buChar char="•"/>
            </a:pPr>
            <a:r>
              <a:rPr lang="en-US" sz="1600" dirty="0">
                <a:latin typeface="Verdana" panose="020B0604030504040204" pitchFamily="34" charset="0"/>
                <a:ea typeface="Verdana" panose="020B0604030504040204" pitchFamily="34" charset="0"/>
              </a:rPr>
              <a:t>R 353 thousand related to Household payments  (annual leave gratuities for resignations), and </a:t>
            </a:r>
          </a:p>
          <a:p>
            <a:pPr marL="1485900" lvl="2" indent="-571500" algn="l">
              <a:lnSpc>
                <a:spcPct val="150000"/>
              </a:lnSpc>
              <a:buFont typeface="Arial" panose="020B0604020202020204" pitchFamily="34" charset="0"/>
              <a:buChar char="•"/>
            </a:pPr>
            <a:r>
              <a:rPr lang="en-US" sz="1600" dirty="0">
                <a:latin typeface="Verdana" panose="020B0604030504040204" pitchFamily="34" charset="0"/>
                <a:ea typeface="Verdana" panose="020B0604030504040204" pitchFamily="34" charset="0"/>
              </a:rPr>
              <a:t>R 683 thousand on Machinery and Equipment.</a:t>
            </a:r>
            <a:endParaRPr lang="en-ZA" sz="1600" dirty="0">
              <a:latin typeface="Verdana" panose="020B0604030504040204" pitchFamily="34" charset="0"/>
              <a:ea typeface="Verdana" panose="020B0604030504040204"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501649"/>
            <a:ext cx="8153400" cy="554037"/>
          </a:xfrm>
        </p:spPr>
        <p:txBody>
          <a:bodyPr/>
          <a:lstStyle/>
          <a:p>
            <a:r>
              <a:rPr lang="en-US" sz="3600" b="1" dirty="0">
                <a:solidFill>
                  <a:schemeClr val="bg1"/>
                </a:solidFill>
                <a:latin typeface="Verdana" panose="020B0604030504040204" pitchFamily="34" charset="0"/>
                <a:ea typeface="Verdana" panose="020B0604030504040204" pitchFamily="34" charset="0"/>
                <a:cs typeface="Arial" panose="020B0604020202020204" pitchFamily="34" charset="0"/>
              </a:rPr>
              <a:t>OPERATIONAL MATT: Reasons for </a:t>
            </a:r>
            <a:r>
              <a:rPr lang="en-ZA" sz="3600" b="1" dirty="0">
                <a:solidFill>
                  <a:schemeClr val="bg1"/>
                </a:solidFill>
                <a:latin typeface="Verdana" panose="020B0604030504040204" pitchFamily="34" charset="0"/>
                <a:ea typeface="Verdana" panose="020B0604030504040204" pitchFamily="34" charset="0"/>
              </a:rPr>
              <a:t>Under Expenditure</a:t>
            </a:r>
            <a:endParaRPr lang="en-US" sz="3600" b="1"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a:xfrm>
            <a:off x="2438400" y="6356350"/>
            <a:ext cx="2133600" cy="365125"/>
          </a:xfrm>
        </p:spPr>
        <p:txBody>
          <a:bodyPr/>
          <a:lstStyle/>
          <a:p>
            <a:pPr>
              <a:defRPr>
                <a:uFillTx/>
              </a:defRPr>
            </a:pPr>
            <a:fld id="{53D2BF3C-DD81-4A71-B976-BFF89C61EB4E}" type="slidenum">
              <a:rPr lang="en-US" altLang="en-US" smtClean="0">
                <a:uFillTx/>
              </a:rPr>
              <a:t>15</a:t>
            </a:fld>
            <a:endParaRPr lang="en-US" altLang="en-US" dirty="0">
              <a:uFillTx/>
            </a:endParaRPr>
          </a:p>
        </p:txBody>
      </p:sp>
      <p:sp>
        <p:nvSpPr>
          <p:cNvPr id="4" name="Content Placeholder 3"/>
          <p:cNvSpPr>
            <a:spLocks noGrp="1"/>
          </p:cNvSpPr>
          <p:nvPr>
            <p:ph idx="1"/>
          </p:nvPr>
        </p:nvSpPr>
        <p:spPr>
          <a:xfrm>
            <a:off x="457200" y="1166018"/>
            <a:ext cx="8229600" cy="4525963"/>
          </a:xfrm>
        </p:spPr>
        <p:txBody>
          <a:bodyPr/>
          <a:lstStyle/>
          <a:p>
            <a:pPr marL="0" marR="0" lvl="0" indent="0" algn="just" defTabSz="457200" rtl="0" eaLnBrk="0" fontAlgn="base" latinLnBrk="0" hangingPunct="0">
              <a:lnSpc>
                <a:spcPct val="100000"/>
              </a:lnSpc>
              <a:spcBef>
                <a:spcPct val="0"/>
              </a:spcBef>
              <a:spcAft>
                <a:spcPct val="0"/>
              </a:spcAft>
              <a:buClrTx/>
              <a:buSzTx/>
              <a:buFontTx/>
              <a:buNone/>
              <a:defRPr/>
            </a:pPr>
            <a:r>
              <a:rPr kumimoji="0" lang="en-US" sz="1600"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t>The following are reasons for underspending and overspending according to economic classifications:</a:t>
            </a:r>
          </a:p>
          <a:p>
            <a:pPr marL="0" marR="0" lvl="0" indent="0" algn="just" defTabSz="457200" rtl="0" eaLnBrk="0" fontAlgn="base" latinLnBrk="0" hangingPunct="0">
              <a:lnSpc>
                <a:spcPct val="100000"/>
              </a:lnSpc>
              <a:spcBef>
                <a:spcPct val="0"/>
              </a:spcBef>
              <a:spcAft>
                <a:spcPct val="0"/>
              </a:spcAft>
              <a:buClrTx/>
              <a:buSzTx/>
              <a:buFontTx/>
              <a:buNone/>
              <a:defRPr/>
            </a:pPr>
            <a:endParaRPr kumimoji="0" lang="en-US" sz="1600"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endParaRPr>
          </a:p>
          <a:p>
            <a:pPr marL="571500" marR="0" lvl="0" indent="-571500" algn="just" defTabSz="457200" rtl="0" eaLnBrk="0" fontAlgn="base" latinLnBrk="0" hangingPunct="0">
              <a:lnSpc>
                <a:spcPct val="100000"/>
              </a:lnSpc>
              <a:spcBef>
                <a:spcPct val="0"/>
              </a:spcBef>
              <a:spcAft>
                <a:spcPct val="0"/>
              </a:spcAft>
              <a:buClrTx/>
              <a:buSzTx/>
              <a:buFont typeface="Arial" panose="020B0604020202020204" pitchFamily="34" charset="0"/>
              <a:buChar char="•"/>
              <a:defRPr/>
            </a:pPr>
            <a:r>
              <a:rPr kumimoji="0" lang="en-US"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t>Under spending on compensation of employees was a result of delays in filling the positions of the executives for POPIA and Education &amp; Communication, and resignations of three staff members. </a:t>
            </a:r>
          </a:p>
          <a:p>
            <a:pPr marL="0" marR="0" lvl="0" indent="0" algn="just" defTabSz="457200" rtl="0" eaLnBrk="0" fontAlgn="base" latinLnBrk="0" hangingPunct="0">
              <a:lnSpc>
                <a:spcPct val="100000"/>
              </a:lnSpc>
              <a:spcBef>
                <a:spcPct val="0"/>
              </a:spcBef>
              <a:spcAft>
                <a:spcPct val="0"/>
              </a:spcAft>
              <a:buClrTx/>
              <a:buSzTx/>
              <a:buFontTx/>
              <a:buNone/>
              <a:defRPr/>
            </a:pPr>
            <a:endParaRPr kumimoji="0" lang="en-US"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endParaRPr>
          </a:p>
          <a:p>
            <a:pPr marL="571500" marR="0" lvl="0" indent="-571500" algn="just" defTabSz="457200" rtl="0" eaLnBrk="0" fontAlgn="base" latinLnBrk="0" hangingPunct="0">
              <a:lnSpc>
                <a:spcPct val="100000"/>
              </a:lnSpc>
              <a:spcBef>
                <a:spcPct val="0"/>
              </a:spcBef>
              <a:spcAft>
                <a:spcPct val="0"/>
              </a:spcAft>
              <a:buClrTx/>
              <a:buSzTx/>
              <a:buFont typeface="Arial" panose="020B0604020202020204" pitchFamily="34" charset="0"/>
              <a:buChar char="•"/>
              <a:defRPr/>
            </a:pPr>
            <a:r>
              <a:rPr kumimoji="0" lang="en-US"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t>Underspending on Goods and Services was due to a delay in Communication and Branding Strategy service provider (appointment</a:t>
            </a:r>
            <a:r>
              <a:rPr kumimoji="0" lang="en-US" sz="1600" b="0" i="0" u="none" strike="noStrike" kern="1200" cap="none" spc="0" normalizeH="0" noProof="0" dirty="0">
                <a:ln>
                  <a:noFill/>
                </a:ln>
                <a:solidFill>
                  <a:srgbClr val="000000"/>
                </a:solidFill>
                <a:effectLst/>
                <a:uLnTx/>
                <a:uFillTx/>
                <a:latin typeface="Verdana" panose="020B0604030504040204" pitchFamily="34" charset="0"/>
                <a:ea typeface="Verdana" panose="020B0604030504040204" pitchFamily="34" charset="0"/>
              </a:rPr>
              <a:t> was done</a:t>
            </a:r>
            <a:r>
              <a:rPr kumimoji="0" lang="en-US"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t> in March 2021), and due to lack of utilisation on Travelling and Subsistence, Stationery and Printing, and Training and Development. Overspending on Household payments is due to unplanned resignations of staff.  </a:t>
            </a:r>
          </a:p>
          <a:p>
            <a:pPr marL="0" marR="0" lvl="0" indent="0" algn="just" defTabSz="457200" rtl="0" eaLnBrk="0" fontAlgn="base" latinLnBrk="0" hangingPunct="0">
              <a:lnSpc>
                <a:spcPct val="100000"/>
              </a:lnSpc>
              <a:spcBef>
                <a:spcPct val="0"/>
              </a:spcBef>
              <a:spcAft>
                <a:spcPct val="0"/>
              </a:spcAft>
              <a:buClrTx/>
              <a:buSzTx/>
              <a:buFontTx/>
              <a:buNone/>
              <a:defRPr/>
            </a:pPr>
            <a:endParaRPr kumimoji="0" lang="en-US"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endParaRPr>
          </a:p>
          <a:p>
            <a:pPr marL="571500" marR="0" lvl="0" indent="-571500" algn="just" defTabSz="457200" rtl="0" eaLnBrk="0" fontAlgn="base" latinLnBrk="0" hangingPunct="0">
              <a:lnSpc>
                <a:spcPct val="100000"/>
              </a:lnSpc>
              <a:spcBef>
                <a:spcPct val="0"/>
              </a:spcBef>
              <a:spcAft>
                <a:spcPct val="0"/>
              </a:spcAft>
              <a:buClrTx/>
              <a:buSzTx/>
              <a:buFont typeface="Arial" panose="020B0604020202020204" pitchFamily="34" charset="0"/>
              <a:buChar char="•"/>
              <a:defRPr/>
            </a:pPr>
            <a:r>
              <a:rPr kumimoji="0" lang="en-US"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t>Underspending on Machinery and Equipment was due to commitments on office furniture and equipment received but not paid for.</a:t>
            </a:r>
          </a:p>
          <a:p>
            <a:pPr marL="0" marR="0" lvl="0" indent="0" algn="just" defTabSz="457200" rtl="0" eaLnBrk="0" fontAlgn="base" latinLnBrk="0" hangingPunct="0">
              <a:lnSpc>
                <a:spcPct val="100000"/>
              </a:lnSpc>
              <a:spcBef>
                <a:spcPct val="0"/>
              </a:spcBef>
              <a:spcAft>
                <a:spcPct val="0"/>
              </a:spcAft>
              <a:buClrTx/>
              <a:buSzTx/>
              <a:buFontTx/>
              <a:buNone/>
              <a:defRPr/>
            </a:pPr>
            <a:endParaRPr kumimoji="0" lang="en-US"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endParaRPr>
          </a:p>
          <a:p>
            <a:pPr marL="571500" indent="-571500" algn="just">
              <a:spcBef>
                <a:spcPct val="0"/>
              </a:spcBef>
              <a:defRPr/>
            </a:pPr>
            <a:r>
              <a:rPr kumimoji="0" lang="en-US"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t>Underspending on Software and Intangibles was due to the </a:t>
            </a:r>
            <a:r>
              <a:rPr lang="en-US" sz="1600" dirty="0">
                <a:solidFill>
                  <a:srgbClr val="000000"/>
                </a:solidFill>
                <a:latin typeface="Verdana" panose="020B0604030504040204" pitchFamily="34" charset="0"/>
                <a:ea typeface="Verdana" panose="020B0604030504040204" pitchFamily="34" charset="0"/>
              </a:rPr>
              <a:t>bidder’s price on the A</a:t>
            </a:r>
            <a:r>
              <a:rPr kumimoji="0" lang="en-US"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t>utomated Complaints Management System being</a:t>
            </a:r>
            <a:r>
              <a:rPr kumimoji="0" lang="en-US" sz="1600" b="0" i="0" u="none" strike="noStrike" kern="1200" cap="none" spc="0" normalizeH="0" noProof="0" dirty="0">
                <a:ln>
                  <a:noFill/>
                </a:ln>
                <a:solidFill>
                  <a:srgbClr val="000000"/>
                </a:solidFill>
                <a:effectLst/>
                <a:uLnTx/>
                <a:uFillTx/>
                <a:latin typeface="Verdana" panose="020B0604030504040204" pitchFamily="34" charset="0"/>
                <a:ea typeface="Verdana" panose="020B0604030504040204" pitchFamily="34" charset="0"/>
              </a:rPr>
              <a:t> </a:t>
            </a:r>
            <a:r>
              <a:rPr lang="en-ZA" sz="1600" dirty="0">
                <a:latin typeface="Verdana" panose="020B0604030504040204" pitchFamily="34" charset="0"/>
                <a:ea typeface="Verdana" panose="020B0604030504040204" pitchFamily="34" charset="0"/>
                <a:cs typeface="Arial" panose="020B0604020202020204" pitchFamily="34" charset="0"/>
              </a:rPr>
              <a:t>greater than the budget amount. Therefore the bid could not be considered</a:t>
            </a:r>
            <a:r>
              <a:rPr kumimoji="0" lang="en-US"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t>. </a:t>
            </a:r>
            <a:endParaRPr lang="en-ZA" sz="1600" dirty="0">
              <a:latin typeface="Verdana" panose="020B0604030504040204" pitchFamily="34" charset="0"/>
              <a:ea typeface="Verdana" panose="020B0604030504040204" pitchFamily="34" charset="0"/>
            </a:endParaRPr>
          </a:p>
        </p:txBody>
      </p:sp>
      <p:sp>
        <p:nvSpPr>
          <p:cNvPr id="8" name="Title 1"/>
          <p:cNvSpPr txBox="1"/>
          <p:nvPr/>
        </p:nvSpPr>
        <p:spPr bwMode="auto">
          <a:xfrm>
            <a:off x="495300" y="391317"/>
            <a:ext cx="8334376" cy="552450"/>
          </a:xfrm>
          <a:prstGeom prst="rect">
            <a:avLst/>
          </a:prstGeom>
          <a:solidFill>
            <a:srgbClr val="C00000"/>
          </a:solidFill>
          <a:ln>
            <a:noFill/>
          </a:ln>
        </p:spPr>
        <p:txBody>
          <a:bodyPr vert="horz" wrap="square" lIns="91440" tIns="45720" rIns="91440" bIns="45720" numCol="1" anchor="ctr" anchorCtr="0" compatLnSpc="1"/>
          <a:lstStyle>
            <a:lvl1pPr algn="ctr" defTabSz="457200" rtl="0" eaLnBrk="0" fontAlgn="base" hangingPunct="0">
              <a:spcBef>
                <a:spcPct val="0"/>
              </a:spcBef>
              <a:spcAft>
                <a:spcPct val="0"/>
              </a:spcAft>
              <a:defRPr sz="4400" kern="1200">
                <a:solidFill>
                  <a:schemeClr val="tx1"/>
                </a:solidFill>
                <a:uFillTx/>
                <a:latin typeface="+mj-lt"/>
                <a:ea typeface="MS PGothic" panose="020B0600070205080204" pitchFamily="34" charset="-128"/>
                <a:cs typeface="+mj-cs"/>
              </a:defRPr>
            </a:lvl1pPr>
            <a:lvl2pPr algn="ctr" defTabSz="457200" rtl="0" eaLnBrk="0" fontAlgn="base" hangingPunct="0">
              <a:spcBef>
                <a:spcPct val="0"/>
              </a:spcBef>
              <a:spcAft>
                <a:spcPct val="0"/>
              </a:spcAft>
              <a:defRPr sz="4400">
                <a:solidFill>
                  <a:schemeClr val="tx1"/>
                </a:solidFill>
                <a:uFillTx/>
                <a:latin typeface="Calibri" panose="020F0502020204030204" pitchFamily="34" charset="0"/>
                <a:ea typeface="MS PGothic" panose="020B0600070205080204" pitchFamily="34" charset="-128"/>
              </a:defRPr>
            </a:lvl2pPr>
            <a:lvl3pPr algn="ctr" defTabSz="457200" rtl="0" eaLnBrk="0" fontAlgn="base" hangingPunct="0">
              <a:spcBef>
                <a:spcPct val="0"/>
              </a:spcBef>
              <a:spcAft>
                <a:spcPct val="0"/>
              </a:spcAft>
              <a:defRPr sz="4400">
                <a:solidFill>
                  <a:schemeClr val="tx1"/>
                </a:solidFill>
                <a:uFillTx/>
                <a:latin typeface="Calibri" panose="020F0502020204030204" pitchFamily="34" charset="0"/>
                <a:ea typeface="MS PGothic" panose="020B0600070205080204" pitchFamily="34" charset="-128"/>
              </a:defRPr>
            </a:lvl3pPr>
            <a:lvl4pPr algn="ctr" defTabSz="457200" rtl="0" eaLnBrk="0" fontAlgn="base" hangingPunct="0">
              <a:spcBef>
                <a:spcPct val="0"/>
              </a:spcBef>
              <a:spcAft>
                <a:spcPct val="0"/>
              </a:spcAft>
              <a:defRPr sz="4400">
                <a:solidFill>
                  <a:schemeClr val="tx1"/>
                </a:solidFill>
                <a:uFillTx/>
                <a:latin typeface="Calibri" panose="020F0502020204030204" pitchFamily="34" charset="0"/>
                <a:ea typeface="MS PGothic" panose="020B0600070205080204" pitchFamily="34" charset="-128"/>
              </a:defRPr>
            </a:lvl4pPr>
            <a:lvl5pPr algn="ctr" defTabSz="457200" rtl="0" eaLnBrk="0" fontAlgn="base" hangingPunct="0">
              <a:spcBef>
                <a:spcPct val="0"/>
              </a:spcBef>
              <a:spcAft>
                <a:spcPct val="0"/>
              </a:spcAft>
              <a:defRPr sz="4400">
                <a:solidFill>
                  <a:schemeClr val="tx1"/>
                </a:solidFill>
                <a:uFillTx/>
                <a:latin typeface="Calibri" panose="020F0502020204030204" pitchFamily="34" charset="0"/>
                <a:ea typeface="MS PGothic" panose="020B0600070205080204" pitchFamily="34" charset="-128"/>
              </a:defRPr>
            </a:lvl5pPr>
            <a:lvl6pPr marL="457200" algn="ctr" defTabSz="457200" rtl="0" fontAlgn="base">
              <a:spcBef>
                <a:spcPct val="0"/>
              </a:spcBef>
              <a:spcAft>
                <a:spcPct val="0"/>
              </a:spcAft>
              <a:defRPr sz="4400">
                <a:solidFill>
                  <a:schemeClr val="tx1"/>
                </a:solidFill>
                <a:uFillTx/>
                <a:latin typeface="Calibri" panose="020F0502020204030204" pitchFamily="34" charset="0"/>
                <a:ea typeface="MS PGothic" panose="020B0600070205080204" pitchFamily="34" charset="-128"/>
              </a:defRPr>
            </a:lvl6pPr>
            <a:lvl7pPr marL="914400" algn="ctr" defTabSz="457200" rtl="0" fontAlgn="base">
              <a:spcBef>
                <a:spcPct val="0"/>
              </a:spcBef>
              <a:spcAft>
                <a:spcPct val="0"/>
              </a:spcAft>
              <a:defRPr sz="4400">
                <a:solidFill>
                  <a:schemeClr val="tx1"/>
                </a:solidFill>
                <a:uFillTx/>
                <a:latin typeface="Calibri" panose="020F0502020204030204" pitchFamily="34" charset="0"/>
                <a:ea typeface="MS PGothic" panose="020B0600070205080204" pitchFamily="34" charset="-128"/>
              </a:defRPr>
            </a:lvl7pPr>
            <a:lvl8pPr marL="1371600" algn="ctr" defTabSz="457200" rtl="0" fontAlgn="base">
              <a:spcBef>
                <a:spcPct val="0"/>
              </a:spcBef>
              <a:spcAft>
                <a:spcPct val="0"/>
              </a:spcAft>
              <a:defRPr sz="4400">
                <a:solidFill>
                  <a:schemeClr val="tx1"/>
                </a:solidFill>
                <a:uFillTx/>
                <a:latin typeface="Calibri" panose="020F0502020204030204" pitchFamily="34" charset="0"/>
                <a:ea typeface="MS PGothic" panose="020B0600070205080204" pitchFamily="34" charset="-128"/>
              </a:defRPr>
            </a:lvl8pPr>
            <a:lvl9pPr marL="1828800" algn="ctr" defTabSz="457200" rtl="0" fontAlgn="base">
              <a:spcBef>
                <a:spcPct val="0"/>
              </a:spcBef>
              <a:spcAft>
                <a:spcPct val="0"/>
              </a:spcAft>
              <a:defRPr sz="4400">
                <a:solidFill>
                  <a:schemeClr val="tx1"/>
                </a:solidFill>
                <a:uFillTx/>
                <a:latin typeface="Calibri" panose="020F0502020204030204" pitchFamily="34" charset="0"/>
                <a:ea typeface="MS PGothic" panose="020B0600070205080204" pitchFamily="34" charset="-128"/>
              </a:defRPr>
            </a:lvl9pPr>
          </a:lstStyle>
          <a:p>
            <a:pPr algn="l"/>
            <a:r>
              <a:rPr lang="en-US" sz="2000" b="1" dirty="0">
                <a:solidFill>
                  <a:schemeClr val="bg1"/>
                </a:solidFill>
                <a:latin typeface="Verdana" panose="020B0604030504040204" pitchFamily="34" charset="0"/>
                <a:ea typeface="Verdana" panose="020B0604030504040204" pitchFamily="34" charset="0"/>
                <a:cs typeface="Arial" panose="020B0604020202020204" pitchFamily="34" charset="0"/>
              </a:rPr>
              <a:t>OPERATIONAL MATTERS: Reasons for </a:t>
            </a:r>
            <a:r>
              <a:rPr lang="en-ZA" sz="2000" b="1" dirty="0">
                <a:solidFill>
                  <a:schemeClr val="bg1"/>
                </a:solidFill>
                <a:latin typeface="Verdana" panose="020B0604030504040204" pitchFamily="34" charset="0"/>
                <a:ea typeface="Verdana" panose="020B0604030504040204" pitchFamily="34" charset="0"/>
              </a:rPr>
              <a:t>Under Expenditure</a:t>
            </a:r>
            <a:endParaRPr lang="en-US" sz="2000" b="1"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462" y="596106"/>
            <a:ext cx="7839075" cy="541338"/>
          </a:xfrm>
          <a:solidFill>
            <a:srgbClr val="C00000"/>
          </a:solidFill>
        </p:spPr>
        <p:txBody>
          <a:bodyPr/>
          <a:lstStyle/>
          <a:p>
            <a:r>
              <a:rPr lang="en-US" sz="2400" b="1" dirty="0">
                <a:solidFill>
                  <a:schemeClr val="bg1"/>
                </a:solidFill>
                <a:latin typeface="Verdana" panose="020B0604030504040204" pitchFamily="34" charset="0"/>
                <a:ea typeface="Verdana" panose="020B0604030504040204" pitchFamily="34" charset="0"/>
                <a:cs typeface="Arial" panose="020B0604020202020204" pitchFamily="34" charset="0"/>
              </a:rPr>
              <a:t>INSTITUTIONAL PERFORMANCE</a:t>
            </a:r>
          </a:p>
        </p:txBody>
      </p:sp>
      <p:sp>
        <p:nvSpPr>
          <p:cNvPr id="5" name="Slide Number Placeholder 4"/>
          <p:cNvSpPr>
            <a:spLocks noGrp="1"/>
          </p:cNvSpPr>
          <p:nvPr>
            <p:ph type="sldNum" sz="quarter" idx="12"/>
          </p:nvPr>
        </p:nvSpPr>
        <p:spPr>
          <a:xfrm>
            <a:off x="2314575" y="6330950"/>
            <a:ext cx="2133600" cy="365125"/>
          </a:xfrm>
        </p:spPr>
        <p:txBody>
          <a:bodyPr/>
          <a:lstStyle/>
          <a:p>
            <a:pPr>
              <a:defRPr>
                <a:uFillTx/>
              </a:defRPr>
            </a:pPr>
            <a:fld id="{53D2BF3C-DD81-4A71-B976-BFF89C61EB4E}" type="slidenum">
              <a:rPr lang="en-US" altLang="en-US" smtClean="0">
                <a:uFillTx/>
              </a:rPr>
              <a:t>16</a:t>
            </a:fld>
            <a:endParaRPr lang="en-US" altLang="en-US" dirty="0">
              <a:uFillTx/>
            </a:endParaRPr>
          </a:p>
        </p:txBody>
      </p:sp>
      <p:sp>
        <p:nvSpPr>
          <p:cNvPr id="3" name="Content Placeholder 2"/>
          <p:cNvSpPr>
            <a:spLocks noGrp="1"/>
          </p:cNvSpPr>
          <p:nvPr>
            <p:ph idx="1"/>
          </p:nvPr>
        </p:nvSpPr>
        <p:spPr>
          <a:xfrm>
            <a:off x="457200" y="1200150"/>
            <a:ext cx="8229600" cy="4752975"/>
          </a:xfrm>
        </p:spPr>
        <p:txBody>
          <a:bodyPr/>
          <a:lstStyle/>
          <a:p>
            <a:pPr marL="57150" indent="0">
              <a:buNone/>
            </a:pPr>
            <a:r>
              <a:rPr lang="en-ZA" sz="1600" b="1" dirty="0">
                <a:latin typeface="Verdana" panose="020B0604030504040204" pitchFamily="34" charset="0"/>
                <a:ea typeface="Verdana" panose="020B0604030504040204" pitchFamily="34" charset="0"/>
              </a:rPr>
              <a:t>Measuring the Impact Statement</a:t>
            </a:r>
          </a:p>
          <a:p>
            <a:pPr marL="0" indent="0">
              <a:buNone/>
            </a:pPr>
            <a:r>
              <a:rPr lang="en-ZA" sz="1600" dirty="0">
                <a:latin typeface="Verdana" panose="020B0604030504040204" pitchFamily="34" charset="0"/>
                <a:ea typeface="Verdana" panose="020B0604030504040204" pitchFamily="34" charset="0"/>
              </a:rPr>
              <a:t> </a:t>
            </a:r>
          </a:p>
          <a:p>
            <a:pPr marL="0" indent="0">
              <a:buNone/>
            </a:pPr>
            <a:r>
              <a:rPr lang="en-ZA" sz="1600" dirty="0">
                <a:latin typeface="Verdana" panose="020B0604030504040204" pitchFamily="34" charset="0"/>
                <a:ea typeface="Verdana" panose="020B0604030504040204" pitchFamily="34" charset="0"/>
              </a:rPr>
              <a:t>“Promotion and protection of personal information and the promotion of access to information”.</a:t>
            </a:r>
          </a:p>
          <a:p>
            <a:pPr marL="0" indent="0">
              <a:buNone/>
            </a:pPr>
            <a:endParaRPr lang="en-ZA" sz="1600" dirty="0">
              <a:latin typeface="Verdana" panose="020B0604030504040204" pitchFamily="34" charset="0"/>
              <a:ea typeface="Verdana" panose="020B0604030504040204" pitchFamily="34" charset="0"/>
            </a:endParaRPr>
          </a:p>
          <a:p>
            <a:r>
              <a:rPr lang="en-US" sz="1600" dirty="0">
                <a:latin typeface="Verdana" panose="020B0604030504040204" pitchFamily="34" charset="0"/>
                <a:ea typeface="Verdana" panose="020B0604030504040204" pitchFamily="34" charset="0"/>
              </a:rPr>
              <a:t>Although we have not yet conducted qualitative and quantitative study on the impact we have had so far, we have responded to our mandate by: </a:t>
            </a:r>
          </a:p>
          <a:p>
            <a:pPr marL="0" indent="0">
              <a:buNone/>
            </a:pPr>
            <a:endParaRPr lang="en-US" sz="1600" dirty="0">
              <a:latin typeface="Verdana" panose="020B0604030504040204" pitchFamily="34" charset="0"/>
              <a:ea typeface="Verdana" panose="020B0604030504040204" pitchFamily="34" charset="0"/>
            </a:endParaRPr>
          </a:p>
          <a:p>
            <a:pPr lvl="1">
              <a:buFont typeface="Courier New" panose="02070309020205020404" pitchFamily="49" charset="0"/>
              <a:buChar char="o"/>
            </a:pPr>
            <a:r>
              <a:rPr lang="en-US" sz="1600" dirty="0">
                <a:latin typeface="Verdana" panose="020B0604030504040204" pitchFamily="34" charset="0"/>
                <a:ea typeface="Verdana" panose="020B0604030504040204" pitchFamily="34" charset="0"/>
              </a:rPr>
              <a:t>engaging with stakeholders, and </a:t>
            </a:r>
            <a:endParaRPr lang="en-ZA" sz="1600" dirty="0">
              <a:latin typeface="Verdana" panose="020B0604030504040204" pitchFamily="34" charset="0"/>
              <a:ea typeface="Verdana" panose="020B0604030504040204" pitchFamily="34" charset="0"/>
            </a:endParaRPr>
          </a:p>
          <a:p>
            <a:pPr lvl="1">
              <a:buFont typeface="Courier New" panose="02070309020205020404" pitchFamily="49" charset="0"/>
              <a:buChar char="o"/>
            </a:pPr>
            <a:r>
              <a:rPr lang="en-ZA" sz="1600" dirty="0">
                <a:latin typeface="Verdana" panose="020B0604030504040204" pitchFamily="34" charset="0"/>
                <a:ea typeface="Verdana" panose="020B0604030504040204" pitchFamily="34" charset="0"/>
              </a:rPr>
              <a:t>Preparing the following documents:</a:t>
            </a:r>
          </a:p>
          <a:p>
            <a:pPr lvl="2">
              <a:buFont typeface="Wingdings" panose="05000000000000000000" pitchFamily="2" charset="2"/>
              <a:buChar char="§"/>
            </a:pPr>
            <a:r>
              <a:rPr lang="en-ZA" sz="1600" dirty="0">
                <a:latin typeface="Verdana" panose="020B0604030504040204" pitchFamily="34" charset="0"/>
                <a:ea typeface="Verdana" panose="020B0604030504040204" pitchFamily="34" charset="0"/>
              </a:rPr>
              <a:t>Guidelines to develop Codes of Conduct;</a:t>
            </a:r>
          </a:p>
          <a:p>
            <a:pPr lvl="2">
              <a:buFont typeface="Wingdings" panose="05000000000000000000" pitchFamily="2" charset="2"/>
              <a:buChar char="§"/>
            </a:pPr>
            <a:r>
              <a:rPr lang="en-ZA" sz="1600" dirty="0">
                <a:latin typeface="Verdana" panose="020B0604030504040204" pitchFamily="34" charset="0"/>
                <a:ea typeface="Verdana" panose="020B0604030504040204" pitchFamily="34" charset="0"/>
              </a:rPr>
              <a:t>Standard Operating Procedure relating to Codes Of Conduct;</a:t>
            </a:r>
          </a:p>
          <a:p>
            <a:pPr lvl="2">
              <a:buFont typeface="Wingdings" panose="05000000000000000000" pitchFamily="2" charset="2"/>
              <a:buChar char="§"/>
            </a:pPr>
            <a:r>
              <a:rPr lang="en-ZA" sz="1600" dirty="0">
                <a:latin typeface="Verdana" panose="020B0604030504040204" pitchFamily="34" charset="0"/>
                <a:ea typeface="Verdana" panose="020B0604030504040204" pitchFamily="34" charset="0"/>
              </a:rPr>
              <a:t>Guidance Note on Information Officers and Deputy Information Officers; </a:t>
            </a:r>
          </a:p>
          <a:p>
            <a:pPr lvl="2">
              <a:buFont typeface="Wingdings" panose="05000000000000000000" pitchFamily="2" charset="2"/>
              <a:buChar char="§"/>
            </a:pPr>
            <a:r>
              <a:rPr lang="en-ZA" sz="1600" dirty="0">
                <a:latin typeface="Verdana" panose="020B0604030504040204" pitchFamily="34" charset="0"/>
                <a:ea typeface="Verdana" panose="020B0604030504040204" pitchFamily="34" charset="0"/>
              </a:rPr>
              <a:t>PAIA Guide;</a:t>
            </a:r>
          </a:p>
          <a:p>
            <a:pPr lvl="2">
              <a:buFont typeface="Wingdings" panose="05000000000000000000" pitchFamily="2" charset="2"/>
              <a:buChar char="§"/>
            </a:pPr>
            <a:r>
              <a:rPr lang="en-ZA" sz="1600" dirty="0">
                <a:latin typeface="Verdana" panose="020B0604030504040204" pitchFamily="34" charset="0"/>
                <a:ea typeface="Verdana" panose="020B0604030504040204" pitchFamily="34" charset="0"/>
              </a:rPr>
              <a:t>Submission on PAIA Regulations.</a:t>
            </a:r>
          </a:p>
          <a:p>
            <a:endParaRPr lang="en-ZA" sz="16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352425"/>
            <a:ext cx="7848600" cy="399270"/>
          </a:xfrm>
          <a:solidFill>
            <a:srgbClr val="C00000"/>
          </a:solidFill>
        </p:spPr>
        <p:txBody>
          <a:bodyPr/>
          <a:lstStyle/>
          <a:p>
            <a:r>
              <a:rPr lang="en-US" sz="2400" b="1" dirty="0">
                <a:solidFill>
                  <a:schemeClr val="bg1"/>
                </a:solidFill>
                <a:latin typeface="Verdana" panose="020B0604030504040204" pitchFamily="34" charset="0"/>
                <a:ea typeface="Verdana" panose="020B0604030504040204" pitchFamily="34" charset="0"/>
                <a:cs typeface="Arial" panose="020B0604020202020204" pitchFamily="34" charset="0"/>
              </a:rPr>
              <a:t>INSTITUTIONAL PERFORMANCE</a:t>
            </a:r>
          </a:p>
        </p:txBody>
      </p:sp>
      <p:sp>
        <p:nvSpPr>
          <p:cNvPr id="5" name="Slide Number Placeholder 4"/>
          <p:cNvSpPr>
            <a:spLocks noGrp="1"/>
          </p:cNvSpPr>
          <p:nvPr>
            <p:ph type="sldNum" sz="quarter" idx="12"/>
          </p:nvPr>
        </p:nvSpPr>
        <p:spPr>
          <a:xfrm>
            <a:off x="2438400" y="6388100"/>
            <a:ext cx="2133600" cy="365125"/>
          </a:xfrm>
        </p:spPr>
        <p:txBody>
          <a:bodyPr/>
          <a:lstStyle/>
          <a:p>
            <a:pPr>
              <a:defRPr>
                <a:uFillTx/>
              </a:defRPr>
            </a:pPr>
            <a:fld id="{53D2BF3C-DD81-4A71-B976-BFF89C61EB4E}" type="slidenum">
              <a:rPr lang="en-US" altLang="en-US" smtClean="0">
                <a:uFillTx/>
              </a:rPr>
              <a:t>17</a:t>
            </a:fld>
            <a:endParaRPr lang="en-US" altLang="en-US" dirty="0">
              <a:uFillTx/>
            </a:endParaRPr>
          </a:p>
        </p:txBody>
      </p:sp>
      <p:graphicFrame>
        <p:nvGraphicFramePr>
          <p:cNvPr id="7" name="Content Placeholder 6"/>
          <p:cNvGraphicFramePr>
            <a:graphicFrameLocks noGrp="1"/>
          </p:cNvGraphicFramePr>
          <p:nvPr>
            <p:ph idx="1"/>
          </p:nvPr>
        </p:nvGraphicFramePr>
        <p:xfrm>
          <a:off x="412173" y="1067991"/>
          <a:ext cx="8582891" cy="5045977"/>
        </p:xfrm>
        <a:graphic>
          <a:graphicData uri="http://schemas.openxmlformats.org/drawingml/2006/table">
            <a:tbl>
              <a:tblPr firstRow="1" firstCol="1" bandRow="1">
                <a:tableStyleId>{5DA37D80-6434-44D0-A028-1B22A696006F}</a:tableStyleId>
              </a:tblPr>
              <a:tblGrid>
                <a:gridCol w="1215736">
                  <a:extLst>
                    <a:ext uri="{9D8B030D-6E8A-4147-A177-3AD203B41FA5}">
                      <a16:colId xmlns:a16="http://schemas.microsoft.com/office/drawing/2014/main" val="20000"/>
                    </a:ext>
                  </a:extLst>
                </a:gridCol>
                <a:gridCol w="1772516">
                  <a:extLst>
                    <a:ext uri="{9D8B030D-6E8A-4147-A177-3AD203B41FA5}">
                      <a16:colId xmlns:a16="http://schemas.microsoft.com/office/drawing/2014/main" val="20001"/>
                    </a:ext>
                  </a:extLst>
                </a:gridCol>
                <a:gridCol w="1272021">
                  <a:extLst>
                    <a:ext uri="{9D8B030D-6E8A-4147-A177-3AD203B41FA5}">
                      <a16:colId xmlns:a16="http://schemas.microsoft.com/office/drawing/2014/main" val="20002"/>
                    </a:ext>
                  </a:extLst>
                </a:gridCol>
                <a:gridCol w="1028700">
                  <a:extLst>
                    <a:ext uri="{9D8B030D-6E8A-4147-A177-3AD203B41FA5}">
                      <a16:colId xmlns:a16="http://schemas.microsoft.com/office/drawing/2014/main" val="20003"/>
                    </a:ext>
                  </a:extLst>
                </a:gridCol>
                <a:gridCol w="3293918">
                  <a:extLst>
                    <a:ext uri="{9D8B030D-6E8A-4147-A177-3AD203B41FA5}">
                      <a16:colId xmlns:a16="http://schemas.microsoft.com/office/drawing/2014/main" val="20004"/>
                    </a:ext>
                  </a:extLst>
                </a:gridCol>
              </a:tblGrid>
              <a:tr h="480948">
                <a:tc>
                  <a:txBody>
                    <a:bodyPr/>
                    <a:lstStyle/>
                    <a:p>
                      <a:pPr algn="l">
                        <a:lnSpc>
                          <a:spcPct val="150000"/>
                        </a:lnSpc>
                        <a:spcBef>
                          <a:spcPts val="400"/>
                        </a:spcBef>
                        <a:spcAft>
                          <a:spcPts val="0"/>
                        </a:spcAft>
                      </a:pPr>
                      <a:r>
                        <a:rPr lang="en-ZA" sz="1200" b="1" dirty="0">
                          <a:solidFill>
                            <a:srgbClr val="000000"/>
                          </a:solidFill>
                          <a:effectLst/>
                          <a:latin typeface="Verdana" panose="020B0604030504040204" pitchFamily="34" charset="0"/>
                          <a:ea typeface="Verdana" panose="020B0604030504040204" pitchFamily="34" charset="0"/>
                        </a:rPr>
                        <a:t>Outcome</a:t>
                      </a:r>
                      <a:endParaRPr lang="en-ZA" sz="1200" b="1" dirty="0">
                        <a:effectLst/>
                        <a:latin typeface="Verdana" panose="020B0604030504040204" pitchFamily="34" charset="0"/>
                        <a:ea typeface="Verdana" panose="020B0604030504040204" pitchFamily="34" charset="0"/>
                        <a:cs typeface="Times New Roman" panose="02020603050405020304" pitchFamily="18" charset="0"/>
                      </a:endParaRPr>
                    </a:p>
                  </a:txBody>
                  <a:tcPr marL="16310" marR="16310" marT="0" marB="0"/>
                </a:tc>
                <a:tc>
                  <a:txBody>
                    <a:bodyPr/>
                    <a:lstStyle/>
                    <a:p>
                      <a:pPr algn="l">
                        <a:lnSpc>
                          <a:spcPct val="150000"/>
                        </a:lnSpc>
                        <a:spcBef>
                          <a:spcPts val="400"/>
                        </a:spcBef>
                        <a:spcAft>
                          <a:spcPts val="0"/>
                        </a:spcAft>
                      </a:pPr>
                      <a:r>
                        <a:rPr lang="en-ZA" sz="1200" b="1" dirty="0">
                          <a:solidFill>
                            <a:srgbClr val="000000"/>
                          </a:solidFill>
                          <a:effectLst/>
                          <a:latin typeface="Verdana" panose="020B0604030504040204" pitchFamily="34" charset="0"/>
                          <a:ea typeface="Verdana" panose="020B0604030504040204" pitchFamily="34" charset="0"/>
                        </a:rPr>
                        <a:t>Outcome Indicators</a:t>
                      </a:r>
                      <a:endParaRPr lang="en-ZA" sz="1200" b="1" dirty="0">
                        <a:effectLst/>
                        <a:latin typeface="Verdana" panose="020B0604030504040204" pitchFamily="34" charset="0"/>
                        <a:ea typeface="Verdana" panose="020B0604030504040204" pitchFamily="34" charset="0"/>
                        <a:cs typeface="Times New Roman" panose="02020603050405020304" pitchFamily="18" charset="0"/>
                      </a:endParaRPr>
                    </a:p>
                  </a:txBody>
                  <a:tcPr marL="16310" marR="16310" marT="0" marB="0"/>
                </a:tc>
                <a:tc>
                  <a:txBody>
                    <a:bodyPr/>
                    <a:lstStyle/>
                    <a:p>
                      <a:pPr algn="l">
                        <a:lnSpc>
                          <a:spcPct val="150000"/>
                        </a:lnSpc>
                        <a:spcBef>
                          <a:spcPts val="400"/>
                        </a:spcBef>
                        <a:spcAft>
                          <a:spcPts val="0"/>
                        </a:spcAft>
                      </a:pPr>
                      <a:r>
                        <a:rPr lang="en-ZA" sz="1200" b="1" dirty="0">
                          <a:solidFill>
                            <a:srgbClr val="000000"/>
                          </a:solidFill>
                          <a:effectLst/>
                          <a:latin typeface="Verdana" panose="020B0604030504040204" pitchFamily="34" charset="0"/>
                          <a:ea typeface="Verdana" panose="020B0604030504040204" pitchFamily="34" charset="0"/>
                        </a:rPr>
                        <a:t>Baseline</a:t>
                      </a:r>
                      <a:endParaRPr lang="en-ZA" sz="1200" b="1" dirty="0">
                        <a:effectLst/>
                        <a:latin typeface="Verdana" panose="020B0604030504040204" pitchFamily="34" charset="0"/>
                        <a:ea typeface="Verdana" panose="020B0604030504040204" pitchFamily="34" charset="0"/>
                        <a:cs typeface="Times New Roman" panose="02020603050405020304" pitchFamily="18" charset="0"/>
                      </a:endParaRPr>
                    </a:p>
                  </a:txBody>
                  <a:tcPr marL="16310" marR="16310" marT="0" marB="0"/>
                </a:tc>
                <a:tc>
                  <a:txBody>
                    <a:bodyPr/>
                    <a:lstStyle/>
                    <a:p>
                      <a:pPr algn="l">
                        <a:lnSpc>
                          <a:spcPct val="150000"/>
                        </a:lnSpc>
                        <a:spcBef>
                          <a:spcPts val="400"/>
                        </a:spcBef>
                        <a:spcAft>
                          <a:spcPts val="0"/>
                        </a:spcAft>
                      </a:pPr>
                      <a:r>
                        <a:rPr lang="en-ZA" sz="1200" b="1" dirty="0">
                          <a:solidFill>
                            <a:srgbClr val="000000"/>
                          </a:solidFill>
                          <a:effectLst/>
                          <a:latin typeface="Verdana" panose="020B0604030504040204" pitchFamily="34" charset="0"/>
                          <a:ea typeface="Verdana" panose="020B0604030504040204" pitchFamily="34" charset="0"/>
                        </a:rPr>
                        <a:t>5 Year targets</a:t>
                      </a:r>
                      <a:endParaRPr lang="en-ZA" sz="1200" b="1" dirty="0">
                        <a:effectLst/>
                        <a:latin typeface="Verdana" panose="020B0604030504040204" pitchFamily="34" charset="0"/>
                        <a:ea typeface="Verdana" panose="020B0604030504040204" pitchFamily="34" charset="0"/>
                        <a:cs typeface="Times New Roman" panose="02020603050405020304" pitchFamily="18" charset="0"/>
                      </a:endParaRPr>
                    </a:p>
                  </a:txBody>
                  <a:tcPr marL="16310" marR="16310" marT="0" marB="0"/>
                </a:tc>
                <a:tc>
                  <a:txBody>
                    <a:bodyPr/>
                    <a:lstStyle/>
                    <a:p>
                      <a:pPr algn="l">
                        <a:lnSpc>
                          <a:spcPct val="150000"/>
                        </a:lnSpc>
                        <a:spcBef>
                          <a:spcPts val="400"/>
                        </a:spcBef>
                        <a:spcAft>
                          <a:spcPts val="0"/>
                        </a:spcAft>
                      </a:pPr>
                      <a:r>
                        <a:rPr lang="en-ZA" sz="1200" b="1" dirty="0">
                          <a:solidFill>
                            <a:srgbClr val="000000"/>
                          </a:solidFill>
                          <a:effectLst/>
                          <a:latin typeface="Verdana" panose="020B0604030504040204" pitchFamily="34" charset="0"/>
                          <a:ea typeface="Verdana" panose="020B0604030504040204" pitchFamily="34" charset="0"/>
                        </a:rPr>
                        <a:t>Progress towards the achievement of Outcomes</a:t>
                      </a:r>
                      <a:endParaRPr lang="en-ZA" sz="1200" b="1" dirty="0">
                        <a:effectLst/>
                        <a:latin typeface="Verdana" panose="020B0604030504040204" pitchFamily="34" charset="0"/>
                        <a:ea typeface="Verdana" panose="020B0604030504040204" pitchFamily="34" charset="0"/>
                        <a:cs typeface="Times New Roman" panose="02020603050405020304" pitchFamily="18" charset="0"/>
                      </a:endParaRPr>
                    </a:p>
                  </a:txBody>
                  <a:tcPr marL="16310" marR="16310" marT="0" marB="0"/>
                </a:tc>
                <a:extLst>
                  <a:ext uri="{0D108BD9-81ED-4DB2-BD59-A6C34878D82A}">
                    <a16:rowId xmlns:a16="http://schemas.microsoft.com/office/drawing/2014/main" val="10000"/>
                  </a:ext>
                </a:extLst>
              </a:tr>
              <a:tr h="459617">
                <a:tc rowSpan="2">
                  <a:txBody>
                    <a:bodyPr/>
                    <a:lstStyle/>
                    <a:p>
                      <a:pPr algn="l">
                        <a:lnSpc>
                          <a:spcPct val="150000"/>
                        </a:lnSpc>
                        <a:spcBef>
                          <a:spcPts val="400"/>
                        </a:spcBef>
                        <a:spcAft>
                          <a:spcPts val="0"/>
                        </a:spcAft>
                      </a:pPr>
                      <a:r>
                        <a:rPr lang="en-ZA" sz="1200" b="0" dirty="0">
                          <a:effectLst/>
                          <a:latin typeface="Verdana" panose="020B0604030504040204" pitchFamily="34" charset="0"/>
                          <a:ea typeface="Verdana" panose="020B0604030504040204" pitchFamily="34" charset="0"/>
                        </a:rPr>
                        <a:t>Personal information promoted, protected and respected</a:t>
                      </a:r>
                      <a:endParaRPr lang="en-ZA" sz="1200" b="0" dirty="0">
                        <a:effectLst/>
                        <a:latin typeface="Verdana" panose="020B0604030504040204" pitchFamily="34" charset="0"/>
                        <a:ea typeface="Verdana" panose="020B0604030504040204" pitchFamily="34" charset="0"/>
                        <a:cs typeface="Times New Roman" panose="02020603050405020304" pitchFamily="18" charset="0"/>
                      </a:endParaRPr>
                    </a:p>
                  </a:txBody>
                  <a:tcPr marL="16310" marR="16310" marT="0" marB="0"/>
                </a:tc>
                <a:tc>
                  <a:txBody>
                    <a:bodyPr/>
                    <a:lstStyle/>
                    <a:p>
                      <a:pPr algn="l">
                        <a:lnSpc>
                          <a:spcPct val="150000"/>
                        </a:lnSpc>
                        <a:spcBef>
                          <a:spcPts val="400"/>
                        </a:spcBef>
                        <a:spcAft>
                          <a:spcPts val="0"/>
                        </a:spcAft>
                      </a:pPr>
                      <a:r>
                        <a:rPr lang="en-ZA" sz="1200" b="0" dirty="0">
                          <a:effectLst/>
                          <a:latin typeface="Verdana" panose="020B0604030504040204" pitchFamily="34" charset="0"/>
                          <a:ea typeface="Verdana" panose="020B0604030504040204" pitchFamily="34" charset="0"/>
                        </a:rPr>
                        <a:t>Number of complaints received</a:t>
                      </a:r>
                      <a:endParaRPr lang="en-ZA" sz="1200" b="0" dirty="0">
                        <a:effectLst/>
                        <a:latin typeface="Verdana" panose="020B0604030504040204" pitchFamily="34" charset="0"/>
                        <a:ea typeface="Verdana" panose="020B0604030504040204" pitchFamily="34" charset="0"/>
                        <a:cs typeface="Times New Roman" panose="02020603050405020304" pitchFamily="18" charset="0"/>
                      </a:endParaRPr>
                    </a:p>
                  </a:txBody>
                  <a:tcPr marL="16310" marR="16310" marT="0" marB="0"/>
                </a:tc>
                <a:tc>
                  <a:txBody>
                    <a:bodyPr/>
                    <a:lstStyle/>
                    <a:p>
                      <a:pPr algn="l">
                        <a:lnSpc>
                          <a:spcPct val="150000"/>
                        </a:lnSpc>
                        <a:spcBef>
                          <a:spcPts val="400"/>
                        </a:spcBef>
                        <a:spcAft>
                          <a:spcPts val="0"/>
                        </a:spcAft>
                      </a:pPr>
                      <a:r>
                        <a:rPr lang="en-ZA" sz="1200" b="0" dirty="0">
                          <a:effectLst/>
                          <a:latin typeface="Verdana" panose="020B0604030504040204" pitchFamily="34" charset="0"/>
                          <a:ea typeface="Verdana" panose="020B0604030504040204" pitchFamily="34" charset="0"/>
                        </a:rPr>
                        <a:t>271</a:t>
                      </a:r>
                      <a:endParaRPr lang="en-ZA" sz="1200" b="0" dirty="0">
                        <a:effectLst/>
                        <a:latin typeface="Verdana" panose="020B0604030504040204" pitchFamily="34" charset="0"/>
                        <a:ea typeface="Verdana" panose="020B0604030504040204" pitchFamily="34" charset="0"/>
                        <a:cs typeface="Times New Roman" panose="02020603050405020304" pitchFamily="18" charset="0"/>
                      </a:endParaRPr>
                    </a:p>
                  </a:txBody>
                  <a:tcPr marL="16310" marR="16310" marT="0" marB="0"/>
                </a:tc>
                <a:tc>
                  <a:txBody>
                    <a:bodyPr/>
                    <a:lstStyle/>
                    <a:p>
                      <a:pPr algn="l">
                        <a:lnSpc>
                          <a:spcPct val="150000"/>
                        </a:lnSpc>
                        <a:spcBef>
                          <a:spcPts val="400"/>
                        </a:spcBef>
                        <a:spcAft>
                          <a:spcPts val="0"/>
                        </a:spcAft>
                      </a:pPr>
                      <a:r>
                        <a:rPr lang="en-ZA" sz="1200" b="0" dirty="0">
                          <a:effectLst/>
                          <a:latin typeface="Verdana" panose="020B0604030504040204" pitchFamily="34" charset="0"/>
                          <a:ea typeface="Verdana" panose="020B0604030504040204" pitchFamily="34" charset="0"/>
                        </a:rPr>
                        <a:t>700</a:t>
                      </a:r>
                      <a:endParaRPr lang="en-ZA" sz="1200" b="0" dirty="0">
                        <a:effectLst/>
                        <a:latin typeface="Verdana" panose="020B0604030504040204" pitchFamily="34" charset="0"/>
                        <a:ea typeface="Verdana" panose="020B0604030504040204" pitchFamily="34" charset="0"/>
                        <a:cs typeface="Times New Roman" panose="02020603050405020304" pitchFamily="18" charset="0"/>
                      </a:endParaRPr>
                    </a:p>
                  </a:txBody>
                  <a:tcPr marL="16310" marR="16310" marT="0" marB="0"/>
                </a:tc>
                <a:tc>
                  <a:txBody>
                    <a:bodyPr/>
                    <a:lstStyle/>
                    <a:p>
                      <a:pPr algn="l">
                        <a:lnSpc>
                          <a:spcPct val="150000"/>
                        </a:lnSpc>
                        <a:spcBef>
                          <a:spcPts val="400"/>
                        </a:spcBef>
                        <a:spcAft>
                          <a:spcPts val="0"/>
                        </a:spcAft>
                      </a:pPr>
                      <a:r>
                        <a:rPr lang="en-ZA" sz="1200" b="0" dirty="0">
                          <a:effectLst/>
                          <a:latin typeface="Verdana" panose="020B0604030504040204" pitchFamily="34" charset="0"/>
                          <a:ea typeface="Verdana" panose="020B0604030504040204" pitchFamily="34" charset="0"/>
                        </a:rPr>
                        <a:t>454</a:t>
                      </a:r>
                      <a:endParaRPr lang="en-ZA" sz="1200" b="0" dirty="0">
                        <a:effectLst/>
                        <a:latin typeface="Verdana" panose="020B0604030504040204" pitchFamily="34" charset="0"/>
                        <a:ea typeface="Verdana" panose="020B0604030504040204" pitchFamily="34" charset="0"/>
                        <a:cs typeface="Times New Roman" panose="02020603050405020304" pitchFamily="18" charset="0"/>
                      </a:endParaRPr>
                    </a:p>
                  </a:txBody>
                  <a:tcPr marL="16310" marR="16310" marT="0" marB="0"/>
                </a:tc>
                <a:extLst>
                  <a:ext uri="{0D108BD9-81ED-4DB2-BD59-A6C34878D82A}">
                    <a16:rowId xmlns:a16="http://schemas.microsoft.com/office/drawing/2014/main" val="10001"/>
                  </a:ext>
                </a:extLst>
              </a:tr>
              <a:tr h="2404743">
                <a:tc vMerge="1">
                  <a:txBody>
                    <a:bodyPr/>
                    <a:lstStyle/>
                    <a:p>
                      <a:endParaRPr lang="en-US"/>
                    </a:p>
                  </a:txBody>
                  <a:tcPr/>
                </a:tc>
                <a:tc>
                  <a:txBody>
                    <a:bodyPr/>
                    <a:lstStyle/>
                    <a:p>
                      <a:pPr algn="l">
                        <a:lnSpc>
                          <a:spcPct val="150000"/>
                        </a:lnSpc>
                        <a:spcBef>
                          <a:spcPts val="400"/>
                        </a:spcBef>
                        <a:spcAft>
                          <a:spcPts val="0"/>
                        </a:spcAft>
                      </a:pPr>
                      <a:r>
                        <a:rPr lang="en-ZA" sz="1200" b="0" dirty="0">
                          <a:effectLst/>
                          <a:latin typeface="Verdana" panose="020B0604030504040204" pitchFamily="34" charset="0"/>
                          <a:ea typeface="Verdana" panose="020B0604030504040204" pitchFamily="34" charset="0"/>
                        </a:rPr>
                        <a:t>Percentage of stakeholders who are aware of the existence of the Regulator</a:t>
                      </a:r>
                      <a:endParaRPr lang="en-ZA" sz="1200" b="0" dirty="0">
                        <a:effectLst/>
                        <a:latin typeface="Verdana" panose="020B0604030504040204" pitchFamily="34" charset="0"/>
                        <a:ea typeface="Verdana" panose="020B0604030504040204" pitchFamily="34" charset="0"/>
                        <a:cs typeface="Times New Roman" panose="02020603050405020304" pitchFamily="18" charset="0"/>
                      </a:endParaRPr>
                    </a:p>
                  </a:txBody>
                  <a:tcPr marL="16310" marR="16310" marT="0" marB="0"/>
                </a:tc>
                <a:tc>
                  <a:txBody>
                    <a:bodyPr/>
                    <a:lstStyle/>
                    <a:p>
                      <a:pPr algn="l">
                        <a:lnSpc>
                          <a:spcPct val="150000"/>
                        </a:lnSpc>
                        <a:spcBef>
                          <a:spcPts val="400"/>
                        </a:spcBef>
                        <a:spcAft>
                          <a:spcPts val="0"/>
                        </a:spcAft>
                      </a:pPr>
                      <a:r>
                        <a:rPr lang="en-ZA" sz="1200" b="0" dirty="0">
                          <a:effectLst/>
                          <a:latin typeface="Verdana" panose="020B0604030504040204" pitchFamily="34" charset="0"/>
                          <a:ea typeface="Verdana" panose="020B0604030504040204" pitchFamily="34" charset="0"/>
                        </a:rPr>
                        <a:t>Nil</a:t>
                      </a:r>
                      <a:endParaRPr lang="en-ZA" sz="1200" b="0" dirty="0">
                        <a:effectLst/>
                        <a:latin typeface="Verdana" panose="020B0604030504040204" pitchFamily="34" charset="0"/>
                        <a:ea typeface="Verdana" panose="020B0604030504040204" pitchFamily="34" charset="0"/>
                        <a:cs typeface="Times New Roman" panose="02020603050405020304" pitchFamily="18" charset="0"/>
                      </a:endParaRPr>
                    </a:p>
                  </a:txBody>
                  <a:tcPr marL="16310" marR="16310" marT="0" marB="0"/>
                </a:tc>
                <a:tc>
                  <a:txBody>
                    <a:bodyPr/>
                    <a:lstStyle/>
                    <a:p>
                      <a:pPr algn="l">
                        <a:lnSpc>
                          <a:spcPct val="150000"/>
                        </a:lnSpc>
                        <a:spcBef>
                          <a:spcPts val="400"/>
                        </a:spcBef>
                        <a:spcAft>
                          <a:spcPts val="0"/>
                        </a:spcAft>
                      </a:pPr>
                      <a:r>
                        <a:rPr lang="en-ZA" sz="1200" b="0" dirty="0">
                          <a:effectLst/>
                          <a:latin typeface="Verdana" panose="020B0604030504040204" pitchFamily="34" charset="0"/>
                          <a:ea typeface="Verdana" panose="020B0604030504040204" pitchFamily="34" charset="0"/>
                        </a:rPr>
                        <a:t>10% of sampled population</a:t>
                      </a:r>
                      <a:endParaRPr lang="en-ZA" sz="1200" b="0" dirty="0">
                        <a:effectLst/>
                        <a:latin typeface="Verdana" panose="020B0604030504040204" pitchFamily="34" charset="0"/>
                        <a:ea typeface="Verdana" panose="020B0604030504040204" pitchFamily="34" charset="0"/>
                        <a:cs typeface="Times New Roman" panose="02020603050405020304" pitchFamily="18" charset="0"/>
                      </a:endParaRPr>
                    </a:p>
                  </a:txBody>
                  <a:tcPr marL="16310" marR="16310" marT="0" marB="0"/>
                </a:tc>
                <a:tc>
                  <a:txBody>
                    <a:bodyPr/>
                    <a:lstStyle/>
                    <a:p>
                      <a:pPr algn="l">
                        <a:lnSpc>
                          <a:spcPct val="150000"/>
                        </a:lnSpc>
                        <a:spcBef>
                          <a:spcPts val="400"/>
                        </a:spcBef>
                        <a:spcAft>
                          <a:spcPts val="0"/>
                        </a:spcAft>
                      </a:pPr>
                      <a:r>
                        <a:rPr lang="en-ZA" sz="1200" b="0" dirty="0">
                          <a:effectLst/>
                          <a:latin typeface="Verdana" panose="020B0604030504040204" pitchFamily="34" charset="0"/>
                          <a:ea typeface="Verdana" panose="020B0604030504040204" pitchFamily="34" charset="0"/>
                        </a:rPr>
                        <a:t>Nil. During the last quarter of the financial year 2022/2023 the first public opinion survey will be conducted in order to establish the percentage of stakeholders that have been made aware of the existence of the Regulator through public education and communications work of the Regulator.</a:t>
                      </a:r>
                      <a:endParaRPr lang="en-ZA" sz="1200" b="0" dirty="0">
                        <a:effectLst/>
                        <a:latin typeface="Verdana" panose="020B0604030504040204" pitchFamily="34" charset="0"/>
                        <a:ea typeface="Verdana" panose="020B0604030504040204" pitchFamily="34" charset="0"/>
                        <a:cs typeface="Times New Roman" panose="02020603050405020304" pitchFamily="18" charset="0"/>
                      </a:endParaRPr>
                    </a:p>
                  </a:txBody>
                  <a:tcPr marL="16310" marR="16310" marT="0" marB="0"/>
                </a:tc>
                <a:extLst>
                  <a:ext uri="{0D108BD9-81ED-4DB2-BD59-A6C34878D82A}">
                    <a16:rowId xmlns:a16="http://schemas.microsoft.com/office/drawing/2014/main" val="10002"/>
                  </a:ext>
                </a:extLst>
              </a:tr>
              <a:tr h="1543954">
                <a:tc>
                  <a:txBody>
                    <a:bodyPr/>
                    <a:lstStyle/>
                    <a:p>
                      <a:pPr algn="l">
                        <a:lnSpc>
                          <a:spcPct val="150000"/>
                        </a:lnSpc>
                        <a:spcBef>
                          <a:spcPts val="400"/>
                        </a:spcBef>
                        <a:spcAft>
                          <a:spcPts val="0"/>
                        </a:spcAft>
                      </a:pPr>
                      <a:r>
                        <a:rPr lang="en-ZA" sz="1200" b="0" dirty="0">
                          <a:effectLst/>
                          <a:latin typeface="Verdana" panose="020B0604030504040204" pitchFamily="34" charset="0"/>
                          <a:ea typeface="Verdana" panose="020B0604030504040204" pitchFamily="34" charset="0"/>
                        </a:rPr>
                        <a:t>Access to information promoted</a:t>
                      </a:r>
                      <a:endParaRPr lang="en-ZA" sz="1200" b="0" dirty="0">
                        <a:effectLst/>
                        <a:latin typeface="Verdana" panose="020B0604030504040204" pitchFamily="34" charset="0"/>
                        <a:ea typeface="Verdana" panose="020B0604030504040204" pitchFamily="34" charset="0"/>
                        <a:cs typeface="Times New Roman" panose="02020603050405020304" pitchFamily="18" charset="0"/>
                      </a:endParaRPr>
                    </a:p>
                  </a:txBody>
                  <a:tcPr marL="16310" marR="16310" marT="0" marB="0"/>
                </a:tc>
                <a:tc>
                  <a:txBody>
                    <a:bodyPr/>
                    <a:lstStyle/>
                    <a:p>
                      <a:pPr algn="l">
                        <a:lnSpc>
                          <a:spcPct val="150000"/>
                        </a:lnSpc>
                        <a:spcBef>
                          <a:spcPts val="400"/>
                        </a:spcBef>
                        <a:spcAft>
                          <a:spcPts val="0"/>
                        </a:spcAft>
                      </a:pPr>
                      <a:r>
                        <a:rPr lang="en-ZA" sz="1200" b="0" dirty="0">
                          <a:effectLst/>
                          <a:latin typeface="Verdana" panose="020B0604030504040204" pitchFamily="34" charset="0"/>
                          <a:ea typeface="Verdana" panose="020B0604030504040204" pitchFamily="34" charset="0"/>
                        </a:rPr>
                        <a:t>Percentage improvement in the compliance with section 32 of PAIA</a:t>
                      </a:r>
                      <a:endParaRPr lang="en-ZA" sz="1200" b="0" dirty="0">
                        <a:effectLst/>
                        <a:latin typeface="Verdana" panose="020B0604030504040204" pitchFamily="34" charset="0"/>
                        <a:ea typeface="Verdana" panose="020B0604030504040204" pitchFamily="34" charset="0"/>
                        <a:cs typeface="Times New Roman" panose="02020603050405020304" pitchFamily="18" charset="0"/>
                      </a:endParaRPr>
                    </a:p>
                  </a:txBody>
                  <a:tcPr marL="16310" marR="16310" marT="0" marB="0"/>
                </a:tc>
                <a:tc>
                  <a:txBody>
                    <a:bodyPr/>
                    <a:lstStyle/>
                    <a:p>
                      <a:pPr algn="l">
                        <a:lnSpc>
                          <a:spcPct val="150000"/>
                        </a:lnSpc>
                        <a:spcBef>
                          <a:spcPts val="400"/>
                        </a:spcBef>
                        <a:spcAft>
                          <a:spcPts val="0"/>
                        </a:spcAft>
                      </a:pPr>
                      <a:r>
                        <a:rPr lang="en-ZA" sz="1200" b="0" dirty="0">
                          <a:effectLst/>
                          <a:latin typeface="Verdana" panose="020B0604030504040204" pitchFamily="34" charset="0"/>
                          <a:ea typeface="Verdana" panose="020B0604030504040204" pitchFamily="34" charset="0"/>
                        </a:rPr>
                        <a:t>Not yet determined</a:t>
                      </a:r>
                      <a:endParaRPr lang="en-ZA" sz="1200" b="0" dirty="0">
                        <a:effectLst/>
                        <a:latin typeface="Verdana" panose="020B0604030504040204" pitchFamily="34" charset="0"/>
                        <a:ea typeface="Verdana" panose="020B0604030504040204" pitchFamily="34" charset="0"/>
                        <a:cs typeface="Times New Roman" panose="02020603050405020304" pitchFamily="18" charset="0"/>
                      </a:endParaRPr>
                    </a:p>
                  </a:txBody>
                  <a:tcPr marL="16310" marR="16310" marT="0" marB="0"/>
                </a:tc>
                <a:tc>
                  <a:txBody>
                    <a:bodyPr/>
                    <a:lstStyle/>
                    <a:p>
                      <a:pPr algn="l">
                        <a:lnSpc>
                          <a:spcPct val="150000"/>
                        </a:lnSpc>
                        <a:spcBef>
                          <a:spcPts val="400"/>
                        </a:spcBef>
                        <a:spcAft>
                          <a:spcPts val="0"/>
                        </a:spcAft>
                      </a:pPr>
                      <a:r>
                        <a:rPr lang="en-ZA" sz="1200" b="0" dirty="0">
                          <a:effectLst/>
                          <a:latin typeface="Verdana" panose="020B0604030504040204" pitchFamily="34" charset="0"/>
                          <a:ea typeface="Verdana" panose="020B0604030504040204" pitchFamily="34" charset="0"/>
                        </a:rPr>
                        <a:t>25%</a:t>
                      </a:r>
                      <a:endParaRPr lang="en-ZA" sz="1200" b="0" dirty="0">
                        <a:effectLst/>
                        <a:latin typeface="Verdana" panose="020B0604030504040204" pitchFamily="34" charset="0"/>
                        <a:ea typeface="Verdana" panose="020B0604030504040204" pitchFamily="34" charset="0"/>
                        <a:cs typeface="Times New Roman" panose="02020603050405020304" pitchFamily="18" charset="0"/>
                      </a:endParaRPr>
                    </a:p>
                  </a:txBody>
                  <a:tcPr marL="16310" marR="16310" marT="0" marB="0"/>
                </a:tc>
                <a:tc>
                  <a:txBody>
                    <a:bodyPr/>
                    <a:lstStyle/>
                    <a:p>
                      <a:pPr algn="l">
                        <a:lnSpc>
                          <a:spcPct val="107000"/>
                        </a:lnSpc>
                        <a:spcAft>
                          <a:spcPts val="800"/>
                        </a:spcAft>
                      </a:pPr>
                      <a:r>
                        <a:rPr lang="en-ZA" sz="1200" b="0" dirty="0">
                          <a:effectLst/>
                          <a:latin typeface="Verdana" panose="020B0604030504040204" pitchFamily="34" charset="0"/>
                          <a:ea typeface="Verdana" panose="020B0604030504040204" pitchFamily="34" charset="0"/>
                        </a:rPr>
                        <a:t>Nil. In accordance with the proclamation of section 110 and 114(4) of POPIA, under Proclamation No. R. 21 OF 2020), the Regulator will assume its PAIA functions on 30 June 2021 and therefore the Regulator could not perform any PAIA related functions during the period.</a:t>
                      </a:r>
                      <a:endParaRPr lang="en-ZA" sz="1200" b="0" dirty="0">
                        <a:effectLst/>
                        <a:latin typeface="Verdana" panose="020B0604030504040204" pitchFamily="34" charset="0"/>
                        <a:ea typeface="Verdana" panose="020B0604030504040204" pitchFamily="34" charset="0"/>
                        <a:cs typeface="Times New Roman" panose="02020603050405020304" pitchFamily="18" charset="0"/>
                      </a:endParaRPr>
                    </a:p>
                  </a:txBody>
                  <a:tcPr marL="16310" marR="16310" marT="0" marB="0"/>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8041"/>
            <a:ext cx="8229600" cy="649457"/>
          </a:xfrm>
          <a:solidFill>
            <a:srgbClr val="C00000"/>
          </a:solidFill>
        </p:spPr>
        <p:txBody>
          <a:bodyPr/>
          <a:lstStyle/>
          <a:p>
            <a:r>
              <a:rPr lang="en-US" sz="2400" b="1" dirty="0">
                <a:solidFill>
                  <a:schemeClr val="bg1"/>
                </a:solidFill>
                <a:latin typeface="Arial" panose="020B0604020202020204" pitchFamily="34" charset="0"/>
                <a:cs typeface="Arial" panose="020B0604020202020204" pitchFamily="34" charset="0"/>
              </a:rPr>
              <a:t>OPERATIONAL MATTERS</a:t>
            </a:r>
          </a:p>
        </p:txBody>
      </p:sp>
      <p:graphicFrame>
        <p:nvGraphicFramePr>
          <p:cNvPr id="7" name="Content Placeholder 6"/>
          <p:cNvGraphicFramePr>
            <a:graphicFrameLocks noGrp="1"/>
          </p:cNvGraphicFramePr>
          <p:nvPr>
            <p:ph idx="1"/>
          </p:nvPr>
        </p:nvGraphicFramePr>
        <p:xfrm>
          <a:off x="457200" y="1417639"/>
          <a:ext cx="8071164" cy="47085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a:xfrm>
            <a:off x="2438400" y="6308772"/>
            <a:ext cx="2133600" cy="365125"/>
          </a:xfrm>
        </p:spPr>
        <p:txBody>
          <a:bodyPr/>
          <a:lstStyle/>
          <a:p>
            <a:pPr>
              <a:defRPr>
                <a:uFillTx/>
              </a:defRPr>
            </a:pPr>
            <a:fld id="{53D2BF3C-DD81-4A71-B976-BFF89C61EB4E}" type="slidenum">
              <a:rPr lang="en-US" altLang="en-US" smtClean="0">
                <a:uFillTx/>
              </a:rPr>
              <a:t>18</a:t>
            </a:fld>
            <a:endParaRPr lang="en-US" altLang="en-US" dirty="0">
              <a:uFillTx/>
            </a:endParaRPr>
          </a:p>
        </p:txBody>
      </p:sp>
      <p:pic>
        <p:nvPicPr>
          <p:cNvPr id="3" name="Picture 2"/>
          <p:cNvPicPr>
            <a:picLocks noChangeAspect="1"/>
          </p:cNvPicPr>
          <p:nvPr/>
        </p:nvPicPr>
        <p:blipFill>
          <a:blip r:embed="rId7"/>
          <a:stretch>
            <a:fillRect/>
          </a:stretch>
        </p:blipFill>
        <p:spPr>
          <a:xfrm>
            <a:off x="874414" y="2534971"/>
            <a:ext cx="7577750" cy="3956364"/>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474" y="400050"/>
            <a:ext cx="8358187" cy="742155"/>
          </a:xfrm>
          <a:solidFill>
            <a:srgbClr val="C00000"/>
          </a:solidFill>
        </p:spPr>
        <p:txBody>
          <a:bodyPr/>
          <a:lstStyle/>
          <a:p>
            <a:r>
              <a:rPr lang="en-US" sz="2400" b="1" dirty="0">
                <a:solidFill>
                  <a:schemeClr val="bg1"/>
                </a:solidFill>
                <a:latin typeface="Verdana" panose="020B0604030504040204" pitchFamily="34" charset="0"/>
                <a:ea typeface="Verdana" panose="020B0604030504040204" pitchFamily="34" charset="0"/>
                <a:cs typeface="Arial" panose="020B0604020202020204" pitchFamily="34" charset="0"/>
              </a:rPr>
              <a:t>PROGRAMME 1: PROTECTION OF PERSONAL INFORMATION</a:t>
            </a:r>
          </a:p>
        </p:txBody>
      </p:sp>
      <p:sp>
        <p:nvSpPr>
          <p:cNvPr id="5" name="Slide Number Placeholder 4"/>
          <p:cNvSpPr>
            <a:spLocks noGrp="1"/>
          </p:cNvSpPr>
          <p:nvPr>
            <p:ph type="sldNum" sz="quarter" idx="12"/>
          </p:nvPr>
        </p:nvSpPr>
        <p:spPr>
          <a:xfrm>
            <a:off x="2416967" y="6339468"/>
            <a:ext cx="2133600" cy="365125"/>
          </a:xfrm>
        </p:spPr>
        <p:txBody>
          <a:bodyPr/>
          <a:lstStyle/>
          <a:p>
            <a:pPr>
              <a:defRPr>
                <a:uFillTx/>
              </a:defRPr>
            </a:pPr>
            <a:fld id="{53D2BF3C-DD81-4A71-B976-BFF89C61EB4E}" type="slidenum">
              <a:rPr lang="en-US" altLang="en-US" smtClean="0">
                <a:uFillTx/>
              </a:rPr>
              <a:t>19</a:t>
            </a:fld>
            <a:endParaRPr lang="en-US" altLang="en-US" dirty="0">
              <a:uFillTx/>
            </a:endParaRPr>
          </a:p>
        </p:txBody>
      </p:sp>
      <p:sp>
        <p:nvSpPr>
          <p:cNvPr id="3" name="Content Placeholder 2"/>
          <p:cNvSpPr>
            <a:spLocks noGrp="1"/>
          </p:cNvSpPr>
          <p:nvPr>
            <p:ph idx="1"/>
          </p:nvPr>
        </p:nvSpPr>
        <p:spPr>
          <a:xfrm>
            <a:off x="414337" y="1483303"/>
            <a:ext cx="8315325" cy="4697630"/>
          </a:xfrm>
        </p:spPr>
        <p:txBody>
          <a:bodyPr/>
          <a:lstStyle/>
          <a:p>
            <a:pPr marL="0" indent="0" algn="just">
              <a:buNone/>
            </a:pPr>
            <a:r>
              <a:rPr lang="en-ZA" sz="1600" b="1" dirty="0">
                <a:latin typeface="Verdana" panose="020B0604030504040204" pitchFamily="34" charset="0"/>
                <a:ea typeface="Verdana" panose="020B0604030504040204" pitchFamily="34" charset="0"/>
              </a:rPr>
              <a:t>Outcomes, outputs, output indicators, targets and actual achievements</a:t>
            </a:r>
          </a:p>
          <a:p>
            <a:pPr marL="0" indent="0" algn="just">
              <a:buNone/>
            </a:pPr>
            <a:endParaRPr lang="en-ZA" sz="1600" dirty="0">
              <a:latin typeface="Verdana" panose="020B0604030504040204" pitchFamily="34" charset="0"/>
              <a:ea typeface="Verdana" panose="020B0604030504040204" pitchFamily="34" charset="0"/>
            </a:endParaRPr>
          </a:p>
          <a:p>
            <a:pPr algn="just"/>
            <a:r>
              <a:rPr lang="en-ZA" sz="1600" dirty="0">
                <a:latin typeface="Verdana" panose="020B0604030504040204" pitchFamily="34" charset="0"/>
                <a:ea typeface="Verdana" panose="020B0604030504040204" pitchFamily="34" charset="0"/>
              </a:rPr>
              <a:t>The sub-programme approved a Complaints Management Processes, Standard Operating Procedure (SOP) and Manual in order to guide officials in terms of handling and processing of complaints. </a:t>
            </a:r>
          </a:p>
          <a:p>
            <a:pPr algn="just"/>
            <a:r>
              <a:rPr lang="en-ZA" sz="1600" dirty="0">
                <a:latin typeface="Verdana" panose="020B0604030504040204" pitchFamily="34" charset="0"/>
                <a:ea typeface="Verdana" panose="020B0604030504040204" pitchFamily="34" charset="0"/>
              </a:rPr>
              <a:t>The Regulator could not handle or process complaints as the Regulator would only assume enforcement powers on 1 July 2021. </a:t>
            </a:r>
          </a:p>
          <a:p>
            <a:pPr marL="0" indent="0" algn="just">
              <a:buNone/>
            </a:pPr>
            <a:endParaRPr lang="en-ZA" sz="1600" dirty="0">
              <a:latin typeface="Verdana" panose="020B0604030504040204" pitchFamily="34" charset="0"/>
              <a:ea typeface="Verdana" panose="020B0604030504040204" pitchFamily="34" charset="0"/>
            </a:endParaRPr>
          </a:p>
          <a:p>
            <a:pPr algn="just"/>
            <a:r>
              <a:rPr lang="en-ZA" sz="1600" dirty="0">
                <a:latin typeface="Verdana" panose="020B0604030504040204" pitchFamily="34" charset="0"/>
                <a:ea typeface="Verdana" panose="020B0604030504040204" pitchFamily="34" charset="0"/>
              </a:rPr>
              <a:t>Under the sub-programme Compliance and Monitoring, the following were achieved as per the Annual Performance Plan:</a:t>
            </a:r>
          </a:p>
          <a:p>
            <a:pPr lvl="1" algn="just"/>
            <a:r>
              <a:rPr lang="en-ZA" sz="1600" dirty="0">
                <a:latin typeface="Verdana" panose="020B0604030504040204" pitchFamily="34" charset="0"/>
                <a:ea typeface="Verdana" panose="020B0604030504040204" pitchFamily="34" charset="0"/>
              </a:rPr>
              <a:t>Approved Guidelines for Codes of Conduct were published and implemented;</a:t>
            </a:r>
          </a:p>
          <a:p>
            <a:pPr lvl="1" algn="just"/>
            <a:r>
              <a:rPr lang="en-ZA" sz="1600" dirty="0">
                <a:latin typeface="Verdana" panose="020B0604030504040204" pitchFamily="34" charset="0"/>
                <a:ea typeface="Verdana" panose="020B0604030504040204" pitchFamily="34" charset="0"/>
              </a:rPr>
              <a:t>Readiness Plan for POPIA was developed, approved and implemented;</a:t>
            </a:r>
          </a:p>
          <a:p>
            <a:pPr lvl="1" algn="just"/>
            <a:r>
              <a:rPr lang="en-ZA" sz="1600" dirty="0">
                <a:latin typeface="Verdana" panose="020B0604030504040204" pitchFamily="34" charset="0"/>
                <a:ea typeface="Verdana" panose="020B0604030504040204" pitchFamily="34" charset="0"/>
              </a:rPr>
              <a:t>Guidelines for registration of Information Officers were approved and published;</a:t>
            </a:r>
          </a:p>
          <a:p>
            <a:pPr lvl="1" algn="just"/>
            <a:r>
              <a:rPr lang="en-ZA" sz="1600" dirty="0">
                <a:latin typeface="Verdana" panose="020B0604030504040204" pitchFamily="34" charset="0"/>
                <a:ea typeface="Verdana" panose="020B0604030504040204" pitchFamily="34" charset="0"/>
              </a:rPr>
              <a:t>Drafting of the Guide for POPIA and PAIA commenced</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01625"/>
            <a:ext cx="8162925" cy="416504"/>
          </a:xfrm>
          <a:solidFill>
            <a:srgbClr val="C00000"/>
          </a:solidFill>
        </p:spPr>
        <p:txBody>
          <a:bodyPr/>
          <a:lstStyle/>
          <a:p>
            <a:r>
              <a:rPr lang="en-US" sz="2400" b="1" dirty="0">
                <a:solidFill>
                  <a:schemeClr val="bg1"/>
                </a:solidFill>
                <a:latin typeface="Verdana" panose="020B0604030504040204" pitchFamily="34" charset="0"/>
                <a:ea typeface="Verdana" panose="020B0604030504040204" pitchFamily="34" charset="0"/>
                <a:cs typeface="Arial" panose="020B0604020202020204" pitchFamily="34" charset="0"/>
              </a:rPr>
              <a:t>PRESENTATION OUTLINE </a:t>
            </a:r>
            <a:endParaRPr lang="en-US" sz="2400"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3074" name="Content Placeholder 2"/>
          <p:cNvSpPr>
            <a:spLocks noGrp="1"/>
          </p:cNvSpPr>
          <p:nvPr>
            <p:ph idx="1"/>
          </p:nvPr>
        </p:nvSpPr>
        <p:spPr>
          <a:xfrm>
            <a:off x="523874" y="719704"/>
            <a:ext cx="8162925" cy="5222690"/>
          </a:xfrm>
        </p:spPr>
        <p:txBody>
          <a:bodyPr/>
          <a:lstStyle/>
          <a:p>
            <a:pPr algn="just">
              <a:lnSpc>
                <a:spcPct val="150000"/>
              </a:lnSpc>
            </a:pPr>
            <a:r>
              <a:rPr lang="en-US" sz="1600" dirty="0">
                <a:latin typeface="Verdana" panose="020B0604030504040204" pitchFamily="34" charset="0"/>
                <a:ea typeface="Verdana" panose="020B0604030504040204" pitchFamily="34" charset="0"/>
                <a:cs typeface="Arial" panose="020B0604020202020204" pitchFamily="34" charset="0"/>
              </a:rPr>
              <a:t>Information Regulator Mandate</a:t>
            </a:r>
          </a:p>
          <a:p>
            <a:pPr algn="just">
              <a:lnSpc>
                <a:spcPct val="150000"/>
              </a:lnSpc>
            </a:pPr>
            <a:r>
              <a:rPr lang="en-US" sz="1600" dirty="0">
                <a:latin typeface="Verdana" panose="020B0604030504040204" pitchFamily="34" charset="0"/>
                <a:ea typeface="Verdana" panose="020B0604030504040204" pitchFamily="34" charset="0"/>
                <a:cs typeface="Arial" panose="020B0604020202020204" pitchFamily="34" charset="0"/>
              </a:rPr>
              <a:t>Strategic Focus</a:t>
            </a:r>
          </a:p>
          <a:p>
            <a:pPr algn="just">
              <a:lnSpc>
                <a:spcPct val="150000"/>
              </a:lnSpc>
            </a:pPr>
            <a:r>
              <a:rPr lang="en-US" sz="1600" dirty="0">
                <a:latin typeface="Verdana" panose="020B0604030504040204" pitchFamily="34" charset="0"/>
                <a:ea typeface="Verdana" panose="020B0604030504040204" pitchFamily="34" charset="0"/>
                <a:cs typeface="Arial" panose="020B0604020202020204" pitchFamily="34" charset="0"/>
              </a:rPr>
              <a:t>Governance</a:t>
            </a:r>
          </a:p>
          <a:p>
            <a:pPr algn="just">
              <a:lnSpc>
                <a:spcPct val="150000"/>
              </a:lnSpc>
            </a:pPr>
            <a:r>
              <a:rPr lang="en-ZA" sz="1600" dirty="0">
                <a:latin typeface="Verdana" panose="020B0604030504040204" pitchFamily="34" charset="0"/>
                <a:ea typeface="Verdana" panose="020B0604030504040204" pitchFamily="34" charset="0"/>
                <a:cs typeface="Arial" panose="020B0604020202020204" pitchFamily="34" charset="0"/>
              </a:rPr>
              <a:t>Operational Framework of the Information Regulator</a:t>
            </a:r>
            <a:endParaRPr lang="en-US" sz="1600" dirty="0">
              <a:latin typeface="Verdana" panose="020B0604030504040204" pitchFamily="34" charset="0"/>
              <a:ea typeface="Verdana" panose="020B0604030504040204" pitchFamily="34" charset="0"/>
              <a:cs typeface="Arial" panose="020B0604020202020204" pitchFamily="34" charset="0"/>
            </a:endParaRPr>
          </a:p>
          <a:p>
            <a:pPr algn="just">
              <a:lnSpc>
                <a:spcPct val="150000"/>
              </a:lnSpc>
            </a:pPr>
            <a:r>
              <a:rPr lang="en-US" sz="1600" dirty="0">
                <a:latin typeface="Verdana" panose="020B0604030504040204" pitchFamily="34" charset="0"/>
                <a:ea typeface="Verdana" panose="020B0604030504040204" pitchFamily="34" charset="0"/>
                <a:cs typeface="Arial" panose="020B0604020202020204" pitchFamily="34" charset="0"/>
              </a:rPr>
              <a:t>Highlights of Achievements</a:t>
            </a:r>
          </a:p>
          <a:p>
            <a:pPr algn="just">
              <a:lnSpc>
                <a:spcPct val="150000"/>
              </a:lnSpc>
            </a:pPr>
            <a:r>
              <a:rPr lang="en-US" sz="1600" dirty="0">
                <a:latin typeface="Verdana" panose="020B0604030504040204" pitchFamily="34" charset="0"/>
                <a:ea typeface="Verdana" panose="020B0604030504040204" pitchFamily="34" charset="0"/>
                <a:cs typeface="Arial" panose="020B0604020202020204" pitchFamily="34" charset="0"/>
              </a:rPr>
              <a:t>Operational Matters</a:t>
            </a:r>
          </a:p>
          <a:p>
            <a:pPr algn="just">
              <a:lnSpc>
                <a:spcPct val="150000"/>
              </a:lnSpc>
            </a:pPr>
            <a:r>
              <a:rPr lang="en-US" sz="1600" dirty="0">
                <a:latin typeface="Verdana" panose="020B0604030504040204" pitchFamily="34" charset="0"/>
                <a:ea typeface="Verdana" panose="020B0604030504040204" pitchFamily="34" charset="0"/>
                <a:cs typeface="Arial" panose="020B0604020202020204" pitchFamily="34" charset="0"/>
              </a:rPr>
              <a:t>Institutional Performance</a:t>
            </a:r>
          </a:p>
          <a:p>
            <a:pPr algn="just">
              <a:lnSpc>
                <a:spcPct val="150000"/>
              </a:lnSpc>
            </a:pPr>
            <a:r>
              <a:rPr lang="en-US" sz="1600" dirty="0">
                <a:latin typeface="Verdana" panose="020B0604030504040204" pitchFamily="34" charset="0"/>
                <a:ea typeface="Verdana" panose="020B0604030504040204" pitchFamily="34" charset="0"/>
                <a:cs typeface="Arial" panose="020B0604020202020204" pitchFamily="34" charset="0"/>
              </a:rPr>
              <a:t>Capital Investments</a:t>
            </a:r>
          </a:p>
          <a:p>
            <a:pPr algn="just">
              <a:lnSpc>
                <a:spcPct val="150000"/>
              </a:lnSpc>
            </a:pPr>
            <a:r>
              <a:rPr lang="en-US" sz="1600" dirty="0">
                <a:latin typeface="Verdana" panose="020B0604030504040204" pitchFamily="34" charset="0"/>
                <a:ea typeface="Verdana" panose="020B0604030504040204" pitchFamily="34" charset="0"/>
                <a:cs typeface="Arial" panose="020B0604020202020204" pitchFamily="34" charset="0"/>
              </a:rPr>
              <a:t>Parliamentary Engagements</a:t>
            </a:r>
          </a:p>
          <a:p>
            <a:pPr algn="just">
              <a:lnSpc>
                <a:spcPct val="150000"/>
              </a:lnSpc>
            </a:pPr>
            <a:r>
              <a:rPr lang="en-US" sz="1600" dirty="0">
                <a:latin typeface="Verdana" panose="020B0604030504040204" pitchFamily="34" charset="0"/>
                <a:ea typeface="Verdana" panose="020B0604030504040204" pitchFamily="34" charset="0"/>
                <a:cs typeface="Arial" panose="020B0604020202020204" pitchFamily="34" charset="0"/>
              </a:rPr>
              <a:t>Human Resources </a:t>
            </a:r>
          </a:p>
          <a:p>
            <a:pPr algn="just">
              <a:lnSpc>
                <a:spcPct val="150000"/>
              </a:lnSpc>
            </a:pPr>
            <a:r>
              <a:rPr lang="en-US" sz="1600" dirty="0">
                <a:latin typeface="Verdana" panose="020B0604030504040204" pitchFamily="34" charset="0"/>
                <a:ea typeface="Verdana" panose="020B0604030504040204" pitchFamily="34" charset="0"/>
                <a:cs typeface="Arial" panose="020B0604020202020204" pitchFamily="34" charset="0"/>
              </a:rPr>
              <a:t>Financial Reporting</a:t>
            </a:r>
          </a:p>
          <a:p>
            <a:pPr algn="just">
              <a:lnSpc>
                <a:spcPct val="150000"/>
              </a:lnSpc>
            </a:pPr>
            <a:endParaRPr lang="en-US" sz="1600" dirty="0">
              <a:latin typeface="Verdana" panose="020B0604030504040204" pitchFamily="34" charset="0"/>
              <a:ea typeface="Verdana" panose="020B0604030504040204" pitchFamily="34" charset="0"/>
              <a:cs typeface="Arial" panose="020B0604020202020204" pitchFamily="34" charset="0"/>
            </a:endParaRPr>
          </a:p>
          <a:p>
            <a:pPr algn="just">
              <a:lnSpc>
                <a:spcPct val="150000"/>
              </a:lnSpc>
            </a:pPr>
            <a:endParaRPr lang="en-US" sz="1600" dirty="0">
              <a:latin typeface="Verdana" panose="020B0604030504040204" pitchFamily="34" charset="0"/>
              <a:ea typeface="Verdana" panose="020B0604030504040204" pitchFamily="34" charset="0"/>
              <a:cs typeface="Arial" panose="020B0604020202020204" pitchFamily="34" charset="0"/>
            </a:endParaRPr>
          </a:p>
          <a:p>
            <a:pPr algn="just">
              <a:lnSpc>
                <a:spcPct val="150000"/>
              </a:lnSpc>
            </a:pPr>
            <a:endParaRPr lang="en-US" sz="1600" dirty="0">
              <a:latin typeface="Verdana" panose="020B0604030504040204" pitchFamily="34" charset="0"/>
              <a:ea typeface="Verdana" panose="020B060403050404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2471736" y="6293219"/>
            <a:ext cx="2133600" cy="365125"/>
          </a:xfrm>
        </p:spPr>
        <p:txBody>
          <a:bodyPr/>
          <a:lstStyle/>
          <a:p>
            <a:pPr>
              <a:defRPr>
                <a:uFillTx/>
              </a:defRPr>
            </a:pPr>
            <a:fld id="{53D2BF3C-DD81-4A71-B976-BFF89C61EB4E}" type="slidenum">
              <a:rPr lang="en-US" altLang="en-US" smtClean="0">
                <a:uFillTx/>
              </a:rPr>
              <a:t>2</a:t>
            </a:fld>
            <a:endParaRPr lang="en-US" altLang="en-US" dirty="0">
              <a:uFillTx/>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74">
                                            <p:txEl>
                                              <p:pRg st="0" end="0"/>
                                            </p:txEl>
                                          </p:spTgt>
                                        </p:tgtEl>
                                        <p:attrNameLst>
                                          <p:attrName>style.visibility</p:attrName>
                                        </p:attrNameLst>
                                      </p:cBhvr>
                                      <p:to>
                                        <p:strVal val="visible"/>
                                      </p:to>
                                    </p:set>
                                    <p:animEffect transition="in" filter="fade">
                                      <p:cBhvr>
                                        <p:cTn id="7" dur="1000"/>
                                        <p:tgtEl>
                                          <p:spTgt spid="3074">
                                            <p:txEl>
                                              <p:pRg st="0" end="0"/>
                                            </p:txEl>
                                          </p:spTgt>
                                        </p:tgtEl>
                                      </p:cBhvr>
                                    </p:animEffect>
                                    <p:anim calcmode="lin" valueType="num">
                                      <p:cBhvr>
                                        <p:cTn id="8" dur="1000" fill="hold"/>
                                        <p:tgtEl>
                                          <p:spTgt spid="307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07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074">
                                            <p:txEl>
                                              <p:pRg st="1" end="1"/>
                                            </p:txEl>
                                          </p:spTgt>
                                        </p:tgtEl>
                                        <p:attrNameLst>
                                          <p:attrName>style.visibility</p:attrName>
                                        </p:attrNameLst>
                                      </p:cBhvr>
                                      <p:to>
                                        <p:strVal val="visible"/>
                                      </p:to>
                                    </p:set>
                                    <p:animEffect transition="in" filter="fade">
                                      <p:cBhvr>
                                        <p:cTn id="14" dur="1000"/>
                                        <p:tgtEl>
                                          <p:spTgt spid="3074">
                                            <p:txEl>
                                              <p:pRg st="1" end="1"/>
                                            </p:txEl>
                                          </p:spTgt>
                                        </p:tgtEl>
                                      </p:cBhvr>
                                    </p:animEffect>
                                    <p:anim calcmode="lin" valueType="num">
                                      <p:cBhvr>
                                        <p:cTn id="15" dur="1000" fill="hold"/>
                                        <p:tgtEl>
                                          <p:spTgt spid="307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07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074">
                                            <p:txEl>
                                              <p:pRg st="2" end="2"/>
                                            </p:txEl>
                                          </p:spTgt>
                                        </p:tgtEl>
                                        <p:attrNameLst>
                                          <p:attrName>style.visibility</p:attrName>
                                        </p:attrNameLst>
                                      </p:cBhvr>
                                      <p:to>
                                        <p:strVal val="visible"/>
                                      </p:to>
                                    </p:set>
                                    <p:animEffect transition="in" filter="fade">
                                      <p:cBhvr>
                                        <p:cTn id="21" dur="1000"/>
                                        <p:tgtEl>
                                          <p:spTgt spid="3074">
                                            <p:txEl>
                                              <p:pRg st="2" end="2"/>
                                            </p:txEl>
                                          </p:spTgt>
                                        </p:tgtEl>
                                      </p:cBhvr>
                                    </p:animEffect>
                                    <p:anim calcmode="lin" valueType="num">
                                      <p:cBhvr>
                                        <p:cTn id="22" dur="1000" fill="hold"/>
                                        <p:tgtEl>
                                          <p:spTgt spid="307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07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074">
                                            <p:txEl>
                                              <p:pRg st="3" end="3"/>
                                            </p:txEl>
                                          </p:spTgt>
                                        </p:tgtEl>
                                        <p:attrNameLst>
                                          <p:attrName>style.visibility</p:attrName>
                                        </p:attrNameLst>
                                      </p:cBhvr>
                                      <p:to>
                                        <p:strVal val="visible"/>
                                      </p:to>
                                    </p:set>
                                    <p:animEffect transition="in" filter="fade">
                                      <p:cBhvr>
                                        <p:cTn id="28" dur="1000"/>
                                        <p:tgtEl>
                                          <p:spTgt spid="3074">
                                            <p:txEl>
                                              <p:pRg st="3" end="3"/>
                                            </p:txEl>
                                          </p:spTgt>
                                        </p:tgtEl>
                                      </p:cBhvr>
                                    </p:animEffect>
                                    <p:anim calcmode="lin" valueType="num">
                                      <p:cBhvr>
                                        <p:cTn id="29" dur="1000" fill="hold"/>
                                        <p:tgtEl>
                                          <p:spTgt spid="307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07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074">
                                            <p:txEl>
                                              <p:pRg st="4" end="4"/>
                                            </p:txEl>
                                          </p:spTgt>
                                        </p:tgtEl>
                                        <p:attrNameLst>
                                          <p:attrName>style.visibility</p:attrName>
                                        </p:attrNameLst>
                                      </p:cBhvr>
                                      <p:to>
                                        <p:strVal val="visible"/>
                                      </p:to>
                                    </p:set>
                                    <p:animEffect transition="in" filter="fade">
                                      <p:cBhvr>
                                        <p:cTn id="35" dur="1000"/>
                                        <p:tgtEl>
                                          <p:spTgt spid="3074">
                                            <p:txEl>
                                              <p:pRg st="4" end="4"/>
                                            </p:txEl>
                                          </p:spTgt>
                                        </p:tgtEl>
                                      </p:cBhvr>
                                    </p:animEffect>
                                    <p:anim calcmode="lin" valueType="num">
                                      <p:cBhvr>
                                        <p:cTn id="36" dur="1000" fill="hold"/>
                                        <p:tgtEl>
                                          <p:spTgt spid="307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07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074">
                                            <p:txEl>
                                              <p:pRg st="5" end="5"/>
                                            </p:txEl>
                                          </p:spTgt>
                                        </p:tgtEl>
                                        <p:attrNameLst>
                                          <p:attrName>style.visibility</p:attrName>
                                        </p:attrNameLst>
                                      </p:cBhvr>
                                      <p:to>
                                        <p:strVal val="visible"/>
                                      </p:to>
                                    </p:set>
                                    <p:animEffect transition="in" filter="fade">
                                      <p:cBhvr>
                                        <p:cTn id="42" dur="1000"/>
                                        <p:tgtEl>
                                          <p:spTgt spid="3074">
                                            <p:txEl>
                                              <p:pRg st="5" end="5"/>
                                            </p:txEl>
                                          </p:spTgt>
                                        </p:tgtEl>
                                      </p:cBhvr>
                                    </p:animEffect>
                                    <p:anim calcmode="lin" valueType="num">
                                      <p:cBhvr>
                                        <p:cTn id="43" dur="1000" fill="hold"/>
                                        <p:tgtEl>
                                          <p:spTgt spid="307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07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074">
                                            <p:txEl>
                                              <p:pRg st="6" end="6"/>
                                            </p:txEl>
                                          </p:spTgt>
                                        </p:tgtEl>
                                        <p:attrNameLst>
                                          <p:attrName>style.visibility</p:attrName>
                                        </p:attrNameLst>
                                      </p:cBhvr>
                                      <p:to>
                                        <p:strVal val="visible"/>
                                      </p:to>
                                    </p:set>
                                    <p:animEffect transition="in" filter="fade">
                                      <p:cBhvr>
                                        <p:cTn id="49" dur="1000"/>
                                        <p:tgtEl>
                                          <p:spTgt spid="3074">
                                            <p:txEl>
                                              <p:pRg st="6" end="6"/>
                                            </p:txEl>
                                          </p:spTgt>
                                        </p:tgtEl>
                                      </p:cBhvr>
                                    </p:animEffect>
                                    <p:anim calcmode="lin" valueType="num">
                                      <p:cBhvr>
                                        <p:cTn id="50" dur="1000" fill="hold"/>
                                        <p:tgtEl>
                                          <p:spTgt spid="3074">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07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074">
                                            <p:txEl>
                                              <p:pRg st="7" end="7"/>
                                            </p:txEl>
                                          </p:spTgt>
                                        </p:tgtEl>
                                        <p:attrNameLst>
                                          <p:attrName>style.visibility</p:attrName>
                                        </p:attrNameLst>
                                      </p:cBhvr>
                                      <p:to>
                                        <p:strVal val="visible"/>
                                      </p:to>
                                    </p:set>
                                    <p:animEffect transition="in" filter="fade">
                                      <p:cBhvr>
                                        <p:cTn id="56" dur="1000"/>
                                        <p:tgtEl>
                                          <p:spTgt spid="3074">
                                            <p:txEl>
                                              <p:pRg st="7" end="7"/>
                                            </p:txEl>
                                          </p:spTgt>
                                        </p:tgtEl>
                                      </p:cBhvr>
                                    </p:animEffect>
                                    <p:anim calcmode="lin" valueType="num">
                                      <p:cBhvr>
                                        <p:cTn id="57" dur="1000" fill="hold"/>
                                        <p:tgtEl>
                                          <p:spTgt spid="3074">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07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074">
                                            <p:txEl>
                                              <p:pRg st="8" end="8"/>
                                            </p:txEl>
                                          </p:spTgt>
                                        </p:tgtEl>
                                        <p:attrNameLst>
                                          <p:attrName>style.visibility</p:attrName>
                                        </p:attrNameLst>
                                      </p:cBhvr>
                                      <p:to>
                                        <p:strVal val="visible"/>
                                      </p:to>
                                    </p:set>
                                    <p:animEffect transition="in" filter="fade">
                                      <p:cBhvr>
                                        <p:cTn id="63" dur="1000"/>
                                        <p:tgtEl>
                                          <p:spTgt spid="3074">
                                            <p:txEl>
                                              <p:pRg st="8" end="8"/>
                                            </p:txEl>
                                          </p:spTgt>
                                        </p:tgtEl>
                                      </p:cBhvr>
                                    </p:animEffect>
                                    <p:anim calcmode="lin" valueType="num">
                                      <p:cBhvr>
                                        <p:cTn id="64" dur="1000" fill="hold"/>
                                        <p:tgtEl>
                                          <p:spTgt spid="3074">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07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074">
                                            <p:txEl>
                                              <p:pRg st="9" end="9"/>
                                            </p:txEl>
                                          </p:spTgt>
                                        </p:tgtEl>
                                        <p:attrNameLst>
                                          <p:attrName>style.visibility</p:attrName>
                                        </p:attrNameLst>
                                      </p:cBhvr>
                                      <p:to>
                                        <p:strVal val="visible"/>
                                      </p:to>
                                    </p:set>
                                    <p:animEffect transition="in" filter="fade">
                                      <p:cBhvr>
                                        <p:cTn id="70" dur="1000"/>
                                        <p:tgtEl>
                                          <p:spTgt spid="3074">
                                            <p:txEl>
                                              <p:pRg st="9" end="9"/>
                                            </p:txEl>
                                          </p:spTgt>
                                        </p:tgtEl>
                                      </p:cBhvr>
                                    </p:animEffect>
                                    <p:anim calcmode="lin" valueType="num">
                                      <p:cBhvr>
                                        <p:cTn id="71" dur="1000" fill="hold"/>
                                        <p:tgtEl>
                                          <p:spTgt spid="3074">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07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074">
                                            <p:txEl>
                                              <p:pRg st="10" end="10"/>
                                            </p:txEl>
                                          </p:spTgt>
                                        </p:tgtEl>
                                        <p:attrNameLst>
                                          <p:attrName>style.visibility</p:attrName>
                                        </p:attrNameLst>
                                      </p:cBhvr>
                                      <p:to>
                                        <p:strVal val="visible"/>
                                      </p:to>
                                    </p:set>
                                    <p:animEffect transition="in" filter="fade">
                                      <p:cBhvr>
                                        <p:cTn id="77" dur="1000"/>
                                        <p:tgtEl>
                                          <p:spTgt spid="3074">
                                            <p:txEl>
                                              <p:pRg st="10" end="10"/>
                                            </p:txEl>
                                          </p:spTgt>
                                        </p:tgtEl>
                                      </p:cBhvr>
                                    </p:animEffect>
                                    <p:anim calcmode="lin" valueType="num">
                                      <p:cBhvr>
                                        <p:cTn id="78" dur="1000" fill="hold"/>
                                        <p:tgtEl>
                                          <p:spTgt spid="3074">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3074">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2673" y="185554"/>
            <a:ext cx="8234127" cy="535171"/>
          </a:xfrm>
          <a:solidFill>
            <a:srgbClr val="C00000"/>
          </a:solidFill>
        </p:spPr>
        <p:txBody>
          <a:bodyPr/>
          <a:lstStyle/>
          <a:p>
            <a:r>
              <a:rPr lang="en-US" sz="2000" b="1" dirty="0">
                <a:solidFill>
                  <a:schemeClr val="bg1"/>
                </a:solidFill>
                <a:latin typeface="Verdana" panose="020B0604030504040204" pitchFamily="34" charset="0"/>
                <a:ea typeface="Verdana" panose="020B0604030504040204" pitchFamily="34" charset="0"/>
                <a:cs typeface="Arial" panose="020B0604020202020204" pitchFamily="34" charset="0"/>
              </a:rPr>
              <a:t>PROGRAMME 1: PROTECTION OF PERSONAL INFORMATION</a:t>
            </a:r>
          </a:p>
        </p:txBody>
      </p:sp>
      <p:sp>
        <p:nvSpPr>
          <p:cNvPr id="5" name="Slide Number Placeholder 4"/>
          <p:cNvSpPr>
            <a:spLocks noGrp="1"/>
          </p:cNvSpPr>
          <p:nvPr>
            <p:ph type="sldNum" sz="quarter" idx="12"/>
          </p:nvPr>
        </p:nvSpPr>
        <p:spPr>
          <a:xfrm>
            <a:off x="2733675" y="6530103"/>
            <a:ext cx="2133600" cy="365125"/>
          </a:xfrm>
        </p:spPr>
        <p:txBody>
          <a:bodyPr/>
          <a:lstStyle/>
          <a:p>
            <a:pPr>
              <a:defRPr>
                <a:uFillTx/>
              </a:defRPr>
            </a:pPr>
            <a:fld id="{53D2BF3C-DD81-4A71-B976-BFF89C61EB4E}" type="slidenum">
              <a:rPr lang="en-US" altLang="en-US" smtClean="0">
                <a:uFillTx/>
              </a:rPr>
              <a:t>20</a:t>
            </a:fld>
            <a:endParaRPr lang="en-US" altLang="en-US" dirty="0">
              <a:uFillTx/>
            </a:endParaRPr>
          </a:p>
        </p:txBody>
      </p:sp>
      <p:graphicFrame>
        <p:nvGraphicFramePr>
          <p:cNvPr id="7" name="Content Placeholder 6"/>
          <p:cNvGraphicFramePr>
            <a:graphicFrameLocks noGrp="1"/>
          </p:cNvGraphicFramePr>
          <p:nvPr>
            <p:ph idx="1"/>
          </p:nvPr>
        </p:nvGraphicFramePr>
        <p:xfrm>
          <a:off x="325239" y="799938"/>
          <a:ext cx="8475861" cy="6035040"/>
        </p:xfrm>
        <a:graphic>
          <a:graphicData uri="http://schemas.openxmlformats.org/drawingml/2006/table">
            <a:tbl>
              <a:tblPr firstRow="1" firstCol="1" bandRow="1">
                <a:tableStyleId>{5C22544A-7EE6-4342-B048-85BDC9FD1C3A}</a:tableStyleId>
              </a:tblPr>
              <a:tblGrid>
                <a:gridCol w="1471811">
                  <a:extLst>
                    <a:ext uri="{9D8B030D-6E8A-4147-A177-3AD203B41FA5}">
                      <a16:colId xmlns:a16="http://schemas.microsoft.com/office/drawing/2014/main" val="20000"/>
                    </a:ext>
                  </a:extLst>
                </a:gridCol>
                <a:gridCol w="488950">
                  <a:extLst>
                    <a:ext uri="{9D8B030D-6E8A-4147-A177-3AD203B41FA5}">
                      <a16:colId xmlns:a16="http://schemas.microsoft.com/office/drawing/2014/main" val="20001"/>
                    </a:ext>
                  </a:extLst>
                </a:gridCol>
                <a:gridCol w="1187450">
                  <a:extLst>
                    <a:ext uri="{9D8B030D-6E8A-4147-A177-3AD203B41FA5}">
                      <a16:colId xmlns:a16="http://schemas.microsoft.com/office/drawing/2014/main" val="20002"/>
                    </a:ext>
                  </a:extLst>
                </a:gridCol>
                <a:gridCol w="1314450">
                  <a:extLst>
                    <a:ext uri="{9D8B030D-6E8A-4147-A177-3AD203B41FA5}">
                      <a16:colId xmlns:a16="http://schemas.microsoft.com/office/drawing/2014/main" val="20003"/>
                    </a:ext>
                  </a:extLst>
                </a:gridCol>
                <a:gridCol w="1314450">
                  <a:extLst>
                    <a:ext uri="{9D8B030D-6E8A-4147-A177-3AD203B41FA5}">
                      <a16:colId xmlns:a16="http://schemas.microsoft.com/office/drawing/2014/main" val="20004"/>
                    </a:ext>
                  </a:extLst>
                </a:gridCol>
                <a:gridCol w="1333500">
                  <a:extLst>
                    <a:ext uri="{9D8B030D-6E8A-4147-A177-3AD203B41FA5}">
                      <a16:colId xmlns:a16="http://schemas.microsoft.com/office/drawing/2014/main" val="20005"/>
                    </a:ext>
                  </a:extLst>
                </a:gridCol>
                <a:gridCol w="1365250">
                  <a:extLst>
                    <a:ext uri="{9D8B030D-6E8A-4147-A177-3AD203B41FA5}">
                      <a16:colId xmlns:a16="http://schemas.microsoft.com/office/drawing/2014/main" val="20006"/>
                    </a:ext>
                  </a:extLst>
                </a:gridCol>
              </a:tblGrid>
              <a:tr h="0">
                <a:tc gridSpan="7">
                  <a:txBody>
                    <a:bodyPr/>
                    <a:lstStyle/>
                    <a:p>
                      <a:pPr marL="179705" algn="just">
                        <a:lnSpc>
                          <a:spcPct val="150000"/>
                        </a:lnSpc>
                        <a:spcAft>
                          <a:spcPts val="0"/>
                        </a:spcAft>
                      </a:pPr>
                      <a:endParaRPr lang="en-ZA" sz="11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12571" marR="12571" marT="0" marB="0"/>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0">
                <a:tc>
                  <a:txBody>
                    <a:bodyPr/>
                    <a:lstStyle/>
                    <a:p>
                      <a:pPr marL="179705" algn="l">
                        <a:lnSpc>
                          <a:spcPct val="150000"/>
                        </a:lnSpc>
                        <a:spcAft>
                          <a:spcPts val="0"/>
                        </a:spcAft>
                      </a:pPr>
                      <a:r>
                        <a:rPr lang="en-ZA" sz="1100" b="1" dirty="0">
                          <a:solidFill>
                            <a:schemeClr val="tx1"/>
                          </a:solidFill>
                          <a:effectLst/>
                          <a:latin typeface="Verdana" panose="020B0604030504040204" pitchFamily="34" charset="0"/>
                          <a:ea typeface="Verdana" panose="020B0604030504040204" pitchFamily="34" charset="0"/>
                        </a:rPr>
                        <a:t>Output</a:t>
                      </a:r>
                      <a:endParaRPr lang="en-ZA" sz="1100" b="1"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12571" marR="12571" marT="0" marB="0"/>
                </a:tc>
                <a:tc>
                  <a:txBody>
                    <a:bodyPr/>
                    <a:lstStyle/>
                    <a:p>
                      <a:pPr marL="179705" algn="l" defTabSz="457200" rtl="0" eaLnBrk="1" latinLnBrk="0" hangingPunct="1">
                        <a:lnSpc>
                          <a:spcPct val="150000"/>
                        </a:lnSpc>
                        <a:spcAft>
                          <a:spcPts val="0"/>
                        </a:spcAft>
                      </a:pPr>
                      <a:r>
                        <a:rPr lang="en-ZA" sz="1100" b="1" kern="1200" dirty="0">
                          <a:solidFill>
                            <a:schemeClr val="tx1"/>
                          </a:solidFill>
                          <a:effectLst/>
                          <a:uFillTx/>
                          <a:latin typeface="Verdana" panose="020B0604030504040204" pitchFamily="34" charset="0"/>
                          <a:ea typeface="Verdana" panose="020B0604030504040204" pitchFamily="34" charset="0"/>
                          <a:cs typeface="+mn-cs"/>
                        </a:rPr>
                        <a:t>No.</a:t>
                      </a:r>
                    </a:p>
                  </a:txBody>
                  <a:tcPr marL="12571" marR="12571" marT="0" marB="0"/>
                </a:tc>
                <a:tc>
                  <a:txBody>
                    <a:bodyPr/>
                    <a:lstStyle/>
                    <a:p>
                      <a:pPr marL="179705" algn="l">
                        <a:lnSpc>
                          <a:spcPct val="150000"/>
                        </a:lnSpc>
                        <a:spcAft>
                          <a:spcPts val="0"/>
                        </a:spcAft>
                      </a:pPr>
                      <a:r>
                        <a:rPr lang="en-ZA" sz="1100" b="1" dirty="0">
                          <a:solidFill>
                            <a:schemeClr val="tx1"/>
                          </a:solidFill>
                          <a:effectLst/>
                          <a:latin typeface="Verdana" panose="020B0604030504040204" pitchFamily="34" charset="0"/>
                          <a:ea typeface="Verdana" panose="020B0604030504040204" pitchFamily="34" charset="0"/>
                        </a:rPr>
                        <a:t>Output Indicator</a:t>
                      </a:r>
                      <a:endParaRPr lang="en-ZA" sz="1100" b="1"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12571" marR="12571" marT="0" marB="0"/>
                </a:tc>
                <a:tc>
                  <a:txBody>
                    <a:bodyPr/>
                    <a:lstStyle/>
                    <a:p>
                      <a:pPr marL="179705" algn="l">
                        <a:lnSpc>
                          <a:spcPct val="150000"/>
                        </a:lnSpc>
                        <a:spcAft>
                          <a:spcPts val="0"/>
                        </a:spcAft>
                      </a:pPr>
                      <a:r>
                        <a:rPr lang="en-ZA" sz="1100" b="1" dirty="0">
                          <a:solidFill>
                            <a:schemeClr val="tx1"/>
                          </a:solidFill>
                          <a:effectLst/>
                          <a:latin typeface="Verdana" panose="020B0604030504040204" pitchFamily="34" charset="0"/>
                          <a:ea typeface="Verdana" panose="020B0604030504040204" pitchFamily="34" charset="0"/>
                        </a:rPr>
                        <a:t>Planned Annual Target</a:t>
                      </a:r>
                    </a:p>
                    <a:p>
                      <a:pPr marL="179705" algn="l">
                        <a:lnSpc>
                          <a:spcPct val="150000"/>
                        </a:lnSpc>
                        <a:spcAft>
                          <a:spcPts val="0"/>
                        </a:spcAft>
                      </a:pPr>
                      <a:r>
                        <a:rPr lang="en-ZA" sz="1100" b="1" dirty="0">
                          <a:solidFill>
                            <a:schemeClr val="tx1"/>
                          </a:solidFill>
                          <a:effectLst/>
                          <a:latin typeface="Verdana" panose="020B0604030504040204" pitchFamily="34" charset="0"/>
                          <a:ea typeface="Verdana" panose="020B0604030504040204" pitchFamily="34" charset="0"/>
                        </a:rPr>
                        <a:t>2020/2021</a:t>
                      </a:r>
                      <a:endParaRPr lang="en-ZA" sz="1100" b="1"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12571" marR="12571" marT="0" marB="0"/>
                </a:tc>
                <a:tc>
                  <a:txBody>
                    <a:bodyPr/>
                    <a:lstStyle/>
                    <a:p>
                      <a:pPr marL="179705" algn="l">
                        <a:lnSpc>
                          <a:spcPct val="150000"/>
                        </a:lnSpc>
                        <a:spcAft>
                          <a:spcPts val="0"/>
                        </a:spcAft>
                      </a:pPr>
                      <a:r>
                        <a:rPr lang="en-ZA" sz="1100" b="1" dirty="0">
                          <a:solidFill>
                            <a:schemeClr val="tx1"/>
                          </a:solidFill>
                          <a:effectLst/>
                          <a:latin typeface="Verdana" panose="020B0604030504040204" pitchFamily="34" charset="0"/>
                          <a:ea typeface="Verdana" panose="020B0604030504040204" pitchFamily="34" charset="0"/>
                        </a:rPr>
                        <a:t>Actual Achievement</a:t>
                      </a:r>
                    </a:p>
                    <a:p>
                      <a:pPr marL="179705" algn="l">
                        <a:lnSpc>
                          <a:spcPct val="150000"/>
                        </a:lnSpc>
                        <a:spcAft>
                          <a:spcPts val="0"/>
                        </a:spcAft>
                      </a:pPr>
                      <a:r>
                        <a:rPr lang="en-ZA" sz="1100" b="1" dirty="0">
                          <a:solidFill>
                            <a:schemeClr val="tx1"/>
                          </a:solidFill>
                          <a:effectLst/>
                          <a:latin typeface="Verdana" panose="020B0604030504040204" pitchFamily="34" charset="0"/>
                          <a:ea typeface="Verdana" panose="020B0604030504040204" pitchFamily="34" charset="0"/>
                        </a:rPr>
                        <a:t>2020/2021</a:t>
                      </a:r>
                    </a:p>
                    <a:p>
                      <a:pPr marL="179705" algn="l">
                        <a:lnSpc>
                          <a:spcPct val="150000"/>
                        </a:lnSpc>
                        <a:spcAft>
                          <a:spcPts val="0"/>
                        </a:spcAft>
                      </a:pPr>
                      <a:r>
                        <a:rPr lang="en-ZA" sz="1100" b="1" dirty="0">
                          <a:solidFill>
                            <a:schemeClr val="tx1"/>
                          </a:solidFill>
                          <a:effectLst/>
                          <a:latin typeface="Verdana" panose="020B0604030504040204" pitchFamily="34" charset="0"/>
                          <a:ea typeface="Verdana" panose="020B0604030504040204" pitchFamily="34" charset="0"/>
                        </a:rPr>
                        <a:t> </a:t>
                      </a:r>
                      <a:endParaRPr lang="en-ZA" sz="1100" b="1"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12571" marR="12571" marT="0" marB="0"/>
                </a:tc>
                <a:tc>
                  <a:txBody>
                    <a:bodyPr/>
                    <a:lstStyle/>
                    <a:p>
                      <a:pPr marL="179705" algn="l">
                        <a:lnSpc>
                          <a:spcPct val="150000"/>
                        </a:lnSpc>
                        <a:spcAft>
                          <a:spcPts val="0"/>
                        </a:spcAft>
                      </a:pPr>
                      <a:r>
                        <a:rPr lang="en-ZA" sz="1100" b="1" dirty="0">
                          <a:solidFill>
                            <a:schemeClr val="tx1"/>
                          </a:solidFill>
                          <a:effectLst/>
                          <a:latin typeface="Verdana" panose="020B0604030504040204" pitchFamily="34" charset="0"/>
                          <a:ea typeface="Verdana" panose="020B0604030504040204" pitchFamily="34" charset="0"/>
                        </a:rPr>
                        <a:t>Deviation from planned target to Actual Achievement </a:t>
                      </a:r>
                      <a:endParaRPr lang="en-ZA" sz="1100" b="1"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12571" marR="12571" marT="0" marB="0"/>
                </a:tc>
                <a:tc>
                  <a:txBody>
                    <a:bodyPr/>
                    <a:lstStyle/>
                    <a:p>
                      <a:pPr marL="179705" algn="l">
                        <a:lnSpc>
                          <a:spcPct val="150000"/>
                        </a:lnSpc>
                        <a:spcAft>
                          <a:spcPts val="0"/>
                        </a:spcAft>
                      </a:pPr>
                      <a:r>
                        <a:rPr lang="en-ZA" sz="1100" b="1" dirty="0">
                          <a:solidFill>
                            <a:schemeClr val="tx1"/>
                          </a:solidFill>
                          <a:effectLst/>
                          <a:latin typeface="Verdana" panose="020B0604030504040204" pitchFamily="34" charset="0"/>
                          <a:ea typeface="Verdana" panose="020B0604030504040204" pitchFamily="34" charset="0"/>
                        </a:rPr>
                        <a:t>Reasons for deviations</a:t>
                      </a:r>
                      <a:endParaRPr lang="en-ZA" sz="1100" b="1"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12571" marR="12571" marT="0" marB="0"/>
                </a:tc>
                <a:extLst>
                  <a:ext uri="{0D108BD9-81ED-4DB2-BD59-A6C34878D82A}">
                    <a16:rowId xmlns:a16="http://schemas.microsoft.com/office/drawing/2014/main" val="10001"/>
                  </a:ext>
                </a:extLst>
              </a:tr>
              <a:tr h="212382">
                <a:tc>
                  <a:txBody>
                    <a:bodyPr/>
                    <a:lstStyle/>
                    <a:p>
                      <a:pPr marL="179705" algn="l">
                        <a:lnSpc>
                          <a:spcPct val="150000"/>
                        </a:lnSpc>
                        <a:spcBef>
                          <a:spcPts val="300"/>
                        </a:spcBef>
                        <a:spcAft>
                          <a:spcPts val="300"/>
                        </a:spcAft>
                      </a:pPr>
                      <a:r>
                        <a:rPr lang="en-ZA" sz="1100" dirty="0">
                          <a:solidFill>
                            <a:schemeClr val="tx1"/>
                          </a:solidFill>
                          <a:effectLst/>
                          <a:latin typeface="Verdana" panose="020B0604030504040204" pitchFamily="34" charset="0"/>
                          <a:ea typeface="Verdana" panose="020B0604030504040204" pitchFamily="34" charset="0"/>
                        </a:rPr>
                        <a:t>Draft Guidelines for Codes of Conduct for POPIA </a:t>
                      </a:r>
                      <a:endParaRPr lang="en-ZA" sz="11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12571" marR="12571" marT="0" marB="0"/>
                </a:tc>
                <a:tc>
                  <a:txBody>
                    <a:bodyPr/>
                    <a:lstStyle/>
                    <a:p>
                      <a:pPr marL="179705" algn="l">
                        <a:lnSpc>
                          <a:spcPct val="150000"/>
                        </a:lnSpc>
                        <a:spcBef>
                          <a:spcPts val="300"/>
                        </a:spcBef>
                        <a:spcAft>
                          <a:spcPts val="300"/>
                        </a:spcAft>
                      </a:pPr>
                      <a:r>
                        <a:rPr lang="en-ZA" sz="11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1.1</a:t>
                      </a:r>
                    </a:p>
                  </a:txBody>
                  <a:tcPr marL="12571" marR="12571" marT="0" marB="0"/>
                </a:tc>
                <a:tc>
                  <a:txBody>
                    <a:bodyPr/>
                    <a:lstStyle/>
                    <a:p>
                      <a:pPr marL="179705" algn="l">
                        <a:lnSpc>
                          <a:spcPct val="150000"/>
                        </a:lnSpc>
                        <a:spcBef>
                          <a:spcPts val="300"/>
                        </a:spcBef>
                        <a:spcAft>
                          <a:spcPts val="300"/>
                        </a:spcAft>
                      </a:pPr>
                      <a:r>
                        <a:rPr lang="en-ZA" sz="1100" dirty="0">
                          <a:solidFill>
                            <a:schemeClr val="tx1"/>
                          </a:solidFill>
                          <a:effectLst/>
                          <a:latin typeface="Verdana" panose="020B0604030504040204" pitchFamily="34" charset="0"/>
                          <a:ea typeface="Verdana" panose="020B0604030504040204" pitchFamily="34" charset="0"/>
                        </a:rPr>
                        <a:t>Approved Guidelines for Codes of Conduct</a:t>
                      </a:r>
                      <a:endParaRPr lang="en-ZA" sz="11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12571" marR="12571" marT="0" marB="0"/>
                </a:tc>
                <a:tc>
                  <a:txBody>
                    <a:bodyPr/>
                    <a:lstStyle/>
                    <a:p>
                      <a:pPr marL="179705" algn="l">
                        <a:lnSpc>
                          <a:spcPct val="150000"/>
                        </a:lnSpc>
                        <a:spcBef>
                          <a:spcPts val="300"/>
                        </a:spcBef>
                        <a:spcAft>
                          <a:spcPts val="300"/>
                        </a:spcAft>
                      </a:pPr>
                      <a:r>
                        <a:rPr lang="en-ZA" sz="1100" dirty="0">
                          <a:solidFill>
                            <a:schemeClr val="tx1"/>
                          </a:solidFill>
                          <a:effectLst/>
                          <a:latin typeface="Verdana" panose="020B0604030504040204" pitchFamily="34" charset="0"/>
                          <a:ea typeface="Verdana" panose="020B0604030504040204" pitchFamily="34" charset="0"/>
                        </a:rPr>
                        <a:t>Approved Guidelines for Codes of Conduct published and implemented</a:t>
                      </a:r>
                      <a:endParaRPr lang="en-ZA" sz="11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12571" marR="12571" marT="0" marB="0"/>
                </a:tc>
                <a:tc>
                  <a:txBody>
                    <a:bodyPr/>
                    <a:lstStyle/>
                    <a:p>
                      <a:pPr marL="179705" algn="l">
                        <a:lnSpc>
                          <a:spcPct val="150000"/>
                        </a:lnSpc>
                        <a:spcBef>
                          <a:spcPts val="300"/>
                        </a:spcBef>
                        <a:spcAft>
                          <a:spcPts val="300"/>
                        </a:spcAft>
                      </a:pPr>
                      <a:r>
                        <a:rPr lang="en-ZA" sz="1100" dirty="0">
                          <a:solidFill>
                            <a:schemeClr val="tx1"/>
                          </a:solidFill>
                          <a:effectLst/>
                          <a:latin typeface="Verdana" panose="020B0604030504040204" pitchFamily="34" charset="0"/>
                          <a:ea typeface="Verdana" panose="020B0604030504040204" pitchFamily="34" charset="0"/>
                        </a:rPr>
                        <a:t>Achieved </a:t>
                      </a:r>
                      <a:endParaRPr lang="en-ZA" sz="11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12571" marR="12571" marT="0" marB="0"/>
                </a:tc>
                <a:tc>
                  <a:txBody>
                    <a:bodyPr/>
                    <a:lstStyle/>
                    <a:p>
                      <a:pPr marL="179705" algn="l">
                        <a:lnSpc>
                          <a:spcPct val="150000"/>
                        </a:lnSpc>
                        <a:spcBef>
                          <a:spcPts val="300"/>
                        </a:spcBef>
                        <a:spcAft>
                          <a:spcPts val="300"/>
                        </a:spcAft>
                      </a:pPr>
                      <a:r>
                        <a:rPr lang="en-ZA" sz="1100" dirty="0">
                          <a:solidFill>
                            <a:schemeClr val="tx1"/>
                          </a:solidFill>
                          <a:effectLst/>
                          <a:latin typeface="Verdana" panose="020B0604030504040204" pitchFamily="34" charset="0"/>
                          <a:ea typeface="Verdana" panose="020B0604030504040204" pitchFamily="34" charset="0"/>
                        </a:rPr>
                        <a:t>-</a:t>
                      </a:r>
                      <a:endParaRPr lang="en-ZA" sz="11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12571" marR="12571" marT="0" marB="0"/>
                </a:tc>
                <a:tc>
                  <a:txBody>
                    <a:bodyPr/>
                    <a:lstStyle/>
                    <a:p>
                      <a:pPr marL="179705" algn="l">
                        <a:lnSpc>
                          <a:spcPct val="150000"/>
                        </a:lnSpc>
                        <a:spcBef>
                          <a:spcPts val="300"/>
                        </a:spcBef>
                        <a:spcAft>
                          <a:spcPts val="300"/>
                        </a:spcAft>
                      </a:pPr>
                      <a:r>
                        <a:rPr lang="en-ZA" sz="1100" dirty="0">
                          <a:solidFill>
                            <a:schemeClr val="tx1"/>
                          </a:solidFill>
                          <a:effectLst/>
                          <a:latin typeface="Verdana" panose="020B0604030504040204" pitchFamily="34" charset="0"/>
                          <a:ea typeface="Verdana" panose="020B0604030504040204" pitchFamily="34" charset="0"/>
                        </a:rPr>
                        <a:t>-</a:t>
                      </a:r>
                      <a:endParaRPr lang="en-ZA" sz="11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12571" marR="12571" marT="0" marB="0"/>
                </a:tc>
                <a:extLst>
                  <a:ext uri="{0D108BD9-81ED-4DB2-BD59-A6C34878D82A}">
                    <a16:rowId xmlns:a16="http://schemas.microsoft.com/office/drawing/2014/main" val="10002"/>
                  </a:ext>
                </a:extLst>
              </a:tr>
              <a:tr h="549034">
                <a:tc>
                  <a:txBody>
                    <a:bodyPr/>
                    <a:lstStyle/>
                    <a:p>
                      <a:pPr marL="179705" algn="l">
                        <a:lnSpc>
                          <a:spcPct val="150000"/>
                        </a:lnSpc>
                        <a:spcBef>
                          <a:spcPts val="300"/>
                        </a:spcBef>
                        <a:spcAft>
                          <a:spcPts val="300"/>
                        </a:spcAft>
                      </a:pPr>
                      <a:r>
                        <a:rPr lang="en-ZA" sz="1100" dirty="0">
                          <a:solidFill>
                            <a:schemeClr val="tx1"/>
                          </a:solidFill>
                          <a:effectLst/>
                          <a:latin typeface="Verdana" panose="020B0604030504040204" pitchFamily="34" charset="0"/>
                          <a:ea typeface="Verdana" panose="020B0604030504040204" pitchFamily="34" charset="0"/>
                        </a:rPr>
                        <a:t>Draft a Readiness Plan for the implementation of POPIA   </a:t>
                      </a:r>
                      <a:endParaRPr lang="en-ZA" sz="11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12571" marR="12571" marT="0" marB="0"/>
                </a:tc>
                <a:tc>
                  <a:txBody>
                    <a:bodyPr/>
                    <a:lstStyle/>
                    <a:p>
                      <a:pPr marL="179705" algn="l">
                        <a:lnSpc>
                          <a:spcPct val="150000"/>
                        </a:lnSpc>
                        <a:spcBef>
                          <a:spcPts val="300"/>
                        </a:spcBef>
                        <a:spcAft>
                          <a:spcPts val="300"/>
                        </a:spcAft>
                      </a:pPr>
                      <a:r>
                        <a:rPr lang="en-ZA" sz="11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1.2</a:t>
                      </a:r>
                    </a:p>
                  </a:txBody>
                  <a:tcPr marL="12571" marR="12571" marT="0" marB="0"/>
                </a:tc>
                <a:tc>
                  <a:txBody>
                    <a:bodyPr/>
                    <a:lstStyle/>
                    <a:p>
                      <a:pPr marL="179705" algn="l">
                        <a:lnSpc>
                          <a:spcPct val="150000"/>
                        </a:lnSpc>
                        <a:spcBef>
                          <a:spcPts val="300"/>
                        </a:spcBef>
                        <a:spcAft>
                          <a:spcPts val="300"/>
                        </a:spcAft>
                      </a:pPr>
                      <a:r>
                        <a:rPr lang="en-ZA" sz="1100" dirty="0">
                          <a:solidFill>
                            <a:schemeClr val="tx1"/>
                          </a:solidFill>
                          <a:effectLst/>
                          <a:latin typeface="Verdana" panose="020B0604030504040204" pitchFamily="34" charset="0"/>
                          <a:ea typeface="Verdana" panose="020B0604030504040204" pitchFamily="34" charset="0"/>
                        </a:rPr>
                        <a:t>Approved Readiness Plan for POPIA</a:t>
                      </a:r>
                      <a:endParaRPr lang="en-ZA" sz="11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12571" marR="12571" marT="0" marB="0"/>
                </a:tc>
                <a:tc>
                  <a:txBody>
                    <a:bodyPr/>
                    <a:lstStyle/>
                    <a:p>
                      <a:pPr marL="179705" algn="l">
                        <a:lnSpc>
                          <a:spcPct val="150000"/>
                        </a:lnSpc>
                        <a:spcBef>
                          <a:spcPts val="300"/>
                        </a:spcBef>
                        <a:spcAft>
                          <a:spcPts val="300"/>
                        </a:spcAft>
                      </a:pPr>
                      <a:r>
                        <a:rPr lang="en-ZA" sz="1100" dirty="0">
                          <a:solidFill>
                            <a:schemeClr val="tx1"/>
                          </a:solidFill>
                          <a:effectLst/>
                          <a:latin typeface="Verdana" panose="020B0604030504040204" pitchFamily="34" charset="0"/>
                          <a:ea typeface="Verdana" panose="020B0604030504040204" pitchFamily="34" charset="0"/>
                        </a:rPr>
                        <a:t>Readiness Plan for POPIA  developed, approved and implemented</a:t>
                      </a:r>
                      <a:endParaRPr lang="en-ZA" sz="11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12571" marR="12571" marT="0" marB="0"/>
                </a:tc>
                <a:tc>
                  <a:txBody>
                    <a:bodyPr/>
                    <a:lstStyle/>
                    <a:p>
                      <a:pPr marL="179705" algn="l">
                        <a:lnSpc>
                          <a:spcPct val="150000"/>
                        </a:lnSpc>
                        <a:spcBef>
                          <a:spcPts val="300"/>
                        </a:spcBef>
                        <a:spcAft>
                          <a:spcPts val="300"/>
                        </a:spcAft>
                      </a:pPr>
                      <a:r>
                        <a:rPr lang="en-ZA" sz="1100" dirty="0">
                          <a:solidFill>
                            <a:schemeClr val="tx1"/>
                          </a:solidFill>
                          <a:effectLst/>
                          <a:latin typeface="Verdana" panose="020B0604030504040204" pitchFamily="34" charset="0"/>
                          <a:ea typeface="Verdana" panose="020B0604030504040204" pitchFamily="34" charset="0"/>
                        </a:rPr>
                        <a:t>Achieved</a:t>
                      </a:r>
                      <a:endParaRPr lang="en-ZA" sz="11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12571" marR="12571" marT="0" marB="0"/>
                </a:tc>
                <a:tc>
                  <a:txBody>
                    <a:bodyPr/>
                    <a:lstStyle/>
                    <a:p>
                      <a:pPr marL="179705" algn="l">
                        <a:lnSpc>
                          <a:spcPct val="150000"/>
                        </a:lnSpc>
                        <a:spcBef>
                          <a:spcPts val="300"/>
                        </a:spcBef>
                        <a:spcAft>
                          <a:spcPts val="300"/>
                        </a:spcAft>
                      </a:pPr>
                      <a:r>
                        <a:rPr lang="en-ZA" sz="1100" dirty="0">
                          <a:solidFill>
                            <a:schemeClr val="tx1"/>
                          </a:solidFill>
                          <a:effectLst/>
                          <a:latin typeface="Verdana" panose="020B0604030504040204" pitchFamily="34" charset="0"/>
                          <a:ea typeface="Verdana" panose="020B0604030504040204" pitchFamily="34" charset="0"/>
                        </a:rPr>
                        <a:t>-</a:t>
                      </a:r>
                      <a:endParaRPr lang="en-ZA" sz="11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12571" marR="12571" marT="0" marB="0"/>
                </a:tc>
                <a:tc>
                  <a:txBody>
                    <a:bodyPr/>
                    <a:lstStyle/>
                    <a:p>
                      <a:pPr marL="179705" algn="l">
                        <a:lnSpc>
                          <a:spcPct val="150000"/>
                        </a:lnSpc>
                        <a:spcBef>
                          <a:spcPts val="300"/>
                        </a:spcBef>
                        <a:spcAft>
                          <a:spcPts val="300"/>
                        </a:spcAft>
                      </a:pPr>
                      <a:r>
                        <a:rPr lang="en-ZA" sz="1100" dirty="0">
                          <a:solidFill>
                            <a:schemeClr val="tx1"/>
                          </a:solidFill>
                          <a:effectLst/>
                          <a:latin typeface="Verdana" panose="020B0604030504040204" pitchFamily="34" charset="0"/>
                          <a:ea typeface="Verdana" panose="020B0604030504040204" pitchFamily="34" charset="0"/>
                        </a:rPr>
                        <a:t>-</a:t>
                      </a:r>
                      <a:endParaRPr lang="en-ZA" sz="11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12571" marR="12571" marT="0" marB="0"/>
                </a:tc>
                <a:extLst>
                  <a:ext uri="{0D108BD9-81ED-4DB2-BD59-A6C34878D82A}">
                    <a16:rowId xmlns:a16="http://schemas.microsoft.com/office/drawing/2014/main" val="10003"/>
                  </a:ext>
                </a:extLst>
              </a:tr>
              <a:tr h="513119">
                <a:tc>
                  <a:txBody>
                    <a:bodyPr/>
                    <a:lstStyle/>
                    <a:p>
                      <a:pPr marL="179705" algn="l">
                        <a:lnSpc>
                          <a:spcPct val="150000"/>
                        </a:lnSpc>
                        <a:spcBef>
                          <a:spcPts val="300"/>
                        </a:spcBef>
                        <a:spcAft>
                          <a:spcPts val="300"/>
                        </a:spcAft>
                      </a:pPr>
                      <a:r>
                        <a:rPr lang="en-ZA" sz="1100" dirty="0">
                          <a:solidFill>
                            <a:schemeClr val="tx1"/>
                          </a:solidFill>
                          <a:effectLst/>
                          <a:latin typeface="Verdana" panose="020B0604030504040204" pitchFamily="34" charset="0"/>
                          <a:ea typeface="Verdana" panose="020B0604030504040204" pitchFamily="34" charset="0"/>
                        </a:rPr>
                        <a:t>Draft Guidelines for the registration of Information Officers</a:t>
                      </a:r>
                      <a:endParaRPr lang="en-ZA" sz="11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12571" marR="12571" marT="0" marB="0"/>
                </a:tc>
                <a:tc>
                  <a:txBody>
                    <a:bodyPr/>
                    <a:lstStyle/>
                    <a:p>
                      <a:pPr marL="179705" algn="l">
                        <a:lnSpc>
                          <a:spcPct val="150000"/>
                        </a:lnSpc>
                        <a:spcBef>
                          <a:spcPts val="300"/>
                        </a:spcBef>
                        <a:spcAft>
                          <a:spcPts val="300"/>
                        </a:spcAft>
                      </a:pPr>
                      <a:r>
                        <a:rPr lang="en-ZA" sz="11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1.3</a:t>
                      </a:r>
                    </a:p>
                    <a:p>
                      <a:pPr marL="179705" algn="l">
                        <a:lnSpc>
                          <a:spcPct val="150000"/>
                        </a:lnSpc>
                        <a:spcBef>
                          <a:spcPts val="300"/>
                        </a:spcBef>
                        <a:spcAft>
                          <a:spcPts val="300"/>
                        </a:spcAft>
                      </a:pPr>
                      <a:endParaRPr lang="en-ZA" sz="11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12571" marR="12571" marT="0" marB="0"/>
                </a:tc>
                <a:tc>
                  <a:txBody>
                    <a:bodyPr/>
                    <a:lstStyle/>
                    <a:p>
                      <a:pPr marL="179705" algn="l">
                        <a:lnSpc>
                          <a:spcPct val="150000"/>
                        </a:lnSpc>
                        <a:spcBef>
                          <a:spcPts val="300"/>
                        </a:spcBef>
                        <a:spcAft>
                          <a:spcPts val="300"/>
                        </a:spcAft>
                      </a:pPr>
                      <a:r>
                        <a:rPr lang="en-ZA" sz="1100" dirty="0">
                          <a:solidFill>
                            <a:schemeClr val="tx1"/>
                          </a:solidFill>
                          <a:effectLst/>
                          <a:latin typeface="Verdana" panose="020B0604030504040204" pitchFamily="34" charset="0"/>
                          <a:ea typeface="Verdana" panose="020B0604030504040204" pitchFamily="34" charset="0"/>
                        </a:rPr>
                        <a:t>Approved Guidelines for the registration of Information Officers</a:t>
                      </a:r>
                      <a:endParaRPr lang="en-ZA" sz="11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12571" marR="12571" marT="0" marB="0"/>
                </a:tc>
                <a:tc>
                  <a:txBody>
                    <a:bodyPr/>
                    <a:lstStyle/>
                    <a:p>
                      <a:pPr marL="179705" algn="l">
                        <a:lnSpc>
                          <a:spcPct val="150000"/>
                        </a:lnSpc>
                        <a:spcBef>
                          <a:spcPts val="300"/>
                        </a:spcBef>
                        <a:spcAft>
                          <a:spcPts val="300"/>
                        </a:spcAft>
                      </a:pPr>
                      <a:r>
                        <a:rPr lang="en-ZA" sz="1100" dirty="0">
                          <a:solidFill>
                            <a:schemeClr val="tx1"/>
                          </a:solidFill>
                          <a:effectLst/>
                          <a:latin typeface="Verdana" panose="020B0604030504040204" pitchFamily="34" charset="0"/>
                          <a:ea typeface="Verdana" panose="020B0604030504040204" pitchFamily="34" charset="0"/>
                        </a:rPr>
                        <a:t>Guidelines for the registration of Information Officers approved and published</a:t>
                      </a:r>
                      <a:endParaRPr lang="en-ZA" sz="11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12571" marR="12571" marT="0" marB="0"/>
                </a:tc>
                <a:tc>
                  <a:txBody>
                    <a:bodyPr/>
                    <a:lstStyle/>
                    <a:p>
                      <a:pPr marL="179705" algn="l">
                        <a:lnSpc>
                          <a:spcPct val="150000"/>
                        </a:lnSpc>
                        <a:spcBef>
                          <a:spcPts val="300"/>
                        </a:spcBef>
                        <a:spcAft>
                          <a:spcPts val="300"/>
                        </a:spcAft>
                      </a:pPr>
                      <a:r>
                        <a:rPr lang="en-ZA" sz="1100" dirty="0">
                          <a:solidFill>
                            <a:schemeClr val="tx1"/>
                          </a:solidFill>
                          <a:effectLst/>
                          <a:latin typeface="Verdana" panose="020B0604030504040204" pitchFamily="34" charset="0"/>
                          <a:ea typeface="Verdana" panose="020B0604030504040204" pitchFamily="34" charset="0"/>
                        </a:rPr>
                        <a:t>Achieved</a:t>
                      </a:r>
                      <a:endParaRPr lang="en-ZA" sz="11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12571" marR="12571" marT="0" marB="0"/>
                </a:tc>
                <a:tc>
                  <a:txBody>
                    <a:bodyPr/>
                    <a:lstStyle/>
                    <a:p>
                      <a:pPr marL="179705" algn="l">
                        <a:lnSpc>
                          <a:spcPct val="150000"/>
                        </a:lnSpc>
                        <a:spcBef>
                          <a:spcPts val="300"/>
                        </a:spcBef>
                        <a:spcAft>
                          <a:spcPts val="300"/>
                        </a:spcAft>
                      </a:pPr>
                      <a:r>
                        <a:rPr lang="en-ZA" sz="1100" dirty="0">
                          <a:solidFill>
                            <a:schemeClr val="tx1"/>
                          </a:solidFill>
                          <a:effectLst/>
                          <a:latin typeface="Verdana" panose="020B0604030504040204" pitchFamily="34" charset="0"/>
                          <a:ea typeface="Verdana" panose="020B0604030504040204" pitchFamily="34" charset="0"/>
                        </a:rPr>
                        <a:t>-</a:t>
                      </a:r>
                      <a:endParaRPr lang="en-ZA" sz="11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12571" marR="12571" marT="0" marB="0"/>
                </a:tc>
                <a:tc>
                  <a:txBody>
                    <a:bodyPr/>
                    <a:lstStyle/>
                    <a:p>
                      <a:pPr marL="179705" algn="l">
                        <a:lnSpc>
                          <a:spcPct val="150000"/>
                        </a:lnSpc>
                        <a:spcBef>
                          <a:spcPts val="300"/>
                        </a:spcBef>
                        <a:spcAft>
                          <a:spcPts val="300"/>
                        </a:spcAft>
                      </a:pPr>
                      <a:r>
                        <a:rPr lang="en-ZA" sz="1100" dirty="0">
                          <a:solidFill>
                            <a:schemeClr val="tx1"/>
                          </a:solidFill>
                          <a:effectLst/>
                          <a:latin typeface="Verdana" panose="020B0604030504040204" pitchFamily="34" charset="0"/>
                          <a:ea typeface="Verdana" panose="020B0604030504040204" pitchFamily="34" charset="0"/>
                        </a:rPr>
                        <a:t>-</a:t>
                      </a:r>
                      <a:endParaRPr lang="en-ZA" sz="11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12571" marR="12571" marT="0" marB="0"/>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2673" y="114300"/>
            <a:ext cx="8234127" cy="714375"/>
          </a:xfrm>
          <a:solidFill>
            <a:srgbClr val="C00000"/>
          </a:solidFill>
        </p:spPr>
        <p:txBody>
          <a:bodyPr/>
          <a:lstStyle/>
          <a:p>
            <a:r>
              <a:rPr lang="en-US" sz="2400" b="1" dirty="0">
                <a:solidFill>
                  <a:schemeClr val="bg1"/>
                </a:solidFill>
                <a:latin typeface="Arial" panose="020B0604020202020204" pitchFamily="34" charset="0"/>
                <a:cs typeface="Arial" panose="020B0604020202020204" pitchFamily="34" charset="0"/>
              </a:rPr>
              <a:t>PROGRAMME 1: PROTECTION OF PERSONAL INFORMATION</a:t>
            </a:r>
          </a:p>
        </p:txBody>
      </p:sp>
      <p:sp>
        <p:nvSpPr>
          <p:cNvPr id="5" name="Slide Number Placeholder 4"/>
          <p:cNvSpPr>
            <a:spLocks noGrp="1"/>
          </p:cNvSpPr>
          <p:nvPr>
            <p:ph type="sldNum" sz="quarter" idx="12"/>
          </p:nvPr>
        </p:nvSpPr>
        <p:spPr>
          <a:xfrm>
            <a:off x="2667000" y="6465332"/>
            <a:ext cx="2133600" cy="365125"/>
          </a:xfrm>
        </p:spPr>
        <p:txBody>
          <a:bodyPr/>
          <a:lstStyle/>
          <a:p>
            <a:pPr>
              <a:defRPr>
                <a:uFillTx/>
              </a:defRPr>
            </a:pPr>
            <a:fld id="{53D2BF3C-DD81-4A71-B976-BFF89C61EB4E}" type="slidenum">
              <a:rPr lang="en-US" altLang="en-US" smtClean="0">
                <a:uFillTx/>
              </a:rPr>
              <a:t>21</a:t>
            </a:fld>
            <a:endParaRPr lang="en-US" altLang="en-US" dirty="0">
              <a:uFillTx/>
            </a:endParaRPr>
          </a:p>
        </p:txBody>
      </p:sp>
      <p:graphicFrame>
        <p:nvGraphicFramePr>
          <p:cNvPr id="7" name="Content Placeholder 6"/>
          <p:cNvGraphicFramePr>
            <a:graphicFrameLocks noGrp="1"/>
          </p:cNvGraphicFramePr>
          <p:nvPr>
            <p:ph idx="1"/>
          </p:nvPr>
        </p:nvGraphicFramePr>
        <p:xfrm>
          <a:off x="171450" y="895350"/>
          <a:ext cx="8864599" cy="5783580"/>
        </p:xfrm>
        <a:graphic>
          <a:graphicData uri="http://schemas.openxmlformats.org/drawingml/2006/table">
            <a:tbl>
              <a:tblPr firstRow="1" firstCol="1" bandRow="1">
                <a:tableStyleId>{5C22544A-7EE6-4342-B048-85BDC9FD1C3A}</a:tableStyleId>
              </a:tblPr>
              <a:tblGrid>
                <a:gridCol w="1658496">
                  <a:extLst>
                    <a:ext uri="{9D8B030D-6E8A-4147-A177-3AD203B41FA5}">
                      <a16:colId xmlns:a16="http://schemas.microsoft.com/office/drawing/2014/main" val="20000"/>
                    </a:ext>
                  </a:extLst>
                </a:gridCol>
                <a:gridCol w="597830">
                  <a:extLst>
                    <a:ext uri="{9D8B030D-6E8A-4147-A177-3AD203B41FA5}">
                      <a16:colId xmlns:a16="http://schemas.microsoft.com/office/drawing/2014/main" val="20001"/>
                    </a:ext>
                  </a:extLst>
                </a:gridCol>
                <a:gridCol w="1298513">
                  <a:extLst>
                    <a:ext uri="{9D8B030D-6E8A-4147-A177-3AD203B41FA5}">
                      <a16:colId xmlns:a16="http://schemas.microsoft.com/office/drawing/2014/main" val="20002"/>
                    </a:ext>
                  </a:extLst>
                </a:gridCol>
                <a:gridCol w="1240658">
                  <a:extLst>
                    <a:ext uri="{9D8B030D-6E8A-4147-A177-3AD203B41FA5}">
                      <a16:colId xmlns:a16="http://schemas.microsoft.com/office/drawing/2014/main" val="20003"/>
                    </a:ext>
                  </a:extLst>
                </a:gridCol>
                <a:gridCol w="1337083">
                  <a:extLst>
                    <a:ext uri="{9D8B030D-6E8A-4147-A177-3AD203B41FA5}">
                      <a16:colId xmlns:a16="http://schemas.microsoft.com/office/drawing/2014/main" val="20004"/>
                    </a:ext>
                  </a:extLst>
                </a:gridCol>
                <a:gridCol w="1510646">
                  <a:extLst>
                    <a:ext uri="{9D8B030D-6E8A-4147-A177-3AD203B41FA5}">
                      <a16:colId xmlns:a16="http://schemas.microsoft.com/office/drawing/2014/main" val="20005"/>
                    </a:ext>
                  </a:extLst>
                </a:gridCol>
                <a:gridCol w="1221373">
                  <a:extLst>
                    <a:ext uri="{9D8B030D-6E8A-4147-A177-3AD203B41FA5}">
                      <a16:colId xmlns:a16="http://schemas.microsoft.com/office/drawing/2014/main" val="20006"/>
                    </a:ext>
                  </a:extLst>
                </a:gridCol>
              </a:tblGrid>
              <a:tr h="0">
                <a:tc gridSpan="7">
                  <a:txBody>
                    <a:bodyPr/>
                    <a:lstStyle/>
                    <a:p>
                      <a:pPr marL="179705" algn="just">
                        <a:lnSpc>
                          <a:spcPct val="150000"/>
                        </a:lnSpc>
                        <a:spcAft>
                          <a:spcPts val="0"/>
                        </a:spcAft>
                      </a:pPr>
                      <a:endParaRPr lang="en-ZA" sz="11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12571" marR="12571" marT="0" marB="0"/>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0">
                <a:tc>
                  <a:txBody>
                    <a:bodyPr/>
                    <a:lstStyle/>
                    <a:p>
                      <a:pPr marL="179705" algn="l">
                        <a:lnSpc>
                          <a:spcPct val="150000"/>
                        </a:lnSpc>
                        <a:spcAft>
                          <a:spcPts val="0"/>
                        </a:spcAft>
                      </a:pPr>
                      <a:r>
                        <a:rPr lang="en-ZA" sz="1400" b="1" dirty="0">
                          <a:solidFill>
                            <a:schemeClr val="tx1"/>
                          </a:solidFill>
                          <a:effectLst/>
                          <a:latin typeface="Verdana" panose="020B0604030504040204" pitchFamily="34" charset="0"/>
                          <a:ea typeface="Verdana" panose="020B0604030504040204" pitchFamily="34" charset="0"/>
                          <a:cs typeface="Arial" panose="020B0604020202020204" pitchFamily="34" charset="0"/>
                        </a:rPr>
                        <a:t>Output</a:t>
                      </a:r>
                      <a:endParaRPr lang="en-ZA" sz="1100" b="1"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12571" marR="12571" marT="0" marB="0"/>
                </a:tc>
                <a:tc>
                  <a:txBody>
                    <a:bodyPr/>
                    <a:lstStyle/>
                    <a:p>
                      <a:pPr marL="179705" algn="l">
                        <a:lnSpc>
                          <a:spcPct val="150000"/>
                        </a:lnSpc>
                        <a:spcAft>
                          <a:spcPts val="0"/>
                        </a:spcAft>
                      </a:pPr>
                      <a:r>
                        <a:rPr lang="en-US" sz="1100" b="1" dirty="0">
                          <a:solidFill>
                            <a:schemeClr val="tx1"/>
                          </a:solidFill>
                          <a:effectLst/>
                          <a:latin typeface="Verdana" panose="020B0604030504040204" pitchFamily="34" charset="0"/>
                          <a:ea typeface="Verdana" panose="020B0604030504040204" pitchFamily="34" charset="0"/>
                          <a:cs typeface="Arial" panose="020B0604020202020204" pitchFamily="34" charset="0"/>
                        </a:rPr>
                        <a:t>No.</a:t>
                      </a:r>
                      <a:endParaRPr lang="en-ZA" sz="1100" b="1"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12571" marR="12571" marT="0" marB="0"/>
                </a:tc>
                <a:tc>
                  <a:txBody>
                    <a:bodyPr/>
                    <a:lstStyle/>
                    <a:p>
                      <a:pPr marL="179705" algn="l">
                        <a:lnSpc>
                          <a:spcPct val="150000"/>
                        </a:lnSpc>
                        <a:spcAft>
                          <a:spcPts val="0"/>
                        </a:spcAft>
                      </a:pPr>
                      <a:r>
                        <a:rPr lang="en-ZA" sz="1100" b="1" dirty="0">
                          <a:solidFill>
                            <a:schemeClr val="tx1"/>
                          </a:solidFill>
                          <a:effectLst/>
                          <a:latin typeface="Verdana" panose="020B0604030504040204" pitchFamily="34" charset="0"/>
                          <a:ea typeface="Verdana" panose="020B0604030504040204" pitchFamily="34" charset="0"/>
                          <a:cs typeface="Arial" panose="020B0604020202020204" pitchFamily="34" charset="0"/>
                        </a:rPr>
                        <a:t>Output Indicator</a:t>
                      </a:r>
                    </a:p>
                  </a:txBody>
                  <a:tcPr marL="12571" marR="12571" marT="0" marB="0"/>
                </a:tc>
                <a:tc>
                  <a:txBody>
                    <a:bodyPr/>
                    <a:lstStyle/>
                    <a:p>
                      <a:pPr marL="179705" algn="l">
                        <a:lnSpc>
                          <a:spcPct val="150000"/>
                        </a:lnSpc>
                        <a:spcAft>
                          <a:spcPts val="0"/>
                        </a:spcAft>
                      </a:pPr>
                      <a:r>
                        <a:rPr lang="en-ZA" sz="1100" b="1" dirty="0">
                          <a:solidFill>
                            <a:schemeClr val="tx1"/>
                          </a:solidFill>
                          <a:effectLst/>
                          <a:latin typeface="Verdana" panose="020B0604030504040204" pitchFamily="34" charset="0"/>
                          <a:ea typeface="Verdana" panose="020B0604030504040204" pitchFamily="34" charset="0"/>
                          <a:cs typeface="Arial" panose="020B0604020202020204" pitchFamily="34" charset="0"/>
                        </a:rPr>
                        <a:t>Planned Annual Target</a:t>
                      </a:r>
                    </a:p>
                    <a:p>
                      <a:pPr marL="179705" algn="l">
                        <a:lnSpc>
                          <a:spcPct val="150000"/>
                        </a:lnSpc>
                        <a:spcAft>
                          <a:spcPts val="0"/>
                        </a:spcAft>
                      </a:pPr>
                      <a:r>
                        <a:rPr lang="en-ZA" sz="1100" b="1" dirty="0">
                          <a:solidFill>
                            <a:schemeClr val="tx1"/>
                          </a:solidFill>
                          <a:effectLst/>
                          <a:latin typeface="Verdana" panose="020B0604030504040204" pitchFamily="34" charset="0"/>
                          <a:ea typeface="Verdana" panose="020B0604030504040204" pitchFamily="34" charset="0"/>
                          <a:cs typeface="Arial" panose="020B0604020202020204" pitchFamily="34" charset="0"/>
                        </a:rPr>
                        <a:t>2020/2021</a:t>
                      </a:r>
                    </a:p>
                  </a:txBody>
                  <a:tcPr marL="12571" marR="12571" marT="0" marB="0"/>
                </a:tc>
                <a:tc>
                  <a:txBody>
                    <a:bodyPr/>
                    <a:lstStyle/>
                    <a:p>
                      <a:pPr marL="179705" algn="l">
                        <a:lnSpc>
                          <a:spcPct val="150000"/>
                        </a:lnSpc>
                        <a:spcAft>
                          <a:spcPts val="0"/>
                        </a:spcAft>
                      </a:pPr>
                      <a:r>
                        <a:rPr lang="en-ZA" sz="1100" b="1" dirty="0">
                          <a:solidFill>
                            <a:schemeClr val="tx1"/>
                          </a:solidFill>
                          <a:effectLst/>
                          <a:latin typeface="Verdana" panose="020B0604030504040204" pitchFamily="34" charset="0"/>
                          <a:ea typeface="Verdana" panose="020B0604030504040204" pitchFamily="34" charset="0"/>
                          <a:cs typeface="Arial" panose="020B0604020202020204" pitchFamily="34" charset="0"/>
                        </a:rPr>
                        <a:t>Actual Achievement</a:t>
                      </a:r>
                    </a:p>
                    <a:p>
                      <a:pPr marL="179705" algn="l">
                        <a:lnSpc>
                          <a:spcPct val="150000"/>
                        </a:lnSpc>
                        <a:spcAft>
                          <a:spcPts val="0"/>
                        </a:spcAft>
                      </a:pPr>
                      <a:r>
                        <a:rPr lang="en-ZA" sz="1100" b="1" dirty="0">
                          <a:solidFill>
                            <a:schemeClr val="tx1"/>
                          </a:solidFill>
                          <a:effectLst/>
                          <a:latin typeface="Verdana" panose="020B0604030504040204" pitchFamily="34" charset="0"/>
                          <a:ea typeface="Verdana" panose="020B0604030504040204" pitchFamily="34" charset="0"/>
                          <a:cs typeface="Arial" panose="020B0604020202020204" pitchFamily="34" charset="0"/>
                        </a:rPr>
                        <a:t>2020/2021</a:t>
                      </a:r>
                    </a:p>
                    <a:p>
                      <a:pPr marL="179705" algn="l">
                        <a:lnSpc>
                          <a:spcPct val="150000"/>
                        </a:lnSpc>
                        <a:spcAft>
                          <a:spcPts val="0"/>
                        </a:spcAft>
                      </a:pPr>
                      <a:r>
                        <a:rPr lang="en-ZA" sz="1100" b="1" dirty="0">
                          <a:solidFill>
                            <a:schemeClr val="tx1"/>
                          </a:solidFill>
                          <a:effectLst/>
                          <a:latin typeface="Verdana" panose="020B0604030504040204" pitchFamily="34" charset="0"/>
                          <a:ea typeface="Verdana" panose="020B0604030504040204" pitchFamily="34" charset="0"/>
                          <a:cs typeface="Arial" panose="020B0604020202020204" pitchFamily="34" charset="0"/>
                        </a:rPr>
                        <a:t> </a:t>
                      </a:r>
                    </a:p>
                  </a:txBody>
                  <a:tcPr marL="12571" marR="12571" marT="0" marB="0"/>
                </a:tc>
                <a:tc>
                  <a:txBody>
                    <a:bodyPr/>
                    <a:lstStyle/>
                    <a:p>
                      <a:pPr marL="179705" algn="l">
                        <a:lnSpc>
                          <a:spcPct val="150000"/>
                        </a:lnSpc>
                        <a:spcAft>
                          <a:spcPts val="0"/>
                        </a:spcAft>
                      </a:pPr>
                      <a:r>
                        <a:rPr lang="en-ZA" sz="1100" b="1" dirty="0">
                          <a:solidFill>
                            <a:schemeClr val="tx1"/>
                          </a:solidFill>
                          <a:effectLst/>
                          <a:latin typeface="Verdana" panose="020B0604030504040204" pitchFamily="34" charset="0"/>
                          <a:ea typeface="Verdana" panose="020B0604030504040204" pitchFamily="34" charset="0"/>
                          <a:cs typeface="Arial" panose="020B0604020202020204" pitchFamily="34" charset="0"/>
                        </a:rPr>
                        <a:t>Deviation from planned target to Actual Achievement </a:t>
                      </a:r>
                    </a:p>
                  </a:txBody>
                  <a:tcPr marL="12571" marR="12571" marT="0" marB="0"/>
                </a:tc>
                <a:tc>
                  <a:txBody>
                    <a:bodyPr/>
                    <a:lstStyle/>
                    <a:p>
                      <a:pPr marL="179705" algn="l">
                        <a:lnSpc>
                          <a:spcPct val="150000"/>
                        </a:lnSpc>
                        <a:spcAft>
                          <a:spcPts val="0"/>
                        </a:spcAft>
                      </a:pPr>
                      <a:r>
                        <a:rPr lang="en-ZA" sz="1100" b="1" dirty="0">
                          <a:solidFill>
                            <a:schemeClr val="tx1"/>
                          </a:solidFill>
                          <a:effectLst/>
                          <a:latin typeface="Verdana" panose="020B0604030504040204" pitchFamily="34" charset="0"/>
                          <a:ea typeface="Verdana" panose="020B0604030504040204" pitchFamily="34" charset="0"/>
                          <a:cs typeface="Arial" panose="020B0604020202020204" pitchFamily="34" charset="0"/>
                        </a:rPr>
                        <a:t>Reasons for deviations</a:t>
                      </a:r>
                    </a:p>
                  </a:txBody>
                  <a:tcPr marL="12571" marR="12571" marT="0" marB="0"/>
                </a:tc>
                <a:extLst>
                  <a:ext uri="{0D108BD9-81ED-4DB2-BD59-A6C34878D82A}">
                    <a16:rowId xmlns:a16="http://schemas.microsoft.com/office/drawing/2014/main" val="10001"/>
                  </a:ext>
                </a:extLst>
              </a:tr>
              <a:tr h="212382">
                <a:tc>
                  <a:txBody>
                    <a:bodyPr/>
                    <a:lstStyle/>
                    <a:p>
                      <a:pPr marL="179705" algn="l">
                        <a:lnSpc>
                          <a:spcPct val="150000"/>
                        </a:lnSpc>
                        <a:spcBef>
                          <a:spcPts val="300"/>
                        </a:spcBef>
                        <a:spcAft>
                          <a:spcPts val="300"/>
                        </a:spcAft>
                      </a:pPr>
                      <a:r>
                        <a:rPr lang="en-ZA" sz="1100" dirty="0">
                          <a:solidFill>
                            <a:schemeClr val="tx1"/>
                          </a:solidFill>
                          <a:effectLst/>
                          <a:latin typeface="Verdana" panose="020B0604030504040204" pitchFamily="34" charset="0"/>
                          <a:ea typeface="Verdana" panose="020B0604030504040204" pitchFamily="34" charset="0"/>
                          <a:cs typeface="Arial" panose="020B0604020202020204" pitchFamily="34" charset="0"/>
                        </a:rPr>
                        <a:t>Update the PAIA Guide to incorporate POPIA</a:t>
                      </a:r>
                    </a:p>
                  </a:txBody>
                  <a:tcPr marL="12571" marR="12571" marT="0" marB="0"/>
                </a:tc>
                <a:tc>
                  <a:txBody>
                    <a:bodyPr/>
                    <a:lstStyle/>
                    <a:p>
                      <a:pPr algn="l">
                        <a:lnSpc>
                          <a:spcPct val="150000"/>
                        </a:lnSpc>
                        <a:spcAft>
                          <a:spcPts val="800"/>
                        </a:spcAft>
                      </a:pPr>
                      <a:r>
                        <a:rPr lang="en-US" sz="1100" dirty="0">
                          <a:solidFill>
                            <a:schemeClr val="tx1"/>
                          </a:solidFill>
                          <a:effectLst/>
                          <a:latin typeface="Verdana" panose="020B0604030504040204" pitchFamily="34" charset="0"/>
                          <a:ea typeface="Verdana" panose="020B0604030504040204" pitchFamily="34" charset="0"/>
                          <a:cs typeface="Arial" panose="020B0604020202020204" pitchFamily="34" charset="0"/>
                        </a:rPr>
                        <a:t>1.4</a:t>
                      </a:r>
                      <a:endParaRPr lang="en-ZA" sz="110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12571" marR="12571" marT="0" marB="0"/>
                </a:tc>
                <a:tc>
                  <a:txBody>
                    <a:bodyPr/>
                    <a:lstStyle/>
                    <a:p>
                      <a:pPr algn="l">
                        <a:lnSpc>
                          <a:spcPct val="150000"/>
                        </a:lnSpc>
                        <a:spcAft>
                          <a:spcPts val="800"/>
                        </a:spcAft>
                      </a:pPr>
                      <a:r>
                        <a:rPr lang="en-GB" sz="1100" dirty="0">
                          <a:solidFill>
                            <a:schemeClr val="tx1"/>
                          </a:solidFill>
                          <a:effectLst/>
                          <a:latin typeface="Verdana" panose="020B0604030504040204" pitchFamily="34" charset="0"/>
                          <a:ea typeface="Verdana" panose="020B0604030504040204" pitchFamily="34" charset="0"/>
                          <a:cs typeface="Arial" panose="020B0604020202020204" pitchFamily="34" charset="0"/>
                        </a:rPr>
                        <a:t>Update the PAIA Guide to incorporate POPIA </a:t>
                      </a:r>
                      <a:endParaRPr lang="en-ZA" sz="110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12571" marR="12571" marT="0" marB="0"/>
                </a:tc>
                <a:tc>
                  <a:txBody>
                    <a:bodyPr/>
                    <a:lstStyle/>
                    <a:p>
                      <a:pPr marL="0" algn="l" defTabSz="457200" rtl="0" eaLnBrk="1" latinLnBrk="0" hangingPunct="1">
                        <a:lnSpc>
                          <a:spcPct val="150000"/>
                        </a:lnSpc>
                        <a:spcBef>
                          <a:spcPts val="300"/>
                        </a:spcBef>
                        <a:spcAft>
                          <a:spcPts val="800"/>
                        </a:spcAft>
                      </a:pPr>
                      <a:r>
                        <a:rPr lang="en-ZA" sz="1100" kern="1200" dirty="0">
                          <a:solidFill>
                            <a:schemeClr val="tx1"/>
                          </a:solidFill>
                          <a:effectLst/>
                          <a:uFillTx/>
                          <a:latin typeface="Verdana" panose="020B0604030504040204" pitchFamily="34" charset="0"/>
                          <a:ea typeface="Verdana" panose="020B0604030504040204" pitchFamily="34" charset="0"/>
                          <a:cs typeface="Arial" panose="020B0604020202020204" pitchFamily="34" charset="0"/>
                        </a:rPr>
                        <a:t>Drafting of the Guide for POPIA and PAIA </a:t>
                      </a:r>
                    </a:p>
                  </a:txBody>
                  <a:tcPr marL="12571" marR="12571" marT="0" marB="0"/>
                </a:tc>
                <a:tc>
                  <a:txBody>
                    <a:bodyPr/>
                    <a:lstStyle/>
                    <a:p>
                      <a:pPr marL="179705" algn="l">
                        <a:lnSpc>
                          <a:spcPct val="150000"/>
                        </a:lnSpc>
                        <a:spcBef>
                          <a:spcPts val="300"/>
                        </a:spcBef>
                        <a:spcAft>
                          <a:spcPts val="300"/>
                        </a:spcAft>
                      </a:pPr>
                      <a:r>
                        <a:rPr lang="en-ZA" sz="1100" dirty="0">
                          <a:solidFill>
                            <a:schemeClr val="tx1"/>
                          </a:solidFill>
                          <a:effectLst/>
                          <a:latin typeface="Verdana" panose="020B0604030504040204" pitchFamily="34" charset="0"/>
                          <a:ea typeface="Verdana" panose="020B0604030504040204" pitchFamily="34" charset="0"/>
                          <a:cs typeface="Arial" panose="020B0604020202020204" pitchFamily="34" charset="0"/>
                        </a:rPr>
                        <a:t>Achieved</a:t>
                      </a:r>
                    </a:p>
                  </a:txBody>
                  <a:tcPr marL="12571" marR="12571" marT="0" marB="0"/>
                </a:tc>
                <a:tc>
                  <a:txBody>
                    <a:bodyPr/>
                    <a:lstStyle/>
                    <a:p>
                      <a:pPr marL="179705" algn="l">
                        <a:lnSpc>
                          <a:spcPct val="150000"/>
                        </a:lnSpc>
                        <a:spcBef>
                          <a:spcPts val="300"/>
                        </a:spcBef>
                        <a:spcAft>
                          <a:spcPts val="300"/>
                        </a:spcAft>
                      </a:pPr>
                      <a:r>
                        <a:rPr lang="en-ZA" sz="1100" dirty="0">
                          <a:solidFill>
                            <a:schemeClr val="tx1"/>
                          </a:solidFill>
                          <a:effectLst/>
                          <a:latin typeface="Verdana" panose="020B0604030504040204" pitchFamily="34" charset="0"/>
                          <a:ea typeface="Verdana" panose="020B0604030504040204" pitchFamily="34" charset="0"/>
                          <a:cs typeface="Arial" panose="020B0604020202020204" pitchFamily="34" charset="0"/>
                        </a:rPr>
                        <a:t>-</a:t>
                      </a:r>
                    </a:p>
                  </a:txBody>
                  <a:tcPr marL="12571" marR="12571" marT="0" marB="0"/>
                </a:tc>
                <a:tc>
                  <a:txBody>
                    <a:bodyPr/>
                    <a:lstStyle/>
                    <a:p>
                      <a:pPr marL="179705" algn="l">
                        <a:lnSpc>
                          <a:spcPct val="150000"/>
                        </a:lnSpc>
                        <a:spcBef>
                          <a:spcPts val="300"/>
                        </a:spcBef>
                        <a:spcAft>
                          <a:spcPts val="300"/>
                        </a:spcAft>
                      </a:pPr>
                      <a:r>
                        <a:rPr lang="en-ZA" sz="1100" dirty="0">
                          <a:solidFill>
                            <a:schemeClr val="tx1"/>
                          </a:solidFill>
                          <a:effectLst/>
                          <a:latin typeface="Verdana" panose="020B0604030504040204" pitchFamily="34" charset="0"/>
                          <a:ea typeface="Verdana" panose="020B0604030504040204" pitchFamily="34" charset="0"/>
                          <a:cs typeface="Arial" panose="020B0604020202020204" pitchFamily="34" charset="0"/>
                        </a:rPr>
                        <a:t>-</a:t>
                      </a:r>
                    </a:p>
                  </a:txBody>
                  <a:tcPr marL="12571" marR="12571" marT="0" marB="0"/>
                </a:tc>
                <a:extLst>
                  <a:ext uri="{0D108BD9-81ED-4DB2-BD59-A6C34878D82A}">
                    <a16:rowId xmlns:a16="http://schemas.microsoft.com/office/drawing/2014/main" val="10002"/>
                  </a:ext>
                </a:extLst>
              </a:tr>
              <a:tr h="250617">
                <a:tc>
                  <a:txBody>
                    <a:bodyPr/>
                    <a:lstStyle/>
                    <a:p>
                      <a:pPr marL="179705" algn="l">
                        <a:lnSpc>
                          <a:spcPct val="150000"/>
                        </a:lnSpc>
                        <a:spcBef>
                          <a:spcPts val="300"/>
                        </a:spcBef>
                        <a:spcAft>
                          <a:spcPts val="300"/>
                        </a:spcAft>
                      </a:pPr>
                      <a:r>
                        <a:rPr lang="en-ZA" sz="1100" dirty="0">
                          <a:solidFill>
                            <a:schemeClr val="tx1"/>
                          </a:solidFill>
                          <a:effectLst/>
                          <a:latin typeface="Verdana" panose="020B0604030504040204" pitchFamily="34" charset="0"/>
                          <a:ea typeface="Verdana" panose="020B0604030504040204" pitchFamily="34" charset="0"/>
                          <a:cs typeface="Arial" panose="020B0604020202020204" pitchFamily="34" charset="0"/>
                        </a:rPr>
                        <a:t>Handling of complaints related to the alleged violations of the protection of personal information</a:t>
                      </a:r>
                    </a:p>
                  </a:txBody>
                  <a:tcPr marL="12571" marR="12571" marT="0" marB="0"/>
                </a:tc>
                <a:tc>
                  <a:txBody>
                    <a:bodyPr/>
                    <a:lstStyle/>
                    <a:p>
                      <a:pPr algn="l">
                        <a:lnSpc>
                          <a:spcPct val="150000"/>
                        </a:lnSpc>
                        <a:spcAft>
                          <a:spcPts val="800"/>
                        </a:spcAft>
                      </a:pPr>
                      <a:r>
                        <a:rPr lang="en-US" sz="1100" dirty="0">
                          <a:solidFill>
                            <a:schemeClr val="tx1"/>
                          </a:solidFill>
                          <a:effectLst/>
                          <a:latin typeface="Verdana" panose="020B0604030504040204" pitchFamily="34" charset="0"/>
                          <a:ea typeface="Verdana" panose="020B0604030504040204" pitchFamily="34" charset="0"/>
                          <a:cs typeface="Arial" panose="020B0604020202020204" pitchFamily="34" charset="0"/>
                        </a:rPr>
                        <a:t>1.5</a:t>
                      </a:r>
                      <a:endParaRPr lang="en-ZA" sz="110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12571" marR="12571" marT="0" marB="0"/>
                </a:tc>
                <a:tc>
                  <a:txBody>
                    <a:bodyPr/>
                    <a:lstStyle/>
                    <a:p>
                      <a:pPr algn="l">
                        <a:lnSpc>
                          <a:spcPct val="150000"/>
                        </a:lnSpc>
                        <a:spcAft>
                          <a:spcPts val="800"/>
                        </a:spcAft>
                      </a:pPr>
                      <a:r>
                        <a:rPr lang="en-GB" sz="1100" dirty="0">
                          <a:solidFill>
                            <a:schemeClr val="tx1"/>
                          </a:solidFill>
                          <a:effectLst/>
                          <a:latin typeface="Verdana" panose="020B0604030504040204" pitchFamily="34" charset="0"/>
                          <a:ea typeface="Verdana" panose="020B0604030504040204" pitchFamily="34" charset="0"/>
                          <a:cs typeface="Arial" panose="020B0604020202020204" pitchFamily="34" charset="0"/>
                        </a:rPr>
                        <a:t>Approved POPIA Complaints Management Processes, and Manual  </a:t>
                      </a:r>
                      <a:endParaRPr lang="en-ZA" sz="110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12571" marR="12571" marT="0" marB="0"/>
                </a:tc>
                <a:tc>
                  <a:txBody>
                    <a:bodyPr/>
                    <a:lstStyle/>
                    <a:p>
                      <a:pPr marL="0" algn="l" defTabSz="457200" rtl="0" eaLnBrk="1" latinLnBrk="0" hangingPunct="1">
                        <a:lnSpc>
                          <a:spcPct val="150000"/>
                        </a:lnSpc>
                        <a:spcBef>
                          <a:spcPts val="300"/>
                        </a:spcBef>
                        <a:spcAft>
                          <a:spcPts val="800"/>
                        </a:spcAft>
                      </a:pPr>
                      <a:r>
                        <a:rPr lang="en-ZA" sz="1100" kern="1200" dirty="0">
                          <a:solidFill>
                            <a:schemeClr val="tx1"/>
                          </a:solidFill>
                          <a:effectLst/>
                          <a:uFillTx/>
                          <a:latin typeface="Verdana" panose="020B0604030504040204" pitchFamily="34" charset="0"/>
                          <a:ea typeface="Verdana" panose="020B0604030504040204" pitchFamily="34" charset="0"/>
                          <a:cs typeface="Arial" panose="020B0604020202020204" pitchFamily="34" charset="0"/>
                        </a:rPr>
                        <a:t>Testing and piloting of the Complaints Management Processes, SOP and Manual</a:t>
                      </a:r>
                    </a:p>
                  </a:txBody>
                  <a:tcPr marL="12571" marR="12571" marT="0" marB="0"/>
                </a:tc>
                <a:tc>
                  <a:txBody>
                    <a:bodyPr/>
                    <a:lstStyle/>
                    <a:p>
                      <a:pPr marL="179705" algn="l">
                        <a:lnSpc>
                          <a:spcPct val="150000"/>
                        </a:lnSpc>
                        <a:spcBef>
                          <a:spcPts val="300"/>
                        </a:spcBef>
                        <a:spcAft>
                          <a:spcPts val="300"/>
                        </a:spcAft>
                      </a:pPr>
                      <a:r>
                        <a:rPr lang="en-ZA" sz="1100" dirty="0">
                          <a:solidFill>
                            <a:schemeClr val="tx1"/>
                          </a:solidFill>
                          <a:effectLst/>
                          <a:latin typeface="Verdana" panose="020B0604030504040204" pitchFamily="34" charset="0"/>
                          <a:ea typeface="Verdana" panose="020B0604030504040204" pitchFamily="34" charset="0"/>
                          <a:cs typeface="Arial" panose="020B0604020202020204" pitchFamily="34" charset="0"/>
                        </a:rPr>
                        <a:t>Achieved</a:t>
                      </a:r>
                    </a:p>
                  </a:txBody>
                  <a:tcPr marL="12571" marR="12571" marT="0" marB="0"/>
                </a:tc>
                <a:tc>
                  <a:txBody>
                    <a:bodyPr/>
                    <a:lstStyle/>
                    <a:p>
                      <a:pPr marL="179705" algn="l">
                        <a:lnSpc>
                          <a:spcPct val="150000"/>
                        </a:lnSpc>
                        <a:spcBef>
                          <a:spcPts val="300"/>
                        </a:spcBef>
                        <a:spcAft>
                          <a:spcPts val="300"/>
                        </a:spcAft>
                      </a:pPr>
                      <a:r>
                        <a:rPr lang="en-ZA" sz="1100" dirty="0">
                          <a:solidFill>
                            <a:schemeClr val="tx1"/>
                          </a:solidFill>
                          <a:effectLst/>
                          <a:latin typeface="Verdana" panose="020B0604030504040204" pitchFamily="34" charset="0"/>
                          <a:ea typeface="Verdana" panose="020B0604030504040204" pitchFamily="34" charset="0"/>
                          <a:cs typeface="Arial" panose="020B0604020202020204" pitchFamily="34" charset="0"/>
                        </a:rPr>
                        <a:t>-</a:t>
                      </a:r>
                    </a:p>
                  </a:txBody>
                  <a:tcPr marL="12571" marR="12571" marT="0" marB="0"/>
                </a:tc>
                <a:tc>
                  <a:txBody>
                    <a:bodyPr/>
                    <a:lstStyle/>
                    <a:p>
                      <a:pPr marL="179705" algn="l">
                        <a:lnSpc>
                          <a:spcPct val="150000"/>
                        </a:lnSpc>
                        <a:spcBef>
                          <a:spcPts val="300"/>
                        </a:spcBef>
                        <a:spcAft>
                          <a:spcPts val="300"/>
                        </a:spcAft>
                      </a:pPr>
                      <a:endParaRPr lang="en-ZA" sz="110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12571" marR="12571" marT="0" marB="0"/>
                </a:tc>
                <a:extLst>
                  <a:ext uri="{0D108BD9-81ED-4DB2-BD59-A6C34878D82A}">
                    <a16:rowId xmlns:a16="http://schemas.microsoft.com/office/drawing/2014/main" val="10003"/>
                  </a:ext>
                </a:extLst>
              </a:tr>
              <a:tr h="513119">
                <a:tc>
                  <a:txBody>
                    <a:bodyPr/>
                    <a:lstStyle/>
                    <a:p>
                      <a:pPr marL="179705" algn="l">
                        <a:lnSpc>
                          <a:spcPct val="150000"/>
                        </a:lnSpc>
                        <a:spcBef>
                          <a:spcPts val="300"/>
                        </a:spcBef>
                        <a:spcAft>
                          <a:spcPts val="300"/>
                        </a:spcAft>
                      </a:pPr>
                      <a:r>
                        <a:rPr lang="en-ZA" sz="1100" dirty="0">
                          <a:solidFill>
                            <a:schemeClr val="tx1"/>
                          </a:solidFill>
                          <a:effectLst/>
                          <a:latin typeface="Verdana" panose="020B0604030504040204" pitchFamily="34" charset="0"/>
                          <a:ea typeface="Verdana" panose="020B0604030504040204" pitchFamily="34" charset="0"/>
                          <a:cs typeface="Arial" panose="020B0604020202020204" pitchFamily="34" charset="0"/>
                        </a:rPr>
                        <a:t>Automated Complaints Management System acquired</a:t>
                      </a:r>
                    </a:p>
                  </a:txBody>
                  <a:tcPr marL="12571" marR="12571" marT="0" marB="0"/>
                </a:tc>
                <a:tc>
                  <a:txBody>
                    <a:bodyPr/>
                    <a:lstStyle/>
                    <a:p>
                      <a:pPr algn="l">
                        <a:lnSpc>
                          <a:spcPct val="150000"/>
                        </a:lnSpc>
                        <a:spcAft>
                          <a:spcPts val="800"/>
                        </a:spcAft>
                      </a:pPr>
                      <a:r>
                        <a:rPr lang="en-US" sz="1100" dirty="0">
                          <a:solidFill>
                            <a:schemeClr val="tx1"/>
                          </a:solidFill>
                          <a:effectLst/>
                          <a:latin typeface="Verdana" panose="020B0604030504040204" pitchFamily="34" charset="0"/>
                          <a:ea typeface="Verdana" panose="020B0604030504040204" pitchFamily="34" charset="0"/>
                          <a:cs typeface="Arial" panose="020B0604020202020204" pitchFamily="34" charset="0"/>
                        </a:rPr>
                        <a:t>1.6</a:t>
                      </a:r>
                      <a:endParaRPr lang="en-ZA" sz="110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12571" marR="12571" marT="0" marB="0"/>
                </a:tc>
                <a:tc>
                  <a:txBody>
                    <a:bodyPr/>
                    <a:lstStyle/>
                    <a:p>
                      <a:pPr algn="l">
                        <a:lnSpc>
                          <a:spcPct val="150000"/>
                        </a:lnSpc>
                        <a:spcAft>
                          <a:spcPts val="800"/>
                        </a:spcAft>
                      </a:pPr>
                      <a:r>
                        <a:rPr lang="en-ZA" sz="1100" dirty="0">
                          <a:solidFill>
                            <a:schemeClr val="tx1"/>
                          </a:solidFill>
                          <a:effectLst/>
                          <a:latin typeface="Verdana" panose="020B0604030504040204" pitchFamily="34" charset="0"/>
                          <a:ea typeface="Verdana" panose="020B0604030504040204" pitchFamily="34" charset="0"/>
                          <a:cs typeface="Arial" panose="020B0604020202020204" pitchFamily="34" charset="0"/>
                        </a:rPr>
                        <a:t>Acquisition and automation of the Complaints Management System</a:t>
                      </a:r>
                    </a:p>
                    <a:p>
                      <a:pPr algn="l">
                        <a:lnSpc>
                          <a:spcPct val="150000"/>
                        </a:lnSpc>
                        <a:spcAft>
                          <a:spcPts val="800"/>
                        </a:spcAft>
                      </a:pPr>
                      <a:r>
                        <a:rPr lang="en-ZA" sz="1100" dirty="0">
                          <a:solidFill>
                            <a:schemeClr val="tx1"/>
                          </a:solidFill>
                          <a:effectLst/>
                          <a:latin typeface="Verdana" panose="020B0604030504040204" pitchFamily="34" charset="0"/>
                          <a:ea typeface="Verdana" panose="020B0604030504040204" pitchFamily="34" charset="0"/>
                          <a:cs typeface="Arial" panose="020B0604020202020204" pitchFamily="34" charset="0"/>
                        </a:rPr>
                        <a:t>(CMS)</a:t>
                      </a:r>
                    </a:p>
                  </a:txBody>
                  <a:tcPr marL="12571" marR="12571" marT="0" marB="0"/>
                </a:tc>
                <a:tc>
                  <a:txBody>
                    <a:bodyPr/>
                    <a:lstStyle/>
                    <a:p>
                      <a:pPr algn="l">
                        <a:lnSpc>
                          <a:spcPct val="150000"/>
                        </a:lnSpc>
                        <a:spcAft>
                          <a:spcPts val="800"/>
                        </a:spcAft>
                      </a:pPr>
                      <a:r>
                        <a:rPr lang="en-ZA" sz="1100" dirty="0">
                          <a:solidFill>
                            <a:schemeClr val="tx1"/>
                          </a:solidFill>
                          <a:effectLst/>
                          <a:latin typeface="Verdana" panose="020B0604030504040204" pitchFamily="34" charset="0"/>
                          <a:ea typeface="Verdana" panose="020B0604030504040204" pitchFamily="34" charset="0"/>
                          <a:cs typeface="Arial" panose="020B0604020202020204" pitchFamily="34" charset="0"/>
                        </a:rPr>
                        <a:t>Acquisition and automation of the Complaints Management System</a:t>
                      </a:r>
                    </a:p>
                    <a:p>
                      <a:pPr algn="l">
                        <a:lnSpc>
                          <a:spcPct val="150000"/>
                        </a:lnSpc>
                        <a:spcAft>
                          <a:spcPts val="800"/>
                        </a:spcAft>
                      </a:pPr>
                      <a:r>
                        <a:rPr lang="en-ZA" sz="1100" dirty="0">
                          <a:solidFill>
                            <a:schemeClr val="tx1"/>
                          </a:solidFill>
                          <a:effectLst/>
                          <a:latin typeface="Verdana" panose="020B0604030504040204" pitchFamily="34" charset="0"/>
                          <a:ea typeface="Verdana" panose="020B0604030504040204" pitchFamily="34" charset="0"/>
                          <a:cs typeface="Arial" panose="020B0604020202020204" pitchFamily="34" charset="0"/>
                        </a:rPr>
                        <a:t> </a:t>
                      </a:r>
                    </a:p>
                  </a:txBody>
                  <a:tcPr marL="12571" marR="12571" marT="0" marB="0"/>
                </a:tc>
                <a:tc>
                  <a:txBody>
                    <a:bodyPr/>
                    <a:lstStyle/>
                    <a:p>
                      <a:pPr algn="l">
                        <a:lnSpc>
                          <a:spcPct val="150000"/>
                        </a:lnSpc>
                        <a:spcAft>
                          <a:spcPts val="800"/>
                        </a:spcAft>
                      </a:pPr>
                      <a:r>
                        <a:rPr lang="en-ZA" sz="1100" dirty="0">
                          <a:solidFill>
                            <a:schemeClr val="tx1"/>
                          </a:solidFill>
                          <a:effectLst/>
                          <a:latin typeface="Verdana" panose="020B0604030504040204" pitchFamily="34" charset="0"/>
                          <a:ea typeface="Verdana" panose="020B0604030504040204" pitchFamily="34" charset="0"/>
                          <a:cs typeface="Arial" panose="020B0604020202020204" pitchFamily="34" charset="0"/>
                        </a:rPr>
                        <a:t>Not Achieved</a:t>
                      </a:r>
                    </a:p>
                    <a:p>
                      <a:pPr algn="l">
                        <a:lnSpc>
                          <a:spcPct val="150000"/>
                        </a:lnSpc>
                        <a:spcAft>
                          <a:spcPts val="800"/>
                        </a:spcAft>
                      </a:pPr>
                      <a:r>
                        <a:rPr lang="en-ZA" sz="1100" dirty="0">
                          <a:solidFill>
                            <a:schemeClr val="tx1"/>
                          </a:solidFill>
                          <a:effectLst/>
                          <a:latin typeface="Verdana" panose="020B0604030504040204" pitchFamily="34" charset="0"/>
                          <a:ea typeface="Verdana" panose="020B0604030504040204" pitchFamily="34" charset="0"/>
                          <a:cs typeface="Arial" panose="020B0604020202020204" pitchFamily="34" charset="0"/>
                        </a:rPr>
                        <a:t> </a:t>
                      </a:r>
                    </a:p>
                  </a:txBody>
                  <a:tcPr marL="12571" marR="12571" marT="0" marB="0"/>
                </a:tc>
                <a:tc>
                  <a:txBody>
                    <a:bodyPr/>
                    <a:lstStyle/>
                    <a:p>
                      <a:pPr algn="l">
                        <a:lnSpc>
                          <a:spcPct val="150000"/>
                        </a:lnSpc>
                        <a:spcAft>
                          <a:spcPts val="800"/>
                        </a:spcAft>
                      </a:pPr>
                      <a:r>
                        <a:rPr lang="en-ZA" sz="1100" dirty="0">
                          <a:solidFill>
                            <a:schemeClr val="tx1"/>
                          </a:solidFill>
                          <a:effectLst/>
                          <a:latin typeface="Verdana" panose="020B0604030504040204" pitchFamily="34" charset="0"/>
                          <a:ea typeface="Verdana" panose="020B0604030504040204" pitchFamily="34" charset="0"/>
                          <a:cs typeface="Arial" panose="020B0604020202020204" pitchFamily="34" charset="0"/>
                        </a:rPr>
                        <a:t>Inability to award the bid due to under budgeting.</a:t>
                      </a:r>
                    </a:p>
                    <a:p>
                      <a:pPr algn="l">
                        <a:lnSpc>
                          <a:spcPct val="150000"/>
                        </a:lnSpc>
                        <a:spcAft>
                          <a:spcPts val="800"/>
                        </a:spcAft>
                      </a:pPr>
                      <a:r>
                        <a:rPr lang="en-ZA" sz="1100" dirty="0">
                          <a:solidFill>
                            <a:schemeClr val="tx1"/>
                          </a:solidFill>
                          <a:effectLst/>
                          <a:latin typeface="Verdana" panose="020B0604030504040204" pitchFamily="34" charset="0"/>
                          <a:ea typeface="Verdana" panose="020B0604030504040204" pitchFamily="34" charset="0"/>
                          <a:cs typeface="Arial" panose="020B0604020202020204" pitchFamily="34" charset="0"/>
                        </a:rPr>
                        <a:t> </a:t>
                      </a:r>
                    </a:p>
                  </a:txBody>
                  <a:tcPr marL="12571" marR="12571" marT="0" marB="0"/>
                </a:tc>
                <a:tc>
                  <a:txBody>
                    <a:bodyPr/>
                    <a:lstStyle/>
                    <a:p>
                      <a:pPr marL="0" algn="l" defTabSz="457200" rtl="0" eaLnBrk="1" latinLnBrk="0" hangingPunct="1">
                        <a:lnSpc>
                          <a:spcPct val="150000"/>
                        </a:lnSpc>
                        <a:spcBef>
                          <a:spcPts val="300"/>
                        </a:spcBef>
                        <a:spcAft>
                          <a:spcPts val="800"/>
                        </a:spcAft>
                      </a:pPr>
                      <a:r>
                        <a:rPr lang="en-ZA" sz="1100" kern="1200" dirty="0">
                          <a:solidFill>
                            <a:schemeClr val="tx1"/>
                          </a:solidFill>
                          <a:effectLst/>
                          <a:uFillTx/>
                          <a:latin typeface="Verdana" panose="020B0604030504040204" pitchFamily="34" charset="0"/>
                          <a:ea typeface="Verdana" panose="020B0604030504040204" pitchFamily="34" charset="0"/>
                          <a:cs typeface="Arial" panose="020B0604020202020204" pitchFamily="34" charset="0"/>
                        </a:rPr>
                        <a:t>The bidder’s price was greater than the budget amount, and therefore the bid could not be considered.</a:t>
                      </a:r>
                    </a:p>
                  </a:txBody>
                  <a:tcPr marL="12571" marR="12571" marT="0" marB="0"/>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8764" y="285749"/>
            <a:ext cx="7886700" cy="666751"/>
          </a:xfrm>
          <a:solidFill>
            <a:srgbClr val="C00000"/>
          </a:solidFill>
        </p:spPr>
        <p:txBody>
          <a:bodyPr/>
          <a:lstStyle/>
          <a:p>
            <a:r>
              <a:rPr lang="en-US" sz="2400" b="1" dirty="0">
                <a:solidFill>
                  <a:schemeClr val="bg1"/>
                </a:solidFill>
                <a:latin typeface="Verdana" panose="020B0604030504040204" pitchFamily="34" charset="0"/>
                <a:ea typeface="Verdana" panose="020B0604030504040204" pitchFamily="34" charset="0"/>
                <a:cs typeface="Arial" panose="020B0604020202020204" pitchFamily="34" charset="0"/>
              </a:rPr>
              <a:t>PROGRAMME 2: PROMOTION OF ACCESS TO INFORMATION</a:t>
            </a:r>
          </a:p>
        </p:txBody>
      </p:sp>
      <p:sp>
        <p:nvSpPr>
          <p:cNvPr id="5" name="Slide Number Placeholder 4"/>
          <p:cNvSpPr>
            <a:spLocks noGrp="1"/>
          </p:cNvSpPr>
          <p:nvPr>
            <p:ph type="sldNum" sz="quarter" idx="12"/>
          </p:nvPr>
        </p:nvSpPr>
        <p:spPr>
          <a:xfrm>
            <a:off x="2752725" y="6328173"/>
            <a:ext cx="2133600" cy="365125"/>
          </a:xfrm>
        </p:spPr>
        <p:txBody>
          <a:bodyPr/>
          <a:lstStyle/>
          <a:p>
            <a:pPr>
              <a:defRPr>
                <a:uFillTx/>
              </a:defRPr>
            </a:pPr>
            <a:fld id="{53D2BF3C-DD81-4A71-B976-BFF89C61EB4E}" type="slidenum">
              <a:rPr lang="en-US" altLang="en-US" smtClean="0">
                <a:uFillTx/>
              </a:rPr>
              <a:t>22</a:t>
            </a:fld>
            <a:endParaRPr lang="en-US" altLang="en-US" dirty="0">
              <a:uFillTx/>
            </a:endParaRPr>
          </a:p>
        </p:txBody>
      </p:sp>
      <p:sp>
        <p:nvSpPr>
          <p:cNvPr id="3" name="Content Placeholder 2"/>
          <p:cNvSpPr>
            <a:spLocks noGrp="1"/>
          </p:cNvSpPr>
          <p:nvPr>
            <p:ph idx="1"/>
          </p:nvPr>
        </p:nvSpPr>
        <p:spPr>
          <a:xfrm>
            <a:off x="352425" y="1022748"/>
            <a:ext cx="8372475" cy="5568552"/>
          </a:xfrm>
        </p:spPr>
        <p:txBody>
          <a:bodyPr/>
          <a:lstStyle/>
          <a:p>
            <a:pPr marL="0" indent="0" algn="just">
              <a:buNone/>
            </a:pPr>
            <a:r>
              <a:rPr lang="en-ZA" sz="1600" b="1" dirty="0">
                <a:latin typeface="Verdana" panose="020B0604030504040204" pitchFamily="34" charset="0"/>
                <a:ea typeface="Verdana" panose="020B0604030504040204" pitchFamily="34" charset="0"/>
              </a:rPr>
              <a:t>Outcomes, outputs, output indicators, targets and actual achievements</a:t>
            </a:r>
          </a:p>
          <a:p>
            <a:pPr marL="0" indent="0" algn="just">
              <a:buNone/>
            </a:pPr>
            <a:endParaRPr lang="en-ZA" sz="1600" dirty="0">
              <a:latin typeface="Verdana" panose="020B0604030504040204" pitchFamily="34" charset="0"/>
              <a:ea typeface="Verdana" panose="020B0604030504040204" pitchFamily="34" charset="0"/>
            </a:endParaRPr>
          </a:p>
          <a:p>
            <a:pPr algn="just"/>
            <a:r>
              <a:rPr lang="en-US" sz="1600" dirty="0">
                <a:latin typeface="Verdana" panose="020B0604030504040204" pitchFamily="34" charset="0"/>
                <a:ea typeface="Verdana" panose="020B0604030504040204" pitchFamily="34" charset="0"/>
              </a:rPr>
              <a:t>T</a:t>
            </a:r>
            <a:r>
              <a:rPr lang="en-ZA" sz="1600" dirty="0">
                <a:latin typeface="Verdana" panose="020B0604030504040204" pitchFamily="34" charset="0"/>
                <a:ea typeface="Verdana" panose="020B0604030504040204" pitchFamily="34" charset="0"/>
              </a:rPr>
              <a:t>he </a:t>
            </a:r>
            <a:r>
              <a:rPr lang="en-US" altLang="en-ZA" sz="1600" dirty="0">
                <a:latin typeface="Verdana" panose="020B0604030504040204" pitchFamily="34" charset="0"/>
                <a:ea typeface="Verdana" panose="020B0604030504040204" pitchFamily="34" charset="0"/>
              </a:rPr>
              <a:t>South African Human Rights Commission (</a:t>
            </a:r>
            <a:r>
              <a:rPr lang="en-ZA" sz="1600" dirty="0">
                <a:latin typeface="Verdana" panose="020B0604030504040204" pitchFamily="34" charset="0"/>
                <a:ea typeface="Verdana" panose="020B0604030504040204" pitchFamily="34" charset="0"/>
              </a:rPr>
              <a:t>SAHRC</a:t>
            </a:r>
            <a:r>
              <a:rPr lang="en-US" altLang="en-ZA" sz="1600" dirty="0">
                <a:latin typeface="Verdana" panose="020B0604030504040204" pitchFamily="34" charset="0"/>
                <a:ea typeface="Verdana" panose="020B0604030504040204" pitchFamily="34" charset="0"/>
              </a:rPr>
              <a:t>)</a:t>
            </a:r>
            <a:r>
              <a:rPr lang="en-ZA" sz="1600" dirty="0">
                <a:latin typeface="Verdana" panose="020B0604030504040204" pitchFamily="34" charset="0"/>
                <a:ea typeface="Verdana" panose="020B0604030504040204" pitchFamily="34" charset="0"/>
              </a:rPr>
              <a:t> and the Regulator concluded a memorandum of cooperation (MOC), in terms of which the parties agreed on a framework to facilitate the effective handover of the PAIA functions from the SAHRC to the Regulator. </a:t>
            </a:r>
            <a:endParaRPr lang="en-ZA" sz="1600" b="1" dirty="0">
              <a:latin typeface="Verdana" panose="020B0604030504040204" pitchFamily="34" charset="0"/>
              <a:ea typeface="Verdana" panose="020B0604030504040204" pitchFamily="34" charset="0"/>
            </a:endParaRPr>
          </a:p>
          <a:p>
            <a:pPr marL="0" indent="0" algn="just">
              <a:buNone/>
            </a:pPr>
            <a:endParaRPr lang="en-ZA" sz="1600" b="1" dirty="0">
              <a:latin typeface="Verdana" panose="020B0604030504040204" pitchFamily="34" charset="0"/>
              <a:ea typeface="Verdana" panose="020B0604030504040204" pitchFamily="34" charset="0"/>
            </a:endParaRPr>
          </a:p>
          <a:p>
            <a:pPr algn="just"/>
            <a:r>
              <a:rPr lang="en-ZA" sz="1600" dirty="0">
                <a:latin typeface="Verdana" panose="020B0604030504040204" pitchFamily="34" charset="0"/>
                <a:ea typeface="Verdana" panose="020B0604030504040204" pitchFamily="34" charset="0"/>
              </a:rPr>
              <a:t>In accordance with the MOC, the SAHRC and the Regulator agreed that the SAHRC will finalise or conclude its functions referred to in sections 83 and 84 of PAIA</a:t>
            </a:r>
            <a:r>
              <a:rPr lang="en-US" sz="1600" dirty="0">
                <a:latin typeface="Verdana" panose="020B0604030504040204" pitchFamily="34" charset="0"/>
                <a:ea typeface="Verdana" panose="020B0604030504040204" pitchFamily="34" charset="0"/>
              </a:rPr>
              <a:t> by 30 September 2021.</a:t>
            </a:r>
          </a:p>
          <a:p>
            <a:pPr algn="just"/>
            <a:r>
              <a:rPr lang="en-US" sz="1600" dirty="0">
                <a:latin typeface="Verdana" panose="020B0604030504040204" pitchFamily="34" charset="0"/>
                <a:ea typeface="Verdana" panose="020B0604030504040204" pitchFamily="34" charset="0"/>
              </a:rPr>
              <a:t>This means that the Regulator will submit, in its annual report, information stipulated in </a:t>
            </a:r>
            <a:r>
              <a:rPr lang="en-ZA" sz="1600" dirty="0">
                <a:latin typeface="Verdana" panose="020B0604030504040204" pitchFamily="34" charset="0"/>
                <a:ea typeface="Verdana" panose="020B0604030504040204" pitchFamily="34" charset="0"/>
              </a:rPr>
              <a:t>sections 83 and 84 of PAIA as from end of the financial year 2021/22 onwards.</a:t>
            </a:r>
            <a:endParaRPr lang="en-ZA" sz="1600" b="1" dirty="0">
              <a:latin typeface="Verdana" panose="020B0604030504040204" pitchFamily="34" charset="0"/>
              <a:ea typeface="Verdana" panose="020B0604030504040204" pitchFamily="34" charset="0"/>
            </a:endParaRPr>
          </a:p>
          <a:p>
            <a:pPr marL="0" indent="0" algn="just">
              <a:buNone/>
            </a:pPr>
            <a:endParaRPr lang="en-ZA" sz="1600" b="1" dirty="0">
              <a:latin typeface="Verdana" panose="020B0604030504040204" pitchFamily="34" charset="0"/>
              <a:ea typeface="Verdana" panose="020B0604030504040204" pitchFamily="34" charset="0"/>
            </a:endParaRPr>
          </a:p>
          <a:p>
            <a:pPr algn="just"/>
            <a:r>
              <a:rPr lang="en-ZA" sz="1600" dirty="0">
                <a:latin typeface="Verdana" panose="020B0604030504040204" pitchFamily="34" charset="0"/>
                <a:ea typeface="Verdana" panose="020B0604030504040204" pitchFamily="34" charset="0"/>
              </a:rPr>
              <a:t>The Regulator developed a Readiness Plan. The purpose of the Readiness Plan was to identify performance tasks and creating deliverables throughout the implementation period of between July 2020 and March 2021, which will assist the Regulator to determine the readiness state of the organisation and define how close the environment is to the desired readiness state. </a:t>
            </a:r>
          </a:p>
          <a:p>
            <a:pPr marL="0" indent="0" algn="just">
              <a:buNone/>
            </a:pPr>
            <a:endParaRPr lang="en-ZA" sz="1800" dirty="0"/>
          </a:p>
          <a:p>
            <a:pPr marL="0" indent="0" algn="just">
              <a:buNone/>
            </a:pPr>
            <a:endParaRPr lang="en-ZA" sz="18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96851"/>
            <a:ext cx="8229600" cy="669950"/>
          </a:xfrm>
          <a:solidFill>
            <a:srgbClr val="C00000"/>
          </a:solidFill>
        </p:spPr>
        <p:txBody>
          <a:bodyPr/>
          <a:lstStyle/>
          <a:p>
            <a:r>
              <a:rPr lang="en-US" sz="2400" b="1" dirty="0">
                <a:solidFill>
                  <a:schemeClr val="bg1"/>
                </a:solidFill>
                <a:latin typeface="Verdana" panose="020B0604030504040204" pitchFamily="34" charset="0"/>
                <a:ea typeface="Verdana" panose="020B0604030504040204" pitchFamily="34" charset="0"/>
                <a:cs typeface="Arial" panose="020B0604020202020204" pitchFamily="34" charset="0"/>
              </a:rPr>
              <a:t>PROGRAMME 2: PROMOTION OF ACCESS TO INFORMATION</a:t>
            </a:r>
          </a:p>
        </p:txBody>
      </p:sp>
      <p:sp>
        <p:nvSpPr>
          <p:cNvPr id="5" name="Slide Number Placeholder 4"/>
          <p:cNvSpPr>
            <a:spLocks noGrp="1"/>
          </p:cNvSpPr>
          <p:nvPr>
            <p:ph type="sldNum" sz="quarter" idx="12"/>
          </p:nvPr>
        </p:nvSpPr>
        <p:spPr/>
        <p:txBody>
          <a:bodyPr/>
          <a:lstStyle/>
          <a:p>
            <a:pPr>
              <a:defRPr>
                <a:uFillTx/>
              </a:defRPr>
            </a:pPr>
            <a:fld id="{53D2BF3C-DD81-4A71-B976-BFF89C61EB4E}" type="slidenum">
              <a:rPr lang="en-US" altLang="en-US" smtClean="0">
                <a:uFillTx/>
              </a:rPr>
              <a:t>23</a:t>
            </a:fld>
            <a:endParaRPr lang="en-US" altLang="en-US" dirty="0">
              <a:uFillTx/>
            </a:endParaRPr>
          </a:p>
        </p:txBody>
      </p:sp>
      <p:graphicFrame>
        <p:nvGraphicFramePr>
          <p:cNvPr id="11" name="Content Placeholder 10"/>
          <p:cNvGraphicFramePr>
            <a:graphicFrameLocks noGrp="1"/>
          </p:cNvGraphicFramePr>
          <p:nvPr>
            <p:ph idx="1"/>
          </p:nvPr>
        </p:nvGraphicFramePr>
        <p:xfrm>
          <a:off x="162560" y="1026795"/>
          <a:ext cx="8829040" cy="5719445"/>
        </p:xfrm>
        <a:graphic>
          <a:graphicData uri="http://schemas.openxmlformats.org/drawingml/2006/table">
            <a:tbl>
              <a:tblPr firstRow="1" firstCol="1" bandRow="1">
                <a:tableStyleId>{5C22544A-7EE6-4342-B048-85BDC9FD1C3A}</a:tableStyleId>
              </a:tblPr>
              <a:tblGrid>
                <a:gridCol w="1359535">
                  <a:extLst>
                    <a:ext uri="{9D8B030D-6E8A-4147-A177-3AD203B41FA5}">
                      <a16:colId xmlns:a16="http://schemas.microsoft.com/office/drawing/2014/main" val="20000"/>
                    </a:ext>
                  </a:extLst>
                </a:gridCol>
                <a:gridCol w="603250">
                  <a:extLst>
                    <a:ext uri="{9D8B030D-6E8A-4147-A177-3AD203B41FA5}">
                      <a16:colId xmlns:a16="http://schemas.microsoft.com/office/drawing/2014/main" val="20001"/>
                    </a:ext>
                  </a:extLst>
                </a:gridCol>
                <a:gridCol w="1325880">
                  <a:extLst>
                    <a:ext uri="{9D8B030D-6E8A-4147-A177-3AD203B41FA5}">
                      <a16:colId xmlns:a16="http://schemas.microsoft.com/office/drawing/2014/main" val="20002"/>
                    </a:ext>
                  </a:extLst>
                </a:gridCol>
                <a:gridCol w="1362710">
                  <a:extLst>
                    <a:ext uri="{9D8B030D-6E8A-4147-A177-3AD203B41FA5}">
                      <a16:colId xmlns:a16="http://schemas.microsoft.com/office/drawing/2014/main" val="20003"/>
                    </a:ext>
                  </a:extLst>
                </a:gridCol>
                <a:gridCol w="1556385">
                  <a:extLst>
                    <a:ext uri="{9D8B030D-6E8A-4147-A177-3AD203B41FA5}">
                      <a16:colId xmlns:a16="http://schemas.microsoft.com/office/drawing/2014/main" val="20004"/>
                    </a:ext>
                  </a:extLst>
                </a:gridCol>
                <a:gridCol w="1440815">
                  <a:extLst>
                    <a:ext uri="{9D8B030D-6E8A-4147-A177-3AD203B41FA5}">
                      <a16:colId xmlns:a16="http://schemas.microsoft.com/office/drawing/2014/main" val="20005"/>
                    </a:ext>
                  </a:extLst>
                </a:gridCol>
                <a:gridCol w="1180465">
                  <a:extLst>
                    <a:ext uri="{9D8B030D-6E8A-4147-A177-3AD203B41FA5}">
                      <a16:colId xmlns:a16="http://schemas.microsoft.com/office/drawing/2014/main" val="20006"/>
                    </a:ext>
                  </a:extLst>
                </a:gridCol>
              </a:tblGrid>
              <a:tr h="1264285">
                <a:tc>
                  <a:txBody>
                    <a:bodyPr/>
                    <a:lstStyle/>
                    <a:p>
                      <a:pPr marL="179705" algn="just">
                        <a:lnSpc>
                          <a:spcPct val="150000"/>
                        </a:lnSpc>
                        <a:spcAft>
                          <a:spcPts val="0"/>
                        </a:spcAft>
                      </a:pPr>
                      <a:r>
                        <a:rPr lang="en-ZA" sz="1100" b="1" dirty="0">
                          <a:effectLst/>
                          <a:latin typeface="Verdana" panose="020B0604030504040204" pitchFamily="34" charset="0"/>
                          <a:ea typeface="Verdana" panose="020B0604030504040204" pitchFamily="34" charset="0"/>
                        </a:rPr>
                        <a:t>Output</a:t>
                      </a:r>
                      <a:endParaRPr lang="en-ZA" sz="1100" b="1" dirty="0">
                        <a:effectLst/>
                        <a:latin typeface="Verdana" panose="020B0604030504040204" pitchFamily="34" charset="0"/>
                        <a:ea typeface="Verdana" panose="020B0604030504040204" pitchFamily="34" charset="0"/>
                        <a:cs typeface="Times New Roman" panose="02020603050405020304" pitchFamily="18" charset="0"/>
                      </a:endParaRPr>
                    </a:p>
                  </a:txBody>
                  <a:tcPr marL="51082" marR="51082" marT="0" marB="0"/>
                </a:tc>
                <a:tc>
                  <a:txBody>
                    <a:bodyPr/>
                    <a:lstStyle/>
                    <a:p>
                      <a:pPr marL="179705" algn="just">
                        <a:lnSpc>
                          <a:spcPct val="150000"/>
                        </a:lnSpc>
                        <a:spcAft>
                          <a:spcPts val="0"/>
                        </a:spcAft>
                      </a:pPr>
                      <a:r>
                        <a:rPr lang="en-US" sz="1100" b="1" dirty="0">
                          <a:effectLst/>
                          <a:latin typeface="Verdana" panose="020B0604030504040204" pitchFamily="34" charset="0"/>
                          <a:ea typeface="Verdana" panose="020B0604030504040204" pitchFamily="34" charset="0"/>
                          <a:cs typeface="Times New Roman" panose="02020603050405020304" pitchFamily="18" charset="0"/>
                        </a:rPr>
                        <a:t>No.</a:t>
                      </a:r>
                      <a:endParaRPr lang="en-ZA" sz="1100" b="1" dirty="0">
                        <a:effectLst/>
                        <a:latin typeface="Verdana" panose="020B0604030504040204" pitchFamily="34" charset="0"/>
                        <a:ea typeface="Verdana" panose="020B0604030504040204" pitchFamily="34" charset="0"/>
                        <a:cs typeface="Times New Roman" panose="02020603050405020304" pitchFamily="18" charset="0"/>
                      </a:endParaRPr>
                    </a:p>
                  </a:txBody>
                  <a:tcPr marL="51082" marR="51082" marT="0" marB="0"/>
                </a:tc>
                <a:tc>
                  <a:txBody>
                    <a:bodyPr/>
                    <a:lstStyle/>
                    <a:p>
                      <a:pPr marL="179705" algn="just">
                        <a:lnSpc>
                          <a:spcPct val="150000"/>
                        </a:lnSpc>
                        <a:spcAft>
                          <a:spcPts val="0"/>
                        </a:spcAft>
                      </a:pPr>
                      <a:r>
                        <a:rPr lang="en-ZA" sz="1100" b="1" dirty="0">
                          <a:effectLst/>
                          <a:latin typeface="Verdana" panose="020B0604030504040204" pitchFamily="34" charset="0"/>
                          <a:ea typeface="Verdana" panose="020B0604030504040204" pitchFamily="34" charset="0"/>
                        </a:rPr>
                        <a:t>Output Indicator</a:t>
                      </a:r>
                      <a:endParaRPr lang="en-ZA" sz="1100" b="1" dirty="0">
                        <a:effectLst/>
                        <a:latin typeface="Verdana" panose="020B0604030504040204" pitchFamily="34" charset="0"/>
                        <a:ea typeface="Verdana" panose="020B0604030504040204" pitchFamily="34" charset="0"/>
                        <a:cs typeface="Times New Roman" panose="02020603050405020304" pitchFamily="18" charset="0"/>
                      </a:endParaRPr>
                    </a:p>
                  </a:txBody>
                  <a:tcPr marL="51082" marR="51082" marT="0" marB="0"/>
                </a:tc>
                <a:tc>
                  <a:txBody>
                    <a:bodyPr/>
                    <a:lstStyle/>
                    <a:p>
                      <a:pPr marL="179705" algn="just">
                        <a:lnSpc>
                          <a:spcPct val="150000"/>
                        </a:lnSpc>
                        <a:spcAft>
                          <a:spcPts val="0"/>
                        </a:spcAft>
                      </a:pPr>
                      <a:r>
                        <a:rPr lang="en-ZA" sz="1100" b="1" dirty="0">
                          <a:effectLst/>
                          <a:latin typeface="Verdana" panose="020B0604030504040204" pitchFamily="34" charset="0"/>
                          <a:ea typeface="Verdana" panose="020B0604030504040204" pitchFamily="34" charset="0"/>
                        </a:rPr>
                        <a:t>Planned Annual Target</a:t>
                      </a:r>
                    </a:p>
                    <a:p>
                      <a:pPr marL="179705" algn="just">
                        <a:lnSpc>
                          <a:spcPct val="150000"/>
                        </a:lnSpc>
                        <a:spcAft>
                          <a:spcPts val="0"/>
                        </a:spcAft>
                      </a:pPr>
                      <a:r>
                        <a:rPr lang="en-ZA" sz="1100" b="1" dirty="0">
                          <a:effectLst/>
                          <a:latin typeface="Verdana" panose="020B0604030504040204" pitchFamily="34" charset="0"/>
                          <a:ea typeface="Verdana" panose="020B0604030504040204" pitchFamily="34" charset="0"/>
                        </a:rPr>
                        <a:t>2020/2021</a:t>
                      </a:r>
                      <a:endParaRPr lang="en-ZA" sz="1100" b="1" dirty="0">
                        <a:effectLst/>
                        <a:latin typeface="Verdana" panose="020B0604030504040204" pitchFamily="34" charset="0"/>
                        <a:ea typeface="Verdana" panose="020B0604030504040204" pitchFamily="34" charset="0"/>
                        <a:cs typeface="Times New Roman" panose="02020603050405020304" pitchFamily="18" charset="0"/>
                      </a:endParaRPr>
                    </a:p>
                  </a:txBody>
                  <a:tcPr marL="51082" marR="51082" marT="0" marB="0"/>
                </a:tc>
                <a:tc>
                  <a:txBody>
                    <a:bodyPr/>
                    <a:lstStyle/>
                    <a:p>
                      <a:pPr marL="179705" algn="just">
                        <a:lnSpc>
                          <a:spcPct val="150000"/>
                        </a:lnSpc>
                        <a:spcAft>
                          <a:spcPts val="0"/>
                        </a:spcAft>
                      </a:pPr>
                      <a:r>
                        <a:rPr lang="en-ZA" sz="1100" b="1" dirty="0">
                          <a:effectLst/>
                          <a:latin typeface="Verdana" panose="020B0604030504040204" pitchFamily="34" charset="0"/>
                          <a:ea typeface="Verdana" panose="020B0604030504040204" pitchFamily="34" charset="0"/>
                        </a:rPr>
                        <a:t>Actual Achievement</a:t>
                      </a:r>
                    </a:p>
                    <a:p>
                      <a:pPr marL="179705" algn="just">
                        <a:lnSpc>
                          <a:spcPct val="150000"/>
                        </a:lnSpc>
                        <a:spcAft>
                          <a:spcPts val="0"/>
                        </a:spcAft>
                      </a:pPr>
                      <a:r>
                        <a:rPr lang="en-ZA" sz="1100" b="1" dirty="0">
                          <a:effectLst/>
                          <a:latin typeface="Verdana" panose="020B0604030504040204" pitchFamily="34" charset="0"/>
                          <a:ea typeface="Verdana" panose="020B0604030504040204" pitchFamily="34" charset="0"/>
                        </a:rPr>
                        <a:t>2020/2021</a:t>
                      </a:r>
                    </a:p>
                    <a:p>
                      <a:pPr marL="179705" algn="just">
                        <a:lnSpc>
                          <a:spcPct val="150000"/>
                        </a:lnSpc>
                        <a:spcAft>
                          <a:spcPts val="0"/>
                        </a:spcAft>
                      </a:pPr>
                      <a:r>
                        <a:rPr lang="en-ZA" sz="1100" b="1" dirty="0">
                          <a:effectLst/>
                          <a:latin typeface="Verdana" panose="020B0604030504040204" pitchFamily="34" charset="0"/>
                          <a:ea typeface="Verdana" panose="020B0604030504040204" pitchFamily="34" charset="0"/>
                        </a:rPr>
                        <a:t> </a:t>
                      </a:r>
                      <a:endParaRPr lang="en-ZA" sz="1100" b="1" dirty="0">
                        <a:effectLst/>
                        <a:latin typeface="Verdana" panose="020B0604030504040204" pitchFamily="34" charset="0"/>
                        <a:ea typeface="Verdana" panose="020B0604030504040204" pitchFamily="34" charset="0"/>
                        <a:cs typeface="Times New Roman" panose="02020603050405020304" pitchFamily="18" charset="0"/>
                      </a:endParaRPr>
                    </a:p>
                  </a:txBody>
                  <a:tcPr marL="51082" marR="51082" marT="0" marB="0"/>
                </a:tc>
                <a:tc>
                  <a:txBody>
                    <a:bodyPr/>
                    <a:lstStyle/>
                    <a:p>
                      <a:pPr marL="179705" algn="just">
                        <a:lnSpc>
                          <a:spcPct val="150000"/>
                        </a:lnSpc>
                        <a:spcAft>
                          <a:spcPts val="0"/>
                        </a:spcAft>
                      </a:pPr>
                      <a:r>
                        <a:rPr lang="en-ZA" sz="1100" b="1" dirty="0">
                          <a:effectLst/>
                          <a:latin typeface="Verdana" panose="020B0604030504040204" pitchFamily="34" charset="0"/>
                          <a:ea typeface="Verdana" panose="020B0604030504040204" pitchFamily="34" charset="0"/>
                        </a:rPr>
                        <a:t>Deviation from planned target to Actual Achievement </a:t>
                      </a:r>
                      <a:endParaRPr lang="en-ZA" sz="1100" b="1" dirty="0">
                        <a:effectLst/>
                        <a:latin typeface="Verdana" panose="020B0604030504040204" pitchFamily="34" charset="0"/>
                        <a:ea typeface="Verdana" panose="020B0604030504040204" pitchFamily="34" charset="0"/>
                        <a:cs typeface="Times New Roman" panose="02020603050405020304" pitchFamily="18" charset="0"/>
                      </a:endParaRPr>
                    </a:p>
                  </a:txBody>
                  <a:tcPr marL="51082" marR="51082" marT="0" marB="0"/>
                </a:tc>
                <a:tc>
                  <a:txBody>
                    <a:bodyPr/>
                    <a:lstStyle/>
                    <a:p>
                      <a:pPr marL="179705" algn="just">
                        <a:lnSpc>
                          <a:spcPct val="150000"/>
                        </a:lnSpc>
                        <a:spcAft>
                          <a:spcPts val="0"/>
                        </a:spcAft>
                      </a:pPr>
                      <a:r>
                        <a:rPr lang="en-ZA" sz="1100" b="1" dirty="0">
                          <a:effectLst/>
                          <a:latin typeface="Verdana" panose="020B0604030504040204" pitchFamily="34" charset="0"/>
                          <a:ea typeface="Verdana" panose="020B0604030504040204" pitchFamily="34" charset="0"/>
                        </a:rPr>
                        <a:t>Reasons for deviations</a:t>
                      </a:r>
                      <a:endParaRPr lang="en-ZA" sz="1100" b="1" dirty="0">
                        <a:effectLst/>
                        <a:latin typeface="Verdana" panose="020B0604030504040204" pitchFamily="34" charset="0"/>
                        <a:ea typeface="Verdana" panose="020B0604030504040204" pitchFamily="34" charset="0"/>
                        <a:cs typeface="Times New Roman" panose="02020603050405020304" pitchFamily="18" charset="0"/>
                      </a:endParaRPr>
                    </a:p>
                  </a:txBody>
                  <a:tcPr marL="51082" marR="51082" marT="0" marB="0"/>
                </a:tc>
                <a:extLst>
                  <a:ext uri="{0D108BD9-81ED-4DB2-BD59-A6C34878D82A}">
                    <a16:rowId xmlns:a16="http://schemas.microsoft.com/office/drawing/2014/main" val="10000"/>
                  </a:ext>
                </a:extLst>
              </a:tr>
              <a:tr h="3011805">
                <a:tc>
                  <a:txBody>
                    <a:bodyPr/>
                    <a:lstStyle/>
                    <a:p>
                      <a:pPr marL="179705" algn="just">
                        <a:lnSpc>
                          <a:spcPct val="150000"/>
                        </a:lnSpc>
                        <a:spcBef>
                          <a:spcPts val="300"/>
                        </a:spcBef>
                        <a:spcAft>
                          <a:spcPts val="300"/>
                        </a:spcAft>
                      </a:pPr>
                      <a:r>
                        <a:rPr lang="en-ZA" sz="1100" dirty="0">
                          <a:effectLst/>
                          <a:latin typeface="Verdana" panose="020B0604030504040204" pitchFamily="34" charset="0"/>
                          <a:ea typeface="Verdana" panose="020B0604030504040204" pitchFamily="34" charset="0"/>
                        </a:rPr>
                        <a:t>Develop process for PAIA functions handover from the South African Human Rights Commission (SAHRC)</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51082" marR="51082" marT="0" marB="0">
                    <a:lnB w="12700" cap="flat" cmpd="sng" algn="ctr">
                      <a:solidFill>
                        <a:schemeClr val="tx1"/>
                      </a:solidFill>
                      <a:prstDash val="solid"/>
                      <a:round/>
                      <a:headEnd type="none" w="med" len="med"/>
                      <a:tailEnd type="none" w="med" len="med"/>
                    </a:lnB>
                  </a:tcPr>
                </a:tc>
                <a:tc>
                  <a:txBody>
                    <a:bodyPr/>
                    <a:lstStyle/>
                    <a:p>
                      <a:pPr marL="179705" algn="just">
                        <a:lnSpc>
                          <a:spcPct val="150000"/>
                        </a:lnSpc>
                        <a:spcBef>
                          <a:spcPts val="300"/>
                        </a:spcBef>
                        <a:spcAft>
                          <a:spcPts val="300"/>
                        </a:spcAft>
                      </a:pPr>
                      <a:r>
                        <a:rPr lang="en-US" sz="1100" dirty="0">
                          <a:effectLst/>
                          <a:latin typeface="Verdana" panose="020B0604030504040204" pitchFamily="34" charset="0"/>
                          <a:ea typeface="Verdana" panose="020B0604030504040204" pitchFamily="34" charset="0"/>
                          <a:cs typeface="Times New Roman" panose="02020603050405020304" pitchFamily="18" charset="0"/>
                        </a:rPr>
                        <a:t>2.1 </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51082" marR="51082" marT="0" marB="0"/>
                </a:tc>
                <a:tc>
                  <a:txBody>
                    <a:bodyPr/>
                    <a:lstStyle/>
                    <a:p>
                      <a:pPr marL="179705" algn="just">
                        <a:lnSpc>
                          <a:spcPct val="150000"/>
                        </a:lnSpc>
                        <a:spcBef>
                          <a:spcPts val="300"/>
                        </a:spcBef>
                        <a:spcAft>
                          <a:spcPts val="300"/>
                        </a:spcAft>
                      </a:pPr>
                      <a:r>
                        <a:rPr lang="en-ZA" sz="1100" dirty="0">
                          <a:effectLst/>
                          <a:latin typeface="Verdana" panose="020B0604030504040204" pitchFamily="34" charset="0"/>
                          <a:ea typeface="Verdana" panose="020B0604030504040204" pitchFamily="34" charset="0"/>
                        </a:rPr>
                        <a:t>Memorandum of Cooperation (MOC) Implemented</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51082" marR="51082" marT="0" marB="0"/>
                </a:tc>
                <a:tc>
                  <a:txBody>
                    <a:bodyPr/>
                    <a:lstStyle/>
                    <a:p>
                      <a:pPr marL="179705" algn="just">
                        <a:lnSpc>
                          <a:spcPct val="150000"/>
                        </a:lnSpc>
                        <a:spcBef>
                          <a:spcPts val="300"/>
                        </a:spcBef>
                        <a:spcAft>
                          <a:spcPts val="300"/>
                        </a:spcAft>
                      </a:pPr>
                      <a:r>
                        <a:rPr lang="en-ZA" sz="1100" dirty="0">
                          <a:effectLst/>
                          <a:latin typeface="Verdana" panose="020B0604030504040204" pitchFamily="34" charset="0"/>
                          <a:ea typeface="Verdana" panose="020B0604030504040204" pitchFamily="34" charset="0"/>
                        </a:rPr>
                        <a:t>Memorandum of Cooperation (MOC) Implemented</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51082" marR="51082" marT="0" marB="0"/>
                </a:tc>
                <a:tc>
                  <a:txBody>
                    <a:bodyPr/>
                    <a:lstStyle/>
                    <a:p>
                      <a:pPr marL="179705" algn="just">
                        <a:lnSpc>
                          <a:spcPct val="150000"/>
                        </a:lnSpc>
                        <a:spcBef>
                          <a:spcPts val="300"/>
                        </a:spcBef>
                        <a:spcAft>
                          <a:spcPts val="300"/>
                        </a:spcAft>
                      </a:pPr>
                      <a:r>
                        <a:rPr lang="en-ZA" sz="1100" dirty="0">
                          <a:effectLst/>
                          <a:latin typeface="Verdana" panose="020B0604030504040204" pitchFamily="34" charset="0"/>
                          <a:ea typeface="Verdana" panose="020B0604030504040204" pitchFamily="34" charset="0"/>
                        </a:rPr>
                        <a:t>Achieved </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51082" marR="51082" marT="0" marB="0"/>
                </a:tc>
                <a:tc>
                  <a:txBody>
                    <a:bodyPr/>
                    <a:lstStyle/>
                    <a:p>
                      <a:pPr marL="179705" algn="just">
                        <a:lnSpc>
                          <a:spcPct val="150000"/>
                        </a:lnSpc>
                        <a:spcBef>
                          <a:spcPts val="300"/>
                        </a:spcBef>
                        <a:spcAft>
                          <a:spcPts val="300"/>
                        </a:spcAft>
                      </a:pPr>
                      <a:r>
                        <a:rPr lang="en-ZA" sz="1100" dirty="0">
                          <a:effectLst/>
                          <a:latin typeface="Verdana" panose="020B0604030504040204" pitchFamily="34" charset="0"/>
                          <a:ea typeface="Verdana" panose="020B0604030504040204" pitchFamily="34" charset="0"/>
                        </a:rPr>
                        <a:t>-</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51082" marR="51082" marT="0" marB="0"/>
                </a:tc>
                <a:tc>
                  <a:txBody>
                    <a:bodyPr/>
                    <a:lstStyle/>
                    <a:p>
                      <a:pPr marL="179705" algn="just">
                        <a:lnSpc>
                          <a:spcPct val="150000"/>
                        </a:lnSpc>
                        <a:spcBef>
                          <a:spcPts val="300"/>
                        </a:spcBef>
                        <a:spcAft>
                          <a:spcPts val="300"/>
                        </a:spcAft>
                      </a:pPr>
                      <a:r>
                        <a:rPr lang="en-ZA" sz="1100" dirty="0">
                          <a:effectLst/>
                          <a:latin typeface="Verdana" panose="020B0604030504040204" pitchFamily="34" charset="0"/>
                          <a:ea typeface="Verdana" panose="020B0604030504040204" pitchFamily="34" charset="0"/>
                        </a:rPr>
                        <a:t>-</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51082" marR="51082" marT="0" marB="0"/>
                </a:tc>
                <a:extLst>
                  <a:ext uri="{0D108BD9-81ED-4DB2-BD59-A6C34878D82A}">
                    <a16:rowId xmlns:a16="http://schemas.microsoft.com/office/drawing/2014/main" val="10001"/>
                  </a:ext>
                </a:extLst>
              </a:tr>
              <a:tr h="1443355">
                <a:tc>
                  <a:txBody>
                    <a:bodyPr/>
                    <a:lstStyle/>
                    <a:p>
                      <a:pPr marL="179705" algn="just">
                        <a:lnSpc>
                          <a:spcPct val="150000"/>
                        </a:lnSpc>
                        <a:spcAft>
                          <a:spcPts val="0"/>
                        </a:spcAft>
                      </a:pPr>
                      <a:r>
                        <a:rPr lang="en-ZA" sz="1100" dirty="0">
                          <a:effectLst/>
                          <a:latin typeface="Verdana" panose="020B0604030504040204" pitchFamily="34" charset="0"/>
                          <a:ea typeface="Verdana" panose="020B0604030504040204" pitchFamily="34" charset="0"/>
                        </a:rPr>
                        <a:t>Draft a Readiness Plan for the implementation of PAIA  </a:t>
                      </a:r>
                    </a:p>
                  </a:txBody>
                  <a:tcPr marL="51082" marR="51082" marT="0" marB="0">
                    <a:lnT w="12700" cap="flat" cmpd="sng" algn="ctr">
                      <a:solidFill>
                        <a:schemeClr val="tx1"/>
                      </a:solidFill>
                      <a:prstDash val="solid"/>
                      <a:round/>
                      <a:headEnd type="none" w="med" len="med"/>
                      <a:tailEnd type="none" w="med" len="med"/>
                    </a:lnT>
                  </a:tcPr>
                </a:tc>
                <a:tc>
                  <a:txBody>
                    <a:bodyPr/>
                    <a:lstStyle/>
                    <a:p>
                      <a:pPr marL="179705" algn="just">
                        <a:lnSpc>
                          <a:spcPct val="150000"/>
                        </a:lnSpc>
                        <a:spcAft>
                          <a:spcPts val="0"/>
                        </a:spcAft>
                      </a:pPr>
                      <a:r>
                        <a:rPr lang="en-US" sz="1100" dirty="0">
                          <a:effectLst/>
                          <a:latin typeface="Verdana" panose="020B0604030504040204" pitchFamily="34" charset="0"/>
                          <a:ea typeface="Verdana" panose="020B0604030504040204" pitchFamily="34" charset="0"/>
                          <a:cs typeface="Times New Roman" panose="02020603050405020304" pitchFamily="18" charset="0"/>
                        </a:rPr>
                        <a:t>2.2</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51082" marR="51082" marT="0" marB="0"/>
                </a:tc>
                <a:tc>
                  <a:txBody>
                    <a:bodyPr/>
                    <a:lstStyle/>
                    <a:p>
                      <a:pPr marL="179705" algn="just">
                        <a:lnSpc>
                          <a:spcPct val="150000"/>
                        </a:lnSpc>
                        <a:spcAft>
                          <a:spcPts val="0"/>
                        </a:spcAft>
                      </a:pPr>
                      <a:r>
                        <a:rPr lang="en-ZA" sz="1100" dirty="0">
                          <a:effectLst/>
                          <a:latin typeface="Verdana" panose="020B0604030504040204" pitchFamily="34" charset="0"/>
                          <a:ea typeface="Verdana" panose="020B0604030504040204" pitchFamily="34" charset="0"/>
                        </a:rPr>
                        <a:t>Approved Readiness Plan for PAIA</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51082" marR="51082" marT="0" marB="0"/>
                </a:tc>
                <a:tc>
                  <a:txBody>
                    <a:bodyPr/>
                    <a:lstStyle/>
                    <a:p>
                      <a:pPr marL="179705" algn="just">
                        <a:lnSpc>
                          <a:spcPct val="150000"/>
                        </a:lnSpc>
                        <a:spcAft>
                          <a:spcPts val="0"/>
                        </a:spcAft>
                      </a:pPr>
                      <a:r>
                        <a:rPr lang="en-ZA" sz="1100" dirty="0">
                          <a:effectLst/>
                          <a:latin typeface="Verdana" panose="020B0604030504040204" pitchFamily="34" charset="0"/>
                          <a:ea typeface="Verdana" panose="020B0604030504040204" pitchFamily="34" charset="0"/>
                        </a:rPr>
                        <a:t>Readiness Plan developed, approved and implemented</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51082" marR="51082" marT="0" marB="0"/>
                </a:tc>
                <a:tc>
                  <a:txBody>
                    <a:bodyPr/>
                    <a:lstStyle/>
                    <a:p>
                      <a:pPr marL="179705" algn="just">
                        <a:lnSpc>
                          <a:spcPct val="150000"/>
                        </a:lnSpc>
                        <a:spcAft>
                          <a:spcPts val="0"/>
                        </a:spcAft>
                      </a:pPr>
                      <a:r>
                        <a:rPr lang="en-ZA" sz="1100" dirty="0">
                          <a:effectLst/>
                          <a:latin typeface="Verdana" panose="020B0604030504040204" pitchFamily="34" charset="0"/>
                          <a:ea typeface="Verdana" panose="020B0604030504040204" pitchFamily="34" charset="0"/>
                        </a:rPr>
                        <a:t>Achieved</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51082" marR="51082" marT="0" marB="0"/>
                </a:tc>
                <a:tc>
                  <a:txBody>
                    <a:bodyPr/>
                    <a:lstStyle/>
                    <a:p>
                      <a:pPr marL="179705" algn="just">
                        <a:lnSpc>
                          <a:spcPct val="150000"/>
                        </a:lnSpc>
                        <a:spcAft>
                          <a:spcPts val="0"/>
                        </a:spcAft>
                      </a:pPr>
                      <a:r>
                        <a:rPr lang="en-ZA" sz="1100" dirty="0">
                          <a:effectLst/>
                          <a:latin typeface="Verdana" panose="020B0604030504040204" pitchFamily="34" charset="0"/>
                          <a:ea typeface="Verdana" panose="020B0604030504040204" pitchFamily="34" charset="0"/>
                        </a:rPr>
                        <a:t>-</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51082" marR="51082" marT="0" marB="0"/>
                </a:tc>
                <a:tc>
                  <a:txBody>
                    <a:bodyPr/>
                    <a:lstStyle/>
                    <a:p>
                      <a:pPr marL="179705" algn="just">
                        <a:lnSpc>
                          <a:spcPct val="150000"/>
                        </a:lnSpc>
                        <a:spcAft>
                          <a:spcPts val="0"/>
                        </a:spcAft>
                      </a:pPr>
                      <a:r>
                        <a:rPr lang="en-ZA" sz="1100" dirty="0">
                          <a:effectLst/>
                          <a:latin typeface="Verdana" panose="020B0604030504040204" pitchFamily="34" charset="0"/>
                          <a:ea typeface="Verdana" panose="020B0604030504040204" pitchFamily="34" charset="0"/>
                        </a:rPr>
                        <a:t>-</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51082" marR="51082" marT="0" marB="0"/>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8435"/>
            <a:ext cx="8229600" cy="653115"/>
          </a:xfrm>
          <a:solidFill>
            <a:srgbClr val="C00000"/>
          </a:solidFill>
        </p:spPr>
        <p:txBody>
          <a:bodyPr/>
          <a:lstStyle/>
          <a:p>
            <a:r>
              <a:rPr lang="en-US" sz="2400" b="1" dirty="0">
                <a:solidFill>
                  <a:schemeClr val="bg1"/>
                </a:solidFill>
                <a:latin typeface="Verdana" panose="020B0604030504040204" pitchFamily="34" charset="0"/>
                <a:ea typeface="Verdana" panose="020B0604030504040204" pitchFamily="34" charset="0"/>
                <a:cs typeface="Arial" panose="020B0604020202020204" pitchFamily="34" charset="0"/>
              </a:rPr>
              <a:t>PROGRAMME 3: EDUCATION AND COMMUNICATION</a:t>
            </a:r>
          </a:p>
        </p:txBody>
      </p:sp>
      <p:sp>
        <p:nvSpPr>
          <p:cNvPr id="5" name="Slide Number Placeholder 4"/>
          <p:cNvSpPr>
            <a:spLocks noGrp="1"/>
          </p:cNvSpPr>
          <p:nvPr>
            <p:ph type="sldNum" sz="quarter" idx="12"/>
          </p:nvPr>
        </p:nvSpPr>
        <p:spPr>
          <a:xfrm>
            <a:off x="2324100" y="6356350"/>
            <a:ext cx="2133600" cy="365125"/>
          </a:xfrm>
        </p:spPr>
        <p:txBody>
          <a:bodyPr/>
          <a:lstStyle/>
          <a:p>
            <a:pPr>
              <a:defRPr>
                <a:uFillTx/>
              </a:defRPr>
            </a:pPr>
            <a:fld id="{53D2BF3C-DD81-4A71-B976-BFF89C61EB4E}" type="slidenum">
              <a:rPr lang="en-US" altLang="en-US" smtClean="0">
                <a:uFillTx/>
              </a:rPr>
              <a:t>24</a:t>
            </a:fld>
            <a:endParaRPr lang="en-US" altLang="en-US" dirty="0">
              <a:uFillTx/>
            </a:endParaRPr>
          </a:p>
        </p:txBody>
      </p:sp>
      <p:sp>
        <p:nvSpPr>
          <p:cNvPr id="3" name="Content Placeholder 2"/>
          <p:cNvSpPr>
            <a:spLocks noGrp="1"/>
          </p:cNvSpPr>
          <p:nvPr>
            <p:ph idx="1"/>
          </p:nvPr>
        </p:nvSpPr>
        <p:spPr>
          <a:xfrm>
            <a:off x="476250" y="1414462"/>
            <a:ext cx="8229600" cy="5124450"/>
          </a:xfrm>
        </p:spPr>
        <p:txBody>
          <a:bodyPr/>
          <a:lstStyle/>
          <a:p>
            <a:pPr marL="0" indent="0">
              <a:buNone/>
            </a:pPr>
            <a:r>
              <a:rPr lang="en-ZA" sz="1800" b="1" dirty="0">
                <a:latin typeface="Verdana" panose="020B0604030504040204" pitchFamily="34" charset="0"/>
                <a:ea typeface="Verdana" panose="020B0604030504040204" pitchFamily="34" charset="0"/>
              </a:rPr>
              <a:t>Outcomes, outputs, output indicators, targets and actual achievements</a:t>
            </a:r>
          </a:p>
          <a:p>
            <a:pPr marL="0" indent="0">
              <a:buNone/>
            </a:pPr>
            <a:endParaRPr lang="en-ZA" sz="1600" dirty="0">
              <a:latin typeface="Verdana" panose="020B0604030504040204" pitchFamily="34" charset="0"/>
              <a:ea typeface="Verdana" panose="020B0604030504040204" pitchFamily="34" charset="0"/>
            </a:endParaRPr>
          </a:p>
          <a:p>
            <a:pPr marL="0" indent="0">
              <a:buNone/>
            </a:pPr>
            <a:endParaRPr lang="en-ZA" sz="1600" dirty="0">
              <a:latin typeface="Verdana" panose="020B0604030504040204" pitchFamily="34" charset="0"/>
              <a:ea typeface="Verdana" panose="020B0604030504040204" pitchFamily="34" charset="0"/>
            </a:endParaRPr>
          </a:p>
          <a:p>
            <a:r>
              <a:rPr lang="en-ZA" sz="1600" dirty="0">
                <a:latin typeface="Verdana" panose="020B0604030504040204" pitchFamily="34" charset="0"/>
                <a:ea typeface="Verdana" panose="020B0604030504040204" pitchFamily="34" charset="0"/>
              </a:rPr>
              <a:t>The Regulator massively scaled up its public awareness programmes in order to raise awareness about the two laws that are basis of its legal mandate, POPIA and PAIA. </a:t>
            </a:r>
          </a:p>
          <a:p>
            <a:pPr marL="0" indent="0">
              <a:buNone/>
            </a:pPr>
            <a:endParaRPr lang="en-ZA" sz="1600" dirty="0">
              <a:latin typeface="Verdana" panose="020B0604030504040204" pitchFamily="34" charset="0"/>
              <a:ea typeface="Verdana" panose="020B0604030504040204" pitchFamily="34" charset="0"/>
            </a:endParaRPr>
          </a:p>
          <a:p>
            <a:pPr algn="just"/>
            <a:r>
              <a:rPr lang="en-ZA" sz="1600" dirty="0">
                <a:latin typeface="Verdana" panose="020B0604030504040204" pitchFamily="34" charset="0"/>
                <a:ea typeface="Verdana" panose="020B0604030504040204" pitchFamily="34" charset="0"/>
              </a:rPr>
              <a:t>The Regulator conducted four (4) public awareness activations, produced four (4) media statements, and the Members carried out a combined total of 31 media interviews (on broadcast , online and print media). </a:t>
            </a:r>
          </a:p>
          <a:p>
            <a:pPr marL="0" indent="0">
              <a:buNone/>
            </a:pPr>
            <a:endParaRPr lang="en-ZA" sz="1600" dirty="0">
              <a:latin typeface="Verdana" panose="020B0604030504040204" pitchFamily="34" charset="0"/>
              <a:ea typeface="Verdana" panose="020B0604030504040204" pitchFamily="34" charset="0"/>
            </a:endParaRPr>
          </a:p>
          <a:p>
            <a:r>
              <a:rPr lang="en-ZA" sz="1600" dirty="0">
                <a:latin typeface="Verdana" panose="020B0604030504040204" pitchFamily="34" charset="0"/>
                <a:ea typeface="Verdana" panose="020B0604030504040204" pitchFamily="34" charset="0"/>
              </a:rPr>
              <a:t>We reached more South Africans through these interventions than would have been achieved through nine (9) workshops that had been planned. </a:t>
            </a:r>
          </a:p>
          <a:p>
            <a:r>
              <a:rPr lang="en-ZA" sz="1600" dirty="0">
                <a:latin typeface="Verdana" panose="020B0604030504040204" pitchFamily="34" charset="0"/>
                <a:ea typeface="Verdana" panose="020B0604030504040204" pitchFamily="34" charset="0"/>
              </a:rPr>
              <a:t>We laid a solid foundation for further work aimed at raising awareness of the public about their right to privacy as it relates to the protection of personal information and their right of access to information.</a:t>
            </a:r>
          </a:p>
          <a:p>
            <a:endParaRPr lang="en-ZA" sz="2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6349" y="136525"/>
            <a:ext cx="8179903" cy="700027"/>
          </a:xfrm>
          <a:solidFill>
            <a:srgbClr val="C00000"/>
          </a:solidFill>
        </p:spPr>
        <p:txBody>
          <a:bodyPr/>
          <a:lstStyle/>
          <a:p>
            <a:r>
              <a:rPr lang="en-US" sz="2400" b="1" dirty="0">
                <a:solidFill>
                  <a:schemeClr val="bg1"/>
                </a:solidFill>
                <a:latin typeface="Verdana" panose="020B0604030504040204" pitchFamily="34" charset="0"/>
                <a:ea typeface="Verdana" panose="020B0604030504040204" pitchFamily="34" charset="0"/>
                <a:cs typeface="Arial" panose="020B0604020202020204" pitchFamily="34" charset="0"/>
              </a:rPr>
              <a:t>PROGRAMME 3: EDUCATION AND COMMUNICATION</a:t>
            </a:r>
          </a:p>
        </p:txBody>
      </p:sp>
      <p:sp>
        <p:nvSpPr>
          <p:cNvPr id="5" name="Slide Number Placeholder 4"/>
          <p:cNvSpPr>
            <a:spLocks noGrp="1"/>
          </p:cNvSpPr>
          <p:nvPr>
            <p:ph type="sldNum" sz="quarter" idx="12"/>
          </p:nvPr>
        </p:nvSpPr>
        <p:spPr>
          <a:xfrm>
            <a:off x="3000375" y="6356350"/>
            <a:ext cx="2133600" cy="365125"/>
          </a:xfrm>
        </p:spPr>
        <p:txBody>
          <a:bodyPr/>
          <a:lstStyle/>
          <a:p>
            <a:pPr>
              <a:defRPr>
                <a:uFillTx/>
              </a:defRPr>
            </a:pPr>
            <a:fld id="{53D2BF3C-DD81-4A71-B976-BFF89C61EB4E}" type="slidenum">
              <a:rPr lang="en-US" altLang="en-US" smtClean="0">
                <a:uFillTx/>
              </a:rPr>
              <a:t>25</a:t>
            </a:fld>
            <a:endParaRPr lang="en-US" altLang="en-US" dirty="0">
              <a:uFillTx/>
            </a:endParaRPr>
          </a:p>
        </p:txBody>
      </p:sp>
      <p:graphicFrame>
        <p:nvGraphicFramePr>
          <p:cNvPr id="6" name="Content Placeholder 5"/>
          <p:cNvGraphicFramePr>
            <a:graphicFrameLocks noGrp="1"/>
          </p:cNvGraphicFramePr>
          <p:nvPr>
            <p:ph idx="1"/>
          </p:nvPr>
        </p:nvGraphicFramePr>
        <p:xfrm>
          <a:off x="215900" y="913323"/>
          <a:ext cx="8788400" cy="5532120"/>
        </p:xfrm>
        <a:graphic>
          <a:graphicData uri="http://schemas.openxmlformats.org/drawingml/2006/table">
            <a:tbl>
              <a:tblPr firstRow="1" firstCol="1" bandRow="1">
                <a:tableStyleId>{5C22544A-7EE6-4342-B048-85BDC9FD1C3A}</a:tableStyleId>
              </a:tblPr>
              <a:tblGrid>
                <a:gridCol w="1252007">
                  <a:extLst>
                    <a:ext uri="{9D8B030D-6E8A-4147-A177-3AD203B41FA5}">
                      <a16:colId xmlns:a16="http://schemas.microsoft.com/office/drawing/2014/main" val="20000"/>
                    </a:ext>
                  </a:extLst>
                </a:gridCol>
                <a:gridCol w="630717">
                  <a:extLst>
                    <a:ext uri="{9D8B030D-6E8A-4147-A177-3AD203B41FA5}">
                      <a16:colId xmlns:a16="http://schemas.microsoft.com/office/drawing/2014/main" val="20001"/>
                    </a:ext>
                  </a:extLst>
                </a:gridCol>
                <a:gridCol w="1133526">
                  <a:extLst>
                    <a:ext uri="{9D8B030D-6E8A-4147-A177-3AD203B41FA5}">
                      <a16:colId xmlns:a16="http://schemas.microsoft.com/office/drawing/2014/main" val="20002"/>
                    </a:ext>
                  </a:extLst>
                </a:gridCol>
                <a:gridCol w="1238250">
                  <a:extLst>
                    <a:ext uri="{9D8B030D-6E8A-4147-A177-3AD203B41FA5}">
                      <a16:colId xmlns:a16="http://schemas.microsoft.com/office/drawing/2014/main" val="20003"/>
                    </a:ext>
                  </a:extLst>
                </a:gridCol>
                <a:gridCol w="1327150">
                  <a:extLst>
                    <a:ext uri="{9D8B030D-6E8A-4147-A177-3AD203B41FA5}">
                      <a16:colId xmlns:a16="http://schemas.microsoft.com/office/drawing/2014/main" val="20004"/>
                    </a:ext>
                  </a:extLst>
                </a:gridCol>
                <a:gridCol w="1329679">
                  <a:extLst>
                    <a:ext uri="{9D8B030D-6E8A-4147-A177-3AD203B41FA5}">
                      <a16:colId xmlns:a16="http://schemas.microsoft.com/office/drawing/2014/main" val="20005"/>
                    </a:ext>
                  </a:extLst>
                </a:gridCol>
                <a:gridCol w="1877071">
                  <a:extLst>
                    <a:ext uri="{9D8B030D-6E8A-4147-A177-3AD203B41FA5}">
                      <a16:colId xmlns:a16="http://schemas.microsoft.com/office/drawing/2014/main" val="20006"/>
                    </a:ext>
                  </a:extLst>
                </a:gridCol>
              </a:tblGrid>
              <a:tr h="0">
                <a:tc gridSpan="7">
                  <a:txBody>
                    <a:bodyPr/>
                    <a:lstStyle/>
                    <a:p>
                      <a:pPr marL="179705" algn="just">
                        <a:lnSpc>
                          <a:spcPct val="150000"/>
                        </a:lnSpc>
                        <a:spcAft>
                          <a:spcPts val="0"/>
                        </a:spcAft>
                      </a:pP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40676" marR="40676"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37700">
                <a:tc>
                  <a:txBody>
                    <a:bodyPr/>
                    <a:lstStyle/>
                    <a:p>
                      <a:pPr marL="179705" algn="just">
                        <a:lnSpc>
                          <a:spcPct val="150000"/>
                        </a:lnSpc>
                        <a:spcAft>
                          <a:spcPts val="0"/>
                        </a:spcAft>
                      </a:pPr>
                      <a:r>
                        <a:rPr lang="en-ZA" sz="1100" b="1" dirty="0">
                          <a:effectLst/>
                          <a:latin typeface="Verdana" panose="020B0604030504040204" pitchFamily="34" charset="0"/>
                          <a:ea typeface="Verdana" panose="020B0604030504040204" pitchFamily="34" charset="0"/>
                        </a:rPr>
                        <a:t>Output</a:t>
                      </a:r>
                      <a:endParaRPr lang="en-ZA" sz="1100" b="1" dirty="0">
                        <a:effectLst/>
                        <a:latin typeface="Verdana" panose="020B0604030504040204" pitchFamily="34" charset="0"/>
                        <a:ea typeface="Verdana" panose="020B0604030504040204" pitchFamily="34" charset="0"/>
                        <a:cs typeface="Times New Roman" panose="02020603050405020304" pitchFamily="18" charset="0"/>
                      </a:endParaRPr>
                    </a:p>
                  </a:txBody>
                  <a:tcPr marL="40676" marR="40676" marT="0" marB="0"/>
                </a:tc>
                <a:tc>
                  <a:txBody>
                    <a:bodyPr/>
                    <a:lstStyle/>
                    <a:p>
                      <a:pPr marL="179705" algn="just">
                        <a:lnSpc>
                          <a:spcPct val="150000"/>
                        </a:lnSpc>
                        <a:spcAft>
                          <a:spcPts val="0"/>
                        </a:spcAft>
                      </a:pPr>
                      <a:r>
                        <a:rPr lang="en-US" sz="1100" b="1" dirty="0">
                          <a:effectLst/>
                          <a:latin typeface="Verdana" panose="020B0604030504040204" pitchFamily="34" charset="0"/>
                          <a:ea typeface="Verdana" panose="020B0604030504040204" pitchFamily="34" charset="0"/>
                          <a:cs typeface="Times New Roman" panose="02020603050405020304" pitchFamily="18" charset="0"/>
                        </a:rPr>
                        <a:t>No.</a:t>
                      </a:r>
                      <a:endParaRPr lang="en-ZA" sz="1100" b="1" dirty="0">
                        <a:effectLst/>
                        <a:latin typeface="Verdana" panose="020B0604030504040204" pitchFamily="34" charset="0"/>
                        <a:ea typeface="Verdana" panose="020B0604030504040204" pitchFamily="34" charset="0"/>
                        <a:cs typeface="Times New Roman" panose="02020603050405020304" pitchFamily="18" charset="0"/>
                      </a:endParaRPr>
                    </a:p>
                  </a:txBody>
                  <a:tcPr marL="40676" marR="40676" marT="0" marB="0"/>
                </a:tc>
                <a:tc>
                  <a:txBody>
                    <a:bodyPr/>
                    <a:lstStyle/>
                    <a:p>
                      <a:pPr marL="179705" algn="just">
                        <a:lnSpc>
                          <a:spcPct val="150000"/>
                        </a:lnSpc>
                        <a:spcAft>
                          <a:spcPts val="0"/>
                        </a:spcAft>
                      </a:pPr>
                      <a:r>
                        <a:rPr lang="en-ZA" sz="1100" b="1" dirty="0">
                          <a:effectLst/>
                          <a:latin typeface="Verdana" panose="020B0604030504040204" pitchFamily="34" charset="0"/>
                          <a:ea typeface="Verdana" panose="020B0604030504040204" pitchFamily="34" charset="0"/>
                        </a:rPr>
                        <a:t>Output Indicator</a:t>
                      </a:r>
                      <a:endParaRPr lang="en-ZA" sz="1100" b="1" dirty="0">
                        <a:effectLst/>
                        <a:latin typeface="Verdana" panose="020B0604030504040204" pitchFamily="34" charset="0"/>
                        <a:ea typeface="Verdana" panose="020B0604030504040204" pitchFamily="34" charset="0"/>
                        <a:cs typeface="Times New Roman" panose="02020603050405020304" pitchFamily="18" charset="0"/>
                      </a:endParaRPr>
                    </a:p>
                  </a:txBody>
                  <a:tcPr marL="40676" marR="40676" marT="0" marB="0"/>
                </a:tc>
                <a:tc>
                  <a:txBody>
                    <a:bodyPr/>
                    <a:lstStyle/>
                    <a:p>
                      <a:pPr marL="179705" algn="just">
                        <a:lnSpc>
                          <a:spcPct val="150000"/>
                        </a:lnSpc>
                        <a:spcAft>
                          <a:spcPts val="0"/>
                        </a:spcAft>
                      </a:pPr>
                      <a:r>
                        <a:rPr lang="en-ZA" sz="1100" b="1" dirty="0">
                          <a:effectLst/>
                          <a:latin typeface="Verdana" panose="020B0604030504040204" pitchFamily="34" charset="0"/>
                          <a:ea typeface="Verdana" panose="020B0604030504040204" pitchFamily="34" charset="0"/>
                        </a:rPr>
                        <a:t>Planned Annual Target</a:t>
                      </a:r>
                    </a:p>
                    <a:p>
                      <a:pPr marL="179705" algn="just">
                        <a:lnSpc>
                          <a:spcPct val="150000"/>
                        </a:lnSpc>
                        <a:spcAft>
                          <a:spcPts val="0"/>
                        </a:spcAft>
                      </a:pPr>
                      <a:r>
                        <a:rPr lang="en-ZA" sz="1100" b="1" dirty="0">
                          <a:effectLst/>
                          <a:latin typeface="Verdana" panose="020B0604030504040204" pitchFamily="34" charset="0"/>
                          <a:ea typeface="Verdana" panose="020B0604030504040204" pitchFamily="34" charset="0"/>
                        </a:rPr>
                        <a:t>2020/2021</a:t>
                      </a:r>
                      <a:endParaRPr lang="en-ZA" sz="1100" b="1" dirty="0">
                        <a:effectLst/>
                        <a:latin typeface="Verdana" panose="020B0604030504040204" pitchFamily="34" charset="0"/>
                        <a:ea typeface="Verdana" panose="020B0604030504040204" pitchFamily="34" charset="0"/>
                        <a:cs typeface="Times New Roman" panose="02020603050405020304" pitchFamily="18" charset="0"/>
                      </a:endParaRPr>
                    </a:p>
                  </a:txBody>
                  <a:tcPr marL="40676" marR="40676" marT="0" marB="0"/>
                </a:tc>
                <a:tc>
                  <a:txBody>
                    <a:bodyPr/>
                    <a:lstStyle/>
                    <a:p>
                      <a:pPr marL="179705" algn="just">
                        <a:lnSpc>
                          <a:spcPct val="150000"/>
                        </a:lnSpc>
                        <a:spcAft>
                          <a:spcPts val="0"/>
                        </a:spcAft>
                      </a:pPr>
                      <a:r>
                        <a:rPr lang="en-ZA" sz="1100" b="1" dirty="0">
                          <a:effectLst/>
                          <a:latin typeface="Verdana" panose="020B0604030504040204" pitchFamily="34" charset="0"/>
                          <a:ea typeface="Verdana" panose="020B0604030504040204" pitchFamily="34" charset="0"/>
                        </a:rPr>
                        <a:t>Actual Achievement</a:t>
                      </a:r>
                    </a:p>
                    <a:p>
                      <a:pPr marL="179705" algn="just">
                        <a:lnSpc>
                          <a:spcPct val="150000"/>
                        </a:lnSpc>
                        <a:spcAft>
                          <a:spcPts val="0"/>
                        </a:spcAft>
                      </a:pPr>
                      <a:r>
                        <a:rPr lang="en-ZA" sz="1100" b="1" dirty="0">
                          <a:effectLst/>
                          <a:latin typeface="Verdana" panose="020B0604030504040204" pitchFamily="34" charset="0"/>
                          <a:ea typeface="Verdana" panose="020B0604030504040204" pitchFamily="34" charset="0"/>
                        </a:rPr>
                        <a:t>2020/2021</a:t>
                      </a:r>
                    </a:p>
                    <a:p>
                      <a:pPr marL="179705" algn="just">
                        <a:lnSpc>
                          <a:spcPct val="150000"/>
                        </a:lnSpc>
                        <a:spcAft>
                          <a:spcPts val="0"/>
                        </a:spcAft>
                      </a:pPr>
                      <a:r>
                        <a:rPr lang="en-ZA" sz="1100" b="1" dirty="0">
                          <a:effectLst/>
                          <a:latin typeface="Verdana" panose="020B0604030504040204" pitchFamily="34" charset="0"/>
                          <a:ea typeface="Verdana" panose="020B0604030504040204" pitchFamily="34" charset="0"/>
                        </a:rPr>
                        <a:t> </a:t>
                      </a:r>
                      <a:endParaRPr lang="en-ZA" sz="1100" b="1" dirty="0">
                        <a:effectLst/>
                        <a:latin typeface="Verdana" panose="020B0604030504040204" pitchFamily="34" charset="0"/>
                        <a:ea typeface="Verdana" panose="020B0604030504040204" pitchFamily="34" charset="0"/>
                        <a:cs typeface="Times New Roman" panose="02020603050405020304" pitchFamily="18" charset="0"/>
                      </a:endParaRPr>
                    </a:p>
                  </a:txBody>
                  <a:tcPr marL="40676" marR="40676" marT="0" marB="0"/>
                </a:tc>
                <a:tc>
                  <a:txBody>
                    <a:bodyPr/>
                    <a:lstStyle/>
                    <a:p>
                      <a:pPr marL="179705" algn="just">
                        <a:lnSpc>
                          <a:spcPct val="150000"/>
                        </a:lnSpc>
                        <a:spcAft>
                          <a:spcPts val="0"/>
                        </a:spcAft>
                      </a:pPr>
                      <a:r>
                        <a:rPr lang="en-ZA" sz="1100" b="1" dirty="0">
                          <a:effectLst/>
                          <a:latin typeface="Verdana" panose="020B0604030504040204" pitchFamily="34" charset="0"/>
                          <a:ea typeface="Verdana" panose="020B0604030504040204" pitchFamily="34" charset="0"/>
                        </a:rPr>
                        <a:t>Deviation from planned target to Actual Achievement </a:t>
                      </a:r>
                      <a:endParaRPr lang="en-ZA" sz="1100" b="1" dirty="0">
                        <a:effectLst/>
                        <a:latin typeface="Verdana" panose="020B0604030504040204" pitchFamily="34" charset="0"/>
                        <a:ea typeface="Verdana" panose="020B0604030504040204" pitchFamily="34" charset="0"/>
                        <a:cs typeface="Times New Roman" panose="02020603050405020304" pitchFamily="18" charset="0"/>
                      </a:endParaRPr>
                    </a:p>
                  </a:txBody>
                  <a:tcPr marL="40676" marR="40676" marT="0" marB="0"/>
                </a:tc>
                <a:tc>
                  <a:txBody>
                    <a:bodyPr/>
                    <a:lstStyle/>
                    <a:p>
                      <a:pPr marL="179705">
                        <a:lnSpc>
                          <a:spcPct val="150000"/>
                        </a:lnSpc>
                        <a:spcAft>
                          <a:spcPts val="0"/>
                        </a:spcAft>
                      </a:pPr>
                      <a:r>
                        <a:rPr lang="en-ZA" sz="1100" b="1" dirty="0">
                          <a:effectLst/>
                          <a:latin typeface="Verdana" panose="020B0604030504040204" pitchFamily="34" charset="0"/>
                          <a:ea typeface="Verdana" panose="020B0604030504040204" pitchFamily="34" charset="0"/>
                        </a:rPr>
                        <a:t>Reasons for deviations</a:t>
                      </a:r>
                      <a:endParaRPr lang="en-ZA" sz="1100" b="1" dirty="0">
                        <a:effectLst/>
                        <a:latin typeface="Verdana" panose="020B0604030504040204" pitchFamily="34" charset="0"/>
                        <a:ea typeface="Verdana" panose="020B0604030504040204" pitchFamily="34" charset="0"/>
                        <a:cs typeface="Times New Roman" panose="02020603050405020304" pitchFamily="18" charset="0"/>
                      </a:endParaRPr>
                    </a:p>
                  </a:txBody>
                  <a:tcPr marL="40676" marR="40676" marT="0" marB="0"/>
                </a:tc>
                <a:extLst>
                  <a:ext uri="{0D108BD9-81ED-4DB2-BD59-A6C34878D82A}">
                    <a16:rowId xmlns:a16="http://schemas.microsoft.com/office/drawing/2014/main" val="10001"/>
                  </a:ext>
                </a:extLst>
              </a:tr>
              <a:tr h="3071566">
                <a:tc>
                  <a:txBody>
                    <a:bodyPr/>
                    <a:lstStyle/>
                    <a:p>
                      <a:pPr marL="179705">
                        <a:lnSpc>
                          <a:spcPct val="150000"/>
                        </a:lnSpc>
                        <a:spcAft>
                          <a:spcPts val="0"/>
                        </a:spcAft>
                      </a:pPr>
                      <a:r>
                        <a:rPr lang="en-ZA" sz="1100" dirty="0">
                          <a:effectLst/>
                          <a:latin typeface="Verdana" panose="020B0604030504040204" pitchFamily="34" charset="0"/>
                          <a:ea typeface="Verdana" panose="020B0604030504040204" pitchFamily="34" charset="0"/>
                        </a:rPr>
                        <a:t>Develop and implement educational, awareness and</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40676" marR="40676" marT="0" marB="0"/>
                </a:tc>
                <a:tc>
                  <a:txBody>
                    <a:bodyPr/>
                    <a:lstStyle/>
                    <a:p>
                      <a:pPr marL="179705">
                        <a:lnSpc>
                          <a:spcPct val="150000"/>
                        </a:lnSpc>
                        <a:spcAft>
                          <a:spcPts val="0"/>
                        </a:spcAft>
                      </a:pPr>
                      <a:r>
                        <a:rPr lang="en-US" sz="1100" dirty="0">
                          <a:effectLst/>
                          <a:latin typeface="Verdana" panose="020B0604030504040204" pitchFamily="34" charset="0"/>
                          <a:ea typeface="Verdana" panose="020B0604030504040204" pitchFamily="34" charset="0"/>
                          <a:cs typeface="Times New Roman" panose="02020603050405020304" pitchFamily="18" charset="0"/>
                        </a:rPr>
                        <a:t>3.1</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40676" marR="40676" marT="0" marB="0"/>
                </a:tc>
                <a:tc>
                  <a:txBody>
                    <a:bodyPr/>
                    <a:lstStyle/>
                    <a:p>
                      <a:pPr marL="179705">
                        <a:lnSpc>
                          <a:spcPct val="150000"/>
                        </a:lnSpc>
                        <a:spcAft>
                          <a:spcPts val="0"/>
                        </a:spcAft>
                      </a:pPr>
                      <a:r>
                        <a:rPr lang="en-ZA" sz="1100" dirty="0">
                          <a:effectLst/>
                          <a:latin typeface="Verdana" panose="020B0604030504040204" pitchFamily="34" charset="0"/>
                          <a:ea typeface="Verdana" panose="020B0604030504040204" pitchFamily="34" charset="0"/>
                        </a:rPr>
                        <a:t>Number of public awareness sessions conducted in line with the approved  Public Awareness Strategy and Plan for POPIA</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40676" marR="40676" marT="0" marB="0"/>
                </a:tc>
                <a:tc>
                  <a:txBody>
                    <a:bodyPr/>
                    <a:lstStyle/>
                    <a:p>
                      <a:pPr marL="179705">
                        <a:lnSpc>
                          <a:spcPct val="150000"/>
                        </a:lnSpc>
                        <a:spcAft>
                          <a:spcPts val="0"/>
                        </a:spcAft>
                      </a:pPr>
                      <a:r>
                        <a:rPr lang="en-ZA" sz="1100" dirty="0">
                          <a:effectLst/>
                          <a:latin typeface="Verdana" panose="020B0604030504040204" pitchFamily="34" charset="0"/>
                          <a:ea typeface="Verdana" panose="020B0604030504040204" pitchFamily="34" charset="0"/>
                        </a:rPr>
                        <a:t>Nine (9) awareness workshops in all Provinces</a:t>
                      </a:r>
                    </a:p>
                    <a:p>
                      <a:pPr marL="179705">
                        <a:lnSpc>
                          <a:spcPct val="150000"/>
                        </a:lnSpc>
                        <a:spcAft>
                          <a:spcPts val="0"/>
                        </a:spcAft>
                      </a:pPr>
                      <a:r>
                        <a:rPr lang="en-ZA" sz="1100" dirty="0">
                          <a:effectLst/>
                          <a:latin typeface="Verdana" panose="020B0604030504040204" pitchFamily="34" charset="0"/>
                          <a:ea typeface="Verdana" panose="020B0604030504040204" pitchFamily="34" charset="0"/>
                        </a:rPr>
                        <a:t> </a:t>
                      </a:r>
                    </a:p>
                    <a:p>
                      <a:pPr marL="179705">
                        <a:lnSpc>
                          <a:spcPct val="150000"/>
                        </a:lnSpc>
                        <a:spcAft>
                          <a:spcPts val="0"/>
                        </a:spcAft>
                      </a:pPr>
                      <a:r>
                        <a:rPr lang="en-ZA" sz="1100" dirty="0">
                          <a:effectLst/>
                          <a:latin typeface="Verdana" panose="020B0604030504040204" pitchFamily="34" charset="0"/>
                          <a:ea typeface="Verdana" panose="020B0604030504040204" pitchFamily="34" charset="0"/>
                        </a:rPr>
                        <a:t> </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40676" marR="40676" marT="0" marB="0"/>
                </a:tc>
                <a:tc>
                  <a:txBody>
                    <a:bodyPr/>
                    <a:lstStyle/>
                    <a:p>
                      <a:pPr marL="179705">
                        <a:lnSpc>
                          <a:spcPct val="150000"/>
                        </a:lnSpc>
                        <a:spcAft>
                          <a:spcPts val="0"/>
                        </a:spcAft>
                      </a:pPr>
                      <a:r>
                        <a:rPr lang="en-ZA" sz="1100" dirty="0">
                          <a:effectLst/>
                          <a:latin typeface="Verdana" panose="020B0604030504040204" pitchFamily="34" charset="0"/>
                          <a:ea typeface="Verdana" panose="020B0604030504040204" pitchFamily="34" charset="0"/>
                        </a:rPr>
                        <a:t>Achieved </a:t>
                      </a:r>
                    </a:p>
                    <a:p>
                      <a:pPr marL="179705">
                        <a:lnSpc>
                          <a:spcPct val="150000"/>
                        </a:lnSpc>
                        <a:spcAft>
                          <a:spcPts val="0"/>
                        </a:spcAft>
                      </a:pPr>
                      <a:r>
                        <a:rPr lang="en-ZA" sz="1100" dirty="0">
                          <a:effectLst/>
                          <a:latin typeface="Verdana" panose="020B0604030504040204" pitchFamily="34" charset="0"/>
                          <a:ea typeface="Verdana" panose="020B0604030504040204" pitchFamily="34" charset="0"/>
                        </a:rPr>
                        <a:t> </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40676" marR="40676" marT="0" marB="0"/>
                </a:tc>
                <a:tc>
                  <a:txBody>
                    <a:bodyPr/>
                    <a:lstStyle/>
                    <a:p>
                      <a:pPr marL="179705">
                        <a:lnSpc>
                          <a:spcPct val="150000"/>
                        </a:lnSpc>
                        <a:spcAft>
                          <a:spcPts val="0"/>
                        </a:spcAft>
                      </a:pPr>
                      <a:r>
                        <a:rPr lang="en-ZA" sz="1100" dirty="0">
                          <a:effectLst/>
                          <a:latin typeface="Verdana" panose="020B0604030504040204" pitchFamily="34" charset="0"/>
                          <a:ea typeface="Verdana" panose="020B0604030504040204" pitchFamily="34" charset="0"/>
                        </a:rPr>
                        <a:t>Target has been overachieved by 30 awareness activities.</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40676" marR="40676" marT="0" marB="0"/>
                </a:tc>
                <a:tc>
                  <a:txBody>
                    <a:bodyPr/>
                    <a:lstStyle/>
                    <a:p>
                      <a:pPr marL="179705">
                        <a:lnSpc>
                          <a:spcPct val="150000"/>
                        </a:lnSpc>
                        <a:spcAft>
                          <a:spcPts val="0"/>
                        </a:spcAft>
                      </a:pPr>
                      <a:r>
                        <a:rPr lang="en-ZA" sz="1100" dirty="0">
                          <a:effectLst/>
                          <a:latin typeface="Verdana" panose="020B0604030504040204" pitchFamily="34" charset="0"/>
                          <a:ea typeface="Verdana" panose="020B0604030504040204" pitchFamily="34" charset="0"/>
                        </a:rPr>
                        <a:t>Covid19 pandemic hard lockdown restrictions in the first quarter reduced opportunities for face-to-face general public awareness sessions, which made the Regulator to pivot to the extensive use of digital platforms to create public awareness. The digital platforms and media increased reach and frequency of activities.</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40676" marR="40676" marT="0" marB="0"/>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7793"/>
            <a:ext cx="8388626" cy="747917"/>
          </a:xfrm>
          <a:solidFill>
            <a:srgbClr val="C00000"/>
          </a:solidFill>
        </p:spPr>
        <p:txBody>
          <a:bodyPr/>
          <a:lstStyle/>
          <a:p>
            <a:r>
              <a:rPr lang="en-US" sz="2400" b="1" dirty="0">
                <a:solidFill>
                  <a:schemeClr val="bg1"/>
                </a:solidFill>
                <a:latin typeface="Verdana" panose="020B0604030504040204" pitchFamily="34" charset="0"/>
                <a:ea typeface="Verdana" panose="020B0604030504040204" pitchFamily="34" charset="0"/>
                <a:cs typeface="Arial" panose="020B0604020202020204" pitchFamily="34" charset="0"/>
              </a:rPr>
              <a:t>PROGRAMME 3: EDUCATION AND COMMUNICATION</a:t>
            </a:r>
          </a:p>
        </p:txBody>
      </p:sp>
      <p:sp>
        <p:nvSpPr>
          <p:cNvPr id="5" name="Slide Number Placeholder 4"/>
          <p:cNvSpPr>
            <a:spLocks noGrp="1"/>
          </p:cNvSpPr>
          <p:nvPr>
            <p:ph type="sldNum" sz="quarter" idx="12"/>
          </p:nvPr>
        </p:nvSpPr>
        <p:spPr/>
        <p:txBody>
          <a:bodyPr/>
          <a:lstStyle/>
          <a:p>
            <a:pPr>
              <a:defRPr>
                <a:uFillTx/>
              </a:defRPr>
            </a:pPr>
            <a:fld id="{53D2BF3C-DD81-4A71-B976-BFF89C61EB4E}" type="slidenum">
              <a:rPr lang="en-US" altLang="en-US" smtClean="0">
                <a:uFillTx/>
              </a:rPr>
              <a:t>26</a:t>
            </a:fld>
            <a:endParaRPr lang="en-US" altLang="en-US" dirty="0">
              <a:uFillTx/>
            </a:endParaRPr>
          </a:p>
        </p:txBody>
      </p:sp>
      <p:graphicFrame>
        <p:nvGraphicFramePr>
          <p:cNvPr id="12" name="Content Placeholder 11"/>
          <p:cNvGraphicFramePr>
            <a:graphicFrameLocks noGrp="1"/>
          </p:cNvGraphicFramePr>
          <p:nvPr>
            <p:ph idx="1"/>
          </p:nvPr>
        </p:nvGraphicFramePr>
        <p:xfrm>
          <a:off x="266700" y="872657"/>
          <a:ext cx="8680450" cy="5532120"/>
        </p:xfrm>
        <a:graphic>
          <a:graphicData uri="http://schemas.openxmlformats.org/drawingml/2006/table">
            <a:tbl>
              <a:tblPr firstRow="1" firstCol="1" bandRow="1">
                <a:tableStyleId>{5C22544A-7EE6-4342-B048-85BDC9FD1C3A}</a:tableStyleId>
              </a:tblPr>
              <a:tblGrid>
                <a:gridCol w="1797869">
                  <a:extLst>
                    <a:ext uri="{9D8B030D-6E8A-4147-A177-3AD203B41FA5}">
                      <a16:colId xmlns:a16="http://schemas.microsoft.com/office/drawing/2014/main" val="20000"/>
                    </a:ext>
                  </a:extLst>
                </a:gridCol>
                <a:gridCol w="778026">
                  <a:extLst>
                    <a:ext uri="{9D8B030D-6E8A-4147-A177-3AD203B41FA5}">
                      <a16:colId xmlns:a16="http://schemas.microsoft.com/office/drawing/2014/main" val="20001"/>
                    </a:ext>
                  </a:extLst>
                </a:gridCol>
                <a:gridCol w="1481007">
                  <a:extLst>
                    <a:ext uri="{9D8B030D-6E8A-4147-A177-3AD203B41FA5}">
                      <a16:colId xmlns:a16="http://schemas.microsoft.com/office/drawing/2014/main" val="20002"/>
                    </a:ext>
                  </a:extLst>
                </a:gridCol>
                <a:gridCol w="1054337">
                  <a:extLst>
                    <a:ext uri="{9D8B030D-6E8A-4147-A177-3AD203B41FA5}">
                      <a16:colId xmlns:a16="http://schemas.microsoft.com/office/drawing/2014/main" val="20003"/>
                    </a:ext>
                  </a:extLst>
                </a:gridCol>
                <a:gridCol w="1548005">
                  <a:extLst>
                    <a:ext uri="{9D8B030D-6E8A-4147-A177-3AD203B41FA5}">
                      <a16:colId xmlns:a16="http://schemas.microsoft.com/office/drawing/2014/main" val="20004"/>
                    </a:ext>
                  </a:extLst>
                </a:gridCol>
                <a:gridCol w="2021206">
                  <a:extLst>
                    <a:ext uri="{9D8B030D-6E8A-4147-A177-3AD203B41FA5}">
                      <a16:colId xmlns:a16="http://schemas.microsoft.com/office/drawing/2014/main" val="20005"/>
                    </a:ext>
                  </a:extLst>
                </a:gridCol>
              </a:tblGrid>
              <a:tr h="1064172">
                <a:tc>
                  <a:txBody>
                    <a:bodyPr/>
                    <a:lstStyle/>
                    <a:p>
                      <a:pPr marL="179705" algn="l">
                        <a:lnSpc>
                          <a:spcPct val="150000"/>
                        </a:lnSpc>
                        <a:spcAft>
                          <a:spcPts val="0"/>
                        </a:spcAft>
                      </a:pPr>
                      <a:r>
                        <a:rPr lang="en-ZA" sz="1100" b="1" dirty="0">
                          <a:solidFill>
                            <a:schemeClr val="bg1"/>
                          </a:solidFill>
                          <a:effectLst/>
                          <a:latin typeface="Verdana" panose="020B0604030504040204" pitchFamily="34" charset="0"/>
                          <a:ea typeface="Verdana" panose="020B0604030504040204" pitchFamily="34" charset="0"/>
                        </a:rPr>
                        <a:t>Output</a:t>
                      </a:r>
                      <a:endParaRPr lang="en-ZA" sz="11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40676" marR="40676" marT="0" marB="0">
                    <a:solidFill>
                      <a:schemeClr val="accent1"/>
                    </a:solidFill>
                  </a:tcPr>
                </a:tc>
                <a:tc>
                  <a:txBody>
                    <a:bodyPr/>
                    <a:lstStyle/>
                    <a:p>
                      <a:pPr marL="179705" algn="l">
                        <a:lnSpc>
                          <a:spcPct val="150000"/>
                        </a:lnSpc>
                        <a:spcAft>
                          <a:spcPts val="0"/>
                        </a:spcAft>
                      </a:pPr>
                      <a:r>
                        <a:rPr lang="en-US" sz="1100" b="1"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No.</a:t>
                      </a:r>
                      <a:endParaRPr lang="en-ZA" sz="1100" b="1"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0676" marR="40676" marT="0" marB="0">
                    <a:solidFill>
                      <a:schemeClr val="accent1">
                        <a:lumMod val="40000"/>
                        <a:lumOff val="60000"/>
                      </a:schemeClr>
                    </a:solidFill>
                  </a:tcPr>
                </a:tc>
                <a:tc>
                  <a:txBody>
                    <a:bodyPr/>
                    <a:lstStyle/>
                    <a:p>
                      <a:pPr marL="179705" algn="l">
                        <a:lnSpc>
                          <a:spcPct val="150000"/>
                        </a:lnSpc>
                        <a:spcAft>
                          <a:spcPts val="0"/>
                        </a:spcAft>
                      </a:pPr>
                      <a:r>
                        <a:rPr lang="en-ZA" sz="1100" b="1" dirty="0">
                          <a:solidFill>
                            <a:schemeClr val="tx1"/>
                          </a:solidFill>
                          <a:effectLst/>
                          <a:latin typeface="Verdana" panose="020B0604030504040204" pitchFamily="34" charset="0"/>
                          <a:ea typeface="Verdana" panose="020B0604030504040204" pitchFamily="34" charset="0"/>
                        </a:rPr>
                        <a:t>Audited Actual Performance 2019/2020</a:t>
                      </a:r>
                      <a:endParaRPr lang="en-ZA" sz="1100" b="1"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0676" marR="40676" marT="0" marB="0">
                    <a:solidFill>
                      <a:schemeClr val="accent1">
                        <a:lumMod val="40000"/>
                        <a:lumOff val="60000"/>
                      </a:schemeClr>
                    </a:solidFill>
                  </a:tcPr>
                </a:tc>
                <a:tc>
                  <a:txBody>
                    <a:bodyPr/>
                    <a:lstStyle/>
                    <a:p>
                      <a:pPr marL="179705" algn="l">
                        <a:lnSpc>
                          <a:spcPct val="150000"/>
                        </a:lnSpc>
                        <a:spcAft>
                          <a:spcPts val="0"/>
                        </a:spcAft>
                      </a:pPr>
                      <a:r>
                        <a:rPr lang="en-ZA" sz="1100" b="1" dirty="0">
                          <a:solidFill>
                            <a:schemeClr val="tx1"/>
                          </a:solidFill>
                          <a:effectLst/>
                          <a:latin typeface="Verdana" panose="020B0604030504040204" pitchFamily="34" charset="0"/>
                          <a:ea typeface="Verdana" panose="020B0604030504040204" pitchFamily="34" charset="0"/>
                        </a:rPr>
                        <a:t>Planned Annual Target</a:t>
                      </a:r>
                    </a:p>
                    <a:p>
                      <a:pPr marL="179705" algn="l">
                        <a:lnSpc>
                          <a:spcPct val="150000"/>
                        </a:lnSpc>
                        <a:spcAft>
                          <a:spcPts val="0"/>
                        </a:spcAft>
                      </a:pPr>
                      <a:r>
                        <a:rPr lang="en-ZA" sz="1100" b="1" dirty="0">
                          <a:solidFill>
                            <a:schemeClr val="tx1"/>
                          </a:solidFill>
                          <a:effectLst/>
                          <a:latin typeface="Verdana" panose="020B0604030504040204" pitchFamily="34" charset="0"/>
                          <a:ea typeface="Verdana" panose="020B0604030504040204" pitchFamily="34" charset="0"/>
                        </a:rPr>
                        <a:t>2020/2021</a:t>
                      </a:r>
                      <a:endParaRPr lang="en-ZA" sz="1100" b="1"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0676" marR="40676" marT="0" marB="0">
                    <a:solidFill>
                      <a:schemeClr val="accent1">
                        <a:lumMod val="40000"/>
                        <a:lumOff val="60000"/>
                      </a:schemeClr>
                    </a:solidFill>
                  </a:tcPr>
                </a:tc>
                <a:tc>
                  <a:txBody>
                    <a:bodyPr/>
                    <a:lstStyle/>
                    <a:p>
                      <a:pPr marL="179705" algn="l">
                        <a:lnSpc>
                          <a:spcPct val="150000"/>
                        </a:lnSpc>
                        <a:spcAft>
                          <a:spcPts val="0"/>
                        </a:spcAft>
                      </a:pPr>
                      <a:r>
                        <a:rPr lang="en-ZA" sz="1100" b="1" dirty="0">
                          <a:solidFill>
                            <a:schemeClr val="tx1"/>
                          </a:solidFill>
                          <a:effectLst/>
                          <a:latin typeface="Verdana" panose="020B0604030504040204" pitchFamily="34" charset="0"/>
                          <a:ea typeface="Verdana" panose="020B0604030504040204" pitchFamily="34" charset="0"/>
                        </a:rPr>
                        <a:t>Actual Achievement</a:t>
                      </a:r>
                    </a:p>
                    <a:p>
                      <a:pPr marL="179705" algn="l">
                        <a:lnSpc>
                          <a:spcPct val="150000"/>
                        </a:lnSpc>
                        <a:spcAft>
                          <a:spcPts val="0"/>
                        </a:spcAft>
                      </a:pPr>
                      <a:r>
                        <a:rPr lang="en-ZA" sz="1100" b="1" dirty="0">
                          <a:solidFill>
                            <a:schemeClr val="tx1"/>
                          </a:solidFill>
                          <a:effectLst/>
                          <a:latin typeface="Verdana" panose="020B0604030504040204" pitchFamily="34" charset="0"/>
                          <a:ea typeface="Verdana" panose="020B0604030504040204" pitchFamily="34" charset="0"/>
                        </a:rPr>
                        <a:t>2020/2021</a:t>
                      </a:r>
                    </a:p>
                    <a:p>
                      <a:pPr marL="179705" algn="l">
                        <a:lnSpc>
                          <a:spcPct val="150000"/>
                        </a:lnSpc>
                        <a:spcAft>
                          <a:spcPts val="0"/>
                        </a:spcAft>
                      </a:pPr>
                      <a:r>
                        <a:rPr lang="en-ZA" sz="1100" b="1" dirty="0">
                          <a:solidFill>
                            <a:schemeClr val="tx1"/>
                          </a:solidFill>
                          <a:effectLst/>
                          <a:latin typeface="Verdana" panose="020B0604030504040204" pitchFamily="34" charset="0"/>
                          <a:ea typeface="Verdana" panose="020B0604030504040204" pitchFamily="34" charset="0"/>
                        </a:rPr>
                        <a:t> </a:t>
                      </a:r>
                      <a:endParaRPr lang="en-ZA" sz="1100" b="1"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0676" marR="40676" marT="0" marB="0">
                    <a:solidFill>
                      <a:schemeClr val="accent1">
                        <a:lumMod val="40000"/>
                        <a:lumOff val="60000"/>
                      </a:schemeClr>
                    </a:solidFill>
                  </a:tcPr>
                </a:tc>
                <a:tc>
                  <a:txBody>
                    <a:bodyPr/>
                    <a:lstStyle/>
                    <a:p>
                      <a:pPr marL="179705" algn="l">
                        <a:lnSpc>
                          <a:spcPct val="150000"/>
                        </a:lnSpc>
                        <a:spcAft>
                          <a:spcPts val="0"/>
                        </a:spcAft>
                      </a:pPr>
                      <a:r>
                        <a:rPr lang="en-ZA" sz="1100" b="1" dirty="0">
                          <a:solidFill>
                            <a:schemeClr val="tx1"/>
                          </a:solidFill>
                          <a:effectLst/>
                          <a:latin typeface="Verdana" panose="020B0604030504040204" pitchFamily="34" charset="0"/>
                          <a:ea typeface="Verdana" panose="020B0604030504040204" pitchFamily="34" charset="0"/>
                        </a:rPr>
                        <a:t>Deviation from planned target to Actual Achievement </a:t>
                      </a:r>
                      <a:endParaRPr lang="en-ZA" sz="1100" b="1"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0676" marR="40676" marT="0" marB="0">
                    <a:solidFill>
                      <a:schemeClr val="accent1">
                        <a:lumMod val="40000"/>
                        <a:lumOff val="60000"/>
                      </a:schemeClr>
                    </a:solidFill>
                  </a:tcPr>
                </a:tc>
                <a:extLst>
                  <a:ext uri="{0D108BD9-81ED-4DB2-BD59-A6C34878D82A}">
                    <a16:rowId xmlns:a16="http://schemas.microsoft.com/office/drawing/2014/main" val="10000"/>
                  </a:ext>
                </a:extLst>
              </a:tr>
              <a:tr h="1064172">
                <a:tc>
                  <a:txBody>
                    <a:bodyPr/>
                    <a:lstStyle/>
                    <a:p>
                      <a:pPr marL="179705">
                        <a:lnSpc>
                          <a:spcPct val="150000"/>
                        </a:lnSpc>
                        <a:spcAft>
                          <a:spcPts val="0"/>
                        </a:spcAft>
                      </a:pPr>
                      <a:r>
                        <a:rPr lang="en-ZA" sz="1100" dirty="0">
                          <a:solidFill>
                            <a:schemeClr val="bg1"/>
                          </a:solidFill>
                          <a:effectLst/>
                          <a:latin typeface="Verdana" panose="020B0604030504040204" pitchFamily="34" charset="0"/>
                          <a:ea typeface="Verdana" panose="020B0604030504040204" pitchFamily="34" charset="0"/>
                        </a:rPr>
                        <a:t>Approved Communication and Branding Strategy and Plan</a:t>
                      </a:r>
                      <a:endParaRPr lang="en-ZA" sz="11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59121" marR="59121" marT="0" marB="0">
                    <a:solidFill>
                      <a:schemeClr val="accent1"/>
                    </a:solidFill>
                  </a:tcPr>
                </a:tc>
                <a:tc>
                  <a:txBody>
                    <a:bodyPr/>
                    <a:lstStyle/>
                    <a:p>
                      <a:pPr marL="179705">
                        <a:lnSpc>
                          <a:spcPct val="150000"/>
                        </a:lnSpc>
                        <a:spcAft>
                          <a:spcPts val="0"/>
                        </a:spcAft>
                      </a:pPr>
                      <a:r>
                        <a:rPr lang="en-US" sz="11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3.2</a:t>
                      </a:r>
                      <a:endParaRPr lang="en-ZA" sz="11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59121" marR="59121" marT="0" marB="0">
                    <a:solidFill>
                      <a:schemeClr val="accent1">
                        <a:lumMod val="40000"/>
                        <a:lumOff val="60000"/>
                      </a:schemeClr>
                    </a:solidFill>
                  </a:tcPr>
                </a:tc>
                <a:tc>
                  <a:txBody>
                    <a:bodyPr/>
                    <a:lstStyle/>
                    <a:p>
                      <a:pPr marL="179705">
                        <a:lnSpc>
                          <a:spcPct val="150000"/>
                        </a:lnSpc>
                        <a:spcAft>
                          <a:spcPts val="0"/>
                        </a:spcAft>
                      </a:pPr>
                      <a:r>
                        <a:rPr lang="en-ZA" sz="1100" dirty="0">
                          <a:solidFill>
                            <a:schemeClr val="tx1"/>
                          </a:solidFill>
                          <a:effectLst/>
                          <a:latin typeface="Verdana" panose="020B0604030504040204" pitchFamily="34" charset="0"/>
                          <a:ea typeface="Verdana" panose="020B0604030504040204" pitchFamily="34" charset="0"/>
                        </a:rPr>
                        <a:t>Develop the Communication and Branding Strategy and Plan</a:t>
                      </a:r>
                      <a:endParaRPr lang="en-ZA" sz="11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59121" marR="59121" marT="0" marB="0">
                    <a:solidFill>
                      <a:schemeClr val="accent1">
                        <a:lumMod val="40000"/>
                        <a:lumOff val="60000"/>
                      </a:schemeClr>
                    </a:solidFill>
                  </a:tcPr>
                </a:tc>
                <a:tc>
                  <a:txBody>
                    <a:bodyPr/>
                    <a:lstStyle/>
                    <a:p>
                      <a:pPr marL="179705">
                        <a:lnSpc>
                          <a:spcPct val="150000"/>
                        </a:lnSpc>
                        <a:spcAft>
                          <a:spcPts val="0"/>
                        </a:spcAft>
                      </a:pPr>
                      <a:r>
                        <a:rPr lang="en-ZA" sz="1100" dirty="0">
                          <a:solidFill>
                            <a:schemeClr val="tx1"/>
                          </a:solidFill>
                          <a:effectLst/>
                          <a:latin typeface="Verdana" panose="020B0604030504040204" pitchFamily="34" charset="0"/>
                          <a:ea typeface="Verdana" panose="020B0604030504040204" pitchFamily="34" charset="0"/>
                        </a:rPr>
                        <a:t>Not achieved</a:t>
                      </a:r>
                      <a:endParaRPr lang="en-ZA" sz="11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59121" marR="59121" marT="0" marB="0">
                    <a:solidFill>
                      <a:schemeClr val="accent1">
                        <a:lumMod val="40000"/>
                        <a:lumOff val="60000"/>
                      </a:schemeClr>
                    </a:solidFill>
                  </a:tcPr>
                </a:tc>
                <a:tc>
                  <a:txBody>
                    <a:bodyPr/>
                    <a:lstStyle/>
                    <a:p>
                      <a:pPr marL="179705">
                        <a:lnSpc>
                          <a:spcPct val="150000"/>
                        </a:lnSpc>
                        <a:spcAft>
                          <a:spcPts val="0"/>
                        </a:spcAft>
                      </a:pPr>
                      <a:r>
                        <a:rPr lang="en-ZA" sz="1100" dirty="0">
                          <a:solidFill>
                            <a:schemeClr val="tx1"/>
                          </a:solidFill>
                          <a:effectLst/>
                          <a:latin typeface="Verdana" panose="020B0604030504040204" pitchFamily="34" charset="0"/>
                          <a:ea typeface="Verdana" panose="020B0604030504040204" pitchFamily="34" charset="0"/>
                        </a:rPr>
                        <a:t>The Communication and Branding Strategy was not developed. </a:t>
                      </a:r>
                      <a:endParaRPr lang="en-ZA" sz="11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59121" marR="59121" marT="0" marB="0">
                    <a:solidFill>
                      <a:schemeClr val="accent1">
                        <a:lumMod val="40000"/>
                        <a:lumOff val="60000"/>
                      </a:schemeClr>
                    </a:solidFill>
                  </a:tcPr>
                </a:tc>
                <a:tc>
                  <a:txBody>
                    <a:bodyPr/>
                    <a:lstStyle/>
                    <a:p>
                      <a:pPr marL="179705">
                        <a:lnSpc>
                          <a:spcPct val="150000"/>
                        </a:lnSpc>
                        <a:spcAft>
                          <a:spcPts val="0"/>
                        </a:spcAft>
                      </a:pPr>
                      <a:r>
                        <a:rPr lang="en-ZA" sz="1100" dirty="0">
                          <a:solidFill>
                            <a:schemeClr val="tx1"/>
                          </a:solidFill>
                          <a:effectLst/>
                          <a:latin typeface="Verdana" panose="020B0604030504040204" pitchFamily="34" charset="0"/>
                          <a:ea typeface="Verdana" panose="020B0604030504040204" pitchFamily="34" charset="0"/>
                        </a:rPr>
                        <a:t>The procurement process to appoint a service provider to develop the strategy was delayed.</a:t>
                      </a:r>
                      <a:endParaRPr lang="en-ZA" sz="11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59121" marR="59121" marT="0" marB="0">
                    <a:solidFill>
                      <a:schemeClr val="accent1">
                        <a:lumMod val="40000"/>
                        <a:lumOff val="60000"/>
                      </a:schemeClr>
                    </a:solidFill>
                  </a:tcPr>
                </a:tc>
                <a:extLst>
                  <a:ext uri="{0D108BD9-81ED-4DB2-BD59-A6C34878D82A}">
                    <a16:rowId xmlns:a16="http://schemas.microsoft.com/office/drawing/2014/main" val="10001"/>
                  </a:ext>
                </a:extLst>
              </a:tr>
              <a:tr h="2305707">
                <a:tc>
                  <a:txBody>
                    <a:bodyPr/>
                    <a:lstStyle/>
                    <a:p>
                      <a:pPr marL="179705">
                        <a:lnSpc>
                          <a:spcPct val="150000"/>
                        </a:lnSpc>
                        <a:spcAft>
                          <a:spcPts val="0"/>
                        </a:spcAft>
                      </a:pPr>
                      <a:r>
                        <a:rPr lang="en-ZA" sz="1100" dirty="0">
                          <a:effectLst/>
                          <a:latin typeface="Verdana" panose="020B0604030504040204" pitchFamily="34" charset="0"/>
                          <a:ea typeface="Verdana" panose="020B0604030504040204" pitchFamily="34" charset="0"/>
                        </a:rPr>
                        <a:t>Number of stakeholders engagements held in accordance with the Approved Stakeholder Engagement Strategy and Plan</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59121" marR="59121" marT="0" marB="0"/>
                </a:tc>
                <a:tc>
                  <a:txBody>
                    <a:bodyPr/>
                    <a:lstStyle/>
                    <a:p>
                      <a:pPr marL="179705">
                        <a:lnSpc>
                          <a:spcPct val="150000"/>
                        </a:lnSpc>
                        <a:spcAft>
                          <a:spcPts val="0"/>
                        </a:spcAft>
                      </a:pPr>
                      <a:r>
                        <a:rPr lang="en-US" sz="1100" dirty="0">
                          <a:effectLst/>
                          <a:latin typeface="Verdana" panose="020B0604030504040204" pitchFamily="34" charset="0"/>
                          <a:ea typeface="Verdana" panose="020B0604030504040204" pitchFamily="34" charset="0"/>
                          <a:cs typeface="Times New Roman" panose="02020603050405020304" pitchFamily="18" charset="0"/>
                        </a:rPr>
                        <a:t>3.3</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59121" marR="59121" marT="0" marB="0"/>
                </a:tc>
                <a:tc>
                  <a:txBody>
                    <a:bodyPr/>
                    <a:lstStyle/>
                    <a:p>
                      <a:pPr marL="179705">
                        <a:lnSpc>
                          <a:spcPct val="150000"/>
                        </a:lnSpc>
                        <a:spcAft>
                          <a:spcPts val="0"/>
                        </a:spcAft>
                      </a:pPr>
                      <a:r>
                        <a:rPr lang="en-ZA" sz="1100" dirty="0">
                          <a:effectLst/>
                          <a:latin typeface="Verdana" panose="020B0604030504040204" pitchFamily="34" charset="0"/>
                          <a:ea typeface="Verdana" panose="020B0604030504040204" pitchFamily="34" charset="0"/>
                        </a:rPr>
                        <a:t>80 Stakeholder engagement held</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59121" marR="59121" marT="0" marB="0"/>
                </a:tc>
                <a:tc>
                  <a:txBody>
                    <a:bodyPr/>
                    <a:lstStyle/>
                    <a:p>
                      <a:pPr marL="179705">
                        <a:lnSpc>
                          <a:spcPct val="150000"/>
                        </a:lnSpc>
                        <a:spcAft>
                          <a:spcPts val="0"/>
                        </a:spcAft>
                      </a:pPr>
                      <a:r>
                        <a:rPr lang="en-ZA" sz="1100" dirty="0">
                          <a:effectLst/>
                          <a:latin typeface="Verdana" panose="020B0604030504040204" pitchFamily="34" charset="0"/>
                          <a:ea typeface="Verdana" panose="020B0604030504040204" pitchFamily="34" charset="0"/>
                        </a:rPr>
                        <a:t>Not Achieved</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59121" marR="59121" marT="0" marB="0"/>
                </a:tc>
                <a:tc>
                  <a:txBody>
                    <a:bodyPr/>
                    <a:lstStyle/>
                    <a:p>
                      <a:pPr marL="179705">
                        <a:lnSpc>
                          <a:spcPct val="150000"/>
                        </a:lnSpc>
                        <a:spcAft>
                          <a:spcPts val="0"/>
                        </a:spcAft>
                      </a:pPr>
                      <a:r>
                        <a:rPr lang="en-ZA" sz="1100" dirty="0">
                          <a:effectLst/>
                          <a:latin typeface="Verdana" panose="020B0604030504040204" pitchFamily="34" charset="0"/>
                          <a:ea typeface="Verdana" panose="020B0604030504040204" pitchFamily="34" charset="0"/>
                        </a:rPr>
                        <a:t>40 of the planned stakeholder engagements could not be held.</a:t>
                      </a:r>
                    </a:p>
                    <a:p>
                      <a:pPr marL="179705">
                        <a:lnSpc>
                          <a:spcPct val="150000"/>
                        </a:lnSpc>
                        <a:spcAft>
                          <a:spcPts val="0"/>
                        </a:spcAft>
                      </a:pPr>
                      <a:r>
                        <a:rPr lang="en-ZA" sz="1100" dirty="0">
                          <a:effectLst/>
                          <a:latin typeface="Verdana" panose="020B0604030504040204" pitchFamily="34" charset="0"/>
                          <a:ea typeface="Verdana" panose="020B0604030504040204" pitchFamily="34" charset="0"/>
                        </a:rPr>
                        <a:t> </a:t>
                      </a:r>
                    </a:p>
                    <a:p>
                      <a:pPr marL="179705">
                        <a:lnSpc>
                          <a:spcPct val="150000"/>
                        </a:lnSpc>
                        <a:spcAft>
                          <a:spcPts val="0"/>
                        </a:spcAft>
                      </a:pPr>
                      <a:r>
                        <a:rPr lang="en-ZA" sz="1100" dirty="0">
                          <a:effectLst/>
                          <a:latin typeface="Verdana" panose="020B0604030504040204" pitchFamily="34" charset="0"/>
                          <a:ea typeface="Verdana" panose="020B0604030504040204" pitchFamily="34" charset="0"/>
                        </a:rPr>
                        <a:t> </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59121" marR="59121" marT="0" marB="0"/>
                </a:tc>
                <a:tc>
                  <a:txBody>
                    <a:bodyPr/>
                    <a:lstStyle/>
                    <a:p>
                      <a:pPr>
                        <a:lnSpc>
                          <a:spcPct val="150000"/>
                        </a:lnSpc>
                        <a:spcAft>
                          <a:spcPts val="0"/>
                        </a:spcAft>
                      </a:pPr>
                      <a:r>
                        <a:rPr lang="en-ZA" sz="1100" dirty="0">
                          <a:effectLst/>
                          <a:latin typeface="Verdana" panose="020B0604030504040204" pitchFamily="34" charset="0"/>
                          <a:ea typeface="Verdana" panose="020B0604030504040204" pitchFamily="34" charset="0"/>
                        </a:rPr>
                        <a:t>The hard lockdown restrictions in the first quarter minimised opportunities for direct engagements with targeted stakeholders. Attempts were made to catch up using virtual meeting tools, but this was limited by availability of stakeholders for such sessions. </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59121" marR="59121" marT="0" marB="0"/>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6178"/>
            <a:ext cx="8153400" cy="580196"/>
          </a:xfrm>
          <a:solidFill>
            <a:srgbClr val="C00000"/>
          </a:solidFill>
        </p:spPr>
        <p:txBody>
          <a:bodyPr/>
          <a:lstStyle/>
          <a:p>
            <a:r>
              <a:rPr lang="en-US" sz="2000" b="1" dirty="0">
                <a:solidFill>
                  <a:schemeClr val="bg1"/>
                </a:solidFill>
                <a:latin typeface="Verdana" panose="020B0604030504040204" pitchFamily="34" charset="0"/>
                <a:ea typeface="Verdana" panose="020B0604030504040204" pitchFamily="34" charset="0"/>
                <a:cs typeface="Arial" panose="020B0604020202020204" pitchFamily="34" charset="0"/>
              </a:rPr>
              <a:t>PROGRAMME 4: LEGAL, POLICY, RESEARCH AND INFORMATION TECHNOLOGY ANALYSIS</a:t>
            </a:r>
          </a:p>
        </p:txBody>
      </p:sp>
      <p:sp>
        <p:nvSpPr>
          <p:cNvPr id="5" name="Slide Number Placeholder 4"/>
          <p:cNvSpPr>
            <a:spLocks noGrp="1"/>
          </p:cNvSpPr>
          <p:nvPr>
            <p:ph type="sldNum" sz="quarter" idx="12"/>
          </p:nvPr>
        </p:nvSpPr>
        <p:spPr/>
        <p:txBody>
          <a:bodyPr/>
          <a:lstStyle/>
          <a:p>
            <a:pPr>
              <a:defRPr>
                <a:uFillTx/>
              </a:defRPr>
            </a:pPr>
            <a:fld id="{53D2BF3C-DD81-4A71-B976-BFF89C61EB4E}" type="slidenum">
              <a:rPr lang="en-US" altLang="en-US" smtClean="0">
                <a:uFillTx/>
              </a:rPr>
              <a:t>27</a:t>
            </a:fld>
            <a:endParaRPr lang="en-US" altLang="en-US" dirty="0">
              <a:uFillTx/>
            </a:endParaRPr>
          </a:p>
        </p:txBody>
      </p:sp>
      <p:graphicFrame>
        <p:nvGraphicFramePr>
          <p:cNvPr id="7" name="Content Placeholder 6"/>
          <p:cNvGraphicFramePr>
            <a:graphicFrameLocks noGrp="1"/>
          </p:cNvGraphicFramePr>
          <p:nvPr>
            <p:ph idx="1"/>
          </p:nvPr>
        </p:nvGraphicFramePr>
        <p:xfrm>
          <a:off x="263669" y="1070132"/>
          <a:ext cx="8664431" cy="5783580"/>
        </p:xfrm>
        <a:graphic>
          <a:graphicData uri="http://schemas.openxmlformats.org/drawingml/2006/table">
            <a:tbl>
              <a:tblPr firstRow="1" firstCol="1" bandRow="1">
                <a:tableStyleId>{5C22544A-7EE6-4342-B048-85BDC9FD1C3A}</a:tableStyleId>
              </a:tblPr>
              <a:tblGrid>
                <a:gridCol w="1186635">
                  <a:extLst>
                    <a:ext uri="{9D8B030D-6E8A-4147-A177-3AD203B41FA5}">
                      <a16:colId xmlns:a16="http://schemas.microsoft.com/office/drawing/2014/main" val="20000"/>
                    </a:ext>
                  </a:extLst>
                </a:gridCol>
                <a:gridCol w="460621">
                  <a:extLst>
                    <a:ext uri="{9D8B030D-6E8A-4147-A177-3AD203B41FA5}">
                      <a16:colId xmlns:a16="http://schemas.microsoft.com/office/drawing/2014/main" val="20001"/>
                    </a:ext>
                  </a:extLst>
                </a:gridCol>
                <a:gridCol w="1473826">
                  <a:extLst>
                    <a:ext uri="{9D8B030D-6E8A-4147-A177-3AD203B41FA5}">
                      <a16:colId xmlns:a16="http://schemas.microsoft.com/office/drawing/2014/main" val="20002"/>
                    </a:ext>
                  </a:extLst>
                </a:gridCol>
                <a:gridCol w="1308803">
                  <a:extLst>
                    <a:ext uri="{9D8B030D-6E8A-4147-A177-3AD203B41FA5}">
                      <a16:colId xmlns:a16="http://schemas.microsoft.com/office/drawing/2014/main" val="20003"/>
                    </a:ext>
                  </a:extLst>
                </a:gridCol>
                <a:gridCol w="1377046">
                  <a:extLst>
                    <a:ext uri="{9D8B030D-6E8A-4147-A177-3AD203B41FA5}">
                      <a16:colId xmlns:a16="http://schemas.microsoft.com/office/drawing/2014/main" val="20004"/>
                    </a:ext>
                  </a:extLst>
                </a:gridCol>
                <a:gridCol w="1081228">
                  <a:extLst>
                    <a:ext uri="{9D8B030D-6E8A-4147-A177-3AD203B41FA5}">
                      <a16:colId xmlns:a16="http://schemas.microsoft.com/office/drawing/2014/main" val="20005"/>
                    </a:ext>
                  </a:extLst>
                </a:gridCol>
                <a:gridCol w="1776272">
                  <a:extLst>
                    <a:ext uri="{9D8B030D-6E8A-4147-A177-3AD203B41FA5}">
                      <a16:colId xmlns:a16="http://schemas.microsoft.com/office/drawing/2014/main" val="20006"/>
                    </a:ext>
                  </a:extLst>
                </a:gridCol>
              </a:tblGrid>
              <a:tr h="125556">
                <a:tc gridSpan="7">
                  <a:txBody>
                    <a:bodyPr/>
                    <a:lstStyle/>
                    <a:p>
                      <a:pPr marL="179705" algn="just">
                        <a:lnSpc>
                          <a:spcPct val="150000"/>
                        </a:lnSpc>
                        <a:spcAft>
                          <a:spcPts val="0"/>
                        </a:spcAft>
                      </a:pP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10398" marR="10398"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37108">
                <a:tc>
                  <a:txBody>
                    <a:bodyPr/>
                    <a:lstStyle/>
                    <a:p>
                      <a:pPr marL="179705" algn="l">
                        <a:lnSpc>
                          <a:spcPct val="150000"/>
                        </a:lnSpc>
                        <a:spcAft>
                          <a:spcPts val="0"/>
                        </a:spcAft>
                      </a:pPr>
                      <a:r>
                        <a:rPr lang="en-ZA" sz="1100" b="1" dirty="0">
                          <a:effectLst/>
                          <a:latin typeface="Verdana" panose="020B0604030504040204" pitchFamily="34" charset="0"/>
                          <a:ea typeface="Verdana" panose="020B0604030504040204" pitchFamily="34" charset="0"/>
                        </a:rPr>
                        <a:t>Output</a:t>
                      </a:r>
                      <a:endParaRPr lang="en-ZA" sz="1100" b="1" dirty="0">
                        <a:effectLst/>
                        <a:latin typeface="Verdana" panose="020B0604030504040204" pitchFamily="34" charset="0"/>
                        <a:ea typeface="Verdana" panose="020B0604030504040204" pitchFamily="34" charset="0"/>
                        <a:cs typeface="Times New Roman" panose="02020603050405020304" pitchFamily="18" charset="0"/>
                      </a:endParaRPr>
                    </a:p>
                  </a:txBody>
                  <a:tcPr marL="10398" marR="10398" marT="0" marB="0"/>
                </a:tc>
                <a:tc>
                  <a:txBody>
                    <a:bodyPr/>
                    <a:lstStyle/>
                    <a:p>
                      <a:pPr marL="179705" algn="l">
                        <a:lnSpc>
                          <a:spcPct val="150000"/>
                        </a:lnSpc>
                        <a:spcAft>
                          <a:spcPts val="0"/>
                        </a:spcAft>
                      </a:pPr>
                      <a:r>
                        <a:rPr lang="en-US" sz="1100" b="1" dirty="0">
                          <a:effectLst/>
                          <a:latin typeface="Verdana" panose="020B0604030504040204" pitchFamily="34" charset="0"/>
                          <a:ea typeface="Verdana" panose="020B0604030504040204" pitchFamily="34" charset="0"/>
                          <a:cs typeface="Times New Roman" panose="02020603050405020304" pitchFamily="18" charset="0"/>
                        </a:rPr>
                        <a:t>No.</a:t>
                      </a:r>
                      <a:endParaRPr lang="en-ZA" sz="1100" b="1" dirty="0">
                        <a:effectLst/>
                        <a:latin typeface="Verdana" panose="020B0604030504040204" pitchFamily="34" charset="0"/>
                        <a:ea typeface="Verdana" panose="020B0604030504040204" pitchFamily="34" charset="0"/>
                        <a:cs typeface="Times New Roman" panose="02020603050405020304" pitchFamily="18" charset="0"/>
                      </a:endParaRPr>
                    </a:p>
                  </a:txBody>
                  <a:tcPr marL="10398" marR="10398" marT="0" marB="0"/>
                </a:tc>
                <a:tc>
                  <a:txBody>
                    <a:bodyPr/>
                    <a:lstStyle/>
                    <a:p>
                      <a:pPr marL="179705" algn="l">
                        <a:lnSpc>
                          <a:spcPct val="150000"/>
                        </a:lnSpc>
                        <a:spcAft>
                          <a:spcPts val="0"/>
                        </a:spcAft>
                      </a:pPr>
                      <a:r>
                        <a:rPr lang="en-ZA" sz="1100" b="1" dirty="0">
                          <a:effectLst/>
                          <a:latin typeface="Verdana" panose="020B0604030504040204" pitchFamily="34" charset="0"/>
                          <a:ea typeface="Verdana" panose="020B0604030504040204" pitchFamily="34" charset="0"/>
                        </a:rPr>
                        <a:t>Output Indicator</a:t>
                      </a:r>
                      <a:endParaRPr lang="en-ZA" sz="1100" b="1" dirty="0">
                        <a:effectLst/>
                        <a:latin typeface="Verdana" panose="020B0604030504040204" pitchFamily="34" charset="0"/>
                        <a:ea typeface="Verdana" panose="020B0604030504040204" pitchFamily="34" charset="0"/>
                        <a:cs typeface="Times New Roman" panose="02020603050405020304" pitchFamily="18" charset="0"/>
                      </a:endParaRPr>
                    </a:p>
                  </a:txBody>
                  <a:tcPr marL="10398" marR="10398" marT="0" marB="0"/>
                </a:tc>
                <a:tc>
                  <a:txBody>
                    <a:bodyPr/>
                    <a:lstStyle/>
                    <a:p>
                      <a:pPr marL="179705" algn="l">
                        <a:lnSpc>
                          <a:spcPct val="150000"/>
                        </a:lnSpc>
                        <a:spcAft>
                          <a:spcPts val="0"/>
                        </a:spcAft>
                      </a:pPr>
                      <a:r>
                        <a:rPr lang="en-ZA" sz="1100" b="1" dirty="0">
                          <a:effectLst/>
                          <a:latin typeface="Verdana" panose="020B0604030504040204" pitchFamily="34" charset="0"/>
                          <a:ea typeface="Verdana" panose="020B0604030504040204" pitchFamily="34" charset="0"/>
                        </a:rPr>
                        <a:t>Planned Annual Target</a:t>
                      </a:r>
                    </a:p>
                    <a:p>
                      <a:pPr marL="179705" algn="l">
                        <a:lnSpc>
                          <a:spcPct val="150000"/>
                        </a:lnSpc>
                        <a:spcAft>
                          <a:spcPts val="0"/>
                        </a:spcAft>
                      </a:pPr>
                      <a:r>
                        <a:rPr lang="en-ZA" sz="1100" b="1" dirty="0">
                          <a:effectLst/>
                          <a:latin typeface="Verdana" panose="020B0604030504040204" pitchFamily="34" charset="0"/>
                          <a:ea typeface="Verdana" panose="020B0604030504040204" pitchFamily="34" charset="0"/>
                        </a:rPr>
                        <a:t>2020/2021</a:t>
                      </a:r>
                      <a:endParaRPr lang="en-ZA" sz="1100" b="1" dirty="0">
                        <a:effectLst/>
                        <a:latin typeface="Verdana" panose="020B0604030504040204" pitchFamily="34" charset="0"/>
                        <a:ea typeface="Verdana" panose="020B0604030504040204" pitchFamily="34" charset="0"/>
                        <a:cs typeface="Times New Roman" panose="02020603050405020304" pitchFamily="18" charset="0"/>
                      </a:endParaRPr>
                    </a:p>
                  </a:txBody>
                  <a:tcPr marL="10398" marR="10398" marT="0" marB="0"/>
                </a:tc>
                <a:tc>
                  <a:txBody>
                    <a:bodyPr/>
                    <a:lstStyle/>
                    <a:p>
                      <a:pPr marL="179705" algn="l">
                        <a:lnSpc>
                          <a:spcPct val="150000"/>
                        </a:lnSpc>
                        <a:spcAft>
                          <a:spcPts val="0"/>
                        </a:spcAft>
                      </a:pPr>
                      <a:r>
                        <a:rPr lang="en-ZA" sz="1100" b="1" dirty="0">
                          <a:effectLst/>
                          <a:latin typeface="Verdana" panose="020B0604030504040204" pitchFamily="34" charset="0"/>
                          <a:ea typeface="Verdana" panose="020B0604030504040204" pitchFamily="34" charset="0"/>
                        </a:rPr>
                        <a:t>Actual Achievement</a:t>
                      </a:r>
                    </a:p>
                    <a:p>
                      <a:pPr marL="179705" algn="l">
                        <a:lnSpc>
                          <a:spcPct val="150000"/>
                        </a:lnSpc>
                        <a:spcAft>
                          <a:spcPts val="0"/>
                        </a:spcAft>
                      </a:pPr>
                      <a:r>
                        <a:rPr lang="en-ZA" sz="1100" b="1" dirty="0">
                          <a:effectLst/>
                          <a:latin typeface="Verdana" panose="020B0604030504040204" pitchFamily="34" charset="0"/>
                          <a:ea typeface="Verdana" panose="020B0604030504040204" pitchFamily="34" charset="0"/>
                        </a:rPr>
                        <a:t>2020/2021</a:t>
                      </a:r>
                    </a:p>
                    <a:p>
                      <a:pPr marL="179705" algn="l">
                        <a:lnSpc>
                          <a:spcPct val="150000"/>
                        </a:lnSpc>
                        <a:spcAft>
                          <a:spcPts val="0"/>
                        </a:spcAft>
                      </a:pPr>
                      <a:r>
                        <a:rPr lang="en-ZA" sz="1100" b="1" dirty="0">
                          <a:effectLst/>
                          <a:latin typeface="Verdana" panose="020B0604030504040204" pitchFamily="34" charset="0"/>
                          <a:ea typeface="Verdana" panose="020B0604030504040204" pitchFamily="34" charset="0"/>
                        </a:rPr>
                        <a:t> </a:t>
                      </a:r>
                      <a:endParaRPr lang="en-ZA" sz="1100" b="1" dirty="0">
                        <a:effectLst/>
                        <a:latin typeface="Verdana" panose="020B0604030504040204" pitchFamily="34" charset="0"/>
                        <a:ea typeface="Verdana" panose="020B0604030504040204" pitchFamily="34" charset="0"/>
                        <a:cs typeface="Times New Roman" panose="02020603050405020304" pitchFamily="18" charset="0"/>
                      </a:endParaRPr>
                    </a:p>
                  </a:txBody>
                  <a:tcPr marL="10398" marR="10398" marT="0" marB="0"/>
                </a:tc>
                <a:tc>
                  <a:txBody>
                    <a:bodyPr/>
                    <a:lstStyle/>
                    <a:p>
                      <a:pPr marL="179705" algn="l">
                        <a:lnSpc>
                          <a:spcPct val="150000"/>
                        </a:lnSpc>
                        <a:spcAft>
                          <a:spcPts val="0"/>
                        </a:spcAft>
                      </a:pPr>
                      <a:r>
                        <a:rPr lang="en-ZA" sz="1100" b="1" dirty="0">
                          <a:effectLst/>
                          <a:latin typeface="Verdana" panose="020B0604030504040204" pitchFamily="34" charset="0"/>
                          <a:ea typeface="Verdana" panose="020B0604030504040204" pitchFamily="34" charset="0"/>
                        </a:rPr>
                        <a:t>Deviation from planned target to Actual Achievement </a:t>
                      </a:r>
                      <a:endParaRPr lang="en-ZA" sz="1100" b="1" dirty="0">
                        <a:effectLst/>
                        <a:latin typeface="Verdana" panose="020B0604030504040204" pitchFamily="34" charset="0"/>
                        <a:ea typeface="Verdana" panose="020B0604030504040204" pitchFamily="34" charset="0"/>
                        <a:cs typeface="Times New Roman" panose="02020603050405020304" pitchFamily="18" charset="0"/>
                      </a:endParaRPr>
                    </a:p>
                  </a:txBody>
                  <a:tcPr marL="10398" marR="10398" marT="0" marB="0"/>
                </a:tc>
                <a:tc>
                  <a:txBody>
                    <a:bodyPr/>
                    <a:lstStyle/>
                    <a:p>
                      <a:pPr marL="179705" algn="l">
                        <a:lnSpc>
                          <a:spcPct val="150000"/>
                        </a:lnSpc>
                        <a:spcAft>
                          <a:spcPts val="0"/>
                        </a:spcAft>
                      </a:pPr>
                      <a:r>
                        <a:rPr lang="en-ZA" sz="1100" b="1" dirty="0">
                          <a:effectLst/>
                          <a:latin typeface="Verdana" panose="020B0604030504040204" pitchFamily="34" charset="0"/>
                          <a:ea typeface="Verdana" panose="020B0604030504040204" pitchFamily="34" charset="0"/>
                        </a:rPr>
                        <a:t>Reasons for deviations</a:t>
                      </a:r>
                      <a:endParaRPr lang="en-ZA" sz="1100" b="1" dirty="0">
                        <a:effectLst/>
                        <a:latin typeface="Verdana" panose="020B0604030504040204" pitchFamily="34" charset="0"/>
                        <a:ea typeface="Verdana" panose="020B0604030504040204" pitchFamily="34" charset="0"/>
                        <a:cs typeface="Times New Roman" panose="02020603050405020304" pitchFamily="18" charset="0"/>
                      </a:endParaRPr>
                    </a:p>
                  </a:txBody>
                  <a:tcPr marL="10398" marR="10398" marT="0" marB="0"/>
                </a:tc>
                <a:extLst>
                  <a:ext uri="{0D108BD9-81ED-4DB2-BD59-A6C34878D82A}">
                    <a16:rowId xmlns:a16="http://schemas.microsoft.com/office/drawing/2014/main" val="10001"/>
                  </a:ext>
                </a:extLst>
              </a:tr>
              <a:tr h="885216">
                <a:tc rowSpan="2">
                  <a:txBody>
                    <a:bodyPr/>
                    <a:lstStyle/>
                    <a:p>
                      <a:pPr marL="179705">
                        <a:lnSpc>
                          <a:spcPct val="150000"/>
                        </a:lnSpc>
                        <a:spcAft>
                          <a:spcPts val="0"/>
                        </a:spcAft>
                      </a:pPr>
                      <a:r>
                        <a:rPr lang="en-ZA" sz="1100" dirty="0">
                          <a:effectLst/>
                          <a:latin typeface="Verdana" panose="020B0604030504040204" pitchFamily="34" charset="0"/>
                          <a:ea typeface="Verdana" panose="020B0604030504040204" pitchFamily="34" charset="0"/>
                        </a:rPr>
                        <a:t>Develop and approve research strategy and plan aimed at ensuring the protection of personal information</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10398" marR="10398" marT="0" marB="0"/>
                </a:tc>
                <a:tc>
                  <a:txBody>
                    <a:bodyPr/>
                    <a:lstStyle/>
                    <a:p>
                      <a:pPr marL="179705">
                        <a:lnSpc>
                          <a:spcPct val="150000"/>
                        </a:lnSpc>
                        <a:spcAft>
                          <a:spcPts val="0"/>
                        </a:spcAft>
                      </a:pPr>
                      <a:r>
                        <a:rPr lang="en-US" sz="1100" dirty="0">
                          <a:effectLst/>
                          <a:latin typeface="Verdana" panose="020B0604030504040204" pitchFamily="34" charset="0"/>
                          <a:ea typeface="Verdana" panose="020B0604030504040204" pitchFamily="34" charset="0"/>
                          <a:cs typeface="Times New Roman" panose="02020603050405020304" pitchFamily="18" charset="0"/>
                        </a:rPr>
                        <a:t>4.1</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10398" marR="10398" marT="0" marB="0"/>
                </a:tc>
                <a:tc>
                  <a:txBody>
                    <a:bodyPr/>
                    <a:lstStyle/>
                    <a:p>
                      <a:pPr marL="179705">
                        <a:lnSpc>
                          <a:spcPct val="150000"/>
                        </a:lnSpc>
                        <a:spcAft>
                          <a:spcPts val="0"/>
                        </a:spcAft>
                      </a:pPr>
                      <a:r>
                        <a:rPr lang="en-ZA" sz="1100" dirty="0">
                          <a:effectLst/>
                          <a:latin typeface="Verdana" panose="020B0604030504040204" pitchFamily="34" charset="0"/>
                          <a:ea typeface="Verdana" panose="020B0604030504040204" pitchFamily="34" charset="0"/>
                        </a:rPr>
                        <a:t>Approved and implemented Research Strategy and Plan</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10398" marR="10398" marT="0" marB="0"/>
                </a:tc>
                <a:tc>
                  <a:txBody>
                    <a:bodyPr/>
                    <a:lstStyle/>
                    <a:p>
                      <a:pPr marL="179705">
                        <a:lnSpc>
                          <a:spcPct val="150000"/>
                        </a:lnSpc>
                        <a:spcAft>
                          <a:spcPts val="0"/>
                        </a:spcAft>
                      </a:pPr>
                      <a:r>
                        <a:rPr lang="en-ZA" sz="1100" dirty="0">
                          <a:effectLst/>
                          <a:latin typeface="Verdana" panose="020B0604030504040204" pitchFamily="34" charset="0"/>
                          <a:ea typeface="Verdana" panose="020B0604030504040204" pitchFamily="34" charset="0"/>
                        </a:rPr>
                        <a:t>Research Strategy and Plan developed, approved and implemented</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10398" marR="10398" marT="0" marB="0"/>
                </a:tc>
                <a:tc>
                  <a:txBody>
                    <a:bodyPr/>
                    <a:lstStyle/>
                    <a:p>
                      <a:pPr marL="179705">
                        <a:lnSpc>
                          <a:spcPct val="150000"/>
                        </a:lnSpc>
                        <a:spcAft>
                          <a:spcPts val="0"/>
                        </a:spcAft>
                      </a:pPr>
                      <a:r>
                        <a:rPr lang="en-ZA" sz="1100" dirty="0">
                          <a:effectLst/>
                          <a:latin typeface="Verdana" panose="020B0604030504040204" pitchFamily="34" charset="0"/>
                          <a:ea typeface="Verdana" panose="020B0604030504040204" pitchFamily="34" charset="0"/>
                        </a:rPr>
                        <a:t>Not Achieved</a:t>
                      </a:r>
                    </a:p>
                    <a:p>
                      <a:pPr marL="179705">
                        <a:lnSpc>
                          <a:spcPct val="150000"/>
                        </a:lnSpc>
                        <a:spcAft>
                          <a:spcPts val="0"/>
                        </a:spcAft>
                      </a:pPr>
                      <a:r>
                        <a:rPr lang="en-ZA" sz="1100" dirty="0">
                          <a:effectLst/>
                          <a:latin typeface="Verdana" panose="020B0604030504040204" pitchFamily="34" charset="0"/>
                          <a:ea typeface="Verdana" panose="020B0604030504040204" pitchFamily="34" charset="0"/>
                        </a:rPr>
                        <a:t> </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10398" marR="10398" marT="0" marB="0"/>
                </a:tc>
                <a:tc>
                  <a:txBody>
                    <a:bodyPr/>
                    <a:lstStyle/>
                    <a:p>
                      <a:pPr marL="179705">
                        <a:lnSpc>
                          <a:spcPct val="150000"/>
                        </a:lnSpc>
                        <a:spcAft>
                          <a:spcPts val="0"/>
                        </a:spcAft>
                      </a:pPr>
                      <a:r>
                        <a:rPr lang="en-ZA" sz="1100" dirty="0">
                          <a:effectLst/>
                          <a:latin typeface="Verdana" panose="020B0604030504040204" pitchFamily="34" charset="0"/>
                          <a:ea typeface="Verdana" panose="020B0604030504040204" pitchFamily="34" charset="0"/>
                        </a:rPr>
                        <a:t> Research Strategy and Plan developed and not approved. </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10398" marR="10398" marT="0" marB="0"/>
                </a:tc>
                <a:tc>
                  <a:txBody>
                    <a:bodyPr/>
                    <a:lstStyle/>
                    <a:p>
                      <a:pPr marL="179705">
                        <a:lnSpc>
                          <a:spcPct val="150000"/>
                        </a:lnSpc>
                        <a:spcAft>
                          <a:spcPts val="0"/>
                        </a:spcAft>
                      </a:pPr>
                      <a:r>
                        <a:rPr lang="en-ZA" sz="1100" dirty="0">
                          <a:effectLst/>
                          <a:latin typeface="Verdana" panose="020B0604030504040204" pitchFamily="34" charset="0"/>
                          <a:ea typeface="Verdana" panose="020B0604030504040204" pitchFamily="34" charset="0"/>
                        </a:rPr>
                        <a:t>Further consultation was needed</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10398" marR="10398" marT="0" marB="0"/>
                </a:tc>
                <a:extLst>
                  <a:ext uri="{0D108BD9-81ED-4DB2-BD59-A6C34878D82A}">
                    <a16:rowId xmlns:a16="http://schemas.microsoft.com/office/drawing/2014/main" val="10002"/>
                  </a:ext>
                </a:extLst>
              </a:tr>
              <a:tr h="1537854">
                <a:tc vMerge="1">
                  <a:txBody>
                    <a:bodyPr/>
                    <a:lstStyle/>
                    <a:p>
                      <a:endParaRPr lang="en-US"/>
                    </a:p>
                  </a:txBody>
                  <a:tcPr/>
                </a:tc>
                <a:tc>
                  <a:txBody>
                    <a:bodyPr/>
                    <a:lstStyle/>
                    <a:p>
                      <a:pPr marL="179705">
                        <a:lnSpc>
                          <a:spcPct val="150000"/>
                        </a:lnSpc>
                        <a:spcAft>
                          <a:spcPts val="0"/>
                        </a:spcAft>
                      </a:pPr>
                      <a:r>
                        <a:rPr lang="en-US" sz="1100" dirty="0">
                          <a:effectLst/>
                          <a:latin typeface="Verdana" panose="020B0604030504040204" pitchFamily="34" charset="0"/>
                          <a:ea typeface="Verdana" panose="020B0604030504040204" pitchFamily="34" charset="0"/>
                          <a:cs typeface="Times New Roman" panose="02020603050405020304" pitchFamily="18" charset="0"/>
                        </a:rPr>
                        <a:t>4.2</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10398" marR="10398" marT="0" marB="0"/>
                </a:tc>
                <a:tc>
                  <a:txBody>
                    <a:bodyPr/>
                    <a:lstStyle/>
                    <a:p>
                      <a:pPr marL="179705">
                        <a:lnSpc>
                          <a:spcPct val="150000"/>
                        </a:lnSpc>
                        <a:spcAft>
                          <a:spcPts val="0"/>
                        </a:spcAft>
                      </a:pPr>
                      <a:r>
                        <a:rPr lang="en-ZA" sz="1100" dirty="0">
                          <a:effectLst/>
                          <a:latin typeface="Verdana" panose="020B0604030504040204" pitchFamily="34" charset="0"/>
                          <a:ea typeface="Verdana" panose="020B0604030504040204" pitchFamily="34" charset="0"/>
                        </a:rPr>
                        <a:t>Number of research studies conducted in accordance with the Approved Research Strategy and Plan</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10398" marR="10398" marT="0" marB="0"/>
                </a:tc>
                <a:tc>
                  <a:txBody>
                    <a:bodyPr/>
                    <a:lstStyle/>
                    <a:p>
                      <a:pPr marL="179705">
                        <a:lnSpc>
                          <a:spcPct val="150000"/>
                        </a:lnSpc>
                        <a:spcAft>
                          <a:spcPts val="0"/>
                        </a:spcAft>
                      </a:pPr>
                      <a:r>
                        <a:rPr lang="en-ZA" sz="1100" dirty="0">
                          <a:effectLst/>
                          <a:latin typeface="Verdana" panose="020B0604030504040204" pitchFamily="34" charset="0"/>
                          <a:ea typeface="Verdana" panose="020B0604030504040204" pitchFamily="34" charset="0"/>
                        </a:rPr>
                        <a:t>One (1) Research study conducted in accordance with the Approved Research Strategy and Plan</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10398" marR="10398" marT="0" marB="0"/>
                </a:tc>
                <a:tc>
                  <a:txBody>
                    <a:bodyPr/>
                    <a:lstStyle/>
                    <a:p>
                      <a:pPr marL="179705">
                        <a:lnSpc>
                          <a:spcPct val="150000"/>
                        </a:lnSpc>
                        <a:spcAft>
                          <a:spcPts val="0"/>
                        </a:spcAft>
                      </a:pPr>
                      <a:r>
                        <a:rPr lang="en-ZA" sz="1100" dirty="0">
                          <a:effectLst/>
                          <a:latin typeface="Verdana" panose="020B0604030504040204" pitchFamily="34" charset="0"/>
                          <a:ea typeface="Verdana" panose="020B0604030504040204" pitchFamily="34" charset="0"/>
                        </a:rPr>
                        <a:t>Not Achieved</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10398" marR="10398" marT="0" marB="0"/>
                </a:tc>
                <a:tc>
                  <a:txBody>
                    <a:bodyPr/>
                    <a:lstStyle/>
                    <a:p>
                      <a:pPr marL="179705">
                        <a:lnSpc>
                          <a:spcPct val="150000"/>
                        </a:lnSpc>
                        <a:spcAft>
                          <a:spcPts val="0"/>
                        </a:spcAft>
                      </a:pPr>
                      <a:r>
                        <a:rPr lang="en-ZA" sz="1100" dirty="0">
                          <a:effectLst/>
                          <a:latin typeface="Verdana" panose="020B0604030504040204" pitchFamily="34" charset="0"/>
                          <a:ea typeface="Verdana" panose="020B0604030504040204" pitchFamily="34" charset="0"/>
                        </a:rPr>
                        <a:t>The target was not achieved pending the approval of the research strategy and plan</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10398" marR="10398" marT="0" marB="0"/>
                </a:tc>
                <a:tc>
                  <a:txBody>
                    <a:bodyPr/>
                    <a:lstStyle/>
                    <a:p>
                      <a:pPr marL="179705">
                        <a:lnSpc>
                          <a:spcPct val="150000"/>
                        </a:lnSpc>
                        <a:spcAft>
                          <a:spcPts val="0"/>
                        </a:spcAft>
                      </a:pPr>
                      <a:r>
                        <a:rPr lang="en-ZA" sz="1100" dirty="0">
                          <a:effectLst/>
                          <a:latin typeface="Verdana" panose="020B0604030504040204" pitchFamily="34" charset="0"/>
                          <a:ea typeface="Verdana" panose="020B0604030504040204" pitchFamily="34" charset="0"/>
                        </a:rPr>
                        <a:t>Research Strategy and Plan was not approved</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10398" marR="10398" marT="0" marB="0"/>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8554"/>
            <a:ext cx="8229600" cy="747917"/>
          </a:xfrm>
          <a:solidFill>
            <a:srgbClr val="C00000"/>
          </a:solidFill>
        </p:spPr>
        <p:txBody>
          <a:bodyPr/>
          <a:lstStyle/>
          <a:p>
            <a:r>
              <a:rPr lang="en-US" sz="2400" b="1" dirty="0">
                <a:solidFill>
                  <a:schemeClr val="bg1"/>
                </a:solidFill>
                <a:latin typeface="Verdana" panose="020B0604030504040204" pitchFamily="34" charset="0"/>
                <a:ea typeface="Verdana" panose="020B0604030504040204" pitchFamily="34" charset="0"/>
                <a:cs typeface="Arial" panose="020B0604020202020204" pitchFamily="34" charset="0"/>
              </a:rPr>
              <a:t>PROGRAMME 4: LEGAL, POLICY, RESEARCH AND INFORMATION TECHNOLOGY ANALYSIS</a:t>
            </a:r>
          </a:p>
        </p:txBody>
      </p:sp>
      <p:sp>
        <p:nvSpPr>
          <p:cNvPr id="5" name="Slide Number Placeholder 4"/>
          <p:cNvSpPr>
            <a:spLocks noGrp="1"/>
          </p:cNvSpPr>
          <p:nvPr>
            <p:ph type="sldNum" sz="quarter" idx="12"/>
          </p:nvPr>
        </p:nvSpPr>
        <p:spPr>
          <a:xfrm>
            <a:off x="2333625" y="6287329"/>
            <a:ext cx="2133600" cy="365125"/>
          </a:xfrm>
        </p:spPr>
        <p:txBody>
          <a:bodyPr/>
          <a:lstStyle/>
          <a:p>
            <a:pPr>
              <a:defRPr>
                <a:uFillTx/>
              </a:defRPr>
            </a:pPr>
            <a:fld id="{53D2BF3C-DD81-4A71-B976-BFF89C61EB4E}" type="slidenum">
              <a:rPr lang="en-US" altLang="en-US" smtClean="0">
                <a:uFillTx/>
              </a:rPr>
              <a:t>28</a:t>
            </a:fld>
            <a:endParaRPr lang="en-US" altLang="en-US" dirty="0">
              <a:uFillTx/>
            </a:endParaRPr>
          </a:p>
        </p:txBody>
      </p:sp>
      <p:sp>
        <p:nvSpPr>
          <p:cNvPr id="3" name="Content Placeholder 2"/>
          <p:cNvSpPr>
            <a:spLocks noGrp="1"/>
          </p:cNvSpPr>
          <p:nvPr>
            <p:ph idx="1"/>
          </p:nvPr>
        </p:nvSpPr>
        <p:spPr/>
        <p:txBody>
          <a:bodyPr/>
          <a:lstStyle/>
          <a:p>
            <a:pPr marL="0" indent="0" algn="just">
              <a:buNone/>
            </a:pPr>
            <a:r>
              <a:rPr lang="en-ZA" sz="1600" b="1" dirty="0">
                <a:latin typeface="Verdana" panose="020B0604030504040204" pitchFamily="34" charset="0"/>
                <a:ea typeface="Verdana" panose="020B0604030504040204" pitchFamily="34" charset="0"/>
              </a:rPr>
              <a:t>Outcomes, outputs, output indicators, targets and actual achievements</a:t>
            </a:r>
          </a:p>
          <a:p>
            <a:pPr marL="0" indent="0" algn="just">
              <a:buNone/>
            </a:pPr>
            <a:endParaRPr lang="en-ZA" sz="1600" dirty="0">
              <a:latin typeface="Verdana" panose="020B0604030504040204" pitchFamily="34" charset="0"/>
              <a:ea typeface="Verdana" panose="020B0604030504040204" pitchFamily="34" charset="0"/>
            </a:endParaRPr>
          </a:p>
          <a:p>
            <a:pPr algn="just"/>
            <a:r>
              <a:rPr lang="en-ZA" sz="1600" dirty="0">
                <a:latin typeface="Verdana" panose="020B0604030504040204" pitchFamily="34" charset="0"/>
                <a:ea typeface="Verdana" panose="020B0604030504040204" pitchFamily="34" charset="0"/>
              </a:rPr>
              <a:t>The Regulator was admitted as an </a:t>
            </a:r>
            <a:r>
              <a:rPr lang="en-ZA" sz="1600" i="1" dirty="0">
                <a:latin typeface="Verdana" panose="020B0604030504040204" pitchFamily="34" charset="0"/>
                <a:ea typeface="Verdana" panose="020B0604030504040204" pitchFamily="34" charset="0"/>
              </a:rPr>
              <a:t>amicus curiae</a:t>
            </a:r>
            <a:r>
              <a:rPr lang="en-ZA" sz="1600" dirty="0">
                <a:latin typeface="Verdana" panose="020B0604030504040204" pitchFamily="34" charset="0"/>
                <a:ea typeface="Verdana" panose="020B0604030504040204" pitchFamily="34" charset="0"/>
              </a:rPr>
              <a:t> in the matter between the President of the Republic of South Africa and Others (Case Number 55578/19). AmaBhungane Centre for Investigative Journalism, seventh (7</a:t>
            </a:r>
            <a:r>
              <a:rPr lang="en-ZA" sz="1600" baseline="30000" dirty="0">
                <a:latin typeface="Verdana" panose="020B0604030504040204" pitchFamily="34" charset="0"/>
                <a:ea typeface="Verdana" panose="020B0604030504040204" pitchFamily="34" charset="0"/>
              </a:rPr>
              <a:t>th</a:t>
            </a:r>
            <a:r>
              <a:rPr lang="en-ZA" sz="1600" dirty="0">
                <a:latin typeface="Verdana" panose="020B0604030504040204" pitchFamily="34" charset="0"/>
                <a:ea typeface="Verdana" panose="020B0604030504040204" pitchFamily="34" charset="0"/>
              </a:rPr>
              <a:t>) Respondent, in the matter made an application to the Constitutional Court arguing constitutional invalidity of the Executive Ethics Code. The Regulator filed a notice to abide in this matter.</a:t>
            </a:r>
          </a:p>
          <a:p>
            <a:pPr marL="0" indent="0" algn="just">
              <a:buNone/>
            </a:pPr>
            <a:endParaRPr lang="en-ZA" sz="1600" dirty="0">
              <a:latin typeface="Verdana" panose="020B0604030504040204" pitchFamily="34" charset="0"/>
              <a:ea typeface="Verdana" panose="020B0604030504040204" pitchFamily="34" charset="0"/>
            </a:endParaRPr>
          </a:p>
          <a:p>
            <a:pPr algn="just"/>
            <a:r>
              <a:rPr lang="en-ZA" sz="1600" dirty="0">
                <a:latin typeface="Verdana" panose="020B0604030504040204" pitchFamily="34" charset="0"/>
                <a:ea typeface="Verdana" panose="020B0604030504040204" pitchFamily="34" charset="0"/>
              </a:rPr>
              <a:t>The unit was responsible for arranging the public consultations, collating all written public comments, and attending to the final draft of the Guideline to Develop Codes of Conduct which was published in the Government Gazette on the 15 February 2021.</a:t>
            </a:r>
          </a:p>
          <a:p>
            <a:pPr marL="0" indent="0" algn="just">
              <a:buNone/>
            </a:pPr>
            <a:endParaRPr lang="en-ZA" sz="16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1651"/>
            <a:ext cx="8229600" cy="524635"/>
          </a:xfrm>
          <a:solidFill>
            <a:srgbClr val="C00000"/>
          </a:solidFill>
        </p:spPr>
        <p:txBody>
          <a:bodyPr/>
          <a:lstStyle/>
          <a:p>
            <a:r>
              <a:rPr lang="en-US" sz="2400" b="1" dirty="0">
                <a:solidFill>
                  <a:schemeClr val="bg1"/>
                </a:solidFill>
                <a:latin typeface="Verdana" panose="020B0604030504040204" pitchFamily="34" charset="0"/>
                <a:ea typeface="Verdana" panose="020B0604030504040204" pitchFamily="34" charset="0"/>
                <a:cs typeface="Arial" panose="020B0604020202020204" pitchFamily="34" charset="0"/>
              </a:rPr>
              <a:t>PROGRAMME 5: ADMINISTRATION</a:t>
            </a:r>
          </a:p>
        </p:txBody>
      </p:sp>
      <p:sp>
        <p:nvSpPr>
          <p:cNvPr id="5" name="Slide Number Placeholder 4"/>
          <p:cNvSpPr>
            <a:spLocks noGrp="1"/>
          </p:cNvSpPr>
          <p:nvPr>
            <p:ph type="sldNum" sz="quarter" idx="12"/>
          </p:nvPr>
        </p:nvSpPr>
        <p:spPr>
          <a:xfrm>
            <a:off x="2438400" y="6261100"/>
            <a:ext cx="2133600" cy="365125"/>
          </a:xfrm>
        </p:spPr>
        <p:txBody>
          <a:bodyPr/>
          <a:lstStyle/>
          <a:p>
            <a:pPr>
              <a:defRPr>
                <a:uFillTx/>
              </a:defRPr>
            </a:pPr>
            <a:fld id="{53D2BF3C-DD81-4A71-B976-BFF89C61EB4E}" type="slidenum">
              <a:rPr lang="en-US" altLang="en-US" smtClean="0">
                <a:uFillTx/>
              </a:rPr>
              <a:t>29</a:t>
            </a:fld>
            <a:endParaRPr lang="en-US" altLang="en-US" dirty="0">
              <a:uFillTx/>
            </a:endParaRPr>
          </a:p>
        </p:txBody>
      </p:sp>
      <p:sp>
        <p:nvSpPr>
          <p:cNvPr id="6" name="Content Placeholder 5"/>
          <p:cNvSpPr>
            <a:spLocks noGrp="1"/>
          </p:cNvSpPr>
          <p:nvPr>
            <p:ph idx="1"/>
          </p:nvPr>
        </p:nvSpPr>
        <p:spPr>
          <a:xfrm>
            <a:off x="457200" y="1256472"/>
            <a:ext cx="8229600" cy="4869692"/>
          </a:xfrm>
        </p:spPr>
        <p:txBody>
          <a:bodyPr/>
          <a:lstStyle/>
          <a:p>
            <a:pPr marL="0" indent="0" algn="just">
              <a:buNone/>
            </a:pPr>
            <a:r>
              <a:rPr lang="en-ZA" sz="2000" b="1" dirty="0">
                <a:latin typeface="Verdana" panose="020B0604030504040204" pitchFamily="34" charset="0"/>
                <a:ea typeface="Verdana" panose="020B0604030504040204" pitchFamily="34" charset="0"/>
              </a:rPr>
              <a:t>Outcomes, outputs, output indicators, targets and actual achievements</a:t>
            </a:r>
          </a:p>
          <a:p>
            <a:pPr marL="0" indent="0" algn="just">
              <a:buNone/>
            </a:pPr>
            <a:endParaRPr lang="en-ZA" sz="1600" dirty="0">
              <a:latin typeface="Verdana" panose="020B0604030504040204" pitchFamily="34" charset="0"/>
              <a:ea typeface="Verdana" panose="020B0604030504040204" pitchFamily="34" charset="0"/>
            </a:endParaRPr>
          </a:p>
          <a:p>
            <a:pPr algn="just"/>
            <a:r>
              <a:rPr lang="en-ZA" sz="2000" dirty="0">
                <a:latin typeface="Verdana" panose="020B0604030504040204" pitchFamily="34" charset="0"/>
                <a:ea typeface="Verdana" panose="020B0604030504040204" pitchFamily="34" charset="0"/>
              </a:rPr>
              <a:t>The Regulator successfully completed the tender process for relocation of office accommodation in January 2021, in a joint tender with the </a:t>
            </a:r>
            <a:r>
              <a:rPr lang="en-US" altLang="en-ZA" sz="2000" dirty="0">
                <a:latin typeface="Verdana" panose="020B0604030504040204" pitchFamily="34" charset="0"/>
                <a:ea typeface="Verdana" panose="020B0604030504040204" pitchFamily="34" charset="0"/>
              </a:rPr>
              <a:t>SAHRC.</a:t>
            </a:r>
            <a:endParaRPr lang="en-ZA" sz="2000" dirty="0">
              <a:latin typeface="Verdana" panose="020B0604030504040204" pitchFamily="34" charset="0"/>
              <a:ea typeface="Verdana" panose="020B0604030504040204" pitchFamily="34" charset="0"/>
            </a:endParaRPr>
          </a:p>
          <a:p>
            <a:pPr algn="just"/>
            <a:r>
              <a:rPr lang="en-ZA" sz="2000" dirty="0">
                <a:latin typeface="Verdana" panose="020B0604030504040204" pitchFamily="34" charset="0"/>
                <a:ea typeface="Verdana" panose="020B0604030504040204" pitchFamily="34" charset="0"/>
              </a:rPr>
              <a:t>Permission was obtained from the National Treasury for the joint tender.</a:t>
            </a:r>
          </a:p>
          <a:p>
            <a:pPr algn="just"/>
            <a:endParaRPr lang="en-ZA"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62" y="489653"/>
            <a:ext cx="8162925" cy="688974"/>
          </a:xfrm>
          <a:solidFill>
            <a:srgbClr val="C00000"/>
          </a:solidFill>
        </p:spPr>
        <p:txBody>
          <a:bodyPr/>
          <a:lstStyle/>
          <a:p>
            <a:r>
              <a:rPr lang="en-US" sz="2400" b="1" dirty="0">
                <a:solidFill>
                  <a:schemeClr val="bg1"/>
                </a:solidFill>
                <a:latin typeface="Verdana" panose="020B0604030504040204" pitchFamily="34" charset="0"/>
                <a:ea typeface="Verdana" panose="020B0604030504040204" pitchFamily="34" charset="0"/>
                <a:cs typeface="Arial" panose="020B0604020202020204" pitchFamily="34" charset="0"/>
              </a:rPr>
              <a:t>MANDATE OF THE</a:t>
            </a:r>
            <a:br>
              <a:rPr lang="en-US" sz="2400" b="1" dirty="0">
                <a:solidFill>
                  <a:schemeClr val="bg1"/>
                </a:solidFill>
                <a:latin typeface="Verdana" panose="020B0604030504040204" pitchFamily="34" charset="0"/>
                <a:ea typeface="Verdana" panose="020B0604030504040204" pitchFamily="34" charset="0"/>
                <a:cs typeface="Arial" panose="020B0604020202020204" pitchFamily="34" charset="0"/>
              </a:rPr>
            </a:br>
            <a:r>
              <a:rPr lang="en-US" sz="2400" b="1" dirty="0">
                <a:solidFill>
                  <a:schemeClr val="bg1"/>
                </a:solidFill>
                <a:latin typeface="Verdana" panose="020B0604030504040204" pitchFamily="34" charset="0"/>
                <a:ea typeface="Verdana" panose="020B0604030504040204" pitchFamily="34" charset="0"/>
                <a:cs typeface="Arial" panose="020B0604020202020204" pitchFamily="34" charset="0"/>
              </a:rPr>
              <a:t>INFORMATION REGULATOR</a:t>
            </a:r>
          </a:p>
        </p:txBody>
      </p:sp>
      <p:sp>
        <p:nvSpPr>
          <p:cNvPr id="3" name="Content Placeholder 2"/>
          <p:cNvSpPr>
            <a:spLocks noGrp="1"/>
          </p:cNvSpPr>
          <p:nvPr>
            <p:ph sz="half" idx="1"/>
          </p:nvPr>
        </p:nvSpPr>
        <p:spPr>
          <a:xfrm>
            <a:off x="457200" y="1504507"/>
            <a:ext cx="4038600" cy="4525963"/>
          </a:xfrm>
          <a:solidFill>
            <a:schemeClr val="accent3">
              <a:lumMod val="60000"/>
              <a:lumOff val="40000"/>
            </a:schemeClr>
          </a:solidFill>
        </p:spPr>
        <p:txBody>
          <a:bodyPr/>
          <a:lstStyle/>
          <a:p>
            <a:pPr marL="0" indent="0">
              <a:lnSpc>
                <a:spcPct val="150000"/>
              </a:lnSpc>
              <a:buNone/>
            </a:pPr>
            <a:r>
              <a:rPr lang="en-US" sz="1600" b="1" dirty="0">
                <a:latin typeface="Verdana" panose="020B0604030504040204" pitchFamily="34" charset="0"/>
                <a:ea typeface="Verdana" panose="020B0604030504040204" pitchFamily="34" charset="0"/>
                <a:cs typeface="Arial" panose="020B0604020202020204" pitchFamily="34" charset="0"/>
              </a:rPr>
              <a:t>CONSTITUTIONAL</a:t>
            </a:r>
          </a:p>
          <a:p>
            <a:pPr marL="0" indent="0" algn="just">
              <a:buNone/>
            </a:pPr>
            <a:endParaRPr lang="en-US" sz="1600" dirty="0">
              <a:latin typeface="Verdana" panose="020B0604030504040204" pitchFamily="34" charset="0"/>
              <a:ea typeface="Verdana" panose="020B0604030504040204" pitchFamily="34" charset="0"/>
              <a:cs typeface="Arial" panose="020B0604020202020204" pitchFamily="34" charset="0"/>
            </a:endParaRPr>
          </a:p>
          <a:p>
            <a:pPr marL="0" indent="0" algn="just">
              <a:buNone/>
            </a:pPr>
            <a:r>
              <a:rPr lang="en-US" sz="1600" dirty="0">
                <a:latin typeface="Verdana" panose="020B0604030504040204" pitchFamily="34" charset="0"/>
                <a:ea typeface="Verdana" panose="020B0604030504040204" pitchFamily="34" charset="0"/>
                <a:cs typeface="Arial" panose="020B0604020202020204" pitchFamily="34" charset="0"/>
              </a:rPr>
              <a:t>The Information Regulator (Regulator) was established to ensure respect for and to protect, enforce and fulfil the right to privacy and the right of access to information.</a:t>
            </a:r>
          </a:p>
        </p:txBody>
      </p:sp>
      <p:sp>
        <p:nvSpPr>
          <p:cNvPr id="4" name="Content Placeholder 3"/>
          <p:cNvSpPr>
            <a:spLocks noGrp="1"/>
          </p:cNvSpPr>
          <p:nvPr>
            <p:ph sz="half" idx="2"/>
          </p:nvPr>
        </p:nvSpPr>
        <p:spPr>
          <a:xfrm>
            <a:off x="4648199" y="1504507"/>
            <a:ext cx="4210051" cy="4525963"/>
          </a:xfrm>
          <a:solidFill>
            <a:schemeClr val="accent6">
              <a:lumMod val="40000"/>
              <a:lumOff val="60000"/>
            </a:schemeClr>
          </a:solidFill>
        </p:spPr>
        <p:txBody>
          <a:bodyPr/>
          <a:lstStyle/>
          <a:p>
            <a:pPr marL="0" indent="0" algn="just">
              <a:buNone/>
            </a:pPr>
            <a:r>
              <a:rPr lang="en-US" sz="1600" b="1" dirty="0">
                <a:latin typeface="Verdana" panose="020B0604030504040204" pitchFamily="34" charset="0"/>
                <a:ea typeface="Verdana" panose="020B0604030504040204" pitchFamily="34" charset="0"/>
                <a:cs typeface="Arial" panose="020B0604020202020204" pitchFamily="34" charset="0"/>
              </a:rPr>
              <a:t>LEGISLATIVE</a:t>
            </a:r>
          </a:p>
          <a:p>
            <a:pPr marL="0" lvl="1" indent="0" algn="just">
              <a:buNone/>
            </a:pPr>
            <a:endParaRPr lang="en-ZA" sz="1600" b="1" dirty="0">
              <a:latin typeface="Verdana" panose="020B0604030504040204" pitchFamily="34" charset="0"/>
              <a:ea typeface="Verdana" panose="020B0604030504040204" pitchFamily="34" charset="0"/>
              <a:cs typeface="Arial" panose="020B0604020202020204" pitchFamily="34" charset="0"/>
            </a:endParaRPr>
          </a:p>
          <a:p>
            <a:pPr marL="0" lvl="1" indent="0" algn="just">
              <a:buNone/>
            </a:pPr>
            <a:r>
              <a:rPr lang="en-ZA" sz="1600" b="1" dirty="0">
                <a:latin typeface="Verdana" panose="020B0604030504040204" pitchFamily="34" charset="0"/>
                <a:ea typeface="Verdana" panose="020B0604030504040204" pitchFamily="34" charset="0"/>
                <a:cs typeface="Arial" panose="020B0604020202020204" pitchFamily="34" charset="0"/>
              </a:rPr>
              <a:t>Core functions in terms of POPIA</a:t>
            </a:r>
          </a:p>
          <a:p>
            <a:pPr marL="342900" lvl="1" indent="-342900" algn="just">
              <a:buFont typeface="Arial" panose="020B0604020202020204" pitchFamily="34" charset="0"/>
              <a:buChar char="•"/>
            </a:pPr>
            <a:r>
              <a:rPr lang="en-ZA" sz="1600" dirty="0">
                <a:latin typeface="Verdana" panose="020B0604030504040204" pitchFamily="34" charset="0"/>
                <a:ea typeface="Verdana" panose="020B0604030504040204" pitchFamily="34" charset="0"/>
                <a:cs typeface="Arial" panose="020B0604020202020204" pitchFamily="34" charset="0"/>
              </a:rPr>
              <a:t>To provide education; monitor and enforce compliance; Consult with interested parties; Handle complaints; Conduct research; Develop codes of conduct</a:t>
            </a:r>
          </a:p>
          <a:p>
            <a:pPr marL="0" lvl="1" indent="0" algn="just">
              <a:buNone/>
            </a:pPr>
            <a:endParaRPr lang="en-ZA" sz="1600" dirty="0">
              <a:latin typeface="Verdana" panose="020B0604030504040204" pitchFamily="34" charset="0"/>
              <a:ea typeface="Verdana" panose="020B0604030504040204" pitchFamily="34" charset="0"/>
              <a:cs typeface="Arial" panose="020B0604020202020204" pitchFamily="34" charset="0"/>
            </a:endParaRPr>
          </a:p>
          <a:p>
            <a:pPr marL="0" lvl="1" indent="0" algn="just">
              <a:buNone/>
            </a:pPr>
            <a:r>
              <a:rPr lang="en-ZA" sz="1600" b="1" dirty="0">
                <a:latin typeface="Verdana" panose="020B0604030504040204" pitchFamily="34" charset="0"/>
                <a:ea typeface="Verdana" panose="020B0604030504040204" pitchFamily="34" charset="0"/>
                <a:cs typeface="Arial" panose="020B0604020202020204" pitchFamily="34" charset="0"/>
              </a:rPr>
              <a:t>Core functions in terms of PAIA</a:t>
            </a:r>
          </a:p>
          <a:p>
            <a:pPr marL="342900" lvl="1" indent="-342900" algn="just">
              <a:buFont typeface="Arial" panose="020B0604020202020204" pitchFamily="34" charset="0"/>
              <a:buChar char="•"/>
            </a:pPr>
            <a:r>
              <a:rPr lang="en-ZA" sz="1600" dirty="0">
                <a:latin typeface="Verdana" panose="020B0604030504040204" pitchFamily="34" charset="0"/>
                <a:ea typeface="Verdana" panose="020B0604030504040204" pitchFamily="34" charset="0"/>
                <a:cs typeface="Arial" panose="020B0604020202020204" pitchFamily="34" charset="0"/>
              </a:rPr>
              <a:t>Handle complaints; Conduct investigations; issue enforcement notices; make assessments whether public and private bodies comply with the provision of PAIA</a:t>
            </a:r>
          </a:p>
          <a:p>
            <a:pPr marL="342900" lvl="1" indent="-342900" algn="just">
              <a:buFont typeface="Arial" panose="020B0604020202020204" pitchFamily="34" charset="0"/>
              <a:buChar char="•"/>
            </a:pPr>
            <a:endParaRPr lang="en-US" sz="1600" dirty="0">
              <a:latin typeface="Verdana" panose="020B0604030504040204" pitchFamily="34" charset="0"/>
              <a:ea typeface="Verdana" panose="020B0604030504040204" pitchFamily="34" charset="0"/>
            </a:endParaRPr>
          </a:p>
          <a:p>
            <a:pPr algn="just"/>
            <a:endParaRPr lang="en-US" sz="1600" dirty="0">
              <a:latin typeface="Verdana" panose="020B0604030504040204" pitchFamily="34" charset="0"/>
              <a:ea typeface="Verdana" panose="020B0604030504040204" pitchFamily="34" charset="0"/>
            </a:endParaRPr>
          </a:p>
        </p:txBody>
      </p:sp>
      <p:sp>
        <p:nvSpPr>
          <p:cNvPr id="6" name="Slide Number Placeholder 5"/>
          <p:cNvSpPr>
            <a:spLocks noGrp="1"/>
          </p:cNvSpPr>
          <p:nvPr>
            <p:ph type="sldNum" sz="quarter" idx="12"/>
          </p:nvPr>
        </p:nvSpPr>
        <p:spPr>
          <a:xfrm>
            <a:off x="2362200" y="6356350"/>
            <a:ext cx="2133600" cy="365125"/>
          </a:xfrm>
        </p:spPr>
        <p:txBody>
          <a:bodyPr/>
          <a:lstStyle/>
          <a:p>
            <a:pPr>
              <a:defRPr>
                <a:uFillTx/>
              </a:defRPr>
            </a:pPr>
            <a:fld id="{13FD9E92-459D-49BB-A1AD-3812F417DC11}" type="slidenum">
              <a:rPr lang="en-US" altLang="en-US" smtClean="0">
                <a:uFillTx/>
              </a:rPr>
              <a:t>3</a:t>
            </a:fld>
            <a:endParaRPr lang="en-US" altLang="en-US" dirty="0">
              <a:uFillTx/>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8432" y="145857"/>
            <a:ext cx="8048625" cy="444434"/>
          </a:xfrm>
          <a:solidFill>
            <a:srgbClr val="C00000"/>
          </a:solidFill>
        </p:spPr>
        <p:txBody>
          <a:bodyPr/>
          <a:lstStyle/>
          <a:p>
            <a:r>
              <a:rPr lang="en-US" sz="2400" b="1" dirty="0">
                <a:solidFill>
                  <a:schemeClr val="bg1"/>
                </a:solidFill>
                <a:latin typeface="Verdana" panose="020B0604030504040204" pitchFamily="34" charset="0"/>
                <a:ea typeface="Verdana" panose="020B0604030504040204" pitchFamily="34" charset="0"/>
                <a:cs typeface="Arial" panose="020B0604020202020204" pitchFamily="34" charset="0"/>
              </a:rPr>
              <a:t>PROGRAMME 5: ADMINISTRATION</a:t>
            </a:r>
          </a:p>
        </p:txBody>
      </p:sp>
      <p:sp>
        <p:nvSpPr>
          <p:cNvPr id="5" name="Slide Number Placeholder 4"/>
          <p:cNvSpPr>
            <a:spLocks noGrp="1"/>
          </p:cNvSpPr>
          <p:nvPr>
            <p:ph type="sldNum" sz="quarter" idx="12"/>
          </p:nvPr>
        </p:nvSpPr>
        <p:spPr>
          <a:xfrm>
            <a:off x="2847975" y="6471897"/>
            <a:ext cx="2133600" cy="365125"/>
          </a:xfrm>
        </p:spPr>
        <p:txBody>
          <a:bodyPr/>
          <a:lstStyle/>
          <a:p>
            <a:pPr>
              <a:defRPr>
                <a:uFillTx/>
              </a:defRPr>
            </a:pPr>
            <a:fld id="{53D2BF3C-DD81-4A71-B976-BFF89C61EB4E}" type="slidenum">
              <a:rPr lang="en-US" altLang="en-US" smtClean="0">
                <a:uFillTx/>
              </a:rPr>
              <a:t>30</a:t>
            </a:fld>
            <a:endParaRPr lang="en-US" altLang="en-US" dirty="0">
              <a:uFillTx/>
            </a:endParaRPr>
          </a:p>
        </p:txBody>
      </p:sp>
      <p:sp>
        <p:nvSpPr>
          <p:cNvPr id="3" name="Content Placeholder 2"/>
          <p:cNvSpPr>
            <a:spLocks noGrp="1"/>
          </p:cNvSpPr>
          <p:nvPr>
            <p:ph idx="1"/>
          </p:nvPr>
        </p:nvSpPr>
        <p:spPr>
          <a:xfrm>
            <a:off x="417945" y="1152817"/>
            <a:ext cx="8229600" cy="4525963"/>
          </a:xfrm>
        </p:spPr>
        <p:txBody>
          <a:bodyPr/>
          <a:lstStyle/>
          <a:p>
            <a:pPr marL="0" indent="0">
              <a:buNone/>
            </a:pPr>
            <a:endParaRPr lang="en-US" dirty="0"/>
          </a:p>
          <a:p>
            <a:pPr marL="0" indent="0">
              <a:buNone/>
            </a:pPr>
            <a:endParaRPr lang="en-US" dirty="0"/>
          </a:p>
          <a:p>
            <a:pPr marL="0" lvl="0" indent="0">
              <a:buNone/>
            </a:pPr>
            <a:endParaRPr lang="en-US" dirty="0">
              <a:solidFill>
                <a:srgbClr val="000000"/>
              </a:solidFill>
            </a:endParaRPr>
          </a:p>
          <a:p>
            <a:pPr marL="0" indent="0">
              <a:buNone/>
            </a:pPr>
            <a:endParaRPr lang="en-US" dirty="0"/>
          </a:p>
        </p:txBody>
      </p:sp>
      <p:graphicFrame>
        <p:nvGraphicFramePr>
          <p:cNvPr id="7" name="Table 6"/>
          <p:cNvGraphicFramePr>
            <a:graphicFrameLocks noGrp="1"/>
          </p:cNvGraphicFramePr>
          <p:nvPr/>
        </p:nvGraphicFramePr>
        <p:xfrm>
          <a:off x="203200" y="576398"/>
          <a:ext cx="8743950" cy="5783580"/>
        </p:xfrm>
        <a:graphic>
          <a:graphicData uri="http://schemas.openxmlformats.org/drawingml/2006/table">
            <a:tbl>
              <a:tblPr firstRow="1" firstCol="1" bandRow="1">
                <a:tableStyleId>{5C22544A-7EE6-4342-B048-85BDC9FD1C3A}</a:tableStyleId>
              </a:tblPr>
              <a:tblGrid>
                <a:gridCol w="1503128">
                  <a:extLst>
                    <a:ext uri="{9D8B030D-6E8A-4147-A177-3AD203B41FA5}">
                      <a16:colId xmlns:a16="http://schemas.microsoft.com/office/drawing/2014/main" val="20000"/>
                    </a:ext>
                  </a:extLst>
                </a:gridCol>
                <a:gridCol w="620987">
                  <a:extLst>
                    <a:ext uri="{9D8B030D-6E8A-4147-A177-3AD203B41FA5}">
                      <a16:colId xmlns:a16="http://schemas.microsoft.com/office/drawing/2014/main" val="20001"/>
                    </a:ext>
                  </a:extLst>
                </a:gridCol>
                <a:gridCol w="1458192">
                  <a:extLst>
                    <a:ext uri="{9D8B030D-6E8A-4147-A177-3AD203B41FA5}">
                      <a16:colId xmlns:a16="http://schemas.microsoft.com/office/drawing/2014/main" val="20002"/>
                    </a:ext>
                  </a:extLst>
                </a:gridCol>
                <a:gridCol w="1357993">
                  <a:extLst>
                    <a:ext uri="{9D8B030D-6E8A-4147-A177-3AD203B41FA5}">
                      <a16:colId xmlns:a16="http://schemas.microsoft.com/office/drawing/2014/main" val="20003"/>
                    </a:ext>
                  </a:extLst>
                </a:gridCol>
                <a:gridCol w="1416050">
                  <a:extLst>
                    <a:ext uri="{9D8B030D-6E8A-4147-A177-3AD203B41FA5}">
                      <a16:colId xmlns:a16="http://schemas.microsoft.com/office/drawing/2014/main" val="20004"/>
                    </a:ext>
                  </a:extLst>
                </a:gridCol>
                <a:gridCol w="1352550">
                  <a:extLst>
                    <a:ext uri="{9D8B030D-6E8A-4147-A177-3AD203B41FA5}">
                      <a16:colId xmlns:a16="http://schemas.microsoft.com/office/drawing/2014/main" val="20005"/>
                    </a:ext>
                  </a:extLst>
                </a:gridCol>
                <a:gridCol w="1035050">
                  <a:extLst>
                    <a:ext uri="{9D8B030D-6E8A-4147-A177-3AD203B41FA5}">
                      <a16:colId xmlns:a16="http://schemas.microsoft.com/office/drawing/2014/main" val="20006"/>
                    </a:ext>
                  </a:extLst>
                </a:gridCol>
              </a:tblGrid>
              <a:tr h="0">
                <a:tc gridSpan="7">
                  <a:txBody>
                    <a:bodyPr/>
                    <a:lstStyle/>
                    <a:p>
                      <a:pPr marL="179705" algn="just">
                        <a:lnSpc>
                          <a:spcPct val="150000"/>
                        </a:lnSpc>
                        <a:spcAft>
                          <a:spcPts val="0"/>
                        </a:spcAft>
                      </a:pP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15701" marR="15701"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932196">
                <a:tc>
                  <a:txBody>
                    <a:bodyPr/>
                    <a:lstStyle/>
                    <a:p>
                      <a:pPr marL="179705" algn="l">
                        <a:lnSpc>
                          <a:spcPct val="150000"/>
                        </a:lnSpc>
                        <a:spcAft>
                          <a:spcPts val="0"/>
                        </a:spcAft>
                      </a:pPr>
                      <a:r>
                        <a:rPr lang="en-ZA" sz="1100" b="1" dirty="0">
                          <a:effectLst/>
                          <a:latin typeface="Verdana" panose="020B0604030504040204" pitchFamily="34" charset="0"/>
                          <a:ea typeface="Verdana" panose="020B0604030504040204" pitchFamily="34" charset="0"/>
                        </a:rPr>
                        <a:t>Output</a:t>
                      </a:r>
                      <a:endParaRPr lang="en-ZA" sz="1100" b="1" dirty="0">
                        <a:effectLst/>
                        <a:latin typeface="Verdana" panose="020B0604030504040204" pitchFamily="34" charset="0"/>
                        <a:ea typeface="Verdana" panose="020B0604030504040204" pitchFamily="34" charset="0"/>
                        <a:cs typeface="Times New Roman" panose="02020603050405020304" pitchFamily="18" charset="0"/>
                      </a:endParaRPr>
                    </a:p>
                  </a:txBody>
                  <a:tcPr marL="15701" marR="15701" marT="0" marB="0"/>
                </a:tc>
                <a:tc>
                  <a:txBody>
                    <a:bodyPr/>
                    <a:lstStyle/>
                    <a:p>
                      <a:pPr marL="179705" algn="l">
                        <a:lnSpc>
                          <a:spcPct val="150000"/>
                        </a:lnSpc>
                        <a:spcAft>
                          <a:spcPts val="0"/>
                        </a:spcAft>
                      </a:pPr>
                      <a:r>
                        <a:rPr lang="en-US" sz="1100" b="1" dirty="0">
                          <a:effectLst/>
                          <a:latin typeface="Verdana" panose="020B0604030504040204" pitchFamily="34" charset="0"/>
                          <a:ea typeface="Verdana" panose="020B0604030504040204" pitchFamily="34" charset="0"/>
                          <a:cs typeface="Times New Roman" panose="02020603050405020304" pitchFamily="18" charset="0"/>
                        </a:rPr>
                        <a:t>No. </a:t>
                      </a:r>
                      <a:endParaRPr lang="en-ZA" sz="1100" b="1" dirty="0">
                        <a:effectLst/>
                        <a:latin typeface="Verdana" panose="020B0604030504040204" pitchFamily="34" charset="0"/>
                        <a:ea typeface="Verdana" panose="020B0604030504040204" pitchFamily="34" charset="0"/>
                        <a:cs typeface="Times New Roman" panose="02020603050405020304" pitchFamily="18" charset="0"/>
                      </a:endParaRPr>
                    </a:p>
                  </a:txBody>
                  <a:tcPr marL="15701" marR="15701" marT="0" marB="0"/>
                </a:tc>
                <a:tc>
                  <a:txBody>
                    <a:bodyPr/>
                    <a:lstStyle/>
                    <a:p>
                      <a:pPr marL="179705" algn="l">
                        <a:lnSpc>
                          <a:spcPct val="150000"/>
                        </a:lnSpc>
                        <a:spcAft>
                          <a:spcPts val="0"/>
                        </a:spcAft>
                      </a:pPr>
                      <a:r>
                        <a:rPr lang="en-ZA" sz="1100" b="1" dirty="0">
                          <a:effectLst/>
                          <a:latin typeface="Verdana" panose="020B0604030504040204" pitchFamily="34" charset="0"/>
                          <a:ea typeface="Verdana" panose="020B0604030504040204" pitchFamily="34" charset="0"/>
                        </a:rPr>
                        <a:t>Output Indicator</a:t>
                      </a:r>
                      <a:endParaRPr lang="en-ZA" sz="1100" b="1" dirty="0">
                        <a:effectLst/>
                        <a:latin typeface="Verdana" panose="020B0604030504040204" pitchFamily="34" charset="0"/>
                        <a:ea typeface="Verdana" panose="020B0604030504040204" pitchFamily="34" charset="0"/>
                        <a:cs typeface="Times New Roman" panose="02020603050405020304" pitchFamily="18" charset="0"/>
                      </a:endParaRPr>
                    </a:p>
                  </a:txBody>
                  <a:tcPr marL="15701" marR="15701" marT="0" marB="0"/>
                </a:tc>
                <a:tc>
                  <a:txBody>
                    <a:bodyPr/>
                    <a:lstStyle/>
                    <a:p>
                      <a:pPr marL="179705" algn="l">
                        <a:lnSpc>
                          <a:spcPct val="150000"/>
                        </a:lnSpc>
                        <a:spcAft>
                          <a:spcPts val="0"/>
                        </a:spcAft>
                      </a:pPr>
                      <a:r>
                        <a:rPr lang="en-ZA" sz="1100" b="1" dirty="0">
                          <a:effectLst/>
                          <a:latin typeface="Verdana" panose="020B0604030504040204" pitchFamily="34" charset="0"/>
                          <a:ea typeface="Verdana" panose="020B0604030504040204" pitchFamily="34" charset="0"/>
                        </a:rPr>
                        <a:t>Planned Annual Target</a:t>
                      </a:r>
                    </a:p>
                    <a:p>
                      <a:pPr marL="179705" algn="l">
                        <a:lnSpc>
                          <a:spcPct val="150000"/>
                        </a:lnSpc>
                        <a:spcAft>
                          <a:spcPts val="0"/>
                        </a:spcAft>
                      </a:pPr>
                      <a:r>
                        <a:rPr lang="en-ZA" sz="1100" b="1" dirty="0">
                          <a:effectLst/>
                          <a:latin typeface="Verdana" panose="020B0604030504040204" pitchFamily="34" charset="0"/>
                          <a:ea typeface="Verdana" panose="020B0604030504040204" pitchFamily="34" charset="0"/>
                        </a:rPr>
                        <a:t>2020/2021</a:t>
                      </a:r>
                      <a:endParaRPr lang="en-ZA" sz="1100" b="1" dirty="0">
                        <a:effectLst/>
                        <a:latin typeface="Verdana" panose="020B0604030504040204" pitchFamily="34" charset="0"/>
                        <a:ea typeface="Verdana" panose="020B0604030504040204" pitchFamily="34" charset="0"/>
                        <a:cs typeface="Times New Roman" panose="02020603050405020304" pitchFamily="18" charset="0"/>
                      </a:endParaRPr>
                    </a:p>
                  </a:txBody>
                  <a:tcPr marL="15701" marR="15701" marT="0" marB="0"/>
                </a:tc>
                <a:tc>
                  <a:txBody>
                    <a:bodyPr/>
                    <a:lstStyle/>
                    <a:p>
                      <a:pPr marL="179705" algn="l">
                        <a:lnSpc>
                          <a:spcPct val="150000"/>
                        </a:lnSpc>
                        <a:spcAft>
                          <a:spcPts val="0"/>
                        </a:spcAft>
                      </a:pPr>
                      <a:r>
                        <a:rPr lang="en-ZA" sz="1100" b="1" dirty="0">
                          <a:effectLst/>
                          <a:latin typeface="Verdana" panose="020B0604030504040204" pitchFamily="34" charset="0"/>
                          <a:ea typeface="Verdana" panose="020B0604030504040204" pitchFamily="34" charset="0"/>
                        </a:rPr>
                        <a:t>Actual Achievement</a:t>
                      </a:r>
                    </a:p>
                    <a:p>
                      <a:pPr marL="179705" algn="l">
                        <a:lnSpc>
                          <a:spcPct val="150000"/>
                        </a:lnSpc>
                        <a:spcAft>
                          <a:spcPts val="0"/>
                        </a:spcAft>
                      </a:pPr>
                      <a:r>
                        <a:rPr lang="en-ZA" sz="1100" b="1" dirty="0">
                          <a:effectLst/>
                          <a:latin typeface="Verdana" panose="020B0604030504040204" pitchFamily="34" charset="0"/>
                          <a:ea typeface="Verdana" panose="020B0604030504040204" pitchFamily="34" charset="0"/>
                        </a:rPr>
                        <a:t>2020/2021</a:t>
                      </a:r>
                    </a:p>
                    <a:p>
                      <a:pPr marL="179705" algn="l">
                        <a:lnSpc>
                          <a:spcPct val="150000"/>
                        </a:lnSpc>
                        <a:spcAft>
                          <a:spcPts val="0"/>
                        </a:spcAft>
                      </a:pPr>
                      <a:r>
                        <a:rPr lang="en-ZA" sz="1100" b="1" dirty="0">
                          <a:effectLst/>
                          <a:latin typeface="Verdana" panose="020B0604030504040204" pitchFamily="34" charset="0"/>
                          <a:ea typeface="Verdana" panose="020B0604030504040204" pitchFamily="34" charset="0"/>
                        </a:rPr>
                        <a:t> </a:t>
                      </a:r>
                      <a:endParaRPr lang="en-ZA" sz="1100" b="1" dirty="0">
                        <a:effectLst/>
                        <a:latin typeface="Verdana" panose="020B0604030504040204" pitchFamily="34" charset="0"/>
                        <a:ea typeface="Verdana" panose="020B0604030504040204" pitchFamily="34" charset="0"/>
                        <a:cs typeface="Times New Roman" panose="02020603050405020304" pitchFamily="18" charset="0"/>
                      </a:endParaRPr>
                    </a:p>
                  </a:txBody>
                  <a:tcPr marL="15701" marR="15701" marT="0" marB="0"/>
                </a:tc>
                <a:tc>
                  <a:txBody>
                    <a:bodyPr/>
                    <a:lstStyle/>
                    <a:p>
                      <a:pPr marL="179705" algn="l">
                        <a:lnSpc>
                          <a:spcPct val="150000"/>
                        </a:lnSpc>
                        <a:spcAft>
                          <a:spcPts val="0"/>
                        </a:spcAft>
                      </a:pPr>
                      <a:r>
                        <a:rPr lang="en-ZA" sz="1100" b="1" dirty="0">
                          <a:effectLst/>
                          <a:latin typeface="Verdana" panose="020B0604030504040204" pitchFamily="34" charset="0"/>
                          <a:ea typeface="Verdana" panose="020B0604030504040204" pitchFamily="34" charset="0"/>
                        </a:rPr>
                        <a:t>Deviation from planned target to Actual Achievement </a:t>
                      </a:r>
                      <a:endParaRPr lang="en-ZA" sz="1100" b="1" dirty="0">
                        <a:effectLst/>
                        <a:latin typeface="Verdana" panose="020B0604030504040204" pitchFamily="34" charset="0"/>
                        <a:ea typeface="Verdana" panose="020B0604030504040204" pitchFamily="34" charset="0"/>
                        <a:cs typeface="Times New Roman" panose="02020603050405020304" pitchFamily="18" charset="0"/>
                      </a:endParaRPr>
                    </a:p>
                  </a:txBody>
                  <a:tcPr marL="15701" marR="15701" marT="0" marB="0"/>
                </a:tc>
                <a:tc>
                  <a:txBody>
                    <a:bodyPr/>
                    <a:lstStyle/>
                    <a:p>
                      <a:pPr marL="179705" algn="l">
                        <a:lnSpc>
                          <a:spcPct val="150000"/>
                        </a:lnSpc>
                        <a:spcAft>
                          <a:spcPts val="0"/>
                        </a:spcAft>
                      </a:pPr>
                      <a:r>
                        <a:rPr lang="en-ZA" sz="1100" b="1" dirty="0">
                          <a:effectLst/>
                          <a:latin typeface="Verdana" panose="020B0604030504040204" pitchFamily="34" charset="0"/>
                          <a:ea typeface="Verdana" panose="020B0604030504040204" pitchFamily="34" charset="0"/>
                        </a:rPr>
                        <a:t>Reasons for deviations</a:t>
                      </a:r>
                      <a:endParaRPr lang="en-ZA" sz="1100" b="1" dirty="0">
                        <a:effectLst/>
                        <a:latin typeface="Verdana" panose="020B0604030504040204" pitchFamily="34" charset="0"/>
                        <a:ea typeface="Verdana" panose="020B0604030504040204" pitchFamily="34" charset="0"/>
                        <a:cs typeface="Times New Roman" panose="02020603050405020304" pitchFamily="18" charset="0"/>
                      </a:endParaRPr>
                    </a:p>
                  </a:txBody>
                  <a:tcPr marL="15701" marR="15701" marT="0" marB="0"/>
                </a:tc>
                <a:extLst>
                  <a:ext uri="{0D108BD9-81ED-4DB2-BD59-A6C34878D82A}">
                    <a16:rowId xmlns:a16="http://schemas.microsoft.com/office/drawing/2014/main" val="10001"/>
                  </a:ext>
                </a:extLst>
              </a:tr>
              <a:tr h="932196">
                <a:tc rowSpan="3">
                  <a:txBody>
                    <a:bodyPr/>
                    <a:lstStyle/>
                    <a:p>
                      <a:pPr marL="179705" algn="l">
                        <a:lnSpc>
                          <a:spcPct val="150000"/>
                        </a:lnSpc>
                        <a:spcAft>
                          <a:spcPts val="0"/>
                        </a:spcAft>
                      </a:pPr>
                      <a:r>
                        <a:rPr lang="en-ZA" sz="1100" dirty="0">
                          <a:effectLst/>
                          <a:latin typeface="Verdana" panose="020B0604030504040204" pitchFamily="34" charset="0"/>
                          <a:ea typeface="Verdana" panose="020B0604030504040204" pitchFamily="34" charset="0"/>
                        </a:rPr>
                        <a:t>Fully established Administration to enable delivery on the mandate</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15701" marR="15701" marT="0" marB="0"/>
                </a:tc>
                <a:tc>
                  <a:txBody>
                    <a:bodyPr/>
                    <a:lstStyle/>
                    <a:p>
                      <a:pPr marL="179705" algn="l">
                        <a:lnSpc>
                          <a:spcPct val="150000"/>
                        </a:lnSpc>
                        <a:spcAft>
                          <a:spcPts val="0"/>
                        </a:spcAft>
                      </a:pPr>
                      <a:r>
                        <a:rPr lang="en-US" sz="1100" dirty="0">
                          <a:effectLst/>
                          <a:latin typeface="Verdana" panose="020B0604030504040204" pitchFamily="34" charset="0"/>
                          <a:ea typeface="Verdana" panose="020B0604030504040204" pitchFamily="34" charset="0"/>
                          <a:cs typeface="Times New Roman" panose="02020603050405020304" pitchFamily="18" charset="0"/>
                        </a:rPr>
                        <a:t>5.1</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15701" marR="15701" marT="0" marB="0"/>
                </a:tc>
                <a:tc>
                  <a:txBody>
                    <a:bodyPr/>
                    <a:lstStyle/>
                    <a:p>
                      <a:pPr marL="179705" algn="l">
                        <a:lnSpc>
                          <a:spcPct val="150000"/>
                        </a:lnSpc>
                        <a:spcAft>
                          <a:spcPts val="0"/>
                        </a:spcAft>
                      </a:pPr>
                      <a:r>
                        <a:rPr lang="en-ZA" sz="1100" dirty="0">
                          <a:effectLst/>
                          <a:latin typeface="Verdana" panose="020B0604030504040204" pitchFamily="34" charset="0"/>
                          <a:ea typeface="Verdana" panose="020B0604030504040204" pitchFamily="34" charset="0"/>
                        </a:rPr>
                        <a:t>Approved Phase Two (2) of the Organisational Structure implemented</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15701" marR="15701" marT="0" marB="0"/>
                </a:tc>
                <a:tc>
                  <a:txBody>
                    <a:bodyPr/>
                    <a:lstStyle/>
                    <a:p>
                      <a:pPr marL="179705" algn="l">
                        <a:lnSpc>
                          <a:spcPct val="150000"/>
                        </a:lnSpc>
                        <a:spcAft>
                          <a:spcPts val="0"/>
                        </a:spcAft>
                      </a:pPr>
                      <a:r>
                        <a:rPr lang="en-ZA" sz="1100" dirty="0">
                          <a:effectLst/>
                          <a:latin typeface="Verdana" panose="020B0604030504040204" pitchFamily="34" charset="0"/>
                          <a:ea typeface="Verdana" panose="020B0604030504040204" pitchFamily="34" charset="0"/>
                        </a:rPr>
                        <a:t>Approved and implemented Phase Two (2) of the Organisational Structure</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15701" marR="15701" marT="0" marB="0"/>
                </a:tc>
                <a:tc>
                  <a:txBody>
                    <a:bodyPr/>
                    <a:lstStyle/>
                    <a:p>
                      <a:pPr marL="179705" algn="l">
                        <a:lnSpc>
                          <a:spcPct val="150000"/>
                        </a:lnSpc>
                        <a:spcAft>
                          <a:spcPts val="0"/>
                        </a:spcAft>
                      </a:pPr>
                      <a:r>
                        <a:rPr lang="en-US" sz="1100" dirty="0">
                          <a:effectLst/>
                          <a:latin typeface="Verdana" panose="020B0604030504040204" pitchFamily="34" charset="0"/>
                          <a:ea typeface="Verdana" panose="020B0604030504040204" pitchFamily="34" charset="0"/>
                        </a:rPr>
                        <a:t>Achieved</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15701" marR="15701" marT="0" marB="0"/>
                </a:tc>
                <a:tc>
                  <a:txBody>
                    <a:bodyPr/>
                    <a:lstStyle/>
                    <a:p>
                      <a:pPr marL="179705" algn="l">
                        <a:lnSpc>
                          <a:spcPct val="150000"/>
                        </a:lnSpc>
                        <a:spcAft>
                          <a:spcPts val="0"/>
                        </a:spcAft>
                      </a:pPr>
                      <a:r>
                        <a:rPr lang="en-US" sz="1100" dirty="0">
                          <a:effectLst/>
                          <a:latin typeface="Verdana" panose="020B0604030504040204" pitchFamily="34" charset="0"/>
                          <a:ea typeface="Verdana" panose="020B0604030504040204" pitchFamily="34" charset="0"/>
                        </a:rPr>
                        <a:t>-</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15701" marR="15701" marT="0" marB="0"/>
                </a:tc>
                <a:tc>
                  <a:txBody>
                    <a:bodyPr/>
                    <a:lstStyle/>
                    <a:p>
                      <a:pPr marL="179705" algn="l">
                        <a:lnSpc>
                          <a:spcPct val="150000"/>
                        </a:lnSpc>
                        <a:spcAft>
                          <a:spcPts val="0"/>
                        </a:spcAft>
                      </a:pPr>
                      <a:r>
                        <a:rPr lang="en-US" sz="1100" dirty="0">
                          <a:effectLst/>
                          <a:latin typeface="Verdana" panose="020B0604030504040204" pitchFamily="34" charset="0"/>
                          <a:ea typeface="Verdana" panose="020B0604030504040204" pitchFamily="34" charset="0"/>
                        </a:rPr>
                        <a:t>-</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15701" marR="15701" marT="0" marB="0"/>
                </a:tc>
                <a:extLst>
                  <a:ext uri="{0D108BD9-81ED-4DB2-BD59-A6C34878D82A}">
                    <a16:rowId xmlns:a16="http://schemas.microsoft.com/office/drawing/2014/main" val="10002"/>
                  </a:ext>
                </a:extLst>
              </a:tr>
              <a:tr h="1087562">
                <a:tc vMerge="1">
                  <a:txBody>
                    <a:bodyPr/>
                    <a:lstStyle/>
                    <a:p>
                      <a:endParaRPr lang="en-US"/>
                    </a:p>
                  </a:txBody>
                  <a:tcPr/>
                </a:tc>
                <a:tc>
                  <a:txBody>
                    <a:bodyPr/>
                    <a:lstStyle/>
                    <a:p>
                      <a:pPr marL="179705" algn="l">
                        <a:lnSpc>
                          <a:spcPct val="150000"/>
                        </a:lnSpc>
                        <a:spcAft>
                          <a:spcPts val="0"/>
                        </a:spcAft>
                      </a:pPr>
                      <a:r>
                        <a:rPr lang="en-US" sz="1100" dirty="0">
                          <a:effectLst/>
                          <a:latin typeface="Verdana" panose="020B0604030504040204" pitchFamily="34" charset="0"/>
                          <a:ea typeface="Verdana" panose="020B0604030504040204" pitchFamily="34" charset="0"/>
                          <a:cs typeface="Times New Roman" panose="02020603050405020304" pitchFamily="18" charset="0"/>
                        </a:rPr>
                        <a:t>5.2</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15701" marR="15701" marT="0" marB="0"/>
                </a:tc>
                <a:tc>
                  <a:txBody>
                    <a:bodyPr/>
                    <a:lstStyle/>
                    <a:p>
                      <a:pPr marL="179705" algn="l">
                        <a:lnSpc>
                          <a:spcPct val="150000"/>
                        </a:lnSpc>
                        <a:spcAft>
                          <a:spcPts val="0"/>
                        </a:spcAft>
                      </a:pPr>
                      <a:r>
                        <a:rPr lang="en-ZA" sz="1100" dirty="0">
                          <a:effectLst/>
                          <a:latin typeface="Verdana" panose="020B0604030504040204" pitchFamily="34" charset="0"/>
                          <a:ea typeface="Verdana" panose="020B0604030504040204" pitchFamily="34" charset="0"/>
                        </a:rPr>
                        <a:t>Approved prioritised Corporate Services Policies and Guidelines</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15701" marR="15701" marT="0" marB="0"/>
                </a:tc>
                <a:tc>
                  <a:txBody>
                    <a:bodyPr/>
                    <a:lstStyle/>
                    <a:p>
                      <a:pPr marL="179705" algn="l">
                        <a:lnSpc>
                          <a:spcPct val="150000"/>
                        </a:lnSpc>
                        <a:spcAft>
                          <a:spcPts val="0"/>
                        </a:spcAft>
                      </a:pPr>
                      <a:r>
                        <a:rPr lang="en-ZA" sz="1100" dirty="0">
                          <a:effectLst/>
                          <a:latin typeface="Verdana" panose="020B0604030504040204" pitchFamily="34" charset="0"/>
                          <a:ea typeface="Verdana" panose="020B0604030504040204" pitchFamily="34" charset="0"/>
                        </a:rPr>
                        <a:t>Prioritised Corporate Services Policies and Guidelines developed and approved</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15701" marR="15701" marT="0" marB="0"/>
                </a:tc>
                <a:tc>
                  <a:txBody>
                    <a:bodyPr/>
                    <a:lstStyle/>
                    <a:p>
                      <a:pPr marL="179705" algn="l">
                        <a:lnSpc>
                          <a:spcPct val="150000"/>
                        </a:lnSpc>
                        <a:spcAft>
                          <a:spcPts val="0"/>
                        </a:spcAft>
                      </a:pPr>
                      <a:r>
                        <a:rPr lang="en-US" sz="1100" dirty="0">
                          <a:effectLst/>
                          <a:latin typeface="Verdana" panose="020B0604030504040204" pitchFamily="34" charset="0"/>
                          <a:ea typeface="Verdana" panose="020B0604030504040204" pitchFamily="34" charset="0"/>
                        </a:rPr>
                        <a:t>Not Achieved</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15701" marR="15701" marT="0" marB="0"/>
                </a:tc>
                <a:tc>
                  <a:txBody>
                    <a:bodyPr/>
                    <a:lstStyle/>
                    <a:p>
                      <a:pPr marL="179705" algn="l">
                        <a:lnSpc>
                          <a:spcPct val="150000"/>
                        </a:lnSpc>
                        <a:spcAft>
                          <a:spcPts val="0"/>
                        </a:spcAft>
                      </a:pPr>
                      <a:r>
                        <a:rPr lang="en-US" sz="1100" dirty="0">
                          <a:effectLst/>
                          <a:latin typeface="Verdana" panose="020B0604030504040204" pitchFamily="34" charset="0"/>
                          <a:ea typeface="Verdana" panose="020B0604030504040204" pitchFamily="34" charset="0"/>
                        </a:rPr>
                        <a:t>Corporate Services Policies were developed </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15701" marR="15701" marT="0" marB="0"/>
                </a:tc>
                <a:tc>
                  <a:txBody>
                    <a:bodyPr/>
                    <a:lstStyle/>
                    <a:p>
                      <a:pPr marL="179705" algn="l">
                        <a:lnSpc>
                          <a:spcPct val="150000"/>
                        </a:lnSpc>
                        <a:spcAft>
                          <a:spcPts val="0"/>
                        </a:spcAft>
                      </a:pPr>
                      <a:r>
                        <a:rPr lang="en-US" sz="1100" dirty="0">
                          <a:effectLst/>
                          <a:latin typeface="Verdana" panose="020B0604030504040204" pitchFamily="34" charset="0"/>
                          <a:ea typeface="Verdana" panose="020B0604030504040204" pitchFamily="34" charset="0"/>
                        </a:rPr>
                        <a:t>The policies were not approved</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15701" marR="15701" marT="0" marB="0"/>
                </a:tc>
                <a:extLst>
                  <a:ext uri="{0D108BD9-81ED-4DB2-BD59-A6C34878D82A}">
                    <a16:rowId xmlns:a16="http://schemas.microsoft.com/office/drawing/2014/main" val="10003"/>
                  </a:ext>
                </a:extLst>
              </a:tr>
              <a:tr h="621464">
                <a:tc vMerge="1">
                  <a:txBody>
                    <a:bodyPr/>
                    <a:lstStyle/>
                    <a:p>
                      <a:endParaRPr lang="en-US"/>
                    </a:p>
                  </a:txBody>
                  <a:tcPr/>
                </a:tc>
                <a:tc>
                  <a:txBody>
                    <a:bodyPr/>
                    <a:lstStyle/>
                    <a:p>
                      <a:pPr marL="179705" algn="l">
                        <a:lnSpc>
                          <a:spcPct val="150000"/>
                        </a:lnSpc>
                        <a:spcAft>
                          <a:spcPts val="0"/>
                        </a:spcAft>
                      </a:pPr>
                      <a:r>
                        <a:rPr lang="en-US" sz="1100" dirty="0">
                          <a:effectLst/>
                          <a:latin typeface="Verdana" panose="020B0604030504040204" pitchFamily="34" charset="0"/>
                          <a:ea typeface="Verdana" panose="020B0604030504040204" pitchFamily="34" charset="0"/>
                          <a:cs typeface="Times New Roman" panose="02020603050405020304" pitchFamily="18" charset="0"/>
                        </a:rPr>
                        <a:t>5.3</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15701" marR="15701" marT="0" marB="0"/>
                </a:tc>
                <a:tc>
                  <a:txBody>
                    <a:bodyPr/>
                    <a:lstStyle/>
                    <a:p>
                      <a:pPr marL="179705" algn="l">
                        <a:lnSpc>
                          <a:spcPct val="150000"/>
                        </a:lnSpc>
                        <a:spcAft>
                          <a:spcPts val="0"/>
                        </a:spcAft>
                      </a:pPr>
                      <a:r>
                        <a:rPr lang="en-ZA" sz="1100" dirty="0">
                          <a:effectLst/>
                          <a:latin typeface="Verdana" panose="020B0604030504040204" pitchFamily="34" charset="0"/>
                          <a:ea typeface="Verdana" panose="020B0604030504040204" pitchFamily="34" charset="0"/>
                        </a:rPr>
                        <a:t>Approved Delegation of Authority (DOA) Framework</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15701" marR="15701" marT="0" marB="0"/>
                </a:tc>
                <a:tc>
                  <a:txBody>
                    <a:bodyPr/>
                    <a:lstStyle/>
                    <a:p>
                      <a:pPr algn="l">
                        <a:lnSpc>
                          <a:spcPct val="150000"/>
                        </a:lnSpc>
                        <a:spcAft>
                          <a:spcPts val="0"/>
                        </a:spcAft>
                      </a:pPr>
                      <a:r>
                        <a:rPr lang="en-GB" sz="1100" dirty="0">
                          <a:effectLst/>
                          <a:latin typeface="Verdana" panose="020B0604030504040204" pitchFamily="34" charset="0"/>
                          <a:ea typeface="Verdana" panose="020B0604030504040204" pitchFamily="34" charset="0"/>
                        </a:rPr>
                        <a:t>DOA Framework approved</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15701" marR="15701" marT="0" marB="0"/>
                </a:tc>
                <a:tc>
                  <a:txBody>
                    <a:bodyPr/>
                    <a:lstStyle/>
                    <a:p>
                      <a:pPr marL="179705" algn="l">
                        <a:lnSpc>
                          <a:spcPct val="150000"/>
                        </a:lnSpc>
                        <a:spcAft>
                          <a:spcPts val="0"/>
                        </a:spcAft>
                      </a:pPr>
                      <a:r>
                        <a:rPr lang="en-US" sz="1100" dirty="0">
                          <a:effectLst/>
                          <a:latin typeface="Verdana" panose="020B0604030504040204" pitchFamily="34" charset="0"/>
                          <a:ea typeface="Verdana" panose="020B0604030504040204" pitchFamily="34" charset="0"/>
                        </a:rPr>
                        <a:t>Achieved </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15701" marR="15701" marT="0" marB="0"/>
                </a:tc>
                <a:tc>
                  <a:txBody>
                    <a:bodyPr/>
                    <a:lstStyle/>
                    <a:p>
                      <a:pPr marL="179705" algn="l">
                        <a:lnSpc>
                          <a:spcPct val="150000"/>
                        </a:lnSpc>
                        <a:spcAft>
                          <a:spcPts val="0"/>
                        </a:spcAft>
                      </a:pPr>
                      <a:r>
                        <a:rPr lang="en-US" sz="1100" dirty="0">
                          <a:effectLst/>
                          <a:latin typeface="Verdana" panose="020B0604030504040204" pitchFamily="34" charset="0"/>
                          <a:ea typeface="Verdana" panose="020B0604030504040204" pitchFamily="34" charset="0"/>
                        </a:rPr>
                        <a:t>-</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15701" marR="15701" marT="0" marB="0"/>
                </a:tc>
                <a:tc>
                  <a:txBody>
                    <a:bodyPr/>
                    <a:lstStyle/>
                    <a:p>
                      <a:pPr marL="179705" algn="l">
                        <a:lnSpc>
                          <a:spcPct val="150000"/>
                        </a:lnSpc>
                        <a:spcAft>
                          <a:spcPts val="0"/>
                        </a:spcAft>
                      </a:pPr>
                      <a:r>
                        <a:rPr lang="en-US" sz="1100" dirty="0">
                          <a:effectLst/>
                          <a:latin typeface="Verdana" panose="020B0604030504040204" pitchFamily="34" charset="0"/>
                          <a:ea typeface="Verdana" panose="020B0604030504040204" pitchFamily="34" charset="0"/>
                        </a:rPr>
                        <a:t>-</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15701" marR="15701" marT="0" marB="0"/>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16976"/>
            <a:ext cx="8077200" cy="516861"/>
          </a:xfrm>
          <a:solidFill>
            <a:srgbClr val="C00000"/>
          </a:solidFill>
        </p:spPr>
        <p:txBody>
          <a:bodyPr/>
          <a:lstStyle/>
          <a:p>
            <a:r>
              <a:rPr lang="en-US" sz="2400" b="1" dirty="0">
                <a:solidFill>
                  <a:schemeClr val="bg1"/>
                </a:solidFill>
                <a:latin typeface="Verdana" panose="020B0604030504040204" pitchFamily="34" charset="0"/>
                <a:ea typeface="Verdana" panose="020B0604030504040204" pitchFamily="34" charset="0"/>
                <a:cs typeface="Arial" panose="020B0604020202020204" pitchFamily="34" charset="0"/>
              </a:rPr>
              <a:t>PROGRAMME 5: ADMINISTRATION</a:t>
            </a:r>
          </a:p>
        </p:txBody>
      </p:sp>
      <p:sp>
        <p:nvSpPr>
          <p:cNvPr id="5" name="Slide Number Placeholder 4"/>
          <p:cNvSpPr>
            <a:spLocks noGrp="1"/>
          </p:cNvSpPr>
          <p:nvPr>
            <p:ph type="sldNum" sz="quarter" idx="12"/>
          </p:nvPr>
        </p:nvSpPr>
        <p:spPr>
          <a:xfrm>
            <a:off x="2952750" y="6356350"/>
            <a:ext cx="2133600" cy="365125"/>
          </a:xfrm>
        </p:spPr>
        <p:txBody>
          <a:bodyPr/>
          <a:lstStyle/>
          <a:p>
            <a:pPr>
              <a:defRPr>
                <a:uFillTx/>
              </a:defRPr>
            </a:pPr>
            <a:fld id="{53D2BF3C-DD81-4A71-B976-BFF89C61EB4E}" type="slidenum">
              <a:rPr lang="en-US" altLang="en-US" smtClean="0">
                <a:uFillTx/>
              </a:rPr>
              <a:t>31</a:t>
            </a:fld>
            <a:endParaRPr lang="en-US" altLang="en-US" dirty="0">
              <a:uFillTx/>
            </a:endParaRPr>
          </a:p>
        </p:txBody>
      </p:sp>
      <p:sp>
        <p:nvSpPr>
          <p:cNvPr id="3" name="Content Placeholder 2"/>
          <p:cNvSpPr>
            <a:spLocks noGrp="1"/>
          </p:cNvSpPr>
          <p:nvPr>
            <p:ph idx="1"/>
          </p:nvPr>
        </p:nvSpPr>
        <p:spPr>
          <a:xfrm>
            <a:off x="417945" y="1152817"/>
            <a:ext cx="8229600" cy="4525963"/>
          </a:xfrm>
        </p:spPr>
        <p:txBody>
          <a:bodyPr/>
          <a:lstStyle/>
          <a:p>
            <a:pPr marL="0" indent="0">
              <a:buNone/>
            </a:pPr>
            <a:endParaRPr lang="en-US" dirty="0"/>
          </a:p>
          <a:p>
            <a:pPr marL="0" indent="0">
              <a:buNone/>
            </a:pPr>
            <a:endParaRPr lang="en-US" dirty="0"/>
          </a:p>
          <a:p>
            <a:pPr marL="0" lvl="0" indent="0">
              <a:buNone/>
            </a:pPr>
            <a:endParaRPr lang="en-US" dirty="0">
              <a:solidFill>
                <a:srgbClr val="000000"/>
              </a:solidFill>
            </a:endParaRPr>
          </a:p>
          <a:p>
            <a:pPr marL="0" indent="0">
              <a:buNone/>
            </a:pPr>
            <a:endParaRPr lang="en-US" dirty="0"/>
          </a:p>
        </p:txBody>
      </p:sp>
      <p:graphicFrame>
        <p:nvGraphicFramePr>
          <p:cNvPr id="7" name="Table 6"/>
          <p:cNvGraphicFramePr>
            <a:graphicFrameLocks noGrp="1"/>
          </p:cNvGraphicFramePr>
          <p:nvPr/>
        </p:nvGraphicFramePr>
        <p:xfrm>
          <a:off x="127000" y="1344691"/>
          <a:ext cx="8648701" cy="4526280"/>
        </p:xfrm>
        <a:graphic>
          <a:graphicData uri="http://schemas.openxmlformats.org/drawingml/2006/table">
            <a:tbl>
              <a:tblPr firstRow="1" firstCol="1" bandRow="1">
                <a:tableStyleId>{5C22544A-7EE6-4342-B048-85BDC9FD1C3A}</a:tableStyleId>
              </a:tblPr>
              <a:tblGrid>
                <a:gridCol w="1505665">
                  <a:extLst>
                    <a:ext uri="{9D8B030D-6E8A-4147-A177-3AD203B41FA5}">
                      <a16:colId xmlns:a16="http://schemas.microsoft.com/office/drawing/2014/main" val="20000"/>
                    </a:ext>
                  </a:extLst>
                </a:gridCol>
                <a:gridCol w="650876">
                  <a:extLst>
                    <a:ext uri="{9D8B030D-6E8A-4147-A177-3AD203B41FA5}">
                      <a16:colId xmlns:a16="http://schemas.microsoft.com/office/drawing/2014/main" val="20001"/>
                    </a:ext>
                  </a:extLst>
                </a:gridCol>
                <a:gridCol w="1254850">
                  <a:extLst>
                    <a:ext uri="{9D8B030D-6E8A-4147-A177-3AD203B41FA5}">
                      <a16:colId xmlns:a16="http://schemas.microsoft.com/office/drawing/2014/main" val="20002"/>
                    </a:ext>
                  </a:extLst>
                </a:gridCol>
                <a:gridCol w="1322477">
                  <a:extLst>
                    <a:ext uri="{9D8B030D-6E8A-4147-A177-3AD203B41FA5}">
                      <a16:colId xmlns:a16="http://schemas.microsoft.com/office/drawing/2014/main" val="20003"/>
                    </a:ext>
                  </a:extLst>
                </a:gridCol>
                <a:gridCol w="1547899">
                  <a:extLst>
                    <a:ext uri="{9D8B030D-6E8A-4147-A177-3AD203B41FA5}">
                      <a16:colId xmlns:a16="http://schemas.microsoft.com/office/drawing/2014/main" val="20004"/>
                    </a:ext>
                  </a:extLst>
                </a:gridCol>
                <a:gridCol w="1293783">
                  <a:extLst>
                    <a:ext uri="{9D8B030D-6E8A-4147-A177-3AD203B41FA5}">
                      <a16:colId xmlns:a16="http://schemas.microsoft.com/office/drawing/2014/main" val="20005"/>
                    </a:ext>
                  </a:extLst>
                </a:gridCol>
                <a:gridCol w="1073151">
                  <a:extLst>
                    <a:ext uri="{9D8B030D-6E8A-4147-A177-3AD203B41FA5}">
                      <a16:colId xmlns:a16="http://schemas.microsoft.com/office/drawing/2014/main" val="20006"/>
                    </a:ext>
                  </a:extLst>
                </a:gridCol>
              </a:tblGrid>
              <a:tr h="206263">
                <a:tc gridSpan="7">
                  <a:txBody>
                    <a:bodyPr/>
                    <a:lstStyle/>
                    <a:p>
                      <a:pPr marL="179705" algn="l">
                        <a:lnSpc>
                          <a:spcPct val="150000"/>
                        </a:lnSpc>
                        <a:spcAft>
                          <a:spcPts val="0"/>
                        </a:spcAft>
                      </a:pP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15701" marR="15701"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237575">
                <a:tc>
                  <a:txBody>
                    <a:bodyPr/>
                    <a:lstStyle/>
                    <a:p>
                      <a:pPr marL="179705" algn="l">
                        <a:lnSpc>
                          <a:spcPct val="150000"/>
                        </a:lnSpc>
                        <a:spcAft>
                          <a:spcPts val="0"/>
                        </a:spcAft>
                      </a:pPr>
                      <a:r>
                        <a:rPr lang="en-ZA" sz="1100" b="1" dirty="0">
                          <a:effectLst/>
                          <a:latin typeface="Verdana" panose="020B0604030504040204" pitchFamily="34" charset="0"/>
                          <a:ea typeface="Verdana" panose="020B0604030504040204" pitchFamily="34" charset="0"/>
                        </a:rPr>
                        <a:t>Output</a:t>
                      </a:r>
                      <a:endParaRPr lang="en-ZA" sz="1100" b="1" dirty="0">
                        <a:effectLst/>
                        <a:latin typeface="Verdana" panose="020B0604030504040204" pitchFamily="34" charset="0"/>
                        <a:ea typeface="Verdana" panose="020B0604030504040204" pitchFamily="34" charset="0"/>
                        <a:cs typeface="Times New Roman" panose="02020603050405020304" pitchFamily="18" charset="0"/>
                      </a:endParaRPr>
                    </a:p>
                  </a:txBody>
                  <a:tcPr marL="15701" marR="15701" marT="0" marB="0"/>
                </a:tc>
                <a:tc>
                  <a:txBody>
                    <a:bodyPr/>
                    <a:lstStyle/>
                    <a:p>
                      <a:pPr marL="179705" algn="l">
                        <a:lnSpc>
                          <a:spcPct val="150000"/>
                        </a:lnSpc>
                        <a:spcAft>
                          <a:spcPts val="0"/>
                        </a:spcAft>
                      </a:pPr>
                      <a:r>
                        <a:rPr lang="en-US" sz="1100" b="1" dirty="0">
                          <a:effectLst/>
                          <a:latin typeface="Verdana" panose="020B0604030504040204" pitchFamily="34" charset="0"/>
                          <a:ea typeface="Verdana" panose="020B0604030504040204" pitchFamily="34" charset="0"/>
                          <a:cs typeface="Times New Roman" panose="02020603050405020304" pitchFamily="18" charset="0"/>
                        </a:rPr>
                        <a:t>No.</a:t>
                      </a:r>
                      <a:endParaRPr lang="en-ZA" sz="1100" b="1" dirty="0">
                        <a:effectLst/>
                        <a:latin typeface="Verdana" panose="020B0604030504040204" pitchFamily="34" charset="0"/>
                        <a:ea typeface="Verdana" panose="020B0604030504040204" pitchFamily="34" charset="0"/>
                        <a:cs typeface="Times New Roman" panose="02020603050405020304" pitchFamily="18" charset="0"/>
                      </a:endParaRPr>
                    </a:p>
                  </a:txBody>
                  <a:tcPr marL="15701" marR="15701" marT="0" marB="0"/>
                </a:tc>
                <a:tc>
                  <a:txBody>
                    <a:bodyPr/>
                    <a:lstStyle/>
                    <a:p>
                      <a:pPr marL="179705" algn="l">
                        <a:lnSpc>
                          <a:spcPct val="150000"/>
                        </a:lnSpc>
                        <a:spcAft>
                          <a:spcPts val="0"/>
                        </a:spcAft>
                      </a:pPr>
                      <a:r>
                        <a:rPr lang="en-ZA" sz="1100" b="1" dirty="0">
                          <a:effectLst/>
                          <a:latin typeface="Verdana" panose="020B0604030504040204" pitchFamily="34" charset="0"/>
                          <a:ea typeface="Verdana" panose="020B0604030504040204" pitchFamily="34" charset="0"/>
                        </a:rPr>
                        <a:t>Output Indicator</a:t>
                      </a:r>
                      <a:endParaRPr lang="en-ZA" sz="1100" b="1" dirty="0">
                        <a:effectLst/>
                        <a:latin typeface="Verdana" panose="020B0604030504040204" pitchFamily="34" charset="0"/>
                        <a:ea typeface="Verdana" panose="020B0604030504040204" pitchFamily="34" charset="0"/>
                        <a:cs typeface="Times New Roman" panose="02020603050405020304" pitchFamily="18" charset="0"/>
                      </a:endParaRPr>
                    </a:p>
                  </a:txBody>
                  <a:tcPr marL="15701" marR="15701" marT="0" marB="0"/>
                </a:tc>
                <a:tc>
                  <a:txBody>
                    <a:bodyPr/>
                    <a:lstStyle/>
                    <a:p>
                      <a:pPr marL="179705" algn="l">
                        <a:lnSpc>
                          <a:spcPct val="150000"/>
                        </a:lnSpc>
                        <a:spcAft>
                          <a:spcPts val="0"/>
                        </a:spcAft>
                      </a:pPr>
                      <a:r>
                        <a:rPr lang="en-ZA" sz="1100" b="1" dirty="0">
                          <a:effectLst/>
                          <a:latin typeface="Verdana" panose="020B0604030504040204" pitchFamily="34" charset="0"/>
                          <a:ea typeface="Verdana" panose="020B0604030504040204" pitchFamily="34" charset="0"/>
                        </a:rPr>
                        <a:t>Planned Annual Target</a:t>
                      </a:r>
                    </a:p>
                    <a:p>
                      <a:pPr marL="179705" algn="l">
                        <a:lnSpc>
                          <a:spcPct val="150000"/>
                        </a:lnSpc>
                        <a:spcAft>
                          <a:spcPts val="0"/>
                        </a:spcAft>
                      </a:pPr>
                      <a:r>
                        <a:rPr lang="en-ZA" sz="1100" b="1" dirty="0">
                          <a:effectLst/>
                          <a:latin typeface="Verdana" panose="020B0604030504040204" pitchFamily="34" charset="0"/>
                          <a:ea typeface="Verdana" panose="020B0604030504040204" pitchFamily="34" charset="0"/>
                        </a:rPr>
                        <a:t>2020/2021</a:t>
                      </a:r>
                      <a:endParaRPr lang="en-ZA" sz="1100" b="1" dirty="0">
                        <a:effectLst/>
                        <a:latin typeface="Verdana" panose="020B0604030504040204" pitchFamily="34" charset="0"/>
                        <a:ea typeface="Verdana" panose="020B0604030504040204" pitchFamily="34" charset="0"/>
                        <a:cs typeface="Times New Roman" panose="02020603050405020304" pitchFamily="18" charset="0"/>
                      </a:endParaRPr>
                    </a:p>
                  </a:txBody>
                  <a:tcPr marL="15701" marR="15701" marT="0" marB="0"/>
                </a:tc>
                <a:tc>
                  <a:txBody>
                    <a:bodyPr/>
                    <a:lstStyle/>
                    <a:p>
                      <a:pPr marL="179705" algn="l">
                        <a:lnSpc>
                          <a:spcPct val="150000"/>
                        </a:lnSpc>
                        <a:spcAft>
                          <a:spcPts val="0"/>
                        </a:spcAft>
                      </a:pPr>
                      <a:r>
                        <a:rPr lang="en-ZA" sz="1100" b="1" dirty="0">
                          <a:effectLst/>
                          <a:latin typeface="Verdana" panose="020B0604030504040204" pitchFamily="34" charset="0"/>
                          <a:ea typeface="Verdana" panose="020B0604030504040204" pitchFamily="34" charset="0"/>
                        </a:rPr>
                        <a:t>Actual Achievement</a:t>
                      </a:r>
                    </a:p>
                    <a:p>
                      <a:pPr marL="179705" algn="l">
                        <a:lnSpc>
                          <a:spcPct val="150000"/>
                        </a:lnSpc>
                        <a:spcAft>
                          <a:spcPts val="0"/>
                        </a:spcAft>
                      </a:pPr>
                      <a:r>
                        <a:rPr lang="en-ZA" sz="1100" b="1" dirty="0">
                          <a:effectLst/>
                          <a:latin typeface="Verdana" panose="020B0604030504040204" pitchFamily="34" charset="0"/>
                          <a:ea typeface="Verdana" panose="020B0604030504040204" pitchFamily="34" charset="0"/>
                        </a:rPr>
                        <a:t>2020/2021</a:t>
                      </a:r>
                    </a:p>
                    <a:p>
                      <a:pPr marL="179705" algn="l">
                        <a:lnSpc>
                          <a:spcPct val="150000"/>
                        </a:lnSpc>
                        <a:spcAft>
                          <a:spcPts val="0"/>
                        </a:spcAft>
                      </a:pPr>
                      <a:r>
                        <a:rPr lang="en-ZA" sz="1100" b="1" dirty="0">
                          <a:effectLst/>
                          <a:latin typeface="Verdana" panose="020B0604030504040204" pitchFamily="34" charset="0"/>
                          <a:ea typeface="Verdana" panose="020B0604030504040204" pitchFamily="34" charset="0"/>
                        </a:rPr>
                        <a:t> </a:t>
                      </a:r>
                      <a:endParaRPr lang="en-ZA" sz="1100" b="1" dirty="0">
                        <a:effectLst/>
                        <a:latin typeface="Verdana" panose="020B0604030504040204" pitchFamily="34" charset="0"/>
                        <a:ea typeface="Verdana" panose="020B0604030504040204" pitchFamily="34" charset="0"/>
                        <a:cs typeface="Times New Roman" panose="02020603050405020304" pitchFamily="18" charset="0"/>
                      </a:endParaRPr>
                    </a:p>
                  </a:txBody>
                  <a:tcPr marL="15701" marR="15701" marT="0" marB="0"/>
                </a:tc>
                <a:tc>
                  <a:txBody>
                    <a:bodyPr/>
                    <a:lstStyle/>
                    <a:p>
                      <a:pPr marL="179705" algn="l">
                        <a:lnSpc>
                          <a:spcPct val="150000"/>
                        </a:lnSpc>
                        <a:spcAft>
                          <a:spcPts val="0"/>
                        </a:spcAft>
                      </a:pPr>
                      <a:r>
                        <a:rPr lang="en-ZA" sz="1100" b="1" dirty="0">
                          <a:effectLst/>
                          <a:latin typeface="Verdana" panose="020B0604030504040204" pitchFamily="34" charset="0"/>
                          <a:ea typeface="Verdana" panose="020B0604030504040204" pitchFamily="34" charset="0"/>
                        </a:rPr>
                        <a:t>Deviation from planned target to Actual Achievement </a:t>
                      </a:r>
                      <a:endParaRPr lang="en-ZA" sz="1100" b="1" dirty="0">
                        <a:effectLst/>
                        <a:latin typeface="Verdana" panose="020B0604030504040204" pitchFamily="34" charset="0"/>
                        <a:ea typeface="Verdana" panose="020B0604030504040204" pitchFamily="34" charset="0"/>
                        <a:cs typeface="Times New Roman" panose="02020603050405020304" pitchFamily="18" charset="0"/>
                      </a:endParaRPr>
                    </a:p>
                  </a:txBody>
                  <a:tcPr marL="15701" marR="15701" marT="0" marB="0"/>
                </a:tc>
                <a:tc>
                  <a:txBody>
                    <a:bodyPr/>
                    <a:lstStyle/>
                    <a:p>
                      <a:pPr marL="179705" algn="l">
                        <a:lnSpc>
                          <a:spcPct val="150000"/>
                        </a:lnSpc>
                        <a:spcAft>
                          <a:spcPts val="0"/>
                        </a:spcAft>
                      </a:pPr>
                      <a:r>
                        <a:rPr lang="en-ZA" sz="1100" b="1" dirty="0">
                          <a:effectLst/>
                          <a:latin typeface="Verdana" panose="020B0604030504040204" pitchFamily="34" charset="0"/>
                          <a:ea typeface="Verdana" panose="020B0604030504040204" pitchFamily="34" charset="0"/>
                        </a:rPr>
                        <a:t>Reasons for deviations</a:t>
                      </a:r>
                      <a:endParaRPr lang="en-ZA" sz="1100" b="1" dirty="0">
                        <a:effectLst/>
                        <a:latin typeface="Verdana" panose="020B0604030504040204" pitchFamily="34" charset="0"/>
                        <a:ea typeface="Verdana" panose="020B0604030504040204" pitchFamily="34" charset="0"/>
                        <a:cs typeface="Times New Roman" panose="02020603050405020304" pitchFamily="18" charset="0"/>
                      </a:endParaRPr>
                    </a:p>
                  </a:txBody>
                  <a:tcPr marL="15701" marR="15701" marT="0" marB="0"/>
                </a:tc>
                <a:extLst>
                  <a:ext uri="{0D108BD9-81ED-4DB2-BD59-A6C34878D82A}">
                    <a16:rowId xmlns:a16="http://schemas.microsoft.com/office/drawing/2014/main" val="10001"/>
                  </a:ext>
                </a:extLst>
              </a:tr>
              <a:tr h="1443838">
                <a:tc rowSpan="2">
                  <a:txBody>
                    <a:bodyPr/>
                    <a:lstStyle/>
                    <a:p>
                      <a:pPr marL="179705" algn="l">
                        <a:lnSpc>
                          <a:spcPct val="150000"/>
                        </a:lnSpc>
                        <a:spcAft>
                          <a:spcPts val="0"/>
                        </a:spcAft>
                      </a:pPr>
                      <a:r>
                        <a:rPr lang="en-ZA" sz="1100" dirty="0">
                          <a:effectLst/>
                          <a:latin typeface="Verdana" panose="020B0604030504040204" pitchFamily="34" charset="0"/>
                          <a:ea typeface="Verdana" panose="020B0604030504040204" pitchFamily="34" charset="0"/>
                        </a:rPr>
                        <a:t>Fully established Administration to enable delivery on the mandate</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15701" marR="15701" marT="0" marB="0"/>
                </a:tc>
                <a:tc>
                  <a:txBody>
                    <a:bodyPr/>
                    <a:lstStyle/>
                    <a:p>
                      <a:pPr marL="179705" algn="l">
                        <a:lnSpc>
                          <a:spcPct val="150000"/>
                        </a:lnSpc>
                        <a:spcAft>
                          <a:spcPts val="0"/>
                        </a:spcAft>
                      </a:pPr>
                      <a:r>
                        <a:rPr lang="en-US" sz="1100" dirty="0">
                          <a:effectLst/>
                          <a:latin typeface="Verdana" panose="020B0604030504040204" pitchFamily="34" charset="0"/>
                          <a:ea typeface="Verdana" panose="020B0604030504040204" pitchFamily="34" charset="0"/>
                          <a:cs typeface="Times New Roman" panose="02020603050405020304" pitchFamily="18" charset="0"/>
                        </a:rPr>
                        <a:t>5.4</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15701" marR="15701" marT="0" marB="0"/>
                </a:tc>
                <a:tc>
                  <a:txBody>
                    <a:bodyPr/>
                    <a:lstStyle/>
                    <a:p>
                      <a:pPr marL="179705" algn="l">
                        <a:lnSpc>
                          <a:spcPct val="150000"/>
                        </a:lnSpc>
                        <a:spcAft>
                          <a:spcPts val="0"/>
                        </a:spcAft>
                      </a:pPr>
                      <a:r>
                        <a:rPr lang="en-ZA" sz="1100" dirty="0">
                          <a:effectLst/>
                          <a:latin typeface="Verdana" panose="020B0604030504040204" pitchFamily="34" charset="0"/>
                          <a:ea typeface="Verdana" panose="020B0604030504040204" pitchFamily="34" charset="0"/>
                        </a:rPr>
                        <a:t>Approved prioritised Finance Policies and Guidelines</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15701" marR="15701" marT="0" marB="0"/>
                </a:tc>
                <a:tc>
                  <a:txBody>
                    <a:bodyPr/>
                    <a:lstStyle/>
                    <a:p>
                      <a:pPr algn="l">
                        <a:lnSpc>
                          <a:spcPct val="150000"/>
                        </a:lnSpc>
                        <a:spcAft>
                          <a:spcPts val="0"/>
                        </a:spcAft>
                      </a:pPr>
                      <a:r>
                        <a:rPr lang="en-GB" sz="1100" dirty="0">
                          <a:effectLst/>
                          <a:latin typeface="Verdana" panose="020B0604030504040204" pitchFamily="34" charset="0"/>
                          <a:ea typeface="Verdana" panose="020B0604030504040204" pitchFamily="34" charset="0"/>
                        </a:rPr>
                        <a:t>List of all the prioritised Finance Policies and Guidelines developed </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15701" marR="15701" marT="0" marB="0"/>
                </a:tc>
                <a:tc>
                  <a:txBody>
                    <a:bodyPr/>
                    <a:lstStyle/>
                    <a:p>
                      <a:pPr algn="l">
                        <a:lnSpc>
                          <a:spcPct val="150000"/>
                        </a:lnSpc>
                        <a:spcAft>
                          <a:spcPts val="0"/>
                        </a:spcAft>
                      </a:pPr>
                      <a:r>
                        <a:rPr lang="en-GB" sz="1100" dirty="0">
                          <a:effectLst/>
                          <a:latin typeface="Verdana" panose="020B0604030504040204" pitchFamily="34" charset="0"/>
                          <a:ea typeface="Verdana" panose="020B0604030504040204" pitchFamily="34" charset="0"/>
                        </a:rPr>
                        <a:t>Not Achieved </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15701" marR="15701" marT="0" marB="0"/>
                </a:tc>
                <a:tc>
                  <a:txBody>
                    <a:bodyPr/>
                    <a:lstStyle/>
                    <a:p>
                      <a:pPr marL="179705" algn="l">
                        <a:lnSpc>
                          <a:spcPct val="150000"/>
                        </a:lnSpc>
                        <a:spcAft>
                          <a:spcPts val="0"/>
                        </a:spcAft>
                      </a:pPr>
                      <a:r>
                        <a:rPr lang="en-ZA" sz="1100" dirty="0">
                          <a:effectLst/>
                          <a:latin typeface="Verdana" panose="020B0604030504040204" pitchFamily="34" charset="0"/>
                          <a:ea typeface="Verdana" panose="020B0604030504040204" pitchFamily="34" charset="0"/>
                        </a:rPr>
                        <a:t>Finance policies and guidelines were developed but not finalised.</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15701" marR="15701" marT="0" marB="0"/>
                </a:tc>
                <a:tc>
                  <a:txBody>
                    <a:bodyPr/>
                    <a:lstStyle/>
                    <a:p>
                      <a:pPr marL="179705" algn="l">
                        <a:lnSpc>
                          <a:spcPct val="150000"/>
                        </a:lnSpc>
                        <a:spcAft>
                          <a:spcPts val="0"/>
                        </a:spcAft>
                      </a:pPr>
                      <a:r>
                        <a:rPr lang="en-ZA" sz="1100" dirty="0">
                          <a:effectLst/>
                          <a:latin typeface="Verdana" panose="020B0604030504040204" pitchFamily="34" charset="0"/>
                          <a:ea typeface="Verdana" panose="020B0604030504040204" pitchFamily="34" charset="0"/>
                        </a:rPr>
                        <a:t>The policies were not approved.</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15701" marR="15701" marT="0" marB="0"/>
                </a:tc>
                <a:extLst>
                  <a:ext uri="{0D108BD9-81ED-4DB2-BD59-A6C34878D82A}">
                    <a16:rowId xmlns:a16="http://schemas.microsoft.com/office/drawing/2014/main" val="10002"/>
                  </a:ext>
                </a:extLst>
              </a:tr>
              <a:tr h="1237575">
                <a:tc vMerge="1">
                  <a:txBody>
                    <a:bodyPr/>
                    <a:lstStyle/>
                    <a:p>
                      <a:endParaRPr lang="en-US"/>
                    </a:p>
                  </a:txBody>
                  <a:tcPr/>
                </a:tc>
                <a:tc>
                  <a:txBody>
                    <a:bodyPr/>
                    <a:lstStyle/>
                    <a:p>
                      <a:pPr marL="179705" algn="l">
                        <a:lnSpc>
                          <a:spcPct val="150000"/>
                        </a:lnSpc>
                        <a:spcAft>
                          <a:spcPts val="0"/>
                        </a:spcAft>
                      </a:pPr>
                      <a:r>
                        <a:rPr lang="en-US" sz="1100" dirty="0">
                          <a:effectLst/>
                          <a:latin typeface="Verdana" panose="020B0604030504040204" pitchFamily="34" charset="0"/>
                          <a:ea typeface="Verdana" panose="020B0604030504040204" pitchFamily="34" charset="0"/>
                          <a:cs typeface="Times New Roman" panose="02020603050405020304" pitchFamily="18" charset="0"/>
                        </a:rPr>
                        <a:t>5.5</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15701" marR="15701" marT="0" marB="0"/>
                </a:tc>
                <a:tc>
                  <a:txBody>
                    <a:bodyPr/>
                    <a:lstStyle/>
                    <a:p>
                      <a:pPr marL="179705" algn="l">
                        <a:lnSpc>
                          <a:spcPct val="150000"/>
                        </a:lnSpc>
                        <a:spcAft>
                          <a:spcPts val="0"/>
                        </a:spcAft>
                      </a:pPr>
                      <a:r>
                        <a:rPr lang="en-ZA" sz="1100" dirty="0">
                          <a:effectLst/>
                          <a:latin typeface="Verdana" panose="020B0604030504040204" pitchFamily="34" charset="0"/>
                          <a:ea typeface="Verdana" panose="020B0604030504040204" pitchFamily="34" charset="0"/>
                        </a:rPr>
                        <a:t>Separation Plan (Finance and Human Resources) finalised and implemented</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15701" marR="15701" marT="0" marB="0"/>
                </a:tc>
                <a:tc>
                  <a:txBody>
                    <a:bodyPr/>
                    <a:lstStyle/>
                    <a:p>
                      <a:pPr algn="l">
                        <a:lnSpc>
                          <a:spcPct val="150000"/>
                        </a:lnSpc>
                        <a:spcAft>
                          <a:spcPts val="0"/>
                        </a:spcAft>
                      </a:pPr>
                      <a:r>
                        <a:rPr lang="en-GB" sz="1100" dirty="0">
                          <a:effectLst/>
                          <a:latin typeface="Verdana" panose="020B0604030504040204" pitchFamily="34" charset="0"/>
                          <a:ea typeface="Verdana" panose="020B0604030504040204" pitchFamily="34" charset="0"/>
                        </a:rPr>
                        <a:t>Draft Separation Plan (Finance and Human Resources) from the DoJ&amp;CD developed </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15701" marR="15701" marT="0" marB="0"/>
                </a:tc>
                <a:tc>
                  <a:txBody>
                    <a:bodyPr/>
                    <a:lstStyle/>
                    <a:p>
                      <a:pPr algn="l">
                        <a:lnSpc>
                          <a:spcPct val="150000"/>
                        </a:lnSpc>
                        <a:spcAft>
                          <a:spcPts val="0"/>
                        </a:spcAft>
                      </a:pPr>
                      <a:r>
                        <a:rPr lang="en-GB" sz="1100" dirty="0">
                          <a:effectLst/>
                          <a:latin typeface="Verdana" panose="020B0604030504040204" pitchFamily="34" charset="0"/>
                          <a:ea typeface="Verdana" panose="020B0604030504040204" pitchFamily="34" charset="0"/>
                        </a:rPr>
                        <a:t>Achieved </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15701" marR="15701" marT="0" marB="0"/>
                </a:tc>
                <a:tc>
                  <a:txBody>
                    <a:bodyPr/>
                    <a:lstStyle/>
                    <a:p>
                      <a:pPr algn="l">
                        <a:lnSpc>
                          <a:spcPct val="150000"/>
                        </a:lnSpc>
                        <a:spcAft>
                          <a:spcPts val="0"/>
                        </a:spcAft>
                      </a:pPr>
                      <a:r>
                        <a:rPr lang="en-ZA" sz="1100" dirty="0">
                          <a:effectLst/>
                          <a:latin typeface="Verdana" panose="020B0604030504040204" pitchFamily="34" charset="0"/>
                          <a:ea typeface="Verdana" panose="020B0604030504040204" pitchFamily="34" charset="0"/>
                        </a:rPr>
                        <a:t>-</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15701" marR="15701" marT="0" marB="0"/>
                </a:tc>
                <a:tc>
                  <a:txBody>
                    <a:bodyPr/>
                    <a:lstStyle/>
                    <a:p>
                      <a:pPr algn="l">
                        <a:lnSpc>
                          <a:spcPct val="150000"/>
                        </a:lnSpc>
                        <a:spcAft>
                          <a:spcPts val="0"/>
                        </a:spcAft>
                      </a:pPr>
                      <a:r>
                        <a:rPr lang="en-ZA" sz="1100" dirty="0">
                          <a:effectLst/>
                          <a:latin typeface="Verdana" panose="020B0604030504040204" pitchFamily="34" charset="0"/>
                          <a:ea typeface="Verdana" panose="020B0604030504040204" pitchFamily="34" charset="0"/>
                        </a:rPr>
                        <a:t>-</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15701" marR="15701" marT="0" marB="0"/>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199"/>
            <a:ext cx="8229600" cy="406649"/>
          </a:xfrm>
          <a:solidFill>
            <a:srgbClr val="C00000"/>
          </a:solidFill>
        </p:spPr>
        <p:txBody>
          <a:bodyPr/>
          <a:lstStyle/>
          <a:p>
            <a:pPr lvl="0"/>
            <a:r>
              <a:rPr lang="en-ZA" sz="2400" b="1" dirty="0">
                <a:solidFill>
                  <a:schemeClr val="bg1"/>
                </a:solidFill>
                <a:latin typeface="Verdana" panose="020B0604030504040204" pitchFamily="34" charset="0"/>
                <a:ea typeface="Verdana" panose="020B0604030504040204" pitchFamily="34" charset="0"/>
              </a:rPr>
              <a:t>CAPITAL INVESTMENT</a:t>
            </a:r>
          </a:p>
        </p:txBody>
      </p:sp>
      <p:sp>
        <p:nvSpPr>
          <p:cNvPr id="3" name="Content Placeholder 2"/>
          <p:cNvSpPr>
            <a:spLocks noGrp="1"/>
          </p:cNvSpPr>
          <p:nvPr>
            <p:ph idx="1"/>
          </p:nvPr>
        </p:nvSpPr>
        <p:spPr>
          <a:xfrm>
            <a:off x="457200" y="1070262"/>
            <a:ext cx="8229600" cy="4997163"/>
          </a:xfrm>
        </p:spPr>
        <p:txBody>
          <a:bodyPr/>
          <a:lstStyle/>
          <a:p>
            <a:pPr marL="457200" lvl="1" indent="0" algn="just">
              <a:buNone/>
            </a:pPr>
            <a:r>
              <a:rPr lang="en-ZA" sz="1600" b="1" dirty="0">
                <a:latin typeface="Verdana" panose="020B0604030504040204" pitchFamily="34" charset="0"/>
                <a:ea typeface="Verdana" panose="020B0604030504040204" pitchFamily="34" charset="0"/>
              </a:rPr>
              <a:t>Capital investment, maintenance and asset management plan</a:t>
            </a:r>
          </a:p>
          <a:p>
            <a:pPr marL="457200" lvl="1" indent="0" algn="just">
              <a:buNone/>
            </a:pPr>
            <a:endParaRPr lang="en-ZA" sz="1600" b="1" dirty="0">
              <a:latin typeface="Verdana" panose="020B0604030504040204" pitchFamily="34" charset="0"/>
              <a:ea typeface="Verdana" panose="020B0604030504040204" pitchFamily="34" charset="0"/>
            </a:endParaRPr>
          </a:p>
          <a:p>
            <a:pPr lvl="0" algn="just"/>
            <a:r>
              <a:rPr lang="en-ZA" sz="1600" dirty="0">
                <a:latin typeface="Verdana" panose="020B0604030504040204" pitchFamily="34" charset="0"/>
                <a:ea typeface="Verdana" panose="020B0604030504040204" pitchFamily="34" charset="0"/>
              </a:rPr>
              <a:t>The Regulator made progress on implementing the asset management plan.</a:t>
            </a:r>
          </a:p>
          <a:p>
            <a:pPr lvl="0" algn="just"/>
            <a:endParaRPr lang="en-ZA" sz="1600" dirty="0">
              <a:latin typeface="Verdana" panose="020B0604030504040204" pitchFamily="34" charset="0"/>
              <a:ea typeface="Verdana" panose="020B0604030504040204" pitchFamily="34" charset="0"/>
            </a:endParaRPr>
          </a:p>
          <a:p>
            <a:pPr lvl="0" algn="just"/>
            <a:r>
              <a:rPr lang="en-ZA" sz="1600" dirty="0">
                <a:latin typeface="Verdana" panose="020B0604030504040204" pitchFamily="34" charset="0"/>
                <a:ea typeface="Verdana" panose="020B0604030504040204" pitchFamily="34" charset="0"/>
              </a:rPr>
              <a:t>Asset holdings increased during the year under review. </a:t>
            </a:r>
          </a:p>
          <a:p>
            <a:pPr lvl="0" algn="just"/>
            <a:endParaRPr lang="en-ZA" sz="1600" dirty="0">
              <a:latin typeface="Verdana" panose="020B0604030504040204" pitchFamily="34" charset="0"/>
              <a:ea typeface="Verdana" panose="020B0604030504040204" pitchFamily="34" charset="0"/>
            </a:endParaRPr>
          </a:p>
          <a:p>
            <a:pPr lvl="0" algn="just"/>
            <a:r>
              <a:rPr lang="en-ZA" sz="1600" dirty="0">
                <a:latin typeface="Verdana" panose="020B0604030504040204" pitchFamily="34" charset="0"/>
                <a:ea typeface="Verdana" panose="020B0604030504040204" pitchFamily="34" charset="0"/>
              </a:rPr>
              <a:t>The Regulator’s asset register remained up-to-date during the period under review, by regular reconciliation and liaison with the Asset Management Unit with the DoJ&amp;CD. The Regulator has not established its own asset management unit at the reporting date. </a:t>
            </a:r>
          </a:p>
          <a:p>
            <a:pPr lvl="0" algn="just"/>
            <a:endParaRPr lang="en-ZA" sz="1600" dirty="0">
              <a:latin typeface="Verdana" panose="020B0604030504040204" pitchFamily="34" charset="0"/>
              <a:ea typeface="Verdana" panose="020B0604030504040204" pitchFamily="34" charset="0"/>
            </a:endParaRPr>
          </a:p>
          <a:p>
            <a:pPr lvl="0" algn="just"/>
            <a:r>
              <a:rPr lang="en-ZA" sz="1600" dirty="0">
                <a:latin typeface="Verdana" panose="020B0604030504040204" pitchFamily="34" charset="0"/>
                <a:ea typeface="Verdana" panose="020B0604030504040204" pitchFamily="34" charset="0"/>
              </a:rPr>
              <a:t>The current state of the Regulator’s capital assets is in good condition, and repairs to computer equipment is undertaken as and when the equipment indicates operational faults.</a:t>
            </a:r>
          </a:p>
          <a:p>
            <a:pPr algn="just"/>
            <a:endParaRPr lang="en-US" sz="1600" dirty="0"/>
          </a:p>
        </p:txBody>
      </p:sp>
      <p:sp>
        <p:nvSpPr>
          <p:cNvPr id="5" name="Slide Number Placeholder 4"/>
          <p:cNvSpPr>
            <a:spLocks noGrp="1"/>
          </p:cNvSpPr>
          <p:nvPr>
            <p:ph type="sldNum" sz="quarter" idx="12"/>
          </p:nvPr>
        </p:nvSpPr>
        <p:spPr>
          <a:xfrm>
            <a:off x="2438400" y="6257964"/>
            <a:ext cx="2133600" cy="365125"/>
          </a:xfrm>
        </p:spPr>
        <p:txBody>
          <a:bodyPr/>
          <a:lstStyle/>
          <a:p>
            <a:pPr>
              <a:defRPr>
                <a:uFillTx/>
              </a:defRPr>
            </a:pPr>
            <a:fld id="{53D2BF3C-DD81-4A71-B976-BFF89C61EB4E}" type="slidenum">
              <a:rPr lang="en-US" altLang="en-US" smtClean="0">
                <a:uFillTx/>
              </a:rPr>
              <a:t>32</a:t>
            </a:fld>
            <a:endParaRPr lang="en-US" altLang="en-US" dirty="0">
              <a:uFillTx/>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0563"/>
            <a:ext cx="7858125" cy="364550"/>
          </a:xfrm>
          <a:solidFill>
            <a:srgbClr val="C00000"/>
          </a:solidFill>
        </p:spPr>
        <p:txBody>
          <a:bodyPr/>
          <a:lstStyle/>
          <a:p>
            <a:pPr lvl="0"/>
            <a:r>
              <a:rPr lang="en-ZA" sz="2400" b="1" dirty="0">
                <a:solidFill>
                  <a:schemeClr val="bg1"/>
                </a:solidFill>
                <a:latin typeface="Verdana" panose="020B0604030504040204" pitchFamily="34" charset="0"/>
                <a:ea typeface="Verdana" panose="020B0604030504040204" pitchFamily="34" charset="0"/>
              </a:rPr>
              <a:t>CAPITAL INVESTMENT</a:t>
            </a:r>
          </a:p>
        </p:txBody>
      </p:sp>
      <p:sp>
        <p:nvSpPr>
          <p:cNvPr id="5" name="Slide Number Placeholder 4"/>
          <p:cNvSpPr>
            <a:spLocks noGrp="1"/>
          </p:cNvSpPr>
          <p:nvPr>
            <p:ph type="sldNum" sz="quarter" idx="12"/>
          </p:nvPr>
        </p:nvSpPr>
        <p:spPr>
          <a:xfrm>
            <a:off x="2600325" y="6492875"/>
            <a:ext cx="2133600" cy="365125"/>
          </a:xfrm>
        </p:spPr>
        <p:txBody>
          <a:bodyPr/>
          <a:lstStyle/>
          <a:p>
            <a:pPr>
              <a:defRPr>
                <a:uFillTx/>
              </a:defRPr>
            </a:pPr>
            <a:fld id="{53D2BF3C-DD81-4A71-B976-BFF89C61EB4E}" type="slidenum">
              <a:rPr lang="en-US" altLang="en-US" smtClean="0">
                <a:uFillTx/>
              </a:rPr>
              <a:t>33</a:t>
            </a:fld>
            <a:endParaRPr lang="en-US" altLang="en-US" dirty="0">
              <a:uFillTx/>
            </a:endParaRPr>
          </a:p>
        </p:txBody>
      </p:sp>
      <p:graphicFrame>
        <p:nvGraphicFramePr>
          <p:cNvPr id="7" name="Content Placeholder 6"/>
          <p:cNvGraphicFramePr>
            <a:graphicFrameLocks noGrp="1"/>
          </p:cNvGraphicFramePr>
          <p:nvPr>
            <p:ph idx="1"/>
          </p:nvPr>
        </p:nvGraphicFramePr>
        <p:xfrm>
          <a:off x="228600" y="698244"/>
          <a:ext cx="8372474" cy="5800765"/>
        </p:xfrm>
        <a:graphic>
          <a:graphicData uri="http://schemas.openxmlformats.org/drawingml/2006/table">
            <a:tbl>
              <a:tblPr firstRow="1" firstCol="1" bandRow="1">
                <a:tableStyleId>{5C22544A-7EE6-4342-B048-85BDC9FD1C3A}</a:tableStyleId>
              </a:tblPr>
              <a:tblGrid>
                <a:gridCol w="1695450">
                  <a:extLst>
                    <a:ext uri="{9D8B030D-6E8A-4147-A177-3AD203B41FA5}">
                      <a16:colId xmlns:a16="http://schemas.microsoft.com/office/drawing/2014/main" val="20000"/>
                    </a:ext>
                  </a:extLst>
                </a:gridCol>
                <a:gridCol w="1059093">
                  <a:extLst>
                    <a:ext uri="{9D8B030D-6E8A-4147-A177-3AD203B41FA5}">
                      <a16:colId xmlns:a16="http://schemas.microsoft.com/office/drawing/2014/main" val="20001"/>
                    </a:ext>
                  </a:extLst>
                </a:gridCol>
                <a:gridCol w="1128610">
                  <a:extLst>
                    <a:ext uri="{9D8B030D-6E8A-4147-A177-3AD203B41FA5}">
                      <a16:colId xmlns:a16="http://schemas.microsoft.com/office/drawing/2014/main" val="20002"/>
                    </a:ext>
                  </a:extLst>
                </a:gridCol>
                <a:gridCol w="1202287">
                  <a:extLst>
                    <a:ext uri="{9D8B030D-6E8A-4147-A177-3AD203B41FA5}">
                      <a16:colId xmlns:a16="http://schemas.microsoft.com/office/drawing/2014/main" val="20003"/>
                    </a:ext>
                  </a:extLst>
                </a:gridCol>
                <a:gridCol w="1202287">
                  <a:extLst>
                    <a:ext uri="{9D8B030D-6E8A-4147-A177-3AD203B41FA5}">
                      <a16:colId xmlns:a16="http://schemas.microsoft.com/office/drawing/2014/main" val="20004"/>
                    </a:ext>
                  </a:extLst>
                </a:gridCol>
                <a:gridCol w="968670">
                  <a:extLst>
                    <a:ext uri="{9D8B030D-6E8A-4147-A177-3AD203B41FA5}">
                      <a16:colId xmlns:a16="http://schemas.microsoft.com/office/drawing/2014/main" val="20005"/>
                    </a:ext>
                  </a:extLst>
                </a:gridCol>
                <a:gridCol w="1116077">
                  <a:extLst>
                    <a:ext uri="{9D8B030D-6E8A-4147-A177-3AD203B41FA5}">
                      <a16:colId xmlns:a16="http://schemas.microsoft.com/office/drawing/2014/main" val="20006"/>
                    </a:ext>
                  </a:extLst>
                </a:gridCol>
              </a:tblGrid>
              <a:tr h="222921">
                <a:tc rowSpan="2">
                  <a:txBody>
                    <a:bodyPr/>
                    <a:lstStyle/>
                    <a:p>
                      <a:pPr marL="228600" algn="just">
                        <a:lnSpc>
                          <a:spcPct val="150000"/>
                        </a:lnSpc>
                        <a:spcBef>
                          <a:spcPts val="300"/>
                        </a:spcBef>
                        <a:spcAft>
                          <a:spcPts val="300"/>
                        </a:spcAft>
                      </a:pPr>
                      <a:r>
                        <a:rPr lang="en-GB" sz="1100" spc="-25" dirty="0">
                          <a:effectLst/>
                          <a:latin typeface="Verdana" panose="020B0604030504040204" pitchFamily="34" charset="0"/>
                          <a:ea typeface="Verdana" panose="020B0604030504040204" pitchFamily="34" charset="0"/>
                        </a:rPr>
                        <a:t>Infrastructure projects</a:t>
                      </a:r>
                      <a:endParaRPr lang="en-ZA" sz="1100" spc="-25" dirty="0">
                        <a:effectLst/>
                        <a:latin typeface="Verdana" panose="020B0604030504040204" pitchFamily="34" charset="0"/>
                        <a:ea typeface="Verdana" panose="020B0604030504040204" pitchFamily="34" charset="0"/>
                      </a:endParaRPr>
                    </a:p>
                    <a:p>
                      <a:pPr marL="228600" algn="just">
                        <a:lnSpc>
                          <a:spcPct val="150000"/>
                        </a:lnSpc>
                        <a:spcBef>
                          <a:spcPts val="300"/>
                        </a:spcBef>
                        <a:spcAft>
                          <a:spcPts val="300"/>
                        </a:spcAft>
                      </a:pPr>
                      <a:r>
                        <a:rPr lang="en-GB" sz="1100" spc="-25" dirty="0">
                          <a:effectLst/>
                          <a:latin typeface="Verdana" panose="020B0604030504040204" pitchFamily="34" charset="0"/>
                          <a:ea typeface="Verdana" panose="020B0604030504040204" pitchFamily="34" charset="0"/>
                        </a:rPr>
                        <a:t> </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60797" marR="60797" marT="0" marB="0"/>
                </a:tc>
                <a:tc gridSpan="3">
                  <a:txBody>
                    <a:bodyPr/>
                    <a:lstStyle/>
                    <a:p>
                      <a:pPr marL="228600" algn="just">
                        <a:lnSpc>
                          <a:spcPct val="150000"/>
                        </a:lnSpc>
                        <a:spcBef>
                          <a:spcPts val="300"/>
                        </a:spcBef>
                        <a:spcAft>
                          <a:spcPts val="300"/>
                        </a:spcAft>
                      </a:pPr>
                      <a:r>
                        <a:rPr lang="en-GB" sz="1100" spc="-25" dirty="0">
                          <a:effectLst/>
                          <a:latin typeface="Verdana" panose="020B0604030504040204" pitchFamily="34" charset="0"/>
                          <a:ea typeface="Verdana" panose="020B0604030504040204" pitchFamily="34" charset="0"/>
                        </a:rPr>
                        <a:t>2020/21</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60797" marR="60797" marT="0" marB="0"/>
                </a:tc>
                <a:tc hMerge="1">
                  <a:txBody>
                    <a:bodyPr/>
                    <a:lstStyle/>
                    <a:p>
                      <a:endParaRPr lang="en-US"/>
                    </a:p>
                  </a:txBody>
                  <a:tcPr/>
                </a:tc>
                <a:tc hMerge="1">
                  <a:txBody>
                    <a:bodyPr/>
                    <a:lstStyle/>
                    <a:p>
                      <a:endParaRPr lang="en-US"/>
                    </a:p>
                  </a:txBody>
                  <a:tcPr/>
                </a:tc>
                <a:tc gridSpan="3">
                  <a:txBody>
                    <a:bodyPr/>
                    <a:lstStyle/>
                    <a:p>
                      <a:pPr marL="228600" algn="just">
                        <a:lnSpc>
                          <a:spcPct val="150000"/>
                        </a:lnSpc>
                        <a:spcBef>
                          <a:spcPts val="300"/>
                        </a:spcBef>
                        <a:spcAft>
                          <a:spcPts val="300"/>
                        </a:spcAft>
                      </a:pPr>
                      <a:r>
                        <a:rPr lang="en-GB" sz="1100" spc="-25" dirty="0">
                          <a:effectLst/>
                          <a:latin typeface="Verdana" panose="020B0604030504040204" pitchFamily="34" charset="0"/>
                          <a:ea typeface="Verdana" panose="020B0604030504040204" pitchFamily="34" charset="0"/>
                        </a:rPr>
                        <a:t>2019/20</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60797" marR="60797"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959234">
                <a:tc vMerge="1">
                  <a:txBody>
                    <a:bodyPr/>
                    <a:lstStyle/>
                    <a:p>
                      <a:endParaRPr lang="en-US"/>
                    </a:p>
                  </a:txBody>
                  <a:tcPr/>
                </a:tc>
                <a:tc>
                  <a:txBody>
                    <a:bodyPr/>
                    <a:lstStyle/>
                    <a:p>
                      <a:pPr marL="20955" algn="just">
                        <a:lnSpc>
                          <a:spcPct val="150000"/>
                        </a:lnSpc>
                        <a:spcBef>
                          <a:spcPts val="300"/>
                        </a:spcBef>
                        <a:spcAft>
                          <a:spcPts val="300"/>
                        </a:spcAft>
                      </a:pPr>
                      <a:r>
                        <a:rPr lang="en-GB" sz="1100" spc="-25" dirty="0">
                          <a:effectLst/>
                          <a:latin typeface="Verdana" panose="020B0604030504040204" pitchFamily="34" charset="0"/>
                          <a:ea typeface="Verdana" panose="020B0604030504040204" pitchFamily="34" charset="0"/>
                        </a:rPr>
                        <a:t>Final Appropriation</a:t>
                      </a:r>
                      <a:endParaRPr lang="en-ZA" sz="1100" spc="-25" dirty="0">
                        <a:effectLst/>
                        <a:latin typeface="Verdana" panose="020B0604030504040204" pitchFamily="34" charset="0"/>
                        <a:ea typeface="Verdana" panose="020B0604030504040204" pitchFamily="34" charset="0"/>
                      </a:endParaRPr>
                    </a:p>
                    <a:p>
                      <a:pPr marL="20955" algn="just">
                        <a:lnSpc>
                          <a:spcPct val="150000"/>
                        </a:lnSpc>
                        <a:spcBef>
                          <a:spcPts val="300"/>
                        </a:spcBef>
                        <a:spcAft>
                          <a:spcPts val="300"/>
                        </a:spcAft>
                      </a:pPr>
                      <a:r>
                        <a:rPr lang="en-GB" sz="1100" spc="-25" dirty="0">
                          <a:effectLst/>
                          <a:latin typeface="Verdana" panose="020B0604030504040204" pitchFamily="34" charset="0"/>
                          <a:ea typeface="Verdana" panose="020B0604030504040204" pitchFamily="34" charset="0"/>
                        </a:rPr>
                        <a:t>R’000</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60797" marR="60797" marT="0" marB="0"/>
                </a:tc>
                <a:tc>
                  <a:txBody>
                    <a:bodyPr/>
                    <a:lstStyle/>
                    <a:p>
                      <a:pPr marL="20955" algn="just">
                        <a:lnSpc>
                          <a:spcPct val="150000"/>
                        </a:lnSpc>
                        <a:spcBef>
                          <a:spcPts val="300"/>
                        </a:spcBef>
                        <a:spcAft>
                          <a:spcPts val="300"/>
                        </a:spcAft>
                      </a:pPr>
                      <a:r>
                        <a:rPr lang="en-GB" sz="1100" spc="-25" dirty="0">
                          <a:effectLst/>
                          <a:latin typeface="Verdana" panose="020B0604030504040204" pitchFamily="34" charset="0"/>
                          <a:ea typeface="Verdana" panose="020B0604030504040204" pitchFamily="34" charset="0"/>
                        </a:rPr>
                        <a:t>Actual </a:t>
                      </a:r>
                      <a:endParaRPr lang="en-ZA" sz="1100" spc="-25" dirty="0">
                        <a:effectLst/>
                        <a:latin typeface="Verdana" panose="020B0604030504040204" pitchFamily="34" charset="0"/>
                        <a:ea typeface="Verdana" panose="020B0604030504040204" pitchFamily="34" charset="0"/>
                      </a:endParaRPr>
                    </a:p>
                    <a:p>
                      <a:pPr marL="20955" algn="just">
                        <a:lnSpc>
                          <a:spcPct val="150000"/>
                        </a:lnSpc>
                        <a:spcBef>
                          <a:spcPts val="300"/>
                        </a:spcBef>
                        <a:spcAft>
                          <a:spcPts val="300"/>
                        </a:spcAft>
                      </a:pPr>
                      <a:r>
                        <a:rPr lang="en-GB" sz="1100" spc="-25" dirty="0">
                          <a:effectLst/>
                          <a:latin typeface="Verdana" panose="020B0604030504040204" pitchFamily="34" charset="0"/>
                          <a:ea typeface="Verdana" panose="020B0604030504040204" pitchFamily="34" charset="0"/>
                        </a:rPr>
                        <a:t>Expenditure</a:t>
                      </a:r>
                      <a:endParaRPr lang="en-ZA" sz="1100" spc="-25" dirty="0">
                        <a:effectLst/>
                        <a:latin typeface="Verdana" panose="020B0604030504040204" pitchFamily="34" charset="0"/>
                        <a:ea typeface="Verdana" panose="020B0604030504040204" pitchFamily="34" charset="0"/>
                      </a:endParaRPr>
                    </a:p>
                    <a:p>
                      <a:pPr marL="20955" algn="just">
                        <a:lnSpc>
                          <a:spcPct val="150000"/>
                        </a:lnSpc>
                        <a:spcBef>
                          <a:spcPts val="300"/>
                        </a:spcBef>
                        <a:spcAft>
                          <a:spcPts val="300"/>
                        </a:spcAft>
                      </a:pPr>
                      <a:r>
                        <a:rPr lang="en-GB" sz="1100" spc="-25" dirty="0">
                          <a:effectLst/>
                          <a:latin typeface="Verdana" panose="020B0604030504040204" pitchFamily="34" charset="0"/>
                          <a:ea typeface="Verdana" panose="020B0604030504040204" pitchFamily="34" charset="0"/>
                        </a:rPr>
                        <a:t>R’000</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60797" marR="60797" marT="0" marB="0"/>
                </a:tc>
                <a:tc>
                  <a:txBody>
                    <a:bodyPr/>
                    <a:lstStyle/>
                    <a:p>
                      <a:pPr marL="20955" algn="just">
                        <a:lnSpc>
                          <a:spcPct val="150000"/>
                        </a:lnSpc>
                        <a:spcBef>
                          <a:spcPts val="300"/>
                        </a:spcBef>
                        <a:spcAft>
                          <a:spcPts val="300"/>
                        </a:spcAft>
                      </a:pPr>
                      <a:r>
                        <a:rPr lang="en-GB" sz="1100" spc="-25" dirty="0">
                          <a:effectLst/>
                          <a:latin typeface="Verdana" panose="020B0604030504040204" pitchFamily="34" charset="0"/>
                          <a:ea typeface="Verdana" panose="020B0604030504040204" pitchFamily="34" charset="0"/>
                        </a:rPr>
                        <a:t>(Over)/Under Expenditure</a:t>
                      </a:r>
                      <a:endParaRPr lang="en-ZA" sz="1100" spc="-25" dirty="0">
                        <a:effectLst/>
                        <a:latin typeface="Verdana" panose="020B0604030504040204" pitchFamily="34" charset="0"/>
                        <a:ea typeface="Verdana" panose="020B0604030504040204" pitchFamily="34" charset="0"/>
                      </a:endParaRPr>
                    </a:p>
                    <a:p>
                      <a:pPr marL="20955" algn="just">
                        <a:lnSpc>
                          <a:spcPct val="150000"/>
                        </a:lnSpc>
                        <a:spcBef>
                          <a:spcPts val="300"/>
                        </a:spcBef>
                        <a:spcAft>
                          <a:spcPts val="300"/>
                        </a:spcAft>
                      </a:pPr>
                      <a:r>
                        <a:rPr lang="en-GB" sz="1100" spc="-25" dirty="0">
                          <a:effectLst/>
                          <a:latin typeface="Verdana" panose="020B0604030504040204" pitchFamily="34" charset="0"/>
                          <a:ea typeface="Verdana" panose="020B0604030504040204" pitchFamily="34" charset="0"/>
                        </a:rPr>
                        <a:t>R’000</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60797" marR="60797" marT="0" marB="0"/>
                </a:tc>
                <a:tc>
                  <a:txBody>
                    <a:bodyPr/>
                    <a:lstStyle/>
                    <a:p>
                      <a:pPr marL="20955" algn="just">
                        <a:lnSpc>
                          <a:spcPct val="150000"/>
                        </a:lnSpc>
                        <a:spcBef>
                          <a:spcPts val="300"/>
                        </a:spcBef>
                        <a:spcAft>
                          <a:spcPts val="300"/>
                        </a:spcAft>
                      </a:pPr>
                      <a:r>
                        <a:rPr lang="en-GB" sz="1100" spc="-25" dirty="0">
                          <a:effectLst/>
                          <a:latin typeface="Verdana" panose="020B0604030504040204" pitchFamily="34" charset="0"/>
                          <a:ea typeface="Verdana" panose="020B0604030504040204" pitchFamily="34" charset="0"/>
                        </a:rPr>
                        <a:t>Final Appropriation</a:t>
                      </a:r>
                      <a:endParaRPr lang="en-ZA" sz="1100" spc="-25" dirty="0">
                        <a:effectLst/>
                        <a:latin typeface="Verdana" panose="020B0604030504040204" pitchFamily="34" charset="0"/>
                        <a:ea typeface="Verdana" panose="020B0604030504040204" pitchFamily="34" charset="0"/>
                      </a:endParaRPr>
                    </a:p>
                    <a:p>
                      <a:pPr marL="20955" algn="just">
                        <a:lnSpc>
                          <a:spcPct val="150000"/>
                        </a:lnSpc>
                        <a:spcBef>
                          <a:spcPts val="300"/>
                        </a:spcBef>
                        <a:spcAft>
                          <a:spcPts val="300"/>
                        </a:spcAft>
                      </a:pPr>
                      <a:r>
                        <a:rPr lang="en-GB" sz="1100" spc="-25" dirty="0">
                          <a:effectLst/>
                          <a:latin typeface="Verdana" panose="020B0604030504040204" pitchFamily="34" charset="0"/>
                          <a:ea typeface="Verdana" panose="020B0604030504040204" pitchFamily="34" charset="0"/>
                        </a:rPr>
                        <a:t>R’000</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60797" marR="60797" marT="0" marB="0"/>
                </a:tc>
                <a:tc>
                  <a:txBody>
                    <a:bodyPr/>
                    <a:lstStyle/>
                    <a:p>
                      <a:pPr marL="20955" algn="just">
                        <a:lnSpc>
                          <a:spcPct val="150000"/>
                        </a:lnSpc>
                        <a:spcBef>
                          <a:spcPts val="300"/>
                        </a:spcBef>
                        <a:spcAft>
                          <a:spcPts val="300"/>
                        </a:spcAft>
                      </a:pPr>
                      <a:r>
                        <a:rPr lang="en-GB" sz="1100" spc="-25" dirty="0">
                          <a:effectLst/>
                          <a:latin typeface="Verdana" panose="020B0604030504040204" pitchFamily="34" charset="0"/>
                          <a:ea typeface="Verdana" panose="020B0604030504040204" pitchFamily="34" charset="0"/>
                        </a:rPr>
                        <a:t>Actual </a:t>
                      </a:r>
                      <a:endParaRPr lang="en-ZA" sz="1100" spc="-25" dirty="0">
                        <a:effectLst/>
                        <a:latin typeface="Verdana" panose="020B0604030504040204" pitchFamily="34" charset="0"/>
                        <a:ea typeface="Verdana" panose="020B0604030504040204" pitchFamily="34" charset="0"/>
                      </a:endParaRPr>
                    </a:p>
                    <a:p>
                      <a:pPr marL="20955" algn="just">
                        <a:lnSpc>
                          <a:spcPct val="150000"/>
                        </a:lnSpc>
                        <a:spcBef>
                          <a:spcPts val="300"/>
                        </a:spcBef>
                        <a:spcAft>
                          <a:spcPts val="300"/>
                        </a:spcAft>
                      </a:pPr>
                      <a:r>
                        <a:rPr lang="en-GB" sz="1100" spc="-25" dirty="0">
                          <a:effectLst/>
                          <a:latin typeface="Verdana" panose="020B0604030504040204" pitchFamily="34" charset="0"/>
                          <a:ea typeface="Verdana" panose="020B0604030504040204" pitchFamily="34" charset="0"/>
                        </a:rPr>
                        <a:t>Expenditure</a:t>
                      </a:r>
                      <a:endParaRPr lang="en-ZA" sz="1100" spc="-25" dirty="0">
                        <a:effectLst/>
                        <a:latin typeface="Verdana" panose="020B0604030504040204" pitchFamily="34" charset="0"/>
                        <a:ea typeface="Verdana" panose="020B0604030504040204" pitchFamily="34" charset="0"/>
                      </a:endParaRPr>
                    </a:p>
                    <a:p>
                      <a:pPr marL="20955" algn="just">
                        <a:lnSpc>
                          <a:spcPct val="150000"/>
                        </a:lnSpc>
                        <a:spcBef>
                          <a:spcPts val="300"/>
                        </a:spcBef>
                        <a:spcAft>
                          <a:spcPts val="300"/>
                        </a:spcAft>
                      </a:pPr>
                      <a:r>
                        <a:rPr lang="en-GB" sz="1100" spc="-25" dirty="0">
                          <a:effectLst/>
                          <a:latin typeface="Verdana" panose="020B0604030504040204" pitchFamily="34" charset="0"/>
                          <a:ea typeface="Verdana" panose="020B0604030504040204" pitchFamily="34" charset="0"/>
                        </a:rPr>
                        <a:t>R’000</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60797" marR="60797" marT="0" marB="0"/>
                </a:tc>
                <a:tc>
                  <a:txBody>
                    <a:bodyPr/>
                    <a:lstStyle/>
                    <a:p>
                      <a:pPr marL="20955" algn="just">
                        <a:lnSpc>
                          <a:spcPct val="150000"/>
                        </a:lnSpc>
                        <a:spcBef>
                          <a:spcPts val="300"/>
                        </a:spcBef>
                        <a:spcAft>
                          <a:spcPts val="300"/>
                        </a:spcAft>
                      </a:pPr>
                      <a:r>
                        <a:rPr lang="en-GB" sz="1100" spc="-25" dirty="0">
                          <a:effectLst/>
                          <a:latin typeface="Verdana" panose="020B0604030504040204" pitchFamily="34" charset="0"/>
                          <a:ea typeface="Verdana" panose="020B0604030504040204" pitchFamily="34" charset="0"/>
                        </a:rPr>
                        <a:t>(Over)/Under Expenditure</a:t>
                      </a:r>
                      <a:endParaRPr lang="en-ZA" sz="1100" spc="-25" dirty="0">
                        <a:effectLst/>
                        <a:latin typeface="Verdana" panose="020B0604030504040204" pitchFamily="34" charset="0"/>
                        <a:ea typeface="Verdana" panose="020B0604030504040204" pitchFamily="34" charset="0"/>
                      </a:endParaRPr>
                    </a:p>
                    <a:p>
                      <a:pPr marL="20955" algn="just">
                        <a:lnSpc>
                          <a:spcPct val="150000"/>
                        </a:lnSpc>
                        <a:spcBef>
                          <a:spcPts val="300"/>
                        </a:spcBef>
                        <a:spcAft>
                          <a:spcPts val="300"/>
                        </a:spcAft>
                      </a:pPr>
                      <a:r>
                        <a:rPr lang="en-GB" sz="1100" spc="-25" dirty="0">
                          <a:effectLst/>
                          <a:latin typeface="Verdana" panose="020B0604030504040204" pitchFamily="34" charset="0"/>
                          <a:ea typeface="Verdana" panose="020B0604030504040204" pitchFamily="34" charset="0"/>
                        </a:rPr>
                        <a:t>R’000</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60797" marR="60797" marT="0" marB="0"/>
                </a:tc>
                <a:extLst>
                  <a:ext uri="{0D108BD9-81ED-4DB2-BD59-A6C34878D82A}">
                    <a16:rowId xmlns:a16="http://schemas.microsoft.com/office/drawing/2014/main" val="10001"/>
                  </a:ext>
                </a:extLst>
              </a:tr>
              <a:tr h="566711">
                <a:tc>
                  <a:txBody>
                    <a:bodyPr/>
                    <a:lstStyle/>
                    <a:p>
                      <a:pPr algn="just">
                        <a:lnSpc>
                          <a:spcPct val="150000"/>
                        </a:lnSpc>
                        <a:spcBef>
                          <a:spcPts val="300"/>
                        </a:spcBef>
                        <a:spcAft>
                          <a:spcPts val="300"/>
                        </a:spcAft>
                      </a:pPr>
                      <a:r>
                        <a:rPr lang="en-ZA" sz="1100" dirty="0">
                          <a:effectLst/>
                          <a:latin typeface="Verdana" panose="020B0604030504040204" pitchFamily="34" charset="0"/>
                          <a:ea typeface="Verdana" panose="020B0604030504040204" pitchFamily="34" charset="0"/>
                        </a:rPr>
                        <a:t> New and replacement assets </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0797" marR="60797" marT="0" marB="0"/>
                </a:tc>
                <a:tc>
                  <a:txBody>
                    <a:bodyPr/>
                    <a:lstStyle/>
                    <a:p>
                      <a:pPr marL="228600" algn="just">
                        <a:lnSpc>
                          <a:spcPct val="150000"/>
                        </a:lnSpc>
                        <a:spcBef>
                          <a:spcPts val="300"/>
                        </a:spcBef>
                        <a:spcAft>
                          <a:spcPts val="300"/>
                        </a:spcAft>
                      </a:pPr>
                      <a:r>
                        <a:rPr lang="en-GB" sz="1100" spc="-25" dirty="0">
                          <a:effectLst/>
                          <a:latin typeface="Verdana" panose="020B0604030504040204" pitchFamily="34" charset="0"/>
                          <a:ea typeface="Verdana" panose="020B0604030504040204" pitchFamily="34" charset="0"/>
                        </a:rPr>
                        <a:t>1600</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60797" marR="60797" marT="0" marB="0"/>
                </a:tc>
                <a:tc>
                  <a:txBody>
                    <a:bodyPr/>
                    <a:lstStyle/>
                    <a:p>
                      <a:pPr marL="228600" algn="just">
                        <a:lnSpc>
                          <a:spcPct val="150000"/>
                        </a:lnSpc>
                        <a:spcBef>
                          <a:spcPts val="300"/>
                        </a:spcBef>
                        <a:spcAft>
                          <a:spcPts val="300"/>
                        </a:spcAft>
                      </a:pPr>
                      <a:r>
                        <a:rPr lang="en-GB" sz="1100" spc="-25" dirty="0">
                          <a:effectLst/>
                          <a:latin typeface="Verdana" panose="020B0604030504040204" pitchFamily="34" charset="0"/>
                          <a:ea typeface="Verdana" panose="020B0604030504040204" pitchFamily="34" charset="0"/>
                        </a:rPr>
                        <a:t>683</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60797" marR="60797" marT="0" marB="0"/>
                </a:tc>
                <a:tc>
                  <a:txBody>
                    <a:bodyPr/>
                    <a:lstStyle/>
                    <a:p>
                      <a:pPr marL="228600" algn="just">
                        <a:lnSpc>
                          <a:spcPct val="150000"/>
                        </a:lnSpc>
                        <a:spcBef>
                          <a:spcPts val="300"/>
                        </a:spcBef>
                        <a:spcAft>
                          <a:spcPts val="300"/>
                        </a:spcAft>
                      </a:pPr>
                      <a:r>
                        <a:rPr lang="en-GB" sz="1100" spc="-25" dirty="0">
                          <a:effectLst/>
                          <a:latin typeface="Verdana" panose="020B0604030504040204" pitchFamily="34" charset="0"/>
                          <a:ea typeface="Verdana" panose="020B0604030504040204" pitchFamily="34" charset="0"/>
                        </a:rPr>
                        <a:t>917</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60797" marR="60797" marT="0" marB="0"/>
                </a:tc>
                <a:tc>
                  <a:txBody>
                    <a:bodyPr/>
                    <a:lstStyle/>
                    <a:p>
                      <a:pPr marL="228600" algn="just">
                        <a:lnSpc>
                          <a:spcPct val="150000"/>
                        </a:lnSpc>
                        <a:spcBef>
                          <a:spcPts val="300"/>
                        </a:spcBef>
                        <a:spcAft>
                          <a:spcPts val="300"/>
                        </a:spcAft>
                      </a:pPr>
                      <a:r>
                        <a:rPr lang="en-GB" sz="1100" spc="-25" dirty="0">
                          <a:effectLst/>
                          <a:latin typeface="Verdana" panose="020B0604030504040204" pitchFamily="34" charset="0"/>
                          <a:ea typeface="Verdana" panose="020B0604030504040204" pitchFamily="34" charset="0"/>
                        </a:rPr>
                        <a:t>2774</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60797" marR="60797" marT="0" marB="0"/>
                </a:tc>
                <a:tc>
                  <a:txBody>
                    <a:bodyPr/>
                    <a:lstStyle/>
                    <a:p>
                      <a:pPr marL="228600" algn="just">
                        <a:lnSpc>
                          <a:spcPct val="150000"/>
                        </a:lnSpc>
                        <a:spcBef>
                          <a:spcPts val="300"/>
                        </a:spcBef>
                        <a:spcAft>
                          <a:spcPts val="300"/>
                        </a:spcAft>
                      </a:pPr>
                      <a:r>
                        <a:rPr lang="en-GB" sz="1100" spc="-25" dirty="0">
                          <a:effectLst/>
                          <a:latin typeface="Verdana" panose="020B0604030504040204" pitchFamily="34" charset="0"/>
                          <a:ea typeface="Verdana" panose="020B0604030504040204" pitchFamily="34" charset="0"/>
                        </a:rPr>
                        <a:t>1063</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60797" marR="60797" marT="0" marB="0"/>
                </a:tc>
                <a:tc>
                  <a:txBody>
                    <a:bodyPr/>
                    <a:lstStyle/>
                    <a:p>
                      <a:pPr marL="228600" algn="just">
                        <a:lnSpc>
                          <a:spcPct val="150000"/>
                        </a:lnSpc>
                        <a:spcBef>
                          <a:spcPts val="300"/>
                        </a:spcBef>
                        <a:spcAft>
                          <a:spcPts val="300"/>
                        </a:spcAft>
                      </a:pPr>
                      <a:r>
                        <a:rPr lang="en-GB" sz="1100" spc="-25" dirty="0">
                          <a:effectLst/>
                          <a:latin typeface="Verdana" panose="020B0604030504040204" pitchFamily="34" charset="0"/>
                          <a:ea typeface="Verdana" panose="020B0604030504040204" pitchFamily="34" charset="0"/>
                        </a:rPr>
                        <a:t>1711</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60797" marR="60797" marT="0" marB="0"/>
                </a:tc>
                <a:extLst>
                  <a:ext uri="{0D108BD9-81ED-4DB2-BD59-A6C34878D82A}">
                    <a16:rowId xmlns:a16="http://schemas.microsoft.com/office/drawing/2014/main" val="10002"/>
                  </a:ext>
                </a:extLst>
              </a:tr>
              <a:tr h="445841">
                <a:tc>
                  <a:txBody>
                    <a:bodyPr/>
                    <a:lstStyle/>
                    <a:p>
                      <a:pPr algn="just">
                        <a:lnSpc>
                          <a:spcPct val="150000"/>
                        </a:lnSpc>
                        <a:spcBef>
                          <a:spcPts val="300"/>
                        </a:spcBef>
                        <a:spcAft>
                          <a:spcPts val="300"/>
                        </a:spcAft>
                      </a:pPr>
                      <a:r>
                        <a:rPr lang="en-ZA" sz="1100" dirty="0">
                          <a:effectLst/>
                          <a:latin typeface="Verdana" panose="020B0604030504040204" pitchFamily="34" charset="0"/>
                          <a:ea typeface="Verdana" panose="020B0604030504040204" pitchFamily="34" charset="0"/>
                        </a:rPr>
                        <a:t>Existing infrastructure assets </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0797" marR="60797" marT="0" marB="0"/>
                </a:tc>
                <a:tc>
                  <a:txBody>
                    <a:bodyPr/>
                    <a:lstStyle/>
                    <a:p>
                      <a:pPr marL="228600" algn="just">
                        <a:lnSpc>
                          <a:spcPct val="150000"/>
                        </a:lnSpc>
                        <a:spcBef>
                          <a:spcPts val="300"/>
                        </a:spcBef>
                        <a:spcAft>
                          <a:spcPts val="300"/>
                        </a:spcAft>
                      </a:pPr>
                      <a:r>
                        <a:rPr lang="en-GB" sz="1100" spc="-25" dirty="0">
                          <a:effectLst/>
                          <a:latin typeface="Verdana" panose="020B0604030504040204" pitchFamily="34" charset="0"/>
                          <a:ea typeface="Verdana" panose="020B0604030504040204" pitchFamily="34" charset="0"/>
                        </a:rPr>
                        <a:t>0</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60797" marR="60797" marT="0" marB="0"/>
                </a:tc>
                <a:tc>
                  <a:txBody>
                    <a:bodyPr/>
                    <a:lstStyle/>
                    <a:p>
                      <a:pPr marL="228600" algn="just">
                        <a:lnSpc>
                          <a:spcPct val="150000"/>
                        </a:lnSpc>
                        <a:spcBef>
                          <a:spcPts val="300"/>
                        </a:spcBef>
                        <a:spcAft>
                          <a:spcPts val="300"/>
                        </a:spcAft>
                      </a:pPr>
                      <a:r>
                        <a:rPr lang="en-GB" sz="1100" spc="-25" dirty="0">
                          <a:effectLst/>
                          <a:latin typeface="Verdana" panose="020B0604030504040204" pitchFamily="34" charset="0"/>
                          <a:ea typeface="Verdana" panose="020B0604030504040204" pitchFamily="34" charset="0"/>
                        </a:rPr>
                        <a:t>0</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60797" marR="60797" marT="0" marB="0"/>
                </a:tc>
                <a:tc>
                  <a:txBody>
                    <a:bodyPr/>
                    <a:lstStyle/>
                    <a:p>
                      <a:pPr marL="228600" algn="just">
                        <a:lnSpc>
                          <a:spcPct val="150000"/>
                        </a:lnSpc>
                        <a:spcBef>
                          <a:spcPts val="300"/>
                        </a:spcBef>
                        <a:spcAft>
                          <a:spcPts val="300"/>
                        </a:spcAft>
                      </a:pPr>
                      <a:r>
                        <a:rPr lang="en-GB" sz="1100" spc="-25" dirty="0">
                          <a:effectLst/>
                          <a:latin typeface="Verdana" panose="020B0604030504040204" pitchFamily="34" charset="0"/>
                          <a:ea typeface="Verdana" panose="020B0604030504040204" pitchFamily="34" charset="0"/>
                        </a:rPr>
                        <a:t>0</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60797" marR="60797" marT="0" marB="0"/>
                </a:tc>
                <a:tc>
                  <a:txBody>
                    <a:bodyPr/>
                    <a:lstStyle/>
                    <a:p>
                      <a:pPr marL="228600" algn="just">
                        <a:lnSpc>
                          <a:spcPct val="150000"/>
                        </a:lnSpc>
                        <a:spcBef>
                          <a:spcPts val="300"/>
                        </a:spcBef>
                        <a:spcAft>
                          <a:spcPts val="300"/>
                        </a:spcAft>
                      </a:pPr>
                      <a:r>
                        <a:rPr lang="en-GB" sz="1100" spc="-25" dirty="0">
                          <a:effectLst/>
                          <a:latin typeface="Verdana" panose="020B0604030504040204" pitchFamily="34" charset="0"/>
                          <a:ea typeface="Verdana" panose="020B0604030504040204" pitchFamily="34" charset="0"/>
                        </a:rPr>
                        <a:t>0</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60797" marR="60797" marT="0" marB="0"/>
                </a:tc>
                <a:tc>
                  <a:txBody>
                    <a:bodyPr/>
                    <a:lstStyle/>
                    <a:p>
                      <a:pPr marL="228600" algn="just">
                        <a:lnSpc>
                          <a:spcPct val="150000"/>
                        </a:lnSpc>
                        <a:spcBef>
                          <a:spcPts val="300"/>
                        </a:spcBef>
                        <a:spcAft>
                          <a:spcPts val="300"/>
                        </a:spcAft>
                      </a:pPr>
                      <a:r>
                        <a:rPr lang="en-GB" sz="1100" spc="-25" dirty="0">
                          <a:effectLst/>
                          <a:latin typeface="Verdana" panose="020B0604030504040204" pitchFamily="34" charset="0"/>
                          <a:ea typeface="Verdana" panose="020B0604030504040204" pitchFamily="34" charset="0"/>
                        </a:rPr>
                        <a:t>0</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60797" marR="60797" marT="0" marB="0"/>
                </a:tc>
                <a:tc>
                  <a:txBody>
                    <a:bodyPr/>
                    <a:lstStyle/>
                    <a:p>
                      <a:pPr marL="228600" algn="just">
                        <a:lnSpc>
                          <a:spcPct val="150000"/>
                        </a:lnSpc>
                        <a:spcBef>
                          <a:spcPts val="300"/>
                        </a:spcBef>
                        <a:spcAft>
                          <a:spcPts val="300"/>
                        </a:spcAft>
                      </a:pPr>
                      <a:r>
                        <a:rPr lang="en-GB" sz="1100" spc="-25" dirty="0">
                          <a:effectLst/>
                          <a:latin typeface="Verdana" panose="020B0604030504040204" pitchFamily="34" charset="0"/>
                          <a:ea typeface="Verdana" panose="020B0604030504040204" pitchFamily="34" charset="0"/>
                        </a:rPr>
                        <a:t>0</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60797" marR="60797" marT="0" marB="0"/>
                </a:tc>
                <a:extLst>
                  <a:ext uri="{0D108BD9-81ED-4DB2-BD59-A6C34878D82A}">
                    <a16:rowId xmlns:a16="http://schemas.microsoft.com/office/drawing/2014/main" val="10003"/>
                  </a:ext>
                </a:extLst>
              </a:tr>
              <a:tr h="445841">
                <a:tc>
                  <a:txBody>
                    <a:bodyPr/>
                    <a:lstStyle/>
                    <a:p>
                      <a:pPr marL="342900" lvl="0" indent="-342900" algn="just">
                        <a:lnSpc>
                          <a:spcPct val="150000"/>
                        </a:lnSpc>
                        <a:spcBef>
                          <a:spcPts val="300"/>
                        </a:spcBef>
                        <a:spcAft>
                          <a:spcPts val="300"/>
                        </a:spcAft>
                        <a:buFont typeface="Arial" panose="020B0604020202020204" pitchFamily="34" charset="0"/>
                        <a:buChar char="-"/>
                      </a:pPr>
                      <a:r>
                        <a:rPr lang="en-ZA" sz="1100" dirty="0">
                          <a:effectLst/>
                          <a:latin typeface="Verdana" panose="020B0604030504040204" pitchFamily="34" charset="0"/>
                          <a:ea typeface="Verdana" panose="020B0604030504040204" pitchFamily="34" charset="0"/>
                        </a:rPr>
                        <a:t>Upgrades and additions</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0797" marR="60797" marT="0" marB="0"/>
                </a:tc>
                <a:tc>
                  <a:txBody>
                    <a:bodyPr/>
                    <a:lstStyle/>
                    <a:p>
                      <a:pPr marL="228600" algn="just">
                        <a:lnSpc>
                          <a:spcPct val="150000"/>
                        </a:lnSpc>
                        <a:spcBef>
                          <a:spcPts val="300"/>
                        </a:spcBef>
                        <a:spcAft>
                          <a:spcPts val="300"/>
                        </a:spcAft>
                      </a:pPr>
                      <a:r>
                        <a:rPr lang="en-GB" sz="1100" spc="-25" dirty="0">
                          <a:effectLst/>
                          <a:latin typeface="Verdana" panose="020B0604030504040204" pitchFamily="34" charset="0"/>
                          <a:ea typeface="Verdana" panose="020B0604030504040204" pitchFamily="34" charset="0"/>
                        </a:rPr>
                        <a:t>0</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60797" marR="60797" marT="0" marB="0"/>
                </a:tc>
                <a:tc>
                  <a:txBody>
                    <a:bodyPr/>
                    <a:lstStyle/>
                    <a:p>
                      <a:pPr marL="228600" algn="just">
                        <a:lnSpc>
                          <a:spcPct val="150000"/>
                        </a:lnSpc>
                        <a:spcBef>
                          <a:spcPts val="300"/>
                        </a:spcBef>
                        <a:spcAft>
                          <a:spcPts val="300"/>
                        </a:spcAft>
                      </a:pPr>
                      <a:r>
                        <a:rPr lang="en-GB" sz="1100" spc="-25" dirty="0">
                          <a:effectLst/>
                          <a:latin typeface="Verdana" panose="020B0604030504040204" pitchFamily="34" charset="0"/>
                          <a:ea typeface="Verdana" panose="020B0604030504040204" pitchFamily="34" charset="0"/>
                        </a:rPr>
                        <a:t>0</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60797" marR="60797" marT="0" marB="0"/>
                </a:tc>
                <a:tc>
                  <a:txBody>
                    <a:bodyPr/>
                    <a:lstStyle/>
                    <a:p>
                      <a:pPr marL="228600" algn="just">
                        <a:lnSpc>
                          <a:spcPct val="150000"/>
                        </a:lnSpc>
                        <a:spcBef>
                          <a:spcPts val="300"/>
                        </a:spcBef>
                        <a:spcAft>
                          <a:spcPts val="300"/>
                        </a:spcAft>
                      </a:pPr>
                      <a:r>
                        <a:rPr lang="en-GB" sz="1100" spc="-25" dirty="0">
                          <a:effectLst/>
                          <a:latin typeface="Verdana" panose="020B0604030504040204" pitchFamily="34" charset="0"/>
                          <a:ea typeface="Verdana" panose="020B0604030504040204" pitchFamily="34" charset="0"/>
                        </a:rPr>
                        <a:t>0</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60797" marR="60797" marT="0" marB="0"/>
                </a:tc>
                <a:tc>
                  <a:txBody>
                    <a:bodyPr/>
                    <a:lstStyle/>
                    <a:p>
                      <a:pPr marL="228600" algn="just">
                        <a:lnSpc>
                          <a:spcPct val="150000"/>
                        </a:lnSpc>
                        <a:spcBef>
                          <a:spcPts val="300"/>
                        </a:spcBef>
                        <a:spcAft>
                          <a:spcPts val="300"/>
                        </a:spcAft>
                      </a:pPr>
                      <a:r>
                        <a:rPr lang="en-GB" sz="1100" spc="-25" dirty="0">
                          <a:effectLst/>
                          <a:latin typeface="Verdana" panose="020B0604030504040204" pitchFamily="34" charset="0"/>
                          <a:ea typeface="Verdana" panose="020B0604030504040204" pitchFamily="34" charset="0"/>
                        </a:rPr>
                        <a:t>0</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60797" marR="60797" marT="0" marB="0"/>
                </a:tc>
                <a:tc>
                  <a:txBody>
                    <a:bodyPr/>
                    <a:lstStyle/>
                    <a:p>
                      <a:pPr marL="228600" algn="just">
                        <a:lnSpc>
                          <a:spcPct val="150000"/>
                        </a:lnSpc>
                        <a:spcBef>
                          <a:spcPts val="300"/>
                        </a:spcBef>
                        <a:spcAft>
                          <a:spcPts val="300"/>
                        </a:spcAft>
                      </a:pPr>
                      <a:r>
                        <a:rPr lang="en-GB" sz="1100" spc="-25" dirty="0">
                          <a:effectLst/>
                          <a:latin typeface="Verdana" panose="020B0604030504040204" pitchFamily="34" charset="0"/>
                          <a:ea typeface="Verdana" panose="020B0604030504040204" pitchFamily="34" charset="0"/>
                        </a:rPr>
                        <a:t>0</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60797" marR="60797" marT="0" marB="0"/>
                </a:tc>
                <a:tc>
                  <a:txBody>
                    <a:bodyPr/>
                    <a:lstStyle/>
                    <a:p>
                      <a:pPr marL="228600" algn="just">
                        <a:lnSpc>
                          <a:spcPct val="150000"/>
                        </a:lnSpc>
                        <a:spcBef>
                          <a:spcPts val="300"/>
                        </a:spcBef>
                        <a:spcAft>
                          <a:spcPts val="300"/>
                        </a:spcAft>
                      </a:pPr>
                      <a:r>
                        <a:rPr lang="en-GB" sz="1100" spc="-25" dirty="0">
                          <a:effectLst/>
                          <a:latin typeface="Verdana" panose="020B0604030504040204" pitchFamily="34" charset="0"/>
                          <a:ea typeface="Verdana" panose="020B0604030504040204" pitchFamily="34" charset="0"/>
                        </a:rPr>
                        <a:t>0</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60797" marR="60797" marT="0" marB="0"/>
                </a:tc>
                <a:extLst>
                  <a:ext uri="{0D108BD9-81ED-4DB2-BD59-A6C34878D82A}">
                    <a16:rowId xmlns:a16="http://schemas.microsoft.com/office/drawing/2014/main" val="10004"/>
                  </a:ext>
                </a:extLst>
              </a:tr>
              <a:tr h="668762">
                <a:tc>
                  <a:txBody>
                    <a:bodyPr/>
                    <a:lstStyle/>
                    <a:p>
                      <a:pPr marL="342900" lvl="0" indent="-342900" algn="just">
                        <a:lnSpc>
                          <a:spcPct val="150000"/>
                        </a:lnSpc>
                        <a:spcBef>
                          <a:spcPts val="300"/>
                        </a:spcBef>
                        <a:spcAft>
                          <a:spcPts val="300"/>
                        </a:spcAft>
                        <a:buFont typeface="Arial" panose="020B0604020202020204" pitchFamily="34" charset="0"/>
                        <a:buChar char="-"/>
                      </a:pPr>
                      <a:r>
                        <a:rPr lang="en-ZA" sz="1100" dirty="0">
                          <a:effectLst/>
                          <a:latin typeface="Verdana" panose="020B0604030504040204" pitchFamily="34" charset="0"/>
                          <a:ea typeface="Verdana" panose="020B0604030504040204" pitchFamily="34" charset="0"/>
                        </a:rPr>
                        <a:t>Rehabilitation, Renovations and refurbishments</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0797" marR="60797" marT="0" marB="0"/>
                </a:tc>
                <a:tc>
                  <a:txBody>
                    <a:bodyPr/>
                    <a:lstStyle/>
                    <a:p>
                      <a:pPr marL="228600" algn="just">
                        <a:lnSpc>
                          <a:spcPct val="150000"/>
                        </a:lnSpc>
                        <a:spcBef>
                          <a:spcPts val="300"/>
                        </a:spcBef>
                        <a:spcAft>
                          <a:spcPts val="300"/>
                        </a:spcAft>
                      </a:pPr>
                      <a:r>
                        <a:rPr lang="en-GB" sz="1100" spc="-25" dirty="0">
                          <a:effectLst/>
                          <a:latin typeface="Verdana" panose="020B0604030504040204" pitchFamily="34" charset="0"/>
                          <a:ea typeface="Verdana" panose="020B0604030504040204" pitchFamily="34" charset="0"/>
                        </a:rPr>
                        <a:t>0</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60797" marR="60797" marT="0" marB="0"/>
                </a:tc>
                <a:tc>
                  <a:txBody>
                    <a:bodyPr/>
                    <a:lstStyle/>
                    <a:p>
                      <a:pPr marL="228600" algn="just">
                        <a:lnSpc>
                          <a:spcPct val="150000"/>
                        </a:lnSpc>
                        <a:spcBef>
                          <a:spcPts val="300"/>
                        </a:spcBef>
                        <a:spcAft>
                          <a:spcPts val="300"/>
                        </a:spcAft>
                      </a:pPr>
                      <a:r>
                        <a:rPr lang="en-GB" sz="1100" spc="-25" dirty="0">
                          <a:effectLst/>
                          <a:latin typeface="Verdana" panose="020B0604030504040204" pitchFamily="34" charset="0"/>
                          <a:ea typeface="Verdana" panose="020B0604030504040204" pitchFamily="34" charset="0"/>
                        </a:rPr>
                        <a:t>0</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60797" marR="60797" marT="0" marB="0"/>
                </a:tc>
                <a:tc>
                  <a:txBody>
                    <a:bodyPr/>
                    <a:lstStyle/>
                    <a:p>
                      <a:pPr marL="228600" algn="just">
                        <a:lnSpc>
                          <a:spcPct val="150000"/>
                        </a:lnSpc>
                        <a:spcBef>
                          <a:spcPts val="300"/>
                        </a:spcBef>
                        <a:spcAft>
                          <a:spcPts val="300"/>
                        </a:spcAft>
                      </a:pPr>
                      <a:r>
                        <a:rPr lang="en-GB" sz="1100" spc="-25" dirty="0">
                          <a:effectLst/>
                          <a:latin typeface="Verdana" panose="020B0604030504040204" pitchFamily="34" charset="0"/>
                          <a:ea typeface="Verdana" panose="020B0604030504040204" pitchFamily="34" charset="0"/>
                        </a:rPr>
                        <a:t> </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60797" marR="60797" marT="0" marB="0"/>
                </a:tc>
                <a:tc>
                  <a:txBody>
                    <a:bodyPr/>
                    <a:lstStyle/>
                    <a:p>
                      <a:pPr marL="228600" algn="just">
                        <a:lnSpc>
                          <a:spcPct val="150000"/>
                        </a:lnSpc>
                        <a:spcBef>
                          <a:spcPts val="300"/>
                        </a:spcBef>
                        <a:spcAft>
                          <a:spcPts val="300"/>
                        </a:spcAft>
                      </a:pPr>
                      <a:r>
                        <a:rPr lang="en-GB" sz="1100" spc="-25" dirty="0">
                          <a:effectLst/>
                          <a:latin typeface="Verdana" panose="020B0604030504040204" pitchFamily="34" charset="0"/>
                          <a:ea typeface="Verdana" panose="020B0604030504040204" pitchFamily="34" charset="0"/>
                        </a:rPr>
                        <a:t>0</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60797" marR="60797" marT="0" marB="0"/>
                </a:tc>
                <a:tc>
                  <a:txBody>
                    <a:bodyPr/>
                    <a:lstStyle/>
                    <a:p>
                      <a:pPr marL="228600" algn="just">
                        <a:lnSpc>
                          <a:spcPct val="150000"/>
                        </a:lnSpc>
                        <a:spcBef>
                          <a:spcPts val="300"/>
                        </a:spcBef>
                        <a:spcAft>
                          <a:spcPts val="300"/>
                        </a:spcAft>
                      </a:pPr>
                      <a:r>
                        <a:rPr lang="en-GB" sz="1100" spc="-25" dirty="0">
                          <a:effectLst/>
                          <a:latin typeface="Verdana" panose="020B0604030504040204" pitchFamily="34" charset="0"/>
                          <a:ea typeface="Verdana" panose="020B0604030504040204" pitchFamily="34" charset="0"/>
                        </a:rPr>
                        <a:t>0</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60797" marR="60797" marT="0" marB="0"/>
                </a:tc>
                <a:tc>
                  <a:txBody>
                    <a:bodyPr/>
                    <a:lstStyle/>
                    <a:p>
                      <a:pPr marL="228600" algn="just">
                        <a:lnSpc>
                          <a:spcPct val="150000"/>
                        </a:lnSpc>
                        <a:spcBef>
                          <a:spcPts val="300"/>
                        </a:spcBef>
                        <a:spcAft>
                          <a:spcPts val="300"/>
                        </a:spcAft>
                      </a:pPr>
                      <a:r>
                        <a:rPr lang="en-GB" sz="1100" spc="-25" dirty="0">
                          <a:effectLst/>
                          <a:latin typeface="Verdana" panose="020B0604030504040204" pitchFamily="34" charset="0"/>
                          <a:ea typeface="Verdana" panose="020B0604030504040204" pitchFamily="34" charset="0"/>
                        </a:rPr>
                        <a:t>0</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60797" marR="60797" marT="0" marB="0"/>
                </a:tc>
                <a:extLst>
                  <a:ext uri="{0D108BD9-81ED-4DB2-BD59-A6C34878D82A}">
                    <a16:rowId xmlns:a16="http://schemas.microsoft.com/office/drawing/2014/main" val="10005"/>
                  </a:ext>
                </a:extLst>
              </a:tr>
              <a:tr h="445841">
                <a:tc>
                  <a:txBody>
                    <a:bodyPr/>
                    <a:lstStyle/>
                    <a:p>
                      <a:pPr marL="342900" lvl="0" indent="-342900" algn="just">
                        <a:lnSpc>
                          <a:spcPct val="150000"/>
                        </a:lnSpc>
                        <a:spcBef>
                          <a:spcPts val="300"/>
                        </a:spcBef>
                        <a:spcAft>
                          <a:spcPts val="300"/>
                        </a:spcAft>
                        <a:buFont typeface="Arial" panose="020B0604020202020204" pitchFamily="34" charset="0"/>
                        <a:buChar char="-"/>
                      </a:pPr>
                      <a:r>
                        <a:rPr lang="en-ZA" sz="1100" dirty="0">
                          <a:effectLst/>
                          <a:latin typeface="Verdana" panose="020B0604030504040204" pitchFamily="34" charset="0"/>
                          <a:ea typeface="Verdana" panose="020B0604030504040204" pitchFamily="34" charset="0"/>
                        </a:rPr>
                        <a:t>Maintenance and repairs</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0797" marR="60797" marT="0" marB="0"/>
                </a:tc>
                <a:tc>
                  <a:txBody>
                    <a:bodyPr/>
                    <a:lstStyle/>
                    <a:p>
                      <a:pPr marL="228600" algn="just">
                        <a:lnSpc>
                          <a:spcPct val="150000"/>
                        </a:lnSpc>
                        <a:spcBef>
                          <a:spcPts val="300"/>
                        </a:spcBef>
                        <a:spcAft>
                          <a:spcPts val="300"/>
                        </a:spcAft>
                      </a:pPr>
                      <a:r>
                        <a:rPr lang="en-GB" sz="1100" spc="-25" dirty="0">
                          <a:effectLst/>
                          <a:latin typeface="Verdana" panose="020B0604030504040204" pitchFamily="34" charset="0"/>
                          <a:ea typeface="Verdana" panose="020B0604030504040204" pitchFamily="34" charset="0"/>
                        </a:rPr>
                        <a:t>0</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60797" marR="60797" marT="0" marB="0"/>
                </a:tc>
                <a:tc>
                  <a:txBody>
                    <a:bodyPr/>
                    <a:lstStyle/>
                    <a:p>
                      <a:pPr marL="228600" algn="just">
                        <a:lnSpc>
                          <a:spcPct val="150000"/>
                        </a:lnSpc>
                        <a:spcBef>
                          <a:spcPts val="300"/>
                        </a:spcBef>
                        <a:spcAft>
                          <a:spcPts val="300"/>
                        </a:spcAft>
                      </a:pPr>
                      <a:r>
                        <a:rPr lang="en-GB" sz="1100" spc="-25" dirty="0">
                          <a:effectLst/>
                          <a:latin typeface="Verdana" panose="020B0604030504040204" pitchFamily="34" charset="0"/>
                          <a:ea typeface="Verdana" panose="020B0604030504040204" pitchFamily="34" charset="0"/>
                        </a:rPr>
                        <a:t>0</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60797" marR="60797" marT="0" marB="0"/>
                </a:tc>
                <a:tc>
                  <a:txBody>
                    <a:bodyPr/>
                    <a:lstStyle/>
                    <a:p>
                      <a:pPr marL="228600" algn="just">
                        <a:lnSpc>
                          <a:spcPct val="150000"/>
                        </a:lnSpc>
                        <a:spcBef>
                          <a:spcPts val="300"/>
                        </a:spcBef>
                        <a:spcAft>
                          <a:spcPts val="300"/>
                        </a:spcAft>
                      </a:pPr>
                      <a:r>
                        <a:rPr lang="en-GB" sz="1100" spc="-25" dirty="0">
                          <a:effectLst/>
                          <a:latin typeface="Verdana" panose="020B0604030504040204" pitchFamily="34" charset="0"/>
                          <a:ea typeface="Verdana" panose="020B0604030504040204" pitchFamily="34" charset="0"/>
                        </a:rPr>
                        <a:t>0</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60797" marR="60797" marT="0" marB="0"/>
                </a:tc>
                <a:tc>
                  <a:txBody>
                    <a:bodyPr/>
                    <a:lstStyle/>
                    <a:p>
                      <a:pPr marL="228600" algn="just">
                        <a:lnSpc>
                          <a:spcPct val="150000"/>
                        </a:lnSpc>
                        <a:spcBef>
                          <a:spcPts val="300"/>
                        </a:spcBef>
                        <a:spcAft>
                          <a:spcPts val="300"/>
                        </a:spcAft>
                      </a:pPr>
                      <a:r>
                        <a:rPr lang="en-GB" sz="1100" spc="-25" dirty="0">
                          <a:effectLst/>
                          <a:latin typeface="Verdana" panose="020B0604030504040204" pitchFamily="34" charset="0"/>
                          <a:ea typeface="Verdana" panose="020B0604030504040204" pitchFamily="34" charset="0"/>
                        </a:rPr>
                        <a:t>0</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60797" marR="60797" marT="0" marB="0"/>
                </a:tc>
                <a:tc>
                  <a:txBody>
                    <a:bodyPr/>
                    <a:lstStyle/>
                    <a:p>
                      <a:pPr marL="228600" algn="just">
                        <a:lnSpc>
                          <a:spcPct val="150000"/>
                        </a:lnSpc>
                        <a:spcBef>
                          <a:spcPts val="300"/>
                        </a:spcBef>
                        <a:spcAft>
                          <a:spcPts val="300"/>
                        </a:spcAft>
                      </a:pPr>
                      <a:r>
                        <a:rPr lang="en-GB" sz="1100" spc="-25" dirty="0">
                          <a:effectLst/>
                          <a:latin typeface="Verdana" panose="020B0604030504040204" pitchFamily="34" charset="0"/>
                          <a:ea typeface="Verdana" panose="020B0604030504040204" pitchFamily="34" charset="0"/>
                        </a:rPr>
                        <a:t>0</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60797" marR="60797" marT="0" marB="0"/>
                </a:tc>
                <a:tc>
                  <a:txBody>
                    <a:bodyPr/>
                    <a:lstStyle/>
                    <a:p>
                      <a:pPr marL="228600" algn="just">
                        <a:lnSpc>
                          <a:spcPct val="150000"/>
                        </a:lnSpc>
                        <a:spcBef>
                          <a:spcPts val="300"/>
                        </a:spcBef>
                        <a:spcAft>
                          <a:spcPts val="300"/>
                        </a:spcAft>
                      </a:pPr>
                      <a:r>
                        <a:rPr lang="en-GB" sz="1100" spc="-25" dirty="0">
                          <a:effectLst/>
                          <a:latin typeface="Verdana" panose="020B0604030504040204" pitchFamily="34" charset="0"/>
                          <a:ea typeface="Verdana" panose="020B0604030504040204" pitchFamily="34" charset="0"/>
                        </a:rPr>
                        <a:t>0</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60797" marR="60797" marT="0" marB="0"/>
                </a:tc>
                <a:extLst>
                  <a:ext uri="{0D108BD9-81ED-4DB2-BD59-A6C34878D82A}">
                    <a16:rowId xmlns:a16="http://schemas.microsoft.com/office/drawing/2014/main" val="10006"/>
                  </a:ext>
                </a:extLst>
              </a:tr>
              <a:tr h="222921">
                <a:tc>
                  <a:txBody>
                    <a:bodyPr/>
                    <a:lstStyle/>
                    <a:p>
                      <a:pPr algn="just">
                        <a:lnSpc>
                          <a:spcPct val="150000"/>
                        </a:lnSpc>
                        <a:spcBef>
                          <a:spcPts val="300"/>
                        </a:spcBef>
                        <a:spcAft>
                          <a:spcPts val="300"/>
                        </a:spcAft>
                      </a:pPr>
                      <a:r>
                        <a:rPr lang="en-ZA" sz="1100" dirty="0">
                          <a:effectLst/>
                          <a:latin typeface="Verdana" panose="020B0604030504040204" pitchFamily="34" charset="0"/>
                          <a:ea typeface="Verdana" panose="020B0604030504040204" pitchFamily="34" charset="0"/>
                        </a:rPr>
                        <a:t>Infrastructure transfer </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0797" marR="60797" marT="0" marB="0"/>
                </a:tc>
                <a:tc>
                  <a:txBody>
                    <a:bodyPr/>
                    <a:lstStyle/>
                    <a:p>
                      <a:pPr marL="228600" algn="just">
                        <a:lnSpc>
                          <a:spcPct val="150000"/>
                        </a:lnSpc>
                        <a:spcBef>
                          <a:spcPts val="300"/>
                        </a:spcBef>
                        <a:spcAft>
                          <a:spcPts val="300"/>
                        </a:spcAft>
                      </a:pPr>
                      <a:r>
                        <a:rPr lang="en-GB" sz="1100" spc="-25" dirty="0">
                          <a:effectLst/>
                          <a:latin typeface="Verdana" panose="020B0604030504040204" pitchFamily="34" charset="0"/>
                          <a:ea typeface="Verdana" panose="020B0604030504040204" pitchFamily="34" charset="0"/>
                        </a:rPr>
                        <a:t>0</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60797" marR="60797" marT="0" marB="0"/>
                </a:tc>
                <a:tc>
                  <a:txBody>
                    <a:bodyPr/>
                    <a:lstStyle/>
                    <a:p>
                      <a:pPr marL="228600" algn="just">
                        <a:lnSpc>
                          <a:spcPct val="150000"/>
                        </a:lnSpc>
                        <a:spcBef>
                          <a:spcPts val="300"/>
                        </a:spcBef>
                        <a:spcAft>
                          <a:spcPts val="300"/>
                        </a:spcAft>
                      </a:pPr>
                      <a:r>
                        <a:rPr lang="en-GB" sz="1100" spc="-25" dirty="0">
                          <a:effectLst/>
                          <a:latin typeface="Verdana" panose="020B0604030504040204" pitchFamily="34" charset="0"/>
                          <a:ea typeface="Verdana" panose="020B0604030504040204" pitchFamily="34" charset="0"/>
                        </a:rPr>
                        <a:t>0</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60797" marR="60797" marT="0" marB="0"/>
                </a:tc>
                <a:tc>
                  <a:txBody>
                    <a:bodyPr/>
                    <a:lstStyle/>
                    <a:p>
                      <a:pPr marL="228600" algn="just">
                        <a:lnSpc>
                          <a:spcPct val="150000"/>
                        </a:lnSpc>
                        <a:spcBef>
                          <a:spcPts val="300"/>
                        </a:spcBef>
                        <a:spcAft>
                          <a:spcPts val="300"/>
                        </a:spcAft>
                      </a:pPr>
                      <a:r>
                        <a:rPr lang="en-GB" sz="1100" spc="-25" dirty="0">
                          <a:effectLst/>
                          <a:latin typeface="Verdana" panose="020B0604030504040204" pitchFamily="34" charset="0"/>
                          <a:ea typeface="Verdana" panose="020B0604030504040204" pitchFamily="34" charset="0"/>
                        </a:rPr>
                        <a:t>0</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60797" marR="60797" marT="0" marB="0"/>
                </a:tc>
                <a:tc>
                  <a:txBody>
                    <a:bodyPr/>
                    <a:lstStyle/>
                    <a:p>
                      <a:pPr marL="228600" algn="just">
                        <a:lnSpc>
                          <a:spcPct val="150000"/>
                        </a:lnSpc>
                        <a:spcBef>
                          <a:spcPts val="300"/>
                        </a:spcBef>
                        <a:spcAft>
                          <a:spcPts val="300"/>
                        </a:spcAft>
                      </a:pPr>
                      <a:r>
                        <a:rPr lang="en-GB" sz="1100" spc="-25" dirty="0">
                          <a:effectLst/>
                          <a:latin typeface="Verdana" panose="020B0604030504040204" pitchFamily="34" charset="0"/>
                          <a:ea typeface="Verdana" panose="020B0604030504040204" pitchFamily="34" charset="0"/>
                        </a:rPr>
                        <a:t>0</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60797" marR="60797" marT="0" marB="0"/>
                </a:tc>
                <a:tc>
                  <a:txBody>
                    <a:bodyPr/>
                    <a:lstStyle/>
                    <a:p>
                      <a:pPr marL="228600" algn="just">
                        <a:lnSpc>
                          <a:spcPct val="150000"/>
                        </a:lnSpc>
                        <a:spcBef>
                          <a:spcPts val="300"/>
                        </a:spcBef>
                        <a:spcAft>
                          <a:spcPts val="300"/>
                        </a:spcAft>
                      </a:pPr>
                      <a:r>
                        <a:rPr lang="en-GB" sz="1100" spc="-25" dirty="0">
                          <a:effectLst/>
                          <a:latin typeface="Verdana" panose="020B0604030504040204" pitchFamily="34" charset="0"/>
                          <a:ea typeface="Verdana" panose="020B0604030504040204" pitchFamily="34" charset="0"/>
                        </a:rPr>
                        <a:t>0</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60797" marR="60797" marT="0" marB="0"/>
                </a:tc>
                <a:tc>
                  <a:txBody>
                    <a:bodyPr/>
                    <a:lstStyle/>
                    <a:p>
                      <a:pPr marL="228600" algn="just">
                        <a:lnSpc>
                          <a:spcPct val="150000"/>
                        </a:lnSpc>
                        <a:spcBef>
                          <a:spcPts val="300"/>
                        </a:spcBef>
                        <a:spcAft>
                          <a:spcPts val="300"/>
                        </a:spcAft>
                      </a:pPr>
                      <a:r>
                        <a:rPr lang="en-GB" sz="1100" spc="-25" dirty="0">
                          <a:effectLst/>
                          <a:latin typeface="Verdana" panose="020B0604030504040204" pitchFamily="34" charset="0"/>
                          <a:ea typeface="Verdana" panose="020B0604030504040204" pitchFamily="34" charset="0"/>
                        </a:rPr>
                        <a:t>0</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60797" marR="60797" marT="0" marB="0"/>
                </a:tc>
                <a:extLst>
                  <a:ext uri="{0D108BD9-81ED-4DB2-BD59-A6C34878D82A}">
                    <a16:rowId xmlns:a16="http://schemas.microsoft.com/office/drawing/2014/main" val="10007"/>
                  </a:ext>
                </a:extLst>
              </a:tr>
              <a:tr h="222921">
                <a:tc>
                  <a:txBody>
                    <a:bodyPr/>
                    <a:lstStyle/>
                    <a:p>
                      <a:pPr marL="342900" lvl="0" indent="-342900" algn="just">
                        <a:lnSpc>
                          <a:spcPct val="150000"/>
                        </a:lnSpc>
                        <a:spcBef>
                          <a:spcPts val="300"/>
                        </a:spcBef>
                        <a:spcAft>
                          <a:spcPts val="300"/>
                        </a:spcAft>
                        <a:buFont typeface="Arial" panose="020B0604020202020204" pitchFamily="34" charset="0"/>
                        <a:buChar char="-"/>
                      </a:pPr>
                      <a:r>
                        <a:rPr lang="en-ZA" sz="1100" dirty="0">
                          <a:effectLst/>
                          <a:latin typeface="Verdana" panose="020B0604030504040204" pitchFamily="34" charset="0"/>
                          <a:ea typeface="Verdana" panose="020B0604030504040204" pitchFamily="34" charset="0"/>
                        </a:rPr>
                        <a:t>Current</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0797" marR="60797" marT="0" marB="0"/>
                </a:tc>
                <a:tc>
                  <a:txBody>
                    <a:bodyPr/>
                    <a:lstStyle/>
                    <a:p>
                      <a:pPr marL="228600" algn="just">
                        <a:lnSpc>
                          <a:spcPct val="150000"/>
                        </a:lnSpc>
                        <a:spcBef>
                          <a:spcPts val="300"/>
                        </a:spcBef>
                        <a:spcAft>
                          <a:spcPts val="300"/>
                        </a:spcAft>
                      </a:pPr>
                      <a:r>
                        <a:rPr lang="en-GB" sz="1100" spc="-25" dirty="0">
                          <a:effectLst/>
                          <a:latin typeface="Verdana" panose="020B0604030504040204" pitchFamily="34" charset="0"/>
                          <a:ea typeface="Verdana" panose="020B0604030504040204" pitchFamily="34" charset="0"/>
                        </a:rPr>
                        <a:t>0</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60797" marR="60797" marT="0" marB="0"/>
                </a:tc>
                <a:tc>
                  <a:txBody>
                    <a:bodyPr/>
                    <a:lstStyle/>
                    <a:p>
                      <a:pPr marL="228600" algn="just">
                        <a:lnSpc>
                          <a:spcPct val="150000"/>
                        </a:lnSpc>
                        <a:spcBef>
                          <a:spcPts val="300"/>
                        </a:spcBef>
                        <a:spcAft>
                          <a:spcPts val="300"/>
                        </a:spcAft>
                      </a:pPr>
                      <a:r>
                        <a:rPr lang="en-GB" sz="1100" spc="-25" dirty="0">
                          <a:effectLst/>
                          <a:latin typeface="Verdana" panose="020B0604030504040204" pitchFamily="34" charset="0"/>
                          <a:ea typeface="Verdana" panose="020B0604030504040204" pitchFamily="34" charset="0"/>
                        </a:rPr>
                        <a:t>0</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60797" marR="60797" marT="0" marB="0"/>
                </a:tc>
                <a:tc>
                  <a:txBody>
                    <a:bodyPr/>
                    <a:lstStyle/>
                    <a:p>
                      <a:pPr marL="228600" algn="just">
                        <a:lnSpc>
                          <a:spcPct val="150000"/>
                        </a:lnSpc>
                        <a:spcBef>
                          <a:spcPts val="300"/>
                        </a:spcBef>
                        <a:spcAft>
                          <a:spcPts val="300"/>
                        </a:spcAft>
                      </a:pPr>
                      <a:r>
                        <a:rPr lang="en-GB" sz="1100" spc="-25" dirty="0">
                          <a:effectLst/>
                          <a:latin typeface="Verdana" panose="020B0604030504040204" pitchFamily="34" charset="0"/>
                          <a:ea typeface="Verdana" panose="020B0604030504040204" pitchFamily="34" charset="0"/>
                        </a:rPr>
                        <a:t>0</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60797" marR="60797" marT="0" marB="0"/>
                </a:tc>
                <a:tc>
                  <a:txBody>
                    <a:bodyPr/>
                    <a:lstStyle/>
                    <a:p>
                      <a:pPr marL="228600" algn="just">
                        <a:lnSpc>
                          <a:spcPct val="150000"/>
                        </a:lnSpc>
                        <a:spcBef>
                          <a:spcPts val="300"/>
                        </a:spcBef>
                        <a:spcAft>
                          <a:spcPts val="300"/>
                        </a:spcAft>
                      </a:pPr>
                      <a:r>
                        <a:rPr lang="en-GB" sz="1100" spc="-25" dirty="0">
                          <a:effectLst/>
                          <a:latin typeface="Verdana" panose="020B0604030504040204" pitchFamily="34" charset="0"/>
                          <a:ea typeface="Verdana" panose="020B0604030504040204" pitchFamily="34" charset="0"/>
                        </a:rPr>
                        <a:t>0</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60797" marR="60797" marT="0" marB="0"/>
                </a:tc>
                <a:tc>
                  <a:txBody>
                    <a:bodyPr/>
                    <a:lstStyle/>
                    <a:p>
                      <a:pPr marL="228600" algn="just">
                        <a:lnSpc>
                          <a:spcPct val="150000"/>
                        </a:lnSpc>
                        <a:spcBef>
                          <a:spcPts val="300"/>
                        </a:spcBef>
                        <a:spcAft>
                          <a:spcPts val="300"/>
                        </a:spcAft>
                      </a:pPr>
                      <a:r>
                        <a:rPr lang="en-GB" sz="1100" spc="-25" dirty="0">
                          <a:effectLst/>
                          <a:latin typeface="Verdana" panose="020B0604030504040204" pitchFamily="34" charset="0"/>
                          <a:ea typeface="Verdana" panose="020B0604030504040204" pitchFamily="34" charset="0"/>
                        </a:rPr>
                        <a:t>0</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60797" marR="60797" marT="0" marB="0"/>
                </a:tc>
                <a:tc>
                  <a:txBody>
                    <a:bodyPr/>
                    <a:lstStyle/>
                    <a:p>
                      <a:pPr marL="228600" algn="just">
                        <a:lnSpc>
                          <a:spcPct val="150000"/>
                        </a:lnSpc>
                        <a:spcBef>
                          <a:spcPts val="300"/>
                        </a:spcBef>
                        <a:spcAft>
                          <a:spcPts val="300"/>
                        </a:spcAft>
                      </a:pPr>
                      <a:r>
                        <a:rPr lang="en-GB" sz="1100" spc="-25" dirty="0">
                          <a:effectLst/>
                          <a:latin typeface="Verdana" panose="020B0604030504040204" pitchFamily="34" charset="0"/>
                          <a:ea typeface="Verdana" panose="020B0604030504040204" pitchFamily="34" charset="0"/>
                        </a:rPr>
                        <a:t>0</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60797" marR="60797" marT="0" marB="0"/>
                </a:tc>
                <a:extLst>
                  <a:ext uri="{0D108BD9-81ED-4DB2-BD59-A6C34878D82A}">
                    <a16:rowId xmlns:a16="http://schemas.microsoft.com/office/drawing/2014/main" val="10008"/>
                  </a:ext>
                </a:extLst>
              </a:tr>
              <a:tr h="222921">
                <a:tc>
                  <a:txBody>
                    <a:bodyPr/>
                    <a:lstStyle/>
                    <a:p>
                      <a:pPr marL="342900" lvl="0" indent="-342900" algn="just">
                        <a:lnSpc>
                          <a:spcPct val="150000"/>
                        </a:lnSpc>
                        <a:spcBef>
                          <a:spcPts val="300"/>
                        </a:spcBef>
                        <a:spcAft>
                          <a:spcPts val="300"/>
                        </a:spcAft>
                        <a:buFont typeface="Arial" panose="020B0604020202020204" pitchFamily="34" charset="0"/>
                        <a:buChar char="-"/>
                      </a:pPr>
                      <a:r>
                        <a:rPr lang="en-ZA" sz="1100" dirty="0">
                          <a:effectLst/>
                          <a:latin typeface="Verdana" panose="020B0604030504040204" pitchFamily="34" charset="0"/>
                          <a:ea typeface="Verdana" panose="020B0604030504040204" pitchFamily="34" charset="0"/>
                        </a:rPr>
                        <a:t>Capital</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0797" marR="60797" marT="0" marB="0"/>
                </a:tc>
                <a:tc>
                  <a:txBody>
                    <a:bodyPr/>
                    <a:lstStyle/>
                    <a:p>
                      <a:pPr marL="228600" algn="just">
                        <a:lnSpc>
                          <a:spcPct val="150000"/>
                        </a:lnSpc>
                        <a:spcBef>
                          <a:spcPts val="300"/>
                        </a:spcBef>
                        <a:spcAft>
                          <a:spcPts val="300"/>
                        </a:spcAft>
                      </a:pPr>
                      <a:r>
                        <a:rPr lang="en-GB" sz="1100" spc="-25" dirty="0">
                          <a:effectLst/>
                          <a:latin typeface="Verdana" panose="020B0604030504040204" pitchFamily="34" charset="0"/>
                          <a:ea typeface="Verdana" panose="020B0604030504040204" pitchFamily="34" charset="0"/>
                        </a:rPr>
                        <a:t>0</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60797" marR="60797" marT="0" marB="0"/>
                </a:tc>
                <a:tc>
                  <a:txBody>
                    <a:bodyPr/>
                    <a:lstStyle/>
                    <a:p>
                      <a:pPr marL="228600" algn="just">
                        <a:lnSpc>
                          <a:spcPct val="150000"/>
                        </a:lnSpc>
                        <a:spcBef>
                          <a:spcPts val="300"/>
                        </a:spcBef>
                        <a:spcAft>
                          <a:spcPts val="300"/>
                        </a:spcAft>
                      </a:pPr>
                      <a:r>
                        <a:rPr lang="en-GB" sz="1100" spc="-25" dirty="0">
                          <a:effectLst/>
                          <a:latin typeface="Verdana" panose="020B0604030504040204" pitchFamily="34" charset="0"/>
                          <a:ea typeface="Verdana" panose="020B0604030504040204" pitchFamily="34" charset="0"/>
                        </a:rPr>
                        <a:t>0</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60797" marR="60797" marT="0" marB="0"/>
                </a:tc>
                <a:tc>
                  <a:txBody>
                    <a:bodyPr/>
                    <a:lstStyle/>
                    <a:p>
                      <a:pPr marL="228600" algn="just">
                        <a:lnSpc>
                          <a:spcPct val="150000"/>
                        </a:lnSpc>
                        <a:spcBef>
                          <a:spcPts val="300"/>
                        </a:spcBef>
                        <a:spcAft>
                          <a:spcPts val="300"/>
                        </a:spcAft>
                      </a:pPr>
                      <a:r>
                        <a:rPr lang="en-GB" sz="1100" spc="-25" dirty="0">
                          <a:effectLst/>
                          <a:latin typeface="Verdana" panose="020B0604030504040204" pitchFamily="34" charset="0"/>
                          <a:ea typeface="Verdana" panose="020B0604030504040204" pitchFamily="34" charset="0"/>
                        </a:rPr>
                        <a:t>0</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60797" marR="60797" marT="0" marB="0"/>
                </a:tc>
                <a:tc>
                  <a:txBody>
                    <a:bodyPr/>
                    <a:lstStyle/>
                    <a:p>
                      <a:pPr marL="228600" algn="just">
                        <a:lnSpc>
                          <a:spcPct val="150000"/>
                        </a:lnSpc>
                        <a:spcBef>
                          <a:spcPts val="300"/>
                        </a:spcBef>
                        <a:spcAft>
                          <a:spcPts val="300"/>
                        </a:spcAft>
                      </a:pPr>
                      <a:r>
                        <a:rPr lang="en-GB" sz="1100" spc="-25" dirty="0">
                          <a:effectLst/>
                          <a:latin typeface="Verdana" panose="020B0604030504040204" pitchFamily="34" charset="0"/>
                          <a:ea typeface="Verdana" panose="020B0604030504040204" pitchFamily="34" charset="0"/>
                        </a:rPr>
                        <a:t>0</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60797" marR="60797" marT="0" marB="0"/>
                </a:tc>
                <a:tc>
                  <a:txBody>
                    <a:bodyPr/>
                    <a:lstStyle/>
                    <a:p>
                      <a:pPr marL="228600" algn="just">
                        <a:lnSpc>
                          <a:spcPct val="150000"/>
                        </a:lnSpc>
                        <a:spcBef>
                          <a:spcPts val="300"/>
                        </a:spcBef>
                        <a:spcAft>
                          <a:spcPts val="300"/>
                        </a:spcAft>
                      </a:pPr>
                      <a:r>
                        <a:rPr lang="en-GB" sz="1100" spc="-25" dirty="0">
                          <a:effectLst/>
                          <a:latin typeface="Verdana" panose="020B0604030504040204" pitchFamily="34" charset="0"/>
                          <a:ea typeface="Verdana" panose="020B0604030504040204" pitchFamily="34" charset="0"/>
                        </a:rPr>
                        <a:t>0</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60797" marR="60797" marT="0" marB="0"/>
                </a:tc>
                <a:tc>
                  <a:txBody>
                    <a:bodyPr/>
                    <a:lstStyle/>
                    <a:p>
                      <a:pPr marL="228600" algn="just">
                        <a:lnSpc>
                          <a:spcPct val="150000"/>
                        </a:lnSpc>
                        <a:spcBef>
                          <a:spcPts val="300"/>
                        </a:spcBef>
                        <a:spcAft>
                          <a:spcPts val="300"/>
                        </a:spcAft>
                      </a:pPr>
                      <a:r>
                        <a:rPr lang="en-GB" sz="1100" spc="-25" dirty="0">
                          <a:effectLst/>
                          <a:latin typeface="Verdana" panose="020B0604030504040204" pitchFamily="34" charset="0"/>
                          <a:ea typeface="Verdana" panose="020B0604030504040204" pitchFamily="34" charset="0"/>
                        </a:rPr>
                        <a:t>0</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60797" marR="60797" marT="0" marB="0"/>
                </a:tc>
                <a:extLst>
                  <a:ext uri="{0D108BD9-81ED-4DB2-BD59-A6C34878D82A}">
                    <a16:rowId xmlns:a16="http://schemas.microsoft.com/office/drawing/2014/main" val="10009"/>
                  </a:ext>
                </a:extLst>
              </a:tr>
              <a:tr h="222921">
                <a:tc>
                  <a:txBody>
                    <a:bodyPr/>
                    <a:lstStyle/>
                    <a:p>
                      <a:pPr marL="228600" algn="just">
                        <a:lnSpc>
                          <a:spcPct val="150000"/>
                        </a:lnSpc>
                        <a:spcBef>
                          <a:spcPts val="300"/>
                        </a:spcBef>
                        <a:spcAft>
                          <a:spcPts val="300"/>
                        </a:spcAft>
                      </a:pPr>
                      <a:r>
                        <a:rPr lang="en-GB" sz="1100" b="1" spc="-25" dirty="0">
                          <a:effectLst/>
                          <a:latin typeface="Verdana" panose="020B0604030504040204" pitchFamily="34" charset="0"/>
                          <a:ea typeface="Verdana" panose="020B0604030504040204" pitchFamily="34" charset="0"/>
                        </a:rPr>
                        <a:t>Total</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60797" marR="60797" marT="0" marB="0"/>
                </a:tc>
                <a:tc>
                  <a:txBody>
                    <a:bodyPr/>
                    <a:lstStyle/>
                    <a:p>
                      <a:pPr marL="228600" algn="just">
                        <a:lnSpc>
                          <a:spcPct val="150000"/>
                        </a:lnSpc>
                        <a:spcBef>
                          <a:spcPts val="300"/>
                        </a:spcBef>
                        <a:spcAft>
                          <a:spcPts val="300"/>
                        </a:spcAft>
                      </a:pPr>
                      <a:r>
                        <a:rPr lang="en-GB" sz="1100" b="1" spc="-25" dirty="0">
                          <a:effectLst/>
                          <a:latin typeface="Verdana" panose="020B0604030504040204" pitchFamily="34" charset="0"/>
                          <a:ea typeface="Verdana" panose="020B0604030504040204" pitchFamily="34" charset="0"/>
                        </a:rPr>
                        <a:t>1600</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60797" marR="60797" marT="0" marB="0"/>
                </a:tc>
                <a:tc>
                  <a:txBody>
                    <a:bodyPr/>
                    <a:lstStyle/>
                    <a:p>
                      <a:pPr marL="228600" algn="just">
                        <a:lnSpc>
                          <a:spcPct val="150000"/>
                        </a:lnSpc>
                        <a:spcBef>
                          <a:spcPts val="300"/>
                        </a:spcBef>
                        <a:spcAft>
                          <a:spcPts val="300"/>
                        </a:spcAft>
                      </a:pPr>
                      <a:r>
                        <a:rPr lang="en-GB" sz="1100" b="1" spc="-25" dirty="0">
                          <a:effectLst/>
                          <a:latin typeface="Verdana" panose="020B0604030504040204" pitchFamily="34" charset="0"/>
                          <a:ea typeface="Verdana" panose="020B0604030504040204" pitchFamily="34" charset="0"/>
                        </a:rPr>
                        <a:t>683</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60797" marR="60797" marT="0" marB="0"/>
                </a:tc>
                <a:tc>
                  <a:txBody>
                    <a:bodyPr/>
                    <a:lstStyle/>
                    <a:p>
                      <a:pPr marL="228600" algn="just">
                        <a:lnSpc>
                          <a:spcPct val="150000"/>
                        </a:lnSpc>
                        <a:spcBef>
                          <a:spcPts val="300"/>
                        </a:spcBef>
                        <a:spcAft>
                          <a:spcPts val="300"/>
                        </a:spcAft>
                      </a:pPr>
                      <a:r>
                        <a:rPr lang="en-GB" sz="1100" b="1" spc="-25" dirty="0">
                          <a:effectLst/>
                          <a:latin typeface="Verdana" panose="020B0604030504040204" pitchFamily="34" charset="0"/>
                          <a:ea typeface="Verdana" panose="020B0604030504040204" pitchFamily="34" charset="0"/>
                        </a:rPr>
                        <a:t>917</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60797" marR="60797" marT="0" marB="0"/>
                </a:tc>
                <a:tc>
                  <a:txBody>
                    <a:bodyPr/>
                    <a:lstStyle/>
                    <a:p>
                      <a:pPr marL="228600" algn="just">
                        <a:lnSpc>
                          <a:spcPct val="150000"/>
                        </a:lnSpc>
                        <a:spcBef>
                          <a:spcPts val="300"/>
                        </a:spcBef>
                        <a:spcAft>
                          <a:spcPts val="300"/>
                        </a:spcAft>
                      </a:pPr>
                      <a:r>
                        <a:rPr lang="en-GB" sz="1100" b="1" spc="-25" dirty="0">
                          <a:effectLst/>
                          <a:latin typeface="Verdana" panose="020B0604030504040204" pitchFamily="34" charset="0"/>
                          <a:ea typeface="Verdana" panose="020B0604030504040204" pitchFamily="34" charset="0"/>
                        </a:rPr>
                        <a:t>2774</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60797" marR="60797" marT="0" marB="0"/>
                </a:tc>
                <a:tc>
                  <a:txBody>
                    <a:bodyPr/>
                    <a:lstStyle/>
                    <a:p>
                      <a:pPr marL="228600" algn="just">
                        <a:lnSpc>
                          <a:spcPct val="150000"/>
                        </a:lnSpc>
                        <a:spcBef>
                          <a:spcPts val="300"/>
                        </a:spcBef>
                        <a:spcAft>
                          <a:spcPts val="300"/>
                        </a:spcAft>
                      </a:pPr>
                      <a:r>
                        <a:rPr lang="en-GB" sz="1100" b="1" spc="-25" dirty="0">
                          <a:effectLst/>
                          <a:latin typeface="Verdana" panose="020B0604030504040204" pitchFamily="34" charset="0"/>
                          <a:ea typeface="Verdana" panose="020B0604030504040204" pitchFamily="34" charset="0"/>
                        </a:rPr>
                        <a:t>1063</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60797" marR="60797" marT="0" marB="0"/>
                </a:tc>
                <a:tc>
                  <a:txBody>
                    <a:bodyPr/>
                    <a:lstStyle/>
                    <a:p>
                      <a:pPr marL="228600" algn="just">
                        <a:lnSpc>
                          <a:spcPct val="150000"/>
                        </a:lnSpc>
                        <a:spcBef>
                          <a:spcPts val="300"/>
                        </a:spcBef>
                        <a:spcAft>
                          <a:spcPts val="300"/>
                        </a:spcAft>
                      </a:pPr>
                      <a:r>
                        <a:rPr lang="en-GB" sz="1100" b="1" spc="-25" dirty="0">
                          <a:effectLst/>
                          <a:latin typeface="Verdana" panose="020B0604030504040204" pitchFamily="34" charset="0"/>
                          <a:ea typeface="Verdana" panose="020B0604030504040204" pitchFamily="34" charset="0"/>
                        </a:rPr>
                        <a:t>1711</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60797" marR="60797" marT="0" marB="0"/>
                </a:tc>
                <a:extLst>
                  <a:ext uri="{0D108BD9-81ED-4DB2-BD59-A6C34878D82A}">
                    <a16:rowId xmlns:a16="http://schemas.microsoft.com/office/drawing/2014/main" val="10010"/>
                  </a:ext>
                </a:extLst>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6287" y="451768"/>
            <a:ext cx="7931426" cy="329950"/>
          </a:xfrm>
          <a:solidFill>
            <a:srgbClr val="C00000"/>
          </a:solidFill>
        </p:spPr>
        <p:txBody>
          <a:bodyPr/>
          <a:lstStyle/>
          <a:p>
            <a:r>
              <a:rPr lang="en-US" sz="2400" b="1" dirty="0">
                <a:solidFill>
                  <a:schemeClr val="bg1"/>
                </a:solidFill>
                <a:latin typeface="Verdana" panose="020B0604030504040204" pitchFamily="34" charset="0"/>
                <a:ea typeface="Verdana" panose="020B0604030504040204" pitchFamily="34" charset="0"/>
                <a:cs typeface="Arial" panose="020B0604020202020204" pitchFamily="34" charset="0"/>
              </a:rPr>
              <a:t>PARLIAMENTARY ENGAGEMENTS</a:t>
            </a:r>
          </a:p>
        </p:txBody>
      </p:sp>
      <p:sp>
        <p:nvSpPr>
          <p:cNvPr id="5" name="Slide Number Placeholder 4"/>
          <p:cNvSpPr>
            <a:spLocks noGrp="1"/>
          </p:cNvSpPr>
          <p:nvPr>
            <p:ph type="sldNum" sz="quarter" idx="12"/>
          </p:nvPr>
        </p:nvSpPr>
        <p:spPr>
          <a:xfrm>
            <a:off x="3034748" y="6322845"/>
            <a:ext cx="2133600" cy="365125"/>
          </a:xfrm>
        </p:spPr>
        <p:txBody>
          <a:bodyPr/>
          <a:lstStyle/>
          <a:p>
            <a:pPr>
              <a:defRPr>
                <a:uFillTx/>
              </a:defRPr>
            </a:pPr>
            <a:fld id="{53D2BF3C-DD81-4A71-B976-BFF89C61EB4E}" type="slidenum">
              <a:rPr lang="en-US" altLang="en-US" smtClean="0">
                <a:uFillTx/>
              </a:rPr>
              <a:t>34</a:t>
            </a:fld>
            <a:endParaRPr lang="en-US" altLang="en-US" dirty="0">
              <a:uFillTx/>
            </a:endParaRPr>
          </a:p>
        </p:txBody>
      </p:sp>
      <p:sp>
        <p:nvSpPr>
          <p:cNvPr id="3" name="Content Placeholder 2"/>
          <p:cNvSpPr>
            <a:spLocks noGrp="1"/>
          </p:cNvSpPr>
          <p:nvPr>
            <p:ph idx="1"/>
          </p:nvPr>
        </p:nvSpPr>
        <p:spPr>
          <a:xfrm>
            <a:off x="457200" y="1361209"/>
            <a:ext cx="8229600" cy="4764955"/>
          </a:xfrm>
        </p:spPr>
        <p:txBody>
          <a:bodyPr/>
          <a:lstStyle/>
          <a:p>
            <a:pPr marL="0" indent="0">
              <a:buNone/>
            </a:pPr>
            <a:endParaRPr lang="en-US" dirty="0"/>
          </a:p>
          <a:p>
            <a:pPr marL="0" indent="0">
              <a:buNone/>
            </a:pPr>
            <a:endParaRPr lang="en-US" dirty="0"/>
          </a:p>
          <a:p>
            <a:pPr marL="0" lvl="0" indent="0">
              <a:buNone/>
            </a:pPr>
            <a:endParaRPr lang="en-US" dirty="0">
              <a:solidFill>
                <a:srgbClr val="000000"/>
              </a:solidFill>
            </a:endParaRPr>
          </a:p>
          <a:p>
            <a:pPr marL="0" indent="0">
              <a:buNone/>
            </a:pPr>
            <a:endParaRPr lang="en-US" dirty="0"/>
          </a:p>
        </p:txBody>
      </p:sp>
      <p:graphicFrame>
        <p:nvGraphicFramePr>
          <p:cNvPr id="6" name="Table 5"/>
          <p:cNvGraphicFramePr>
            <a:graphicFrameLocks noGrp="1"/>
          </p:cNvGraphicFramePr>
          <p:nvPr/>
        </p:nvGraphicFramePr>
        <p:xfrm>
          <a:off x="180710" y="873791"/>
          <a:ext cx="8782580" cy="4241152"/>
        </p:xfrm>
        <a:graphic>
          <a:graphicData uri="http://schemas.openxmlformats.org/drawingml/2006/table">
            <a:tbl>
              <a:tblPr firstRow="1" firstCol="1" bandRow="1">
                <a:tableStyleId>{5C22544A-7EE6-4342-B048-85BDC9FD1C3A}</a:tableStyleId>
              </a:tblPr>
              <a:tblGrid>
                <a:gridCol w="693933">
                  <a:extLst>
                    <a:ext uri="{9D8B030D-6E8A-4147-A177-3AD203B41FA5}">
                      <a16:colId xmlns:a16="http://schemas.microsoft.com/office/drawing/2014/main" val="20000"/>
                    </a:ext>
                  </a:extLst>
                </a:gridCol>
                <a:gridCol w="1347857">
                  <a:extLst>
                    <a:ext uri="{9D8B030D-6E8A-4147-A177-3AD203B41FA5}">
                      <a16:colId xmlns:a16="http://schemas.microsoft.com/office/drawing/2014/main" val="20001"/>
                    </a:ext>
                  </a:extLst>
                </a:gridCol>
                <a:gridCol w="2468770">
                  <a:extLst>
                    <a:ext uri="{9D8B030D-6E8A-4147-A177-3AD203B41FA5}">
                      <a16:colId xmlns:a16="http://schemas.microsoft.com/office/drawing/2014/main" val="20002"/>
                    </a:ext>
                  </a:extLst>
                </a:gridCol>
                <a:gridCol w="2827130">
                  <a:extLst>
                    <a:ext uri="{9D8B030D-6E8A-4147-A177-3AD203B41FA5}">
                      <a16:colId xmlns:a16="http://schemas.microsoft.com/office/drawing/2014/main" val="20003"/>
                    </a:ext>
                  </a:extLst>
                </a:gridCol>
                <a:gridCol w="1444890">
                  <a:extLst>
                    <a:ext uri="{9D8B030D-6E8A-4147-A177-3AD203B41FA5}">
                      <a16:colId xmlns:a16="http://schemas.microsoft.com/office/drawing/2014/main" val="20004"/>
                    </a:ext>
                  </a:extLst>
                </a:gridCol>
              </a:tblGrid>
              <a:tr h="553072">
                <a:tc>
                  <a:txBody>
                    <a:bodyPr/>
                    <a:lstStyle/>
                    <a:p>
                      <a:pPr marL="228600" algn="just">
                        <a:lnSpc>
                          <a:spcPct val="150000"/>
                        </a:lnSpc>
                        <a:spcAft>
                          <a:spcPts val="0"/>
                        </a:spcAft>
                      </a:pPr>
                      <a:r>
                        <a:rPr lang="en-GB" sz="1100" spc="-25" dirty="0">
                          <a:effectLst/>
                          <a:latin typeface="Verdana" panose="020B0604030504040204" pitchFamily="34" charset="0"/>
                          <a:ea typeface="Verdana" panose="020B0604030504040204" pitchFamily="34" charset="0"/>
                        </a:rPr>
                        <a:t>No.</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36434" marR="36434" marT="0" marB="0"/>
                </a:tc>
                <a:tc>
                  <a:txBody>
                    <a:bodyPr/>
                    <a:lstStyle/>
                    <a:p>
                      <a:pPr marL="228600" algn="just">
                        <a:lnSpc>
                          <a:spcPct val="150000"/>
                        </a:lnSpc>
                        <a:spcAft>
                          <a:spcPts val="0"/>
                        </a:spcAft>
                      </a:pPr>
                      <a:r>
                        <a:rPr lang="en-GB" sz="1100" spc="-25" dirty="0">
                          <a:effectLst/>
                          <a:latin typeface="Verdana" panose="020B0604030504040204" pitchFamily="34" charset="0"/>
                          <a:ea typeface="Verdana" panose="020B0604030504040204" pitchFamily="34" charset="0"/>
                        </a:rPr>
                        <a:t>Subject</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36434" marR="36434" marT="0" marB="0"/>
                </a:tc>
                <a:tc>
                  <a:txBody>
                    <a:bodyPr/>
                    <a:lstStyle/>
                    <a:p>
                      <a:pPr marL="228600" algn="just">
                        <a:lnSpc>
                          <a:spcPct val="150000"/>
                        </a:lnSpc>
                        <a:spcAft>
                          <a:spcPts val="0"/>
                        </a:spcAft>
                      </a:pPr>
                      <a:r>
                        <a:rPr lang="en-GB" sz="1100" spc="-25" dirty="0">
                          <a:effectLst/>
                          <a:latin typeface="Verdana" panose="020B0604030504040204" pitchFamily="34" charset="0"/>
                          <a:ea typeface="Verdana" panose="020B0604030504040204" pitchFamily="34" charset="0"/>
                        </a:rPr>
                        <a:t>Details</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36434" marR="36434" marT="0" marB="0"/>
                </a:tc>
                <a:tc>
                  <a:txBody>
                    <a:bodyPr/>
                    <a:lstStyle/>
                    <a:p>
                      <a:pPr marL="228600" algn="just">
                        <a:lnSpc>
                          <a:spcPct val="150000"/>
                        </a:lnSpc>
                        <a:spcAft>
                          <a:spcPts val="0"/>
                        </a:spcAft>
                      </a:pPr>
                      <a:r>
                        <a:rPr lang="en-GB" sz="1100" spc="-25" dirty="0">
                          <a:effectLst/>
                          <a:latin typeface="Verdana" panose="020B0604030504040204" pitchFamily="34" charset="0"/>
                          <a:ea typeface="Verdana" panose="020B0604030504040204" pitchFamily="34" charset="0"/>
                        </a:rPr>
                        <a:t>Response by the Regulator</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36434" marR="36434" marT="0" marB="0"/>
                </a:tc>
                <a:tc>
                  <a:txBody>
                    <a:bodyPr/>
                    <a:lstStyle/>
                    <a:p>
                      <a:pPr marL="228600" algn="just">
                        <a:lnSpc>
                          <a:spcPct val="150000"/>
                        </a:lnSpc>
                        <a:spcAft>
                          <a:spcPts val="0"/>
                        </a:spcAft>
                      </a:pPr>
                      <a:r>
                        <a:rPr lang="en-GB" sz="1100" spc="-25" dirty="0">
                          <a:effectLst/>
                          <a:latin typeface="Verdana" panose="020B0604030504040204" pitchFamily="34" charset="0"/>
                          <a:ea typeface="Verdana" panose="020B0604030504040204" pitchFamily="34" charset="0"/>
                        </a:rPr>
                        <a:t>Resolved (Yes/No)</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36434" marR="36434" marT="0" marB="0"/>
                </a:tc>
                <a:extLst>
                  <a:ext uri="{0D108BD9-81ED-4DB2-BD59-A6C34878D82A}">
                    <a16:rowId xmlns:a16="http://schemas.microsoft.com/office/drawing/2014/main" val="10000"/>
                  </a:ext>
                </a:extLst>
              </a:tr>
              <a:tr h="805882">
                <a:tc>
                  <a:txBody>
                    <a:bodyPr/>
                    <a:lstStyle/>
                    <a:p>
                      <a:pPr marL="228600" algn="just">
                        <a:lnSpc>
                          <a:spcPct val="150000"/>
                        </a:lnSpc>
                        <a:spcBef>
                          <a:spcPts val="300"/>
                        </a:spcBef>
                        <a:spcAft>
                          <a:spcPts val="300"/>
                        </a:spcAft>
                      </a:pPr>
                      <a:r>
                        <a:rPr lang="en-ZA" sz="1100" b="0" spc="0" dirty="0">
                          <a:effectLst/>
                          <a:latin typeface="Verdana" panose="020B0604030504040204" pitchFamily="34" charset="0"/>
                          <a:ea typeface="Verdana" panose="020B0604030504040204" pitchFamily="34" charset="0"/>
                        </a:rPr>
                        <a:t>1</a:t>
                      </a:r>
                      <a:endParaRPr lang="en-ZA" sz="1100" b="0" spc="-25" dirty="0">
                        <a:effectLst/>
                        <a:latin typeface="Verdana" panose="020B0604030504040204" pitchFamily="34" charset="0"/>
                        <a:ea typeface="Verdana" panose="020B0604030504040204" pitchFamily="34" charset="0"/>
                        <a:cs typeface="Times New Roman" panose="02020603050405020304" pitchFamily="18" charset="0"/>
                      </a:endParaRPr>
                    </a:p>
                  </a:txBody>
                  <a:tcPr marL="36434" marR="36434" marT="0" marB="0"/>
                </a:tc>
                <a:tc>
                  <a:txBody>
                    <a:bodyPr/>
                    <a:lstStyle/>
                    <a:p>
                      <a:pPr algn="just">
                        <a:lnSpc>
                          <a:spcPct val="107000"/>
                        </a:lnSpc>
                        <a:spcBef>
                          <a:spcPts val="600"/>
                        </a:spcBef>
                        <a:spcAft>
                          <a:spcPts val="600"/>
                        </a:spcAft>
                      </a:pPr>
                      <a:r>
                        <a:rPr lang="en-ZA" sz="1100" b="0" dirty="0">
                          <a:effectLst/>
                          <a:latin typeface="Verdana" panose="020B0604030504040204" pitchFamily="34" charset="0"/>
                          <a:ea typeface="Verdana" panose="020B0604030504040204" pitchFamily="34" charset="0"/>
                        </a:rPr>
                        <a:t>Covid-19 Track and Trace Operations</a:t>
                      </a:r>
                      <a:endParaRPr lang="en-ZA" sz="1100" b="0" dirty="0">
                        <a:effectLst/>
                        <a:latin typeface="Verdana" panose="020B0604030504040204" pitchFamily="34" charset="0"/>
                        <a:ea typeface="Verdana" panose="020B0604030504040204" pitchFamily="34" charset="0"/>
                        <a:cs typeface="Times New Roman" panose="02020603050405020304" pitchFamily="18" charset="0"/>
                      </a:endParaRPr>
                    </a:p>
                  </a:txBody>
                  <a:tcPr marL="36434" marR="36434" marT="0" marB="0"/>
                </a:tc>
                <a:tc>
                  <a:txBody>
                    <a:bodyPr/>
                    <a:lstStyle/>
                    <a:p>
                      <a:pPr marL="228600" algn="just">
                        <a:spcAft>
                          <a:spcPts val="0"/>
                        </a:spcAft>
                      </a:pPr>
                      <a:r>
                        <a:rPr lang="en-ZA" sz="1100" b="0" spc="0" dirty="0">
                          <a:effectLst/>
                          <a:latin typeface="Verdana" panose="020B0604030504040204" pitchFamily="34" charset="0"/>
                          <a:ea typeface="Verdana" panose="020B0604030504040204" pitchFamily="34" charset="0"/>
                        </a:rPr>
                        <a:t>Members were concerned about the track and trace processes related to Covid-19 and the implications for protection of personal information.</a:t>
                      </a:r>
                      <a:endParaRPr lang="en-ZA" sz="1100" b="0" spc="-25" dirty="0">
                        <a:effectLst/>
                        <a:latin typeface="Verdana" panose="020B0604030504040204" pitchFamily="34" charset="0"/>
                        <a:ea typeface="Verdana" panose="020B0604030504040204" pitchFamily="34" charset="0"/>
                      </a:endParaRPr>
                    </a:p>
                  </a:txBody>
                  <a:tcPr marL="36434" marR="36434" marT="0" marB="0"/>
                </a:tc>
                <a:tc>
                  <a:txBody>
                    <a:bodyPr/>
                    <a:lstStyle/>
                    <a:p>
                      <a:pPr algn="just">
                        <a:spcAft>
                          <a:spcPts val="0"/>
                        </a:spcAft>
                      </a:pPr>
                      <a:r>
                        <a:rPr lang="en-ZA" sz="1100" b="0" dirty="0">
                          <a:effectLst/>
                          <a:latin typeface="Verdana" panose="020B0604030504040204" pitchFamily="34" charset="0"/>
                          <a:ea typeface="Verdana" panose="020B0604030504040204" pitchFamily="34" charset="0"/>
                        </a:rPr>
                        <a:t>Regulator issued a Guidance Note on the processing of personal information in the management and containment of Covid-19 pandemic.</a:t>
                      </a:r>
                      <a:endParaRPr lang="en-ZA" sz="1100" b="0" dirty="0">
                        <a:effectLst/>
                        <a:latin typeface="Verdana" panose="020B0604030504040204" pitchFamily="34" charset="0"/>
                        <a:ea typeface="Verdana" panose="020B0604030504040204" pitchFamily="34" charset="0"/>
                        <a:cs typeface="Times New Roman" panose="02020603050405020304" pitchFamily="18" charset="0"/>
                      </a:endParaRPr>
                    </a:p>
                  </a:txBody>
                  <a:tcPr marL="36434" marR="36434" marT="0" marB="0"/>
                </a:tc>
                <a:tc>
                  <a:txBody>
                    <a:bodyPr/>
                    <a:lstStyle/>
                    <a:p>
                      <a:pPr marL="228600" algn="just">
                        <a:lnSpc>
                          <a:spcPct val="150000"/>
                        </a:lnSpc>
                        <a:spcBef>
                          <a:spcPts val="300"/>
                        </a:spcBef>
                        <a:spcAft>
                          <a:spcPts val="300"/>
                        </a:spcAft>
                      </a:pPr>
                      <a:r>
                        <a:rPr lang="en-ZA" sz="1100" b="0" spc="0" dirty="0">
                          <a:effectLst/>
                          <a:latin typeface="Verdana" panose="020B0604030504040204" pitchFamily="34" charset="0"/>
                          <a:ea typeface="Verdana" panose="020B0604030504040204" pitchFamily="34" charset="0"/>
                        </a:rPr>
                        <a:t>Yes</a:t>
                      </a:r>
                      <a:endParaRPr lang="en-ZA" sz="1100" b="0" spc="-25" dirty="0">
                        <a:effectLst/>
                        <a:latin typeface="Verdana" panose="020B0604030504040204" pitchFamily="34" charset="0"/>
                        <a:ea typeface="Verdana" panose="020B0604030504040204" pitchFamily="34" charset="0"/>
                        <a:cs typeface="Times New Roman" panose="02020603050405020304" pitchFamily="18" charset="0"/>
                      </a:endParaRPr>
                    </a:p>
                  </a:txBody>
                  <a:tcPr marL="36434" marR="36434" marT="0" marB="0"/>
                </a:tc>
                <a:extLst>
                  <a:ext uri="{0D108BD9-81ED-4DB2-BD59-A6C34878D82A}">
                    <a16:rowId xmlns:a16="http://schemas.microsoft.com/office/drawing/2014/main" val="10001"/>
                  </a:ext>
                </a:extLst>
              </a:tr>
              <a:tr h="285695">
                <a:tc>
                  <a:txBody>
                    <a:bodyPr/>
                    <a:lstStyle/>
                    <a:p>
                      <a:pPr marL="228600" algn="just">
                        <a:lnSpc>
                          <a:spcPct val="150000"/>
                        </a:lnSpc>
                        <a:spcBef>
                          <a:spcPts val="300"/>
                        </a:spcBef>
                        <a:spcAft>
                          <a:spcPts val="300"/>
                        </a:spcAft>
                      </a:pPr>
                      <a:r>
                        <a:rPr lang="en-ZA" sz="1100" b="0" spc="0" dirty="0">
                          <a:effectLst/>
                          <a:latin typeface="Verdana" panose="020B0604030504040204" pitchFamily="34" charset="0"/>
                          <a:ea typeface="Verdana" panose="020B0604030504040204" pitchFamily="34" charset="0"/>
                        </a:rPr>
                        <a:t>2</a:t>
                      </a:r>
                      <a:endParaRPr lang="en-ZA" sz="1100" b="0" spc="-25" dirty="0">
                        <a:effectLst/>
                        <a:latin typeface="Verdana" panose="020B0604030504040204" pitchFamily="34" charset="0"/>
                        <a:ea typeface="Verdana" panose="020B0604030504040204" pitchFamily="34" charset="0"/>
                        <a:cs typeface="Times New Roman" panose="02020603050405020304" pitchFamily="18" charset="0"/>
                      </a:endParaRPr>
                    </a:p>
                  </a:txBody>
                  <a:tcPr marL="36434" marR="36434" marT="0" marB="0"/>
                </a:tc>
                <a:tc>
                  <a:txBody>
                    <a:bodyPr/>
                    <a:lstStyle/>
                    <a:p>
                      <a:pPr algn="just">
                        <a:lnSpc>
                          <a:spcPct val="107000"/>
                        </a:lnSpc>
                        <a:spcBef>
                          <a:spcPts val="600"/>
                        </a:spcBef>
                        <a:spcAft>
                          <a:spcPts val="600"/>
                        </a:spcAft>
                      </a:pPr>
                      <a:r>
                        <a:rPr lang="en-ZA" sz="1100" b="0" dirty="0">
                          <a:effectLst/>
                          <a:latin typeface="Verdana" panose="020B0604030504040204" pitchFamily="34" charset="0"/>
                          <a:ea typeface="Verdana" panose="020B0604030504040204" pitchFamily="34" charset="0"/>
                        </a:rPr>
                        <a:t>Automated Complaints Management System (ACMS)</a:t>
                      </a:r>
                      <a:endParaRPr lang="en-ZA" sz="1100" b="0" dirty="0">
                        <a:effectLst/>
                        <a:latin typeface="Verdana" panose="020B0604030504040204" pitchFamily="34" charset="0"/>
                        <a:ea typeface="Verdana" panose="020B0604030504040204" pitchFamily="34" charset="0"/>
                        <a:cs typeface="Times New Roman" panose="02020603050405020304" pitchFamily="18" charset="0"/>
                      </a:endParaRPr>
                    </a:p>
                  </a:txBody>
                  <a:tcPr marL="36434" marR="36434" marT="0" marB="0"/>
                </a:tc>
                <a:tc>
                  <a:txBody>
                    <a:bodyPr/>
                    <a:lstStyle/>
                    <a:p>
                      <a:pPr marL="228600" algn="just">
                        <a:spcAft>
                          <a:spcPts val="0"/>
                        </a:spcAft>
                      </a:pPr>
                      <a:r>
                        <a:rPr lang="en-ZA" sz="1100" b="0" spc="0" dirty="0">
                          <a:effectLst/>
                          <a:latin typeface="Verdana" panose="020B0604030504040204" pitchFamily="34" charset="0"/>
                          <a:ea typeface="Verdana" panose="020B0604030504040204" pitchFamily="34" charset="0"/>
                        </a:rPr>
                        <a:t>Members of the Committee enjoined the Regulator to scale up the complaints handling system and move beyond the pilot phase.</a:t>
                      </a:r>
                      <a:endParaRPr lang="en-ZA" sz="1100" b="0" spc="-25" dirty="0">
                        <a:effectLst/>
                        <a:latin typeface="Verdana" panose="020B0604030504040204" pitchFamily="34" charset="0"/>
                        <a:ea typeface="Verdana" panose="020B0604030504040204" pitchFamily="34" charset="0"/>
                        <a:cs typeface="Times New Roman" panose="02020603050405020304" pitchFamily="18" charset="0"/>
                      </a:endParaRPr>
                    </a:p>
                  </a:txBody>
                  <a:tcPr marL="36434" marR="36434" marT="0" marB="0"/>
                </a:tc>
                <a:tc>
                  <a:txBody>
                    <a:bodyPr/>
                    <a:lstStyle/>
                    <a:p>
                      <a:pPr marL="228600" algn="just">
                        <a:spcAft>
                          <a:spcPts val="0"/>
                        </a:spcAft>
                      </a:pPr>
                      <a:r>
                        <a:rPr lang="en-ZA" sz="1100" b="0" spc="0" dirty="0">
                          <a:solidFill>
                            <a:schemeClr val="tx1"/>
                          </a:solidFill>
                          <a:effectLst/>
                          <a:latin typeface="Verdana" panose="020B0604030504040204" pitchFamily="34" charset="0"/>
                          <a:ea typeface="Verdana" panose="020B0604030504040204" pitchFamily="34" charset="0"/>
                        </a:rPr>
                        <a:t>The procurement process that was undertaken could not yield the intended results. </a:t>
                      </a:r>
                      <a:r>
                        <a:rPr kumimoji="0" lang="en-US" sz="1100" b="0"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rPr>
                        <a:t>The </a:t>
                      </a:r>
                      <a:r>
                        <a:rPr lang="en-US" sz="1100" dirty="0">
                          <a:solidFill>
                            <a:schemeClr val="tx1"/>
                          </a:solidFill>
                          <a:latin typeface="Verdana" panose="020B0604030504040204" pitchFamily="34" charset="0"/>
                          <a:ea typeface="Verdana" panose="020B0604030504040204" pitchFamily="34" charset="0"/>
                        </a:rPr>
                        <a:t>bidder’s price on the A</a:t>
                      </a:r>
                      <a:r>
                        <a:rPr kumimoji="0" lang="en-US" sz="1100" b="0"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rPr>
                        <a:t>utomated Complaints Management System was</a:t>
                      </a:r>
                      <a:r>
                        <a:rPr kumimoji="0" lang="en-US" sz="1100" b="0" i="0" u="none" strike="noStrike" kern="1200" cap="none" spc="0" normalizeH="0" noProof="0" dirty="0">
                          <a:ln>
                            <a:noFill/>
                          </a:ln>
                          <a:solidFill>
                            <a:schemeClr val="tx1"/>
                          </a:solidFill>
                          <a:effectLst/>
                          <a:uLnTx/>
                          <a:uFillTx/>
                          <a:latin typeface="Verdana" panose="020B0604030504040204" pitchFamily="34" charset="0"/>
                          <a:ea typeface="Verdana" panose="020B0604030504040204" pitchFamily="34" charset="0"/>
                        </a:rPr>
                        <a:t> </a:t>
                      </a:r>
                      <a:r>
                        <a:rPr lang="en-ZA" sz="1100" dirty="0">
                          <a:solidFill>
                            <a:schemeClr val="tx1"/>
                          </a:solidFill>
                          <a:latin typeface="Verdana" panose="020B0604030504040204" pitchFamily="34" charset="0"/>
                          <a:ea typeface="Verdana" panose="020B0604030504040204" pitchFamily="34" charset="0"/>
                          <a:cs typeface="Arial" panose="020B0604020202020204" pitchFamily="34" charset="0"/>
                        </a:rPr>
                        <a:t>greater than the budget amount</a:t>
                      </a:r>
                      <a:r>
                        <a:rPr kumimoji="0" lang="en-US" sz="1100" b="0"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rPr>
                        <a:t>.</a:t>
                      </a:r>
                      <a:r>
                        <a:rPr lang="en-ZA" sz="1100" b="0" spc="0" dirty="0">
                          <a:solidFill>
                            <a:schemeClr val="tx1"/>
                          </a:solidFill>
                          <a:effectLst/>
                          <a:latin typeface="Verdana" panose="020B0604030504040204" pitchFamily="34" charset="0"/>
                          <a:ea typeface="Verdana" panose="020B0604030504040204" pitchFamily="34" charset="0"/>
                        </a:rPr>
                        <a:t>The Regulator has engaged with SITA to leverage on their current ACMS to customise as per requirements from the Regulator. </a:t>
                      </a:r>
                      <a:endParaRPr lang="en-ZA" sz="1100" b="0" i="1" spc="-25" dirty="0">
                        <a:solidFill>
                          <a:schemeClr val="tx1"/>
                        </a:solidFill>
                        <a:effectLst/>
                        <a:latin typeface="Verdana" panose="020B0604030504040204" pitchFamily="34" charset="0"/>
                        <a:ea typeface="Verdana" panose="020B0604030504040204" pitchFamily="34" charset="0"/>
                      </a:endParaRPr>
                    </a:p>
                  </a:txBody>
                  <a:tcPr marL="36434" marR="36434" marT="0" marB="0"/>
                </a:tc>
                <a:tc>
                  <a:txBody>
                    <a:bodyPr/>
                    <a:lstStyle/>
                    <a:p>
                      <a:pPr marL="228600" algn="just">
                        <a:lnSpc>
                          <a:spcPct val="150000"/>
                        </a:lnSpc>
                        <a:spcBef>
                          <a:spcPts val="300"/>
                        </a:spcBef>
                        <a:spcAft>
                          <a:spcPts val="300"/>
                        </a:spcAft>
                      </a:pPr>
                      <a:r>
                        <a:rPr lang="en-ZA" sz="1100" b="0" spc="0" dirty="0">
                          <a:effectLst/>
                          <a:latin typeface="Verdana" panose="020B0604030504040204" pitchFamily="34" charset="0"/>
                          <a:ea typeface="Verdana" panose="020B0604030504040204" pitchFamily="34" charset="0"/>
                        </a:rPr>
                        <a:t>In progress</a:t>
                      </a:r>
                      <a:endParaRPr lang="en-ZA" sz="1100" b="0" spc="-25" dirty="0">
                        <a:effectLst/>
                        <a:latin typeface="Verdana" panose="020B0604030504040204" pitchFamily="34" charset="0"/>
                        <a:ea typeface="Verdana" panose="020B0604030504040204" pitchFamily="34" charset="0"/>
                        <a:cs typeface="Times New Roman" panose="02020603050405020304" pitchFamily="18" charset="0"/>
                      </a:endParaRPr>
                    </a:p>
                  </a:txBody>
                  <a:tcPr marL="36434" marR="36434" marT="0" marB="0"/>
                </a:tc>
                <a:extLst>
                  <a:ext uri="{0D108BD9-81ED-4DB2-BD59-A6C34878D82A}">
                    <a16:rowId xmlns:a16="http://schemas.microsoft.com/office/drawing/2014/main" val="10002"/>
                  </a:ext>
                </a:extLst>
              </a:tr>
              <a:tr h="0">
                <a:tc>
                  <a:txBody>
                    <a:bodyPr/>
                    <a:lstStyle/>
                    <a:p>
                      <a:pPr marL="228600" algn="just">
                        <a:lnSpc>
                          <a:spcPct val="150000"/>
                        </a:lnSpc>
                        <a:spcBef>
                          <a:spcPts val="300"/>
                        </a:spcBef>
                        <a:spcAft>
                          <a:spcPts val="300"/>
                        </a:spcAft>
                      </a:pPr>
                      <a:r>
                        <a:rPr lang="en-ZA" sz="1100" b="0" spc="0" dirty="0">
                          <a:effectLst/>
                          <a:latin typeface="Verdana" panose="020B0604030504040204" pitchFamily="34" charset="0"/>
                          <a:ea typeface="Verdana" panose="020B0604030504040204" pitchFamily="34" charset="0"/>
                        </a:rPr>
                        <a:t>3</a:t>
                      </a:r>
                      <a:endParaRPr lang="en-ZA" sz="1100" b="0" spc="-25" dirty="0">
                        <a:effectLst/>
                        <a:latin typeface="Verdana" panose="020B0604030504040204" pitchFamily="34" charset="0"/>
                        <a:ea typeface="Verdana" panose="020B0604030504040204" pitchFamily="34" charset="0"/>
                        <a:cs typeface="Times New Roman" panose="02020603050405020304" pitchFamily="18" charset="0"/>
                      </a:endParaRPr>
                    </a:p>
                  </a:txBody>
                  <a:tcPr marL="36434" marR="36434" marT="0" marB="0"/>
                </a:tc>
                <a:tc>
                  <a:txBody>
                    <a:bodyPr/>
                    <a:lstStyle/>
                    <a:p>
                      <a:pPr algn="just">
                        <a:lnSpc>
                          <a:spcPct val="107000"/>
                        </a:lnSpc>
                        <a:spcBef>
                          <a:spcPts val="600"/>
                        </a:spcBef>
                        <a:spcAft>
                          <a:spcPts val="600"/>
                        </a:spcAft>
                      </a:pPr>
                      <a:r>
                        <a:rPr lang="en-ZA" sz="1100" b="0" dirty="0">
                          <a:effectLst/>
                          <a:latin typeface="Verdana" panose="020B0604030504040204" pitchFamily="34" charset="0"/>
                          <a:ea typeface="Verdana" panose="020B0604030504040204" pitchFamily="34" charset="0"/>
                        </a:rPr>
                        <a:t>Availability of Materials in Sign Language &amp; Braille</a:t>
                      </a:r>
                      <a:endParaRPr lang="en-ZA" sz="1100" b="0" dirty="0">
                        <a:effectLst/>
                        <a:latin typeface="Verdana" panose="020B0604030504040204" pitchFamily="34" charset="0"/>
                        <a:ea typeface="Verdana" panose="020B0604030504040204" pitchFamily="34" charset="0"/>
                        <a:cs typeface="Times New Roman" panose="02020603050405020304" pitchFamily="18" charset="0"/>
                      </a:endParaRPr>
                    </a:p>
                  </a:txBody>
                  <a:tcPr marL="36434" marR="36434" marT="0" marB="0"/>
                </a:tc>
                <a:tc>
                  <a:txBody>
                    <a:bodyPr/>
                    <a:lstStyle/>
                    <a:p>
                      <a:pPr marL="228600" algn="just">
                        <a:spcAft>
                          <a:spcPts val="0"/>
                        </a:spcAft>
                      </a:pPr>
                      <a:r>
                        <a:rPr lang="en-ZA" sz="1100" b="0" spc="0" dirty="0">
                          <a:effectLst/>
                          <a:latin typeface="Verdana" panose="020B0604030504040204" pitchFamily="34" charset="0"/>
                          <a:ea typeface="Verdana" panose="020B0604030504040204" pitchFamily="34" charset="0"/>
                        </a:rPr>
                        <a:t>The issue of availability of public awareness materials on POPIA and PAIA, in formats that cater for people with disabilities, was raised with the Regulator.</a:t>
                      </a:r>
                      <a:endParaRPr lang="en-ZA" sz="1100" b="0" spc="-25" dirty="0">
                        <a:effectLst/>
                        <a:latin typeface="Verdana" panose="020B0604030504040204" pitchFamily="34" charset="0"/>
                        <a:ea typeface="Verdana" panose="020B0604030504040204" pitchFamily="34" charset="0"/>
                      </a:endParaRPr>
                    </a:p>
                  </a:txBody>
                  <a:tcPr marL="36434" marR="36434" marT="0" marB="0"/>
                </a:tc>
                <a:tc>
                  <a:txBody>
                    <a:bodyPr/>
                    <a:lstStyle/>
                    <a:p>
                      <a:pPr marL="228600" algn="just">
                        <a:spcAft>
                          <a:spcPts val="0"/>
                        </a:spcAft>
                      </a:pPr>
                      <a:r>
                        <a:rPr lang="en-ZA" sz="1100" b="0" spc="0" dirty="0">
                          <a:effectLst/>
                          <a:latin typeface="Verdana" panose="020B0604030504040204" pitchFamily="34" charset="0"/>
                          <a:ea typeface="Verdana" panose="020B0604030504040204" pitchFamily="34" charset="0"/>
                        </a:rPr>
                        <a:t>The POPIA and PAIA guides will be made available in all official languages and braille. </a:t>
                      </a:r>
                      <a:endParaRPr lang="en-ZA" sz="1100" b="0" spc="-25" dirty="0">
                        <a:effectLst/>
                        <a:latin typeface="Verdana" panose="020B0604030504040204" pitchFamily="34" charset="0"/>
                        <a:ea typeface="Verdana" panose="020B0604030504040204" pitchFamily="34" charset="0"/>
                        <a:cs typeface="Times New Roman" panose="02020603050405020304" pitchFamily="18" charset="0"/>
                      </a:endParaRPr>
                    </a:p>
                  </a:txBody>
                  <a:tcPr marL="36434" marR="36434" marT="0" marB="0"/>
                </a:tc>
                <a:tc>
                  <a:txBody>
                    <a:bodyPr/>
                    <a:lstStyle/>
                    <a:p>
                      <a:pPr marL="228600" algn="just">
                        <a:lnSpc>
                          <a:spcPct val="150000"/>
                        </a:lnSpc>
                        <a:spcBef>
                          <a:spcPts val="300"/>
                        </a:spcBef>
                        <a:spcAft>
                          <a:spcPts val="300"/>
                        </a:spcAft>
                      </a:pPr>
                      <a:r>
                        <a:rPr lang="en-ZA" sz="1100" b="0" spc="0" dirty="0">
                          <a:effectLst/>
                          <a:latin typeface="Verdana" panose="020B0604030504040204" pitchFamily="34" charset="0"/>
                          <a:ea typeface="Verdana" panose="020B0604030504040204" pitchFamily="34" charset="0"/>
                        </a:rPr>
                        <a:t>Yes</a:t>
                      </a:r>
                      <a:endParaRPr lang="en-ZA" sz="1100" b="0" spc="-25" dirty="0">
                        <a:effectLst/>
                        <a:latin typeface="Verdana" panose="020B0604030504040204" pitchFamily="34" charset="0"/>
                        <a:ea typeface="Verdana" panose="020B0604030504040204" pitchFamily="34" charset="0"/>
                        <a:cs typeface="Times New Roman" panose="02020603050405020304" pitchFamily="18" charset="0"/>
                      </a:endParaRPr>
                    </a:p>
                  </a:txBody>
                  <a:tcPr marL="36434" marR="36434" marT="0" marB="0"/>
                </a:tc>
                <a:extLst>
                  <a:ext uri="{0D108BD9-81ED-4DB2-BD59-A6C34878D82A}">
                    <a16:rowId xmlns:a16="http://schemas.microsoft.com/office/drawing/2014/main" val="10003"/>
                  </a:ext>
                </a:extLst>
              </a:tr>
            </a:tbl>
          </a:graphicData>
        </a:graphic>
      </p:graphicFrame>
      <p:sp>
        <p:nvSpPr>
          <p:cNvPr id="7" name="Rectangle 1"/>
          <p:cNvSpPr>
            <a:spLocks noChangeArrowheads="1"/>
          </p:cNvSpPr>
          <p:nvPr/>
        </p:nvSpPr>
        <p:spPr bwMode="auto">
          <a:xfrm>
            <a:off x="2132013" y="15128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ZA"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96279"/>
            <a:ext cx="8130209" cy="383179"/>
          </a:xfrm>
          <a:solidFill>
            <a:srgbClr val="C00000"/>
          </a:solidFill>
        </p:spPr>
        <p:txBody>
          <a:bodyPr/>
          <a:lstStyle/>
          <a:p>
            <a:r>
              <a:rPr lang="en-US" sz="2400" b="1" dirty="0">
                <a:solidFill>
                  <a:schemeClr val="bg1"/>
                </a:solidFill>
                <a:latin typeface="Verdana" panose="020B0604030504040204" pitchFamily="34" charset="0"/>
                <a:ea typeface="Verdana" panose="020B0604030504040204" pitchFamily="34" charset="0"/>
                <a:cs typeface="Arial" panose="020B0604020202020204" pitchFamily="34" charset="0"/>
              </a:rPr>
              <a:t>PARLIAMENTARY ENGAGEMENTS</a:t>
            </a:r>
          </a:p>
        </p:txBody>
      </p:sp>
      <p:sp>
        <p:nvSpPr>
          <p:cNvPr id="5" name="Slide Number Placeholder 4"/>
          <p:cNvSpPr>
            <a:spLocks noGrp="1"/>
          </p:cNvSpPr>
          <p:nvPr>
            <p:ph type="sldNum" sz="quarter" idx="12"/>
          </p:nvPr>
        </p:nvSpPr>
        <p:spPr>
          <a:xfrm>
            <a:off x="2438400" y="6464333"/>
            <a:ext cx="2133600" cy="365125"/>
          </a:xfrm>
        </p:spPr>
        <p:txBody>
          <a:bodyPr/>
          <a:lstStyle/>
          <a:p>
            <a:pPr>
              <a:defRPr>
                <a:uFillTx/>
              </a:defRPr>
            </a:pPr>
            <a:fld id="{53D2BF3C-DD81-4A71-B976-BFF89C61EB4E}" type="slidenum">
              <a:rPr lang="en-US" altLang="en-US" smtClean="0">
                <a:uFillTx/>
              </a:rPr>
              <a:t>35</a:t>
            </a:fld>
            <a:endParaRPr lang="en-US" altLang="en-US" dirty="0">
              <a:uFillTx/>
            </a:endParaRPr>
          </a:p>
        </p:txBody>
      </p:sp>
      <p:sp>
        <p:nvSpPr>
          <p:cNvPr id="3" name="Content Placeholder 2"/>
          <p:cNvSpPr>
            <a:spLocks noGrp="1"/>
          </p:cNvSpPr>
          <p:nvPr>
            <p:ph idx="1"/>
          </p:nvPr>
        </p:nvSpPr>
        <p:spPr>
          <a:xfrm>
            <a:off x="457200" y="1361209"/>
            <a:ext cx="8229600" cy="4764955"/>
          </a:xfrm>
        </p:spPr>
        <p:txBody>
          <a:bodyPr/>
          <a:lstStyle/>
          <a:p>
            <a:pPr marL="0" indent="0">
              <a:buNone/>
            </a:pPr>
            <a:endParaRPr lang="en-US" dirty="0"/>
          </a:p>
          <a:p>
            <a:pPr marL="0" indent="0">
              <a:buNone/>
            </a:pPr>
            <a:endParaRPr lang="en-US" dirty="0"/>
          </a:p>
          <a:p>
            <a:pPr marL="0" lvl="0" indent="0">
              <a:buNone/>
            </a:pPr>
            <a:endParaRPr lang="en-US" dirty="0">
              <a:solidFill>
                <a:srgbClr val="000000"/>
              </a:solidFill>
            </a:endParaRPr>
          </a:p>
          <a:p>
            <a:pPr marL="0" indent="0">
              <a:buNone/>
            </a:pPr>
            <a:endParaRPr lang="en-US" dirty="0"/>
          </a:p>
        </p:txBody>
      </p:sp>
      <p:graphicFrame>
        <p:nvGraphicFramePr>
          <p:cNvPr id="6" name="Table 5"/>
          <p:cNvGraphicFramePr>
            <a:graphicFrameLocks noGrp="1"/>
          </p:cNvGraphicFramePr>
          <p:nvPr/>
        </p:nvGraphicFramePr>
        <p:xfrm>
          <a:off x="213615" y="979827"/>
          <a:ext cx="8617377" cy="5532120"/>
        </p:xfrm>
        <a:graphic>
          <a:graphicData uri="http://schemas.openxmlformats.org/drawingml/2006/table">
            <a:tbl>
              <a:tblPr firstRow="1" firstCol="1" bandRow="1">
                <a:tableStyleId>{5C22544A-7EE6-4342-B048-85BDC9FD1C3A}</a:tableStyleId>
              </a:tblPr>
              <a:tblGrid>
                <a:gridCol w="625271">
                  <a:extLst>
                    <a:ext uri="{9D8B030D-6E8A-4147-A177-3AD203B41FA5}">
                      <a16:colId xmlns:a16="http://schemas.microsoft.com/office/drawing/2014/main" val="20000"/>
                    </a:ext>
                  </a:extLst>
                </a:gridCol>
                <a:gridCol w="1104290">
                  <a:extLst>
                    <a:ext uri="{9D8B030D-6E8A-4147-A177-3AD203B41FA5}">
                      <a16:colId xmlns:a16="http://schemas.microsoft.com/office/drawing/2014/main" val="20001"/>
                    </a:ext>
                  </a:extLst>
                </a:gridCol>
                <a:gridCol w="2305878">
                  <a:extLst>
                    <a:ext uri="{9D8B030D-6E8A-4147-A177-3AD203B41FA5}">
                      <a16:colId xmlns:a16="http://schemas.microsoft.com/office/drawing/2014/main" val="20002"/>
                    </a:ext>
                  </a:extLst>
                </a:gridCol>
                <a:gridCol w="3364320">
                  <a:extLst>
                    <a:ext uri="{9D8B030D-6E8A-4147-A177-3AD203B41FA5}">
                      <a16:colId xmlns:a16="http://schemas.microsoft.com/office/drawing/2014/main" val="20003"/>
                    </a:ext>
                  </a:extLst>
                </a:gridCol>
                <a:gridCol w="1217618">
                  <a:extLst>
                    <a:ext uri="{9D8B030D-6E8A-4147-A177-3AD203B41FA5}">
                      <a16:colId xmlns:a16="http://schemas.microsoft.com/office/drawing/2014/main" val="20004"/>
                    </a:ext>
                  </a:extLst>
                </a:gridCol>
              </a:tblGrid>
              <a:tr h="442389">
                <a:tc>
                  <a:txBody>
                    <a:bodyPr/>
                    <a:lstStyle/>
                    <a:p>
                      <a:pPr marL="228600" algn="just">
                        <a:lnSpc>
                          <a:spcPct val="150000"/>
                        </a:lnSpc>
                        <a:spcAft>
                          <a:spcPts val="0"/>
                        </a:spcAft>
                      </a:pPr>
                      <a:r>
                        <a:rPr lang="en-GB" sz="1100" spc="-25" dirty="0">
                          <a:effectLst/>
                          <a:latin typeface="Verdana" panose="020B0604030504040204" pitchFamily="34" charset="0"/>
                          <a:ea typeface="Verdana" panose="020B0604030504040204" pitchFamily="34" charset="0"/>
                        </a:rPr>
                        <a:t>No.</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36434" marR="36434" marT="0" marB="0"/>
                </a:tc>
                <a:tc>
                  <a:txBody>
                    <a:bodyPr/>
                    <a:lstStyle/>
                    <a:p>
                      <a:pPr marL="228600" algn="just">
                        <a:lnSpc>
                          <a:spcPct val="150000"/>
                        </a:lnSpc>
                        <a:spcAft>
                          <a:spcPts val="0"/>
                        </a:spcAft>
                      </a:pPr>
                      <a:r>
                        <a:rPr lang="en-GB" sz="1100" spc="-25" dirty="0">
                          <a:effectLst/>
                          <a:latin typeface="Verdana" panose="020B0604030504040204" pitchFamily="34" charset="0"/>
                          <a:ea typeface="Verdana" panose="020B0604030504040204" pitchFamily="34" charset="0"/>
                        </a:rPr>
                        <a:t>Subject</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36434" marR="36434" marT="0" marB="0"/>
                </a:tc>
                <a:tc>
                  <a:txBody>
                    <a:bodyPr/>
                    <a:lstStyle/>
                    <a:p>
                      <a:pPr marL="228600" algn="just">
                        <a:lnSpc>
                          <a:spcPct val="150000"/>
                        </a:lnSpc>
                        <a:spcAft>
                          <a:spcPts val="0"/>
                        </a:spcAft>
                      </a:pPr>
                      <a:r>
                        <a:rPr lang="en-GB" sz="1100" spc="-25" dirty="0">
                          <a:effectLst/>
                          <a:latin typeface="Verdana" panose="020B0604030504040204" pitchFamily="34" charset="0"/>
                          <a:ea typeface="Verdana" panose="020B0604030504040204" pitchFamily="34" charset="0"/>
                        </a:rPr>
                        <a:t>Details</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36434" marR="36434" marT="0" marB="0"/>
                </a:tc>
                <a:tc>
                  <a:txBody>
                    <a:bodyPr/>
                    <a:lstStyle/>
                    <a:p>
                      <a:pPr marL="228600" algn="just">
                        <a:lnSpc>
                          <a:spcPct val="150000"/>
                        </a:lnSpc>
                        <a:spcAft>
                          <a:spcPts val="0"/>
                        </a:spcAft>
                      </a:pPr>
                      <a:r>
                        <a:rPr lang="en-GB" sz="1100" spc="-25" dirty="0">
                          <a:effectLst/>
                          <a:latin typeface="Verdana" panose="020B0604030504040204" pitchFamily="34" charset="0"/>
                          <a:ea typeface="Verdana" panose="020B0604030504040204" pitchFamily="34" charset="0"/>
                        </a:rPr>
                        <a:t>Response by the Regulator</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36434" marR="36434" marT="0" marB="0"/>
                </a:tc>
                <a:tc>
                  <a:txBody>
                    <a:bodyPr/>
                    <a:lstStyle/>
                    <a:p>
                      <a:pPr marL="228600" algn="just">
                        <a:lnSpc>
                          <a:spcPct val="150000"/>
                        </a:lnSpc>
                        <a:spcAft>
                          <a:spcPts val="0"/>
                        </a:spcAft>
                      </a:pPr>
                      <a:r>
                        <a:rPr lang="en-GB" sz="1100" spc="-25" dirty="0">
                          <a:effectLst/>
                          <a:latin typeface="Verdana" panose="020B0604030504040204" pitchFamily="34" charset="0"/>
                          <a:ea typeface="Verdana" panose="020B0604030504040204" pitchFamily="34" charset="0"/>
                        </a:rPr>
                        <a:t>Resolved (Yes/No)</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36434" marR="36434" marT="0" marB="0"/>
                </a:tc>
                <a:extLst>
                  <a:ext uri="{0D108BD9-81ED-4DB2-BD59-A6C34878D82A}">
                    <a16:rowId xmlns:a16="http://schemas.microsoft.com/office/drawing/2014/main" val="10000"/>
                  </a:ext>
                </a:extLst>
              </a:tr>
              <a:tr h="1282601">
                <a:tc>
                  <a:txBody>
                    <a:bodyPr/>
                    <a:lstStyle/>
                    <a:p>
                      <a:pPr marL="228600" algn="just">
                        <a:lnSpc>
                          <a:spcPct val="150000"/>
                        </a:lnSpc>
                        <a:spcBef>
                          <a:spcPts val="300"/>
                        </a:spcBef>
                        <a:spcAft>
                          <a:spcPts val="300"/>
                        </a:spcAft>
                      </a:pPr>
                      <a:r>
                        <a:rPr lang="en-ZA" sz="1100" spc="0" dirty="0">
                          <a:effectLst/>
                          <a:latin typeface="Verdana" panose="020B0604030504040204" pitchFamily="34" charset="0"/>
                          <a:ea typeface="Verdana" panose="020B0604030504040204" pitchFamily="34" charset="0"/>
                        </a:rPr>
                        <a:t>4</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36434" marR="36434" marT="0" marB="0"/>
                </a:tc>
                <a:tc>
                  <a:txBody>
                    <a:bodyPr/>
                    <a:lstStyle/>
                    <a:p>
                      <a:pPr algn="just">
                        <a:lnSpc>
                          <a:spcPct val="107000"/>
                        </a:lnSpc>
                        <a:spcAft>
                          <a:spcPts val="800"/>
                        </a:spcAft>
                      </a:pPr>
                      <a:r>
                        <a:rPr lang="en-ZA" sz="1100" dirty="0">
                          <a:effectLst/>
                          <a:latin typeface="Verdana" panose="020B0604030504040204" pitchFamily="34" charset="0"/>
                          <a:ea typeface="Verdana" panose="020B0604030504040204" pitchFamily="34" charset="0"/>
                        </a:rPr>
                        <a:t>Operational Readiness Meeting</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36434" marR="36434" marT="0" marB="0"/>
                </a:tc>
                <a:tc>
                  <a:txBody>
                    <a:bodyPr/>
                    <a:lstStyle/>
                    <a:p>
                      <a:pPr marL="228600" algn="just">
                        <a:spcAft>
                          <a:spcPts val="0"/>
                        </a:spcAft>
                      </a:pPr>
                      <a:r>
                        <a:rPr lang="en-ZA" sz="1100" spc="0" dirty="0">
                          <a:effectLst/>
                          <a:latin typeface="Verdana" panose="020B0604030504040204" pitchFamily="34" charset="0"/>
                          <a:ea typeface="Verdana" panose="020B0604030504040204" pitchFamily="34" charset="0"/>
                        </a:rPr>
                        <a:t>At its 03 June 2020 meeting the Portfolio Committee had asked the Regulator to present to it by 31 July 2020 a report on what must be done for the Regulator to reach the requisite level of operational readiness.</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36434" marR="36434" marT="0" marB="0"/>
                </a:tc>
                <a:tc>
                  <a:txBody>
                    <a:bodyPr/>
                    <a:lstStyle/>
                    <a:p>
                      <a:pPr marL="228600" algn="just">
                        <a:spcBef>
                          <a:spcPts val="600"/>
                        </a:spcBef>
                        <a:spcAft>
                          <a:spcPts val="0"/>
                        </a:spcAft>
                      </a:pPr>
                      <a:r>
                        <a:rPr lang="en-ZA" sz="1100" spc="0" dirty="0">
                          <a:effectLst/>
                          <a:latin typeface="Verdana" panose="020B0604030504040204" pitchFamily="34" charset="0"/>
                          <a:ea typeface="Verdana" panose="020B0604030504040204" pitchFamily="34" charset="0"/>
                        </a:rPr>
                        <a:t>The Regulator received sufficient funding from the National Treasury and this funding has significantly assisted the Regulator to reach the requisite level of operational readiness as 41 prioritised positions have been filled.</a:t>
                      </a:r>
                      <a:endParaRPr lang="en-ZA" sz="1100" spc="-25" dirty="0">
                        <a:effectLst/>
                        <a:latin typeface="Verdana" panose="020B0604030504040204" pitchFamily="34" charset="0"/>
                        <a:ea typeface="Verdana" panose="020B0604030504040204" pitchFamily="34" charset="0"/>
                      </a:endParaRPr>
                    </a:p>
                  </a:txBody>
                  <a:tcPr marL="36434" marR="36434" marT="0" marB="0"/>
                </a:tc>
                <a:tc>
                  <a:txBody>
                    <a:bodyPr/>
                    <a:lstStyle/>
                    <a:p>
                      <a:pPr marL="228600" algn="just">
                        <a:lnSpc>
                          <a:spcPct val="150000"/>
                        </a:lnSpc>
                        <a:spcBef>
                          <a:spcPts val="300"/>
                        </a:spcBef>
                        <a:spcAft>
                          <a:spcPts val="300"/>
                        </a:spcAft>
                      </a:pPr>
                      <a:r>
                        <a:rPr lang="en-ZA" sz="1100" spc="0" dirty="0">
                          <a:effectLst/>
                          <a:latin typeface="Verdana" panose="020B0604030504040204" pitchFamily="34" charset="0"/>
                          <a:ea typeface="Verdana" panose="020B0604030504040204" pitchFamily="34" charset="0"/>
                        </a:rPr>
                        <a:t>Yes</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36434" marR="36434" marT="0" marB="0"/>
                </a:tc>
                <a:extLst>
                  <a:ext uri="{0D108BD9-81ED-4DB2-BD59-A6C34878D82A}">
                    <a16:rowId xmlns:a16="http://schemas.microsoft.com/office/drawing/2014/main" val="10001"/>
                  </a:ext>
                </a:extLst>
              </a:tr>
              <a:tr h="3210217">
                <a:tc>
                  <a:txBody>
                    <a:bodyPr/>
                    <a:lstStyle/>
                    <a:p>
                      <a:pPr marL="228600" algn="just">
                        <a:lnSpc>
                          <a:spcPct val="150000"/>
                        </a:lnSpc>
                        <a:spcBef>
                          <a:spcPts val="300"/>
                        </a:spcBef>
                        <a:spcAft>
                          <a:spcPts val="300"/>
                        </a:spcAft>
                      </a:pPr>
                      <a:r>
                        <a:rPr lang="en-ZA" sz="1100" spc="0" dirty="0">
                          <a:effectLst/>
                          <a:latin typeface="Verdana" panose="020B0604030504040204" pitchFamily="34" charset="0"/>
                          <a:ea typeface="Verdana" panose="020B0604030504040204" pitchFamily="34" charset="0"/>
                        </a:rPr>
                        <a:t>5</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36434" marR="36434" marT="0" marB="0"/>
                </a:tc>
                <a:tc>
                  <a:txBody>
                    <a:bodyPr/>
                    <a:lstStyle/>
                    <a:p>
                      <a:pPr algn="just">
                        <a:lnSpc>
                          <a:spcPct val="107000"/>
                        </a:lnSpc>
                        <a:spcAft>
                          <a:spcPts val="800"/>
                        </a:spcAft>
                      </a:pPr>
                      <a:r>
                        <a:rPr lang="en-ZA" sz="1100" dirty="0">
                          <a:effectLst/>
                          <a:latin typeface="Verdana" panose="020B0604030504040204" pitchFamily="34" charset="0"/>
                          <a:ea typeface="Verdana" panose="020B0604030504040204" pitchFamily="34" charset="0"/>
                        </a:rPr>
                        <a:t>The Regulator and the 4th Industrial Revolution Programme</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36434" marR="36434" marT="0" marB="0"/>
                </a:tc>
                <a:tc>
                  <a:txBody>
                    <a:bodyPr/>
                    <a:lstStyle/>
                    <a:p>
                      <a:pPr marL="228600" algn="just">
                        <a:spcAft>
                          <a:spcPts val="0"/>
                        </a:spcAft>
                      </a:pPr>
                      <a:r>
                        <a:rPr lang="en-ZA" sz="1100" spc="0" dirty="0">
                          <a:effectLst/>
                          <a:latin typeface="Verdana" panose="020B0604030504040204" pitchFamily="34" charset="0"/>
                          <a:ea typeface="Verdana" panose="020B0604030504040204" pitchFamily="34" charset="0"/>
                        </a:rPr>
                        <a:t>One of the issues raised with the Regulator by the Portfolio Committee was with regards to the Regulator’s role and involvement in the Fourth Industrial Revolution programmes of the government.</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36434" marR="36434" marT="0" marB="0"/>
                </a:tc>
                <a:tc>
                  <a:txBody>
                    <a:bodyPr/>
                    <a:lstStyle/>
                    <a:p>
                      <a:pPr marL="228600" algn="just">
                        <a:spcAft>
                          <a:spcPts val="0"/>
                        </a:spcAft>
                      </a:pPr>
                      <a:r>
                        <a:rPr lang="en-ZA" sz="1100" spc="0" dirty="0">
                          <a:effectLst/>
                          <a:latin typeface="Verdana" panose="020B0604030504040204" pitchFamily="34" charset="0"/>
                          <a:ea typeface="Verdana" panose="020B0604030504040204" pitchFamily="34" charset="0"/>
                        </a:rPr>
                        <a:t>The Regulator is not involved with any government Fourth Industrial Revolution (4IR) programmes. </a:t>
                      </a:r>
                      <a:endParaRPr lang="en-ZA" sz="1100" spc="-25" dirty="0">
                        <a:effectLst/>
                        <a:latin typeface="Verdana" panose="020B0604030504040204" pitchFamily="34" charset="0"/>
                        <a:ea typeface="Verdana" panose="020B0604030504040204" pitchFamily="34" charset="0"/>
                      </a:endParaRPr>
                    </a:p>
                    <a:p>
                      <a:pPr marL="228600" algn="just">
                        <a:spcAft>
                          <a:spcPts val="0"/>
                        </a:spcAft>
                      </a:pPr>
                      <a:r>
                        <a:rPr lang="en-ZA" sz="1100" spc="0" dirty="0">
                          <a:effectLst/>
                          <a:latin typeface="Verdana" panose="020B0604030504040204" pitchFamily="34" charset="0"/>
                          <a:ea typeface="Verdana" panose="020B0604030504040204" pitchFamily="34" charset="0"/>
                        </a:rPr>
                        <a:t> </a:t>
                      </a:r>
                      <a:endParaRPr lang="en-ZA" sz="1100" spc="-25" dirty="0">
                        <a:effectLst/>
                        <a:latin typeface="Verdana" panose="020B0604030504040204" pitchFamily="34" charset="0"/>
                        <a:ea typeface="Verdana" panose="020B0604030504040204" pitchFamily="34" charset="0"/>
                      </a:endParaRPr>
                    </a:p>
                    <a:p>
                      <a:pPr marL="228600" indent="0" algn="just">
                        <a:spcAft>
                          <a:spcPts val="0"/>
                        </a:spcAft>
                        <a:buFont typeface="Arial" panose="020B0604020202020204" pitchFamily="34" charset="0"/>
                        <a:buNone/>
                      </a:pPr>
                      <a:r>
                        <a:rPr lang="en-ZA" sz="1100" spc="0" dirty="0">
                          <a:solidFill>
                            <a:schemeClr val="tx1"/>
                          </a:solidFill>
                          <a:effectLst/>
                          <a:latin typeface="Verdana" panose="020B0604030504040204" pitchFamily="34" charset="0"/>
                          <a:ea typeface="Verdana" panose="020B0604030504040204" pitchFamily="34" charset="0"/>
                        </a:rPr>
                        <a:t>The securing</a:t>
                      </a:r>
                      <a:r>
                        <a:rPr lang="en-ZA" sz="1100" spc="0" baseline="0" dirty="0">
                          <a:solidFill>
                            <a:schemeClr val="tx1"/>
                          </a:solidFill>
                          <a:effectLst/>
                          <a:latin typeface="Verdana" panose="020B0604030504040204" pitchFamily="34" charset="0"/>
                          <a:ea typeface="Verdana" panose="020B0604030504040204" pitchFamily="34" charset="0"/>
                        </a:rPr>
                        <a:t> of personal information is an integral component of digital transformation and the digital economy that are emblematic of the 4IR. In this regard the </a:t>
                      </a:r>
                      <a:r>
                        <a:rPr lang="en-ZA" sz="1100" spc="0" dirty="0">
                          <a:solidFill>
                            <a:schemeClr val="tx1"/>
                          </a:solidFill>
                          <a:effectLst/>
                          <a:latin typeface="Verdana" panose="020B0604030504040204" pitchFamily="34" charset="0"/>
                          <a:ea typeface="Verdana" panose="020B0604030504040204" pitchFamily="34" charset="0"/>
                        </a:rPr>
                        <a:t>Regulator does</a:t>
                      </a:r>
                      <a:r>
                        <a:rPr lang="en-ZA" sz="1100" spc="0" baseline="0" dirty="0">
                          <a:solidFill>
                            <a:schemeClr val="tx1"/>
                          </a:solidFill>
                          <a:effectLst/>
                          <a:latin typeface="Verdana" panose="020B0604030504040204" pitchFamily="34" charset="0"/>
                          <a:ea typeface="Verdana" panose="020B0604030504040204" pitchFamily="34" charset="0"/>
                        </a:rPr>
                        <a:t> the following: </a:t>
                      </a:r>
                    </a:p>
                    <a:p>
                      <a:pPr marL="400050" indent="-171450" algn="just">
                        <a:spcAft>
                          <a:spcPts val="0"/>
                        </a:spcAft>
                        <a:buFont typeface="Arial" panose="020B0604020202020204" pitchFamily="34" charset="0"/>
                        <a:buChar char="•"/>
                      </a:pPr>
                      <a:r>
                        <a:rPr lang="en-ZA" sz="1100" spc="0" dirty="0">
                          <a:solidFill>
                            <a:schemeClr val="tx1"/>
                          </a:solidFill>
                          <a:effectLst/>
                          <a:latin typeface="Verdana" panose="020B0604030504040204" pitchFamily="34" charset="0"/>
                          <a:ea typeface="Verdana" panose="020B0604030504040204" pitchFamily="34" charset="0"/>
                        </a:rPr>
                        <a:t>monitor compliance with POPIA and PAIA </a:t>
                      </a:r>
                    </a:p>
                    <a:p>
                      <a:pPr marL="400050" indent="-171450" algn="just">
                        <a:spcAft>
                          <a:spcPts val="0"/>
                        </a:spcAft>
                        <a:buFont typeface="Arial" panose="020B0604020202020204" pitchFamily="34" charset="0"/>
                        <a:buChar char="•"/>
                      </a:pPr>
                      <a:r>
                        <a:rPr lang="en-ZA" sz="1100" spc="0" dirty="0">
                          <a:solidFill>
                            <a:schemeClr val="tx1"/>
                          </a:solidFill>
                          <a:effectLst/>
                          <a:latin typeface="Verdana" panose="020B0604030504040204" pitchFamily="34" charset="0"/>
                          <a:ea typeface="Verdana" panose="020B0604030504040204" pitchFamily="34" charset="0"/>
                        </a:rPr>
                        <a:t>developing guidance notes relating to online safety and appropriate, reasonable, technical and organisational measures to prevent loss of, damage to or unauthorised destruction of personal information and unlawful access to personal information,</a:t>
                      </a:r>
                      <a:r>
                        <a:rPr lang="en-ZA" sz="1100" spc="0" baseline="0" dirty="0">
                          <a:solidFill>
                            <a:schemeClr val="tx1"/>
                          </a:solidFill>
                          <a:effectLst/>
                          <a:latin typeface="Verdana" panose="020B0604030504040204" pitchFamily="34" charset="0"/>
                          <a:ea typeface="Verdana" panose="020B0604030504040204" pitchFamily="34" charset="0"/>
                        </a:rPr>
                        <a:t> and</a:t>
                      </a:r>
                      <a:endParaRPr lang="en-ZA" sz="1100" spc="-25" baseline="0" dirty="0">
                        <a:solidFill>
                          <a:schemeClr val="tx1"/>
                        </a:solidFill>
                        <a:effectLst/>
                        <a:latin typeface="Verdana" panose="020B0604030504040204" pitchFamily="34" charset="0"/>
                        <a:ea typeface="Verdana" panose="020B0604030504040204" pitchFamily="34" charset="0"/>
                      </a:endParaRPr>
                    </a:p>
                    <a:p>
                      <a:pPr marL="400050" indent="-171450" algn="just">
                        <a:spcAft>
                          <a:spcPts val="0"/>
                        </a:spcAft>
                        <a:buFont typeface="Arial" panose="020B0604020202020204" pitchFamily="34" charset="0"/>
                        <a:buChar char="•"/>
                      </a:pPr>
                      <a:r>
                        <a:rPr lang="en-ZA" sz="1100" spc="0" dirty="0">
                          <a:solidFill>
                            <a:schemeClr val="tx1"/>
                          </a:solidFill>
                          <a:effectLst/>
                          <a:latin typeface="Verdana" panose="020B0604030504040204" pitchFamily="34" charset="0"/>
                          <a:ea typeface="Verdana" panose="020B0604030504040204" pitchFamily="34" charset="0"/>
                        </a:rPr>
                        <a:t>developing a breach notification form to ensure that the reporting of data breaches is in compliance with the provisions of POPIA.</a:t>
                      </a:r>
                      <a:endParaRPr lang="en-ZA" sz="1100" b="1" spc="-25"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36434" marR="36434" marT="0" marB="0"/>
                </a:tc>
                <a:tc>
                  <a:txBody>
                    <a:bodyPr/>
                    <a:lstStyle/>
                    <a:p>
                      <a:pPr marL="228600" algn="just">
                        <a:lnSpc>
                          <a:spcPct val="150000"/>
                        </a:lnSpc>
                        <a:spcBef>
                          <a:spcPts val="300"/>
                        </a:spcBef>
                        <a:spcAft>
                          <a:spcPts val="300"/>
                        </a:spcAft>
                      </a:pPr>
                      <a:r>
                        <a:rPr lang="en-ZA" sz="1100" spc="0" dirty="0">
                          <a:effectLst/>
                          <a:latin typeface="Verdana" panose="020B0604030504040204" pitchFamily="34" charset="0"/>
                          <a:ea typeface="Verdana" panose="020B0604030504040204" pitchFamily="34" charset="0"/>
                        </a:rPr>
                        <a:t>Yes</a:t>
                      </a:r>
                      <a:endParaRPr lang="en-ZA" sz="1100" b="1" spc="-25" dirty="0">
                        <a:effectLst/>
                        <a:latin typeface="Verdana" panose="020B0604030504040204" pitchFamily="34" charset="0"/>
                        <a:ea typeface="Verdana" panose="020B0604030504040204" pitchFamily="34" charset="0"/>
                        <a:cs typeface="Times New Roman" panose="02020603050405020304" pitchFamily="18" charset="0"/>
                      </a:endParaRPr>
                    </a:p>
                  </a:txBody>
                  <a:tcPr marL="36434" marR="36434" marT="0" marB="0"/>
                </a:tc>
                <a:extLst>
                  <a:ext uri="{0D108BD9-81ED-4DB2-BD59-A6C34878D82A}">
                    <a16:rowId xmlns:a16="http://schemas.microsoft.com/office/drawing/2014/main" val="10002"/>
                  </a:ext>
                </a:extLst>
              </a:tr>
            </a:tbl>
          </a:graphicData>
        </a:graphic>
      </p:graphicFrame>
      <p:sp>
        <p:nvSpPr>
          <p:cNvPr id="7" name="Rectangle 1"/>
          <p:cNvSpPr>
            <a:spLocks noChangeArrowheads="1"/>
          </p:cNvSpPr>
          <p:nvPr/>
        </p:nvSpPr>
        <p:spPr bwMode="auto">
          <a:xfrm>
            <a:off x="2132013" y="15128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ZA"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067"/>
            <a:ext cx="8001000" cy="457200"/>
          </a:xfrm>
          <a:solidFill>
            <a:srgbClr val="C00000"/>
          </a:solidFill>
        </p:spPr>
        <p:txBody>
          <a:bodyPr/>
          <a:lstStyle/>
          <a:p>
            <a:r>
              <a:rPr lang="en-US" sz="2800" b="1" dirty="0">
                <a:solidFill>
                  <a:schemeClr val="bg1"/>
                </a:solidFill>
                <a:latin typeface="Verdana" panose="020B0604030504040204" pitchFamily="34" charset="0"/>
                <a:ea typeface="Verdana" panose="020B0604030504040204" pitchFamily="34" charset="0"/>
                <a:cs typeface="Arial" panose="020B0604020202020204" pitchFamily="34" charset="0"/>
              </a:rPr>
              <a:t>HUMAN RESOURCES</a:t>
            </a:r>
          </a:p>
        </p:txBody>
      </p:sp>
      <p:sp>
        <p:nvSpPr>
          <p:cNvPr id="5" name="Slide Number Placeholder 4"/>
          <p:cNvSpPr>
            <a:spLocks noGrp="1"/>
          </p:cNvSpPr>
          <p:nvPr>
            <p:ph type="sldNum" sz="quarter" idx="12"/>
          </p:nvPr>
        </p:nvSpPr>
        <p:spPr>
          <a:xfrm>
            <a:off x="2994991" y="5884241"/>
            <a:ext cx="2133600" cy="365125"/>
          </a:xfrm>
        </p:spPr>
        <p:txBody>
          <a:bodyPr/>
          <a:lstStyle/>
          <a:p>
            <a:pPr>
              <a:defRPr>
                <a:uFillTx/>
              </a:defRPr>
            </a:pPr>
            <a:fld id="{53D2BF3C-DD81-4A71-B976-BFF89C61EB4E}" type="slidenum">
              <a:rPr lang="en-US" altLang="en-US" smtClean="0">
                <a:uFillTx/>
              </a:rPr>
              <a:t>36</a:t>
            </a:fld>
            <a:endParaRPr lang="en-US" altLang="en-US" dirty="0">
              <a:uFillTx/>
            </a:endParaRPr>
          </a:p>
        </p:txBody>
      </p:sp>
      <p:sp>
        <p:nvSpPr>
          <p:cNvPr id="3" name="Content Placeholder 2"/>
          <p:cNvSpPr>
            <a:spLocks noGrp="1"/>
          </p:cNvSpPr>
          <p:nvPr>
            <p:ph idx="1"/>
          </p:nvPr>
        </p:nvSpPr>
        <p:spPr>
          <a:xfrm>
            <a:off x="457200" y="1202635"/>
            <a:ext cx="8478078" cy="4890052"/>
          </a:xfrm>
        </p:spPr>
        <p:txBody>
          <a:bodyPr/>
          <a:lstStyle/>
          <a:p>
            <a:pPr marL="457200" lvl="1" indent="0">
              <a:buNone/>
            </a:pPr>
            <a:r>
              <a:rPr lang="en-ZA" sz="1600" b="1" dirty="0">
                <a:latin typeface="Verdana" panose="020B0604030504040204" pitchFamily="34" charset="0"/>
                <a:ea typeface="Verdana" panose="020B0604030504040204" pitchFamily="34" charset="0"/>
              </a:rPr>
              <a:t>Status of Human Resources in the Regulator</a:t>
            </a:r>
          </a:p>
          <a:p>
            <a:pPr marL="457200" lvl="1" indent="0">
              <a:buNone/>
            </a:pPr>
            <a:endParaRPr lang="en-ZA" sz="1600" dirty="0">
              <a:latin typeface="Verdana" panose="020B0604030504040204" pitchFamily="34" charset="0"/>
              <a:ea typeface="Verdana" panose="020B0604030504040204" pitchFamily="34" charset="0"/>
            </a:endParaRPr>
          </a:p>
          <a:p>
            <a:pPr lvl="0"/>
            <a:r>
              <a:rPr lang="en-US" sz="1600" dirty="0">
                <a:latin typeface="Verdana" panose="020B0604030504040204" pitchFamily="34" charset="0"/>
                <a:ea typeface="Verdana" panose="020B0604030504040204" pitchFamily="34" charset="0"/>
              </a:rPr>
              <a:t>At the beginning of the financial year we had thirteen (13) positions which were filled as part of Phase One (1) which had started in the financial year 2019/2020.</a:t>
            </a:r>
            <a:endParaRPr lang="en-ZA" sz="1600" dirty="0">
              <a:latin typeface="Verdana" panose="020B0604030504040204" pitchFamily="34" charset="0"/>
              <a:ea typeface="Verdana" panose="020B0604030504040204" pitchFamily="34" charset="0"/>
            </a:endParaRPr>
          </a:p>
          <a:p>
            <a:pPr lvl="0"/>
            <a:r>
              <a:rPr lang="en-ZA" sz="1600" dirty="0">
                <a:latin typeface="Verdana" panose="020B0604030504040204" pitchFamily="34" charset="0"/>
                <a:ea typeface="Verdana" panose="020B0604030504040204" pitchFamily="34" charset="0"/>
              </a:rPr>
              <a:t>In addition to the Phase One (1) positions we added twenty one (21) positions: nineteen (19) positions are part of Phase Two (2) and two (2) positions are part of Phase Three (3) of the structure.  </a:t>
            </a:r>
          </a:p>
          <a:p>
            <a:pPr lvl="0"/>
            <a:r>
              <a:rPr lang="en-ZA" sz="1600" dirty="0">
                <a:latin typeface="Verdana" panose="020B0604030504040204" pitchFamily="34" charset="0"/>
                <a:ea typeface="Verdana" panose="020B0604030504040204" pitchFamily="34" charset="0"/>
              </a:rPr>
              <a:t>Staff compliment increased to thirty four (34).  </a:t>
            </a:r>
          </a:p>
          <a:p>
            <a:pPr lvl="0"/>
            <a:r>
              <a:rPr lang="en-ZA" sz="1600" dirty="0">
                <a:latin typeface="Verdana" panose="020B0604030504040204" pitchFamily="34" charset="0"/>
                <a:ea typeface="Verdana" panose="020B0604030504040204" pitchFamily="34" charset="0"/>
              </a:rPr>
              <a:t>As at the year end, the Regulator had finalised a list of forty three (43) positions that form part of Phase Three (3) of the structure. </a:t>
            </a:r>
          </a:p>
          <a:p>
            <a:pPr marL="0" indent="0">
              <a:buNone/>
            </a:pPr>
            <a:endParaRPr lang="en-ZA" sz="1600" dirty="0">
              <a:latin typeface="Verdana" panose="020B0604030504040204" pitchFamily="34" charset="0"/>
              <a:ea typeface="Verdana" panose="020B0604030504040204" pitchFamily="34" charset="0"/>
            </a:endParaRPr>
          </a:p>
          <a:p>
            <a:pPr marL="457200" lvl="1" indent="0">
              <a:buNone/>
            </a:pPr>
            <a:r>
              <a:rPr lang="en-ZA" sz="1600" b="1" dirty="0">
                <a:latin typeface="Verdana" panose="020B0604030504040204" pitchFamily="34" charset="0"/>
                <a:ea typeface="Verdana" panose="020B0604030504040204" pitchFamily="34" charset="0"/>
              </a:rPr>
              <a:t>Human Resource Priorities</a:t>
            </a:r>
            <a:endParaRPr lang="en-ZA" sz="1600" dirty="0">
              <a:latin typeface="Verdana" panose="020B0604030504040204" pitchFamily="34" charset="0"/>
              <a:ea typeface="Verdana" panose="020B0604030504040204" pitchFamily="34" charset="0"/>
            </a:endParaRPr>
          </a:p>
          <a:p>
            <a:pPr lvl="0"/>
            <a:r>
              <a:rPr lang="en-ZA" sz="1600" dirty="0">
                <a:latin typeface="Verdana" panose="020B0604030504040204" pitchFamily="34" charset="0"/>
                <a:ea typeface="Verdana" panose="020B0604030504040204" pitchFamily="34" charset="0"/>
              </a:rPr>
              <a:t>Implementation of Phase </a:t>
            </a:r>
            <a:r>
              <a:rPr lang="en-US" sz="1600" dirty="0">
                <a:latin typeface="Verdana" panose="020B0604030504040204" pitchFamily="34" charset="0"/>
                <a:ea typeface="Verdana" panose="020B0604030504040204" pitchFamily="34" charset="0"/>
              </a:rPr>
              <a:t>Two</a:t>
            </a:r>
            <a:r>
              <a:rPr lang="en-ZA" sz="1600" dirty="0">
                <a:latin typeface="Verdana" panose="020B0604030504040204" pitchFamily="34" charset="0"/>
                <a:ea typeface="Verdana" panose="020B0604030504040204" pitchFamily="34" charset="0"/>
              </a:rPr>
              <a:t> (</a:t>
            </a:r>
            <a:r>
              <a:rPr lang="en-US" sz="1600" dirty="0">
                <a:latin typeface="Verdana" panose="020B0604030504040204" pitchFamily="34" charset="0"/>
                <a:ea typeface="Verdana" panose="020B0604030504040204" pitchFamily="34" charset="0"/>
              </a:rPr>
              <a:t>2</a:t>
            </a:r>
            <a:r>
              <a:rPr lang="en-ZA" sz="1600" dirty="0">
                <a:latin typeface="Verdana" panose="020B0604030504040204" pitchFamily="34" charset="0"/>
                <a:ea typeface="Verdana" panose="020B0604030504040204" pitchFamily="34" charset="0"/>
              </a:rPr>
              <a:t>) of the Organisational Structure; </a:t>
            </a:r>
          </a:p>
          <a:p>
            <a:pPr lvl="0"/>
            <a:r>
              <a:rPr lang="en-ZA" sz="1600" dirty="0">
                <a:latin typeface="Verdana" panose="020B0604030504040204" pitchFamily="34" charset="0"/>
                <a:ea typeface="Verdana" panose="020B0604030504040204" pitchFamily="34" charset="0"/>
              </a:rPr>
              <a:t>Finalisation of Phase T</a:t>
            </a:r>
            <a:r>
              <a:rPr lang="en-US" sz="1600" dirty="0" err="1">
                <a:latin typeface="Verdana" panose="020B0604030504040204" pitchFamily="34" charset="0"/>
                <a:ea typeface="Verdana" panose="020B0604030504040204" pitchFamily="34" charset="0"/>
              </a:rPr>
              <a:t>hree</a:t>
            </a:r>
            <a:r>
              <a:rPr lang="en-ZA" sz="1600" dirty="0">
                <a:latin typeface="Verdana" panose="020B0604030504040204" pitchFamily="34" charset="0"/>
                <a:ea typeface="Verdana" panose="020B0604030504040204" pitchFamily="34" charset="0"/>
              </a:rPr>
              <a:t> (</a:t>
            </a:r>
            <a:r>
              <a:rPr lang="en-US" sz="1600" dirty="0">
                <a:latin typeface="Verdana" panose="020B0604030504040204" pitchFamily="34" charset="0"/>
                <a:ea typeface="Verdana" panose="020B0604030504040204" pitchFamily="34" charset="0"/>
              </a:rPr>
              <a:t>3</a:t>
            </a:r>
            <a:r>
              <a:rPr lang="en-ZA" sz="1600" dirty="0">
                <a:latin typeface="Verdana" panose="020B0604030504040204" pitchFamily="34" charset="0"/>
                <a:ea typeface="Verdana" panose="020B0604030504040204" pitchFamily="34" charset="0"/>
              </a:rPr>
              <a:t>) list of positions</a:t>
            </a:r>
            <a:r>
              <a:rPr lang="en-US" sz="1600" dirty="0">
                <a:latin typeface="Verdana" panose="020B0604030504040204" pitchFamily="34" charset="0"/>
                <a:ea typeface="Verdana" panose="020B0604030504040204" pitchFamily="34" charset="0"/>
              </a:rPr>
              <a:t>; and</a:t>
            </a:r>
            <a:endParaRPr lang="en-ZA" sz="1600" dirty="0">
              <a:latin typeface="Verdana" panose="020B0604030504040204" pitchFamily="34" charset="0"/>
              <a:ea typeface="Verdana" panose="020B0604030504040204" pitchFamily="34" charset="0"/>
            </a:endParaRPr>
          </a:p>
          <a:p>
            <a:pPr lvl="0"/>
            <a:r>
              <a:rPr lang="en-ZA" sz="1600" dirty="0">
                <a:latin typeface="Verdana" panose="020B0604030504040204" pitchFamily="34" charset="0"/>
                <a:ea typeface="Verdana" panose="020B0604030504040204" pitchFamily="34" charset="0"/>
              </a:rPr>
              <a:t>Development of Human</a:t>
            </a:r>
            <a:r>
              <a:rPr lang="en-US" sz="1600" dirty="0">
                <a:latin typeface="Verdana" panose="020B0604030504040204" pitchFamily="34" charset="0"/>
                <a:ea typeface="Verdana" panose="020B0604030504040204" pitchFamily="34" charset="0"/>
              </a:rPr>
              <a:t> Resource policies. </a:t>
            </a:r>
            <a:endParaRPr lang="en-ZA" sz="1600" dirty="0">
              <a:latin typeface="Verdana" panose="020B0604030504040204" pitchFamily="34" charset="0"/>
              <a:ea typeface="Verdana" panose="020B0604030504040204" pitchFamily="34" charset="0"/>
            </a:endParaRPr>
          </a:p>
          <a:p>
            <a:pPr marL="0" indent="0">
              <a:buNone/>
            </a:pPr>
            <a:endParaRPr lang="en-US" sz="1600" dirty="0">
              <a:latin typeface="Verdana" panose="020B0604030504040204" pitchFamily="34" charset="0"/>
              <a:ea typeface="Verdana" panose="020B0604030504040204" pitchFamily="34" charset="0"/>
            </a:endParaRPr>
          </a:p>
          <a:p>
            <a:pPr marL="0" lvl="0" indent="0">
              <a:buNone/>
            </a:pPr>
            <a:endParaRPr lang="en-US" sz="1600" dirty="0">
              <a:solidFill>
                <a:srgbClr val="000000"/>
              </a:solidFill>
              <a:latin typeface="Verdana" panose="020B0604030504040204" pitchFamily="34" charset="0"/>
              <a:ea typeface="Verdana" panose="020B0604030504040204" pitchFamily="34" charset="0"/>
            </a:endParaRPr>
          </a:p>
          <a:p>
            <a:pPr marL="0" indent="0">
              <a:buNone/>
            </a:pPr>
            <a:endParaRPr lang="en-US" sz="1600" dirty="0">
              <a:latin typeface="Verdana" panose="020B0604030504040204" pitchFamily="34" charset="0"/>
              <a:ea typeface="Verdana" panose="020B0604030504040204" pitchFamily="34" charset="0"/>
            </a:endParaRPr>
          </a:p>
        </p:txBody>
      </p:sp>
      <p:sp>
        <p:nvSpPr>
          <p:cNvPr id="7" name="Rectangle 1"/>
          <p:cNvSpPr>
            <a:spLocks noChangeArrowheads="1"/>
          </p:cNvSpPr>
          <p:nvPr/>
        </p:nvSpPr>
        <p:spPr bwMode="auto">
          <a:xfrm>
            <a:off x="2132013" y="15128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ZA"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1468"/>
            <a:ext cx="8229600" cy="491154"/>
          </a:xfrm>
          <a:solidFill>
            <a:srgbClr val="C00000"/>
          </a:solidFill>
        </p:spPr>
        <p:txBody>
          <a:bodyPr/>
          <a:lstStyle/>
          <a:p>
            <a:r>
              <a:rPr lang="en-US" sz="2400" b="1" dirty="0">
                <a:solidFill>
                  <a:schemeClr val="bg1"/>
                </a:solidFill>
                <a:latin typeface="Verdana" panose="020B0604030504040204" pitchFamily="34" charset="0"/>
                <a:ea typeface="Verdana" panose="020B0604030504040204" pitchFamily="34" charset="0"/>
                <a:cs typeface="Arial" panose="020B0604020202020204" pitchFamily="34" charset="0"/>
              </a:rPr>
              <a:t>HUMAN RESOURCES</a:t>
            </a:r>
          </a:p>
        </p:txBody>
      </p:sp>
      <p:sp>
        <p:nvSpPr>
          <p:cNvPr id="5" name="Slide Number Placeholder 4"/>
          <p:cNvSpPr>
            <a:spLocks noGrp="1"/>
          </p:cNvSpPr>
          <p:nvPr>
            <p:ph type="sldNum" sz="quarter" idx="12"/>
          </p:nvPr>
        </p:nvSpPr>
        <p:spPr>
          <a:xfrm>
            <a:off x="2517913" y="6308386"/>
            <a:ext cx="2133600" cy="365125"/>
          </a:xfrm>
        </p:spPr>
        <p:txBody>
          <a:bodyPr/>
          <a:lstStyle/>
          <a:p>
            <a:pPr>
              <a:defRPr>
                <a:uFillTx/>
              </a:defRPr>
            </a:pPr>
            <a:fld id="{53D2BF3C-DD81-4A71-B976-BFF89C61EB4E}" type="slidenum">
              <a:rPr lang="en-US" altLang="en-US" smtClean="0">
                <a:uFillTx/>
              </a:rPr>
              <a:t>37</a:t>
            </a:fld>
            <a:endParaRPr lang="en-US" altLang="en-US" dirty="0">
              <a:uFillTx/>
            </a:endParaRPr>
          </a:p>
        </p:txBody>
      </p:sp>
      <p:sp>
        <p:nvSpPr>
          <p:cNvPr id="7" name="Rectangle 1"/>
          <p:cNvSpPr>
            <a:spLocks noChangeArrowheads="1"/>
          </p:cNvSpPr>
          <p:nvPr/>
        </p:nvSpPr>
        <p:spPr bwMode="auto">
          <a:xfrm>
            <a:off x="2132013" y="15128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ZA" dirty="0"/>
          </a:p>
        </p:txBody>
      </p:sp>
      <p:graphicFrame>
        <p:nvGraphicFramePr>
          <p:cNvPr id="8" name="Content Placeholder 7"/>
          <p:cNvGraphicFramePr>
            <a:graphicFrameLocks noGrp="1"/>
          </p:cNvGraphicFramePr>
          <p:nvPr>
            <p:ph idx="1"/>
          </p:nvPr>
        </p:nvGraphicFramePr>
        <p:xfrm>
          <a:off x="457200" y="2214126"/>
          <a:ext cx="8229600" cy="1479510"/>
        </p:xfrm>
        <a:graphic>
          <a:graphicData uri="http://schemas.openxmlformats.org/drawingml/2006/table">
            <a:tbl>
              <a:tblPr firstRow="1" firstCol="1" bandRow="1">
                <a:tableStyleId>{5C22544A-7EE6-4342-B048-85BDC9FD1C3A}</a:tableStyleId>
              </a:tblPr>
              <a:tblGrid>
                <a:gridCol w="1367760">
                  <a:extLst>
                    <a:ext uri="{9D8B030D-6E8A-4147-A177-3AD203B41FA5}">
                      <a16:colId xmlns:a16="http://schemas.microsoft.com/office/drawing/2014/main" val="20000"/>
                    </a:ext>
                  </a:extLst>
                </a:gridCol>
                <a:gridCol w="1130747">
                  <a:extLst>
                    <a:ext uri="{9D8B030D-6E8A-4147-A177-3AD203B41FA5}">
                      <a16:colId xmlns:a16="http://schemas.microsoft.com/office/drawing/2014/main" val="20001"/>
                    </a:ext>
                  </a:extLst>
                </a:gridCol>
                <a:gridCol w="1129101">
                  <a:extLst>
                    <a:ext uri="{9D8B030D-6E8A-4147-A177-3AD203B41FA5}">
                      <a16:colId xmlns:a16="http://schemas.microsoft.com/office/drawing/2014/main" val="20002"/>
                    </a:ext>
                  </a:extLst>
                </a:gridCol>
                <a:gridCol w="1129101">
                  <a:extLst>
                    <a:ext uri="{9D8B030D-6E8A-4147-A177-3AD203B41FA5}">
                      <a16:colId xmlns:a16="http://schemas.microsoft.com/office/drawing/2014/main" val="20003"/>
                    </a:ext>
                  </a:extLst>
                </a:gridCol>
                <a:gridCol w="1183416">
                  <a:extLst>
                    <a:ext uri="{9D8B030D-6E8A-4147-A177-3AD203B41FA5}">
                      <a16:colId xmlns:a16="http://schemas.microsoft.com/office/drawing/2014/main" val="20004"/>
                    </a:ext>
                  </a:extLst>
                </a:gridCol>
                <a:gridCol w="1129101">
                  <a:extLst>
                    <a:ext uri="{9D8B030D-6E8A-4147-A177-3AD203B41FA5}">
                      <a16:colId xmlns:a16="http://schemas.microsoft.com/office/drawing/2014/main" val="20005"/>
                    </a:ext>
                  </a:extLst>
                </a:gridCol>
                <a:gridCol w="1160374">
                  <a:extLst>
                    <a:ext uri="{9D8B030D-6E8A-4147-A177-3AD203B41FA5}">
                      <a16:colId xmlns:a16="http://schemas.microsoft.com/office/drawing/2014/main" val="20006"/>
                    </a:ext>
                  </a:extLst>
                </a:gridCol>
              </a:tblGrid>
              <a:tr h="1139393">
                <a:tc>
                  <a:txBody>
                    <a:bodyPr/>
                    <a:lstStyle/>
                    <a:p>
                      <a:pPr>
                        <a:lnSpc>
                          <a:spcPct val="107000"/>
                        </a:lnSpc>
                        <a:spcBef>
                          <a:spcPts val="300"/>
                        </a:spcBef>
                        <a:spcAft>
                          <a:spcPts val="300"/>
                        </a:spcAft>
                      </a:pPr>
                      <a:r>
                        <a:rPr lang="en-ZA" sz="1100" dirty="0">
                          <a:effectLst/>
                          <a:latin typeface="Verdana" panose="020B0604030504040204" pitchFamily="34" charset="0"/>
                          <a:ea typeface="Verdana" panose="020B0604030504040204" pitchFamily="34" charset="0"/>
                        </a:rPr>
                        <a:t>Regulator</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ctr">
                        <a:lnSpc>
                          <a:spcPct val="107000"/>
                        </a:lnSpc>
                        <a:spcBef>
                          <a:spcPts val="300"/>
                        </a:spcBef>
                        <a:spcAft>
                          <a:spcPts val="300"/>
                        </a:spcAft>
                      </a:pPr>
                      <a:r>
                        <a:rPr lang="en-ZA" sz="1100" dirty="0">
                          <a:effectLst/>
                          <a:latin typeface="Verdana" panose="020B0604030504040204" pitchFamily="34" charset="0"/>
                          <a:ea typeface="Verdana" panose="020B0604030504040204" pitchFamily="34" charset="0"/>
                        </a:rPr>
                        <a:t>Total expenditure (R’000)</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ctr">
                        <a:lnSpc>
                          <a:spcPct val="107000"/>
                        </a:lnSpc>
                        <a:spcBef>
                          <a:spcPts val="300"/>
                        </a:spcBef>
                        <a:spcAft>
                          <a:spcPts val="300"/>
                        </a:spcAft>
                      </a:pPr>
                      <a:r>
                        <a:rPr lang="en-ZA" sz="1100" dirty="0">
                          <a:effectLst/>
                          <a:latin typeface="Verdana" panose="020B0604030504040204" pitchFamily="34" charset="0"/>
                          <a:ea typeface="Verdana" panose="020B0604030504040204" pitchFamily="34" charset="0"/>
                        </a:rPr>
                        <a:t>Personnel expenditure (R’000)</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ctr">
                        <a:lnSpc>
                          <a:spcPct val="107000"/>
                        </a:lnSpc>
                        <a:spcBef>
                          <a:spcPts val="300"/>
                        </a:spcBef>
                        <a:spcAft>
                          <a:spcPts val="300"/>
                        </a:spcAft>
                      </a:pPr>
                      <a:r>
                        <a:rPr lang="en-ZA" sz="1100" dirty="0">
                          <a:effectLst/>
                          <a:latin typeface="Verdana" panose="020B0604030504040204" pitchFamily="34" charset="0"/>
                          <a:ea typeface="Verdana" panose="020B0604030504040204" pitchFamily="34" charset="0"/>
                        </a:rPr>
                        <a:t>Training expenditure</a:t>
                      </a:r>
                    </a:p>
                    <a:p>
                      <a:pPr algn="ctr">
                        <a:lnSpc>
                          <a:spcPct val="107000"/>
                        </a:lnSpc>
                        <a:spcBef>
                          <a:spcPts val="300"/>
                        </a:spcBef>
                        <a:spcAft>
                          <a:spcPts val="300"/>
                        </a:spcAft>
                      </a:pPr>
                      <a:r>
                        <a:rPr lang="en-ZA" sz="1100" dirty="0">
                          <a:effectLst/>
                          <a:latin typeface="Verdana" panose="020B0604030504040204" pitchFamily="34" charset="0"/>
                          <a:ea typeface="Verdana" panose="020B0604030504040204" pitchFamily="34" charset="0"/>
                        </a:rPr>
                        <a:t>(R’000)</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ctr">
                        <a:lnSpc>
                          <a:spcPct val="107000"/>
                        </a:lnSpc>
                        <a:spcBef>
                          <a:spcPts val="300"/>
                        </a:spcBef>
                        <a:spcAft>
                          <a:spcPts val="300"/>
                        </a:spcAft>
                      </a:pPr>
                      <a:r>
                        <a:rPr lang="en-ZA" sz="1100" dirty="0">
                          <a:effectLst/>
                          <a:latin typeface="Verdana" panose="020B0604030504040204" pitchFamily="34" charset="0"/>
                          <a:ea typeface="Verdana" panose="020B0604030504040204" pitchFamily="34" charset="0"/>
                        </a:rPr>
                        <a:t>Professional and special services expenditure (R’000)</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ctr">
                        <a:lnSpc>
                          <a:spcPct val="107000"/>
                        </a:lnSpc>
                        <a:spcBef>
                          <a:spcPts val="300"/>
                        </a:spcBef>
                        <a:spcAft>
                          <a:spcPts val="300"/>
                        </a:spcAft>
                      </a:pPr>
                      <a:r>
                        <a:rPr lang="en-ZA" sz="1100" dirty="0">
                          <a:effectLst/>
                          <a:latin typeface="Verdana" panose="020B0604030504040204" pitchFamily="34" charset="0"/>
                          <a:ea typeface="Verdana" panose="020B0604030504040204" pitchFamily="34" charset="0"/>
                        </a:rPr>
                        <a:t>Personnel expenditure as a % of total expenditure</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ctr">
                        <a:lnSpc>
                          <a:spcPct val="107000"/>
                        </a:lnSpc>
                        <a:spcBef>
                          <a:spcPts val="300"/>
                        </a:spcBef>
                        <a:spcAft>
                          <a:spcPts val="300"/>
                        </a:spcAft>
                      </a:pPr>
                      <a:r>
                        <a:rPr lang="en-ZA" sz="1100" dirty="0">
                          <a:effectLst/>
                          <a:latin typeface="Verdana" panose="020B0604030504040204" pitchFamily="34" charset="0"/>
                          <a:ea typeface="Verdana" panose="020B0604030504040204" pitchFamily="34" charset="0"/>
                        </a:rPr>
                        <a:t>Average personnel cost per employee (R’000)</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340117">
                <a:tc>
                  <a:txBody>
                    <a:bodyPr/>
                    <a:lstStyle/>
                    <a:p>
                      <a:pPr>
                        <a:spcBef>
                          <a:spcPts val="300"/>
                        </a:spcBef>
                        <a:spcAft>
                          <a:spcPts val="300"/>
                        </a:spcAft>
                      </a:pPr>
                      <a:r>
                        <a:rPr lang="en-ZA" sz="1100" dirty="0">
                          <a:effectLst/>
                          <a:latin typeface="Verdana" panose="020B0604030504040204" pitchFamily="34" charset="0"/>
                          <a:ea typeface="Verdana" panose="020B0604030504040204" pitchFamily="34" charset="0"/>
                        </a:rPr>
                        <a:t>Total</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ctr">
                        <a:spcBef>
                          <a:spcPts val="300"/>
                        </a:spcBef>
                        <a:spcAft>
                          <a:spcPts val="300"/>
                        </a:spcAft>
                      </a:pPr>
                      <a:r>
                        <a:rPr lang="en-ZA" sz="1100" dirty="0">
                          <a:effectLst/>
                          <a:latin typeface="Verdana" panose="020B0604030504040204" pitchFamily="34" charset="0"/>
                          <a:ea typeface="Verdana" panose="020B0604030504040204" pitchFamily="34" charset="0"/>
                        </a:rPr>
                        <a:t>29 885</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ctr">
                        <a:spcBef>
                          <a:spcPts val="300"/>
                        </a:spcBef>
                        <a:spcAft>
                          <a:spcPts val="300"/>
                        </a:spcAft>
                      </a:pPr>
                      <a:r>
                        <a:rPr lang="en-ZA" sz="1100" dirty="0">
                          <a:effectLst/>
                          <a:latin typeface="Verdana" panose="020B0604030504040204" pitchFamily="34" charset="0"/>
                          <a:ea typeface="Verdana" panose="020B0604030504040204" pitchFamily="34" charset="0"/>
                        </a:rPr>
                        <a:t>21 462</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ctr">
                        <a:spcBef>
                          <a:spcPts val="300"/>
                        </a:spcBef>
                        <a:spcAft>
                          <a:spcPts val="300"/>
                        </a:spcAft>
                      </a:pPr>
                      <a:r>
                        <a:rPr lang="en-ZA" sz="1100" dirty="0">
                          <a:effectLst/>
                          <a:latin typeface="Verdana" panose="020B0604030504040204" pitchFamily="34" charset="0"/>
                          <a:ea typeface="Verdana" panose="020B0604030504040204" pitchFamily="34" charset="0"/>
                        </a:rPr>
                        <a:t>0</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ctr">
                        <a:spcBef>
                          <a:spcPts val="300"/>
                        </a:spcBef>
                        <a:spcAft>
                          <a:spcPts val="300"/>
                        </a:spcAft>
                      </a:pPr>
                      <a:r>
                        <a:rPr lang="en-ZA" sz="1100" dirty="0">
                          <a:effectLst/>
                          <a:latin typeface="Verdana" panose="020B0604030504040204" pitchFamily="34" charset="0"/>
                          <a:ea typeface="Verdana" panose="020B0604030504040204" pitchFamily="34" charset="0"/>
                        </a:rPr>
                        <a:t>1 281</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ctr">
                        <a:spcBef>
                          <a:spcPts val="300"/>
                        </a:spcBef>
                        <a:spcAft>
                          <a:spcPts val="300"/>
                        </a:spcAft>
                      </a:pPr>
                      <a:r>
                        <a:rPr lang="en-ZA" sz="1100" dirty="0">
                          <a:effectLst/>
                          <a:latin typeface="Verdana" panose="020B0604030504040204" pitchFamily="34" charset="0"/>
                          <a:ea typeface="Verdana" panose="020B0604030504040204" pitchFamily="34" charset="0"/>
                        </a:rPr>
                        <a:t>71,8%</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ctr">
                        <a:spcBef>
                          <a:spcPts val="300"/>
                        </a:spcBef>
                        <a:spcAft>
                          <a:spcPts val="300"/>
                        </a:spcAft>
                      </a:pPr>
                      <a:r>
                        <a:rPr lang="en-ZA" sz="1100" dirty="0">
                          <a:effectLst/>
                          <a:latin typeface="Verdana" panose="020B0604030504040204" pitchFamily="34" charset="0"/>
                          <a:ea typeface="Verdana" panose="020B0604030504040204" pitchFamily="34" charset="0"/>
                        </a:rPr>
                        <a:t>564,8</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bl>
          </a:graphicData>
        </a:graphic>
      </p:graphicFrame>
      <p:sp>
        <p:nvSpPr>
          <p:cNvPr id="9" name="Rectangle 1"/>
          <p:cNvSpPr>
            <a:spLocks noChangeArrowheads="1"/>
          </p:cNvSpPr>
          <p:nvPr/>
        </p:nvSpPr>
        <p:spPr bwMode="auto">
          <a:xfrm>
            <a:off x="353289" y="812732"/>
            <a:ext cx="8333511" cy="1400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52352" rIns="91440" bIns="76176" numCol="1" anchor="ctr" anchorCtr="0" compatLnSpc="1">
            <a:spAutoFit/>
          </a:bodyPr>
          <a:lstStyle>
            <a:lvl1pPr>
              <a:tabLst>
                <a:tab pos="419100" algn="l"/>
              </a:tabLst>
              <a:defRPr>
                <a:solidFill>
                  <a:schemeClr val="tx1"/>
                </a:solidFill>
                <a:latin typeface="Arial" panose="020B0604020202020204" pitchFamily="34" charset="0"/>
              </a:defRPr>
            </a:lvl1pPr>
            <a:lvl2pPr>
              <a:tabLst>
                <a:tab pos="419100" algn="l"/>
              </a:tabLst>
              <a:defRPr>
                <a:solidFill>
                  <a:schemeClr val="tx1"/>
                </a:solidFill>
                <a:latin typeface="Arial" panose="020B0604020202020204" pitchFamily="34" charset="0"/>
              </a:defRPr>
            </a:lvl2pPr>
            <a:lvl3pPr>
              <a:tabLst>
                <a:tab pos="419100" algn="l"/>
              </a:tabLst>
              <a:defRPr>
                <a:solidFill>
                  <a:schemeClr val="tx1"/>
                </a:solidFill>
                <a:latin typeface="Arial" panose="020B0604020202020204" pitchFamily="34" charset="0"/>
              </a:defRPr>
            </a:lvl3pPr>
            <a:lvl4pPr>
              <a:tabLst>
                <a:tab pos="419100" algn="l"/>
              </a:tabLst>
              <a:defRPr>
                <a:solidFill>
                  <a:schemeClr val="tx1"/>
                </a:solidFill>
                <a:latin typeface="Arial" panose="020B0604020202020204" pitchFamily="34" charset="0"/>
              </a:defRPr>
            </a:lvl4pPr>
            <a:lvl5pPr>
              <a:tabLst>
                <a:tab pos="419100" algn="l"/>
              </a:tabLst>
              <a:defRPr>
                <a:solidFill>
                  <a:schemeClr val="tx1"/>
                </a:solidFill>
                <a:latin typeface="Arial" panose="020B0604020202020204" pitchFamily="34" charset="0"/>
              </a:defRPr>
            </a:lvl5pPr>
            <a:lvl6pPr eaLnBrk="0" fontAlgn="base" hangingPunct="0">
              <a:spcBef>
                <a:spcPct val="0"/>
              </a:spcBef>
              <a:spcAft>
                <a:spcPct val="0"/>
              </a:spcAft>
              <a:tabLst>
                <a:tab pos="419100" algn="l"/>
              </a:tabLst>
              <a:defRPr>
                <a:solidFill>
                  <a:schemeClr val="tx1"/>
                </a:solidFill>
                <a:latin typeface="Arial" panose="020B0604020202020204" pitchFamily="34" charset="0"/>
              </a:defRPr>
            </a:lvl6pPr>
            <a:lvl7pPr eaLnBrk="0" fontAlgn="base" hangingPunct="0">
              <a:spcBef>
                <a:spcPct val="0"/>
              </a:spcBef>
              <a:spcAft>
                <a:spcPct val="0"/>
              </a:spcAft>
              <a:tabLst>
                <a:tab pos="419100" algn="l"/>
              </a:tabLst>
              <a:defRPr>
                <a:solidFill>
                  <a:schemeClr val="tx1"/>
                </a:solidFill>
                <a:latin typeface="Arial" panose="020B0604020202020204" pitchFamily="34" charset="0"/>
              </a:defRPr>
            </a:lvl7pPr>
            <a:lvl8pPr eaLnBrk="0" fontAlgn="base" hangingPunct="0">
              <a:spcBef>
                <a:spcPct val="0"/>
              </a:spcBef>
              <a:spcAft>
                <a:spcPct val="0"/>
              </a:spcAft>
              <a:tabLst>
                <a:tab pos="419100" algn="l"/>
              </a:tabLst>
              <a:defRPr>
                <a:solidFill>
                  <a:schemeClr val="tx1"/>
                </a:solidFill>
                <a:latin typeface="Arial" panose="020B0604020202020204" pitchFamily="34" charset="0"/>
              </a:defRPr>
            </a:lvl8pPr>
            <a:lvl9pPr eaLnBrk="0" fontAlgn="base" hangingPunct="0">
              <a:spcBef>
                <a:spcPct val="0"/>
              </a:spcBef>
              <a:spcAft>
                <a:spcPct val="0"/>
              </a:spcAft>
              <a:tabLst>
                <a:tab pos="419100"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tabLst>
                <a:tab pos="419100" algn="l"/>
              </a:tabLst>
            </a:pPr>
            <a:r>
              <a:rPr kumimoji="0" lang="en-ZA" sz="14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Personnel related expenditure</a:t>
            </a:r>
            <a:endParaRPr kumimoji="0" lang="en-ZA"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419100" algn="l"/>
              </a:tabLst>
            </a:pPr>
            <a:endParaRPr kumimoji="0" lang="en-ZA" sz="14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419100" algn="l"/>
              </a:tabLst>
            </a:pPr>
            <a:r>
              <a:rPr kumimoji="0" lang="en-ZA" sz="14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Table 3.1.1:  Personnel expenditure by programme for the period 1 April 2020 and 31 March 2021</a:t>
            </a:r>
            <a:r>
              <a:rPr kumimoji="0" lang="en-US" sz="14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 </a:t>
            </a:r>
            <a:endParaRPr kumimoji="0" lang="en-ZA"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19100" algn="l"/>
              </a:tabLst>
            </a:pPr>
            <a:endParaRPr kumimoji="0" lang="en-ZA" sz="2000" b="0" i="0" u="none" strike="noStrike" cap="none" normalizeH="0" baseline="0" dirty="0">
              <a:ln>
                <a:noFill/>
              </a:ln>
              <a:solidFill>
                <a:schemeClr val="tx1"/>
              </a:solidFill>
              <a:effectLst/>
            </a:endParaRPr>
          </a:p>
        </p:txBody>
      </p:sp>
      <p:graphicFrame>
        <p:nvGraphicFramePr>
          <p:cNvPr id="10" name="Table 9"/>
          <p:cNvGraphicFramePr>
            <a:graphicFrameLocks noGrp="1"/>
          </p:cNvGraphicFramePr>
          <p:nvPr/>
        </p:nvGraphicFramePr>
        <p:xfrm>
          <a:off x="457201" y="4486050"/>
          <a:ext cx="8229601" cy="1575093"/>
        </p:xfrm>
        <a:graphic>
          <a:graphicData uri="http://schemas.openxmlformats.org/drawingml/2006/table">
            <a:tbl>
              <a:tblPr firstRow="1" firstCol="1" bandRow="1">
                <a:tableStyleId>{5C22544A-7EE6-4342-B048-85BDC9FD1C3A}</a:tableStyleId>
              </a:tblPr>
              <a:tblGrid>
                <a:gridCol w="997528">
                  <a:extLst>
                    <a:ext uri="{9D8B030D-6E8A-4147-A177-3AD203B41FA5}">
                      <a16:colId xmlns:a16="http://schemas.microsoft.com/office/drawing/2014/main" val="20000"/>
                    </a:ext>
                  </a:extLst>
                </a:gridCol>
                <a:gridCol w="841663">
                  <a:extLst>
                    <a:ext uri="{9D8B030D-6E8A-4147-A177-3AD203B41FA5}">
                      <a16:colId xmlns:a16="http://schemas.microsoft.com/office/drawing/2014/main" val="20001"/>
                    </a:ext>
                  </a:extLst>
                </a:gridCol>
                <a:gridCol w="800100">
                  <a:extLst>
                    <a:ext uri="{9D8B030D-6E8A-4147-A177-3AD203B41FA5}">
                      <a16:colId xmlns:a16="http://schemas.microsoft.com/office/drawing/2014/main" val="20002"/>
                    </a:ext>
                  </a:extLst>
                </a:gridCol>
                <a:gridCol w="883228">
                  <a:extLst>
                    <a:ext uri="{9D8B030D-6E8A-4147-A177-3AD203B41FA5}">
                      <a16:colId xmlns:a16="http://schemas.microsoft.com/office/drawing/2014/main" val="20003"/>
                    </a:ext>
                  </a:extLst>
                </a:gridCol>
                <a:gridCol w="862445">
                  <a:extLst>
                    <a:ext uri="{9D8B030D-6E8A-4147-A177-3AD203B41FA5}">
                      <a16:colId xmlns:a16="http://schemas.microsoft.com/office/drawing/2014/main" val="20004"/>
                    </a:ext>
                  </a:extLst>
                </a:gridCol>
                <a:gridCol w="945573">
                  <a:extLst>
                    <a:ext uri="{9D8B030D-6E8A-4147-A177-3AD203B41FA5}">
                      <a16:colId xmlns:a16="http://schemas.microsoft.com/office/drawing/2014/main" val="20005"/>
                    </a:ext>
                  </a:extLst>
                </a:gridCol>
                <a:gridCol w="976745">
                  <a:extLst>
                    <a:ext uri="{9D8B030D-6E8A-4147-A177-3AD203B41FA5}">
                      <a16:colId xmlns:a16="http://schemas.microsoft.com/office/drawing/2014/main" val="20006"/>
                    </a:ext>
                  </a:extLst>
                </a:gridCol>
                <a:gridCol w="914400">
                  <a:extLst>
                    <a:ext uri="{9D8B030D-6E8A-4147-A177-3AD203B41FA5}">
                      <a16:colId xmlns:a16="http://schemas.microsoft.com/office/drawing/2014/main" val="20007"/>
                    </a:ext>
                  </a:extLst>
                </a:gridCol>
                <a:gridCol w="1007919">
                  <a:extLst>
                    <a:ext uri="{9D8B030D-6E8A-4147-A177-3AD203B41FA5}">
                      <a16:colId xmlns:a16="http://schemas.microsoft.com/office/drawing/2014/main" val="20008"/>
                    </a:ext>
                  </a:extLst>
                </a:gridCol>
              </a:tblGrid>
              <a:tr h="135879">
                <a:tc rowSpan="2">
                  <a:txBody>
                    <a:bodyPr/>
                    <a:lstStyle/>
                    <a:p>
                      <a:pPr>
                        <a:lnSpc>
                          <a:spcPct val="107000"/>
                        </a:lnSpc>
                        <a:spcBef>
                          <a:spcPts val="300"/>
                        </a:spcBef>
                        <a:spcAft>
                          <a:spcPts val="300"/>
                        </a:spcAft>
                      </a:pPr>
                      <a:r>
                        <a:rPr lang="en-ZA" sz="1100" dirty="0">
                          <a:effectLst/>
                          <a:latin typeface="Verdana" panose="020B0604030504040204" pitchFamily="34" charset="0"/>
                          <a:ea typeface="Verdana" panose="020B0604030504040204" pitchFamily="34" charset="0"/>
                        </a:rPr>
                        <a:t> </a:t>
                      </a:r>
                    </a:p>
                    <a:p>
                      <a:pPr>
                        <a:lnSpc>
                          <a:spcPct val="107000"/>
                        </a:lnSpc>
                        <a:spcBef>
                          <a:spcPts val="300"/>
                        </a:spcBef>
                        <a:spcAft>
                          <a:spcPts val="300"/>
                        </a:spcAft>
                      </a:pPr>
                      <a:r>
                        <a:rPr lang="en-ZA" sz="1100" dirty="0">
                          <a:effectLst/>
                          <a:latin typeface="Verdana" panose="020B0604030504040204" pitchFamily="34" charset="0"/>
                          <a:ea typeface="Verdana" panose="020B0604030504040204" pitchFamily="34" charset="0"/>
                        </a:rPr>
                        <a:t> </a:t>
                      </a:r>
                    </a:p>
                    <a:p>
                      <a:pPr>
                        <a:lnSpc>
                          <a:spcPct val="107000"/>
                        </a:lnSpc>
                        <a:spcBef>
                          <a:spcPts val="300"/>
                        </a:spcBef>
                        <a:spcAft>
                          <a:spcPts val="300"/>
                        </a:spcAft>
                      </a:pPr>
                      <a:r>
                        <a:rPr lang="en-ZA" sz="1100" dirty="0">
                          <a:effectLst/>
                          <a:latin typeface="Verdana" panose="020B0604030504040204" pitchFamily="34" charset="0"/>
                          <a:ea typeface="Verdana" panose="020B0604030504040204" pitchFamily="34" charset="0"/>
                        </a:rPr>
                        <a:t>Programme</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3500" marR="63500" marT="0" marB="0"/>
                </a:tc>
                <a:tc gridSpan="2">
                  <a:txBody>
                    <a:bodyPr/>
                    <a:lstStyle/>
                    <a:p>
                      <a:pPr algn="ctr">
                        <a:lnSpc>
                          <a:spcPct val="107000"/>
                        </a:lnSpc>
                        <a:spcBef>
                          <a:spcPts val="300"/>
                        </a:spcBef>
                        <a:spcAft>
                          <a:spcPts val="300"/>
                        </a:spcAft>
                      </a:pPr>
                      <a:r>
                        <a:rPr lang="en-ZA" sz="1100" dirty="0">
                          <a:effectLst/>
                          <a:latin typeface="Verdana" panose="020B0604030504040204" pitchFamily="34" charset="0"/>
                          <a:ea typeface="Verdana" panose="020B0604030504040204" pitchFamily="34" charset="0"/>
                        </a:rPr>
                        <a:t>Salaries</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3500" marR="63500" marT="0" marB="0"/>
                </a:tc>
                <a:tc hMerge="1">
                  <a:txBody>
                    <a:bodyPr/>
                    <a:lstStyle/>
                    <a:p>
                      <a:endParaRPr lang="en-US"/>
                    </a:p>
                  </a:txBody>
                  <a:tcPr/>
                </a:tc>
                <a:tc gridSpan="2">
                  <a:txBody>
                    <a:bodyPr/>
                    <a:lstStyle/>
                    <a:p>
                      <a:pPr algn="ctr">
                        <a:lnSpc>
                          <a:spcPct val="107000"/>
                        </a:lnSpc>
                        <a:spcBef>
                          <a:spcPts val="300"/>
                        </a:spcBef>
                        <a:spcAft>
                          <a:spcPts val="300"/>
                        </a:spcAft>
                      </a:pPr>
                      <a:r>
                        <a:rPr lang="en-ZA" sz="1100" dirty="0">
                          <a:effectLst/>
                          <a:latin typeface="Verdana" panose="020B0604030504040204" pitchFamily="34" charset="0"/>
                          <a:ea typeface="Verdana" panose="020B0604030504040204" pitchFamily="34" charset="0"/>
                        </a:rPr>
                        <a:t>Overtime</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3500" marR="63500" marT="0" marB="0"/>
                </a:tc>
                <a:tc hMerge="1">
                  <a:txBody>
                    <a:bodyPr/>
                    <a:lstStyle/>
                    <a:p>
                      <a:endParaRPr lang="en-US"/>
                    </a:p>
                  </a:txBody>
                  <a:tcPr/>
                </a:tc>
                <a:tc gridSpan="2">
                  <a:txBody>
                    <a:bodyPr/>
                    <a:lstStyle/>
                    <a:p>
                      <a:pPr algn="ctr">
                        <a:lnSpc>
                          <a:spcPct val="107000"/>
                        </a:lnSpc>
                        <a:spcBef>
                          <a:spcPts val="300"/>
                        </a:spcBef>
                        <a:spcAft>
                          <a:spcPts val="300"/>
                        </a:spcAft>
                      </a:pPr>
                      <a:r>
                        <a:rPr lang="en-ZA" sz="1100" dirty="0">
                          <a:effectLst/>
                          <a:latin typeface="Verdana" panose="020B0604030504040204" pitchFamily="34" charset="0"/>
                          <a:ea typeface="Verdana" panose="020B0604030504040204" pitchFamily="34" charset="0"/>
                        </a:rPr>
                        <a:t> Home Owners Allowance</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3500" marR="63500" marT="0" marB="0"/>
                </a:tc>
                <a:tc hMerge="1">
                  <a:txBody>
                    <a:bodyPr/>
                    <a:lstStyle/>
                    <a:p>
                      <a:endParaRPr lang="en-US"/>
                    </a:p>
                  </a:txBody>
                  <a:tcPr/>
                </a:tc>
                <a:tc gridSpan="2">
                  <a:txBody>
                    <a:bodyPr/>
                    <a:lstStyle/>
                    <a:p>
                      <a:pPr algn="ctr">
                        <a:lnSpc>
                          <a:spcPct val="107000"/>
                        </a:lnSpc>
                        <a:spcBef>
                          <a:spcPts val="300"/>
                        </a:spcBef>
                        <a:spcAft>
                          <a:spcPts val="300"/>
                        </a:spcAft>
                      </a:pPr>
                      <a:r>
                        <a:rPr lang="en-ZA" sz="1100" dirty="0">
                          <a:effectLst/>
                          <a:latin typeface="Verdana" panose="020B0604030504040204" pitchFamily="34" charset="0"/>
                          <a:ea typeface="Verdana" panose="020B0604030504040204" pitchFamily="34" charset="0"/>
                        </a:rPr>
                        <a:t> Medical Aid</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3500" marR="63500" marT="0" marB="0"/>
                </a:tc>
                <a:tc hMerge="1">
                  <a:txBody>
                    <a:bodyPr/>
                    <a:lstStyle/>
                    <a:p>
                      <a:endParaRPr lang="en-US"/>
                    </a:p>
                  </a:txBody>
                  <a:tcPr/>
                </a:tc>
                <a:extLst>
                  <a:ext uri="{0D108BD9-81ED-4DB2-BD59-A6C34878D82A}">
                    <a16:rowId xmlns:a16="http://schemas.microsoft.com/office/drawing/2014/main" val="10000"/>
                  </a:ext>
                </a:extLst>
              </a:tr>
              <a:tr h="1016411">
                <a:tc vMerge="1">
                  <a:txBody>
                    <a:bodyPr/>
                    <a:lstStyle/>
                    <a:p>
                      <a:endParaRPr lang="en-US"/>
                    </a:p>
                  </a:txBody>
                  <a:tcPr/>
                </a:tc>
                <a:tc>
                  <a:txBody>
                    <a:bodyPr/>
                    <a:lstStyle/>
                    <a:p>
                      <a:pPr algn="ctr">
                        <a:lnSpc>
                          <a:spcPct val="107000"/>
                        </a:lnSpc>
                        <a:spcBef>
                          <a:spcPts val="300"/>
                        </a:spcBef>
                        <a:spcAft>
                          <a:spcPts val="300"/>
                        </a:spcAft>
                      </a:pPr>
                      <a:r>
                        <a:rPr lang="en-ZA" sz="1100" dirty="0">
                          <a:effectLst/>
                          <a:latin typeface="Verdana" panose="020B0604030504040204" pitchFamily="34" charset="0"/>
                          <a:ea typeface="Verdana" panose="020B0604030504040204" pitchFamily="34" charset="0"/>
                        </a:rPr>
                        <a:t>Amount (R’000</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3500" marR="63500" marT="0" marB="0"/>
                </a:tc>
                <a:tc>
                  <a:txBody>
                    <a:bodyPr/>
                    <a:lstStyle/>
                    <a:p>
                      <a:pPr algn="ctr">
                        <a:lnSpc>
                          <a:spcPct val="107000"/>
                        </a:lnSpc>
                        <a:spcBef>
                          <a:spcPts val="300"/>
                        </a:spcBef>
                        <a:spcAft>
                          <a:spcPts val="300"/>
                        </a:spcAft>
                      </a:pPr>
                      <a:r>
                        <a:rPr lang="en-ZA" sz="1100" dirty="0">
                          <a:effectLst/>
                          <a:latin typeface="Verdana" panose="020B0604030504040204" pitchFamily="34" charset="0"/>
                          <a:ea typeface="Verdana" panose="020B0604030504040204" pitchFamily="34" charset="0"/>
                        </a:rPr>
                        <a:t>Salaries as a % of personnel costs </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3500" marR="63500" marT="0" marB="0"/>
                </a:tc>
                <a:tc>
                  <a:txBody>
                    <a:bodyPr/>
                    <a:lstStyle/>
                    <a:p>
                      <a:pPr algn="ctr">
                        <a:lnSpc>
                          <a:spcPct val="107000"/>
                        </a:lnSpc>
                        <a:spcBef>
                          <a:spcPts val="300"/>
                        </a:spcBef>
                        <a:spcAft>
                          <a:spcPts val="300"/>
                        </a:spcAft>
                      </a:pPr>
                      <a:r>
                        <a:rPr lang="en-ZA" sz="1100" dirty="0">
                          <a:effectLst/>
                          <a:latin typeface="Verdana" panose="020B0604030504040204" pitchFamily="34" charset="0"/>
                          <a:ea typeface="Verdana" panose="020B0604030504040204" pitchFamily="34" charset="0"/>
                        </a:rPr>
                        <a:t>Amount (R’000)</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3500" marR="63500" marT="0" marB="0"/>
                </a:tc>
                <a:tc>
                  <a:txBody>
                    <a:bodyPr/>
                    <a:lstStyle/>
                    <a:p>
                      <a:pPr algn="ctr">
                        <a:lnSpc>
                          <a:spcPct val="107000"/>
                        </a:lnSpc>
                        <a:spcBef>
                          <a:spcPts val="300"/>
                        </a:spcBef>
                        <a:spcAft>
                          <a:spcPts val="300"/>
                        </a:spcAft>
                      </a:pPr>
                      <a:r>
                        <a:rPr lang="en-ZA" sz="1100" dirty="0">
                          <a:effectLst/>
                          <a:latin typeface="Verdana" panose="020B0604030504040204" pitchFamily="34" charset="0"/>
                          <a:ea typeface="Verdana" panose="020B0604030504040204" pitchFamily="34" charset="0"/>
                        </a:rPr>
                        <a:t>Overtime as a % of personnel costs </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3500" marR="63500" marT="0" marB="0"/>
                </a:tc>
                <a:tc>
                  <a:txBody>
                    <a:bodyPr/>
                    <a:lstStyle/>
                    <a:p>
                      <a:pPr algn="ctr">
                        <a:lnSpc>
                          <a:spcPct val="107000"/>
                        </a:lnSpc>
                        <a:spcBef>
                          <a:spcPts val="300"/>
                        </a:spcBef>
                        <a:spcAft>
                          <a:spcPts val="300"/>
                        </a:spcAft>
                      </a:pPr>
                      <a:r>
                        <a:rPr lang="en-ZA" sz="1100" dirty="0">
                          <a:effectLst/>
                          <a:latin typeface="Verdana" panose="020B0604030504040204" pitchFamily="34" charset="0"/>
                          <a:ea typeface="Verdana" panose="020B0604030504040204" pitchFamily="34" charset="0"/>
                        </a:rPr>
                        <a:t>Amount (R’000)</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3500" marR="63500" marT="0" marB="0"/>
                </a:tc>
                <a:tc>
                  <a:txBody>
                    <a:bodyPr/>
                    <a:lstStyle/>
                    <a:p>
                      <a:pPr algn="ctr">
                        <a:lnSpc>
                          <a:spcPct val="107000"/>
                        </a:lnSpc>
                        <a:spcBef>
                          <a:spcPts val="300"/>
                        </a:spcBef>
                        <a:spcAft>
                          <a:spcPts val="300"/>
                        </a:spcAft>
                      </a:pPr>
                      <a:r>
                        <a:rPr lang="en-ZA" sz="1100" dirty="0">
                          <a:effectLst/>
                          <a:latin typeface="Verdana" panose="020B0604030504040204" pitchFamily="34" charset="0"/>
                          <a:ea typeface="Verdana" panose="020B0604030504040204" pitchFamily="34" charset="0"/>
                        </a:rPr>
                        <a:t>HOA as a % of personnel costs </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3500" marR="63500" marT="0" marB="0"/>
                </a:tc>
                <a:tc>
                  <a:txBody>
                    <a:bodyPr/>
                    <a:lstStyle/>
                    <a:p>
                      <a:pPr algn="ctr">
                        <a:lnSpc>
                          <a:spcPct val="107000"/>
                        </a:lnSpc>
                        <a:spcBef>
                          <a:spcPts val="300"/>
                        </a:spcBef>
                        <a:spcAft>
                          <a:spcPts val="300"/>
                        </a:spcAft>
                      </a:pPr>
                      <a:r>
                        <a:rPr lang="en-ZA" sz="1100" dirty="0">
                          <a:effectLst/>
                          <a:latin typeface="Verdana" panose="020B0604030504040204" pitchFamily="34" charset="0"/>
                          <a:ea typeface="Verdana" panose="020B0604030504040204" pitchFamily="34" charset="0"/>
                        </a:rPr>
                        <a:t>Amount (R’000)</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3500" marR="63500" marT="0" marB="0"/>
                </a:tc>
                <a:tc>
                  <a:txBody>
                    <a:bodyPr/>
                    <a:lstStyle/>
                    <a:p>
                      <a:pPr algn="ctr">
                        <a:lnSpc>
                          <a:spcPct val="107000"/>
                        </a:lnSpc>
                        <a:spcBef>
                          <a:spcPts val="300"/>
                        </a:spcBef>
                        <a:spcAft>
                          <a:spcPts val="300"/>
                        </a:spcAft>
                      </a:pPr>
                      <a:r>
                        <a:rPr lang="en-ZA" sz="1100" dirty="0">
                          <a:effectLst/>
                          <a:latin typeface="Verdana" panose="020B0604030504040204" pitchFamily="34" charset="0"/>
                          <a:ea typeface="Verdana" panose="020B0604030504040204" pitchFamily="34" charset="0"/>
                        </a:rPr>
                        <a:t>Medical aid as a % of personnel costs </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3500" marR="63500" marT="0" marB="0"/>
                </a:tc>
                <a:extLst>
                  <a:ext uri="{0D108BD9-81ED-4DB2-BD59-A6C34878D82A}">
                    <a16:rowId xmlns:a16="http://schemas.microsoft.com/office/drawing/2014/main" val="10001"/>
                  </a:ext>
                </a:extLst>
              </a:tr>
              <a:tr h="199907">
                <a:tc>
                  <a:txBody>
                    <a:bodyPr/>
                    <a:lstStyle/>
                    <a:p>
                      <a:pPr algn="just">
                        <a:spcBef>
                          <a:spcPts val="300"/>
                        </a:spcBef>
                        <a:spcAft>
                          <a:spcPts val="300"/>
                        </a:spcAft>
                      </a:pPr>
                      <a:r>
                        <a:rPr lang="en-ZA" sz="1100" dirty="0">
                          <a:effectLst/>
                          <a:latin typeface="Verdana" panose="020B0604030504040204" pitchFamily="34" charset="0"/>
                          <a:ea typeface="Verdana" panose="020B0604030504040204" pitchFamily="34" charset="0"/>
                        </a:rPr>
                        <a:t>Total</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3500" marR="63500" marT="0" marB="0"/>
                </a:tc>
                <a:tc>
                  <a:txBody>
                    <a:bodyPr/>
                    <a:lstStyle/>
                    <a:p>
                      <a:pPr marL="457200" indent="-457200">
                        <a:spcBef>
                          <a:spcPts val="300"/>
                        </a:spcBef>
                        <a:spcAft>
                          <a:spcPts val="300"/>
                        </a:spcAft>
                      </a:pPr>
                      <a:r>
                        <a:rPr lang="en-US" sz="1100" dirty="0">
                          <a:effectLst/>
                          <a:latin typeface="Verdana" panose="020B0604030504040204" pitchFamily="34" charset="0"/>
                          <a:ea typeface="Verdana" panose="020B0604030504040204" pitchFamily="34" charset="0"/>
                        </a:rPr>
                        <a:t>14,910</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3500" marR="63500" marT="0" marB="0"/>
                </a:tc>
                <a:tc>
                  <a:txBody>
                    <a:bodyPr/>
                    <a:lstStyle/>
                    <a:p>
                      <a:pPr marL="457200" indent="-457200">
                        <a:spcBef>
                          <a:spcPts val="300"/>
                        </a:spcBef>
                        <a:spcAft>
                          <a:spcPts val="300"/>
                        </a:spcAft>
                      </a:pPr>
                      <a:r>
                        <a:rPr lang="en-US" sz="1100" dirty="0">
                          <a:effectLst/>
                          <a:latin typeface="Verdana" panose="020B0604030504040204" pitchFamily="34" charset="0"/>
                          <a:ea typeface="Verdana" panose="020B0604030504040204" pitchFamily="34" charset="0"/>
                        </a:rPr>
                        <a:t>69.5%</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3500" marR="63500" marT="0" marB="0"/>
                </a:tc>
                <a:tc>
                  <a:txBody>
                    <a:bodyPr/>
                    <a:lstStyle/>
                    <a:p>
                      <a:pPr marL="457200" indent="-457200" algn="ctr">
                        <a:spcBef>
                          <a:spcPts val="300"/>
                        </a:spcBef>
                        <a:spcAft>
                          <a:spcPts val="300"/>
                        </a:spcAft>
                      </a:pPr>
                      <a:r>
                        <a:rPr lang="en-US" sz="1100" dirty="0">
                          <a:effectLst/>
                          <a:latin typeface="Verdana" panose="020B0604030504040204" pitchFamily="34" charset="0"/>
                          <a:ea typeface="Verdana" panose="020B0604030504040204" pitchFamily="34" charset="0"/>
                        </a:rPr>
                        <a:t>51</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3500" marR="63500" marT="0" marB="0"/>
                </a:tc>
                <a:tc>
                  <a:txBody>
                    <a:bodyPr/>
                    <a:lstStyle/>
                    <a:p>
                      <a:pPr marL="457200" indent="-457200" algn="ctr">
                        <a:spcBef>
                          <a:spcPts val="300"/>
                        </a:spcBef>
                        <a:spcAft>
                          <a:spcPts val="300"/>
                        </a:spcAft>
                      </a:pPr>
                      <a:r>
                        <a:rPr lang="en-US" sz="1100" dirty="0">
                          <a:effectLst/>
                          <a:latin typeface="Verdana" panose="020B0604030504040204" pitchFamily="34" charset="0"/>
                          <a:ea typeface="Verdana" panose="020B0604030504040204" pitchFamily="34" charset="0"/>
                        </a:rPr>
                        <a:t>0.2%</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3500" marR="63500" marT="0" marB="0"/>
                </a:tc>
                <a:tc>
                  <a:txBody>
                    <a:bodyPr/>
                    <a:lstStyle/>
                    <a:p>
                      <a:pPr marL="457200" indent="-457200" algn="ctr">
                        <a:spcBef>
                          <a:spcPts val="300"/>
                        </a:spcBef>
                        <a:spcAft>
                          <a:spcPts val="300"/>
                        </a:spcAft>
                      </a:pPr>
                      <a:r>
                        <a:rPr lang="en-US" sz="1100" dirty="0">
                          <a:effectLst/>
                          <a:latin typeface="Verdana" panose="020B0604030504040204" pitchFamily="34" charset="0"/>
                          <a:ea typeface="Verdana" panose="020B0604030504040204" pitchFamily="34" charset="0"/>
                        </a:rPr>
                        <a:t>461</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3500" marR="63500" marT="0" marB="0"/>
                </a:tc>
                <a:tc>
                  <a:txBody>
                    <a:bodyPr/>
                    <a:lstStyle/>
                    <a:p>
                      <a:pPr marL="457200" indent="-457200" algn="ctr">
                        <a:spcBef>
                          <a:spcPts val="300"/>
                        </a:spcBef>
                        <a:spcAft>
                          <a:spcPts val="300"/>
                        </a:spcAft>
                      </a:pPr>
                      <a:r>
                        <a:rPr lang="en-US" sz="1100" dirty="0">
                          <a:effectLst/>
                          <a:latin typeface="Verdana" panose="020B0604030504040204" pitchFamily="34" charset="0"/>
                          <a:ea typeface="Verdana" panose="020B0604030504040204" pitchFamily="34" charset="0"/>
                        </a:rPr>
                        <a:t>2,1%</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3500" marR="63500" marT="0" marB="0"/>
                </a:tc>
                <a:tc>
                  <a:txBody>
                    <a:bodyPr/>
                    <a:lstStyle/>
                    <a:p>
                      <a:pPr marL="457200" indent="-457200" algn="ctr">
                        <a:spcBef>
                          <a:spcPts val="300"/>
                        </a:spcBef>
                        <a:spcAft>
                          <a:spcPts val="300"/>
                        </a:spcAft>
                      </a:pPr>
                      <a:r>
                        <a:rPr lang="en-US" sz="1100" dirty="0">
                          <a:effectLst/>
                          <a:latin typeface="Verdana" panose="020B0604030504040204" pitchFamily="34" charset="0"/>
                          <a:ea typeface="Verdana" panose="020B0604030504040204" pitchFamily="34" charset="0"/>
                        </a:rPr>
                        <a:t>383</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3500" marR="63500" marT="0" marB="0"/>
                </a:tc>
                <a:tc>
                  <a:txBody>
                    <a:bodyPr/>
                    <a:lstStyle/>
                    <a:p>
                      <a:pPr marL="457200" indent="-457200" algn="ctr">
                        <a:spcBef>
                          <a:spcPts val="300"/>
                        </a:spcBef>
                        <a:spcAft>
                          <a:spcPts val="300"/>
                        </a:spcAft>
                      </a:pPr>
                      <a:r>
                        <a:rPr lang="en-US" sz="1100" dirty="0">
                          <a:effectLst/>
                          <a:latin typeface="Verdana" panose="020B0604030504040204" pitchFamily="34" charset="0"/>
                          <a:ea typeface="Verdana" panose="020B0604030504040204" pitchFamily="34" charset="0"/>
                        </a:rPr>
                        <a:t>1.8%</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3500" marR="63500" marT="0" marB="0"/>
                </a:tc>
                <a:extLst>
                  <a:ext uri="{0D108BD9-81ED-4DB2-BD59-A6C34878D82A}">
                    <a16:rowId xmlns:a16="http://schemas.microsoft.com/office/drawing/2014/main" val="10002"/>
                  </a:ext>
                </a:extLst>
              </a:tr>
            </a:tbl>
          </a:graphicData>
        </a:graphic>
      </p:graphicFrame>
      <p:sp>
        <p:nvSpPr>
          <p:cNvPr id="11" name="Rectangle 2"/>
          <p:cNvSpPr>
            <a:spLocks noChangeArrowheads="1"/>
          </p:cNvSpPr>
          <p:nvPr/>
        </p:nvSpPr>
        <p:spPr bwMode="auto">
          <a:xfrm>
            <a:off x="457201" y="3883478"/>
            <a:ext cx="8156864"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ZA" sz="14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Table 3.1.3 Salaries, Overtime, Home Owners Allowance and Medical Aid by programme for the period 1 April 2020 and 31 March 2021</a:t>
            </a:r>
            <a:r>
              <a:rPr kumimoji="0" lang="en-US" sz="14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 </a:t>
            </a:r>
            <a:r>
              <a:rPr kumimoji="0" lang="en-US" sz="1400" b="1" i="0" u="none" strike="noStrike" cap="none" normalizeH="0" baseline="0" dirty="0">
                <a:ln>
                  <a:noFill/>
                </a:ln>
                <a:solidFill>
                  <a:srgbClr val="FF0000"/>
                </a:solidFill>
                <a:effectLst/>
                <a:latin typeface="Verdana" panose="020B0604030504040204" pitchFamily="34" charset="0"/>
                <a:ea typeface="Verdana" panose="020B0604030504040204" pitchFamily="34" charset="0"/>
                <a:cs typeface="Arial" panose="020B0604020202020204" pitchFamily="34" charset="0"/>
              </a:rPr>
              <a:t> </a:t>
            </a:r>
            <a:endParaRPr kumimoji="0" lang="en-ZA"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endParaRPr kumimoji="0" lang="en-ZA"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049" y="216420"/>
            <a:ext cx="7991061" cy="454720"/>
          </a:xfrm>
          <a:solidFill>
            <a:srgbClr val="C00000"/>
          </a:solidFill>
        </p:spPr>
        <p:txBody>
          <a:bodyPr/>
          <a:lstStyle/>
          <a:p>
            <a:r>
              <a:rPr lang="en-US" sz="2400" b="1" dirty="0">
                <a:solidFill>
                  <a:schemeClr val="bg1"/>
                </a:solidFill>
                <a:latin typeface="Verdana" panose="020B0604030504040204" pitchFamily="34" charset="0"/>
                <a:ea typeface="Verdana" panose="020B0604030504040204" pitchFamily="34" charset="0"/>
                <a:cs typeface="Arial" panose="020B0604020202020204" pitchFamily="34" charset="0"/>
              </a:rPr>
              <a:t>HUMAN RESOURCES</a:t>
            </a:r>
          </a:p>
        </p:txBody>
      </p:sp>
      <p:sp>
        <p:nvSpPr>
          <p:cNvPr id="5" name="Slide Number Placeholder 4"/>
          <p:cNvSpPr>
            <a:spLocks noGrp="1"/>
          </p:cNvSpPr>
          <p:nvPr>
            <p:ph type="sldNum" sz="quarter" idx="12"/>
          </p:nvPr>
        </p:nvSpPr>
        <p:spPr/>
        <p:txBody>
          <a:bodyPr/>
          <a:lstStyle/>
          <a:p>
            <a:pPr>
              <a:defRPr>
                <a:uFillTx/>
              </a:defRPr>
            </a:pPr>
            <a:fld id="{53D2BF3C-DD81-4A71-B976-BFF89C61EB4E}" type="slidenum">
              <a:rPr lang="en-US" altLang="en-US" smtClean="0">
                <a:uFillTx/>
              </a:rPr>
              <a:t>38</a:t>
            </a:fld>
            <a:endParaRPr lang="en-US" altLang="en-US" dirty="0">
              <a:uFillTx/>
            </a:endParaRPr>
          </a:p>
        </p:txBody>
      </p:sp>
      <p:sp>
        <p:nvSpPr>
          <p:cNvPr id="7" name="Rectangle 1"/>
          <p:cNvSpPr>
            <a:spLocks noChangeArrowheads="1"/>
          </p:cNvSpPr>
          <p:nvPr/>
        </p:nvSpPr>
        <p:spPr bwMode="auto">
          <a:xfrm>
            <a:off x="581891" y="1587599"/>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ZA" dirty="0"/>
          </a:p>
        </p:txBody>
      </p:sp>
      <p:graphicFrame>
        <p:nvGraphicFramePr>
          <p:cNvPr id="14" name="Table 13"/>
          <p:cNvGraphicFramePr>
            <a:graphicFrameLocks noGrp="1"/>
          </p:cNvGraphicFramePr>
          <p:nvPr/>
        </p:nvGraphicFramePr>
        <p:xfrm>
          <a:off x="234951" y="1167648"/>
          <a:ext cx="8565698" cy="2643824"/>
        </p:xfrm>
        <a:graphic>
          <a:graphicData uri="http://schemas.openxmlformats.org/drawingml/2006/table">
            <a:tbl>
              <a:tblPr firstRow="1" firstCol="1" bandRow="1">
                <a:tableStyleId>{5C22544A-7EE6-4342-B048-85BDC9FD1C3A}</a:tableStyleId>
              </a:tblPr>
              <a:tblGrid>
                <a:gridCol w="2031999">
                  <a:extLst>
                    <a:ext uri="{9D8B030D-6E8A-4147-A177-3AD203B41FA5}">
                      <a16:colId xmlns:a16="http://schemas.microsoft.com/office/drawing/2014/main" val="20000"/>
                    </a:ext>
                  </a:extLst>
                </a:gridCol>
                <a:gridCol w="1327150">
                  <a:extLst>
                    <a:ext uri="{9D8B030D-6E8A-4147-A177-3AD203B41FA5}">
                      <a16:colId xmlns:a16="http://schemas.microsoft.com/office/drawing/2014/main" val="20001"/>
                    </a:ext>
                  </a:extLst>
                </a:gridCol>
                <a:gridCol w="1305730">
                  <a:extLst>
                    <a:ext uri="{9D8B030D-6E8A-4147-A177-3AD203B41FA5}">
                      <a16:colId xmlns:a16="http://schemas.microsoft.com/office/drawing/2014/main" val="20002"/>
                    </a:ext>
                  </a:extLst>
                </a:gridCol>
                <a:gridCol w="1208870">
                  <a:extLst>
                    <a:ext uri="{9D8B030D-6E8A-4147-A177-3AD203B41FA5}">
                      <a16:colId xmlns:a16="http://schemas.microsoft.com/office/drawing/2014/main" val="20003"/>
                    </a:ext>
                  </a:extLst>
                </a:gridCol>
                <a:gridCol w="2691949">
                  <a:extLst>
                    <a:ext uri="{9D8B030D-6E8A-4147-A177-3AD203B41FA5}">
                      <a16:colId xmlns:a16="http://schemas.microsoft.com/office/drawing/2014/main" val="20004"/>
                    </a:ext>
                  </a:extLst>
                </a:gridCol>
              </a:tblGrid>
              <a:tr h="0">
                <a:tc>
                  <a:txBody>
                    <a:bodyPr/>
                    <a:lstStyle/>
                    <a:p>
                      <a:pPr>
                        <a:lnSpc>
                          <a:spcPct val="107000"/>
                        </a:lnSpc>
                        <a:spcBef>
                          <a:spcPts val="300"/>
                        </a:spcBef>
                        <a:spcAft>
                          <a:spcPts val="300"/>
                        </a:spcAft>
                      </a:pPr>
                      <a:r>
                        <a:rPr lang="en-ZA" sz="1100" dirty="0">
                          <a:effectLst/>
                          <a:latin typeface="Verdana" panose="020B0604030504040204" pitchFamily="34" charset="0"/>
                          <a:ea typeface="Verdana" panose="020B0604030504040204" pitchFamily="34" charset="0"/>
                        </a:rPr>
                        <a:t>Programme</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nSpc>
                          <a:spcPct val="107000"/>
                        </a:lnSpc>
                        <a:spcBef>
                          <a:spcPts val="300"/>
                        </a:spcBef>
                        <a:spcAft>
                          <a:spcPts val="300"/>
                        </a:spcAft>
                      </a:pPr>
                      <a:r>
                        <a:rPr lang="en-ZA" sz="1100" dirty="0">
                          <a:effectLst/>
                          <a:latin typeface="Verdana" panose="020B0604030504040204" pitchFamily="34" charset="0"/>
                          <a:ea typeface="Verdana" panose="020B0604030504040204" pitchFamily="34" charset="0"/>
                        </a:rPr>
                        <a:t>Number of posts on approved establishment</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ctr">
                        <a:lnSpc>
                          <a:spcPct val="107000"/>
                        </a:lnSpc>
                        <a:spcBef>
                          <a:spcPts val="300"/>
                        </a:spcBef>
                        <a:spcAft>
                          <a:spcPts val="300"/>
                        </a:spcAft>
                      </a:pPr>
                      <a:r>
                        <a:rPr lang="en-ZA" sz="1100" dirty="0">
                          <a:effectLst/>
                          <a:latin typeface="Verdana" panose="020B0604030504040204" pitchFamily="34" charset="0"/>
                          <a:ea typeface="Verdana" panose="020B0604030504040204" pitchFamily="34" charset="0"/>
                        </a:rPr>
                        <a:t>Number of posts filled</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nSpc>
                          <a:spcPct val="107000"/>
                        </a:lnSpc>
                        <a:spcBef>
                          <a:spcPts val="300"/>
                        </a:spcBef>
                        <a:spcAft>
                          <a:spcPts val="300"/>
                        </a:spcAft>
                      </a:pPr>
                      <a:r>
                        <a:rPr lang="en-ZA" sz="1100" dirty="0">
                          <a:effectLst/>
                          <a:latin typeface="Verdana" panose="020B0604030504040204" pitchFamily="34" charset="0"/>
                          <a:ea typeface="Verdana" panose="020B0604030504040204" pitchFamily="34" charset="0"/>
                        </a:rPr>
                        <a:t>Vacancy Rate (%)</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nSpc>
                          <a:spcPct val="107000"/>
                        </a:lnSpc>
                        <a:spcBef>
                          <a:spcPts val="300"/>
                        </a:spcBef>
                        <a:spcAft>
                          <a:spcPts val="300"/>
                        </a:spcAft>
                      </a:pPr>
                      <a:r>
                        <a:rPr lang="en-ZA" sz="1100" dirty="0">
                          <a:effectLst/>
                          <a:latin typeface="Verdana" panose="020B0604030504040204" pitchFamily="34" charset="0"/>
                          <a:ea typeface="Verdana" panose="020B0604030504040204" pitchFamily="34" charset="0"/>
                        </a:rPr>
                        <a:t>Number of employees additional to the establishment</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0">
                <a:tc>
                  <a:txBody>
                    <a:bodyPr/>
                    <a:lstStyle/>
                    <a:p>
                      <a:pPr>
                        <a:spcBef>
                          <a:spcPts val="300"/>
                        </a:spcBef>
                        <a:spcAft>
                          <a:spcPts val="300"/>
                        </a:spcAft>
                      </a:pPr>
                      <a:r>
                        <a:rPr lang="en-US" sz="1100" dirty="0">
                          <a:effectLst/>
                          <a:latin typeface="Verdana" panose="020B0604030504040204" pitchFamily="34" charset="0"/>
                          <a:ea typeface="Verdana" panose="020B0604030504040204" pitchFamily="34" charset="0"/>
                        </a:rPr>
                        <a:t>Members</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ctr">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5</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ctr">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5</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ctr">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0</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ctr">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0</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0">
                <a:tc>
                  <a:txBody>
                    <a:bodyPr/>
                    <a:lstStyle/>
                    <a:p>
                      <a:pPr>
                        <a:spcBef>
                          <a:spcPts val="300"/>
                        </a:spcBef>
                        <a:spcAft>
                          <a:spcPts val="300"/>
                        </a:spcAft>
                      </a:pPr>
                      <a:r>
                        <a:rPr lang="en-ZA" sz="1100" dirty="0">
                          <a:effectLst/>
                          <a:latin typeface="Verdana" panose="020B0604030504040204" pitchFamily="34" charset="0"/>
                          <a:ea typeface="Verdana" panose="020B0604030504040204" pitchFamily="34" charset="0"/>
                        </a:rPr>
                        <a:t>Protection of Personal Information</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ctr">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5</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ctr">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3</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ctr">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40</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ctr">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0</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0">
                <a:tc>
                  <a:txBody>
                    <a:bodyPr/>
                    <a:lstStyle/>
                    <a:p>
                      <a:pPr>
                        <a:spcBef>
                          <a:spcPts val="300"/>
                        </a:spcBef>
                        <a:spcAft>
                          <a:spcPts val="300"/>
                        </a:spcAft>
                      </a:pPr>
                      <a:r>
                        <a:rPr lang="en-ZA" sz="1100" dirty="0">
                          <a:effectLst/>
                          <a:latin typeface="Verdana" panose="020B0604030504040204" pitchFamily="34" charset="0"/>
                          <a:ea typeface="Verdana" panose="020B0604030504040204" pitchFamily="34" charset="0"/>
                        </a:rPr>
                        <a:t>Promotion of Access to information</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ctr">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3</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ctr">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3</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ctr">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0</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ctr">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0</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0">
                <a:tc>
                  <a:txBody>
                    <a:bodyPr/>
                    <a:lstStyle/>
                    <a:p>
                      <a:pPr>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Legal, Policy, Research and IT Analysis</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ctr">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3</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ctr">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3</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ctr">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0</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ctr">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0</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0">
                <a:tc>
                  <a:txBody>
                    <a:bodyPr/>
                    <a:lstStyle/>
                    <a:p>
                      <a:pPr>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Education and Communication</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ctr">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4</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ctr">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3</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ctr">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25</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ctr">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0</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0">
                <a:tc>
                  <a:txBody>
                    <a:bodyPr/>
                    <a:lstStyle/>
                    <a:p>
                      <a:pPr>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Administration</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ctr">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19</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ctr">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18</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ctr">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5</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ctr">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0</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0">
                <a:tc>
                  <a:txBody>
                    <a:bodyPr/>
                    <a:lstStyle/>
                    <a:p>
                      <a:pPr>
                        <a:lnSpc>
                          <a:spcPct val="107000"/>
                        </a:lnSpc>
                        <a:spcBef>
                          <a:spcPts val="300"/>
                        </a:spcBef>
                        <a:spcAft>
                          <a:spcPts val="300"/>
                        </a:spcAft>
                      </a:pPr>
                      <a:r>
                        <a:rPr lang="en-US" sz="1100" b="1" dirty="0">
                          <a:effectLst/>
                          <a:latin typeface="Verdana" panose="020B0604030504040204" pitchFamily="34" charset="0"/>
                          <a:ea typeface="Verdana" panose="020B0604030504040204" pitchFamily="34" charset="0"/>
                        </a:rPr>
                        <a:t>TOTAL</a:t>
                      </a:r>
                      <a:endParaRPr lang="en-ZA" sz="1100" b="1"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ctr">
                        <a:lnSpc>
                          <a:spcPct val="107000"/>
                        </a:lnSpc>
                        <a:spcBef>
                          <a:spcPts val="300"/>
                        </a:spcBef>
                        <a:spcAft>
                          <a:spcPts val="300"/>
                        </a:spcAft>
                      </a:pPr>
                      <a:r>
                        <a:rPr lang="en-US" sz="1100" b="1" dirty="0">
                          <a:effectLst/>
                          <a:latin typeface="Verdana" panose="020B0604030504040204" pitchFamily="34" charset="0"/>
                          <a:ea typeface="Verdana" panose="020B0604030504040204" pitchFamily="34" charset="0"/>
                        </a:rPr>
                        <a:t>39</a:t>
                      </a:r>
                      <a:endParaRPr lang="en-ZA" sz="1100" b="1"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ctr">
                        <a:lnSpc>
                          <a:spcPct val="107000"/>
                        </a:lnSpc>
                        <a:spcBef>
                          <a:spcPts val="300"/>
                        </a:spcBef>
                        <a:spcAft>
                          <a:spcPts val="300"/>
                        </a:spcAft>
                      </a:pPr>
                      <a:r>
                        <a:rPr lang="en-US" sz="1100" b="1" dirty="0">
                          <a:effectLst/>
                          <a:latin typeface="Verdana" panose="020B0604030504040204" pitchFamily="34" charset="0"/>
                          <a:ea typeface="Verdana" panose="020B0604030504040204" pitchFamily="34" charset="0"/>
                        </a:rPr>
                        <a:t>35</a:t>
                      </a:r>
                      <a:endParaRPr lang="en-ZA" sz="1100" b="1"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ctr">
                        <a:lnSpc>
                          <a:spcPct val="107000"/>
                        </a:lnSpc>
                        <a:spcBef>
                          <a:spcPts val="300"/>
                        </a:spcBef>
                        <a:spcAft>
                          <a:spcPts val="300"/>
                        </a:spcAft>
                      </a:pPr>
                      <a:r>
                        <a:rPr lang="en-US" sz="1100" b="1" dirty="0">
                          <a:effectLst/>
                          <a:latin typeface="Verdana" panose="020B0604030504040204" pitchFamily="34" charset="0"/>
                          <a:ea typeface="Verdana" panose="020B0604030504040204" pitchFamily="34" charset="0"/>
                        </a:rPr>
                        <a:t>10</a:t>
                      </a:r>
                      <a:endParaRPr lang="en-ZA" sz="1100" b="1"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ctr">
                        <a:lnSpc>
                          <a:spcPct val="107000"/>
                        </a:lnSpc>
                        <a:spcBef>
                          <a:spcPts val="300"/>
                        </a:spcBef>
                        <a:spcAft>
                          <a:spcPts val="300"/>
                        </a:spcAft>
                      </a:pPr>
                      <a:r>
                        <a:rPr lang="en-US" sz="1100" b="1" dirty="0">
                          <a:effectLst/>
                          <a:latin typeface="Verdana" panose="020B0604030504040204" pitchFamily="34" charset="0"/>
                          <a:ea typeface="Verdana" panose="020B0604030504040204" pitchFamily="34" charset="0"/>
                        </a:rPr>
                        <a:t>0</a:t>
                      </a:r>
                      <a:endParaRPr lang="en-ZA" sz="1100" b="1"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bl>
          </a:graphicData>
        </a:graphic>
      </p:graphicFrame>
      <p:graphicFrame>
        <p:nvGraphicFramePr>
          <p:cNvPr id="15" name="Table 14"/>
          <p:cNvGraphicFramePr>
            <a:graphicFrameLocks noGrp="1"/>
          </p:cNvGraphicFramePr>
          <p:nvPr/>
        </p:nvGraphicFramePr>
        <p:xfrm>
          <a:off x="234952" y="4160931"/>
          <a:ext cx="8576538" cy="2657158"/>
        </p:xfrm>
        <a:graphic>
          <a:graphicData uri="http://schemas.openxmlformats.org/drawingml/2006/table">
            <a:tbl>
              <a:tblPr firstRow="1" firstCol="1" bandRow="1">
                <a:tableStyleId>{5C22544A-7EE6-4342-B048-85BDC9FD1C3A}</a:tableStyleId>
              </a:tblPr>
              <a:tblGrid>
                <a:gridCol w="2031998">
                  <a:extLst>
                    <a:ext uri="{9D8B030D-6E8A-4147-A177-3AD203B41FA5}">
                      <a16:colId xmlns:a16="http://schemas.microsoft.com/office/drawing/2014/main" val="20000"/>
                    </a:ext>
                  </a:extLst>
                </a:gridCol>
                <a:gridCol w="1320800">
                  <a:extLst>
                    <a:ext uri="{9D8B030D-6E8A-4147-A177-3AD203B41FA5}">
                      <a16:colId xmlns:a16="http://schemas.microsoft.com/office/drawing/2014/main" val="20001"/>
                    </a:ext>
                  </a:extLst>
                </a:gridCol>
                <a:gridCol w="1289050">
                  <a:extLst>
                    <a:ext uri="{9D8B030D-6E8A-4147-A177-3AD203B41FA5}">
                      <a16:colId xmlns:a16="http://schemas.microsoft.com/office/drawing/2014/main" val="20002"/>
                    </a:ext>
                  </a:extLst>
                </a:gridCol>
                <a:gridCol w="1238250">
                  <a:extLst>
                    <a:ext uri="{9D8B030D-6E8A-4147-A177-3AD203B41FA5}">
                      <a16:colId xmlns:a16="http://schemas.microsoft.com/office/drawing/2014/main" val="20003"/>
                    </a:ext>
                  </a:extLst>
                </a:gridCol>
                <a:gridCol w="2696440">
                  <a:extLst>
                    <a:ext uri="{9D8B030D-6E8A-4147-A177-3AD203B41FA5}">
                      <a16:colId xmlns:a16="http://schemas.microsoft.com/office/drawing/2014/main" val="20004"/>
                    </a:ext>
                  </a:extLst>
                </a:gridCol>
              </a:tblGrid>
              <a:tr h="0">
                <a:tc>
                  <a:txBody>
                    <a:bodyPr/>
                    <a:lstStyle/>
                    <a:p>
                      <a:pPr algn="ctr">
                        <a:lnSpc>
                          <a:spcPct val="107000"/>
                        </a:lnSpc>
                        <a:spcBef>
                          <a:spcPts val="300"/>
                        </a:spcBef>
                        <a:spcAft>
                          <a:spcPts val="300"/>
                        </a:spcAft>
                      </a:pPr>
                      <a:r>
                        <a:rPr lang="en-ZA" sz="1100" dirty="0">
                          <a:effectLst/>
                          <a:latin typeface="Verdana" panose="020B0604030504040204" pitchFamily="34" charset="0"/>
                          <a:ea typeface="Verdana" panose="020B0604030504040204" pitchFamily="34" charset="0"/>
                        </a:rPr>
                        <a:t>Salary band</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nSpc>
                          <a:spcPct val="107000"/>
                        </a:lnSpc>
                        <a:spcBef>
                          <a:spcPts val="300"/>
                        </a:spcBef>
                        <a:spcAft>
                          <a:spcPts val="300"/>
                        </a:spcAft>
                      </a:pPr>
                      <a:r>
                        <a:rPr lang="en-ZA" sz="1100" dirty="0">
                          <a:effectLst/>
                          <a:latin typeface="Verdana" panose="020B0604030504040204" pitchFamily="34" charset="0"/>
                          <a:ea typeface="Verdana" panose="020B0604030504040204" pitchFamily="34" charset="0"/>
                        </a:rPr>
                        <a:t>Number of posts on approved establishment</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ctr">
                        <a:lnSpc>
                          <a:spcPct val="107000"/>
                        </a:lnSpc>
                        <a:spcBef>
                          <a:spcPts val="300"/>
                        </a:spcBef>
                        <a:spcAft>
                          <a:spcPts val="300"/>
                        </a:spcAft>
                      </a:pPr>
                      <a:r>
                        <a:rPr lang="en-ZA" sz="1100" dirty="0">
                          <a:effectLst/>
                          <a:latin typeface="Verdana" panose="020B0604030504040204" pitchFamily="34" charset="0"/>
                          <a:ea typeface="Verdana" panose="020B0604030504040204" pitchFamily="34" charset="0"/>
                        </a:rPr>
                        <a:t>Number of posts filled</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ctr">
                        <a:lnSpc>
                          <a:spcPct val="107000"/>
                        </a:lnSpc>
                        <a:spcBef>
                          <a:spcPts val="300"/>
                        </a:spcBef>
                        <a:spcAft>
                          <a:spcPts val="300"/>
                        </a:spcAft>
                      </a:pPr>
                      <a:r>
                        <a:rPr lang="en-ZA" sz="1100" dirty="0">
                          <a:effectLst/>
                          <a:latin typeface="Verdana" panose="020B0604030504040204" pitchFamily="34" charset="0"/>
                          <a:ea typeface="Verdana" panose="020B0604030504040204" pitchFamily="34" charset="0"/>
                        </a:rPr>
                        <a:t>Vacancy Rate (%)</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ctr">
                        <a:lnSpc>
                          <a:spcPct val="107000"/>
                        </a:lnSpc>
                        <a:spcBef>
                          <a:spcPts val="300"/>
                        </a:spcBef>
                        <a:spcAft>
                          <a:spcPts val="300"/>
                        </a:spcAft>
                      </a:pPr>
                      <a:r>
                        <a:rPr lang="en-ZA" sz="1100" dirty="0">
                          <a:effectLst/>
                          <a:latin typeface="Verdana" panose="020B0604030504040204" pitchFamily="34" charset="0"/>
                          <a:ea typeface="Verdana" panose="020B0604030504040204" pitchFamily="34" charset="0"/>
                        </a:rPr>
                        <a:t>Number of employees additional to the establishment</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215900">
                <a:tc>
                  <a:txBody>
                    <a:bodyPr/>
                    <a:lstStyle/>
                    <a:p>
                      <a:pPr>
                        <a:lnSpc>
                          <a:spcPct val="107000"/>
                        </a:lnSpc>
                        <a:spcBef>
                          <a:spcPts val="300"/>
                        </a:spcBef>
                        <a:spcAft>
                          <a:spcPts val="300"/>
                        </a:spcAft>
                      </a:pPr>
                      <a:r>
                        <a:rPr lang="en-ZA" sz="1100" dirty="0">
                          <a:effectLst/>
                          <a:latin typeface="Verdana" panose="020B0604030504040204" pitchFamily="34" charset="0"/>
                          <a:ea typeface="Verdana" panose="020B0604030504040204" pitchFamily="34" charset="0"/>
                        </a:rPr>
                        <a:t>Lower skilled ( 1-2)</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algn="ctr">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2</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algn="ctr">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2</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algn="ctr">
                        <a:spcBef>
                          <a:spcPts val="300"/>
                        </a:spcBef>
                        <a:spcAft>
                          <a:spcPts val="300"/>
                        </a:spcAft>
                      </a:pPr>
                      <a:r>
                        <a:rPr lang="en-ZA" sz="1100" dirty="0">
                          <a:effectLst/>
                          <a:latin typeface="Verdana" panose="020B0604030504040204" pitchFamily="34" charset="0"/>
                          <a:ea typeface="Verdana" panose="020B0604030504040204" pitchFamily="34" charset="0"/>
                        </a:rPr>
                        <a:t>0</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algn="ctr">
                        <a:spcBef>
                          <a:spcPts val="300"/>
                        </a:spcBef>
                        <a:spcAft>
                          <a:spcPts val="300"/>
                        </a:spcAft>
                      </a:pPr>
                      <a:r>
                        <a:rPr lang="en-US" sz="1100" dirty="0">
                          <a:effectLst/>
                          <a:latin typeface="Verdana" panose="020B0604030504040204" pitchFamily="34" charset="0"/>
                          <a:ea typeface="Verdana" panose="020B0604030504040204" pitchFamily="34" charset="0"/>
                        </a:rPr>
                        <a:t>0</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252095">
                <a:tc>
                  <a:txBody>
                    <a:bodyPr/>
                    <a:lstStyle/>
                    <a:p>
                      <a:pPr>
                        <a:lnSpc>
                          <a:spcPct val="107000"/>
                        </a:lnSpc>
                        <a:spcBef>
                          <a:spcPts val="300"/>
                        </a:spcBef>
                        <a:spcAft>
                          <a:spcPts val="300"/>
                        </a:spcAft>
                      </a:pPr>
                      <a:r>
                        <a:rPr lang="en-ZA" sz="1100" dirty="0">
                          <a:effectLst/>
                          <a:latin typeface="Verdana" panose="020B0604030504040204" pitchFamily="34" charset="0"/>
                          <a:ea typeface="Verdana" panose="020B0604030504040204" pitchFamily="34" charset="0"/>
                        </a:rPr>
                        <a:t>Skilled(3-5)</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algn="ctr">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2</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algn="ctr">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2</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algn="ctr">
                        <a:spcBef>
                          <a:spcPts val="300"/>
                        </a:spcBef>
                        <a:spcAft>
                          <a:spcPts val="300"/>
                        </a:spcAft>
                      </a:pPr>
                      <a:r>
                        <a:rPr lang="en-ZA" sz="1100" dirty="0">
                          <a:effectLst/>
                          <a:latin typeface="Verdana" panose="020B0604030504040204" pitchFamily="34" charset="0"/>
                          <a:ea typeface="Verdana" panose="020B0604030504040204" pitchFamily="34" charset="0"/>
                        </a:rPr>
                        <a:t>0</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algn="ctr">
                        <a:spcBef>
                          <a:spcPts val="300"/>
                        </a:spcBef>
                        <a:spcAft>
                          <a:spcPts val="300"/>
                        </a:spcAft>
                      </a:pPr>
                      <a:r>
                        <a:rPr lang="en-US" sz="1100" dirty="0">
                          <a:effectLst/>
                          <a:latin typeface="Verdana" panose="020B0604030504040204" pitchFamily="34" charset="0"/>
                          <a:ea typeface="Verdana" panose="020B0604030504040204" pitchFamily="34" charset="0"/>
                        </a:rPr>
                        <a:t>0</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0">
                <a:tc>
                  <a:txBody>
                    <a:bodyPr/>
                    <a:lstStyle/>
                    <a:p>
                      <a:pPr>
                        <a:lnSpc>
                          <a:spcPct val="107000"/>
                        </a:lnSpc>
                        <a:spcBef>
                          <a:spcPts val="300"/>
                        </a:spcBef>
                        <a:spcAft>
                          <a:spcPts val="300"/>
                        </a:spcAft>
                      </a:pPr>
                      <a:r>
                        <a:rPr lang="en-ZA" sz="1100" dirty="0">
                          <a:effectLst/>
                          <a:latin typeface="Verdana" panose="020B0604030504040204" pitchFamily="34" charset="0"/>
                          <a:ea typeface="Verdana" panose="020B0604030504040204" pitchFamily="34" charset="0"/>
                        </a:rPr>
                        <a:t>Highly skilled production (6-8)</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algn="ctr">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9</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100" dirty="0">
                          <a:effectLst/>
                          <a:latin typeface="Verdana" panose="020B0604030504040204" pitchFamily="34" charset="0"/>
                          <a:ea typeface="Verdana" panose="020B0604030504040204" pitchFamily="34" charset="0"/>
                        </a:rPr>
                        <a:t>8</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b"/>
                </a:tc>
                <a:tc>
                  <a:txBody>
                    <a:bodyPr/>
                    <a:lstStyle/>
                    <a:p>
                      <a:pPr marL="457200" indent="-457200" algn="ctr">
                        <a:spcBef>
                          <a:spcPts val="300"/>
                        </a:spcBef>
                        <a:spcAft>
                          <a:spcPts val="300"/>
                        </a:spcAft>
                      </a:pPr>
                      <a:r>
                        <a:rPr lang="en-US" sz="1100" dirty="0">
                          <a:effectLst/>
                          <a:latin typeface="Verdana" panose="020B0604030504040204" pitchFamily="34" charset="0"/>
                          <a:ea typeface="Verdana" panose="020B0604030504040204" pitchFamily="34" charset="0"/>
                        </a:rPr>
                        <a:t>11</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marL="457200" indent="-457200" algn="ctr">
                        <a:spcBef>
                          <a:spcPts val="300"/>
                        </a:spcBef>
                        <a:spcAft>
                          <a:spcPts val="300"/>
                        </a:spcAft>
                      </a:pPr>
                      <a:r>
                        <a:rPr lang="en-US" sz="1100" dirty="0">
                          <a:effectLst/>
                          <a:latin typeface="Verdana" panose="020B0604030504040204" pitchFamily="34" charset="0"/>
                          <a:ea typeface="Verdana" panose="020B0604030504040204" pitchFamily="34" charset="0"/>
                        </a:rPr>
                        <a:t>0</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0">
                <a:tc>
                  <a:txBody>
                    <a:bodyPr/>
                    <a:lstStyle/>
                    <a:p>
                      <a:pPr>
                        <a:lnSpc>
                          <a:spcPct val="107000"/>
                        </a:lnSpc>
                        <a:spcBef>
                          <a:spcPts val="300"/>
                        </a:spcBef>
                        <a:spcAft>
                          <a:spcPts val="300"/>
                        </a:spcAft>
                      </a:pPr>
                      <a:r>
                        <a:rPr lang="en-ZA" sz="1100" dirty="0">
                          <a:effectLst/>
                          <a:latin typeface="Verdana" panose="020B0604030504040204" pitchFamily="34" charset="0"/>
                          <a:ea typeface="Verdana" panose="020B0604030504040204" pitchFamily="34" charset="0"/>
                        </a:rPr>
                        <a:t>Highly skilled supervision (9-12)</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algn="ctr">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7</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100" dirty="0">
                          <a:effectLst/>
                          <a:latin typeface="Verdana" panose="020B0604030504040204" pitchFamily="34" charset="0"/>
                          <a:ea typeface="Verdana" panose="020B0604030504040204" pitchFamily="34" charset="0"/>
                        </a:rPr>
                        <a:t>7</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b"/>
                </a:tc>
                <a:tc>
                  <a:txBody>
                    <a:bodyPr/>
                    <a:lstStyle/>
                    <a:p>
                      <a:pPr marL="457200" indent="-457200" algn="ctr">
                        <a:spcBef>
                          <a:spcPts val="300"/>
                        </a:spcBef>
                        <a:spcAft>
                          <a:spcPts val="300"/>
                        </a:spcAft>
                      </a:pPr>
                      <a:r>
                        <a:rPr lang="en-US" sz="1100" dirty="0">
                          <a:effectLst/>
                          <a:latin typeface="Verdana" panose="020B0604030504040204" pitchFamily="34" charset="0"/>
                          <a:ea typeface="Verdana" panose="020B0604030504040204" pitchFamily="34" charset="0"/>
                        </a:rPr>
                        <a:t>0</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marL="457200" indent="-457200" algn="ctr">
                        <a:spcBef>
                          <a:spcPts val="300"/>
                        </a:spcBef>
                        <a:spcAft>
                          <a:spcPts val="300"/>
                        </a:spcAft>
                      </a:pPr>
                      <a:r>
                        <a:rPr lang="en-US" sz="1100" dirty="0">
                          <a:effectLst/>
                          <a:latin typeface="Verdana" panose="020B0604030504040204" pitchFamily="34" charset="0"/>
                          <a:ea typeface="Verdana" panose="020B0604030504040204" pitchFamily="34" charset="0"/>
                        </a:rPr>
                        <a:t>0</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0">
                <a:tc>
                  <a:txBody>
                    <a:bodyPr/>
                    <a:lstStyle/>
                    <a:p>
                      <a:pPr>
                        <a:lnSpc>
                          <a:spcPct val="107000"/>
                        </a:lnSpc>
                        <a:spcBef>
                          <a:spcPts val="300"/>
                        </a:spcBef>
                        <a:spcAft>
                          <a:spcPts val="300"/>
                        </a:spcAft>
                      </a:pPr>
                      <a:r>
                        <a:rPr lang="en-ZA" sz="1100" dirty="0">
                          <a:effectLst/>
                          <a:latin typeface="Verdana" panose="020B0604030504040204" pitchFamily="34" charset="0"/>
                          <a:ea typeface="Verdana" panose="020B0604030504040204" pitchFamily="34" charset="0"/>
                        </a:rPr>
                        <a:t>Senior management (13-16)</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algn="ctr">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14</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100" dirty="0">
                          <a:effectLst/>
                          <a:latin typeface="Verdana" panose="020B0604030504040204" pitchFamily="34" charset="0"/>
                          <a:ea typeface="Verdana" panose="020B0604030504040204" pitchFamily="34" charset="0"/>
                        </a:rPr>
                        <a:t>11</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b"/>
                </a:tc>
                <a:tc>
                  <a:txBody>
                    <a:bodyPr/>
                    <a:lstStyle/>
                    <a:p>
                      <a:pPr marL="457200" indent="-457200" algn="ctr">
                        <a:spcBef>
                          <a:spcPts val="300"/>
                        </a:spcBef>
                        <a:spcAft>
                          <a:spcPts val="300"/>
                        </a:spcAft>
                      </a:pPr>
                      <a:r>
                        <a:rPr lang="en-US" sz="1100" dirty="0">
                          <a:effectLst/>
                          <a:latin typeface="Verdana" panose="020B0604030504040204" pitchFamily="34" charset="0"/>
                          <a:ea typeface="Verdana" panose="020B0604030504040204" pitchFamily="34" charset="0"/>
                        </a:rPr>
                        <a:t>21</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marL="457200" indent="-457200" algn="ctr">
                        <a:spcBef>
                          <a:spcPts val="300"/>
                        </a:spcBef>
                        <a:spcAft>
                          <a:spcPts val="300"/>
                        </a:spcAft>
                      </a:pPr>
                      <a:r>
                        <a:rPr lang="en-US" sz="1100" dirty="0">
                          <a:effectLst/>
                          <a:latin typeface="Verdana" panose="020B0604030504040204" pitchFamily="34" charset="0"/>
                          <a:ea typeface="Verdana" panose="020B0604030504040204" pitchFamily="34" charset="0"/>
                        </a:rPr>
                        <a:t>0</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0">
                <a:tc>
                  <a:txBody>
                    <a:bodyPr/>
                    <a:lstStyle/>
                    <a:p>
                      <a:pPr>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Members</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algn="ctr">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5</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100" dirty="0">
                          <a:effectLst/>
                          <a:latin typeface="Verdana" panose="020B0604030504040204" pitchFamily="34" charset="0"/>
                          <a:ea typeface="Verdana" panose="020B0604030504040204" pitchFamily="34" charset="0"/>
                        </a:rPr>
                        <a:t>5</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b"/>
                </a:tc>
                <a:tc>
                  <a:txBody>
                    <a:bodyPr/>
                    <a:lstStyle/>
                    <a:p>
                      <a:pPr marL="457200" indent="-457200" algn="ctr">
                        <a:spcBef>
                          <a:spcPts val="300"/>
                        </a:spcBef>
                        <a:spcAft>
                          <a:spcPts val="300"/>
                        </a:spcAft>
                      </a:pPr>
                      <a:r>
                        <a:rPr lang="en-US" sz="1100" dirty="0">
                          <a:effectLst/>
                          <a:latin typeface="Verdana" panose="020B0604030504040204" pitchFamily="34" charset="0"/>
                          <a:ea typeface="Verdana" panose="020B0604030504040204" pitchFamily="34" charset="0"/>
                        </a:rPr>
                        <a:t>0</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marL="457200" indent="-457200" algn="ctr">
                        <a:spcBef>
                          <a:spcPts val="300"/>
                        </a:spcBef>
                        <a:spcAft>
                          <a:spcPts val="300"/>
                        </a:spcAft>
                      </a:pPr>
                      <a:r>
                        <a:rPr lang="en-US" sz="1100" dirty="0">
                          <a:effectLst/>
                          <a:latin typeface="Verdana" panose="020B0604030504040204" pitchFamily="34" charset="0"/>
                          <a:ea typeface="Verdana" panose="020B0604030504040204" pitchFamily="34" charset="0"/>
                        </a:rPr>
                        <a:t>0</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215900">
                <a:tc>
                  <a:txBody>
                    <a:bodyPr/>
                    <a:lstStyle/>
                    <a:p>
                      <a:pPr>
                        <a:lnSpc>
                          <a:spcPct val="107000"/>
                        </a:lnSpc>
                        <a:spcBef>
                          <a:spcPts val="300"/>
                        </a:spcBef>
                        <a:spcAft>
                          <a:spcPts val="300"/>
                        </a:spcAft>
                        <a:tabLst>
                          <a:tab pos="612140" algn="ctr"/>
                        </a:tabLst>
                      </a:pPr>
                      <a:r>
                        <a:rPr lang="en-ZA" sz="1100" b="1" dirty="0">
                          <a:effectLst/>
                          <a:latin typeface="Verdana" panose="020B0604030504040204" pitchFamily="34" charset="0"/>
                          <a:ea typeface="Verdana" panose="020B0604030504040204" pitchFamily="34" charset="0"/>
                        </a:rPr>
                        <a:t>Total	</a:t>
                      </a:r>
                      <a:endParaRPr lang="en-ZA" sz="1100" b="1"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marL="457200" indent="-457200" algn="ctr">
                        <a:spcBef>
                          <a:spcPts val="300"/>
                        </a:spcBef>
                        <a:spcAft>
                          <a:spcPts val="300"/>
                        </a:spcAft>
                      </a:pPr>
                      <a:r>
                        <a:rPr lang="en-US" sz="1100" b="1" dirty="0">
                          <a:effectLst/>
                          <a:latin typeface="Verdana" panose="020B0604030504040204" pitchFamily="34" charset="0"/>
                          <a:ea typeface="Verdana" panose="020B0604030504040204" pitchFamily="34" charset="0"/>
                        </a:rPr>
                        <a:t>39</a:t>
                      </a:r>
                      <a:endParaRPr lang="en-ZA" sz="1100" b="1"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marL="457200" indent="-457200" algn="ctr">
                        <a:spcBef>
                          <a:spcPts val="300"/>
                        </a:spcBef>
                        <a:spcAft>
                          <a:spcPts val="300"/>
                        </a:spcAft>
                      </a:pPr>
                      <a:r>
                        <a:rPr lang="en-US" sz="1100" b="1" dirty="0">
                          <a:effectLst/>
                          <a:latin typeface="Verdana" panose="020B0604030504040204" pitchFamily="34" charset="0"/>
                          <a:ea typeface="Verdana" panose="020B0604030504040204" pitchFamily="34" charset="0"/>
                        </a:rPr>
                        <a:t>35</a:t>
                      </a:r>
                      <a:endParaRPr lang="en-ZA" sz="1100" b="1"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marL="457200" indent="-457200" algn="ctr">
                        <a:spcBef>
                          <a:spcPts val="300"/>
                        </a:spcBef>
                        <a:spcAft>
                          <a:spcPts val="300"/>
                        </a:spcAft>
                      </a:pPr>
                      <a:r>
                        <a:rPr lang="en-US" sz="1100" b="1" dirty="0">
                          <a:effectLst/>
                          <a:latin typeface="Verdana" panose="020B0604030504040204" pitchFamily="34" charset="0"/>
                          <a:ea typeface="Verdana" panose="020B0604030504040204" pitchFamily="34" charset="0"/>
                        </a:rPr>
                        <a:t>10</a:t>
                      </a:r>
                      <a:endParaRPr lang="en-ZA" sz="1100" b="1"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marL="457200" indent="-457200" algn="ctr">
                        <a:spcBef>
                          <a:spcPts val="300"/>
                        </a:spcBef>
                        <a:spcAft>
                          <a:spcPts val="300"/>
                        </a:spcAft>
                      </a:pPr>
                      <a:r>
                        <a:rPr lang="en-US" sz="1100" b="1" dirty="0">
                          <a:effectLst/>
                          <a:latin typeface="Verdana" panose="020B0604030504040204" pitchFamily="34" charset="0"/>
                          <a:ea typeface="Verdana" panose="020B0604030504040204" pitchFamily="34" charset="0"/>
                        </a:rPr>
                        <a:t>0</a:t>
                      </a:r>
                      <a:endParaRPr lang="en-ZA" sz="1100" b="1"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bl>
          </a:graphicData>
        </a:graphic>
      </p:graphicFrame>
      <p:sp>
        <p:nvSpPr>
          <p:cNvPr id="16" name="Rectangle 2"/>
          <p:cNvSpPr>
            <a:spLocks noChangeArrowheads="1"/>
          </p:cNvSpPr>
          <p:nvPr/>
        </p:nvSpPr>
        <p:spPr bwMode="auto">
          <a:xfrm>
            <a:off x="581890" y="600693"/>
            <a:ext cx="82296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a:tabLst>
                <a:tab pos="612775" algn="ctr"/>
              </a:tabLst>
              <a:defRPr>
                <a:solidFill>
                  <a:schemeClr val="tx1"/>
                </a:solidFill>
                <a:latin typeface="Arial" panose="020B0604020202020204" pitchFamily="34" charset="0"/>
              </a:defRPr>
            </a:lvl1pPr>
            <a:lvl2pPr>
              <a:tabLst>
                <a:tab pos="612775" algn="ctr"/>
              </a:tabLst>
              <a:defRPr>
                <a:solidFill>
                  <a:schemeClr val="tx1"/>
                </a:solidFill>
                <a:latin typeface="Arial" panose="020B0604020202020204" pitchFamily="34" charset="0"/>
              </a:defRPr>
            </a:lvl2pPr>
            <a:lvl3pPr>
              <a:tabLst>
                <a:tab pos="612775" algn="ctr"/>
              </a:tabLst>
              <a:defRPr>
                <a:solidFill>
                  <a:schemeClr val="tx1"/>
                </a:solidFill>
                <a:latin typeface="Arial" panose="020B0604020202020204" pitchFamily="34" charset="0"/>
              </a:defRPr>
            </a:lvl3pPr>
            <a:lvl4pPr>
              <a:tabLst>
                <a:tab pos="612775" algn="ctr"/>
              </a:tabLst>
              <a:defRPr>
                <a:solidFill>
                  <a:schemeClr val="tx1"/>
                </a:solidFill>
                <a:latin typeface="Arial" panose="020B0604020202020204" pitchFamily="34" charset="0"/>
              </a:defRPr>
            </a:lvl4pPr>
            <a:lvl5pPr>
              <a:tabLst>
                <a:tab pos="612775" algn="ctr"/>
              </a:tabLst>
              <a:defRPr>
                <a:solidFill>
                  <a:schemeClr val="tx1"/>
                </a:solidFill>
                <a:latin typeface="Arial" panose="020B0604020202020204" pitchFamily="34" charset="0"/>
              </a:defRPr>
            </a:lvl5pPr>
            <a:lvl6pPr eaLnBrk="0" fontAlgn="base" hangingPunct="0">
              <a:spcBef>
                <a:spcPct val="0"/>
              </a:spcBef>
              <a:spcAft>
                <a:spcPct val="0"/>
              </a:spcAft>
              <a:tabLst>
                <a:tab pos="612775" algn="ctr"/>
              </a:tabLst>
              <a:defRPr>
                <a:solidFill>
                  <a:schemeClr val="tx1"/>
                </a:solidFill>
                <a:latin typeface="Arial" panose="020B0604020202020204" pitchFamily="34" charset="0"/>
              </a:defRPr>
            </a:lvl6pPr>
            <a:lvl7pPr eaLnBrk="0" fontAlgn="base" hangingPunct="0">
              <a:spcBef>
                <a:spcPct val="0"/>
              </a:spcBef>
              <a:spcAft>
                <a:spcPct val="0"/>
              </a:spcAft>
              <a:tabLst>
                <a:tab pos="612775" algn="ctr"/>
              </a:tabLst>
              <a:defRPr>
                <a:solidFill>
                  <a:schemeClr val="tx1"/>
                </a:solidFill>
                <a:latin typeface="Arial" panose="020B0604020202020204" pitchFamily="34" charset="0"/>
              </a:defRPr>
            </a:lvl7pPr>
            <a:lvl8pPr eaLnBrk="0" fontAlgn="base" hangingPunct="0">
              <a:spcBef>
                <a:spcPct val="0"/>
              </a:spcBef>
              <a:spcAft>
                <a:spcPct val="0"/>
              </a:spcAft>
              <a:tabLst>
                <a:tab pos="612775" algn="ctr"/>
              </a:tabLst>
              <a:defRPr>
                <a:solidFill>
                  <a:schemeClr val="tx1"/>
                </a:solidFill>
                <a:latin typeface="Arial" panose="020B0604020202020204" pitchFamily="34" charset="0"/>
              </a:defRPr>
            </a:lvl8pPr>
            <a:lvl9pPr eaLnBrk="0" fontAlgn="base" hangingPunct="0">
              <a:spcBef>
                <a:spcPct val="0"/>
              </a:spcBef>
              <a:spcAft>
                <a:spcPct val="0"/>
              </a:spcAft>
              <a:tabLst>
                <a:tab pos="612775" algn="ct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612775" algn="ctr"/>
              </a:tabLst>
            </a:pPr>
            <a:r>
              <a:rPr kumimoji="0" lang="en-ZA" sz="16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Employment and Vacancies</a:t>
            </a:r>
            <a:endParaRPr kumimoji="0" lang="en-ZA" sz="160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p:txBody>
      </p:sp>
      <p:sp>
        <p:nvSpPr>
          <p:cNvPr id="17" name="Rectangle 16"/>
          <p:cNvSpPr/>
          <p:nvPr/>
        </p:nvSpPr>
        <p:spPr>
          <a:xfrm>
            <a:off x="625862" y="861419"/>
            <a:ext cx="8229600" cy="307777"/>
          </a:xfrm>
          <a:prstGeom prst="rect">
            <a:avLst/>
          </a:prstGeom>
        </p:spPr>
        <p:txBody>
          <a:bodyPr wrap="square">
            <a:spAutoFit/>
          </a:bodyPr>
          <a:lstStyle/>
          <a:p>
            <a:pPr lvl="0" defTabSz="914400">
              <a:tabLst>
                <a:tab pos="612775" algn="ctr"/>
              </a:tabLst>
            </a:pPr>
            <a:r>
              <a:rPr lang="en-ZA" sz="1400" b="1" dirty="0">
                <a:latin typeface="Verdana" panose="020B0604030504040204" pitchFamily="34" charset="0"/>
                <a:ea typeface="Verdana" panose="020B0604030504040204" pitchFamily="34" charset="0"/>
                <a:cs typeface="Arial" panose="020B0604020202020204" pitchFamily="34" charset="0"/>
              </a:rPr>
              <a:t>Table 3.2.1 Employment and vacancies by programme as on 31 March 2021</a:t>
            </a:r>
            <a:endParaRPr lang="en-ZA" sz="1400" dirty="0">
              <a:latin typeface="Verdana" panose="020B0604030504040204" pitchFamily="34" charset="0"/>
              <a:ea typeface="Verdana" panose="020B0604030504040204" pitchFamily="34" charset="0"/>
            </a:endParaRPr>
          </a:p>
        </p:txBody>
      </p:sp>
      <p:sp>
        <p:nvSpPr>
          <p:cNvPr id="18" name="Rectangle 17"/>
          <p:cNvSpPr/>
          <p:nvPr/>
        </p:nvSpPr>
        <p:spPr>
          <a:xfrm>
            <a:off x="571049" y="3815282"/>
            <a:ext cx="8229600" cy="307777"/>
          </a:xfrm>
          <a:prstGeom prst="rect">
            <a:avLst/>
          </a:prstGeom>
        </p:spPr>
        <p:txBody>
          <a:bodyPr wrap="square">
            <a:spAutoFit/>
          </a:bodyPr>
          <a:lstStyle/>
          <a:p>
            <a:pPr lvl="0" defTabSz="914400">
              <a:tabLst>
                <a:tab pos="612775" algn="ctr"/>
              </a:tabLst>
            </a:pPr>
            <a:r>
              <a:rPr lang="en-ZA" sz="1400" b="1" dirty="0">
                <a:latin typeface="Verdana" panose="020B0604030504040204" pitchFamily="34" charset="0"/>
                <a:ea typeface="Verdana" panose="020B0604030504040204" pitchFamily="34" charset="0"/>
                <a:cs typeface="Arial" panose="020B0604020202020204" pitchFamily="34" charset="0"/>
              </a:rPr>
              <a:t>Table 3.2.2 Employment and vacancies by salary band as on 31 March 2021</a:t>
            </a:r>
            <a:endParaRPr lang="en-ZA" sz="1400" dirty="0">
              <a:latin typeface="Verdana" panose="020B0604030504040204" pitchFamily="34" charset="0"/>
              <a:ea typeface="Verdana" panose="020B0604030504040204"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299"/>
            <a:ext cx="8104910" cy="432048"/>
          </a:xfrm>
          <a:solidFill>
            <a:srgbClr val="C00000"/>
          </a:solidFill>
        </p:spPr>
        <p:txBody>
          <a:bodyPr/>
          <a:lstStyle/>
          <a:p>
            <a:r>
              <a:rPr lang="en-US" sz="2400" b="1" dirty="0">
                <a:solidFill>
                  <a:schemeClr val="bg1"/>
                </a:solidFill>
                <a:latin typeface="Verdana" panose="020B0604030504040204" pitchFamily="34" charset="0"/>
                <a:ea typeface="Verdana" panose="020B0604030504040204" pitchFamily="34" charset="0"/>
                <a:cs typeface="Arial" panose="020B0604020202020204" pitchFamily="34" charset="0"/>
              </a:rPr>
              <a:t>HUMAN RESOURCES</a:t>
            </a:r>
          </a:p>
        </p:txBody>
      </p:sp>
      <p:sp>
        <p:nvSpPr>
          <p:cNvPr id="5" name="Slide Number Placeholder 4"/>
          <p:cNvSpPr>
            <a:spLocks noGrp="1"/>
          </p:cNvSpPr>
          <p:nvPr>
            <p:ph type="sldNum" sz="quarter" idx="12"/>
          </p:nvPr>
        </p:nvSpPr>
        <p:spPr>
          <a:xfrm>
            <a:off x="2563090" y="6318366"/>
            <a:ext cx="2133600" cy="365125"/>
          </a:xfrm>
        </p:spPr>
        <p:txBody>
          <a:bodyPr/>
          <a:lstStyle/>
          <a:p>
            <a:pPr>
              <a:defRPr>
                <a:uFillTx/>
              </a:defRPr>
            </a:pPr>
            <a:fld id="{53D2BF3C-DD81-4A71-B976-BFF89C61EB4E}" type="slidenum">
              <a:rPr lang="en-US" altLang="en-US" smtClean="0">
                <a:uFillTx/>
              </a:rPr>
              <a:t>39</a:t>
            </a:fld>
            <a:endParaRPr lang="en-US" altLang="en-US" dirty="0">
              <a:uFillTx/>
            </a:endParaRPr>
          </a:p>
        </p:txBody>
      </p:sp>
      <p:sp>
        <p:nvSpPr>
          <p:cNvPr id="16" name="Rectangle 2"/>
          <p:cNvSpPr>
            <a:spLocks noChangeArrowheads="1"/>
          </p:cNvSpPr>
          <p:nvPr/>
        </p:nvSpPr>
        <p:spPr bwMode="auto">
          <a:xfrm>
            <a:off x="581890" y="639852"/>
            <a:ext cx="82296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a:tabLst>
                <a:tab pos="612775" algn="ctr"/>
              </a:tabLst>
              <a:defRPr>
                <a:solidFill>
                  <a:schemeClr val="tx1"/>
                </a:solidFill>
                <a:latin typeface="Arial" panose="020B0604020202020204" pitchFamily="34" charset="0"/>
              </a:defRPr>
            </a:lvl1pPr>
            <a:lvl2pPr>
              <a:tabLst>
                <a:tab pos="612775" algn="ctr"/>
              </a:tabLst>
              <a:defRPr>
                <a:solidFill>
                  <a:schemeClr val="tx1"/>
                </a:solidFill>
                <a:latin typeface="Arial" panose="020B0604020202020204" pitchFamily="34" charset="0"/>
              </a:defRPr>
            </a:lvl2pPr>
            <a:lvl3pPr>
              <a:tabLst>
                <a:tab pos="612775" algn="ctr"/>
              </a:tabLst>
              <a:defRPr>
                <a:solidFill>
                  <a:schemeClr val="tx1"/>
                </a:solidFill>
                <a:latin typeface="Arial" panose="020B0604020202020204" pitchFamily="34" charset="0"/>
              </a:defRPr>
            </a:lvl3pPr>
            <a:lvl4pPr>
              <a:tabLst>
                <a:tab pos="612775" algn="ctr"/>
              </a:tabLst>
              <a:defRPr>
                <a:solidFill>
                  <a:schemeClr val="tx1"/>
                </a:solidFill>
                <a:latin typeface="Arial" panose="020B0604020202020204" pitchFamily="34" charset="0"/>
              </a:defRPr>
            </a:lvl4pPr>
            <a:lvl5pPr>
              <a:tabLst>
                <a:tab pos="612775" algn="ctr"/>
              </a:tabLst>
              <a:defRPr>
                <a:solidFill>
                  <a:schemeClr val="tx1"/>
                </a:solidFill>
                <a:latin typeface="Arial" panose="020B0604020202020204" pitchFamily="34" charset="0"/>
              </a:defRPr>
            </a:lvl5pPr>
            <a:lvl6pPr eaLnBrk="0" fontAlgn="base" hangingPunct="0">
              <a:spcBef>
                <a:spcPct val="0"/>
              </a:spcBef>
              <a:spcAft>
                <a:spcPct val="0"/>
              </a:spcAft>
              <a:tabLst>
                <a:tab pos="612775" algn="ctr"/>
              </a:tabLst>
              <a:defRPr>
                <a:solidFill>
                  <a:schemeClr val="tx1"/>
                </a:solidFill>
                <a:latin typeface="Arial" panose="020B0604020202020204" pitchFamily="34" charset="0"/>
              </a:defRPr>
            </a:lvl6pPr>
            <a:lvl7pPr eaLnBrk="0" fontAlgn="base" hangingPunct="0">
              <a:spcBef>
                <a:spcPct val="0"/>
              </a:spcBef>
              <a:spcAft>
                <a:spcPct val="0"/>
              </a:spcAft>
              <a:tabLst>
                <a:tab pos="612775" algn="ctr"/>
              </a:tabLst>
              <a:defRPr>
                <a:solidFill>
                  <a:schemeClr val="tx1"/>
                </a:solidFill>
                <a:latin typeface="Arial" panose="020B0604020202020204" pitchFamily="34" charset="0"/>
              </a:defRPr>
            </a:lvl7pPr>
            <a:lvl8pPr eaLnBrk="0" fontAlgn="base" hangingPunct="0">
              <a:spcBef>
                <a:spcPct val="0"/>
              </a:spcBef>
              <a:spcAft>
                <a:spcPct val="0"/>
              </a:spcAft>
              <a:tabLst>
                <a:tab pos="612775" algn="ctr"/>
              </a:tabLst>
              <a:defRPr>
                <a:solidFill>
                  <a:schemeClr val="tx1"/>
                </a:solidFill>
                <a:latin typeface="Arial" panose="020B0604020202020204" pitchFamily="34" charset="0"/>
              </a:defRPr>
            </a:lvl8pPr>
            <a:lvl9pPr eaLnBrk="0" fontAlgn="base" hangingPunct="0">
              <a:spcBef>
                <a:spcPct val="0"/>
              </a:spcBef>
              <a:spcAft>
                <a:spcPct val="0"/>
              </a:spcAft>
              <a:tabLst>
                <a:tab pos="612775" algn="ct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612775" algn="ctr"/>
              </a:tabLst>
            </a:pPr>
            <a:r>
              <a:rPr kumimoji="0" lang="en-ZA" sz="1600" b="1"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Employment and Equity</a:t>
            </a:r>
            <a:endParaRPr kumimoji="0" lang="en-ZA" sz="1600" b="0" i="0" u="none" strike="noStrike" cap="none" normalizeH="0" baseline="0" dirty="0">
              <a:ln>
                <a:noFill/>
              </a:ln>
              <a:solidFill>
                <a:schemeClr val="tx1"/>
              </a:solidFill>
              <a:effectLst/>
              <a:ea typeface="Times New Roman" panose="02020603050405020304" pitchFamily="18" charset="0"/>
            </a:endParaRPr>
          </a:p>
        </p:txBody>
      </p:sp>
      <p:graphicFrame>
        <p:nvGraphicFramePr>
          <p:cNvPr id="3" name="Table 2"/>
          <p:cNvGraphicFramePr>
            <a:graphicFrameLocks noGrp="1"/>
          </p:cNvGraphicFramePr>
          <p:nvPr/>
        </p:nvGraphicFramePr>
        <p:xfrm>
          <a:off x="332513" y="1728497"/>
          <a:ext cx="8478976" cy="4086718"/>
        </p:xfrm>
        <a:graphic>
          <a:graphicData uri="http://schemas.openxmlformats.org/drawingml/2006/table">
            <a:tbl>
              <a:tblPr firstRow="1" firstCol="1" bandRow="1">
                <a:tableStyleId>{5C22544A-7EE6-4342-B048-85BDC9FD1C3A}</a:tableStyleId>
              </a:tblPr>
              <a:tblGrid>
                <a:gridCol w="1314241">
                  <a:extLst>
                    <a:ext uri="{9D8B030D-6E8A-4147-A177-3AD203B41FA5}">
                      <a16:colId xmlns:a16="http://schemas.microsoft.com/office/drawing/2014/main" val="20000"/>
                    </a:ext>
                  </a:extLst>
                </a:gridCol>
                <a:gridCol w="700041">
                  <a:extLst>
                    <a:ext uri="{9D8B030D-6E8A-4147-A177-3AD203B41FA5}">
                      <a16:colId xmlns:a16="http://schemas.microsoft.com/office/drawing/2014/main" val="20001"/>
                    </a:ext>
                  </a:extLst>
                </a:gridCol>
                <a:gridCol w="843679">
                  <a:extLst>
                    <a:ext uri="{9D8B030D-6E8A-4147-A177-3AD203B41FA5}">
                      <a16:colId xmlns:a16="http://schemas.microsoft.com/office/drawing/2014/main" val="20002"/>
                    </a:ext>
                  </a:extLst>
                </a:gridCol>
                <a:gridCol w="643306">
                  <a:extLst>
                    <a:ext uri="{9D8B030D-6E8A-4147-A177-3AD203B41FA5}">
                      <a16:colId xmlns:a16="http://schemas.microsoft.com/office/drawing/2014/main" val="20003"/>
                    </a:ext>
                  </a:extLst>
                </a:gridCol>
                <a:gridCol w="653851">
                  <a:extLst>
                    <a:ext uri="{9D8B030D-6E8A-4147-A177-3AD203B41FA5}">
                      <a16:colId xmlns:a16="http://schemas.microsoft.com/office/drawing/2014/main" val="20004"/>
                    </a:ext>
                  </a:extLst>
                </a:gridCol>
                <a:gridCol w="738220">
                  <a:extLst>
                    <a:ext uri="{9D8B030D-6E8A-4147-A177-3AD203B41FA5}">
                      <a16:colId xmlns:a16="http://schemas.microsoft.com/office/drawing/2014/main" val="20005"/>
                    </a:ext>
                  </a:extLst>
                </a:gridCol>
                <a:gridCol w="875317">
                  <a:extLst>
                    <a:ext uri="{9D8B030D-6E8A-4147-A177-3AD203B41FA5}">
                      <a16:colId xmlns:a16="http://schemas.microsoft.com/office/drawing/2014/main" val="20006"/>
                    </a:ext>
                  </a:extLst>
                </a:gridCol>
                <a:gridCol w="643306">
                  <a:extLst>
                    <a:ext uri="{9D8B030D-6E8A-4147-A177-3AD203B41FA5}">
                      <a16:colId xmlns:a16="http://schemas.microsoft.com/office/drawing/2014/main" val="20007"/>
                    </a:ext>
                  </a:extLst>
                </a:gridCol>
                <a:gridCol w="1022961">
                  <a:extLst>
                    <a:ext uri="{9D8B030D-6E8A-4147-A177-3AD203B41FA5}">
                      <a16:colId xmlns:a16="http://schemas.microsoft.com/office/drawing/2014/main" val="20008"/>
                    </a:ext>
                  </a:extLst>
                </a:gridCol>
                <a:gridCol w="1044054">
                  <a:extLst>
                    <a:ext uri="{9D8B030D-6E8A-4147-A177-3AD203B41FA5}">
                      <a16:colId xmlns:a16="http://schemas.microsoft.com/office/drawing/2014/main" val="20009"/>
                    </a:ext>
                  </a:extLst>
                </a:gridCol>
              </a:tblGrid>
              <a:tr h="226376">
                <a:tc rowSpan="2">
                  <a:txBody>
                    <a:bodyPr/>
                    <a:lstStyle/>
                    <a:p>
                      <a:pPr algn="ctr">
                        <a:lnSpc>
                          <a:spcPct val="107000"/>
                        </a:lnSpc>
                        <a:spcBef>
                          <a:spcPts val="300"/>
                        </a:spcBef>
                        <a:spcAft>
                          <a:spcPts val="300"/>
                        </a:spcAft>
                      </a:pPr>
                      <a:r>
                        <a:rPr lang="en-ZA" sz="1100" dirty="0">
                          <a:effectLst/>
                          <a:latin typeface="Verdana" panose="020B0604030504040204" pitchFamily="34" charset="0"/>
                          <a:ea typeface="Verdana" panose="020B0604030504040204" pitchFamily="34" charset="0"/>
                        </a:rPr>
                        <a:t>Occupational category</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gridSpan="4">
                  <a:txBody>
                    <a:bodyPr/>
                    <a:lstStyle/>
                    <a:p>
                      <a:pPr algn="ctr">
                        <a:lnSpc>
                          <a:spcPct val="107000"/>
                        </a:lnSpc>
                        <a:spcBef>
                          <a:spcPts val="300"/>
                        </a:spcBef>
                        <a:spcAft>
                          <a:spcPts val="300"/>
                        </a:spcAft>
                      </a:pPr>
                      <a:r>
                        <a:rPr lang="en-ZA" sz="1100" dirty="0">
                          <a:effectLst/>
                          <a:latin typeface="Verdana" panose="020B0604030504040204" pitchFamily="34" charset="0"/>
                          <a:ea typeface="Verdana" panose="020B0604030504040204" pitchFamily="34" charset="0"/>
                        </a:rPr>
                        <a:t>Male</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a:lnSpc>
                          <a:spcPct val="107000"/>
                        </a:lnSpc>
                        <a:spcBef>
                          <a:spcPts val="300"/>
                        </a:spcBef>
                        <a:spcAft>
                          <a:spcPts val="300"/>
                        </a:spcAft>
                      </a:pPr>
                      <a:r>
                        <a:rPr lang="en-ZA" sz="1100" dirty="0">
                          <a:effectLst/>
                          <a:latin typeface="Verdana" panose="020B0604030504040204" pitchFamily="34" charset="0"/>
                          <a:ea typeface="Verdana" panose="020B0604030504040204" pitchFamily="34" charset="0"/>
                        </a:rPr>
                        <a:t>Female</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a:lnSpc>
                          <a:spcPct val="107000"/>
                        </a:lnSpc>
                        <a:spcBef>
                          <a:spcPts val="300"/>
                        </a:spcBef>
                        <a:spcAft>
                          <a:spcPts val="300"/>
                        </a:spcAft>
                      </a:pPr>
                      <a:r>
                        <a:rPr lang="en-ZA" sz="1100" dirty="0">
                          <a:effectLst/>
                          <a:latin typeface="Verdana" panose="020B0604030504040204" pitchFamily="34" charset="0"/>
                          <a:ea typeface="Verdana" panose="020B0604030504040204" pitchFamily="34" charset="0"/>
                        </a:rPr>
                        <a:t>Total</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200036">
                <a:tc vMerge="1">
                  <a:txBody>
                    <a:bodyPr/>
                    <a:lstStyle/>
                    <a:p>
                      <a:endParaRPr lang="en-US"/>
                    </a:p>
                  </a:txBody>
                  <a:tcPr/>
                </a:tc>
                <a:tc>
                  <a:txBody>
                    <a:bodyPr/>
                    <a:lstStyle/>
                    <a:p>
                      <a:pPr algn="l">
                        <a:lnSpc>
                          <a:spcPct val="107000"/>
                        </a:lnSpc>
                        <a:spcBef>
                          <a:spcPts val="300"/>
                        </a:spcBef>
                        <a:spcAft>
                          <a:spcPts val="300"/>
                        </a:spcAft>
                      </a:pPr>
                      <a:r>
                        <a:rPr lang="en-ZA" sz="1100" dirty="0">
                          <a:effectLst/>
                          <a:latin typeface="Verdana" panose="020B0604030504040204" pitchFamily="34" charset="0"/>
                          <a:ea typeface="Verdana" panose="020B0604030504040204" pitchFamily="34" charset="0"/>
                        </a:rPr>
                        <a:t>African</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l">
                        <a:lnSpc>
                          <a:spcPct val="107000"/>
                        </a:lnSpc>
                        <a:spcBef>
                          <a:spcPts val="300"/>
                        </a:spcBef>
                        <a:spcAft>
                          <a:spcPts val="300"/>
                        </a:spcAft>
                      </a:pPr>
                      <a:r>
                        <a:rPr lang="en-ZA" sz="1100" dirty="0">
                          <a:effectLst/>
                          <a:latin typeface="Verdana" panose="020B0604030504040204" pitchFamily="34" charset="0"/>
                          <a:ea typeface="Verdana" panose="020B0604030504040204" pitchFamily="34" charset="0"/>
                        </a:rPr>
                        <a:t>Coloured</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l">
                        <a:lnSpc>
                          <a:spcPct val="107000"/>
                        </a:lnSpc>
                        <a:spcBef>
                          <a:spcPts val="300"/>
                        </a:spcBef>
                        <a:spcAft>
                          <a:spcPts val="300"/>
                        </a:spcAft>
                      </a:pPr>
                      <a:r>
                        <a:rPr lang="en-ZA" sz="1100" dirty="0">
                          <a:effectLst/>
                          <a:latin typeface="Verdana" panose="020B0604030504040204" pitchFamily="34" charset="0"/>
                          <a:ea typeface="Verdana" panose="020B0604030504040204" pitchFamily="34" charset="0"/>
                        </a:rPr>
                        <a:t>Indian</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l">
                        <a:lnSpc>
                          <a:spcPct val="107000"/>
                        </a:lnSpc>
                        <a:spcBef>
                          <a:spcPts val="300"/>
                        </a:spcBef>
                        <a:spcAft>
                          <a:spcPts val="300"/>
                        </a:spcAft>
                      </a:pPr>
                      <a:r>
                        <a:rPr lang="en-ZA" sz="1100" dirty="0">
                          <a:effectLst/>
                          <a:latin typeface="Verdana" panose="020B0604030504040204" pitchFamily="34" charset="0"/>
                          <a:ea typeface="Verdana" panose="020B0604030504040204" pitchFamily="34" charset="0"/>
                        </a:rPr>
                        <a:t>White</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l">
                        <a:lnSpc>
                          <a:spcPct val="107000"/>
                        </a:lnSpc>
                        <a:spcBef>
                          <a:spcPts val="300"/>
                        </a:spcBef>
                        <a:spcAft>
                          <a:spcPts val="300"/>
                        </a:spcAft>
                      </a:pPr>
                      <a:r>
                        <a:rPr lang="en-ZA" sz="1100" dirty="0">
                          <a:effectLst/>
                          <a:latin typeface="Verdana" panose="020B0604030504040204" pitchFamily="34" charset="0"/>
                          <a:ea typeface="Verdana" panose="020B0604030504040204" pitchFamily="34" charset="0"/>
                        </a:rPr>
                        <a:t>African</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l">
                        <a:lnSpc>
                          <a:spcPct val="107000"/>
                        </a:lnSpc>
                        <a:spcBef>
                          <a:spcPts val="300"/>
                        </a:spcBef>
                        <a:spcAft>
                          <a:spcPts val="300"/>
                        </a:spcAft>
                      </a:pPr>
                      <a:r>
                        <a:rPr lang="en-ZA" sz="1100" dirty="0">
                          <a:effectLst/>
                          <a:latin typeface="Verdana" panose="020B0604030504040204" pitchFamily="34" charset="0"/>
                          <a:ea typeface="Verdana" panose="020B0604030504040204" pitchFamily="34" charset="0"/>
                        </a:rPr>
                        <a:t>Coloured</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l">
                        <a:lnSpc>
                          <a:spcPct val="107000"/>
                        </a:lnSpc>
                        <a:spcBef>
                          <a:spcPts val="300"/>
                        </a:spcBef>
                        <a:spcAft>
                          <a:spcPts val="300"/>
                        </a:spcAft>
                      </a:pPr>
                      <a:r>
                        <a:rPr lang="en-ZA" sz="1100" dirty="0">
                          <a:effectLst/>
                          <a:latin typeface="Verdana" panose="020B0604030504040204" pitchFamily="34" charset="0"/>
                          <a:ea typeface="Verdana" panose="020B0604030504040204" pitchFamily="34" charset="0"/>
                        </a:rPr>
                        <a:t>Indian</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l">
                        <a:lnSpc>
                          <a:spcPct val="107000"/>
                        </a:lnSpc>
                        <a:spcBef>
                          <a:spcPts val="300"/>
                        </a:spcBef>
                        <a:spcAft>
                          <a:spcPts val="300"/>
                        </a:spcAft>
                      </a:pPr>
                      <a:r>
                        <a:rPr lang="en-ZA" sz="1100" dirty="0">
                          <a:effectLst/>
                          <a:latin typeface="Verdana" panose="020B0604030504040204" pitchFamily="34" charset="0"/>
                          <a:ea typeface="Verdana" panose="020B0604030504040204" pitchFamily="34" charset="0"/>
                        </a:rPr>
                        <a:t>White</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vMerge="1">
                  <a:txBody>
                    <a:bodyPr/>
                    <a:lstStyle/>
                    <a:p>
                      <a:endParaRPr lang="en-US"/>
                    </a:p>
                  </a:txBody>
                  <a:tcPr/>
                </a:tc>
                <a:extLst>
                  <a:ext uri="{0D108BD9-81ED-4DB2-BD59-A6C34878D82A}">
                    <a16:rowId xmlns:a16="http://schemas.microsoft.com/office/drawing/2014/main" val="10001"/>
                  </a:ext>
                </a:extLst>
              </a:tr>
              <a:tr h="200036">
                <a:tc>
                  <a:txBody>
                    <a:bodyPr/>
                    <a:lstStyle/>
                    <a:p>
                      <a:pPr algn="l">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Members </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l">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1</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1</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0</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0</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1</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1</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0</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l">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1</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l">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5</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638834">
                <a:tc>
                  <a:txBody>
                    <a:bodyPr/>
                    <a:lstStyle/>
                    <a:p>
                      <a:pPr algn="l">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S</a:t>
                      </a:r>
                      <a:r>
                        <a:rPr lang="en-ZA" sz="1100" dirty="0">
                          <a:effectLst/>
                          <a:latin typeface="Verdana" panose="020B0604030504040204" pitchFamily="34" charset="0"/>
                          <a:ea typeface="Verdana" panose="020B0604030504040204" pitchFamily="34" charset="0"/>
                        </a:rPr>
                        <a:t>enior officials and managers</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l">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3</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0</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1</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0</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1</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0</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1</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l">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0</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l">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6</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504860">
                <a:tc>
                  <a:txBody>
                    <a:bodyPr/>
                    <a:lstStyle/>
                    <a:p>
                      <a:pPr algn="l">
                        <a:lnSpc>
                          <a:spcPct val="107000"/>
                        </a:lnSpc>
                        <a:spcBef>
                          <a:spcPts val="300"/>
                        </a:spcBef>
                        <a:spcAft>
                          <a:spcPts val="300"/>
                        </a:spcAft>
                      </a:pPr>
                      <a:r>
                        <a:rPr lang="en-ZA" sz="1100" dirty="0">
                          <a:effectLst/>
                          <a:latin typeface="Verdana" panose="020B0604030504040204" pitchFamily="34" charset="0"/>
                          <a:ea typeface="Verdana" panose="020B0604030504040204" pitchFamily="34" charset="0"/>
                        </a:rPr>
                        <a:t>Professionals</a:t>
                      </a:r>
                    </a:p>
                    <a:p>
                      <a:pPr algn="l">
                        <a:lnSpc>
                          <a:spcPct val="107000"/>
                        </a:lnSpc>
                        <a:spcBef>
                          <a:spcPts val="300"/>
                        </a:spcBef>
                        <a:spcAft>
                          <a:spcPts val="300"/>
                        </a:spcAft>
                      </a:pPr>
                      <a:r>
                        <a:rPr lang="en-ZA" sz="1100" dirty="0">
                          <a:effectLst/>
                          <a:latin typeface="Verdana" panose="020B0604030504040204" pitchFamily="34" charset="0"/>
                          <a:ea typeface="Verdana" panose="020B0604030504040204" pitchFamily="34" charset="0"/>
                        </a:rPr>
                        <a:t> </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0</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0</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0</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0</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1</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0</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0</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0</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1</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858234">
                <a:tc>
                  <a:txBody>
                    <a:bodyPr/>
                    <a:lstStyle/>
                    <a:p>
                      <a:pPr algn="l">
                        <a:lnSpc>
                          <a:spcPct val="107000"/>
                        </a:lnSpc>
                        <a:spcBef>
                          <a:spcPts val="300"/>
                        </a:spcBef>
                        <a:spcAft>
                          <a:spcPts val="300"/>
                        </a:spcAft>
                      </a:pPr>
                      <a:r>
                        <a:rPr lang="en-ZA" sz="1100" dirty="0">
                          <a:effectLst/>
                          <a:latin typeface="Verdana" panose="020B0604030504040204" pitchFamily="34" charset="0"/>
                          <a:ea typeface="Verdana" panose="020B0604030504040204" pitchFamily="34" charset="0"/>
                        </a:rPr>
                        <a:t>Technicians and associate professionals</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1</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0</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0</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0</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5</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0</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0</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0</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6</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200036">
                <a:tc>
                  <a:txBody>
                    <a:bodyPr/>
                    <a:lstStyle/>
                    <a:p>
                      <a:pPr algn="l">
                        <a:lnSpc>
                          <a:spcPct val="107000"/>
                        </a:lnSpc>
                        <a:spcBef>
                          <a:spcPts val="300"/>
                        </a:spcBef>
                        <a:spcAft>
                          <a:spcPts val="300"/>
                        </a:spcAft>
                      </a:pPr>
                      <a:r>
                        <a:rPr lang="en-ZA" sz="1100" dirty="0">
                          <a:effectLst/>
                          <a:latin typeface="Verdana" panose="020B0604030504040204" pitchFamily="34" charset="0"/>
                          <a:ea typeface="Verdana" panose="020B0604030504040204" pitchFamily="34" charset="0"/>
                        </a:rPr>
                        <a:t>Clerks </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0</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0</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0</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0</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0</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0</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0</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0</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0</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419436">
                <a:tc>
                  <a:txBody>
                    <a:bodyPr/>
                    <a:lstStyle/>
                    <a:p>
                      <a:pPr algn="l">
                        <a:lnSpc>
                          <a:spcPct val="107000"/>
                        </a:lnSpc>
                        <a:spcBef>
                          <a:spcPts val="300"/>
                        </a:spcBef>
                        <a:spcAft>
                          <a:spcPts val="300"/>
                        </a:spcAft>
                      </a:pPr>
                      <a:r>
                        <a:rPr lang="en-ZA" sz="1100" dirty="0">
                          <a:effectLst/>
                          <a:latin typeface="Verdana" panose="020B0604030504040204" pitchFamily="34" charset="0"/>
                          <a:ea typeface="Verdana" panose="020B0604030504040204" pitchFamily="34" charset="0"/>
                        </a:rPr>
                        <a:t>Elementary occupations</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0</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0</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0</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0</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0</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0</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0</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0</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0</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200036">
                <a:tc>
                  <a:txBody>
                    <a:bodyPr/>
                    <a:lstStyle/>
                    <a:p>
                      <a:pPr algn="l">
                        <a:lnSpc>
                          <a:spcPct val="107000"/>
                        </a:lnSpc>
                        <a:spcBef>
                          <a:spcPts val="300"/>
                        </a:spcBef>
                        <a:spcAft>
                          <a:spcPts val="300"/>
                        </a:spcAft>
                      </a:pPr>
                      <a:r>
                        <a:rPr lang="en-ZA" sz="1100" dirty="0">
                          <a:effectLst/>
                          <a:latin typeface="Verdana" panose="020B0604030504040204" pitchFamily="34" charset="0"/>
                          <a:ea typeface="Verdana" panose="020B0604030504040204" pitchFamily="34" charset="0"/>
                        </a:rPr>
                        <a:t>Total</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5</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1</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1</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0</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8</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1</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1</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1</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18</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r h="638834">
                <a:tc>
                  <a:txBody>
                    <a:bodyPr/>
                    <a:lstStyle/>
                    <a:p>
                      <a:pPr algn="l">
                        <a:lnSpc>
                          <a:spcPct val="107000"/>
                        </a:lnSpc>
                        <a:spcBef>
                          <a:spcPts val="300"/>
                        </a:spcBef>
                        <a:spcAft>
                          <a:spcPts val="300"/>
                        </a:spcAft>
                      </a:pPr>
                      <a:r>
                        <a:rPr lang="en-ZA" sz="1100" dirty="0">
                          <a:effectLst/>
                          <a:latin typeface="Verdana" panose="020B0604030504040204" pitchFamily="34" charset="0"/>
                          <a:ea typeface="Verdana" panose="020B0604030504040204" pitchFamily="34" charset="0"/>
                        </a:rPr>
                        <a:t>Employees with disabilities</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0</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0</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0</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0</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0</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0</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0</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0</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0</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9"/>
                  </a:ext>
                </a:extLst>
              </a:tr>
            </a:tbl>
          </a:graphicData>
        </a:graphic>
      </p:graphicFrame>
      <p:sp>
        <p:nvSpPr>
          <p:cNvPr id="6" name="Rectangle 1"/>
          <p:cNvSpPr>
            <a:spLocks noChangeArrowheads="1"/>
          </p:cNvSpPr>
          <p:nvPr/>
        </p:nvSpPr>
        <p:spPr bwMode="auto">
          <a:xfrm>
            <a:off x="207823" y="1042783"/>
            <a:ext cx="835428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ZA" sz="14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Table 3.6.1 Total number of employees (including employees with disabilities) in each of the following occupational categories as on 31 March 2021</a:t>
            </a:r>
            <a:endParaRPr kumimoji="0" lang="en-ZA"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endParaRPr kumimoji="0" lang="en-ZA" sz="1200" b="0" i="0" u="none" strike="noStrike" cap="none" normalizeH="0" baseline="0" dirty="0">
              <a:ln>
                <a:noFill/>
              </a:ln>
              <a:solidFill>
                <a:schemeClr val="tx1"/>
              </a:solidFill>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1837"/>
            <a:ext cx="8115300" cy="523875"/>
          </a:xfrm>
          <a:solidFill>
            <a:srgbClr val="C00000"/>
          </a:solidFill>
        </p:spPr>
        <p:txBody>
          <a:bodyPr/>
          <a:lstStyle/>
          <a:p>
            <a:r>
              <a:rPr lang="en-US" sz="2400" b="1" dirty="0">
                <a:solidFill>
                  <a:schemeClr val="bg1"/>
                </a:solidFill>
                <a:latin typeface="Verdana" panose="020B0604030504040204" pitchFamily="34" charset="0"/>
                <a:ea typeface="Verdana" panose="020B0604030504040204" pitchFamily="34" charset="0"/>
                <a:cs typeface="Arial" panose="020B0604020202020204" pitchFamily="34" charset="0"/>
              </a:rPr>
              <a:t>STRATEGIC FOCUS</a:t>
            </a:r>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a:xfrm>
            <a:off x="2381250" y="6356350"/>
            <a:ext cx="2133600" cy="365125"/>
          </a:xfrm>
        </p:spPr>
        <p:txBody>
          <a:bodyPr/>
          <a:lstStyle/>
          <a:p>
            <a:pPr>
              <a:defRPr>
                <a:uFillTx/>
              </a:defRPr>
            </a:pPr>
            <a:fld id="{53D2BF3C-DD81-4A71-B976-BFF89C61EB4E}" type="slidenum">
              <a:rPr lang="en-US" altLang="en-US" smtClean="0">
                <a:uFillTx/>
              </a:rPr>
              <a:t>4</a:t>
            </a:fld>
            <a:endParaRPr lang="en-US" altLang="en-US" dirty="0">
              <a:uFillTx/>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6861"/>
            <a:ext cx="8048625" cy="465216"/>
          </a:xfrm>
          <a:solidFill>
            <a:srgbClr val="C00000"/>
          </a:solidFill>
        </p:spPr>
        <p:txBody>
          <a:bodyPr/>
          <a:lstStyle/>
          <a:p>
            <a:r>
              <a:rPr lang="en-US" sz="2400" b="1" dirty="0">
                <a:solidFill>
                  <a:schemeClr val="bg1"/>
                </a:solidFill>
                <a:latin typeface="Verdana" panose="020B0604030504040204" pitchFamily="34" charset="0"/>
                <a:ea typeface="Verdana" panose="020B0604030504040204" pitchFamily="34" charset="0"/>
                <a:cs typeface="Arial" panose="020B0604020202020204" pitchFamily="34" charset="0"/>
              </a:rPr>
              <a:t>HUMAN RESOURCES</a:t>
            </a:r>
          </a:p>
        </p:txBody>
      </p:sp>
      <p:sp>
        <p:nvSpPr>
          <p:cNvPr id="5" name="Slide Number Placeholder 4"/>
          <p:cNvSpPr>
            <a:spLocks noGrp="1"/>
          </p:cNvSpPr>
          <p:nvPr>
            <p:ph type="sldNum" sz="quarter" idx="12"/>
          </p:nvPr>
        </p:nvSpPr>
        <p:spPr>
          <a:xfrm>
            <a:off x="2386012" y="6378576"/>
            <a:ext cx="2133600" cy="365125"/>
          </a:xfrm>
        </p:spPr>
        <p:txBody>
          <a:bodyPr/>
          <a:lstStyle/>
          <a:p>
            <a:pPr>
              <a:defRPr>
                <a:uFillTx/>
              </a:defRPr>
            </a:pPr>
            <a:fld id="{53D2BF3C-DD81-4A71-B976-BFF89C61EB4E}" type="slidenum">
              <a:rPr lang="en-US" altLang="en-US" smtClean="0">
                <a:uFillTx/>
              </a:rPr>
              <a:t>40</a:t>
            </a:fld>
            <a:endParaRPr lang="en-US" altLang="en-US" dirty="0">
              <a:uFillTx/>
            </a:endParaRPr>
          </a:p>
        </p:txBody>
      </p:sp>
      <p:sp>
        <p:nvSpPr>
          <p:cNvPr id="16" name="Rectangle 2"/>
          <p:cNvSpPr>
            <a:spLocks noChangeArrowheads="1"/>
          </p:cNvSpPr>
          <p:nvPr/>
        </p:nvSpPr>
        <p:spPr bwMode="auto">
          <a:xfrm>
            <a:off x="457200" y="712717"/>
            <a:ext cx="82296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a:tabLst>
                <a:tab pos="612775" algn="ctr"/>
              </a:tabLst>
              <a:defRPr>
                <a:solidFill>
                  <a:schemeClr val="tx1"/>
                </a:solidFill>
                <a:latin typeface="Arial" panose="020B0604020202020204" pitchFamily="34" charset="0"/>
              </a:defRPr>
            </a:lvl1pPr>
            <a:lvl2pPr>
              <a:tabLst>
                <a:tab pos="612775" algn="ctr"/>
              </a:tabLst>
              <a:defRPr>
                <a:solidFill>
                  <a:schemeClr val="tx1"/>
                </a:solidFill>
                <a:latin typeface="Arial" panose="020B0604020202020204" pitchFamily="34" charset="0"/>
              </a:defRPr>
            </a:lvl2pPr>
            <a:lvl3pPr>
              <a:tabLst>
                <a:tab pos="612775" algn="ctr"/>
              </a:tabLst>
              <a:defRPr>
                <a:solidFill>
                  <a:schemeClr val="tx1"/>
                </a:solidFill>
                <a:latin typeface="Arial" panose="020B0604020202020204" pitchFamily="34" charset="0"/>
              </a:defRPr>
            </a:lvl3pPr>
            <a:lvl4pPr>
              <a:tabLst>
                <a:tab pos="612775" algn="ctr"/>
              </a:tabLst>
              <a:defRPr>
                <a:solidFill>
                  <a:schemeClr val="tx1"/>
                </a:solidFill>
                <a:latin typeface="Arial" panose="020B0604020202020204" pitchFamily="34" charset="0"/>
              </a:defRPr>
            </a:lvl4pPr>
            <a:lvl5pPr>
              <a:tabLst>
                <a:tab pos="612775" algn="ctr"/>
              </a:tabLst>
              <a:defRPr>
                <a:solidFill>
                  <a:schemeClr val="tx1"/>
                </a:solidFill>
                <a:latin typeface="Arial" panose="020B0604020202020204" pitchFamily="34" charset="0"/>
              </a:defRPr>
            </a:lvl5pPr>
            <a:lvl6pPr eaLnBrk="0" fontAlgn="base" hangingPunct="0">
              <a:spcBef>
                <a:spcPct val="0"/>
              </a:spcBef>
              <a:spcAft>
                <a:spcPct val="0"/>
              </a:spcAft>
              <a:tabLst>
                <a:tab pos="612775" algn="ctr"/>
              </a:tabLst>
              <a:defRPr>
                <a:solidFill>
                  <a:schemeClr val="tx1"/>
                </a:solidFill>
                <a:latin typeface="Arial" panose="020B0604020202020204" pitchFamily="34" charset="0"/>
              </a:defRPr>
            </a:lvl6pPr>
            <a:lvl7pPr eaLnBrk="0" fontAlgn="base" hangingPunct="0">
              <a:spcBef>
                <a:spcPct val="0"/>
              </a:spcBef>
              <a:spcAft>
                <a:spcPct val="0"/>
              </a:spcAft>
              <a:tabLst>
                <a:tab pos="612775" algn="ctr"/>
              </a:tabLst>
              <a:defRPr>
                <a:solidFill>
                  <a:schemeClr val="tx1"/>
                </a:solidFill>
                <a:latin typeface="Arial" panose="020B0604020202020204" pitchFamily="34" charset="0"/>
              </a:defRPr>
            </a:lvl7pPr>
            <a:lvl8pPr eaLnBrk="0" fontAlgn="base" hangingPunct="0">
              <a:spcBef>
                <a:spcPct val="0"/>
              </a:spcBef>
              <a:spcAft>
                <a:spcPct val="0"/>
              </a:spcAft>
              <a:tabLst>
                <a:tab pos="612775" algn="ctr"/>
              </a:tabLst>
              <a:defRPr>
                <a:solidFill>
                  <a:schemeClr val="tx1"/>
                </a:solidFill>
                <a:latin typeface="Arial" panose="020B0604020202020204" pitchFamily="34" charset="0"/>
              </a:defRPr>
            </a:lvl8pPr>
            <a:lvl9pPr eaLnBrk="0" fontAlgn="base" hangingPunct="0">
              <a:spcBef>
                <a:spcPct val="0"/>
              </a:spcBef>
              <a:spcAft>
                <a:spcPct val="0"/>
              </a:spcAft>
              <a:tabLst>
                <a:tab pos="612775" algn="ct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612775" algn="ctr"/>
              </a:tabLst>
            </a:pPr>
            <a:r>
              <a:rPr kumimoji="0" lang="en-ZA" sz="16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Employment and Equity</a:t>
            </a:r>
            <a:endParaRPr kumimoji="0" lang="en-ZA" sz="160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p:txBody>
      </p:sp>
      <p:sp>
        <p:nvSpPr>
          <p:cNvPr id="6" name="Rectangle 1"/>
          <p:cNvSpPr>
            <a:spLocks noChangeArrowheads="1"/>
          </p:cNvSpPr>
          <p:nvPr/>
        </p:nvSpPr>
        <p:spPr bwMode="auto">
          <a:xfrm>
            <a:off x="127145" y="1435705"/>
            <a:ext cx="18473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endParaRPr kumimoji="0" lang="en-ZA" sz="1200" b="0" i="0" u="none" strike="noStrike" cap="none" normalizeH="0" baseline="0" dirty="0">
              <a:ln>
                <a:noFill/>
              </a:ln>
              <a:solidFill>
                <a:schemeClr val="tx1"/>
              </a:solidFill>
              <a:effectLst/>
            </a:endParaRPr>
          </a:p>
        </p:txBody>
      </p:sp>
      <p:graphicFrame>
        <p:nvGraphicFramePr>
          <p:cNvPr id="7" name="Table 6"/>
          <p:cNvGraphicFramePr>
            <a:graphicFrameLocks noGrp="1"/>
          </p:cNvGraphicFramePr>
          <p:nvPr/>
        </p:nvGraphicFramePr>
        <p:xfrm>
          <a:off x="457200" y="1843489"/>
          <a:ext cx="8585197" cy="3587752"/>
        </p:xfrm>
        <a:graphic>
          <a:graphicData uri="http://schemas.openxmlformats.org/drawingml/2006/table">
            <a:tbl>
              <a:tblPr firstRow="1" firstCol="1" bandRow="1">
                <a:tableStyleId>{5C22544A-7EE6-4342-B048-85BDC9FD1C3A}</a:tableStyleId>
              </a:tblPr>
              <a:tblGrid>
                <a:gridCol w="1512712">
                  <a:extLst>
                    <a:ext uri="{9D8B030D-6E8A-4147-A177-3AD203B41FA5}">
                      <a16:colId xmlns:a16="http://schemas.microsoft.com/office/drawing/2014/main" val="20000"/>
                    </a:ext>
                  </a:extLst>
                </a:gridCol>
                <a:gridCol w="934069">
                  <a:extLst>
                    <a:ext uri="{9D8B030D-6E8A-4147-A177-3AD203B41FA5}">
                      <a16:colId xmlns:a16="http://schemas.microsoft.com/office/drawing/2014/main" val="20001"/>
                    </a:ext>
                  </a:extLst>
                </a:gridCol>
                <a:gridCol w="934069">
                  <a:extLst>
                    <a:ext uri="{9D8B030D-6E8A-4147-A177-3AD203B41FA5}">
                      <a16:colId xmlns:a16="http://schemas.microsoft.com/office/drawing/2014/main" val="20002"/>
                    </a:ext>
                  </a:extLst>
                </a:gridCol>
                <a:gridCol w="693684">
                  <a:extLst>
                    <a:ext uri="{9D8B030D-6E8A-4147-A177-3AD203B41FA5}">
                      <a16:colId xmlns:a16="http://schemas.microsoft.com/office/drawing/2014/main" val="20003"/>
                    </a:ext>
                  </a:extLst>
                </a:gridCol>
                <a:gridCol w="777819">
                  <a:extLst>
                    <a:ext uri="{9D8B030D-6E8A-4147-A177-3AD203B41FA5}">
                      <a16:colId xmlns:a16="http://schemas.microsoft.com/office/drawing/2014/main" val="20004"/>
                    </a:ext>
                  </a:extLst>
                </a:gridCol>
                <a:gridCol w="934069">
                  <a:extLst>
                    <a:ext uri="{9D8B030D-6E8A-4147-A177-3AD203B41FA5}">
                      <a16:colId xmlns:a16="http://schemas.microsoft.com/office/drawing/2014/main" val="20005"/>
                    </a:ext>
                  </a:extLst>
                </a:gridCol>
                <a:gridCol w="934069">
                  <a:extLst>
                    <a:ext uri="{9D8B030D-6E8A-4147-A177-3AD203B41FA5}">
                      <a16:colId xmlns:a16="http://schemas.microsoft.com/office/drawing/2014/main" val="20006"/>
                    </a:ext>
                  </a:extLst>
                </a:gridCol>
                <a:gridCol w="693684">
                  <a:extLst>
                    <a:ext uri="{9D8B030D-6E8A-4147-A177-3AD203B41FA5}">
                      <a16:colId xmlns:a16="http://schemas.microsoft.com/office/drawing/2014/main" val="20007"/>
                    </a:ext>
                  </a:extLst>
                </a:gridCol>
                <a:gridCol w="586825">
                  <a:extLst>
                    <a:ext uri="{9D8B030D-6E8A-4147-A177-3AD203B41FA5}">
                      <a16:colId xmlns:a16="http://schemas.microsoft.com/office/drawing/2014/main" val="20008"/>
                    </a:ext>
                  </a:extLst>
                </a:gridCol>
                <a:gridCol w="584197">
                  <a:extLst>
                    <a:ext uri="{9D8B030D-6E8A-4147-A177-3AD203B41FA5}">
                      <a16:colId xmlns:a16="http://schemas.microsoft.com/office/drawing/2014/main" val="20009"/>
                    </a:ext>
                  </a:extLst>
                </a:gridCol>
              </a:tblGrid>
              <a:tr h="0">
                <a:tc rowSpan="2">
                  <a:txBody>
                    <a:bodyPr/>
                    <a:lstStyle/>
                    <a:p>
                      <a:pPr algn="ctr">
                        <a:lnSpc>
                          <a:spcPct val="107000"/>
                        </a:lnSpc>
                        <a:spcBef>
                          <a:spcPts val="300"/>
                        </a:spcBef>
                        <a:spcAft>
                          <a:spcPts val="300"/>
                        </a:spcAft>
                      </a:pPr>
                      <a:r>
                        <a:rPr lang="en-ZA" sz="1100" dirty="0">
                          <a:effectLst/>
                          <a:latin typeface="Verdana" panose="020B0604030504040204" pitchFamily="34" charset="0"/>
                          <a:ea typeface="Verdana" panose="020B0604030504040204" pitchFamily="34" charset="0"/>
                        </a:rPr>
                        <a:t>Occupational band</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gridSpan="4">
                  <a:txBody>
                    <a:bodyPr/>
                    <a:lstStyle/>
                    <a:p>
                      <a:pPr algn="ctr">
                        <a:lnSpc>
                          <a:spcPct val="107000"/>
                        </a:lnSpc>
                        <a:spcBef>
                          <a:spcPts val="300"/>
                        </a:spcBef>
                        <a:spcAft>
                          <a:spcPts val="300"/>
                        </a:spcAft>
                      </a:pPr>
                      <a:r>
                        <a:rPr lang="en-ZA" sz="1100" dirty="0">
                          <a:effectLst/>
                          <a:latin typeface="Verdana" panose="020B0604030504040204" pitchFamily="34" charset="0"/>
                          <a:ea typeface="Verdana" panose="020B0604030504040204" pitchFamily="34" charset="0"/>
                        </a:rPr>
                        <a:t>Male</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a:lnSpc>
                          <a:spcPct val="107000"/>
                        </a:lnSpc>
                        <a:spcBef>
                          <a:spcPts val="300"/>
                        </a:spcBef>
                        <a:spcAft>
                          <a:spcPts val="300"/>
                        </a:spcAft>
                      </a:pPr>
                      <a:r>
                        <a:rPr lang="en-ZA" sz="1100" dirty="0">
                          <a:effectLst/>
                          <a:latin typeface="Verdana" panose="020B0604030504040204" pitchFamily="34" charset="0"/>
                          <a:ea typeface="Verdana" panose="020B0604030504040204" pitchFamily="34" charset="0"/>
                        </a:rPr>
                        <a:t>Female</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a:lnSpc>
                          <a:spcPct val="107000"/>
                        </a:lnSpc>
                        <a:spcBef>
                          <a:spcPts val="300"/>
                        </a:spcBef>
                        <a:spcAft>
                          <a:spcPts val="300"/>
                        </a:spcAft>
                      </a:pPr>
                      <a:r>
                        <a:rPr lang="en-ZA" sz="1100" dirty="0">
                          <a:effectLst/>
                          <a:latin typeface="Verdana" panose="020B0604030504040204" pitchFamily="34" charset="0"/>
                          <a:ea typeface="Verdana" panose="020B0604030504040204" pitchFamily="34" charset="0"/>
                        </a:rPr>
                        <a:t>Total</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0">
                <a:tc vMerge="1">
                  <a:txBody>
                    <a:bodyPr/>
                    <a:lstStyle/>
                    <a:p>
                      <a:endParaRPr lang="en-US"/>
                    </a:p>
                  </a:txBody>
                  <a:tcPr/>
                </a:tc>
                <a:tc>
                  <a:txBody>
                    <a:bodyPr/>
                    <a:lstStyle/>
                    <a:p>
                      <a:pPr algn="ctr">
                        <a:lnSpc>
                          <a:spcPct val="107000"/>
                        </a:lnSpc>
                        <a:spcBef>
                          <a:spcPts val="300"/>
                        </a:spcBef>
                        <a:spcAft>
                          <a:spcPts val="300"/>
                        </a:spcAft>
                      </a:pPr>
                      <a:r>
                        <a:rPr lang="en-ZA" sz="1100" dirty="0">
                          <a:effectLst/>
                          <a:latin typeface="Verdana" panose="020B0604030504040204" pitchFamily="34" charset="0"/>
                          <a:ea typeface="Verdana" panose="020B0604030504040204" pitchFamily="34" charset="0"/>
                        </a:rPr>
                        <a:t>African</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ctr">
                        <a:lnSpc>
                          <a:spcPct val="107000"/>
                        </a:lnSpc>
                        <a:spcBef>
                          <a:spcPts val="300"/>
                        </a:spcBef>
                        <a:spcAft>
                          <a:spcPts val="300"/>
                        </a:spcAft>
                      </a:pPr>
                      <a:r>
                        <a:rPr lang="en-ZA" sz="1100" dirty="0">
                          <a:effectLst/>
                          <a:latin typeface="Verdana" panose="020B0604030504040204" pitchFamily="34" charset="0"/>
                          <a:ea typeface="Verdana" panose="020B0604030504040204" pitchFamily="34" charset="0"/>
                        </a:rPr>
                        <a:t>Coloured</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ctr">
                        <a:lnSpc>
                          <a:spcPct val="107000"/>
                        </a:lnSpc>
                        <a:spcBef>
                          <a:spcPts val="300"/>
                        </a:spcBef>
                        <a:spcAft>
                          <a:spcPts val="300"/>
                        </a:spcAft>
                      </a:pPr>
                      <a:r>
                        <a:rPr lang="en-ZA" sz="1100" dirty="0">
                          <a:effectLst/>
                          <a:latin typeface="Verdana" panose="020B0604030504040204" pitchFamily="34" charset="0"/>
                          <a:ea typeface="Verdana" panose="020B0604030504040204" pitchFamily="34" charset="0"/>
                        </a:rPr>
                        <a:t>Indian</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ctr">
                        <a:lnSpc>
                          <a:spcPct val="107000"/>
                        </a:lnSpc>
                        <a:spcBef>
                          <a:spcPts val="300"/>
                        </a:spcBef>
                        <a:spcAft>
                          <a:spcPts val="300"/>
                        </a:spcAft>
                      </a:pPr>
                      <a:r>
                        <a:rPr lang="en-ZA" sz="1100" dirty="0">
                          <a:effectLst/>
                          <a:latin typeface="Verdana" panose="020B0604030504040204" pitchFamily="34" charset="0"/>
                          <a:ea typeface="Verdana" panose="020B0604030504040204" pitchFamily="34" charset="0"/>
                        </a:rPr>
                        <a:t>White</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ctr">
                        <a:lnSpc>
                          <a:spcPct val="107000"/>
                        </a:lnSpc>
                        <a:spcBef>
                          <a:spcPts val="300"/>
                        </a:spcBef>
                        <a:spcAft>
                          <a:spcPts val="300"/>
                        </a:spcAft>
                      </a:pPr>
                      <a:r>
                        <a:rPr lang="en-ZA" sz="1100" dirty="0">
                          <a:effectLst/>
                          <a:latin typeface="Verdana" panose="020B0604030504040204" pitchFamily="34" charset="0"/>
                          <a:ea typeface="Verdana" panose="020B0604030504040204" pitchFamily="34" charset="0"/>
                        </a:rPr>
                        <a:t>African</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ctr">
                        <a:lnSpc>
                          <a:spcPct val="107000"/>
                        </a:lnSpc>
                        <a:spcBef>
                          <a:spcPts val="300"/>
                        </a:spcBef>
                        <a:spcAft>
                          <a:spcPts val="300"/>
                        </a:spcAft>
                      </a:pPr>
                      <a:r>
                        <a:rPr lang="en-ZA" sz="1100" dirty="0">
                          <a:effectLst/>
                          <a:latin typeface="Verdana" panose="020B0604030504040204" pitchFamily="34" charset="0"/>
                          <a:ea typeface="Verdana" panose="020B0604030504040204" pitchFamily="34" charset="0"/>
                        </a:rPr>
                        <a:t>Coloured</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ctr">
                        <a:lnSpc>
                          <a:spcPct val="107000"/>
                        </a:lnSpc>
                        <a:spcBef>
                          <a:spcPts val="300"/>
                        </a:spcBef>
                        <a:spcAft>
                          <a:spcPts val="300"/>
                        </a:spcAft>
                      </a:pPr>
                      <a:r>
                        <a:rPr lang="en-ZA" sz="1100" dirty="0">
                          <a:effectLst/>
                          <a:latin typeface="Verdana" panose="020B0604030504040204" pitchFamily="34" charset="0"/>
                          <a:ea typeface="Verdana" panose="020B0604030504040204" pitchFamily="34" charset="0"/>
                        </a:rPr>
                        <a:t>Indian</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ctr">
                        <a:lnSpc>
                          <a:spcPct val="107000"/>
                        </a:lnSpc>
                        <a:spcBef>
                          <a:spcPts val="300"/>
                        </a:spcBef>
                        <a:spcAft>
                          <a:spcPts val="300"/>
                        </a:spcAft>
                      </a:pPr>
                      <a:r>
                        <a:rPr lang="en-ZA" sz="1100" dirty="0">
                          <a:effectLst/>
                          <a:latin typeface="Verdana" panose="020B0604030504040204" pitchFamily="34" charset="0"/>
                          <a:ea typeface="Verdana" panose="020B0604030504040204" pitchFamily="34" charset="0"/>
                        </a:rPr>
                        <a:t>White</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vMerge="1">
                  <a:txBody>
                    <a:bodyPr/>
                    <a:lstStyle/>
                    <a:p>
                      <a:endParaRPr lang="en-US"/>
                    </a:p>
                  </a:txBody>
                  <a:tcPr/>
                </a:tc>
                <a:extLst>
                  <a:ext uri="{0D108BD9-81ED-4DB2-BD59-A6C34878D82A}">
                    <a16:rowId xmlns:a16="http://schemas.microsoft.com/office/drawing/2014/main" val="10001"/>
                  </a:ext>
                </a:extLst>
              </a:tr>
              <a:tr h="0">
                <a:tc>
                  <a:txBody>
                    <a:bodyPr/>
                    <a:lstStyle/>
                    <a:p>
                      <a:pPr>
                        <a:lnSpc>
                          <a:spcPct val="107000"/>
                        </a:lnSpc>
                        <a:spcBef>
                          <a:spcPts val="300"/>
                        </a:spcBef>
                        <a:spcAft>
                          <a:spcPts val="300"/>
                        </a:spcAft>
                      </a:pPr>
                      <a:r>
                        <a:rPr lang="en-ZA" sz="1100" dirty="0">
                          <a:effectLst/>
                          <a:latin typeface="Verdana" panose="020B0604030504040204" pitchFamily="34" charset="0"/>
                          <a:ea typeface="Verdana" panose="020B0604030504040204" pitchFamily="34" charset="0"/>
                        </a:rPr>
                        <a:t>Top Management </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3</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0</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1</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ZA" sz="1100" dirty="0">
                          <a:effectLst/>
                          <a:latin typeface="Verdana" panose="020B0604030504040204" pitchFamily="34" charset="0"/>
                          <a:ea typeface="Verdana" panose="020B0604030504040204" pitchFamily="34" charset="0"/>
                        </a:rPr>
                        <a:t> </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1</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0</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1</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0</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6</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0">
                <a:tc>
                  <a:txBody>
                    <a:bodyPr/>
                    <a:lstStyle/>
                    <a:p>
                      <a:pPr>
                        <a:lnSpc>
                          <a:spcPct val="107000"/>
                        </a:lnSpc>
                        <a:spcBef>
                          <a:spcPts val="300"/>
                        </a:spcBef>
                        <a:spcAft>
                          <a:spcPts val="300"/>
                        </a:spcAft>
                      </a:pPr>
                      <a:r>
                        <a:rPr lang="en-ZA" sz="1100" dirty="0">
                          <a:effectLst/>
                          <a:latin typeface="Verdana" panose="020B0604030504040204" pitchFamily="34" charset="0"/>
                          <a:ea typeface="Verdana" panose="020B0604030504040204" pitchFamily="34" charset="0"/>
                        </a:rPr>
                        <a:t>Senior Management </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0</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0</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0</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0</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0</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0</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0</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0</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0</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886460">
                <a:tc>
                  <a:txBody>
                    <a:bodyPr/>
                    <a:lstStyle/>
                    <a:p>
                      <a:pPr>
                        <a:lnSpc>
                          <a:spcPct val="107000"/>
                        </a:lnSpc>
                        <a:spcBef>
                          <a:spcPts val="300"/>
                        </a:spcBef>
                        <a:spcAft>
                          <a:spcPts val="300"/>
                        </a:spcAft>
                      </a:pPr>
                      <a:r>
                        <a:rPr lang="en-ZA" sz="1100" dirty="0">
                          <a:effectLst/>
                          <a:latin typeface="Verdana" panose="020B0604030504040204" pitchFamily="34" charset="0"/>
                          <a:ea typeface="Verdana" panose="020B0604030504040204" pitchFamily="34" charset="0"/>
                        </a:rPr>
                        <a:t>Professionally qualified and experienced specialists and mid-management</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0</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0</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0</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0</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1</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0</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0</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0</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1</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0">
                <a:tc>
                  <a:txBody>
                    <a:bodyPr/>
                    <a:lstStyle/>
                    <a:p>
                      <a:pPr>
                        <a:lnSpc>
                          <a:spcPct val="107000"/>
                        </a:lnSpc>
                        <a:spcBef>
                          <a:spcPts val="300"/>
                        </a:spcBef>
                        <a:spcAft>
                          <a:spcPts val="300"/>
                        </a:spcAft>
                      </a:pPr>
                      <a:r>
                        <a:rPr lang="en-ZA" sz="1100" dirty="0">
                          <a:effectLst/>
                          <a:latin typeface="Verdana" panose="020B0604030504040204" pitchFamily="34" charset="0"/>
                          <a:ea typeface="Verdana" panose="020B0604030504040204" pitchFamily="34" charset="0"/>
                        </a:rPr>
                        <a:t>Skilled technical and academically qualified workers, junior management, supervisors, foreman and superintendents</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1</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0</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0</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0</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5</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0</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0</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0</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6</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0">
                <a:tc>
                  <a:txBody>
                    <a:bodyPr/>
                    <a:lstStyle/>
                    <a:p>
                      <a:pPr>
                        <a:lnSpc>
                          <a:spcPct val="107000"/>
                        </a:lnSpc>
                        <a:spcBef>
                          <a:spcPts val="300"/>
                        </a:spcBef>
                        <a:spcAft>
                          <a:spcPts val="300"/>
                        </a:spcAft>
                      </a:pPr>
                      <a:r>
                        <a:rPr lang="en-ZA" sz="1100" dirty="0">
                          <a:effectLst/>
                          <a:latin typeface="Verdana" panose="020B0604030504040204" pitchFamily="34" charset="0"/>
                          <a:ea typeface="Verdana" panose="020B0604030504040204" pitchFamily="34" charset="0"/>
                        </a:rPr>
                        <a:t>Total</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4</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0</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1</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0</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7</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0</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1</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0</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100" dirty="0">
                          <a:effectLst/>
                          <a:latin typeface="Verdana" panose="020B0604030504040204" pitchFamily="34" charset="0"/>
                          <a:ea typeface="Verdana" panose="020B0604030504040204" pitchFamily="34" charset="0"/>
                        </a:rPr>
                        <a:t>13</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bl>
          </a:graphicData>
        </a:graphic>
      </p:graphicFrame>
      <p:sp>
        <p:nvSpPr>
          <p:cNvPr id="8" name="Rectangle 1"/>
          <p:cNvSpPr>
            <a:spLocks noChangeArrowheads="1"/>
          </p:cNvSpPr>
          <p:nvPr/>
        </p:nvSpPr>
        <p:spPr bwMode="auto">
          <a:xfrm>
            <a:off x="457200" y="1165119"/>
            <a:ext cx="847898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en-ZA" sz="14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Table 3.6.2 Total number of employees (including employees with disabilities) in each of the following occupational bands as on 31 March 2021</a:t>
            </a:r>
            <a:endParaRPr kumimoji="0" lang="en-ZA"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6047"/>
            <a:ext cx="8104910" cy="391763"/>
          </a:xfrm>
          <a:solidFill>
            <a:srgbClr val="C00000"/>
          </a:solidFill>
        </p:spPr>
        <p:txBody>
          <a:bodyPr/>
          <a:lstStyle/>
          <a:p>
            <a:r>
              <a:rPr lang="en-US" sz="2400" b="1" dirty="0">
                <a:solidFill>
                  <a:schemeClr val="bg1"/>
                </a:solidFill>
                <a:latin typeface="Verdana" panose="020B0604030504040204" pitchFamily="34" charset="0"/>
                <a:ea typeface="Verdana" panose="020B0604030504040204" pitchFamily="34" charset="0"/>
                <a:cs typeface="Arial" panose="020B0604020202020204" pitchFamily="34" charset="0"/>
              </a:rPr>
              <a:t>HUMAN RESOURCES</a:t>
            </a:r>
          </a:p>
        </p:txBody>
      </p:sp>
      <p:sp>
        <p:nvSpPr>
          <p:cNvPr id="5" name="Slide Number Placeholder 4"/>
          <p:cNvSpPr>
            <a:spLocks noGrp="1"/>
          </p:cNvSpPr>
          <p:nvPr>
            <p:ph type="sldNum" sz="quarter" idx="12"/>
          </p:nvPr>
        </p:nvSpPr>
        <p:spPr>
          <a:xfrm>
            <a:off x="2547730" y="6327741"/>
            <a:ext cx="2133600" cy="365125"/>
          </a:xfrm>
        </p:spPr>
        <p:txBody>
          <a:bodyPr/>
          <a:lstStyle/>
          <a:p>
            <a:pPr>
              <a:defRPr>
                <a:uFillTx/>
              </a:defRPr>
            </a:pPr>
            <a:fld id="{53D2BF3C-DD81-4A71-B976-BFF89C61EB4E}" type="slidenum">
              <a:rPr lang="en-US" altLang="en-US" smtClean="0">
                <a:uFillTx/>
              </a:rPr>
              <a:t>41</a:t>
            </a:fld>
            <a:endParaRPr lang="en-US" altLang="en-US" dirty="0">
              <a:uFillTx/>
            </a:endParaRPr>
          </a:p>
        </p:txBody>
      </p:sp>
      <p:sp>
        <p:nvSpPr>
          <p:cNvPr id="16" name="Rectangle 2"/>
          <p:cNvSpPr>
            <a:spLocks noChangeArrowheads="1"/>
          </p:cNvSpPr>
          <p:nvPr/>
        </p:nvSpPr>
        <p:spPr bwMode="auto">
          <a:xfrm>
            <a:off x="581890" y="655240"/>
            <a:ext cx="82296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a:tabLst>
                <a:tab pos="612775" algn="ctr"/>
              </a:tabLst>
              <a:defRPr>
                <a:solidFill>
                  <a:schemeClr val="tx1"/>
                </a:solidFill>
                <a:latin typeface="Arial" panose="020B0604020202020204" pitchFamily="34" charset="0"/>
              </a:defRPr>
            </a:lvl1pPr>
            <a:lvl2pPr>
              <a:tabLst>
                <a:tab pos="612775" algn="ctr"/>
              </a:tabLst>
              <a:defRPr>
                <a:solidFill>
                  <a:schemeClr val="tx1"/>
                </a:solidFill>
                <a:latin typeface="Arial" panose="020B0604020202020204" pitchFamily="34" charset="0"/>
              </a:defRPr>
            </a:lvl2pPr>
            <a:lvl3pPr>
              <a:tabLst>
                <a:tab pos="612775" algn="ctr"/>
              </a:tabLst>
              <a:defRPr>
                <a:solidFill>
                  <a:schemeClr val="tx1"/>
                </a:solidFill>
                <a:latin typeface="Arial" panose="020B0604020202020204" pitchFamily="34" charset="0"/>
              </a:defRPr>
            </a:lvl3pPr>
            <a:lvl4pPr>
              <a:tabLst>
                <a:tab pos="612775" algn="ctr"/>
              </a:tabLst>
              <a:defRPr>
                <a:solidFill>
                  <a:schemeClr val="tx1"/>
                </a:solidFill>
                <a:latin typeface="Arial" panose="020B0604020202020204" pitchFamily="34" charset="0"/>
              </a:defRPr>
            </a:lvl4pPr>
            <a:lvl5pPr>
              <a:tabLst>
                <a:tab pos="612775" algn="ctr"/>
              </a:tabLst>
              <a:defRPr>
                <a:solidFill>
                  <a:schemeClr val="tx1"/>
                </a:solidFill>
                <a:latin typeface="Arial" panose="020B0604020202020204" pitchFamily="34" charset="0"/>
              </a:defRPr>
            </a:lvl5pPr>
            <a:lvl6pPr eaLnBrk="0" fontAlgn="base" hangingPunct="0">
              <a:spcBef>
                <a:spcPct val="0"/>
              </a:spcBef>
              <a:spcAft>
                <a:spcPct val="0"/>
              </a:spcAft>
              <a:tabLst>
                <a:tab pos="612775" algn="ctr"/>
              </a:tabLst>
              <a:defRPr>
                <a:solidFill>
                  <a:schemeClr val="tx1"/>
                </a:solidFill>
                <a:latin typeface="Arial" panose="020B0604020202020204" pitchFamily="34" charset="0"/>
              </a:defRPr>
            </a:lvl6pPr>
            <a:lvl7pPr eaLnBrk="0" fontAlgn="base" hangingPunct="0">
              <a:spcBef>
                <a:spcPct val="0"/>
              </a:spcBef>
              <a:spcAft>
                <a:spcPct val="0"/>
              </a:spcAft>
              <a:tabLst>
                <a:tab pos="612775" algn="ctr"/>
              </a:tabLst>
              <a:defRPr>
                <a:solidFill>
                  <a:schemeClr val="tx1"/>
                </a:solidFill>
                <a:latin typeface="Arial" panose="020B0604020202020204" pitchFamily="34" charset="0"/>
              </a:defRPr>
            </a:lvl7pPr>
            <a:lvl8pPr eaLnBrk="0" fontAlgn="base" hangingPunct="0">
              <a:spcBef>
                <a:spcPct val="0"/>
              </a:spcBef>
              <a:spcAft>
                <a:spcPct val="0"/>
              </a:spcAft>
              <a:tabLst>
                <a:tab pos="612775" algn="ctr"/>
              </a:tabLst>
              <a:defRPr>
                <a:solidFill>
                  <a:schemeClr val="tx1"/>
                </a:solidFill>
                <a:latin typeface="Arial" panose="020B0604020202020204" pitchFamily="34" charset="0"/>
              </a:defRPr>
            </a:lvl8pPr>
            <a:lvl9pPr eaLnBrk="0" fontAlgn="base" hangingPunct="0">
              <a:spcBef>
                <a:spcPct val="0"/>
              </a:spcBef>
              <a:spcAft>
                <a:spcPct val="0"/>
              </a:spcAft>
              <a:tabLst>
                <a:tab pos="612775" algn="ct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612775" algn="ctr"/>
              </a:tabLst>
            </a:pPr>
            <a:r>
              <a:rPr kumimoji="0" lang="en-ZA" sz="14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Employment and Equity</a:t>
            </a:r>
            <a:endParaRPr kumimoji="0" lang="en-ZA"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p:txBody>
      </p:sp>
      <p:sp>
        <p:nvSpPr>
          <p:cNvPr id="6" name="Rectangle 1"/>
          <p:cNvSpPr>
            <a:spLocks noChangeArrowheads="1"/>
          </p:cNvSpPr>
          <p:nvPr/>
        </p:nvSpPr>
        <p:spPr bwMode="auto">
          <a:xfrm>
            <a:off x="127145" y="1435705"/>
            <a:ext cx="18473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endParaRPr kumimoji="0" lang="en-ZA" sz="1200" b="0" i="0" u="none" strike="noStrike" cap="none" normalizeH="0" baseline="0" dirty="0">
              <a:ln>
                <a:noFill/>
              </a:ln>
              <a:solidFill>
                <a:schemeClr val="tx1"/>
              </a:solidFill>
              <a:effectLst/>
            </a:endParaRPr>
          </a:p>
        </p:txBody>
      </p:sp>
      <p:sp>
        <p:nvSpPr>
          <p:cNvPr id="8" name="Rectangle 1"/>
          <p:cNvSpPr>
            <a:spLocks noChangeArrowheads="1"/>
          </p:cNvSpPr>
          <p:nvPr/>
        </p:nvSpPr>
        <p:spPr bwMode="auto">
          <a:xfrm>
            <a:off x="457200" y="1174095"/>
            <a:ext cx="844826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lvl="0" algn="ctr" defTabSz="914400"/>
            <a:r>
              <a:rPr lang="en-ZA" sz="1400" b="1" dirty="0">
                <a:latin typeface="Verdana" panose="020B0604030504040204" pitchFamily="34" charset="0"/>
                <a:ea typeface="Verdana" panose="020B0604030504040204" pitchFamily="34" charset="0"/>
              </a:rPr>
              <a:t>Table 3.6.2 Total number of employees (including employees with disabilities) in each of the following occupational bands as on 31 March 2021</a:t>
            </a:r>
            <a:endParaRPr kumimoji="0" lang="en-ZA"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p:txBody>
      </p:sp>
      <p:graphicFrame>
        <p:nvGraphicFramePr>
          <p:cNvPr id="10" name="Table 9"/>
          <p:cNvGraphicFramePr>
            <a:graphicFrameLocks noGrp="1"/>
          </p:cNvGraphicFramePr>
          <p:nvPr/>
        </p:nvGraphicFramePr>
        <p:xfrm>
          <a:off x="347869" y="1911567"/>
          <a:ext cx="8547653" cy="4093528"/>
        </p:xfrm>
        <a:graphic>
          <a:graphicData uri="http://schemas.openxmlformats.org/drawingml/2006/table">
            <a:tbl>
              <a:tblPr firstRow="1" firstCol="1" bandRow="1">
                <a:tableStyleId>{5C22544A-7EE6-4342-B048-85BDC9FD1C3A}</a:tableStyleId>
              </a:tblPr>
              <a:tblGrid>
                <a:gridCol w="1592971">
                  <a:extLst>
                    <a:ext uri="{9D8B030D-6E8A-4147-A177-3AD203B41FA5}">
                      <a16:colId xmlns:a16="http://schemas.microsoft.com/office/drawing/2014/main" val="20000"/>
                    </a:ext>
                  </a:extLst>
                </a:gridCol>
                <a:gridCol w="689767">
                  <a:extLst>
                    <a:ext uri="{9D8B030D-6E8A-4147-A177-3AD203B41FA5}">
                      <a16:colId xmlns:a16="http://schemas.microsoft.com/office/drawing/2014/main" val="20001"/>
                    </a:ext>
                  </a:extLst>
                </a:gridCol>
                <a:gridCol w="906694">
                  <a:extLst>
                    <a:ext uri="{9D8B030D-6E8A-4147-A177-3AD203B41FA5}">
                      <a16:colId xmlns:a16="http://schemas.microsoft.com/office/drawing/2014/main" val="20002"/>
                    </a:ext>
                  </a:extLst>
                </a:gridCol>
                <a:gridCol w="693355">
                  <a:extLst>
                    <a:ext uri="{9D8B030D-6E8A-4147-A177-3AD203B41FA5}">
                      <a16:colId xmlns:a16="http://schemas.microsoft.com/office/drawing/2014/main" val="20003"/>
                    </a:ext>
                  </a:extLst>
                </a:gridCol>
                <a:gridCol w="778690">
                  <a:extLst>
                    <a:ext uri="{9D8B030D-6E8A-4147-A177-3AD203B41FA5}">
                      <a16:colId xmlns:a16="http://schemas.microsoft.com/office/drawing/2014/main" val="20004"/>
                    </a:ext>
                  </a:extLst>
                </a:gridCol>
                <a:gridCol w="885361">
                  <a:extLst>
                    <a:ext uri="{9D8B030D-6E8A-4147-A177-3AD203B41FA5}">
                      <a16:colId xmlns:a16="http://schemas.microsoft.com/office/drawing/2014/main" val="20005"/>
                    </a:ext>
                  </a:extLst>
                </a:gridCol>
                <a:gridCol w="938696">
                  <a:extLst>
                    <a:ext uri="{9D8B030D-6E8A-4147-A177-3AD203B41FA5}">
                      <a16:colId xmlns:a16="http://schemas.microsoft.com/office/drawing/2014/main" val="20006"/>
                    </a:ext>
                  </a:extLst>
                </a:gridCol>
                <a:gridCol w="810384">
                  <a:extLst>
                    <a:ext uri="{9D8B030D-6E8A-4147-A177-3AD203B41FA5}">
                      <a16:colId xmlns:a16="http://schemas.microsoft.com/office/drawing/2014/main" val="20007"/>
                    </a:ext>
                  </a:extLst>
                </a:gridCol>
                <a:gridCol w="640327">
                  <a:extLst>
                    <a:ext uri="{9D8B030D-6E8A-4147-A177-3AD203B41FA5}">
                      <a16:colId xmlns:a16="http://schemas.microsoft.com/office/drawing/2014/main" val="20008"/>
                    </a:ext>
                  </a:extLst>
                </a:gridCol>
                <a:gridCol w="611408">
                  <a:extLst>
                    <a:ext uri="{9D8B030D-6E8A-4147-A177-3AD203B41FA5}">
                      <a16:colId xmlns:a16="http://schemas.microsoft.com/office/drawing/2014/main" val="20009"/>
                    </a:ext>
                  </a:extLst>
                </a:gridCol>
              </a:tblGrid>
              <a:tr h="0">
                <a:tc rowSpan="2">
                  <a:txBody>
                    <a:bodyPr/>
                    <a:lstStyle/>
                    <a:p>
                      <a:pPr algn="ctr">
                        <a:lnSpc>
                          <a:spcPct val="107000"/>
                        </a:lnSpc>
                        <a:spcBef>
                          <a:spcPts val="300"/>
                        </a:spcBef>
                        <a:spcAft>
                          <a:spcPts val="300"/>
                        </a:spcAft>
                      </a:pPr>
                      <a:r>
                        <a:rPr lang="en-ZA" sz="1200" dirty="0">
                          <a:effectLst/>
                          <a:latin typeface="Verdana" panose="020B0604030504040204" pitchFamily="34" charset="0"/>
                          <a:ea typeface="Verdana" panose="020B0604030504040204" pitchFamily="34" charset="0"/>
                        </a:rPr>
                        <a:t>Occupational band</a:t>
                      </a:r>
                      <a:endParaRPr lang="en-ZA"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gridSpan="4">
                  <a:txBody>
                    <a:bodyPr/>
                    <a:lstStyle/>
                    <a:p>
                      <a:pPr algn="ctr">
                        <a:lnSpc>
                          <a:spcPct val="107000"/>
                        </a:lnSpc>
                        <a:spcBef>
                          <a:spcPts val="300"/>
                        </a:spcBef>
                        <a:spcAft>
                          <a:spcPts val="300"/>
                        </a:spcAft>
                      </a:pPr>
                      <a:r>
                        <a:rPr lang="en-ZA" sz="1200" dirty="0">
                          <a:effectLst/>
                          <a:latin typeface="Verdana" panose="020B0604030504040204" pitchFamily="34" charset="0"/>
                          <a:ea typeface="Verdana" panose="020B0604030504040204" pitchFamily="34" charset="0"/>
                        </a:rPr>
                        <a:t>Male</a:t>
                      </a:r>
                      <a:endParaRPr lang="en-ZA"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a:lnSpc>
                          <a:spcPct val="107000"/>
                        </a:lnSpc>
                        <a:spcBef>
                          <a:spcPts val="300"/>
                        </a:spcBef>
                        <a:spcAft>
                          <a:spcPts val="300"/>
                        </a:spcAft>
                      </a:pPr>
                      <a:r>
                        <a:rPr lang="en-ZA" sz="1200" dirty="0">
                          <a:effectLst/>
                          <a:latin typeface="Verdana" panose="020B0604030504040204" pitchFamily="34" charset="0"/>
                          <a:ea typeface="Verdana" panose="020B0604030504040204" pitchFamily="34" charset="0"/>
                        </a:rPr>
                        <a:t>Female</a:t>
                      </a:r>
                      <a:endParaRPr lang="en-ZA"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a:lnSpc>
                          <a:spcPct val="107000"/>
                        </a:lnSpc>
                        <a:spcBef>
                          <a:spcPts val="300"/>
                        </a:spcBef>
                        <a:spcAft>
                          <a:spcPts val="300"/>
                        </a:spcAft>
                      </a:pPr>
                      <a:r>
                        <a:rPr lang="en-ZA" sz="1200" dirty="0">
                          <a:effectLst/>
                          <a:latin typeface="Verdana" panose="020B0604030504040204" pitchFamily="34" charset="0"/>
                          <a:ea typeface="Verdana" panose="020B0604030504040204" pitchFamily="34" charset="0"/>
                        </a:rPr>
                        <a:t>Total</a:t>
                      </a:r>
                      <a:endParaRPr lang="en-ZA"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0">
                <a:tc vMerge="1">
                  <a:txBody>
                    <a:bodyPr/>
                    <a:lstStyle/>
                    <a:p>
                      <a:endParaRPr lang="en-US"/>
                    </a:p>
                  </a:txBody>
                  <a:tcPr/>
                </a:tc>
                <a:tc>
                  <a:txBody>
                    <a:bodyPr/>
                    <a:lstStyle/>
                    <a:p>
                      <a:pPr algn="ctr">
                        <a:lnSpc>
                          <a:spcPct val="107000"/>
                        </a:lnSpc>
                        <a:spcBef>
                          <a:spcPts val="300"/>
                        </a:spcBef>
                        <a:spcAft>
                          <a:spcPts val="300"/>
                        </a:spcAft>
                      </a:pPr>
                      <a:r>
                        <a:rPr lang="en-ZA" sz="1200" dirty="0">
                          <a:effectLst/>
                          <a:latin typeface="Verdana" panose="020B0604030504040204" pitchFamily="34" charset="0"/>
                          <a:ea typeface="Verdana" panose="020B0604030504040204" pitchFamily="34" charset="0"/>
                        </a:rPr>
                        <a:t>African</a:t>
                      </a:r>
                      <a:endParaRPr lang="en-ZA"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ctr">
                        <a:lnSpc>
                          <a:spcPct val="107000"/>
                        </a:lnSpc>
                        <a:spcBef>
                          <a:spcPts val="300"/>
                        </a:spcBef>
                        <a:spcAft>
                          <a:spcPts val="300"/>
                        </a:spcAft>
                      </a:pPr>
                      <a:r>
                        <a:rPr lang="en-ZA" sz="1200" dirty="0">
                          <a:effectLst/>
                          <a:latin typeface="Verdana" panose="020B0604030504040204" pitchFamily="34" charset="0"/>
                          <a:ea typeface="Verdana" panose="020B0604030504040204" pitchFamily="34" charset="0"/>
                        </a:rPr>
                        <a:t>Coloured</a:t>
                      </a:r>
                      <a:endParaRPr lang="en-ZA"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ctr">
                        <a:lnSpc>
                          <a:spcPct val="107000"/>
                        </a:lnSpc>
                        <a:spcBef>
                          <a:spcPts val="300"/>
                        </a:spcBef>
                        <a:spcAft>
                          <a:spcPts val="300"/>
                        </a:spcAft>
                      </a:pPr>
                      <a:r>
                        <a:rPr lang="en-ZA" sz="1200" dirty="0">
                          <a:effectLst/>
                          <a:latin typeface="Verdana" panose="020B0604030504040204" pitchFamily="34" charset="0"/>
                          <a:ea typeface="Verdana" panose="020B0604030504040204" pitchFamily="34" charset="0"/>
                        </a:rPr>
                        <a:t>Indian</a:t>
                      </a:r>
                      <a:endParaRPr lang="en-ZA"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ctr">
                        <a:lnSpc>
                          <a:spcPct val="107000"/>
                        </a:lnSpc>
                        <a:spcBef>
                          <a:spcPts val="300"/>
                        </a:spcBef>
                        <a:spcAft>
                          <a:spcPts val="300"/>
                        </a:spcAft>
                      </a:pPr>
                      <a:r>
                        <a:rPr lang="en-ZA" sz="1200" dirty="0">
                          <a:effectLst/>
                          <a:latin typeface="Verdana" panose="020B0604030504040204" pitchFamily="34" charset="0"/>
                          <a:ea typeface="Verdana" panose="020B0604030504040204" pitchFamily="34" charset="0"/>
                        </a:rPr>
                        <a:t>White</a:t>
                      </a:r>
                      <a:endParaRPr lang="en-ZA"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ctr">
                        <a:lnSpc>
                          <a:spcPct val="107000"/>
                        </a:lnSpc>
                        <a:spcBef>
                          <a:spcPts val="300"/>
                        </a:spcBef>
                        <a:spcAft>
                          <a:spcPts val="300"/>
                        </a:spcAft>
                      </a:pPr>
                      <a:r>
                        <a:rPr lang="en-ZA" sz="1200" dirty="0">
                          <a:effectLst/>
                          <a:latin typeface="Verdana" panose="020B0604030504040204" pitchFamily="34" charset="0"/>
                          <a:ea typeface="Verdana" panose="020B0604030504040204" pitchFamily="34" charset="0"/>
                        </a:rPr>
                        <a:t>African</a:t>
                      </a:r>
                      <a:endParaRPr lang="en-ZA"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ctr">
                        <a:lnSpc>
                          <a:spcPct val="107000"/>
                        </a:lnSpc>
                        <a:spcBef>
                          <a:spcPts val="300"/>
                        </a:spcBef>
                        <a:spcAft>
                          <a:spcPts val="300"/>
                        </a:spcAft>
                      </a:pPr>
                      <a:r>
                        <a:rPr lang="en-ZA" sz="1200" dirty="0">
                          <a:effectLst/>
                          <a:latin typeface="Verdana" panose="020B0604030504040204" pitchFamily="34" charset="0"/>
                          <a:ea typeface="Verdana" panose="020B0604030504040204" pitchFamily="34" charset="0"/>
                        </a:rPr>
                        <a:t>Coloured</a:t>
                      </a:r>
                      <a:endParaRPr lang="en-ZA"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ctr">
                        <a:lnSpc>
                          <a:spcPct val="107000"/>
                        </a:lnSpc>
                        <a:spcBef>
                          <a:spcPts val="300"/>
                        </a:spcBef>
                        <a:spcAft>
                          <a:spcPts val="300"/>
                        </a:spcAft>
                      </a:pPr>
                      <a:r>
                        <a:rPr lang="en-ZA" sz="1200" dirty="0">
                          <a:effectLst/>
                          <a:latin typeface="Verdana" panose="020B0604030504040204" pitchFamily="34" charset="0"/>
                          <a:ea typeface="Verdana" panose="020B0604030504040204" pitchFamily="34" charset="0"/>
                        </a:rPr>
                        <a:t>Indian</a:t>
                      </a:r>
                      <a:endParaRPr lang="en-ZA"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ctr">
                        <a:lnSpc>
                          <a:spcPct val="107000"/>
                        </a:lnSpc>
                        <a:spcBef>
                          <a:spcPts val="300"/>
                        </a:spcBef>
                        <a:spcAft>
                          <a:spcPts val="300"/>
                        </a:spcAft>
                      </a:pPr>
                      <a:r>
                        <a:rPr lang="en-ZA" sz="1200" dirty="0">
                          <a:effectLst/>
                          <a:latin typeface="Verdana" panose="020B0604030504040204" pitchFamily="34" charset="0"/>
                          <a:ea typeface="Verdana" panose="020B0604030504040204" pitchFamily="34" charset="0"/>
                        </a:rPr>
                        <a:t>White</a:t>
                      </a:r>
                      <a:endParaRPr lang="en-ZA"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vMerge="1">
                  <a:txBody>
                    <a:bodyPr/>
                    <a:lstStyle/>
                    <a:p>
                      <a:endParaRPr lang="en-US"/>
                    </a:p>
                  </a:txBody>
                  <a:tcPr/>
                </a:tc>
                <a:extLst>
                  <a:ext uri="{0D108BD9-81ED-4DB2-BD59-A6C34878D82A}">
                    <a16:rowId xmlns:a16="http://schemas.microsoft.com/office/drawing/2014/main" val="10001"/>
                  </a:ext>
                </a:extLst>
              </a:tr>
              <a:tr h="0">
                <a:tc>
                  <a:txBody>
                    <a:bodyPr/>
                    <a:lstStyle/>
                    <a:p>
                      <a:pPr>
                        <a:lnSpc>
                          <a:spcPct val="107000"/>
                        </a:lnSpc>
                        <a:spcBef>
                          <a:spcPts val="300"/>
                        </a:spcBef>
                        <a:spcAft>
                          <a:spcPts val="300"/>
                        </a:spcAft>
                      </a:pPr>
                      <a:r>
                        <a:rPr lang="en-ZA" sz="1200" dirty="0">
                          <a:effectLst/>
                          <a:latin typeface="Verdana" panose="020B0604030504040204" pitchFamily="34" charset="0"/>
                          <a:ea typeface="Verdana" panose="020B0604030504040204" pitchFamily="34" charset="0"/>
                        </a:rPr>
                        <a:t>Top Management </a:t>
                      </a:r>
                      <a:endParaRPr lang="en-ZA"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nSpc>
                          <a:spcPct val="107000"/>
                        </a:lnSpc>
                        <a:spcBef>
                          <a:spcPts val="300"/>
                        </a:spcBef>
                        <a:spcAft>
                          <a:spcPts val="300"/>
                        </a:spcAft>
                      </a:pPr>
                      <a:r>
                        <a:rPr lang="en-US" sz="1200" dirty="0">
                          <a:effectLst/>
                          <a:latin typeface="Verdana" panose="020B0604030504040204" pitchFamily="34" charset="0"/>
                          <a:ea typeface="Verdana" panose="020B0604030504040204" pitchFamily="34" charset="0"/>
                        </a:rPr>
                        <a:t>3</a:t>
                      </a:r>
                      <a:endParaRPr lang="en-ZA"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200" dirty="0">
                          <a:effectLst/>
                          <a:latin typeface="Verdana" panose="020B0604030504040204" pitchFamily="34" charset="0"/>
                          <a:ea typeface="Verdana" panose="020B0604030504040204" pitchFamily="34" charset="0"/>
                        </a:rPr>
                        <a:t>0</a:t>
                      </a:r>
                      <a:endParaRPr lang="en-ZA"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200" dirty="0">
                          <a:effectLst/>
                          <a:latin typeface="Verdana" panose="020B0604030504040204" pitchFamily="34" charset="0"/>
                          <a:ea typeface="Verdana" panose="020B0604030504040204" pitchFamily="34" charset="0"/>
                        </a:rPr>
                        <a:t>1</a:t>
                      </a:r>
                      <a:endParaRPr lang="en-ZA"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ZA" sz="1200" dirty="0">
                          <a:effectLst/>
                          <a:latin typeface="Verdana" panose="020B0604030504040204" pitchFamily="34" charset="0"/>
                          <a:ea typeface="Verdana" panose="020B0604030504040204" pitchFamily="34" charset="0"/>
                        </a:rPr>
                        <a:t> </a:t>
                      </a:r>
                      <a:endParaRPr lang="en-ZA"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200" dirty="0">
                          <a:effectLst/>
                          <a:latin typeface="Verdana" panose="020B0604030504040204" pitchFamily="34" charset="0"/>
                          <a:ea typeface="Verdana" panose="020B0604030504040204" pitchFamily="34" charset="0"/>
                        </a:rPr>
                        <a:t>1</a:t>
                      </a:r>
                      <a:endParaRPr lang="en-ZA"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200" dirty="0">
                          <a:effectLst/>
                          <a:latin typeface="Verdana" panose="020B0604030504040204" pitchFamily="34" charset="0"/>
                          <a:ea typeface="Verdana" panose="020B0604030504040204" pitchFamily="34" charset="0"/>
                        </a:rPr>
                        <a:t>0</a:t>
                      </a:r>
                      <a:endParaRPr lang="en-ZA"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200" dirty="0">
                          <a:effectLst/>
                          <a:latin typeface="Verdana" panose="020B0604030504040204" pitchFamily="34" charset="0"/>
                          <a:ea typeface="Verdana" panose="020B0604030504040204" pitchFamily="34" charset="0"/>
                        </a:rPr>
                        <a:t>1</a:t>
                      </a:r>
                      <a:endParaRPr lang="en-ZA"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nSpc>
                          <a:spcPct val="107000"/>
                        </a:lnSpc>
                        <a:spcBef>
                          <a:spcPts val="300"/>
                        </a:spcBef>
                        <a:spcAft>
                          <a:spcPts val="300"/>
                        </a:spcAft>
                      </a:pPr>
                      <a:r>
                        <a:rPr lang="en-US" sz="1200" dirty="0">
                          <a:effectLst/>
                          <a:latin typeface="Verdana" panose="020B0604030504040204" pitchFamily="34" charset="0"/>
                          <a:ea typeface="Verdana" panose="020B0604030504040204" pitchFamily="34" charset="0"/>
                        </a:rPr>
                        <a:t>0</a:t>
                      </a:r>
                      <a:endParaRPr lang="en-ZA"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nSpc>
                          <a:spcPct val="107000"/>
                        </a:lnSpc>
                        <a:spcBef>
                          <a:spcPts val="300"/>
                        </a:spcBef>
                        <a:spcAft>
                          <a:spcPts val="300"/>
                        </a:spcAft>
                      </a:pPr>
                      <a:r>
                        <a:rPr lang="en-US" sz="1200" dirty="0">
                          <a:effectLst/>
                          <a:latin typeface="Verdana" panose="020B0604030504040204" pitchFamily="34" charset="0"/>
                          <a:ea typeface="Verdana" panose="020B0604030504040204" pitchFamily="34" charset="0"/>
                        </a:rPr>
                        <a:t>6</a:t>
                      </a:r>
                      <a:endParaRPr lang="en-ZA"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0">
                <a:tc>
                  <a:txBody>
                    <a:bodyPr/>
                    <a:lstStyle/>
                    <a:p>
                      <a:pPr>
                        <a:lnSpc>
                          <a:spcPct val="107000"/>
                        </a:lnSpc>
                        <a:spcBef>
                          <a:spcPts val="300"/>
                        </a:spcBef>
                        <a:spcAft>
                          <a:spcPts val="300"/>
                        </a:spcAft>
                      </a:pPr>
                      <a:r>
                        <a:rPr lang="en-ZA" sz="1200" dirty="0">
                          <a:effectLst/>
                          <a:latin typeface="Verdana" panose="020B0604030504040204" pitchFamily="34" charset="0"/>
                          <a:ea typeface="Verdana" panose="020B0604030504040204" pitchFamily="34" charset="0"/>
                        </a:rPr>
                        <a:t>Senior Management </a:t>
                      </a:r>
                      <a:endParaRPr lang="en-ZA"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200" dirty="0">
                          <a:effectLst/>
                          <a:latin typeface="Verdana" panose="020B0604030504040204" pitchFamily="34" charset="0"/>
                          <a:ea typeface="Verdana" panose="020B0604030504040204" pitchFamily="34" charset="0"/>
                        </a:rPr>
                        <a:t>0</a:t>
                      </a:r>
                      <a:endParaRPr lang="en-ZA"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200" dirty="0">
                          <a:effectLst/>
                          <a:latin typeface="Verdana" panose="020B0604030504040204" pitchFamily="34" charset="0"/>
                          <a:ea typeface="Verdana" panose="020B0604030504040204" pitchFamily="34" charset="0"/>
                        </a:rPr>
                        <a:t>0</a:t>
                      </a:r>
                      <a:endParaRPr lang="en-ZA"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200" dirty="0">
                          <a:effectLst/>
                          <a:latin typeface="Verdana" panose="020B0604030504040204" pitchFamily="34" charset="0"/>
                          <a:ea typeface="Verdana" panose="020B0604030504040204" pitchFamily="34" charset="0"/>
                        </a:rPr>
                        <a:t>0</a:t>
                      </a:r>
                      <a:endParaRPr lang="en-ZA"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200" dirty="0">
                          <a:effectLst/>
                          <a:latin typeface="Verdana" panose="020B0604030504040204" pitchFamily="34" charset="0"/>
                          <a:ea typeface="Verdana" panose="020B0604030504040204" pitchFamily="34" charset="0"/>
                        </a:rPr>
                        <a:t>0</a:t>
                      </a:r>
                      <a:endParaRPr lang="en-ZA"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200" dirty="0">
                          <a:effectLst/>
                          <a:latin typeface="Verdana" panose="020B0604030504040204" pitchFamily="34" charset="0"/>
                          <a:ea typeface="Verdana" panose="020B0604030504040204" pitchFamily="34" charset="0"/>
                        </a:rPr>
                        <a:t>0</a:t>
                      </a:r>
                      <a:endParaRPr lang="en-ZA"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200" dirty="0">
                          <a:effectLst/>
                          <a:latin typeface="Verdana" panose="020B0604030504040204" pitchFamily="34" charset="0"/>
                          <a:ea typeface="Verdana" panose="020B0604030504040204" pitchFamily="34" charset="0"/>
                        </a:rPr>
                        <a:t>0</a:t>
                      </a:r>
                      <a:endParaRPr lang="en-ZA"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200" dirty="0">
                          <a:effectLst/>
                          <a:latin typeface="Verdana" panose="020B0604030504040204" pitchFamily="34" charset="0"/>
                          <a:ea typeface="Verdana" panose="020B0604030504040204" pitchFamily="34" charset="0"/>
                        </a:rPr>
                        <a:t>0</a:t>
                      </a:r>
                      <a:endParaRPr lang="en-ZA"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200" dirty="0">
                          <a:effectLst/>
                          <a:latin typeface="Verdana" panose="020B0604030504040204" pitchFamily="34" charset="0"/>
                          <a:ea typeface="Verdana" panose="020B0604030504040204" pitchFamily="34" charset="0"/>
                        </a:rPr>
                        <a:t>0</a:t>
                      </a:r>
                      <a:endParaRPr lang="en-ZA"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200" dirty="0">
                          <a:effectLst/>
                          <a:latin typeface="Verdana" panose="020B0604030504040204" pitchFamily="34" charset="0"/>
                          <a:ea typeface="Verdana" panose="020B0604030504040204" pitchFamily="34" charset="0"/>
                        </a:rPr>
                        <a:t>0</a:t>
                      </a:r>
                      <a:endParaRPr lang="en-ZA"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886460">
                <a:tc>
                  <a:txBody>
                    <a:bodyPr/>
                    <a:lstStyle/>
                    <a:p>
                      <a:pPr>
                        <a:lnSpc>
                          <a:spcPct val="107000"/>
                        </a:lnSpc>
                        <a:spcBef>
                          <a:spcPts val="300"/>
                        </a:spcBef>
                        <a:spcAft>
                          <a:spcPts val="300"/>
                        </a:spcAft>
                      </a:pPr>
                      <a:r>
                        <a:rPr lang="en-ZA" sz="1200" dirty="0">
                          <a:effectLst/>
                          <a:latin typeface="Verdana" panose="020B0604030504040204" pitchFamily="34" charset="0"/>
                          <a:ea typeface="Verdana" panose="020B0604030504040204" pitchFamily="34" charset="0"/>
                        </a:rPr>
                        <a:t>Professionally qualified and experienced specialists and </a:t>
                      </a:r>
                      <a:r>
                        <a:rPr lang="en-ZA" sz="1100" dirty="0">
                          <a:effectLst/>
                          <a:latin typeface="Verdana" panose="020B0604030504040204" pitchFamily="34" charset="0"/>
                          <a:ea typeface="Verdana" panose="020B0604030504040204" pitchFamily="34" charset="0"/>
                        </a:rPr>
                        <a:t>mid-management</a:t>
                      </a:r>
                      <a:endParaRPr lang="en-ZA"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200" dirty="0">
                          <a:effectLst/>
                          <a:latin typeface="Verdana" panose="020B0604030504040204" pitchFamily="34" charset="0"/>
                          <a:ea typeface="Verdana" panose="020B0604030504040204" pitchFamily="34" charset="0"/>
                        </a:rPr>
                        <a:t>0</a:t>
                      </a:r>
                      <a:endParaRPr lang="en-ZA"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200" dirty="0">
                          <a:effectLst/>
                          <a:latin typeface="Verdana" panose="020B0604030504040204" pitchFamily="34" charset="0"/>
                          <a:ea typeface="Verdana" panose="020B0604030504040204" pitchFamily="34" charset="0"/>
                        </a:rPr>
                        <a:t>0</a:t>
                      </a:r>
                      <a:endParaRPr lang="en-ZA"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200" dirty="0">
                          <a:effectLst/>
                          <a:latin typeface="Verdana" panose="020B0604030504040204" pitchFamily="34" charset="0"/>
                          <a:ea typeface="Verdana" panose="020B0604030504040204" pitchFamily="34" charset="0"/>
                        </a:rPr>
                        <a:t>0</a:t>
                      </a:r>
                      <a:endParaRPr lang="en-ZA"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200" dirty="0">
                          <a:effectLst/>
                          <a:latin typeface="Verdana" panose="020B0604030504040204" pitchFamily="34" charset="0"/>
                          <a:ea typeface="Verdana" panose="020B0604030504040204" pitchFamily="34" charset="0"/>
                        </a:rPr>
                        <a:t>0</a:t>
                      </a:r>
                      <a:endParaRPr lang="en-ZA"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200" dirty="0">
                          <a:effectLst/>
                          <a:latin typeface="Verdana" panose="020B0604030504040204" pitchFamily="34" charset="0"/>
                          <a:ea typeface="Verdana" panose="020B0604030504040204" pitchFamily="34" charset="0"/>
                        </a:rPr>
                        <a:t>1</a:t>
                      </a:r>
                      <a:endParaRPr lang="en-ZA"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200" dirty="0">
                          <a:effectLst/>
                          <a:latin typeface="Verdana" panose="020B0604030504040204" pitchFamily="34" charset="0"/>
                          <a:ea typeface="Verdana" panose="020B0604030504040204" pitchFamily="34" charset="0"/>
                        </a:rPr>
                        <a:t>0</a:t>
                      </a:r>
                      <a:endParaRPr lang="en-ZA"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200" dirty="0">
                          <a:effectLst/>
                          <a:latin typeface="Verdana" panose="020B0604030504040204" pitchFamily="34" charset="0"/>
                          <a:ea typeface="Verdana" panose="020B0604030504040204" pitchFamily="34" charset="0"/>
                        </a:rPr>
                        <a:t>0</a:t>
                      </a:r>
                      <a:endParaRPr lang="en-ZA"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200" dirty="0">
                          <a:effectLst/>
                          <a:latin typeface="Verdana" panose="020B0604030504040204" pitchFamily="34" charset="0"/>
                          <a:ea typeface="Verdana" panose="020B0604030504040204" pitchFamily="34" charset="0"/>
                        </a:rPr>
                        <a:t>0</a:t>
                      </a:r>
                      <a:endParaRPr lang="en-ZA"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200" dirty="0">
                          <a:effectLst/>
                          <a:latin typeface="Verdana" panose="020B0604030504040204" pitchFamily="34" charset="0"/>
                          <a:ea typeface="Verdana" panose="020B0604030504040204" pitchFamily="34" charset="0"/>
                        </a:rPr>
                        <a:t>1</a:t>
                      </a:r>
                      <a:endParaRPr lang="en-ZA"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131860">
                <a:tc>
                  <a:txBody>
                    <a:bodyPr/>
                    <a:lstStyle/>
                    <a:p>
                      <a:pPr>
                        <a:lnSpc>
                          <a:spcPct val="107000"/>
                        </a:lnSpc>
                        <a:spcBef>
                          <a:spcPts val="300"/>
                        </a:spcBef>
                        <a:spcAft>
                          <a:spcPts val="300"/>
                        </a:spcAft>
                      </a:pPr>
                      <a:r>
                        <a:rPr lang="en-ZA" sz="1200" dirty="0">
                          <a:effectLst/>
                          <a:latin typeface="Verdana" panose="020B0604030504040204" pitchFamily="34" charset="0"/>
                          <a:ea typeface="Verdana" panose="020B0604030504040204" pitchFamily="34" charset="0"/>
                        </a:rPr>
                        <a:t>Skilled technical and academically qualified workers, junior management, supervisors, foreman and superintendents</a:t>
                      </a:r>
                      <a:endParaRPr lang="en-ZA"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200" dirty="0">
                          <a:effectLst/>
                          <a:latin typeface="Verdana" panose="020B0604030504040204" pitchFamily="34" charset="0"/>
                          <a:ea typeface="Verdana" panose="020B0604030504040204" pitchFamily="34" charset="0"/>
                        </a:rPr>
                        <a:t>1</a:t>
                      </a:r>
                      <a:endParaRPr lang="en-ZA"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200" dirty="0">
                          <a:effectLst/>
                          <a:latin typeface="Verdana" panose="020B0604030504040204" pitchFamily="34" charset="0"/>
                          <a:ea typeface="Verdana" panose="020B0604030504040204" pitchFamily="34" charset="0"/>
                        </a:rPr>
                        <a:t>0</a:t>
                      </a:r>
                      <a:endParaRPr lang="en-ZA"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200" dirty="0">
                          <a:effectLst/>
                          <a:latin typeface="Verdana" panose="020B0604030504040204" pitchFamily="34" charset="0"/>
                          <a:ea typeface="Verdana" panose="020B0604030504040204" pitchFamily="34" charset="0"/>
                        </a:rPr>
                        <a:t>0</a:t>
                      </a:r>
                      <a:endParaRPr lang="en-ZA"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200" dirty="0">
                          <a:effectLst/>
                          <a:latin typeface="Verdana" panose="020B0604030504040204" pitchFamily="34" charset="0"/>
                          <a:ea typeface="Verdana" panose="020B0604030504040204" pitchFamily="34" charset="0"/>
                        </a:rPr>
                        <a:t>0</a:t>
                      </a:r>
                      <a:endParaRPr lang="en-ZA"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200" dirty="0">
                          <a:effectLst/>
                          <a:latin typeface="Verdana" panose="020B0604030504040204" pitchFamily="34" charset="0"/>
                          <a:ea typeface="Verdana" panose="020B0604030504040204" pitchFamily="34" charset="0"/>
                        </a:rPr>
                        <a:t>5</a:t>
                      </a:r>
                      <a:endParaRPr lang="en-ZA"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200" dirty="0">
                          <a:effectLst/>
                          <a:latin typeface="Verdana" panose="020B0604030504040204" pitchFamily="34" charset="0"/>
                          <a:ea typeface="Verdana" panose="020B0604030504040204" pitchFamily="34" charset="0"/>
                        </a:rPr>
                        <a:t>0</a:t>
                      </a:r>
                      <a:endParaRPr lang="en-ZA"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200" dirty="0">
                          <a:effectLst/>
                          <a:latin typeface="Verdana" panose="020B0604030504040204" pitchFamily="34" charset="0"/>
                          <a:ea typeface="Verdana" panose="020B0604030504040204" pitchFamily="34" charset="0"/>
                        </a:rPr>
                        <a:t>0</a:t>
                      </a:r>
                      <a:endParaRPr lang="en-ZA"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200" dirty="0">
                          <a:effectLst/>
                          <a:latin typeface="Verdana" panose="020B0604030504040204" pitchFamily="34" charset="0"/>
                          <a:ea typeface="Verdana" panose="020B0604030504040204" pitchFamily="34" charset="0"/>
                        </a:rPr>
                        <a:t>0</a:t>
                      </a:r>
                      <a:endParaRPr lang="en-ZA"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200" dirty="0">
                          <a:effectLst/>
                          <a:latin typeface="Verdana" panose="020B0604030504040204" pitchFamily="34" charset="0"/>
                          <a:ea typeface="Verdana" panose="020B0604030504040204" pitchFamily="34" charset="0"/>
                        </a:rPr>
                        <a:t>6</a:t>
                      </a:r>
                      <a:endParaRPr lang="en-ZA"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0">
                <a:tc>
                  <a:txBody>
                    <a:bodyPr/>
                    <a:lstStyle/>
                    <a:p>
                      <a:pPr>
                        <a:lnSpc>
                          <a:spcPct val="107000"/>
                        </a:lnSpc>
                        <a:spcBef>
                          <a:spcPts val="300"/>
                        </a:spcBef>
                        <a:spcAft>
                          <a:spcPts val="300"/>
                        </a:spcAft>
                      </a:pPr>
                      <a:r>
                        <a:rPr lang="en-ZA" sz="1200" dirty="0">
                          <a:effectLst/>
                          <a:latin typeface="Verdana" panose="020B0604030504040204" pitchFamily="34" charset="0"/>
                          <a:ea typeface="Verdana" panose="020B0604030504040204" pitchFamily="34" charset="0"/>
                        </a:rPr>
                        <a:t>Total</a:t>
                      </a:r>
                      <a:endParaRPr lang="en-ZA"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200" dirty="0">
                          <a:effectLst/>
                          <a:latin typeface="Verdana" panose="020B0604030504040204" pitchFamily="34" charset="0"/>
                          <a:ea typeface="Verdana" panose="020B0604030504040204" pitchFamily="34" charset="0"/>
                        </a:rPr>
                        <a:t>4</a:t>
                      </a:r>
                      <a:endParaRPr lang="en-ZA"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200" dirty="0">
                          <a:effectLst/>
                          <a:latin typeface="Verdana" panose="020B0604030504040204" pitchFamily="34" charset="0"/>
                          <a:ea typeface="Verdana" panose="020B0604030504040204" pitchFamily="34" charset="0"/>
                        </a:rPr>
                        <a:t>0</a:t>
                      </a:r>
                      <a:endParaRPr lang="en-ZA"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200" dirty="0">
                          <a:effectLst/>
                          <a:latin typeface="Verdana" panose="020B0604030504040204" pitchFamily="34" charset="0"/>
                          <a:ea typeface="Verdana" panose="020B0604030504040204" pitchFamily="34" charset="0"/>
                        </a:rPr>
                        <a:t>1</a:t>
                      </a:r>
                      <a:endParaRPr lang="en-ZA"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200" dirty="0">
                          <a:effectLst/>
                          <a:latin typeface="Verdana" panose="020B0604030504040204" pitchFamily="34" charset="0"/>
                          <a:ea typeface="Verdana" panose="020B0604030504040204" pitchFamily="34" charset="0"/>
                        </a:rPr>
                        <a:t>0</a:t>
                      </a:r>
                      <a:endParaRPr lang="en-ZA"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200" dirty="0">
                          <a:effectLst/>
                          <a:latin typeface="Verdana" panose="020B0604030504040204" pitchFamily="34" charset="0"/>
                          <a:ea typeface="Verdana" panose="020B0604030504040204" pitchFamily="34" charset="0"/>
                        </a:rPr>
                        <a:t>7</a:t>
                      </a:r>
                      <a:endParaRPr lang="en-ZA"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200" dirty="0">
                          <a:effectLst/>
                          <a:latin typeface="Verdana" panose="020B0604030504040204" pitchFamily="34" charset="0"/>
                          <a:ea typeface="Verdana" panose="020B0604030504040204" pitchFamily="34" charset="0"/>
                        </a:rPr>
                        <a:t>0</a:t>
                      </a:r>
                      <a:endParaRPr lang="en-ZA"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200" dirty="0">
                          <a:effectLst/>
                          <a:latin typeface="Verdana" panose="020B0604030504040204" pitchFamily="34" charset="0"/>
                          <a:ea typeface="Verdana" panose="020B0604030504040204" pitchFamily="34" charset="0"/>
                        </a:rPr>
                        <a:t>1</a:t>
                      </a:r>
                      <a:endParaRPr lang="en-ZA"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200" dirty="0">
                          <a:effectLst/>
                          <a:latin typeface="Verdana" panose="020B0604030504040204" pitchFamily="34" charset="0"/>
                          <a:ea typeface="Verdana" panose="020B0604030504040204" pitchFamily="34" charset="0"/>
                        </a:rPr>
                        <a:t>0</a:t>
                      </a:r>
                      <a:endParaRPr lang="en-ZA"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Bef>
                          <a:spcPts val="300"/>
                        </a:spcBef>
                        <a:spcAft>
                          <a:spcPts val="300"/>
                        </a:spcAft>
                      </a:pPr>
                      <a:r>
                        <a:rPr lang="en-US" sz="1200" dirty="0">
                          <a:effectLst/>
                          <a:latin typeface="Verdana" panose="020B0604030504040204" pitchFamily="34" charset="0"/>
                          <a:ea typeface="Verdana" panose="020B0604030504040204" pitchFamily="34" charset="0"/>
                        </a:rPr>
                        <a:t>13</a:t>
                      </a:r>
                      <a:endParaRPr lang="en-ZA"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lnSpc>
                <a:spcPct val="150000"/>
              </a:lnSpc>
              <a:buNone/>
            </a:pPr>
            <a:endParaRPr lang="en-US" sz="2000" dirty="0">
              <a:latin typeface="Arial" panose="020B0604020202020204" pitchFamily="34" charset="0"/>
              <a:cs typeface="Arial" panose="020B0604020202020204" pitchFamily="34" charset="0"/>
            </a:endParaRPr>
          </a:p>
          <a:p>
            <a:pPr marL="0" indent="0" algn="ctr">
              <a:lnSpc>
                <a:spcPct val="150000"/>
              </a:lnSpc>
              <a:buNone/>
            </a:pPr>
            <a:r>
              <a:rPr lang="en-US" b="1" dirty="0" smtClean="0">
                <a:latin typeface="Arial" panose="020B0604020202020204" pitchFamily="34" charset="0"/>
                <a:cs typeface="Arial" panose="020B0604020202020204" pitchFamily="34" charset="0"/>
              </a:rPr>
              <a:t>END OF PART I: ANNUAL REPORT</a:t>
            </a:r>
          </a:p>
          <a:p>
            <a:pPr marL="0" indent="0" algn="ctr">
              <a:lnSpc>
                <a:spcPct val="150000"/>
              </a:lnSpc>
              <a:buNone/>
            </a:pPr>
            <a:endParaRPr lang="en-US" sz="2400" b="1" dirty="0">
              <a:latin typeface="Arial" panose="020B0604020202020204" pitchFamily="34" charset="0"/>
              <a:ea typeface="Verdana" panose="020B0604030504040204" pitchFamily="34" charset="0"/>
              <a:cs typeface="Arial" panose="020B0604020202020204" pitchFamily="34" charset="0"/>
            </a:endParaRPr>
          </a:p>
          <a:p>
            <a:pPr marL="0" indent="0" algn="ctr">
              <a:lnSpc>
                <a:spcPct val="150000"/>
              </a:lnSpc>
              <a:buNone/>
            </a:pPr>
            <a:endParaRPr lang="en-US" sz="2400" b="1" dirty="0" smtClean="0">
              <a:latin typeface="Arial" panose="020B0604020202020204" pitchFamily="34" charset="0"/>
              <a:ea typeface="Verdana" panose="020B0604030504040204" pitchFamily="34" charset="0"/>
              <a:cs typeface="Arial" panose="020B0604020202020204" pitchFamily="34" charset="0"/>
            </a:endParaRPr>
          </a:p>
          <a:p>
            <a:pPr marL="0" indent="0" algn="ctr">
              <a:lnSpc>
                <a:spcPct val="150000"/>
              </a:lnSpc>
              <a:buNone/>
            </a:pPr>
            <a:r>
              <a:rPr lang="en-US" sz="2400" b="1" dirty="0" smtClean="0">
                <a:latin typeface="Arial" panose="020B0604020202020204" pitchFamily="34" charset="0"/>
                <a:ea typeface="Verdana" panose="020B0604030504040204" pitchFamily="34" charset="0"/>
                <a:cs typeface="Arial" panose="020B0604020202020204" pitchFamily="34" charset="0"/>
              </a:rPr>
              <a:t>(QUESTIONS)</a:t>
            </a:r>
            <a:endParaRPr lang="en-US" sz="2400" b="1" dirty="0">
              <a:latin typeface="Verdana" panose="020B0604030504040204" pitchFamily="34" charset="0"/>
              <a:ea typeface="Verdana" panose="020B0604030504040204" pitchFamily="34" charset="0"/>
              <a:cs typeface="Arial" panose="020B0604020202020204" pitchFamily="34" charset="0"/>
            </a:endParaRPr>
          </a:p>
        </p:txBody>
      </p:sp>
      <p:sp>
        <p:nvSpPr>
          <p:cNvPr id="5" name="Slide Number Placeholder 4"/>
          <p:cNvSpPr>
            <a:spLocks noGrp="1"/>
          </p:cNvSpPr>
          <p:nvPr>
            <p:ph type="sldNum" sz="quarter" idx="12"/>
          </p:nvPr>
        </p:nvSpPr>
        <p:spPr>
          <a:xfrm>
            <a:off x="2524125" y="6173787"/>
            <a:ext cx="2133600" cy="365125"/>
          </a:xfrm>
        </p:spPr>
        <p:txBody>
          <a:bodyPr/>
          <a:lstStyle/>
          <a:p>
            <a:pPr>
              <a:defRPr>
                <a:uFillTx/>
              </a:defRPr>
            </a:pPr>
            <a:fld id="{53D2BF3C-DD81-4A71-B976-BFF89C61EB4E}" type="slidenum">
              <a:rPr lang="en-US" altLang="en-US" smtClean="0">
                <a:uFillTx/>
              </a:rPr>
              <a:t>42</a:t>
            </a:fld>
            <a:endParaRPr lang="en-US" altLang="en-US" dirty="0">
              <a:uFillTx/>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lnSpc>
                <a:spcPct val="150000"/>
              </a:lnSpc>
            </a:pPr>
            <a:r>
              <a:rPr lang="en-US" altLang="en-US" sz="2400" dirty="0">
                <a:latin typeface="Arial" panose="020B0604020202020204" pitchFamily="34" charset="0"/>
                <a:cs typeface="Arial" panose="020B0604020202020204" pitchFamily="34" charset="0"/>
              </a:rPr>
              <a:t/>
            </a:r>
            <a:br>
              <a:rPr lang="en-US" altLang="en-US" sz="2400" dirty="0">
                <a:latin typeface="Arial" panose="020B0604020202020204" pitchFamily="34" charset="0"/>
                <a:cs typeface="Arial" panose="020B0604020202020204" pitchFamily="34" charset="0"/>
              </a:rPr>
            </a:br>
            <a:r>
              <a:rPr lang="en-US" altLang="en-US" sz="2400" dirty="0">
                <a:latin typeface="Arial" panose="020B0604020202020204" pitchFamily="34" charset="0"/>
                <a:cs typeface="Arial" panose="020B0604020202020204" pitchFamily="34" charset="0"/>
              </a:rPr>
              <a:t/>
            </a:r>
            <a:br>
              <a:rPr lang="en-US" altLang="en-US" sz="2400" dirty="0">
                <a:latin typeface="Arial" panose="020B0604020202020204" pitchFamily="34" charset="0"/>
                <a:cs typeface="Arial" panose="020B0604020202020204" pitchFamily="34" charset="0"/>
              </a:rPr>
            </a:br>
            <a:r>
              <a:rPr lang="en-US" altLang="en-US" sz="2400" dirty="0">
                <a:latin typeface="Arial" panose="020B0604020202020204" pitchFamily="34" charset="0"/>
                <a:cs typeface="Arial" panose="020B0604020202020204" pitchFamily="34" charset="0"/>
              </a:rPr>
              <a:t/>
            </a:r>
            <a:br>
              <a:rPr lang="en-US" altLang="en-US" sz="2400" dirty="0">
                <a:latin typeface="Arial" panose="020B0604020202020204" pitchFamily="34" charset="0"/>
                <a:cs typeface="Arial" panose="020B0604020202020204" pitchFamily="34" charset="0"/>
              </a:rPr>
            </a:br>
            <a:r>
              <a:rPr lang="en-US" altLang="en-US" sz="2400" dirty="0">
                <a:latin typeface="Arial" panose="020B0604020202020204" pitchFamily="34" charset="0"/>
                <a:cs typeface="Arial" panose="020B0604020202020204" pitchFamily="34" charset="0"/>
              </a:rPr>
              <a:t/>
            </a:r>
            <a:br>
              <a:rPr lang="en-US" altLang="en-US" sz="2400" dirty="0">
                <a:latin typeface="Arial" panose="020B0604020202020204" pitchFamily="34" charset="0"/>
                <a:cs typeface="Arial" panose="020B0604020202020204" pitchFamily="34" charset="0"/>
              </a:rPr>
            </a:br>
            <a:r>
              <a:rPr lang="en-US" altLang="en-US" sz="2400" dirty="0">
                <a:latin typeface="Arial" panose="020B0604020202020204" pitchFamily="34" charset="0"/>
                <a:cs typeface="Arial" panose="020B0604020202020204" pitchFamily="34" charset="0"/>
              </a:rPr>
              <a:t/>
            </a:r>
            <a:br>
              <a:rPr lang="en-US" altLang="en-US" sz="2400" dirty="0">
                <a:latin typeface="Arial" panose="020B0604020202020204" pitchFamily="34" charset="0"/>
                <a:cs typeface="Arial" panose="020B0604020202020204" pitchFamily="34" charset="0"/>
              </a:rPr>
            </a:br>
            <a:r>
              <a:rPr lang="en-US" altLang="en-US" sz="2400" dirty="0">
                <a:latin typeface="Arial" panose="020B0604020202020204" pitchFamily="34" charset="0"/>
                <a:cs typeface="Arial" panose="020B0604020202020204" pitchFamily="34" charset="0"/>
              </a:rPr>
              <a:t/>
            </a:r>
            <a:br>
              <a:rPr lang="en-US" altLang="en-US" sz="2400" dirty="0">
                <a:latin typeface="Arial" panose="020B0604020202020204" pitchFamily="34" charset="0"/>
                <a:cs typeface="Arial" panose="020B0604020202020204" pitchFamily="34" charset="0"/>
              </a:rPr>
            </a:br>
            <a:r>
              <a:rPr lang="en-US" altLang="en-US" sz="2400" dirty="0">
                <a:latin typeface="Arial" panose="020B0604020202020204" pitchFamily="34" charset="0"/>
                <a:cs typeface="Arial" panose="020B0604020202020204" pitchFamily="34" charset="0"/>
              </a:rPr>
              <a:t/>
            </a:r>
            <a:br>
              <a:rPr lang="en-US" altLang="en-US" sz="2400" dirty="0">
                <a:latin typeface="Arial" panose="020B0604020202020204" pitchFamily="34" charset="0"/>
                <a:cs typeface="Arial" panose="020B0604020202020204" pitchFamily="34" charset="0"/>
              </a:rPr>
            </a:br>
            <a:r>
              <a:rPr lang="en-US" altLang="en-US" sz="2400" dirty="0">
                <a:latin typeface="Arial" panose="020B0604020202020204" pitchFamily="34" charset="0"/>
                <a:cs typeface="Arial" panose="020B0604020202020204" pitchFamily="34" charset="0"/>
              </a:rPr>
              <a:t/>
            </a:r>
            <a:br>
              <a:rPr lang="en-US" altLang="en-US" sz="2400" dirty="0">
                <a:latin typeface="Arial" panose="020B0604020202020204" pitchFamily="34" charset="0"/>
                <a:cs typeface="Arial" panose="020B0604020202020204" pitchFamily="34" charset="0"/>
              </a:rPr>
            </a:br>
            <a:r>
              <a:rPr lang="en-US" altLang="en-US" sz="2400" dirty="0">
                <a:latin typeface="Arial" panose="020B0604020202020204" pitchFamily="34" charset="0"/>
                <a:cs typeface="Arial" panose="020B0604020202020204" pitchFamily="34" charset="0"/>
              </a:rPr>
              <a:t/>
            </a:r>
            <a:br>
              <a:rPr lang="en-US" altLang="en-US" sz="2400" dirty="0">
                <a:latin typeface="Arial" panose="020B0604020202020204" pitchFamily="34" charset="0"/>
                <a:cs typeface="Arial" panose="020B0604020202020204" pitchFamily="34" charset="0"/>
              </a:rPr>
            </a:br>
            <a:r>
              <a:rPr lang="en-US" altLang="en-US" sz="1800" b="1" dirty="0">
                <a:latin typeface="Arial" panose="020B0604020202020204" pitchFamily="34" charset="0"/>
                <a:cs typeface="Arial" panose="020B0604020202020204" pitchFamily="34" charset="0"/>
              </a:rPr>
              <a:t/>
            </a:r>
            <a:br>
              <a:rPr lang="en-US" altLang="en-US" sz="1800" b="1" dirty="0">
                <a:latin typeface="Arial" panose="020B0604020202020204" pitchFamily="34" charset="0"/>
                <a:cs typeface="Arial" panose="020B0604020202020204" pitchFamily="34" charset="0"/>
              </a:rPr>
            </a:br>
            <a:r>
              <a:rPr lang="en-US" altLang="en-US" sz="2400" dirty="0">
                <a:latin typeface="Arial" panose="020B0604020202020204" pitchFamily="34" charset="0"/>
                <a:cs typeface="Arial" panose="020B0604020202020204" pitchFamily="34" charset="0"/>
              </a:rPr>
              <a:t/>
            </a:r>
            <a:br>
              <a:rPr lang="en-US" altLang="en-US" sz="2400" dirty="0">
                <a:latin typeface="Arial" panose="020B0604020202020204" pitchFamily="34" charset="0"/>
                <a:cs typeface="Arial" panose="020B0604020202020204" pitchFamily="34" charset="0"/>
              </a:rPr>
            </a:br>
            <a:r>
              <a:rPr lang="en-US" altLang="en-US" sz="2400" dirty="0">
                <a:latin typeface="Arial" panose="020B0604020202020204" pitchFamily="34" charset="0"/>
                <a:cs typeface="Arial" panose="020B0604020202020204" pitchFamily="34" charset="0"/>
              </a:rPr>
              <a:t/>
            </a:r>
            <a:br>
              <a:rPr lang="en-US" altLang="en-US" sz="2400" dirty="0">
                <a:latin typeface="Arial" panose="020B0604020202020204" pitchFamily="34" charset="0"/>
                <a:cs typeface="Arial" panose="020B0604020202020204" pitchFamily="34" charset="0"/>
              </a:rPr>
            </a:br>
            <a:r>
              <a:rPr lang="en-US" altLang="en-US" sz="2400" dirty="0">
                <a:latin typeface="Arial" panose="020B0604020202020204" pitchFamily="34" charset="0"/>
                <a:cs typeface="Arial" panose="020B0604020202020204" pitchFamily="34" charset="0"/>
              </a:rPr>
              <a:t/>
            </a:r>
            <a:br>
              <a:rPr lang="en-US" altLang="en-US" sz="2400" dirty="0">
                <a:latin typeface="Arial" panose="020B0604020202020204" pitchFamily="34" charset="0"/>
                <a:cs typeface="Arial" panose="020B0604020202020204" pitchFamily="34" charset="0"/>
              </a:rPr>
            </a:br>
            <a:r>
              <a:rPr lang="en-US" altLang="en-US" sz="2400" dirty="0">
                <a:latin typeface="Arial" panose="020B0604020202020204" pitchFamily="34" charset="0"/>
                <a:cs typeface="Arial" panose="020B0604020202020204" pitchFamily="34" charset="0"/>
              </a:rPr>
              <a:t/>
            </a:r>
            <a:br>
              <a:rPr lang="en-US" altLang="en-US" sz="2400" dirty="0">
                <a:latin typeface="Arial" panose="020B0604020202020204" pitchFamily="34" charset="0"/>
                <a:cs typeface="Arial" panose="020B0604020202020204" pitchFamily="34" charset="0"/>
              </a:rPr>
            </a:br>
            <a:r>
              <a:rPr lang="en-US" altLang="en-US" sz="2400" dirty="0">
                <a:latin typeface="Arial" panose="020B0604020202020204" pitchFamily="34" charset="0"/>
                <a:cs typeface="Arial" panose="020B0604020202020204" pitchFamily="34" charset="0"/>
              </a:rPr>
              <a:t/>
            </a:r>
            <a:br>
              <a:rPr lang="en-US" altLang="en-US" sz="2400" dirty="0">
                <a:latin typeface="Arial" panose="020B0604020202020204" pitchFamily="34" charset="0"/>
                <a:cs typeface="Arial" panose="020B0604020202020204" pitchFamily="34" charset="0"/>
              </a:rPr>
            </a:br>
            <a:r>
              <a:rPr lang="en-US" altLang="en-US" sz="2400" dirty="0">
                <a:latin typeface="Arial" panose="020B0604020202020204" pitchFamily="34" charset="0"/>
                <a:cs typeface="Arial" panose="020B0604020202020204" pitchFamily="34" charset="0"/>
              </a:rPr>
              <a:t/>
            </a:r>
            <a:br>
              <a:rPr lang="en-US" altLang="en-US" sz="2400" dirty="0">
                <a:latin typeface="Arial" panose="020B0604020202020204" pitchFamily="34" charset="0"/>
                <a:cs typeface="Arial" panose="020B0604020202020204" pitchFamily="34" charset="0"/>
              </a:rPr>
            </a:br>
            <a:r>
              <a:rPr lang="en-US" altLang="en-US" sz="2400" dirty="0">
                <a:latin typeface="Arial" panose="020B0604020202020204" pitchFamily="34" charset="0"/>
                <a:cs typeface="Arial" panose="020B0604020202020204" pitchFamily="34" charset="0"/>
              </a:rPr>
              <a:t/>
            </a:r>
            <a:br>
              <a:rPr lang="en-US" altLang="en-US" sz="2400" dirty="0">
                <a:latin typeface="Arial" panose="020B0604020202020204" pitchFamily="34" charset="0"/>
                <a:cs typeface="Arial" panose="020B0604020202020204" pitchFamily="34" charset="0"/>
              </a:rPr>
            </a:br>
            <a:r>
              <a:rPr lang="en-US" altLang="en-US" sz="2400" dirty="0">
                <a:latin typeface="Arial" panose="020B0604020202020204" pitchFamily="34" charset="0"/>
                <a:cs typeface="Arial" panose="020B0604020202020204" pitchFamily="34" charset="0"/>
              </a:rPr>
              <a:t/>
            </a:r>
            <a:br>
              <a:rPr lang="en-US" altLang="en-US" sz="2400" dirty="0">
                <a:latin typeface="Arial" panose="020B0604020202020204" pitchFamily="34" charset="0"/>
                <a:cs typeface="Arial" panose="020B0604020202020204" pitchFamily="34" charset="0"/>
              </a:rPr>
            </a:br>
            <a:endParaRPr lang="en-US" altLang="en-US" sz="2400" dirty="0">
              <a:uFillTx/>
              <a:latin typeface="Arial" panose="020B0604020202020204" pitchFamily="34" charset="0"/>
              <a:cs typeface="Arial" panose="020B0604020202020204" pitchFamily="34" charset="0"/>
            </a:endParaRPr>
          </a:p>
        </p:txBody>
      </p:sp>
      <p:sp>
        <p:nvSpPr>
          <p:cNvPr id="6" name="Subtitle 2"/>
          <p:cNvSpPr>
            <a:spLocks noGrp="1"/>
          </p:cNvSpPr>
          <p:nvPr>
            <p:ph type="subTitle" idx="1"/>
          </p:nvPr>
        </p:nvSpPr>
        <p:spPr/>
        <p:txBody>
          <a:bodyPr rtlCol="0">
            <a:noAutofit/>
          </a:bodyPr>
          <a:lstStyle/>
          <a:p>
            <a:pPr eaLnBrk="1" fontAlgn="auto" hangingPunct="1">
              <a:spcAft>
                <a:spcPts val="0"/>
              </a:spcAft>
              <a:defRPr>
                <a:uFillTx/>
              </a:defRPr>
            </a:pPr>
            <a:r>
              <a:rPr lang="en-GB" sz="24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sym typeface="+mn-ea"/>
              </a:rPr>
              <a:t>1 APRIL TO 30 SEPTEMBER 2021</a:t>
            </a:r>
            <a:endParaRPr lang="en-GB" sz="24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endParaRPr>
          </a:p>
          <a:p>
            <a:pPr eaLnBrk="1" fontAlgn="auto" hangingPunct="1">
              <a:spcAft>
                <a:spcPts val="0"/>
              </a:spcAft>
              <a:defRPr>
                <a:uFillTx/>
              </a:defRPr>
            </a:pPr>
            <a:endParaRPr lang="en-GB" sz="2400" b="1" dirty="0">
              <a:solidFill>
                <a:srgbClr val="333333"/>
              </a:solidFill>
              <a:uFillTx/>
              <a:latin typeface="Arial" panose="020B0604020202020204" pitchFamily="34" charset="0"/>
              <a:ea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uFillTx/>
              </a:defRPr>
            </a:pPr>
            <a:fld id="{3F4BE944-5249-4CB2-9111-D35F09F724B6}" type="slidenum">
              <a:rPr lang="en-US" altLang="en-US" smtClean="0">
                <a:uFillTx/>
              </a:rPr>
              <a:t>43</a:t>
            </a:fld>
            <a:endParaRPr lang="en-US" altLang="en-US" dirty="0">
              <a:uFillTx/>
            </a:endParaRPr>
          </a:p>
        </p:txBody>
      </p:sp>
      <p:sp>
        <p:nvSpPr>
          <p:cNvPr id="4" name="Rectangle 3"/>
          <p:cNvSpPr/>
          <p:nvPr/>
        </p:nvSpPr>
        <p:spPr>
          <a:xfrm>
            <a:off x="1371495" y="879342"/>
            <a:ext cx="6750789" cy="2448560"/>
          </a:xfrm>
          <a:prstGeom prst="rect">
            <a:avLst/>
          </a:prstGeom>
        </p:spPr>
        <p:txBody>
          <a:bodyPr wrap="square">
            <a:spAutoFit/>
          </a:bodyPr>
          <a:lstStyle/>
          <a:p>
            <a:pPr marL="0" marR="2540" indent="0" algn="ctr">
              <a:lnSpc>
                <a:spcPct val="150000"/>
              </a:lnSpc>
              <a:spcBef>
                <a:spcPts val="430"/>
              </a:spcBef>
              <a:spcAft>
                <a:spcPts val="1200"/>
              </a:spcAft>
            </a:pPr>
            <a:r>
              <a:rPr lang="en-GB" sz="2800" b="1"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MID-YEAR </a:t>
            </a:r>
            <a:r>
              <a:rPr lang="en-GB" sz="28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PERFORMANCE REPORT </a:t>
            </a:r>
          </a:p>
          <a:p>
            <a:pPr marL="0" marR="2540" indent="0" algn="ctr">
              <a:lnSpc>
                <a:spcPct val="150000"/>
              </a:lnSpc>
              <a:spcBef>
                <a:spcPts val="430"/>
              </a:spcBef>
              <a:spcAft>
                <a:spcPts val="1200"/>
              </a:spcAft>
            </a:pPr>
            <a:r>
              <a:rPr lang="en-GB" sz="28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2021/22 FINANCIAL YEAR</a:t>
            </a:r>
          </a:p>
          <a:p>
            <a:pPr marL="0" marR="2540" indent="0" algn="ctr">
              <a:lnSpc>
                <a:spcPct val="150000"/>
              </a:lnSpc>
              <a:spcBef>
                <a:spcPts val="430"/>
              </a:spcBef>
              <a:spcAft>
                <a:spcPts val="1200"/>
              </a:spcAft>
            </a:pPr>
            <a:endParaRPr lang="en-GB" sz="28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9818"/>
            <a:ext cx="8229600" cy="649457"/>
          </a:xfrm>
          <a:solidFill>
            <a:srgbClr val="C00000"/>
          </a:solidFill>
        </p:spPr>
        <p:txBody>
          <a:bodyPr/>
          <a:lstStyle/>
          <a:p>
            <a:r>
              <a:rPr lang="en-US" sz="2400" b="1" dirty="0">
                <a:solidFill>
                  <a:schemeClr val="bg1"/>
                </a:solidFill>
                <a:latin typeface="Arial" panose="020B0604020202020204" pitchFamily="34" charset="0"/>
                <a:cs typeface="Arial" panose="020B0604020202020204" pitchFamily="34" charset="0"/>
              </a:rPr>
              <a:t>Organisational Performance</a:t>
            </a:r>
          </a:p>
        </p:txBody>
      </p:sp>
      <p:sp>
        <p:nvSpPr>
          <p:cNvPr id="5" name="Slide Number Placeholder 4"/>
          <p:cNvSpPr>
            <a:spLocks noGrp="1"/>
          </p:cNvSpPr>
          <p:nvPr>
            <p:ph type="sldNum" sz="quarter" idx="12"/>
          </p:nvPr>
        </p:nvSpPr>
        <p:spPr>
          <a:xfrm>
            <a:off x="2438400" y="6308772"/>
            <a:ext cx="2133600" cy="365125"/>
          </a:xfrm>
        </p:spPr>
        <p:txBody>
          <a:bodyPr/>
          <a:lstStyle/>
          <a:p>
            <a:pPr>
              <a:defRPr>
                <a:uFillTx/>
              </a:defRPr>
            </a:pPr>
            <a:fld id="{53D2BF3C-DD81-4A71-B976-BFF89C61EB4E}" type="slidenum">
              <a:rPr lang="en-US" altLang="en-US" smtClean="0">
                <a:uFillTx/>
              </a:rPr>
              <a:t>44</a:t>
            </a:fld>
            <a:endParaRPr lang="en-US" altLang="en-US" dirty="0">
              <a:uFillTx/>
            </a:endParaRPr>
          </a:p>
        </p:txBody>
      </p:sp>
      <p:graphicFrame>
        <p:nvGraphicFramePr>
          <p:cNvPr id="4" name="Table 3"/>
          <p:cNvGraphicFramePr>
            <a:graphicFrameLocks noGrp="1"/>
          </p:cNvGraphicFramePr>
          <p:nvPr/>
        </p:nvGraphicFramePr>
        <p:xfrm>
          <a:off x="534152" y="1059260"/>
          <a:ext cx="8152648" cy="4520631"/>
        </p:xfrm>
        <a:graphic>
          <a:graphicData uri="http://schemas.openxmlformats.org/drawingml/2006/table">
            <a:tbl>
              <a:tblPr firstRow="1" bandRow="1">
                <a:tableStyleId>{5C22544A-7EE6-4342-B048-85BDC9FD1C3A}</a:tableStyleId>
              </a:tblPr>
              <a:tblGrid>
                <a:gridCol w="2038162">
                  <a:extLst>
                    <a:ext uri="{9D8B030D-6E8A-4147-A177-3AD203B41FA5}">
                      <a16:colId xmlns:a16="http://schemas.microsoft.com/office/drawing/2014/main" val="20000"/>
                    </a:ext>
                  </a:extLst>
                </a:gridCol>
                <a:gridCol w="2038162">
                  <a:extLst>
                    <a:ext uri="{9D8B030D-6E8A-4147-A177-3AD203B41FA5}">
                      <a16:colId xmlns:a16="http://schemas.microsoft.com/office/drawing/2014/main" val="20001"/>
                    </a:ext>
                  </a:extLst>
                </a:gridCol>
                <a:gridCol w="2038162">
                  <a:extLst>
                    <a:ext uri="{9D8B030D-6E8A-4147-A177-3AD203B41FA5}">
                      <a16:colId xmlns:a16="http://schemas.microsoft.com/office/drawing/2014/main" val="20002"/>
                    </a:ext>
                  </a:extLst>
                </a:gridCol>
                <a:gridCol w="2038162">
                  <a:extLst>
                    <a:ext uri="{9D8B030D-6E8A-4147-A177-3AD203B41FA5}">
                      <a16:colId xmlns:a16="http://schemas.microsoft.com/office/drawing/2014/main" val="20003"/>
                    </a:ext>
                  </a:extLst>
                </a:gridCol>
              </a:tblGrid>
              <a:tr h="660608">
                <a:tc>
                  <a:txBody>
                    <a:bodyPr/>
                    <a:lstStyle/>
                    <a:p>
                      <a:r>
                        <a:rPr lang="en-US" sz="1200" dirty="0" smtClean="0">
                          <a:latin typeface="Verdana" panose="020B0604030504040204" pitchFamily="34" charset="0"/>
                          <a:ea typeface="Verdana" panose="020B0604030504040204" pitchFamily="34" charset="0"/>
                        </a:rPr>
                        <a:t>Programme</a:t>
                      </a:r>
                      <a:endParaRPr lang="en-ZA" sz="1200" dirty="0">
                        <a:latin typeface="Verdana" panose="020B0604030504040204" pitchFamily="34" charset="0"/>
                        <a:ea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latin typeface="Verdana" panose="020B0604030504040204" pitchFamily="34" charset="0"/>
                          <a:ea typeface="Verdana" panose="020B0604030504040204" pitchFamily="34" charset="0"/>
                        </a:rPr>
                        <a:t>Number of target</a:t>
                      </a:r>
                      <a:r>
                        <a:rPr lang="en-US" sz="1200" baseline="0" dirty="0" smtClean="0">
                          <a:latin typeface="Verdana" panose="020B0604030504040204" pitchFamily="34" charset="0"/>
                          <a:ea typeface="Verdana" panose="020B0604030504040204" pitchFamily="34" charset="0"/>
                        </a:rPr>
                        <a:t> outputs planned</a:t>
                      </a:r>
                      <a:endParaRPr lang="en-ZA" sz="1200" dirty="0">
                        <a:latin typeface="Verdana" panose="020B0604030504040204" pitchFamily="34" charset="0"/>
                        <a:ea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latin typeface="Verdana" panose="020B0604030504040204" pitchFamily="34" charset="0"/>
                          <a:ea typeface="Verdana" panose="020B0604030504040204" pitchFamily="34" charset="0"/>
                        </a:rPr>
                        <a:t>Actual Outputs</a:t>
                      </a:r>
                      <a:r>
                        <a:rPr lang="en-US" sz="1200" baseline="0" dirty="0" smtClean="0">
                          <a:latin typeface="Verdana" panose="020B0604030504040204" pitchFamily="34" charset="0"/>
                          <a:ea typeface="Verdana" panose="020B0604030504040204" pitchFamily="34" charset="0"/>
                        </a:rPr>
                        <a:t> Achieved</a:t>
                      </a:r>
                      <a:endParaRPr lang="en-ZA" sz="1200" dirty="0">
                        <a:latin typeface="Verdana" panose="020B0604030504040204" pitchFamily="34" charset="0"/>
                        <a:ea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latin typeface="Verdana" panose="020B0604030504040204" pitchFamily="34" charset="0"/>
                          <a:ea typeface="Verdana" panose="020B0604030504040204" pitchFamily="34" charset="0"/>
                        </a:rPr>
                        <a:t>% Achieved</a:t>
                      </a:r>
                      <a:endParaRPr lang="en-ZA" sz="1200" dirty="0">
                        <a:latin typeface="Verdana" panose="020B0604030504040204" pitchFamily="34" charset="0"/>
                        <a:ea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60608">
                <a:tc>
                  <a:txBody>
                    <a:bodyPr/>
                    <a:lstStyle/>
                    <a:p>
                      <a:r>
                        <a:rPr lang="en-US" sz="1200" b="1" dirty="0" smtClean="0">
                          <a:latin typeface="Verdana" panose="020B0604030504040204" pitchFamily="34" charset="0"/>
                          <a:ea typeface="Verdana" panose="020B0604030504040204" pitchFamily="34" charset="0"/>
                        </a:rPr>
                        <a:t>Protection of Personal Information</a:t>
                      </a:r>
                      <a:endParaRPr lang="en-ZA" sz="1200" b="1" dirty="0">
                        <a:latin typeface="Verdana" panose="020B0604030504040204" pitchFamily="34" charset="0"/>
                        <a:ea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latin typeface="Verdana" panose="020B0604030504040204" pitchFamily="34" charset="0"/>
                          <a:ea typeface="Verdana" panose="020B0604030504040204" pitchFamily="34" charset="0"/>
                        </a:rPr>
                        <a:t>7</a:t>
                      </a:r>
                      <a:endParaRPr lang="en-ZA" sz="1200" dirty="0">
                        <a:latin typeface="Verdana" panose="020B0604030504040204" pitchFamily="34" charset="0"/>
                        <a:ea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latin typeface="Verdana" panose="020B0604030504040204" pitchFamily="34" charset="0"/>
                          <a:ea typeface="Verdana" panose="020B0604030504040204" pitchFamily="34" charset="0"/>
                        </a:rPr>
                        <a:t>3</a:t>
                      </a:r>
                      <a:endParaRPr lang="en-ZA" sz="1200" dirty="0">
                        <a:latin typeface="Verdana" panose="020B0604030504040204" pitchFamily="34" charset="0"/>
                        <a:ea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dirty="0" smtClean="0">
                          <a:latin typeface="Verdana" panose="020B0604030504040204" pitchFamily="34" charset="0"/>
                          <a:ea typeface="Verdana" panose="020B0604030504040204" pitchFamily="34" charset="0"/>
                        </a:rPr>
                        <a:t>43%</a:t>
                      </a:r>
                      <a:endParaRPr lang="en-ZA" sz="1200" b="1" dirty="0">
                        <a:latin typeface="Verdana" panose="020B0604030504040204" pitchFamily="34" charset="0"/>
                        <a:ea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0001"/>
                  </a:ext>
                </a:extLst>
              </a:tr>
              <a:tr h="660608">
                <a:tc>
                  <a:txBody>
                    <a:bodyPr/>
                    <a:lstStyle/>
                    <a:p>
                      <a:r>
                        <a:rPr lang="en-US" sz="1200" b="1" dirty="0" smtClean="0">
                          <a:latin typeface="Verdana" panose="020B0604030504040204" pitchFamily="34" charset="0"/>
                          <a:ea typeface="Verdana" panose="020B0604030504040204" pitchFamily="34" charset="0"/>
                        </a:rPr>
                        <a:t>Promotion</a:t>
                      </a:r>
                      <a:r>
                        <a:rPr lang="en-US" sz="1200" b="1" baseline="0" dirty="0" smtClean="0">
                          <a:latin typeface="Verdana" panose="020B0604030504040204" pitchFamily="34" charset="0"/>
                          <a:ea typeface="Verdana" panose="020B0604030504040204" pitchFamily="34" charset="0"/>
                        </a:rPr>
                        <a:t> of Access to Information</a:t>
                      </a:r>
                      <a:endParaRPr lang="en-ZA" sz="1200" b="1" dirty="0">
                        <a:latin typeface="Verdana" panose="020B0604030504040204" pitchFamily="34" charset="0"/>
                        <a:ea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latin typeface="Verdana" panose="020B0604030504040204" pitchFamily="34" charset="0"/>
                          <a:ea typeface="Verdana" panose="020B0604030504040204" pitchFamily="34" charset="0"/>
                        </a:rPr>
                        <a:t>2</a:t>
                      </a:r>
                      <a:endParaRPr lang="en-ZA" sz="1200" dirty="0">
                        <a:latin typeface="Verdana" panose="020B0604030504040204" pitchFamily="34" charset="0"/>
                        <a:ea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latin typeface="Verdana" panose="020B0604030504040204" pitchFamily="34" charset="0"/>
                          <a:ea typeface="Verdana" panose="020B0604030504040204" pitchFamily="34" charset="0"/>
                        </a:rPr>
                        <a:t>1</a:t>
                      </a:r>
                      <a:endParaRPr lang="en-ZA" sz="1200" dirty="0">
                        <a:latin typeface="Verdana" panose="020B0604030504040204" pitchFamily="34" charset="0"/>
                        <a:ea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dirty="0" smtClean="0">
                          <a:latin typeface="Verdana" panose="020B0604030504040204" pitchFamily="34" charset="0"/>
                          <a:ea typeface="Verdana" panose="020B0604030504040204" pitchFamily="34" charset="0"/>
                        </a:rPr>
                        <a:t>50%</a:t>
                      </a:r>
                      <a:endParaRPr lang="en-ZA" sz="1200" b="1" dirty="0">
                        <a:latin typeface="Verdana" panose="020B0604030504040204" pitchFamily="34" charset="0"/>
                        <a:ea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2"/>
                  </a:ext>
                </a:extLst>
              </a:tr>
              <a:tr h="660608">
                <a:tc>
                  <a:txBody>
                    <a:bodyPr/>
                    <a:lstStyle/>
                    <a:p>
                      <a:r>
                        <a:rPr lang="en-US" sz="1200" b="1" dirty="0" smtClean="0">
                          <a:latin typeface="Verdana" panose="020B0604030504040204" pitchFamily="34" charset="0"/>
                          <a:ea typeface="Verdana" panose="020B0604030504040204" pitchFamily="34" charset="0"/>
                        </a:rPr>
                        <a:t>Education &amp;</a:t>
                      </a:r>
                      <a:r>
                        <a:rPr lang="en-US" sz="1200" b="1" baseline="0" dirty="0" smtClean="0">
                          <a:latin typeface="Verdana" panose="020B0604030504040204" pitchFamily="34" charset="0"/>
                          <a:ea typeface="Verdana" panose="020B0604030504040204" pitchFamily="34" charset="0"/>
                        </a:rPr>
                        <a:t> Communication</a:t>
                      </a:r>
                      <a:endParaRPr lang="en-ZA" sz="1200" b="1" dirty="0">
                        <a:latin typeface="Verdana" panose="020B0604030504040204" pitchFamily="34" charset="0"/>
                        <a:ea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latin typeface="Verdana" panose="020B0604030504040204" pitchFamily="34" charset="0"/>
                          <a:ea typeface="Verdana" panose="020B0604030504040204" pitchFamily="34" charset="0"/>
                        </a:rPr>
                        <a:t>6</a:t>
                      </a:r>
                      <a:endParaRPr lang="en-ZA" sz="1200" dirty="0">
                        <a:latin typeface="Verdana" panose="020B0604030504040204" pitchFamily="34" charset="0"/>
                        <a:ea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latin typeface="Verdana" panose="020B0604030504040204" pitchFamily="34" charset="0"/>
                          <a:ea typeface="Verdana" panose="020B0604030504040204" pitchFamily="34" charset="0"/>
                        </a:rPr>
                        <a:t>6</a:t>
                      </a:r>
                      <a:endParaRPr lang="en-ZA" sz="1200" dirty="0">
                        <a:latin typeface="Verdana" panose="020B0604030504040204" pitchFamily="34" charset="0"/>
                        <a:ea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dirty="0" smtClean="0">
                          <a:latin typeface="Verdana" panose="020B0604030504040204" pitchFamily="34" charset="0"/>
                          <a:ea typeface="Verdana" panose="020B0604030504040204" pitchFamily="34" charset="0"/>
                        </a:rPr>
                        <a:t>100%</a:t>
                      </a:r>
                      <a:endParaRPr lang="en-ZA" sz="1200" b="1" dirty="0">
                        <a:latin typeface="Verdana" panose="020B0604030504040204" pitchFamily="34" charset="0"/>
                        <a:ea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3"/>
                  </a:ext>
                </a:extLst>
              </a:tr>
              <a:tr h="932623">
                <a:tc>
                  <a:txBody>
                    <a:bodyPr/>
                    <a:lstStyle/>
                    <a:p>
                      <a:r>
                        <a:rPr lang="en-US" sz="1200" b="1" dirty="0" smtClean="0">
                          <a:latin typeface="Verdana" panose="020B0604030504040204" pitchFamily="34" charset="0"/>
                          <a:ea typeface="Verdana" panose="020B0604030504040204" pitchFamily="34" charset="0"/>
                        </a:rPr>
                        <a:t>Legal, Research, Policy &amp; Information Technology Analysis</a:t>
                      </a:r>
                      <a:endParaRPr lang="en-ZA" sz="1200" b="1" dirty="0">
                        <a:latin typeface="Verdana" panose="020B0604030504040204" pitchFamily="34" charset="0"/>
                        <a:ea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latin typeface="Verdana" panose="020B0604030504040204" pitchFamily="34" charset="0"/>
                          <a:ea typeface="Verdana" panose="020B0604030504040204" pitchFamily="34" charset="0"/>
                        </a:rPr>
                        <a:t>6</a:t>
                      </a:r>
                      <a:endParaRPr lang="en-ZA" sz="1200" dirty="0">
                        <a:latin typeface="Verdana" panose="020B0604030504040204" pitchFamily="34" charset="0"/>
                        <a:ea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latin typeface="Verdana" panose="020B0604030504040204" pitchFamily="34" charset="0"/>
                          <a:ea typeface="Verdana" panose="020B0604030504040204" pitchFamily="34" charset="0"/>
                        </a:rPr>
                        <a:t>1</a:t>
                      </a:r>
                      <a:endParaRPr lang="en-ZA" sz="1200" dirty="0">
                        <a:latin typeface="Verdana" panose="020B0604030504040204" pitchFamily="34" charset="0"/>
                        <a:ea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dirty="0" smtClean="0">
                          <a:latin typeface="Verdana" panose="020B0604030504040204" pitchFamily="34" charset="0"/>
                          <a:ea typeface="Verdana" panose="020B0604030504040204" pitchFamily="34" charset="0"/>
                        </a:rPr>
                        <a:t>16%</a:t>
                      </a:r>
                      <a:endParaRPr lang="en-ZA" sz="1200" b="1" dirty="0">
                        <a:latin typeface="Verdana" panose="020B0604030504040204" pitchFamily="34" charset="0"/>
                        <a:ea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0004"/>
                  </a:ext>
                </a:extLst>
              </a:tr>
              <a:tr h="472788">
                <a:tc>
                  <a:txBody>
                    <a:bodyPr/>
                    <a:lstStyle/>
                    <a:p>
                      <a:r>
                        <a:rPr lang="en-US" sz="1200" b="1" dirty="0" smtClean="0">
                          <a:latin typeface="Verdana" panose="020B0604030504040204" pitchFamily="34" charset="0"/>
                          <a:ea typeface="Verdana" panose="020B0604030504040204" pitchFamily="34" charset="0"/>
                        </a:rPr>
                        <a:t>Administration</a:t>
                      </a:r>
                      <a:endParaRPr lang="en-ZA" sz="1200" b="1" dirty="0">
                        <a:latin typeface="Verdana" panose="020B0604030504040204" pitchFamily="34" charset="0"/>
                        <a:ea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latin typeface="Verdana" panose="020B0604030504040204" pitchFamily="34" charset="0"/>
                          <a:ea typeface="Verdana" panose="020B0604030504040204" pitchFamily="34" charset="0"/>
                        </a:rPr>
                        <a:t>6</a:t>
                      </a:r>
                      <a:endParaRPr lang="en-ZA" sz="1200" dirty="0">
                        <a:latin typeface="Verdana" panose="020B0604030504040204" pitchFamily="34" charset="0"/>
                        <a:ea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latin typeface="Verdana" panose="020B0604030504040204" pitchFamily="34" charset="0"/>
                          <a:ea typeface="Verdana" panose="020B0604030504040204" pitchFamily="34" charset="0"/>
                        </a:rPr>
                        <a:t>3</a:t>
                      </a:r>
                      <a:endParaRPr lang="en-ZA" sz="1200" dirty="0">
                        <a:latin typeface="Verdana" panose="020B0604030504040204" pitchFamily="34" charset="0"/>
                        <a:ea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dirty="0" smtClean="0">
                          <a:latin typeface="Verdana" panose="020B0604030504040204" pitchFamily="34" charset="0"/>
                          <a:ea typeface="Verdana" panose="020B0604030504040204" pitchFamily="34" charset="0"/>
                        </a:rPr>
                        <a:t>50%</a:t>
                      </a:r>
                      <a:endParaRPr lang="en-ZA" sz="1200" b="1" dirty="0">
                        <a:latin typeface="Verdana" panose="020B0604030504040204" pitchFamily="34" charset="0"/>
                        <a:ea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5"/>
                  </a:ext>
                </a:extLst>
              </a:tr>
              <a:tr h="472788">
                <a:tc>
                  <a:txBody>
                    <a:bodyPr/>
                    <a:lstStyle/>
                    <a:p>
                      <a:r>
                        <a:rPr lang="en-US" sz="1200" b="1" i="0" dirty="0" smtClean="0">
                          <a:latin typeface="Verdana" panose="020B0604030504040204" pitchFamily="34" charset="0"/>
                          <a:ea typeface="Verdana" panose="020B0604030504040204" pitchFamily="34" charset="0"/>
                        </a:rPr>
                        <a:t>Total</a:t>
                      </a:r>
                      <a:endParaRPr lang="en-ZA" sz="1200" b="1" i="0" dirty="0">
                        <a:latin typeface="Verdana" panose="020B0604030504040204" pitchFamily="34" charset="0"/>
                        <a:ea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i="0" dirty="0" smtClean="0">
                          <a:latin typeface="Verdana" panose="020B0604030504040204" pitchFamily="34" charset="0"/>
                          <a:ea typeface="Verdana" panose="020B0604030504040204" pitchFamily="34" charset="0"/>
                        </a:rPr>
                        <a:t>27</a:t>
                      </a:r>
                      <a:endParaRPr lang="en-ZA" sz="1200" b="1" i="0" dirty="0">
                        <a:latin typeface="Verdana" panose="020B0604030504040204" pitchFamily="34" charset="0"/>
                        <a:ea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i="0" dirty="0" smtClean="0">
                          <a:latin typeface="Verdana" panose="020B0604030504040204" pitchFamily="34" charset="0"/>
                          <a:ea typeface="Verdana" panose="020B0604030504040204" pitchFamily="34" charset="0"/>
                        </a:rPr>
                        <a:t>14</a:t>
                      </a:r>
                      <a:endParaRPr lang="en-ZA" sz="1200" b="1" i="0" dirty="0">
                        <a:latin typeface="Verdana" panose="020B0604030504040204" pitchFamily="34" charset="0"/>
                        <a:ea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i="0" dirty="0" smtClean="0">
                          <a:latin typeface="Verdana" panose="020B0604030504040204" pitchFamily="34" charset="0"/>
                          <a:ea typeface="Verdana" panose="020B0604030504040204" pitchFamily="34" charset="0"/>
                        </a:rPr>
                        <a:t>51%</a:t>
                      </a:r>
                      <a:endParaRPr lang="en-ZA" sz="1200" b="1" i="0" dirty="0">
                        <a:latin typeface="Verdana" panose="020B0604030504040204" pitchFamily="34" charset="0"/>
                        <a:ea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331788"/>
            <a:ext cx="8229600" cy="638175"/>
          </a:xfrm>
        </p:spPr>
        <p:txBody>
          <a:bodyPr/>
          <a:lstStyle/>
          <a:p>
            <a:pPr eaLnBrk="1" hangingPunct="1"/>
            <a:r>
              <a:rPr lang="en-US" altLang="en-US" sz="2400" b="1" dirty="0">
                <a:latin typeface="Arial" panose="020B0604020202020204" pitchFamily="34" charset="0"/>
                <a:cs typeface="Arial" panose="020B0604020202020204" pitchFamily="34" charset="0"/>
              </a:rPr>
              <a:t>PROGRAMME 1: </a:t>
            </a:r>
            <a:br>
              <a:rPr lang="en-US" altLang="en-US" sz="2400" b="1" dirty="0">
                <a:latin typeface="Arial" panose="020B0604020202020204" pitchFamily="34" charset="0"/>
                <a:cs typeface="Arial" panose="020B0604020202020204" pitchFamily="34" charset="0"/>
              </a:rPr>
            </a:br>
            <a:r>
              <a:rPr lang="en-US" altLang="en-US" sz="2400" b="1" dirty="0">
                <a:solidFill>
                  <a:prstClr val="black"/>
                </a:solidFill>
                <a:latin typeface="Arial" panose="020B0604020202020204" pitchFamily="34" charset="0"/>
                <a:cs typeface="Arial" panose="020B0604020202020204" pitchFamily="34" charset="0"/>
              </a:rPr>
              <a:t>PROTECTION OF PERSONAL INFORMATION ACT</a:t>
            </a:r>
            <a:endParaRPr lang="en-US" altLang="en-US" sz="2400" b="1" dirty="0">
              <a:latin typeface="Arial" panose="020B0604020202020204" pitchFamily="34" charset="0"/>
              <a:cs typeface="Arial" panose="020B0604020202020204" pitchFamily="34" charset="0"/>
            </a:endParaRPr>
          </a:p>
        </p:txBody>
      </p:sp>
      <p:graphicFrame>
        <p:nvGraphicFramePr>
          <p:cNvPr id="7" name="Group 33"/>
          <p:cNvGraphicFramePr/>
          <p:nvPr/>
        </p:nvGraphicFramePr>
        <p:xfrm>
          <a:off x="231775" y="1127125"/>
          <a:ext cx="8640764" cy="4696714"/>
        </p:xfrm>
        <a:graphic>
          <a:graphicData uri="http://schemas.openxmlformats.org/drawingml/2006/table">
            <a:tbl>
              <a:tblPr/>
              <a:tblGrid>
                <a:gridCol w="1533651">
                  <a:extLst>
                    <a:ext uri="{9D8B030D-6E8A-4147-A177-3AD203B41FA5}">
                      <a16:colId xmlns:a16="http://schemas.microsoft.com/office/drawing/2014/main" val="20000"/>
                    </a:ext>
                  </a:extLst>
                </a:gridCol>
                <a:gridCol w="1408080">
                  <a:extLst>
                    <a:ext uri="{9D8B030D-6E8A-4147-A177-3AD203B41FA5}">
                      <a16:colId xmlns:a16="http://schemas.microsoft.com/office/drawing/2014/main" val="20001"/>
                    </a:ext>
                  </a:extLst>
                </a:gridCol>
                <a:gridCol w="1538343">
                  <a:extLst>
                    <a:ext uri="{9D8B030D-6E8A-4147-A177-3AD203B41FA5}">
                      <a16:colId xmlns:a16="http://schemas.microsoft.com/office/drawing/2014/main" val="20002"/>
                    </a:ext>
                  </a:extLst>
                </a:gridCol>
                <a:gridCol w="2917387">
                  <a:extLst>
                    <a:ext uri="{9D8B030D-6E8A-4147-A177-3AD203B41FA5}">
                      <a16:colId xmlns:a16="http://schemas.microsoft.com/office/drawing/2014/main" val="20003"/>
                    </a:ext>
                  </a:extLst>
                </a:gridCol>
                <a:gridCol w="1243303">
                  <a:extLst>
                    <a:ext uri="{9D8B030D-6E8A-4147-A177-3AD203B41FA5}">
                      <a16:colId xmlns:a16="http://schemas.microsoft.com/office/drawing/2014/main" val="20004"/>
                    </a:ext>
                  </a:extLst>
                </a:gridCol>
              </a:tblGrid>
              <a:tr h="628045">
                <a:tc gridSpan="5">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l" defTabSz="914400" rtl="0" eaLnBrk="1" fontAlgn="base" latinLnBrk="0" hangingPunct="1">
                        <a:lnSpc>
                          <a:spcPct val="105000"/>
                        </a:lnSpc>
                        <a:spcBef>
                          <a:spcPts val="600"/>
                        </a:spcBef>
                        <a:spcAft>
                          <a:spcPts val="600"/>
                        </a:spcAft>
                        <a:buClrTx/>
                        <a:buSzTx/>
                        <a:buFontTx/>
                        <a:buNone/>
                        <a:defRPr/>
                      </a:pPr>
                      <a:r>
                        <a:rPr lang="en-US" sz="1200" b="1" kern="1200" dirty="0">
                          <a:solidFill>
                            <a:schemeClr val="tx1"/>
                          </a:solidFill>
                          <a:effectLst/>
                          <a:latin typeface="Verdana" panose="020B0604030504040204" pitchFamily="34" charset="0"/>
                          <a:ea typeface="Verdana" panose="020B0604030504040204" pitchFamily="34" charset="0"/>
                          <a:cs typeface="Arial" panose="020B0604020202020204" pitchFamily="34" charset="0"/>
                        </a:rPr>
                        <a:t>Output:</a:t>
                      </a:r>
                      <a:r>
                        <a:rPr lang="en-US" sz="1200" b="1" kern="1200" baseline="0" dirty="0">
                          <a:solidFill>
                            <a:schemeClr val="tx1"/>
                          </a:solidFill>
                          <a:effectLst/>
                          <a:latin typeface="Verdana" panose="020B0604030504040204" pitchFamily="34" charset="0"/>
                          <a:ea typeface="Verdana" panose="020B0604030504040204" pitchFamily="34" charset="0"/>
                          <a:cs typeface="Arial" panose="020B0604020202020204" pitchFamily="34" charset="0"/>
                        </a:rPr>
                        <a:t> Complaints Pre- Investigated</a:t>
                      </a:r>
                      <a:endParaRPr lang="en-ZA" sz="1200" b="1" dirty="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61058" marR="61058" marT="15825" marB="158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8F2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02207">
                <a:tc rowSpan="2">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ctr" defTabSz="914400" rtl="0" eaLnBrk="1" fontAlgn="base" latinLnBrk="0" hangingPunct="1">
                        <a:lnSpc>
                          <a:spcPct val="105000"/>
                        </a:lnSpc>
                        <a:spcBef>
                          <a:spcPct val="0"/>
                        </a:spcBef>
                        <a:spcAft>
                          <a:spcPts val="200"/>
                        </a:spcAft>
                        <a:buClrTx/>
                        <a:buSzTx/>
                        <a:buFontTx/>
                        <a:buNone/>
                      </a:pPr>
                      <a:r>
                        <a:rPr kumimoji="0" lang="en-US"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Indicator</a:t>
                      </a:r>
                      <a:endParaRPr kumimoji="0" lang="en-ZA"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58" marR="61058" marT="15825" marB="158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rowSpan="2">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ctr" defTabSz="914400" rtl="0" eaLnBrk="1" fontAlgn="base" latinLnBrk="0" hangingPunct="1">
                        <a:lnSpc>
                          <a:spcPct val="105000"/>
                        </a:lnSpc>
                        <a:spcBef>
                          <a:spcPct val="0"/>
                        </a:spcBef>
                        <a:spcAft>
                          <a:spcPts val="200"/>
                        </a:spcAft>
                        <a:buClrTx/>
                        <a:buSzTx/>
                        <a:buFontTx/>
                        <a:buNone/>
                      </a:pPr>
                      <a:r>
                        <a:rPr kumimoji="0" lang="en-US"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Annual target: 2021/22</a:t>
                      </a:r>
                      <a:endParaRPr kumimoji="0" lang="en-ZA"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58" marR="61058" marT="15825" marB="158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gridSpan="2">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ctr" defTabSz="914400" rtl="0" eaLnBrk="1" fontAlgn="base" latinLnBrk="0" hangingPunct="1">
                        <a:lnSpc>
                          <a:spcPct val="105000"/>
                        </a:lnSpc>
                        <a:spcBef>
                          <a:spcPct val="0"/>
                        </a:spcBef>
                        <a:spcAft>
                          <a:spcPts val="200"/>
                        </a:spcAft>
                        <a:buClrTx/>
                        <a:buSzTx/>
                        <a:buFontTx/>
                        <a:buNone/>
                      </a:pPr>
                      <a:r>
                        <a:rPr kumimoji="0" lang="en-ZA" sz="1200" b="1" i="0" u="none" strike="noStrike" kern="1200" cap="none" normalizeH="0" baseline="0" dirty="0" smtClean="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Mid-Year</a:t>
                      </a:r>
                      <a:endParaRPr kumimoji="0" lang="en-ZA" sz="1200" b="1"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58" marR="61058" marT="15825" marB="158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hMerge="1">
                  <a:txBody>
                    <a:bodyPr/>
                    <a:lstStyle/>
                    <a:p>
                      <a:endParaRPr lang="en-US"/>
                    </a:p>
                  </a:txBody>
                  <a:tcPr/>
                </a:tc>
                <a:tc rowSpan="2">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ctr" defTabSz="914400" rtl="0" eaLnBrk="1" fontAlgn="base" latinLnBrk="0" hangingPunct="1">
                        <a:lnSpc>
                          <a:spcPct val="105000"/>
                        </a:lnSpc>
                        <a:spcBef>
                          <a:spcPct val="0"/>
                        </a:spcBef>
                        <a:spcAft>
                          <a:spcPts val="200"/>
                        </a:spcAft>
                        <a:buClrTx/>
                        <a:buSzTx/>
                        <a:buFontTx/>
                        <a:buNone/>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Status</a:t>
                      </a:r>
                    </a:p>
                  </a:txBody>
                  <a:tcPr marL="61058" marR="61058" marT="15825" marB="158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1"/>
                  </a:ext>
                </a:extLst>
              </a:tr>
              <a:tr h="368798">
                <a:tc vMerge="1">
                  <a:txBody>
                    <a:bodyPr/>
                    <a:lstStyle/>
                    <a:p>
                      <a:endParaRPr lang="en-US"/>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vMerge="1">
                  <a:txBody>
                    <a:bodyPr/>
                    <a:lstStyle/>
                    <a:p>
                      <a:endParaRPr lang="en-US"/>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115000"/>
                        </a:lnSpc>
                        <a:spcBef>
                          <a:spcPts val="1200"/>
                        </a:spcBef>
                        <a:spcAft>
                          <a:spcPts val="0"/>
                        </a:spcAft>
                      </a:pPr>
                      <a:r>
                        <a:rPr lang="en-US" sz="1200" dirty="0">
                          <a:latin typeface="Verdana" panose="020B0604030504040204" pitchFamily="34" charset="0"/>
                          <a:ea typeface="Verdana" panose="020B0604030504040204" pitchFamily="34" charset="0"/>
                          <a:cs typeface="Arial" panose="020B0604020202020204" pitchFamily="34" charset="0"/>
                        </a:rPr>
                        <a:t>Target</a:t>
                      </a:r>
                      <a:r>
                        <a:rPr lang="en-US" sz="1200" baseline="0" dirty="0">
                          <a:latin typeface="Verdana" panose="020B0604030504040204" pitchFamily="34" charset="0"/>
                          <a:ea typeface="Verdana" panose="020B0604030504040204" pitchFamily="34" charset="0"/>
                          <a:cs typeface="Arial" panose="020B0604020202020204" pitchFamily="34" charset="0"/>
                        </a:rPr>
                        <a:t> </a:t>
                      </a:r>
                      <a:endParaRPr lang="en-US" sz="1200" dirty="0">
                        <a:latin typeface="Verdana" panose="020B0604030504040204" pitchFamily="34" charset="0"/>
                        <a:ea typeface="Verdana" panose="020B0604030504040204" pitchFamily="34" charset="0"/>
                        <a:cs typeface="Arial" panose="020B0604020202020204" pitchFamily="34" charset="0"/>
                      </a:endParaRPr>
                    </a:p>
                  </a:txBody>
                  <a:tcPr marL="61058" marR="61058" marT="15825" marB="158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algn="ctr"/>
                      <a:r>
                        <a:rPr lang="en-ZA" sz="1200" dirty="0">
                          <a:latin typeface="Verdana" panose="020B0604030504040204" pitchFamily="34" charset="0"/>
                          <a:ea typeface="Verdana" panose="020B0604030504040204" pitchFamily="34" charset="0"/>
                          <a:cs typeface="Arial" panose="020B0604020202020204" pitchFamily="34" charset="0"/>
                        </a:rPr>
                        <a:t>Actual</a:t>
                      </a:r>
                      <a:r>
                        <a:rPr lang="en-ZA" sz="1200" baseline="0" dirty="0">
                          <a:latin typeface="Verdana" panose="020B0604030504040204" pitchFamily="34" charset="0"/>
                          <a:ea typeface="Verdana" panose="020B0604030504040204" pitchFamily="34" charset="0"/>
                          <a:cs typeface="Arial" panose="020B0604020202020204" pitchFamily="34" charset="0"/>
                        </a:rPr>
                        <a:t> Output </a:t>
                      </a:r>
                      <a:endParaRPr lang="en-ZA" sz="1200" dirty="0">
                        <a:latin typeface="Verdana" panose="020B0604030504040204" pitchFamily="34" charset="0"/>
                        <a:ea typeface="Verdana" panose="020B0604030504040204" pitchFamily="34" charset="0"/>
                        <a:cs typeface="Arial" panose="020B0604020202020204" pitchFamily="34" charset="0"/>
                      </a:endParaRPr>
                    </a:p>
                  </a:txBody>
                  <a:tcPr marL="61058" marR="61058" marT="15825" marB="158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vMerge="1">
                  <a:txBody>
                    <a:bodyPr/>
                    <a:lstStyle/>
                    <a:p>
                      <a:endParaRPr lang="en-US"/>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10178">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268605" indent="-268605"/>
                      <a:r>
                        <a:rPr lang="en-US" sz="1200" b="1" dirty="0">
                          <a:effectLst/>
                          <a:latin typeface="Verdana" panose="020B0604030504040204" pitchFamily="34" charset="0"/>
                          <a:ea typeface="Verdana" panose="020B0604030504040204" pitchFamily="34" charset="0"/>
                        </a:rPr>
                        <a:t>1.1. </a:t>
                      </a:r>
                    </a:p>
                    <a:p>
                      <a:pPr marL="0" indent="0" algn="just"/>
                      <a:r>
                        <a:rPr lang="en-US" sz="1200" b="1" dirty="0">
                          <a:effectLst/>
                          <a:latin typeface="Verdana" panose="020B0604030504040204" pitchFamily="34" charset="0"/>
                          <a:ea typeface="Verdana" panose="020B0604030504040204" pitchFamily="34" charset="0"/>
                        </a:rPr>
                        <a:t>Percentage of complaints pre-investigated </a:t>
                      </a:r>
                      <a:endParaRPr lang="en-ZA" sz="1200" b="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1058" marR="61058" marT="15825" marB="158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r>
                        <a:rPr lang="en-US" sz="1200" dirty="0">
                          <a:effectLst/>
                          <a:latin typeface="Verdana" panose="020B0604030504040204" pitchFamily="34" charset="0"/>
                          <a:ea typeface="Verdana" panose="020B0604030504040204" pitchFamily="34" charset="0"/>
                        </a:rPr>
                        <a:t>50 % of pre-investigated complaints finalised </a:t>
                      </a:r>
                      <a:endParaRPr lang="en-ZA" sz="12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36191" marR="36191" marT="36180" marB="177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r>
                        <a:rPr lang="en-US" sz="1200" dirty="0">
                          <a:effectLst/>
                          <a:latin typeface="Verdana" panose="020B0604030504040204" pitchFamily="34" charset="0"/>
                          <a:ea typeface="Verdana" panose="020B0604030504040204" pitchFamily="34" charset="0"/>
                          <a:cs typeface="Arial" panose="020B0604020202020204" pitchFamily="34" charset="0"/>
                        </a:rPr>
                        <a:t>20% of pre-investigated complaints finalised </a:t>
                      </a:r>
                      <a:endParaRPr lang="en-ZA" sz="1200" dirty="0">
                        <a:solidFill>
                          <a:srgbClr val="000000"/>
                        </a:solidFill>
                        <a:effectLst/>
                        <a:latin typeface="Verdana" panose="020B0604030504040204" pitchFamily="34" charset="0"/>
                        <a:ea typeface="Verdana" panose="020B0604030504040204" pitchFamily="34" charset="0"/>
                        <a:cs typeface="Arial" panose="020B0604020202020204" pitchFamily="34" charset="0"/>
                      </a:endParaRPr>
                    </a:p>
                  </a:txBody>
                  <a:tcPr marL="36191" marR="36191" marT="36180" marB="177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defRPr/>
                      </a:pPr>
                      <a:r>
                        <a:rPr lang="en-US" sz="1200" dirty="0" smtClean="0">
                          <a:effectLst/>
                          <a:latin typeface="Verdana" panose="020B0604030504040204" pitchFamily="34" charset="0"/>
                          <a:ea typeface="Verdana" panose="020B0604030504040204" pitchFamily="34" charset="0"/>
                          <a:cs typeface="Arial" panose="020B0604020202020204" pitchFamily="34" charset="0"/>
                        </a:rPr>
                        <a:t>24,6 % of </a:t>
                      </a:r>
                      <a:r>
                        <a:rPr lang="en-US" sz="1200" dirty="0">
                          <a:effectLst/>
                          <a:latin typeface="Verdana" panose="020B0604030504040204" pitchFamily="34" charset="0"/>
                          <a:ea typeface="Verdana" panose="020B0604030504040204" pitchFamily="34" charset="0"/>
                          <a:cs typeface="Arial" panose="020B0604020202020204" pitchFamily="34" charset="0"/>
                        </a:rPr>
                        <a:t>pre-investigated complaints </a:t>
                      </a:r>
                      <a:r>
                        <a:rPr lang="en-US" sz="1200" dirty="0" smtClean="0">
                          <a:effectLst/>
                          <a:latin typeface="Verdana" panose="020B0604030504040204" pitchFamily="34" charset="0"/>
                          <a:ea typeface="Verdana" panose="020B0604030504040204" pitchFamily="34" charset="0"/>
                          <a:cs typeface="Arial" panose="020B0604020202020204" pitchFamily="34" charset="0"/>
                        </a:rPr>
                        <a:t>finalised</a:t>
                      </a:r>
                      <a:endParaRPr lang="en-ZA" sz="1200" dirty="0">
                        <a:latin typeface="Verdana" panose="020B0604030504040204" pitchFamily="34" charset="0"/>
                        <a:ea typeface="Verdana" panose="020B0604030504040204" pitchFamily="34" charset="0"/>
                        <a:cs typeface="Arial" panose="020B0604020202020204" pitchFamily="34" charset="0"/>
                      </a:endParaRPr>
                    </a:p>
                  </a:txBody>
                  <a:tcPr marL="36191" marR="36191" marT="36180" marB="177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5000"/>
                        </a:lnSpc>
                        <a:spcBef>
                          <a:spcPct val="0"/>
                        </a:spcBef>
                        <a:spcAft>
                          <a:spcPts val="200"/>
                        </a:spcAft>
                        <a:buClrTx/>
                        <a:buSzTx/>
                        <a:buFontTx/>
                        <a:buNone/>
                      </a:pPr>
                      <a:r>
                        <a:rPr kumimoji="0" lang="en-GB"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Achieved</a:t>
                      </a:r>
                    </a:p>
                  </a:txBody>
                  <a:tcPr marL="36191" marR="36191" marT="36180" marB="177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657455">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l" defTabSz="914400" rtl="0" eaLnBrk="1" fontAlgn="base" latinLnBrk="0" hangingPunct="1">
                        <a:lnSpc>
                          <a:spcPct val="105000"/>
                        </a:lnSpc>
                        <a:spcBef>
                          <a:spcPct val="0"/>
                        </a:spcBef>
                        <a:spcAft>
                          <a:spcPts val="200"/>
                        </a:spcAft>
                        <a:buClrTx/>
                        <a:buSzTx/>
                        <a:buFontTx/>
                        <a:buNone/>
                        <a:defRPr/>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Performance Overview</a:t>
                      </a:r>
                    </a:p>
                    <a:p>
                      <a:pPr marL="0" marR="0" lvl="0" indent="0" algn="l" defTabSz="914400" rtl="0" eaLnBrk="1" fontAlgn="base" latinLnBrk="0" hangingPunct="1">
                        <a:lnSpc>
                          <a:spcPct val="105000"/>
                        </a:lnSpc>
                        <a:spcBef>
                          <a:spcPct val="0"/>
                        </a:spcBef>
                        <a:spcAft>
                          <a:spcPts val="200"/>
                        </a:spcAft>
                        <a:buClrTx/>
                        <a:buSzTx/>
                        <a:buFontTx/>
                        <a:buNone/>
                      </a:pPr>
                      <a:endPar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58" marR="61058" marT="15825" marB="158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4">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l" defTabSz="457200" rtl="0" eaLnBrk="1" fontAlgn="ctr" latinLnBrk="0" hangingPunct="1">
                        <a:lnSpc>
                          <a:spcPct val="120000"/>
                        </a:lnSpc>
                        <a:spcBef>
                          <a:spcPts val="0"/>
                        </a:spcBef>
                        <a:spcAft>
                          <a:spcPts val="0"/>
                        </a:spcAft>
                        <a:buClrTx/>
                        <a:buSzTx/>
                        <a:buFont typeface="Arial" panose="020B0604020202020204" pitchFamily="34" charset="0"/>
                        <a:buNone/>
                        <a:defRPr/>
                      </a:pPr>
                      <a:r>
                        <a:rPr lang="en-US" sz="1200" baseline="0" dirty="0" smtClean="0">
                          <a:effectLst/>
                          <a:latin typeface="Verdana" panose="020B0604030504040204" pitchFamily="34" charset="0"/>
                          <a:ea typeface="Verdana" panose="020B0604030504040204" pitchFamily="34" charset="0"/>
                          <a:cs typeface="Arial" panose="020B0604020202020204" pitchFamily="34" charset="0"/>
                        </a:rPr>
                        <a:t>Thirty-four (34) out of one-hundred and thirty-eight (138) complaints that were received and pre-investigated were finalized or resolved following Committee approval.</a:t>
                      </a:r>
                      <a:endParaRPr lang="en-ZA" sz="1200" dirty="0" smtClean="0">
                        <a:effectLst/>
                        <a:latin typeface="Verdana" panose="020B0604030504040204" pitchFamily="34" charset="0"/>
                        <a:ea typeface="Verdana" panose="020B0604030504040204" pitchFamily="34" charset="0"/>
                        <a:cs typeface="Arial" panose="020B0604020202020204" pitchFamily="34" charset="0"/>
                      </a:endParaRPr>
                    </a:p>
                    <a:p>
                      <a:pPr marL="0" marR="0" indent="0" algn="l" fontAlgn="ctr">
                        <a:lnSpc>
                          <a:spcPct val="120000"/>
                        </a:lnSpc>
                        <a:spcBef>
                          <a:spcPts val="0"/>
                        </a:spcBef>
                        <a:spcAft>
                          <a:spcPts val="0"/>
                        </a:spcAft>
                        <a:buFont typeface="Arial" panose="020B0604020202020204" pitchFamily="34" charset="0"/>
                        <a:buNone/>
                      </a:pPr>
                      <a:endParaRPr lang="en-US" sz="1200" dirty="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36191" marR="36191" marT="36180" marB="177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marL="61065" marR="61065" marT="15832" marB="158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marL="61065" marR="61065" marT="15832" marB="158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50280">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l" defTabSz="914400" rtl="0" eaLnBrk="1" fontAlgn="base" latinLnBrk="0" hangingPunct="1">
                        <a:lnSpc>
                          <a:spcPct val="105000"/>
                        </a:lnSpc>
                        <a:spcBef>
                          <a:spcPct val="0"/>
                        </a:spcBef>
                        <a:spcAft>
                          <a:spcPts val="200"/>
                        </a:spcAft>
                        <a:buClrTx/>
                        <a:buSzTx/>
                        <a:buFontTx/>
                        <a:buNone/>
                        <a:defRPr/>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Challenges </a:t>
                      </a:r>
                    </a:p>
                    <a:p>
                      <a:pPr marL="0" marR="0" lvl="0" indent="0" algn="l" defTabSz="914400" rtl="0" eaLnBrk="1" fontAlgn="base" latinLnBrk="0" hangingPunct="1">
                        <a:lnSpc>
                          <a:spcPct val="105000"/>
                        </a:lnSpc>
                        <a:spcBef>
                          <a:spcPct val="0"/>
                        </a:spcBef>
                        <a:spcAft>
                          <a:spcPts val="200"/>
                        </a:spcAft>
                        <a:buClrTx/>
                        <a:buSzTx/>
                        <a:buFontTx/>
                        <a:buNone/>
                        <a:defRPr/>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(If applicable)</a:t>
                      </a:r>
                    </a:p>
                    <a:p>
                      <a:pPr marL="0" marR="0" lvl="0" indent="0" algn="l" defTabSz="914400" rtl="0" eaLnBrk="1" fontAlgn="base" latinLnBrk="0" hangingPunct="1">
                        <a:lnSpc>
                          <a:spcPct val="105000"/>
                        </a:lnSpc>
                        <a:spcBef>
                          <a:spcPct val="0"/>
                        </a:spcBef>
                        <a:spcAft>
                          <a:spcPts val="200"/>
                        </a:spcAft>
                        <a:buClrTx/>
                        <a:buSzTx/>
                        <a:buFontTx/>
                        <a:buNone/>
                      </a:pPr>
                      <a:endPar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58" marR="61058" marT="15825" marB="158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4">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l" defTabSz="457200" rtl="0" eaLnBrk="1" fontAlgn="ctr" latinLnBrk="0" hangingPunct="1">
                        <a:lnSpc>
                          <a:spcPct val="120000"/>
                        </a:lnSpc>
                        <a:spcBef>
                          <a:spcPts val="0"/>
                        </a:spcBef>
                        <a:spcAft>
                          <a:spcPts val="0"/>
                        </a:spcAft>
                        <a:buClrTx/>
                        <a:buSzTx/>
                        <a:buFont typeface="Arial" panose="020B0604020202020204" pitchFamily="34" charset="0"/>
                        <a:buNone/>
                        <a:defRPr/>
                      </a:pPr>
                      <a:r>
                        <a:rPr lang="en-US" sz="1200" dirty="0">
                          <a:solidFill>
                            <a:schemeClr val="tx1"/>
                          </a:solidFill>
                          <a:latin typeface="Verdana" panose="020B0604030504040204" pitchFamily="34" charset="0"/>
                          <a:ea typeface="Verdana" panose="020B0604030504040204" pitchFamily="34" charset="0"/>
                          <a:cs typeface="Arial" panose="020B0604020202020204" pitchFamily="34" charset="0"/>
                        </a:rPr>
                        <a:t>N/A</a:t>
                      </a:r>
                    </a:p>
                    <a:p>
                      <a:pPr marL="0" marR="0" lvl="0" indent="0" algn="l" defTabSz="457200" rtl="0" eaLnBrk="1" fontAlgn="ctr" latinLnBrk="0" hangingPunct="1">
                        <a:lnSpc>
                          <a:spcPct val="120000"/>
                        </a:lnSpc>
                        <a:spcBef>
                          <a:spcPts val="0"/>
                        </a:spcBef>
                        <a:spcAft>
                          <a:spcPts val="0"/>
                        </a:spcAft>
                        <a:buClrTx/>
                        <a:buSzTx/>
                        <a:buFont typeface="Arial" panose="020B0604020202020204" pitchFamily="34" charset="0"/>
                        <a:buNone/>
                        <a:defRPr/>
                      </a:pPr>
                      <a:endParaRPr lang="en-ZA" sz="1200" kern="120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36191" marR="36191" marT="36180" marB="177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marL="61065" marR="61065" marT="15832" marB="158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marL="61065" marR="61065" marT="15832" marB="158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824886">
                <a:tc>
                  <a:txBody>
                    <a:bodyPr/>
                    <a:lstStyle/>
                    <a:p>
                      <a:pPr marL="0" marR="0" lvl="0" indent="0" algn="l" defTabSz="914400" rtl="0" eaLnBrk="1" fontAlgn="base" latinLnBrk="0" hangingPunct="1">
                        <a:lnSpc>
                          <a:spcPct val="105000"/>
                        </a:lnSpc>
                        <a:spcBef>
                          <a:spcPct val="0"/>
                        </a:spcBef>
                        <a:spcAft>
                          <a:spcPts val="200"/>
                        </a:spcAft>
                        <a:buClrTx/>
                        <a:buSzTx/>
                        <a:buFontTx/>
                        <a:buNone/>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Risks and Mitigation </a:t>
                      </a:r>
                    </a:p>
                    <a:p>
                      <a:pPr marL="0" marR="0" lvl="0" indent="0" algn="l" defTabSz="914400" rtl="0" eaLnBrk="1" fontAlgn="base" latinLnBrk="0" hangingPunct="1">
                        <a:lnSpc>
                          <a:spcPct val="105000"/>
                        </a:lnSpc>
                        <a:spcBef>
                          <a:spcPct val="0"/>
                        </a:spcBef>
                        <a:spcAft>
                          <a:spcPts val="200"/>
                        </a:spcAft>
                        <a:buClrTx/>
                        <a:buSzTx/>
                        <a:buFontTx/>
                        <a:buNone/>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(If applicable)</a:t>
                      </a:r>
                    </a:p>
                  </a:txBody>
                  <a:tcPr marL="61058" marR="61058" marT="15825" marB="158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4">
                  <a:txBody>
                    <a:bodyPr/>
                    <a:lstStyle/>
                    <a:p>
                      <a:pPr marL="0" marR="0" lvl="0" indent="0" algn="l" defTabSz="457200" rtl="0" eaLnBrk="1" fontAlgn="ctr" latinLnBrk="0" hangingPunct="1">
                        <a:lnSpc>
                          <a:spcPct val="120000"/>
                        </a:lnSpc>
                        <a:spcBef>
                          <a:spcPts val="0"/>
                        </a:spcBef>
                        <a:spcAft>
                          <a:spcPts val="0"/>
                        </a:spcAft>
                        <a:buClrTx/>
                        <a:buSzTx/>
                        <a:buFont typeface="Arial" panose="020B0604020202020204" pitchFamily="34" charset="0"/>
                        <a:buNone/>
                        <a:defRPr/>
                      </a:pPr>
                      <a:r>
                        <a:rPr lang="en-US" sz="1200" dirty="0">
                          <a:solidFill>
                            <a:schemeClr val="tx1"/>
                          </a:solidFill>
                          <a:latin typeface="Verdana" panose="020B0604030504040204" pitchFamily="34" charset="0"/>
                          <a:ea typeface="Verdana" panose="020B0604030504040204" pitchFamily="34" charset="0"/>
                          <a:cs typeface="Arial" panose="020B0604020202020204" pitchFamily="34" charset="0"/>
                        </a:rPr>
                        <a:t>N/A</a:t>
                      </a:r>
                    </a:p>
                    <a:p>
                      <a:pPr marL="0" marR="0" lvl="0" indent="0" algn="l" defTabSz="457200" rtl="0" eaLnBrk="1" fontAlgn="ctr" latinLnBrk="0" hangingPunct="1">
                        <a:lnSpc>
                          <a:spcPct val="120000"/>
                        </a:lnSpc>
                        <a:spcBef>
                          <a:spcPts val="0"/>
                        </a:spcBef>
                        <a:spcAft>
                          <a:spcPts val="0"/>
                        </a:spcAft>
                        <a:buClrTx/>
                        <a:buSzTx/>
                        <a:buFont typeface="Arial" panose="020B0604020202020204" pitchFamily="34" charset="0"/>
                        <a:buNone/>
                        <a:defRPr/>
                      </a:pPr>
                      <a:endParaRPr lang="en-ZA" sz="1200" kern="120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36191" marR="36191" marT="36180" marB="177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bl>
          </a:graphicData>
        </a:graphic>
      </p:graphicFrame>
      <p:sp>
        <p:nvSpPr>
          <p:cNvPr id="2" name="Footer Placeholder 1"/>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defPPr>
              <a:defRPr lang="en-US"/>
            </a:defPPr>
            <a:lvl1pPr algn="ctr" defTabSz="457200" rtl="0" eaLnBrk="1" fontAlgn="auto" hangingPunct="1">
              <a:spcBef>
                <a:spcPts val="0"/>
              </a:spcBef>
              <a:spcAft>
                <a:spcPts val="0"/>
              </a:spcAft>
              <a:defRPr sz="1200" kern="1200">
                <a:solidFill>
                  <a:schemeClr val="tx1">
                    <a:tint val="75000"/>
                  </a:schemeClr>
                </a:solidFill>
                <a:latin typeface="+mn-lt"/>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a:defRPr/>
            </a:pPr>
            <a:fld id="{28EB8DBA-C78F-44A9-86BA-30E7739E085C}" type="slidenum">
              <a:rPr lang="en-US" sz="800" b="1" smtClean="0">
                <a:latin typeface="Arial" panose="020B0604020202020204" pitchFamily="34" charset="0"/>
                <a:cs typeface="Arial" panose="020B0604020202020204" pitchFamily="34" charset="0"/>
              </a:rPr>
              <a:t>45</a:t>
            </a:fld>
            <a:endParaRPr lang="en-US" sz="8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66688" y="276654"/>
            <a:ext cx="8866187" cy="610081"/>
          </a:xfrm>
        </p:spPr>
        <p:txBody>
          <a:bodyPr/>
          <a:lstStyle/>
          <a:p>
            <a:pPr eaLnBrk="1" hangingPunct="1"/>
            <a:r>
              <a:rPr lang="en-US" altLang="en-US" sz="2400" b="1" dirty="0">
                <a:latin typeface="Arial" panose="020B0604020202020204" pitchFamily="34" charset="0"/>
                <a:cs typeface="Arial" panose="020B0604020202020204" pitchFamily="34" charset="0"/>
              </a:rPr>
              <a:t>PROGRAMME 1</a:t>
            </a:r>
            <a:r>
              <a:rPr lang="en-US" altLang="en-US" sz="2400" b="1" dirty="0" smtClean="0">
                <a:latin typeface="Arial" panose="020B0604020202020204" pitchFamily="34" charset="0"/>
                <a:cs typeface="Arial" panose="020B0604020202020204" pitchFamily="34" charset="0"/>
              </a:rPr>
              <a:t>:</a:t>
            </a:r>
            <a:r>
              <a:rPr lang="en-US" altLang="en-US" sz="2400" b="1" dirty="0">
                <a:latin typeface="Arial" panose="020B0604020202020204" pitchFamily="34" charset="0"/>
                <a:cs typeface="Arial" panose="020B0604020202020204" pitchFamily="34" charset="0"/>
              </a:rPr>
              <a:t/>
            </a:r>
            <a:br>
              <a:rPr lang="en-US" altLang="en-US" sz="2400" b="1" dirty="0">
                <a:latin typeface="Arial" panose="020B0604020202020204" pitchFamily="34" charset="0"/>
                <a:cs typeface="Arial" panose="020B0604020202020204" pitchFamily="34" charset="0"/>
              </a:rPr>
            </a:br>
            <a:r>
              <a:rPr lang="en-US" altLang="en-US" sz="2400" b="1" dirty="0">
                <a:solidFill>
                  <a:prstClr val="black"/>
                </a:solidFill>
                <a:latin typeface="Arial" panose="020B0604020202020204" pitchFamily="34" charset="0"/>
                <a:cs typeface="Arial" panose="020B0604020202020204" pitchFamily="34" charset="0"/>
              </a:rPr>
              <a:t>PROTECTION OF PERSONAL INFORMATION ACT</a:t>
            </a:r>
            <a:endParaRPr lang="en-US" altLang="en-US" sz="2400" b="1" dirty="0">
              <a:latin typeface="Arial" panose="020B0604020202020204" pitchFamily="34" charset="0"/>
              <a:cs typeface="Arial" panose="020B0604020202020204" pitchFamily="34" charset="0"/>
            </a:endParaRPr>
          </a:p>
        </p:txBody>
      </p:sp>
      <p:graphicFrame>
        <p:nvGraphicFramePr>
          <p:cNvPr id="7" name="Group 33"/>
          <p:cNvGraphicFramePr/>
          <p:nvPr/>
        </p:nvGraphicFramePr>
        <p:xfrm>
          <a:off x="314325" y="1029084"/>
          <a:ext cx="8623333" cy="5674067"/>
        </p:xfrm>
        <a:graphic>
          <a:graphicData uri="http://schemas.openxmlformats.org/drawingml/2006/table">
            <a:tbl>
              <a:tblPr/>
              <a:tblGrid>
                <a:gridCol w="1233818">
                  <a:extLst>
                    <a:ext uri="{9D8B030D-6E8A-4147-A177-3AD203B41FA5}">
                      <a16:colId xmlns:a16="http://schemas.microsoft.com/office/drawing/2014/main" val="20000"/>
                    </a:ext>
                  </a:extLst>
                </a:gridCol>
                <a:gridCol w="1104522">
                  <a:extLst>
                    <a:ext uri="{9D8B030D-6E8A-4147-A177-3AD203B41FA5}">
                      <a16:colId xmlns:a16="http://schemas.microsoft.com/office/drawing/2014/main" val="20001"/>
                    </a:ext>
                  </a:extLst>
                </a:gridCol>
                <a:gridCol w="1376127">
                  <a:extLst>
                    <a:ext uri="{9D8B030D-6E8A-4147-A177-3AD203B41FA5}">
                      <a16:colId xmlns:a16="http://schemas.microsoft.com/office/drawing/2014/main" val="20002"/>
                    </a:ext>
                  </a:extLst>
                </a:gridCol>
                <a:gridCol w="1104523">
                  <a:extLst>
                    <a:ext uri="{9D8B030D-6E8A-4147-A177-3AD203B41FA5}">
                      <a16:colId xmlns:a16="http://schemas.microsoft.com/office/drawing/2014/main" val="20003"/>
                    </a:ext>
                  </a:extLst>
                </a:gridCol>
                <a:gridCol w="1195057">
                  <a:extLst>
                    <a:ext uri="{9D8B030D-6E8A-4147-A177-3AD203B41FA5}">
                      <a16:colId xmlns:a16="http://schemas.microsoft.com/office/drawing/2014/main" val="20004"/>
                    </a:ext>
                  </a:extLst>
                </a:gridCol>
                <a:gridCol w="959668">
                  <a:extLst>
                    <a:ext uri="{9D8B030D-6E8A-4147-A177-3AD203B41FA5}">
                      <a16:colId xmlns:a16="http://schemas.microsoft.com/office/drawing/2014/main" val="20005"/>
                    </a:ext>
                  </a:extLst>
                </a:gridCol>
                <a:gridCol w="823865">
                  <a:extLst>
                    <a:ext uri="{9D8B030D-6E8A-4147-A177-3AD203B41FA5}">
                      <a16:colId xmlns:a16="http://schemas.microsoft.com/office/drawing/2014/main" val="20006"/>
                    </a:ext>
                  </a:extLst>
                </a:gridCol>
                <a:gridCol w="825753">
                  <a:extLst>
                    <a:ext uri="{9D8B030D-6E8A-4147-A177-3AD203B41FA5}">
                      <a16:colId xmlns:a16="http://schemas.microsoft.com/office/drawing/2014/main" val="20007"/>
                    </a:ext>
                  </a:extLst>
                </a:gridCol>
              </a:tblGrid>
              <a:tr h="473791">
                <a:tc gridSpan="8">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l" defTabSz="914400" rtl="0" eaLnBrk="1" fontAlgn="base" latinLnBrk="0" hangingPunct="1">
                        <a:lnSpc>
                          <a:spcPct val="105000"/>
                        </a:lnSpc>
                        <a:spcBef>
                          <a:spcPts val="600"/>
                        </a:spcBef>
                        <a:spcAft>
                          <a:spcPts val="600"/>
                        </a:spcAft>
                        <a:buClrTx/>
                        <a:buSzTx/>
                        <a:buFontTx/>
                        <a:buNone/>
                        <a:defRPr/>
                      </a:pPr>
                      <a:r>
                        <a:rPr lang="en-US" sz="1200" b="1" kern="1200" dirty="0">
                          <a:solidFill>
                            <a:schemeClr val="tx1"/>
                          </a:solidFill>
                          <a:effectLst/>
                          <a:latin typeface="Verdana" panose="020B0604030504040204" pitchFamily="34" charset="0"/>
                          <a:ea typeface="Verdana" panose="020B0604030504040204" pitchFamily="34" charset="0"/>
                          <a:cs typeface="Arial" panose="020B0604020202020204" pitchFamily="34" charset="0"/>
                        </a:rPr>
                        <a:t>Output:</a:t>
                      </a:r>
                      <a:r>
                        <a:rPr lang="en-US" sz="1200" b="1" kern="1200" baseline="0" dirty="0">
                          <a:solidFill>
                            <a:schemeClr val="tx1"/>
                          </a:solidFill>
                          <a:effectLst/>
                          <a:latin typeface="Verdana" panose="020B0604030504040204" pitchFamily="34" charset="0"/>
                          <a:ea typeface="Verdana" panose="020B0604030504040204" pitchFamily="34" charset="0"/>
                          <a:cs typeface="Arial" panose="020B0604020202020204" pitchFamily="34" charset="0"/>
                        </a:rPr>
                        <a:t> </a:t>
                      </a:r>
                      <a:r>
                        <a:rPr lang="en-GB" sz="1200" b="1" kern="1200" dirty="0">
                          <a:solidFill>
                            <a:schemeClr val="tx1"/>
                          </a:solidFill>
                          <a:effectLst/>
                          <a:latin typeface="Verdana" panose="020B0604030504040204" pitchFamily="34" charset="0"/>
                          <a:ea typeface="Verdana" panose="020B0604030504040204" pitchFamily="34" charset="0"/>
                          <a:cs typeface="Arial" panose="020B0604020202020204" pitchFamily="34" charset="0"/>
                        </a:rPr>
                        <a:t>Applications for Codes of Conduct finalised</a:t>
                      </a:r>
                      <a:endParaRPr lang="en-ZA" sz="1200" b="1" dirty="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61060" marR="61060" marT="15843" marB="1584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8F2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57596">
                <a:tc rowSpan="2">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ctr" defTabSz="914400" rtl="0" eaLnBrk="1" fontAlgn="base" latinLnBrk="0" hangingPunct="1">
                        <a:lnSpc>
                          <a:spcPct val="105000"/>
                        </a:lnSpc>
                        <a:spcBef>
                          <a:spcPct val="0"/>
                        </a:spcBef>
                        <a:spcAft>
                          <a:spcPts val="200"/>
                        </a:spcAft>
                        <a:buClrTx/>
                        <a:buSzTx/>
                        <a:buFontTx/>
                        <a:buNone/>
                      </a:pPr>
                      <a:r>
                        <a:rPr kumimoji="0" lang="en-US"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Indicator</a:t>
                      </a:r>
                      <a:endParaRPr kumimoji="0" lang="en-ZA"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60" marR="61060" marT="15843" marB="1584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rowSpan="2">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ctr" defTabSz="914400" rtl="0" eaLnBrk="1" fontAlgn="base" latinLnBrk="0" hangingPunct="1">
                        <a:lnSpc>
                          <a:spcPct val="105000"/>
                        </a:lnSpc>
                        <a:spcBef>
                          <a:spcPct val="0"/>
                        </a:spcBef>
                        <a:spcAft>
                          <a:spcPts val="200"/>
                        </a:spcAft>
                        <a:buClrTx/>
                        <a:buSzTx/>
                        <a:buFontTx/>
                        <a:buNone/>
                      </a:pPr>
                      <a:r>
                        <a:rPr kumimoji="0" lang="en-US"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Annual target: 2021/22</a:t>
                      </a:r>
                      <a:endParaRPr kumimoji="0" lang="en-ZA"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60" marR="61060" marT="15843" marB="1584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gridSpan="2">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ctr" defTabSz="914400" rtl="0" eaLnBrk="1" fontAlgn="base" latinLnBrk="0" hangingPunct="1">
                        <a:lnSpc>
                          <a:spcPct val="105000"/>
                        </a:lnSpc>
                        <a:spcBef>
                          <a:spcPct val="0"/>
                        </a:spcBef>
                        <a:spcAft>
                          <a:spcPts val="200"/>
                        </a:spcAft>
                        <a:buClrTx/>
                        <a:buSzTx/>
                        <a:buFontTx/>
                        <a:buNone/>
                      </a:pPr>
                      <a:r>
                        <a:rPr kumimoji="0" lang="en-ZA" sz="1200" b="1" i="0" u="none" strike="noStrike" kern="1200" cap="none" normalizeH="0" baseline="0" dirty="0" smtClean="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Q1</a:t>
                      </a:r>
                      <a:endParaRPr kumimoji="0" lang="en-ZA" sz="1200" b="1"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60" marR="61060" marT="15843" marB="1584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hMerge="1">
                  <a:txBody>
                    <a:bodyPr/>
                    <a:lstStyle/>
                    <a:p>
                      <a:endParaRPr lang="en-US"/>
                    </a:p>
                  </a:txBody>
                  <a:tcPr/>
                </a:tc>
                <a:tc gridSpan="2">
                  <a:txBody>
                    <a:bodyPr/>
                    <a:lstStyle/>
                    <a:p>
                      <a:pPr marL="0" marR="0" lvl="0" indent="0" algn="ctr" defTabSz="914400" rtl="0" eaLnBrk="1" fontAlgn="base" latinLnBrk="0" hangingPunct="1">
                        <a:lnSpc>
                          <a:spcPct val="105000"/>
                        </a:lnSpc>
                        <a:spcBef>
                          <a:spcPct val="0"/>
                        </a:spcBef>
                        <a:spcAft>
                          <a:spcPts val="200"/>
                        </a:spcAft>
                        <a:buClrTx/>
                        <a:buSzTx/>
                        <a:buFontTx/>
                        <a:buNone/>
                      </a:pPr>
                      <a:r>
                        <a:rPr kumimoji="0" lang="en-US" sz="1200" b="1" i="0" u="none" strike="noStrike" kern="1200" cap="none" normalizeH="0" baseline="0" dirty="0" smtClean="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Q2</a:t>
                      </a:r>
                      <a:endParaRPr kumimoji="0" lang="en-ZA" sz="1200" b="1"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60" marR="61060" marT="15843" marB="1584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hMerge="1">
                  <a:txBody>
                    <a:bodyPr/>
                    <a:lstStyle/>
                    <a:p>
                      <a:endParaRPr lang="en-US"/>
                    </a:p>
                  </a:txBody>
                  <a:tcPr/>
                </a:tc>
                <a:tc rowSpan="2">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ctr" defTabSz="914400" rtl="0" eaLnBrk="1" fontAlgn="base" latinLnBrk="0" hangingPunct="1">
                        <a:lnSpc>
                          <a:spcPct val="105000"/>
                        </a:lnSpc>
                        <a:spcBef>
                          <a:spcPct val="0"/>
                        </a:spcBef>
                        <a:spcAft>
                          <a:spcPts val="200"/>
                        </a:spcAft>
                        <a:buClrTx/>
                        <a:buSzTx/>
                        <a:buFontTx/>
                        <a:buNone/>
                      </a:pPr>
                      <a:r>
                        <a:rPr kumimoji="0" lang="en-ZA" sz="1200" b="1" i="0" u="none" strike="noStrike" cap="none" normalizeH="0" baseline="0" dirty="0" smtClean="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Status</a:t>
                      </a:r>
                    </a:p>
                    <a:p>
                      <a:pPr marL="0" marR="0" lvl="0" indent="0" algn="ctr" defTabSz="914400" rtl="0" eaLnBrk="1" fontAlgn="base" latinLnBrk="0" hangingPunct="1">
                        <a:lnSpc>
                          <a:spcPct val="105000"/>
                        </a:lnSpc>
                        <a:spcBef>
                          <a:spcPct val="0"/>
                        </a:spcBef>
                        <a:spcAft>
                          <a:spcPts val="200"/>
                        </a:spcAft>
                        <a:buClrTx/>
                        <a:buSzTx/>
                        <a:buFontTx/>
                        <a:buNone/>
                      </a:pPr>
                      <a:r>
                        <a:rPr kumimoji="0" lang="en-US" sz="1200" b="1" i="0" u="none" strike="noStrike" cap="none" normalizeH="0" baseline="0" dirty="0" smtClean="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Q1</a:t>
                      </a:r>
                      <a:endPar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60" marR="61060" marT="15843" marB="1584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rowSpan="2">
                  <a:txBody>
                    <a:bodyPr/>
                    <a:lstStyle/>
                    <a:p>
                      <a:pPr marL="0" marR="0" lvl="0" indent="0" algn="ctr" defTabSz="914400" rtl="0" eaLnBrk="1" fontAlgn="base" latinLnBrk="0" hangingPunct="1">
                        <a:lnSpc>
                          <a:spcPct val="105000"/>
                        </a:lnSpc>
                        <a:spcBef>
                          <a:spcPct val="0"/>
                        </a:spcBef>
                        <a:spcAft>
                          <a:spcPts val="200"/>
                        </a:spcAft>
                        <a:buClrTx/>
                        <a:buSzTx/>
                        <a:buFontTx/>
                        <a:buNone/>
                      </a:pPr>
                      <a:endParaRPr kumimoji="0" lang="en-ZA" sz="1200" b="1" i="0" u="none" strike="noStrike" cap="none" normalizeH="0" baseline="0" dirty="0" smtClean="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p>
                      <a:pPr marL="0" marR="0" lvl="0" indent="0" algn="ctr" defTabSz="914400" rtl="0" eaLnBrk="1" fontAlgn="base" latinLnBrk="0" hangingPunct="1">
                        <a:lnSpc>
                          <a:spcPct val="105000"/>
                        </a:lnSpc>
                        <a:spcBef>
                          <a:spcPct val="0"/>
                        </a:spcBef>
                        <a:spcAft>
                          <a:spcPts val="200"/>
                        </a:spcAft>
                        <a:buClrTx/>
                        <a:buSzTx/>
                        <a:buFontTx/>
                        <a:buNone/>
                      </a:pPr>
                      <a:r>
                        <a:rPr kumimoji="0" lang="en-ZA" sz="1200" b="1" i="0" u="none" strike="noStrike" cap="none" normalizeH="0" baseline="0" dirty="0" smtClean="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Status</a:t>
                      </a:r>
                    </a:p>
                    <a:p>
                      <a:pPr marL="0" marR="0" lvl="0" indent="0" algn="ctr" defTabSz="914400" rtl="0" eaLnBrk="1" fontAlgn="base" latinLnBrk="0" hangingPunct="1">
                        <a:lnSpc>
                          <a:spcPct val="105000"/>
                        </a:lnSpc>
                        <a:spcBef>
                          <a:spcPct val="0"/>
                        </a:spcBef>
                        <a:spcAft>
                          <a:spcPts val="200"/>
                        </a:spcAft>
                        <a:buClrTx/>
                        <a:buSzTx/>
                        <a:buFontTx/>
                        <a:buNone/>
                      </a:pPr>
                      <a:r>
                        <a:rPr kumimoji="0" lang="en-US" sz="1200" b="1" i="0" u="none" strike="noStrike" cap="none" normalizeH="0" baseline="0" dirty="0" smtClean="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Q2</a:t>
                      </a:r>
                      <a:endParaRPr kumimoji="0" lang="en-ZA" sz="1200" b="1" i="0" u="none" strike="noStrike" cap="none" normalizeH="0" baseline="0" dirty="0" smtClean="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p>
                      <a:pPr marL="0" marR="0" lvl="0" indent="0" algn="ctr" defTabSz="914400" rtl="0" eaLnBrk="1" fontAlgn="base" latinLnBrk="0" hangingPunct="1">
                        <a:lnSpc>
                          <a:spcPct val="105000"/>
                        </a:lnSpc>
                        <a:spcBef>
                          <a:spcPct val="0"/>
                        </a:spcBef>
                        <a:spcAft>
                          <a:spcPts val="200"/>
                        </a:spcAft>
                        <a:buClrTx/>
                        <a:buSzTx/>
                        <a:buFontTx/>
                        <a:buNone/>
                      </a:pPr>
                      <a:endPar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60" marR="61060" marT="15843" marB="1584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1"/>
                  </a:ext>
                </a:extLst>
              </a:tr>
              <a:tr h="397648">
                <a:tc vMerge="1">
                  <a:txBody>
                    <a:bodyPr/>
                    <a:lstStyle/>
                    <a:p>
                      <a:endParaRPr lang="en-US"/>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vMerge="1">
                  <a:txBody>
                    <a:bodyPr/>
                    <a:lstStyle/>
                    <a:p>
                      <a:endParaRPr lang="en-US"/>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115000"/>
                        </a:lnSpc>
                        <a:spcBef>
                          <a:spcPts val="1200"/>
                        </a:spcBef>
                        <a:spcAft>
                          <a:spcPts val="0"/>
                        </a:spcAft>
                      </a:pPr>
                      <a:r>
                        <a:rPr lang="en-US" sz="1200" dirty="0">
                          <a:latin typeface="Verdana" panose="020B0604030504040204" pitchFamily="34" charset="0"/>
                          <a:ea typeface="Verdana" panose="020B0604030504040204" pitchFamily="34" charset="0"/>
                          <a:cs typeface="Arial" panose="020B0604020202020204" pitchFamily="34" charset="0"/>
                        </a:rPr>
                        <a:t>Target</a:t>
                      </a:r>
                      <a:r>
                        <a:rPr lang="en-US" sz="1200" baseline="0" dirty="0">
                          <a:latin typeface="Verdana" panose="020B0604030504040204" pitchFamily="34" charset="0"/>
                          <a:ea typeface="Verdana" panose="020B0604030504040204" pitchFamily="34" charset="0"/>
                          <a:cs typeface="Arial" panose="020B0604020202020204" pitchFamily="34" charset="0"/>
                        </a:rPr>
                        <a:t> </a:t>
                      </a:r>
                      <a:endParaRPr lang="en-US" sz="1200" dirty="0">
                        <a:latin typeface="Verdana" panose="020B0604030504040204" pitchFamily="34" charset="0"/>
                        <a:ea typeface="Verdana" panose="020B0604030504040204" pitchFamily="34" charset="0"/>
                        <a:cs typeface="Arial" panose="020B0604020202020204" pitchFamily="34" charset="0"/>
                      </a:endParaRPr>
                    </a:p>
                  </a:txBody>
                  <a:tcPr marL="61060" marR="61060" marT="15843" marB="1584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algn="ctr"/>
                      <a:r>
                        <a:rPr lang="en-ZA" sz="1200" dirty="0">
                          <a:latin typeface="Verdana" panose="020B0604030504040204" pitchFamily="34" charset="0"/>
                          <a:ea typeface="Verdana" panose="020B0604030504040204" pitchFamily="34" charset="0"/>
                          <a:cs typeface="Arial" panose="020B0604020202020204" pitchFamily="34" charset="0"/>
                        </a:rPr>
                        <a:t>Actual</a:t>
                      </a:r>
                      <a:r>
                        <a:rPr lang="en-ZA" sz="1200" baseline="0" dirty="0">
                          <a:latin typeface="Verdana" panose="020B0604030504040204" pitchFamily="34" charset="0"/>
                          <a:ea typeface="Verdana" panose="020B0604030504040204" pitchFamily="34" charset="0"/>
                          <a:cs typeface="Arial" panose="020B0604020202020204" pitchFamily="34" charset="0"/>
                        </a:rPr>
                        <a:t> Output </a:t>
                      </a:r>
                      <a:endParaRPr lang="en-ZA" sz="1200" dirty="0">
                        <a:latin typeface="Verdana" panose="020B0604030504040204" pitchFamily="34" charset="0"/>
                        <a:ea typeface="Verdana" panose="020B0604030504040204" pitchFamily="34" charset="0"/>
                        <a:cs typeface="Arial" panose="020B0604020202020204" pitchFamily="34" charset="0"/>
                      </a:endParaRPr>
                    </a:p>
                  </a:txBody>
                  <a:tcPr marL="61060" marR="61060" marT="15843" marB="1584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115000"/>
                        </a:lnSpc>
                        <a:spcBef>
                          <a:spcPts val="1200"/>
                        </a:spcBef>
                        <a:spcAft>
                          <a:spcPts val="0"/>
                        </a:spcAft>
                      </a:pPr>
                      <a:r>
                        <a:rPr lang="en-US" sz="1200" dirty="0">
                          <a:latin typeface="Verdana" panose="020B0604030504040204" pitchFamily="34" charset="0"/>
                          <a:ea typeface="Verdana" panose="020B0604030504040204" pitchFamily="34" charset="0"/>
                          <a:cs typeface="Arial" panose="020B0604020202020204" pitchFamily="34" charset="0"/>
                        </a:rPr>
                        <a:t>Target</a:t>
                      </a:r>
                      <a:r>
                        <a:rPr lang="en-US" sz="1200" baseline="0" dirty="0">
                          <a:latin typeface="Verdana" panose="020B0604030504040204" pitchFamily="34" charset="0"/>
                          <a:ea typeface="Verdana" panose="020B0604030504040204" pitchFamily="34" charset="0"/>
                          <a:cs typeface="Arial" panose="020B0604020202020204" pitchFamily="34" charset="0"/>
                        </a:rPr>
                        <a:t> </a:t>
                      </a:r>
                      <a:endParaRPr lang="en-US" sz="1200" dirty="0">
                        <a:latin typeface="Verdana" panose="020B0604030504040204" pitchFamily="34" charset="0"/>
                        <a:ea typeface="Verdana" panose="020B0604030504040204" pitchFamily="34" charset="0"/>
                        <a:cs typeface="Arial" panose="020B0604020202020204" pitchFamily="34" charset="0"/>
                      </a:endParaRPr>
                    </a:p>
                  </a:txBody>
                  <a:tcPr marL="61060" marR="61060" marT="15843" marB="1584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algn="ctr"/>
                      <a:r>
                        <a:rPr lang="en-ZA" sz="1200" dirty="0">
                          <a:latin typeface="Verdana" panose="020B0604030504040204" pitchFamily="34" charset="0"/>
                          <a:ea typeface="Verdana" panose="020B0604030504040204" pitchFamily="34" charset="0"/>
                          <a:cs typeface="Arial" panose="020B0604020202020204" pitchFamily="34" charset="0"/>
                        </a:rPr>
                        <a:t>Actual</a:t>
                      </a:r>
                      <a:r>
                        <a:rPr lang="en-ZA" sz="1200" baseline="0" dirty="0">
                          <a:latin typeface="Verdana" panose="020B0604030504040204" pitchFamily="34" charset="0"/>
                          <a:ea typeface="Verdana" panose="020B0604030504040204" pitchFamily="34" charset="0"/>
                          <a:cs typeface="Arial" panose="020B0604020202020204" pitchFamily="34" charset="0"/>
                        </a:rPr>
                        <a:t> Output </a:t>
                      </a:r>
                      <a:endParaRPr lang="en-ZA" sz="1200" dirty="0">
                        <a:latin typeface="Verdana" panose="020B0604030504040204" pitchFamily="34" charset="0"/>
                        <a:ea typeface="Verdana" panose="020B0604030504040204" pitchFamily="34" charset="0"/>
                        <a:cs typeface="Arial" panose="020B0604020202020204" pitchFamily="34" charset="0"/>
                      </a:endParaRPr>
                    </a:p>
                  </a:txBody>
                  <a:tcPr marL="61060" marR="61060" marT="15843" marB="1584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vMerge="1">
                  <a:txBody>
                    <a:bodyPr/>
                    <a:lstStyle/>
                    <a:p>
                      <a:endParaRPr lang="en-US"/>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extLst>
                  <a:ext uri="{0D108BD9-81ED-4DB2-BD59-A6C34878D82A}">
                    <a16:rowId xmlns:a16="http://schemas.microsoft.com/office/drawing/2014/main" val="10002"/>
                  </a:ext>
                </a:extLst>
              </a:tr>
              <a:tr h="1173743">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268605" marR="0" lvl="0" indent="-268605" algn="l" defTabSz="914400" rtl="0" eaLnBrk="1" fontAlgn="base" latinLnBrk="0" hangingPunct="1">
                        <a:lnSpc>
                          <a:spcPct val="105000"/>
                        </a:lnSpc>
                        <a:spcBef>
                          <a:spcPct val="0"/>
                        </a:spcBef>
                        <a:spcAft>
                          <a:spcPts val="200"/>
                        </a:spcAft>
                        <a:buClrTx/>
                        <a:buSzTx/>
                        <a:buFontTx/>
                        <a:buNone/>
                      </a:pPr>
                      <a:r>
                        <a:rPr lang="en-GB" sz="1200" b="1" kern="1200" dirty="0">
                          <a:solidFill>
                            <a:schemeClr val="tx1"/>
                          </a:solidFill>
                          <a:effectLst/>
                          <a:latin typeface="Verdana" panose="020B0604030504040204" pitchFamily="34" charset="0"/>
                          <a:ea typeface="Verdana" panose="020B0604030504040204" pitchFamily="34" charset="0"/>
                          <a:cs typeface="Arial" panose="020B0604020202020204" pitchFamily="34" charset="0"/>
                        </a:rPr>
                        <a:t>1.2 </a:t>
                      </a:r>
                    </a:p>
                    <a:p>
                      <a:pPr marL="0" marR="0" lvl="0" indent="0" algn="l" defTabSz="914400" rtl="0" eaLnBrk="1" fontAlgn="base" latinLnBrk="0" hangingPunct="1">
                        <a:lnSpc>
                          <a:spcPct val="105000"/>
                        </a:lnSpc>
                        <a:spcBef>
                          <a:spcPct val="0"/>
                        </a:spcBef>
                        <a:spcAft>
                          <a:spcPts val="200"/>
                        </a:spcAft>
                        <a:buClrTx/>
                        <a:buSzTx/>
                        <a:buFontTx/>
                        <a:buNone/>
                      </a:pPr>
                      <a:r>
                        <a:rPr lang="en-GB" sz="1200" b="1" kern="1200" dirty="0">
                          <a:solidFill>
                            <a:schemeClr val="tx1"/>
                          </a:solidFill>
                          <a:effectLst/>
                          <a:latin typeface="Verdana" panose="020B0604030504040204" pitchFamily="34" charset="0"/>
                          <a:ea typeface="Verdana" panose="020B0604030504040204" pitchFamily="34" charset="0"/>
                          <a:cs typeface="Arial" panose="020B0604020202020204" pitchFamily="34" charset="0"/>
                        </a:rPr>
                        <a:t>Application for Codes of Conduct finalised within the prescribed time frame</a:t>
                      </a:r>
                      <a:endPar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60" marR="61060" marT="15843" marB="158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algn="l" fontAlgn="ctr">
                        <a:lnSpc>
                          <a:spcPct val="120000"/>
                        </a:lnSpc>
                        <a:spcBef>
                          <a:spcPts val="0"/>
                        </a:spcBef>
                        <a:spcAft>
                          <a:spcPts val="0"/>
                        </a:spcAft>
                      </a:pPr>
                      <a:r>
                        <a:rPr lang="en-GB" sz="1200" dirty="0">
                          <a:ln>
                            <a:noFill/>
                          </a:ln>
                          <a:solidFill>
                            <a:srgbClr val="000000"/>
                          </a:solidFill>
                          <a:effectLst/>
                          <a:latin typeface="Verdana" panose="020B0604030504040204" pitchFamily="34" charset="0"/>
                          <a:ea typeface="Verdana" panose="020B0604030504040204" pitchFamily="34" charset="0"/>
                          <a:cs typeface="Arial" panose="020B0604020202020204" pitchFamily="34" charset="0"/>
                        </a:rPr>
                        <a:t>Application for Codes of Conduct finalised within the prescribed time frame</a:t>
                      </a:r>
                      <a:endParaRPr lang="en-GB" sz="1200" b="1" dirty="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36192" marR="36192" marT="36220" marB="177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5000"/>
                        </a:lnSpc>
                        <a:spcBef>
                          <a:spcPct val="0"/>
                        </a:spcBef>
                        <a:spcAft>
                          <a:spcPts val="200"/>
                        </a:spcAft>
                        <a:buClrTx/>
                        <a:buSzTx/>
                        <a:buFontTx/>
                        <a:buNone/>
                      </a:pPr>
                      <a:r>
                        <a:rPr lang="en-GB" sz="1200" dirty="0">
                          <a:ln>
                            <a:noFill/>
                          </a:ln>
                          <a:solidFill>
                            <a:srgbClr val="000000"/>
                          </a:solidFill>
                          <a:effectLst/>
                          <a:latin typeface="Verdana" panose="020B0604030504040204" pitchFamily="34" charset="0"/>
                          <a:ea typeface="Verdana" panose="020B0604030504040204" pitchFamily="34" charset="0"/>
                          <a:cs typeface="Arial" panose="020B0604020202020204" pitchFamily="34" charset="0"/>
                        </a:rPr>
                        <a:t>Applications for issuing of codes of conduct finalised within </a:t>
                      </a:r>
                      <a:r>
                        <a:rPr lang="en-GB" sz="1200" dirty="0" smtClean="0">
                          <a:ln>
                            <a:noFill/>
                          </a:ln>
                          <a:solidFill>
                            <a:srgbClr val="000000"/>
                          </a:solidFill>
                          <a:effectLst/>
                          <a:latin typeface="Verdana" panose="020B0604030504040204" pitchFamily="34" charset="0"/>
                          <a:ea typeface="Verdana" panose="020B0604030504040204" pitchFamily="34" charset="0"/>
                          <a:cs typeface="Arial" panose="020B0604020202020204" pitchFamily="34" charset="0"/>
                        </a:rPr>
                        <a:t>thirteen (13) </a:t>
                      </a:r>
                      <a:r>
                        <a:rPr lang="en-GB" sz="1200" dirty="0">
                          <a:ln>
                            <a:noFill/>
                          </a:ln>
                          <a:solidFill>
                            <a:srgbClr val="000000"/>
                          </a:solidFill>
                          <a:effectLst/>
                          <a:latin typeface="Verdana" panose="020B0604030504040204" pitchFamily="34" charset="0"/>
                          <a:ea typeface="Verdana" panose="020B0604030504040204" pitchFamily="34" charset="0"/>
                          <a:cs typeface="Arial" panose="020B0604020202020204" pitchFamily="34" charset="0"/>
                        </a:rPr>
                        <a:t>weeks from the date of receipt </a:t>
                      </a:r>
                    </a:p>
                  </a:txBody>
                  <a:tcPr marL="36192" marR="36192" marT="36220" marB="177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l"/>
                      <a:r>
                        <a:rPr lang="en-US" sz="1200" dirty="0" smtClean="0">
                          <a:latin typeface="Verdana" panose="020B0604030504040204" pitchFamily="34" charset="0"/>
                          <a:ea typeface="Verdana" panose="020B0604030504040204" pitchFamily="34" charset="0"/>
                          <a:cs typeface="Arial" panose="020B0604020202020204" pitchFamily="34" charset="0"/>
                        </a:rPr>
                        <a:t>10 Applications</a:t>
                      </a:r>
                      <a:r>
                        <a:rPr lang="en-US" sz="1200" baseline="0" dirty="0" smtClean="0">
                          <a:latin typeface="Verdana" panose="020B0604030504040204" pitchFamily="34" charset="0"/>
                          <a:ea typeface="Verdana" panose="020B0604030504040204" pitchFamily="34" charset="0"/>
                          <a:cs typeface="Arial" panose="020B0604020202020204" pitchFamily="34" charset="0"/>
                        </a:rPr>
                        <a:t> were received and processed within the 13-week period </a:t>
                      </a:r>
                      <a:endParaRPr lang="en-ZA" sz="1200" dirty="0">
                        <a:latin typeface="Verdana" panose="020B0604030504040204" pitchFamily="34" charset="0"/>
                        <a:ea typeface="Verdana" panose="020B0604030504040204" pitchFamily="34" charset="0"/>
                        <a:cs typeface="Arial" panose="020B0604020202020204" pitchFamily="34" charset="0"/>
                      </a:endParaRPr>
                    </a:p>
                  </a:txBody>
                  <a:tcPr marL="36192" marR="36192" marT="36220" marB="177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0"/>
                        </a:spcBef>
                        <a:spcAft>
                          <a:spcPts val="200"/>
                        </a:spcAft>
                        <a:buClrTx/>
                        <a:buSzTx/>
                        <a:buFontTx/>
                        <a:buNone/>
                        <a:defRPr/>
                      </a:pPr>
                      <a:r>
                        <a:rPr lang="en-GB" sz="1200" kern="1200" dirty="0" smtClean="0">
                          <a:ln>
                            <a:noFill/>
                          </a:ln>
                          <a:solidFill>
                            <a:srgbClr val="000000"/>
                          </a:solidFill>
                          <a:effectLst/>
                          <a:uFillTx/>
                          <a:latin typeface="Verdana" panose="020B0604030504040204" pitchFamily="34" charset="0"/>
                          <a:ea typeface="Verdana" panose="020B0604030504040204" pitchFamily="34" charset="0"/>
                          <a:cs typeface="Arial" panose="020B0604020202020204" pitchFamily="34" charset="0"/>
                        </a:rPr>
                        <a:t>Applications for issuing of codes of conduct finalised within thirteen (13) weeks from the date of receipt </a:t>
                      </a:r>
                    </a:p>
                  </a:txBody>
                  <a:tcPr marL="36192" marR="36192" marT="36220" marB="177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l" defTabSz="457200" rtl="0" eaLnBrk="1" latinLnBrk="0" hangingPunct="1"/>
                      <a:r>
                        <a:rPr lang="en-US" sz="1200" kern="1200" dirty="0" smtClean="0">
                          <a:solidFill>
                            <a:schemeClr val="tx1"/>
                          </a:solidFill>
                          <a:uFillTx/>
                          <a:latin typeface="Verdana" panose="020B0604030504040204" pitchFamily="34" charset="0"/>
                          <a:ea typeface="Verdana" panose="020B0604030504040204" pitchFamily="34" charset="0"/>
                          <a:cs typeface="Arial" panose="020B0604020202020204" pitchFamily="34" charset="0"/>
                        </a:rPr>
                        <a:t>1 application was received and processed within the 13-week period.</a:t>
                      </a:r>
                      <a:endParaRPr lang="en-ZA" sz="1200" kern="1200" dirty="0">
                        <a:solidFill>
                          <a:schemeClr val="tx1"/>
                        </a:solidFill>
                        <a:uFillTx/>
                        <a:latin typeface="Verdana" panose="020B0604030504040204" pitchFamily="34" charset="0"/>
                        <a:ea typeface="Verdana" panose="020B0604030504040204" pitchFamily="34" charset="0"/>
                        <a:cs typeface="Arial" panose="020B0604020202020204" pitchFamily="34" charset="0"/>
                      </a:endParaRPr>
                    </a:p>
                  </a:txBody>
                  <a:tcPr marL="36192" marR="36192" marT="36220" marB="177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0"/>
                        </a:spcBef>
                        <a:spcAft>
                          <a:spcPts val="200"/>
                        </a:spcAft>
                        <a:buClrTx/>
                        <a:buSzTx/>
                        <a:buFontTx/>
                        <a:buNone/>
                      </a:pPr>
                      <a:r>
                        <a:rPr lang="en-US" sz="1200" dirty="0" smtClean="0">
                          <a:effectLst/>
                          <a:latin typeface="Verdana" panose="020B0604030504040204" pitchFamily="34" charset="0"/>
                          <a:ea typeface="Verdana" panose="020B0604030504040204" pitchFamily="34" charset="0"/>
                          <a:cs typeface="Times New Roman" panose="02020603050405020304" pitchFamily="18" charset="0"/>
                        </a:rPr>
                        <a:t>A</a:t>
                      </a:r>
                      <a:r>
                        <a:rPr lang="en-ZA" sz="1200" dirty="0" err="1" smtClean="0">
                          <a:effectLst/>
                          <a:latin typeface="Verdana" panose="020B0604030504040204" pitchFamily="34" charset="0"/>
                          <a:ea typeface="Verdana" panose="020B0604030504040204" pitchFamily="34" charset="0"/>
                          <a:cs typeface="Times New Roman" panose="02020603050405020304" pitchFamily="18" charset="0"/>
                        </a:rPr>
                        <a:t>chieved</a:t>
                      </a:r>
                      <a:endParaRPr kumimoji="0" lang="en-GB" sz="1200" b="0" i="0" u="none" strike="noStrike" cap="none" normalizeH="0" baseline="0" dirty="0">
                        <a:ln>
                          <a:noFill/>
                        </a:ln>
                        <a:solidFill>
                          <a:srgbClr val="FF0000"/>
                        </a:solidFill>
                        <a:effectLst/>
                        <a:latin typeface="Verdana" panose="020B0604030504040204" pitchFamily="34" charset="0"/>
                        <a:ea typeface="Verdana" panose="020B0604030504040204" pitchFamily="34" charset="0"/>
                        <a:cs typeface="Arial" panose="020B0604020202020204" pitchFamily="34" charset="0"/>
                      </a:endParaRPr>
                    </a:p>
                    <a:p>
                      <a:pPr marL="0" marR="0" lvl="0" indent="0" algn="l" defTabSz="914400" rtl="0" eaLnBrk="1" fontAlgn="base" latinLnBrk="0" hangingPunct="1">
                        <a:lnSpc>
                          <a:spcPct val="105000"/>
                        </a:lnSpc>
                        <a:spcBef>
                          <a:spcPct val="0"/>
                        </a:spcBef>
                        <a:spcAft>
                          <a:spcPts val="200"/>
                        </a:spcAft>
                        <a:buClrTx/>
                        <a:buSzTx/>
                        <a:buFontTx/>
                        <a:buNone/>
                      </a:pPr>
                      <a:endParaRPr kumimoji="0" lang="en-GB" sz="1200" b="0" i="0" u="none" strike="noStrike" cap="none" normalizeH="0" baseline="0" dirty="0">
                        <a:ln>
                          <a:noFill/>
                        </a:ln>
                        <a:solidFill>
                          <a:srgbClr val="FF0000"/>
                        </a:solidFill>
                        <a:effectLst/>
                        <a:latin typeface="Verdana" panose="020B0604030504040204" pitchFamily="34" charset="0"/>
                        <a:ea typeface="Verdana" panose="020B0604030504040204" pitchFamily="34" charset="0"/>
                        <a:cs typeface="Arial" panose="020B0604020202020204" pitchFamily="34" charset="0"/>
                      </a:endParaRPr>
                    </a:p>
                  </a:txBody>
                  <a:tcPr marL="36192" marR="36192" marT="36220" marB="177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0"/>
                        </a:spcBef>
                        <a:spcAft>
                          <a:spcPts val="200"/>
                        </a:spcAft>
                        <a:buClrTx/>
                        <a:buSzTx/>
                        <a:buFontTx/>
                        <a:buNone/>
                      </a:pPr>
                      <a:r>
                        <a:rPr kumimoji="0" lang="en-GB" sz="1200" b="0" i="0" u="none" strike="noStrike" cap="none" normalizeH="0" baseline="0" dirty="0" smtClean="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Achieved</a:t>
                      </a:r>
                      <a:endParaRPr kumimoji="0" lang="en-GB"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36192" marR="36192" marT="36220" marB="177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89298">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l" defTabSz="914400" rtl="0" eaLnBrk="1" fontAlgn="base" latinLnBrk="0" hangingPunct="1">
                        <a:lnSpc>
                          <a:spcPct val="105000"/>
                        </a:lnSpc>
                        <a:spcBef>
                          <a:spcPct val="0"/>
                        </a:spcBef>
                        <a:spcAft>
                          <a:spcPts val="200"/>
                        </a:spcAft>
                        <a:buClrTx/>
                        <a:buSzTx/>
                        <a:buFontTx/>
                        <a:buNone/>
                        <a:defRPr/>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Performance Overview</a:t>
                      </a:r>
                    </a:p>
                    <a:p>
                      <a:pPr marL="0" marR="0" lvl="0" indent="0" algn="l" defTabSz="914400" rtl="0" eaLnBrk="1" fontAlgn="base" latinLnBrk="0" hangingPunct="1">
                        <a:lnSpc>
                          <a:spcPct val="105000"/>
                        </a:lnSpc>
                        <a:spcBef>
                          <a:spcPct val="0"/>
                        </a:spcBef>
                        <a:spcAft>
                          <a:spcPts val="200"/>
                        </a:spcAft>
                        <a:buClrTx/>
                        <a:buSzTx/>
                        <a:buFontTx/>
                        <a:buNone/>
                      </a:pPr>
                      <a:endPar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60" marR="61060" marT="15843" marB="158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7">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indent="0" algn="l" fontAlgn="ctr">
                        <a:lnSpc>
                          <a:spcPct val="120000"/>
                        </a:lnSpc>
                        <a:spcBef>
                          <a:spcPts val="0"/>
                        </a:spcBef>
                        <a:spcAft>
                          <a:spcPts val="0"/>
                        </a:spcAft>
                        <a:buFont typeface="Arial" panose="020B0604020202020204" pitchFamily="34" charset="0"/>
                        <a:buNone/>
                      </a:pPr>
                      <a:r>
                        <a:rPr lang="en-ZA" sz="1200" dirty="0">
                          <a:effectLst/>
                          <a:latin typeface="Verdana" panose="020B0604030504040204" pitchFamily="34" charset="0"/>
                          <a:ea typeface="Verdana" panose="020B0604030504040204" pitchFamily="34" charset="0"/>
                          <a:cs typeface="Arial" panose="020B0604020202020204" pitchFamily="34" charset="0"/>
                        </a:rPr>
                        <a:t>Applications for </a:t>
                      </a:r>
                      <a:r>
                        <a:rPr lang="en-ZA" sz="1200" dirty="0" smtClean="0">
                          <a:effectLst/>
                          <a:latin typeface="Verdana" panose="020B0604030504040204" pitchFamily="34" charset="0"/>
                          <a:ea typeface="Verdana" panose="020B0604030504040204" pitchFamily="34" charset="0"/>
                          <a:cs typeface="Arial" panose="020B0604020202020204" pitchFamily="34" charset="0"/>
                        </a:rPr>
                        <a:t>two Codes </a:t>
                      </a:r>
                      <a:r>
                        <a:rPr lang="en-ZA" sz="1200" dirty="0">
                          <a:effectLst/>
                          <a:latin typeface="Verdana" panose="020B0604030504040204" pitchFamily="34" charset="0"/>
                          <a:ea typeface="Verdana" panose="020B0604030504040204" pitchFamily="34" charset="0"/>
                          <a:cs typeface="Arial" panose="020B0604020202020204" pitchFamily="34" charset="0"/>
                        </a:rPr>
                        <a:t>were received in Q2 </a:t>
                      </a:r>
                      <a:r>
                        <a:rPr lang="en-ZA" sz="1200" dirty="0" smtClean="0">
                          <a:effectLst/>
                          <a:latin typeface="Verdana" panose="020B0604030504040204" pitchFamily="34" charset="0"/>
                          <a:ea typeface="Verdana" panose="020B0604030504040204" pitchFamily="34" charset="0"/>
                          <a:cs typeface="Arial" panose="020B0604020202020204" pitchFamily="34" charset="0"/>
                        </a:rPr>
                        <a:t>whose 13-week </a:t>
                      </a:r>
                      <a:r>
                        <a:rPr lang="en-ZA" sz="1200" dirty="0">
                          <a:effectLst/>
                          <a:latin typeface="Verdana" panose="020B0604030504040204" pitchFamily="34" charset="0"/>
                          <a:ea typeface="Verdana" panose="020B0604030504040204" pitchFamily="34" charset="0"/>
                          <a:cs typeface="Arial" panose="020B0604020202020204" pitchFamily="34" charset="0"/>
                        </a:rPr>
                        <a:t>period ends </a:t>
                      </a:r>
                      <a:r>
                        <a:rPr lang="en-ZA" sz="1200" dirty="0" smtClean="0">
                          <a:effectLst/>
                          <a:latin typeface="Verdana" panose="020B0604030504040204" pitchFamily="34" charset="0"/>
                          <a:ea typeface="Verdana" panose="020B0604030504040204" pitchFamily="34" charset="0"/>
                          <a:cs typeface="Arial" panose="020B0604020202020204" pitchFamily="34" charset="0"/>
                        </a:rPr>
                        <a:t>in</a:t>
                      </a:r>
                      <a:r>
                        <a:rPr lang="en-ZA" sz="1200" baseline="0" dirty="0" smtClean="0">
                          <a:effectLst/>
                          <a:latin typeface="Verdana" panose="020B0604030504040204" pitchFamily="34" charset="0"/>
                          <a:ea typeface="Verdana" panose="020B0604030504040204" pitchFamily="34" charset="0"/>
                          <a:cs typeface="Arial" panose="020B0604020202020204" pitchFamily="34" charset="0"/>
                        </a:rPr>
                        <a:t> Q3 (</a:t>
                      </a:r>
                      <a:r>
                        <a:rPr lang="en-ZA" sz="1200" dirty="0" smtClean="0">
                          <a:effectLst/>
                          <a:latin typeface="Verdana" panose="020B0604030504040204" pitchFamily="34" charset="0"/>
                          <a:ea typeface="Verdana" panose="020B0604030504040204" pitchFamily="34" charset="0"/>
                          <a:cs typeface="Arial" panose="020B0604020202020204" pitchFamily="34" charset="0"/>
                        </a:rPr>
                        <a:t>5 </a:t>
                      </a:r>
                      <a:r>
                        <a:rPr lang="en-ZA" sz="1200" dirty="0">
                          <a:effectLst/>
                          <a:latin typeface="Verdana" panose="020B0604030504040204" pitchFamily="34" charset="0"/>
                          <a:ea typeface="Verdana" panose="020B0604030504040204" pitchFamily="34" charset="0"/>
                          <a:cs typeface="Arial" panose="020B0604020202020204" pitchFamily="34" charset="0"/>
                        </a:rPr>
                        <a:t>November </a:t>
                      </a:r>
                      <a:r>
                        <a:rPr lang="en-ZA" sz="1200" dirty="0" smtClean="0">
                          <a:effectLst/>
                          <a:latin typeface="Verdana" panose="020B0604030504040204" pitchFamily="34" charset="0"/>
                          <a:ea typeface="Verdana" panose="020B0604030504040204" pitchFamily="34" charset="0"/>
                          <a:cs typeface="Arial" panose="020B0604020202020204" pitchFamily="34" charset="0"/>
                        </a:rPr>
                        <a:t>2021).</a:t>
                      </a:r>
                    </a:p>
                    <a:p>
                      <a:pPr marL="0" marR="0" indent="0" algn="l" fontAlgn="ctr">
                        <a:lnSpc>
                          <a:spcPct val="120000"/>
                        </a:lnSpc>
                        <a:spcBef>
                          <a:spcPts val="0"/>
                        </a:spcBef>
                        <a:spcAft>
                          <a:spcPts val="0"/>
                        </a:spcAft>
                        <a:buFont typeface="Arial" panose="020B0604020202020204" pitchFamily="34" charset="0"/>
                        <a:buNone/>
                      </a:pPr>
                      <a:r>
                        <a:rPr lang="en-US" sz="1200" dirty="0" smtClean="0">
                          <a:solidFill>
                            <a:schemeClr val="tx1"/>
                          </a:solidFill>
                          <a:effectLst/>
                          <a:latin typeface="Verdana" panose="020B0604030504040204" pitchFamily="34" charset="0"/>
                          <a:ea typeface="Verdana" panose="020B0604030504040204" pitchFamily="34" charset="0"/>
                          <a:cs typeface="Arial" panose="020B0604020202020204" pitchFamily="34" charset="0"/>
                        </a:rPr>
                        <a:t>Two applications for Codes</a:t>
                      </a:r>
                      <a:r>
                        <a:rPr lang="en-US" sz="1200" baseline="0" dirty="0" smtClean="0">
                          <a:solidFill>
                            <a:schemeClr val="tx1"/>
                          </a:solidFill>
                          <a:effectLst/>
                          <a:latin typeface="Verdana" panose="020B0604030504040204" pitchFamily="34" charset="0"/>
                          <a:ea typeface="Verdana" panose="020B0604030504040204" pitchFamily="34" charset="0"/>
                          <a:cs typeface="Arial" panose="020B0604020202020204" pitchFamily="34" charset="0"/>
                        </a:rPr>
                        <a:t> were received but later withdrawn by the applicants after the Regulator has received public comments on the application. </a:t>
                      </a:r>
                      <a:endParaRPr lang="en-US" sz="1200" dirty="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36192" marR="36192" marT="36220" marB="177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marL="61065" marR="61065" marT="15832" marB="158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marL="61065" marR="61065" marT="15832" marB="158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4"/>
                  </a:ext>
                </a:extLst>
              </a:tr>
              <a:tr h="704468">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l" defTabSz="914400" rtl="0" eaLnBrk="1" fontAlgn="base" latinLnBrk="0" hangingPunct="1">
                        <a:lnSpc>
                          <a:spcPct val="105000"/>
                        </a:lnSpc>
                        <a:spcBef>
                          <a:spcPct val="0"/>
                        </a:spcBef>
                        <a:spcAft>
                          <a:spcPts val="200"/>
                        </a:spcAft>
                        <a:buClrTx/>
                        <a:buSzTx/>
                        <a:buFontTx/>
                        <a:buNone/>
                        <a:defRPr/>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Challenges </a:t>
                      </a:r>
                    </a:p>
                    <a:p>
                      <a:pPr marL="0" marR="0" lvl="0" indent="0" algn="l" defTabSz="914400" rtl="0" eaLnBrk="1" fontAlgn="base" latinLnBrk="0" hangingPunct="1">
                        <a:lnSpc>
                          <a:spcPct val="105000"/>
                        </a:lnSpc>
                        <a:spcBef>
                          <a:spcPct val="0"/>
                        </a:spcBef>
                        <a:spcAft>
                          <a:spcPts val="200"/>
                        </a:spcAft>
                        <a:buClrTx/>
                        <a:buSzTx/>
                        <a:buFontTx/>
                        <a:buNone/>
                        <a:defRPr/>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(If applicable)</a:t>
                      </a:r>
                    </a:p>
                    <a:p>
                      <a:pPr marL="0" marR="0" lvl="0" indent="0" algn="l" defTabSz="914400" rtl="0" eaLnBrk="1" fontAlgn="base" latinLnBrk="0" hangingPunct="1">
                        <a:lnSpc>
                          <a:spcPct val="105000"/>
                        </a:lnSpc>
                        <a:spcBef>
                          <a:spcPct val="0"/>
                        </a:spcBef>
                        <a:spcAft>
                          <a:spcPts val="200"/>
                        </a:spcAft>
                        <a:buClrTx/>
                        <a:buSzTx/>
                        <a:buFontTx/>
                        <a:buNone/>
                      </a:pPr>
                      <a:endPar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60" marR="61060" marT="15843" marB="158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7">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indent="0" algn="l" fontAlgn="ctr">
                        <a:lnSpc>
                          <a:spcPct val="120000"/>
                        </a:lnSpc>
                        <a:spcBef>
                          <a:spcPts val="0"/>
                        </a:spcBef>
                        <a:spcAft>
                          <a:spcPts val="0"/>
                        </a:spcAft>
                        <a:buFont typeface="Arial" panose="020B0604020202020204" pitchFamily="34" charset="0"/>
                        <a:buNone/>
                      </a:pPr>
                      <a:r>
                        <a:rPr lang="en-US" sz="1200" baseline="0" dirty="0">
                          <a:latin typeface="Verdana" panose="020B0604030504040204" pitchFamily="34" charset="0"/>
                          <a:ea typeface="Verdana" panose="020B0604030504040204" pitchFamily="34" charset="0"/>
                          <a:cs typeface="Arial" panose="020B0604020202020204" pitchFamily="34" charset="0"/>
                        </a:rPr>
                        <a:t>Processing period for the applications of codes of conduct is long and therefore can run over reporting </a:t>
                      </a:r>
                      <a:r>
                        <a:rPr lang="en-US" sz="1200" baseline="0" dirty="0" smtClean="0">
                          <a:latin typeface="Verdana" panose="020B0604030504040204" pitchFamily="34" charset="0"/>
                          <a:ea typeface="Verdana" panose="020B0604030504040204" pitchFamily="34" charset="0"/>
                          <a:cs typeface="Arial" panose="020B0604020202020204" pitchFamily="34" charset="0"/>
                        </a:rPr>
                        <a:t>quarters.</a:t>
                      </a:r>
                      <a:endParaRPr lang="en-US" sz="1200" baseline="0" dirty="0">
                        <a:latin typeface="Verdana" panose="020B0604030504040204" pitchFamily="34" charset="0"/>
                        <a:ea typeface="Verdana" panose="020B0604030504040204" pitchFamily="34" charset="0"/>
                        <a:cs typeface="Arial" panose="020B0604020202020204" pitchFamily="34" charset="0"/>
                      </a:endParaRPr>
                    </a:p>
                  </a:txBody>
                  <a:tcPr marL="36192" marR="36192" marT="36220" marB="177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marL="61065" marR="61065" marT="15832" marB="158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marL="61065" marR="61065" marT="15832" marB="158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5"/>
                  </a:ext>
                </a:extLst>
              </a:tr>
              <a:tr h="761579">
                <a:tc>
                  <a:txBody>
                    <a:bodyPr/>
                    <a:lstStyle/>
                    <a:p>
                      <a:pPr marL="0" marR="0" lvl="0" indent="0" algn="l" defTabSz="914400" rtl="0" eaLnBrk="1" fontAlgn="base" latinLnBrk="0" hangingPunct="1">
                        <a:lnSpc>
                          <a:spcPct val="105000"/>
                        </a:lnSpc>
                        <a:spcBef>
                          <a:spcPct val="0"/>
                        </a:spcBef>
                        <a:spcAft>
                          <a:spcPts val="200"/>
                        </a:spcAft>
                        <a:buClrTx/>
                        <a:buSzTx/>
                        <a:buFontTx/>
                        <a:buNone/>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Risks and Mitigation </a:t>
                      </a:r>
                    </a:p>
                    <a:p>
                      <a:pPr marL="0" marR="0" lvl="0" indent="0" algn="l" defTabSz="914400" rtl="0" eaLnBrk="1" fontAlgn="base" latinLnBrk="0" hangingPunct="1">
                        <a:lnSpc>
                          <a:spcPct val="105000"/>
                        </a:lnSpc>
                        <a:spcBef>
                          <a:spcPct val="0"/>
                        </a:spcBef>
                        <a:spcAft>
                          <a:spcPts val="200"/>
                        </a:spcAft>
                        <a:buClrTx/>
                        <a:buSzTx/>
                        <a:buFontTx/>
                        <a:buNone/>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(If applicable)</a:t>
                      </a:r>
                    </a:p>
                  </a:txBody>
                  <a:tcPr marL="61060" marR="61060" marT="15843" marB="158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7">
                  <a:txBody>
                    <a:bodyPr/>
                    <a:lstStyle/>
                    <a:p>
                      <a:pPr marL="0" indent="0">
                        <a:buFont typeface="Arial" panose="020B0604020202020204" pitchFamily="34" charset="0"/>
                        <a:buNone/>
                      </a:pPr>
                      <a:r>
                        <a:rPr lang="en-US" sz="1200" baseline="0" dirty="0">
                          <a:latin typeface="Verdana" panose="020B0604030504040204" pitchFamily="34" charset="0"/>
                          <a:ea typeface="Verdana" panose="020B0604030504040204" pitchFamily="34" charset="0"/>
                          <a:cs typeface="Arial" panose="020B0604020202020204" pitchFamily="34" charset="0"/>
                        </a:rPr>
                        <a:t>The risk, internal to the Regulator, is that reporting may be skewed.</a:t>
                      </a:r>
                    </a:p>
                    <a:p>
                      <a:pPr marL="0" indent="0">
                        <a:buFont typeface="Arial" panose="020B0604020202020204" pitchFamily="34" charset="0"/>
                        <a:buNone/>
                      </a:pPr>
                      <a:endParaRPr lang="en-US" sz="1200" baseline="0" dirty="0">
                        <a:latin typeface="Verdana" panose="020B0604030504040204" pitchFamily="34" charset="0"/>
                        <a:ea typeface="Verdana" panose="020B0604030504040204" pitchFamily="34" charset="0"/>
                        <a:cs typeface="Arial" panose="020B0604020202020204" pitchFamily="34" charset="0"/>
                      </a:endParaRPr>
                    </a:p>
                  </a:txBody>
                  <a:tcPr marL="36192" marR="36192" marT="36220" marB="177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bl>
          </a:graphicData>
        </a:graphic>
      </p:graphicFrame>
      <p:sp>
        <p:nvSpPr>
          <p:cNvPr id="2" name="Footer Placeholder 1"/>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defPPr>
              <a:defRPr lang="en-US"/>
            </a:defPPr>
            <a:lvl1pPr algn="ctr" defTabSz="457200" rtl="0" eaLnBrk="1" fontAlgn="auto" hangingPunct="1">
              <a:spcBef>
                <a:spcPts val="0"/>
              </a:spcBef>
              <a:spcAft>
                <a:spcPts val="0"/>
              </a:spcAft>
              <a:defRPr sz="1200" kern="1200">
                <a:solidFill>
                  <a:schemeClr val="tx1">
                    <a:tint val="75000"/>
                  </a:schemeClr>
                </a:solidFill>
                <a:latin typeface="+mn-lt"/>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a:defRPr/>
            </a:pPr>
            <a:fld id="{0D6C7CE4-A967-4157-ACC0-40719BA7D6EB}" type="slidenum">
              <a:rPr lang="en-US" sz="800" b="1" smtClean="0">
                <a:latin typeface="Arial" panose="020B0604020202020204" pitchFamily="34" charset="0"/>
                <a:cs typeface="Arial" panose="020B0604020202020204" pitchFamily="34" charset="0"/>
              </a:rPr>
              <a:t>46</a:t>
            </a:fld>
            <a:endParaRPr lang="en-US" sz="8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517525" y="310896"/>
            <a:ext cx="8229600" cy="617792"/>
          </a:xfrm>
        </p:spPr>
        <p:txBody>
          <a:bodyPr/>
          <a:lstStyle/>
          <a:p>
            <a:pPr eaLnBrk="1" hangingPunct="1"/>
            <a:r>
              <a:rPr lang="en-US" altLang="en-US" sz="2400" b="1" dirty="0">
                <a:latin typeface="Arial" panose="020B0604020202020204" pitchFamily="34" charset="0"/>
                <a:cs typeface="Arial" panose="020B0604020202020204" pitchFamily="34" charset="0"/>
              </a:rPr>
              <a:t>PROGRAMME 1: </a:t>
            </a:r>
            <a:br>
              <a:rPr lang="en-US" altLang="en-US" sz="2400" b="1" dirty="0">
                <a:latin typeface="Arial" panose="020B0604020202020204" pitchFamily="34" charset="0"/>
                <a:cs typeface="Arial" panose="020B0604020202020204" pitchFamily="34" charset="0"/>
              </a:rPr>
            </a:br>
            <a:r>
              <a:rPr lang="en-US" altLang="en-US" sz="2400" b="1" dirty="0">
                <a:solidFill>
                  <a:prstClr val="black"/>
                </a:solidFill>
                <a:latin typeface="Arial" panose="020B0604020202020204" pitchFamily="34" charset="0"/>
                <a:cs typeface="Arial" panose="020B0604020202020204" pitchFamily="34" charset="0"/>
              </a:rPr>
              <a:t>PROTECTION OF PERSONAL INFORMATION ACT</a:t>
            </a:r>
            <a:endParaRPr lang="en-US" altLang="en-US" sz="2400" b="1" dirty="0"/>
          </a:p>
        </p:txBody>
      </p:sp>
      <p:graphicFrame>
        <p:nvGraphicFramePr>
          <p:cNvPr id="7" name="Group 33"/>
          <p:cNvGraphicFramePr/>
          <p:nvPr/>
        </p:nvGraphicFramePr>
        <p:xfrm>
          <a:off x="279400" y="1101725"/>
          <a:ext cx="8570914" cy="4901123"/>
        </p:xfrm>
        <a:graphic>
          <a:graphicData uri="http://schemas.openxmlformats.org/drawingml/2006/table">
            <a:tbl>
              <a:tblPr/>
              <a:tblGrid>
                <a:gridCol w="1377384">
                  <a:extLst>
                    <a:ext uri="{9D8B030D-6E8A-4147-A177-3AD203B41FA5}">
                      <a16:colId xmlns:a16="http://schemas.microsoft.com/office/drawing/2014/main" val="20000"/>
                    </a:ext>
                  </a:extLst>
                </a:gridCol>
                <a:gridCol w="1141834">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gridCol w="3094182">
                  <a:extLst>
                    <a:ext uri="{9D8B030D-6E8A-4147-A177-3AD203B41FA5}">
                      <a16:colId xmlns:a16="http://schemas.microsoft.com/office/drawing/2014/main" val="20003"/>
                    </a:ext>
                  </a:extLst>
                </a:gridCol>
                <a:gridCol w="1331914">
                  <a:extLst>
                    <a:ext uri="{9D8B030D-6E8A-4147-A177-3AD203B41FA5}">
                      <a16:colId xmlns:a16="http://schemas.microsoft.com/office/drawing/2014/main" val="20004"/>
                    </a:ext>
                  </a:extLst>
                </a:gridCol>
              </a:tblGrid>
              <a:tr h="560855">
                <a:tc gridSpan="5">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l" defTabSz="914400" rtl="0" eaLnBrk="1" fontAlgn="base" latinLnBrk="0" hangingPunct="1">
                        <a:lnSpc>
                          <a:spcPct val="105000"/>
                        </a:lnSpc>
                        <a:spcBef>
                          <a:spcPts val="600"/>
                        </a:spcBef>
                        <a:spcAft>
                          <a:spcPts val="600"/>
                        </a:spcAft>
                        <a:buClrTx/>
                        <a:buSzTx/>
                        <a:buFontTx/>
                        <a:buNone/>
                        <a:defRPr/>
                      </a:pPr>
                      <a:r>
                        <a:rPr lang="en-US" sz="1200" b="1" kern="1200" dirty="0">
                          <a:solidFill>
                            <a:schemeClr val="tx1"/>
                          </a:solidFill>
                          <a:effectLst/>
                          <a:latin typeface="Verdana" panose="020B0604030504040204" pitchFamily="34" charset="0"/>
                          <a:ea typeface="Verdana" panose="020B0604030504040204" pitchFamily="34" charset="0"/>
                          <a:cs typeface="Arial" panose="020B0604020202020204" pitchFamily="34" charset="0"/>
                        </a:rPr>
                        <a:t>Output: </a:t>
                      </a:r>
                      <a:r>
                        <a:rPr lang="en-GB" sz="1200" b="1" kern="1200" dirty="0">
                          <a:solidFill>
                            <a:schemeClr val="tx1"/>
                          </a:solidFill>
                          <a:effectLst/>
                          <a:latin typeface="Verdana" panose="020B0604030504040204" pitchFamily="34" charset="0"/>
                          <a:ea typeface="Verdana" panose="020B0604030504040204" pitchFamily="34" charset="0"/>
                          <a:cs typeface="Arial" panose="020B0604020202020204" pitchFamily="34" charset="0"/>
                        </a:rPr>
                        <a:t>Prioritised actions in the readiness plan implemented</a:t>
                      </a:r>
                      <a:endParaRPr lang="en-ZA" sz="1200" b="1" dirty="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61067" marR="61067" marT="15844" marB="158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8F2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13134">
                <a:tc rowSpan="2">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ctr" defTabSz="914400" rtl="0" eaLnBrk="1" fontAlgn="base" latinLnBrk="0" hangingPunct="1">
                        <a:lnSpc>
                          <a:spcPct val="105000"/>
                        </a:lnSpc>
                        <a:spcBef>
                          <a:spcPct val="0"/>
                        </a:spcBef>
                        <a:spcAft>
                          <a:spcPts val="200"/>
                        </a:spcAft>
                        <a:buClrTx/>
                        <a:buSzTx/>
                        <a:buFontTx/>
                        <a:buNone/>
                      </a:pPr>
                      <a:r>
                        <a:rPr kumimoji="0" lang="en-US"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Indicator</a:t>
                      </a:r>
                      <a:endParaRPr kumimoji="0" lang="en-ZA"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67" marR="61067" marT="15844" marB="158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rowSpan="2">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ctr" defTabSz="914400" rtl="0" eaLnBrk="1" fontAlgn="base" latinLnBrk="0" hangingPunct="1">
                        <a:lnSpc>
                          <a:spcPct val="105000"/>
                        </a:lnSpc>
                        <a:spcBef>
                          <a:spcPct val="0"/>
                        </a:spcBef>
                        <a:spcAft>
                          <a:spcPts val="200"/>
                        </a:spcAft>
                        <a:buClrTx/>
                        <a:buSzTx/>
                        <a:buFontTx/>
                        <a:buNone/>
                      </a:pPr>
                      <a:r>
                        <a:rPr kumimoji="0" lang="en-US"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Annual target: 2021/22</a:t>
                      </a:r>
                      <a:endParaRPr kumimoji="0" lang="en-ZA"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67" marR="61067" marT="15844" marB="158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gridSpan="2">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ctr" defTabSz="914400" rtl="0" eaLnBrk="1" fontAlgn="base" latinLnBrk="0" hangingPunct="1">
                        <a:lnSpc>
                          <a:spcPct val="105000"/>
                        </a:lnSpc>
                        <a:spcBef>
                          <a:spcPct val="0"/>
                        </a:spcBef>
                        <a:spcAft>
                          <a:spcPts val="200"/>
                        </a:spcAft>
                        <a:buClrTx/>
                        <a:buSzTx/>
                        <a:buFontTx/>
                        <a:buNone/>
                        <a:defRPr/>
                      </a:pPr>
                      <a:endParaRPr kumimoji="0" lang="en-ZA" sz="1200" b="1"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p>
                      <a:pPr marL="0" marR="0" lvl="0" indent="0" algn="ctr" defTabSz="914400" rtl="0" eaLnBrk="1" fontAlgn="base" latinLnBrk="0" hangingPunct="1">
                        <a:lnSpc>
                          <a:spcPct val="105000"/>
                        </a:lnSpc>
                        <a:spcBef>
                          <a:spcPct val="0"/>
                        </a:spcBef>
                        <a:spcAft>
                          <a:spcPts val="200"/>
                        </a:spcAft>
                        <a:buClrTx/>
                        <a:buSzTx/>
                        <a:buFontTx/>
                        <a:buNone/>
                        <a:defRPr/>
                      </a:pPr>
                      <a:r>
                        <a:rPr kumimoji="0" lang="en-ZA" sz="1200" b="1" i="0" u="none" strike="noStrike" kern="1200" cap="none" normalizeH="0" baseline="0" dirty="0" smtClean="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Mid-Year</a:t>
                      </a:r>
                      <a:endParaRPr kumimoji="0" lang="en-ZA" sz="1200" b="1"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67" marR="61067" marT="15844" marB="158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hMerge="1">
                  <a:txBody>
                    <a:bodyPr/>
                    <a:lstStyle/>
                    <a:p>
                      <a:endParaRPr lang="en-US"/>
                    </a:p>
                  </a:txBody>
                  <a:tcPr/>
                </a:tc>
                <a:tc rowSpan="2">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ctr" defTabSz="914400" rtl="0" eaLnBrk="1" fontAlgn="base" latinLnBrk="0" hangingPunct="1">
                        <a:lnSpc>
                          <a:spcPct val="105000"/>
                        </a:lnSpc>
                        <a:spcBef>
                          <a:spcPct val="0"/>
                        </a:spcBef>
                        <a:spcAft>
                          <a:spcPts val="200"/>
                        </a:spcAft>
                        <a:buClrTx/>
                        <a:buSzTx/>
                        <a:buFontTx/>
                        <a:buNone/>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Status</a:t>
                      </a:r>
                    </a:p>
                  </a:txBody>
                  <a:tcPr marL="61067" marR="61067" marT="15844" marB="158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1"/>
                  </a:ext>
                </a:extLst>
              </a:tr>
              <a:tr h="403529">
                <a:tc vMerge="1">
                  <a:txBody>
                    <a:bodyPr/>
                    <a:lstStyle/>
                    <a:p>
                      <a:endParaRPr lang="en-US"/>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vMerge="1">
                  <a:txBody>
                    <a:bodyPr/>
                    <a:lstStyle/>
                    <a:p>
                      <a:endParaRPr lang="en-US"/>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115000"/>
                        </a:lnSpc>
                        <a:spcBef>
                          <a:spcPts val="1200"/>
                        </a:spcBef>
                        <a:spcAft>
                          <a:spcPts val="0"/>
                        </a:spcAft>
                      </a:pPr>
                      <a:r>
                        <a:rPr lang="en-US" sz="1200" dirty="0">
                          <a:latin typeface="Verdana" panose="020B0604030504040204" pitchFamily="34" charset="0"/>
                          <a:ea typeface="Verdana" panose="020B0604030504040204" pitchFamily="34" charset="0"/>
                          <a:cs typeface="Arial" panose="020B0604020202020204" pitchFamily="34" charset="0"/>
                        </a:rPr>
                        <a:t>Target</a:t>
                      </a:r>
                      <a:r>
                        <a:rPr lang="en-US" sz="1200" baseline="0" dirty="0">
                          <a:latin typeface="Verdana" panose="020B0604030504040204" pitchFamily="34" charset="0"/>
                          <a:ea typeface="Verdana" panose="020B0604030504040204" pitchFamily="34" charset="0"/>
                          <a:cs typeface="Arial" panose="020B0604020202020204" pitchFamily="34" charset="0"/>
                        </a:rPr>
                        <a:t> </a:t>
                      </a:r>
                      <a:endParaRPr lang="en-US" sz="1200" dirty="0">
                        <a:latin typeface="Verdana" panose="020B0604030504040204" pitchFamily="34" charset="0"/>
                        <a:ea typeface="Verdana" panose="020B0604030504040204" pitchFamily="34" charset="0"/>
                        <a:cs typeface="Arial" panose="020B0604020202020204" pitchFamily="34" charset="0"/>
                      </a:endParaRPr>
                    </a:p>
                  </a:txBody>
                  <a:tcPr marL="61067" marR="61067" marT="15844" marB="158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r>
                        <a:rPr lang="en-ZA" sz="1200" dirty="0">
                          <a:latin typeface="Verdana" panose="020B0604030504040204" pitchFamily="34" charset="0"/>
                          <a:ea typeface="Verdana" panose="020B0604030504040204" pitchFamily="34" charset="0"/>
                          <a:cs typeface="Arial" panose="020B0604020202020204" pitchFamily="34" charset="0"/>
                        </a:rPr>
                        <a:t>Actual</a:t>
                      </a:r>
                      <a:r>
                        <a:rPr lang="en-ZA" sz="1200" baseline="0" dirty="0">
                          <a:latin typeface="Verdana" panose="020B0604030504040204" pitchFamily="34" charset="0"/>
                          <a:ea typeface="Verdana" panose="020B0604030504040204" pitchFamily="34" charset="0"/>
                          <a:cs typeface="Arial" panose="020B0604020202020204" pitchFamily="34" charset="0"/>
                        </a:rPr>
                        <a:t> Output </a:t>
                      </a:r>
                      <a:endParaRPr lang="en-ZA" sz="1200" dirty="0">
                        <a:latin typeface="Verdana" panose="020B0604030504040204" pitchFamily="34" charset="0"/>
                        <a:ea typeface="Verdana" panose="020B0604030504040204" pitchFamily="34" charset="0"/>
                        <a:cs typeface="Arial" panose="020B0604020202020204" pitchFamily="34" charset="0"/>
                      </a:endParaRPr>
                    </a:p>
                  </a:txBody>
                  <a:tcPr marL="61067" marR="61067" marT="15844" marB="158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vMerge="1">
                  <a:txBody>
                    <a:bodyPr/>
                    <a:lstStyle/>
                    <a:p>
                      <a:endParaRPr lang="en-US"/>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59855">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268605" indent="-268605" algn="l"/>
                      <a:r>
                        <a:rPr lang="en-US" sz="1200" b="1"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1.3. </a:t>
                      </a:r>
                    </a:p>
                    <a:p>
                      <a:pPr marL="0" indent="0" algn="l"/>
                      <a:r>
                        <a:rPr lang="en-US" sz="1200" b="1" dirty="0" smtClean="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Percentage </a:t>
                      </a:r>
                      <a:r>
                        <a:rPr lang="en-US" sz="1200" b="1"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of prioritised actions in the readiness plan implemented </a:t>
                      </a:r>
                      <a:endParaRPr lang="en-ZA" sz="1200" b="1"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1067" marR="61067" marT="15844" marB="1584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algn="l" fontAlgn="ctr">
                        <a:lnSpc>
                          <a:spcPct val="120000"/>
                        </a:lnSpc>
                        <a:spcBef>
                          <a:spcPts val="0"/>
                        </a:spcBef>
                        <a:spcAft>
                          <a:spcPts val="0"/>
                        </a:spcAft>
                      </a:pPr>
                      <a:r>
                        <a:rPr lang="en-GB" sz="1200" kern="1200" dirty="0">
                          <a:solidFill>
                            <a:schemeClr val="tx1"/>
                          </a:solidFill>
                          <a:effectLst/>
                          <a:latin typeface="Verdana" panose="020B0604030504040204" pitchFamily="34" charset="0"/>
                          <a:ea typeface="Verdana" panose="020B0604030504040204" pitchFamily="34" charset="0"/>
                          <a:cs typeface="Arial" panose="020B0604020202020204" pitchFamily="34" charset="0"/>
                        </a:rPr>
                        <a:t>100% of the prioritised actions in the readiness plan implemented </a:t>
                      </a:r>
                    </a:p>
                  </a:txBody>
                  <a:tcPr marL="36196" marR="36196" marT="36223" marB="1779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5000"/>
                        </a:lnSpc>
                        <a:spcBef>
                          <a:spcPct val="0"/>
                        </a:spcBef>
                        <a:spcAft>
                          <a:spcPts val="200"/>
                        </a:spcAft>
                        <a:buClrTx/>
                        <a:buSzTx/>
                        <a:buFontTx/>
                        <a:buNone/>
                      </a:pPr>
                      <a:r>
                        <a:rPr lang="en-GB" sz="1200" kern="1200" dirty="0">
                          <a:solidFill>
                            <a:schemeClr val="tx1"/>
                          </a:solidFill>
                          <a:effectLst/>
                          <a:latin typeface="Verdana" panose="020B0604030504040204" pitchFamily="34" charset="0"/>
                          <a:ea typeface="Verdana" panose="020B0604030504040204" pitchFamily="34" charset="0"/>
                          <a:cs typeface="Arial" panose="020B0604020202020204" pitchFamily="34" charset="0"/>
                        </a:rPr>
                        <a:t>50% implementation of prioritised actions in the readiness plan </a:t>
                      </a:r>
                    </a:p>
                  </a:txBody>
                  <a:tcPr marL="36196" marR="36196" marT="36223" marB="1779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l">
                        <a:lnSpc>
                          <a:spcPct val="107000"/>
                        </a:lnSpc>
                        <a:spcAft>
                          <a:spcPts val="800"/>
                        </a:spcAft>
                      </a:pPr>
                      <a:r>
                        <a:rPr lang="en-US" sz="1200" dirty="0" smtClean="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66,6% </a:t>
                      </a:r>
                      <a:r>
                        <a:rPr lang="en-US" sz="12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implementation of prioritised actions in the POPIA Readiness Plan achieved</a:t>
                      </a:r>
                      <a:endParaRPr lang="en-ZA" sz="12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p>
                      <a:pPr algn="l"/>
                      <a:endParaRPr lang="en-US" sz="1200" dirty="0">
                        <a:solidFill>
                          <a:schemeClr val="tx1"/>
                        </a:solidFill>
                        <a:latin typeface="Verdana" panose="020B0604030504040204" pitchFamily="34" charset="0"/>
                        <a:ea typeface="Verdana" panose="020B0604030504040204" pitchFamily="34" charset="0"/>
                        <a:cs typeface="Arial" panose="020B0604020202020204" pitchFamily="34" charset="0"/>
                      </a:endParaRPr>
                    </a:p>
                    <a:p>
                      <a:pPr algn="l"/>
                      <a:endParaRPr lang="en-ZA" sz="1200" dirty="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36196" marR="36196" marT="36223" marB="1779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ZA" sz="1200" b="1" i="0" u="none" strike="noStrike" kern="1200" cap="none" spc="0" normalizeH="0" baseline="0" noProof="0" dirty="0" smtClean="0">
                          <a:ln>
                            <a:noFill/>
                          </a:ln>
                          <a:solidFill>
                            <a:schemeClr val="tx1"/>
                          </a:solidFill>
                          <a:effectLst/>
                          <a:uLnTx/>
                          <a:uFillTx/>
                          <a:latin typeface="Verdana" panose="020B0604030504040204" pitchFamily="34" charset="0"/>
                          <a:ea typeface="Verdana" panose="020B0604030504040204" pitchFamily="34" charset="0"/>
                          <a:cs typeface="Arial" panose="020B0604020202020204" pitchFamily="34" charset="0"/>
                        </a:rPr>
                        <a:t>Achieved</a:t>
                      </a:r>
                      <a:endParaRPr kumimoji="0" lang="en-ZA" sz="1200" b="1"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Arial" panose="020B0604020202020204" pitchFamily="34" charset="0"/>
                      </a:endParaRPr>
                    </a:p>
                  </a:txBody>
                  <a:tcPr marL="36196" marR="36196" marT="36223" marB="1779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85154">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l" defTabSz="914400" rtl="0" eaLnBrk="1" fontAlgn="base" latinLnBrk="0" hangingPunct="1">
                        <a:lnSpc>
                          <a:spcPct val="105000"/>
                        </a:lnSpc>
                        <a:spcBef>
                          <a:spcPct val="0"/>
                        </a:spcBef>
                        <a:spcAft>
                          <a:spcPts val="200"/>
                        </a:spcAft>
                        <a:buClrTx/>
                        <a:buSzTx/>
                        <a:buFontTx/>
                        <a:buNone/>
                        <a:defRPr/>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Performance Overview</a:t>
                      </a:r>
                    </a:p>
                    <a:p>
                      <a:pPr marL="0" marR="0" lvl="0" indent="0" algn="l" defTabSz="914400" rtl="0" eaLnBrk="1" fontAlgn="base" latinLnBrk="0" hangingPunct="1">
                        <a:lnSpc>
                          <a:spcPct val="105000"/>
                        </a:lnSpc>
                        <a:spcBef>
                          <a:spcPct val="0"/>
                        </a:spcBef>
                        <a:spcAft>
                          <a:spcPts val="200"/>
                        </a:spcAft>
                        <a:buClrTx/>
                        <a:buSzTx/>
                        <a:buFontTx/>
                        <a:buNone/>
                      </a:pPr>
                      <a:endPar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67" marR="61067" marT="15844" marB="1584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4">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algn="l" fontAlgn="ctr">
                        <a:lnSpc>
                          <a:spcPct val="120000"/>
                        </a:lnSpc>
                        <a:spcBef>
                          <a:spcPts val="0"/>
                        </a:spcBef>
                        <a:spcAft>
                          <a:spcPts val="0"/>
                        </a:spcAft>
                      </a:pPr>
                      <a:r>
                        <a:rPr lang="en-US" sz="1200" dirty="0" smtClean="0">
                          <a:solidFill>
                            <a:schemeClr val="tx1"/>
                          </a:solidFill>
                          <a:latin typeface="Verdana" panose="020B0604030504040204" pitchFamily="34" charset="0"/>
                          <a:ea typeface="Verdana" panose="020B0604030504040204" pitchFamily="34" charset="0"/>
                          <a:cs typeface="Arial" panose="020B0604020202020204" pitchFamily="34" charset="0"/>
                        </a:rPr>
                        <a:t>Twenty (20) out</a:t>
                      </a:r>
                      <a:r>
                        <a:rPr lang="en-US" sz="1200" baseline="0" dirty="0" smtClean="0">
                          <a:solidFill>
                            <a:schemeClr val="tx1"/>
                          </a:solidFill>
                          <a:latin typeface="Verdana" panose="020B0604030504040204" pitchFamily="34" charset="0"/>
                          <a:ea typeface="Verdana" panose="020B0604030504040204" pitchFamily="34" charset="0"/>
                          <a:cs typeface="Arial" panose="020B0604020202020204" pitchFamily="34" charset="0"/>
                        </a:rPr>
                        <a:t> of thirty (30) documents were developed, approved and implemented in terms of the POPIA Readiness Plan. </a:t>
                      </a:r>
                      <a:endParaRPr lang="en-US" sz="1200" dirty="0" smtClean="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36196" marR="36196" marT="36223" marB="1779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marL="61065" marR="61065" marT="15832" marB="158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marL="61065" marR="61065" marT="15832" marB="158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10554">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l" defTabSz="914400" rtl="0" eaLnBrk="1" fontAlgn="base" latinLnBrk="0" hangingPunct="1">
                        <a:lnSpc>
                          <a:spcPct val="105000"/>
                        </a:lnSpc>
                        <a:spcBef>
                          <a:spcPct val="0"/>
                        </a:spcBef>
                        <a:spcAft>
                          <a:spcPts val="200"/>
                        </a:spcAft>
                        <a:buClrTx/>
                        <a:buSzTx/>
                        <a:buFontTx/>
                        <a:buNone/>
                        <a:defRPr/>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Challenges </a:t>
                      </a:r>
                    </a:p>
                    <a:p>
                      <a:pPr marL="0" marR="0" lvl="0" indent="0" algn="l" defTabSz="914400" rtl="0" eaLnBrk="1" fontAlgn="base" latinLnBrk="0" hangingPunct="1">
                        <a:lnSpc>
                          <a:spcPct val="105000"/>
                        </a:lnSpc>
                        <a:spcBef>
                          <a:spcPct val="0"/>
                        </a:spcBef>
                        <a:spcAft>
                          <a:spcPts val="200"/>
                        </a:spcAft>
                        <a:buClrTx/>
                        <a:buSzTx/>
                        <a:buFontTx/>
                        <a:buNone/>
                        <a:defRPr/>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(If applicable)</a:t>
                      </a:r>
                    </a:p>
                    <a:p>
                      <a:pPr marL="0" marR="0" lvl="0" indent="0" algn="l" defTabSz="914400" rtl="0" eaLnBrk="1" fontAlgn="base" latinLnBrk="0" hangingPunct="1">
                        <a:lnSpc>
                          <a:spcPct val="105000"/>
                        </a:lnSpc>
                        <a:spcBef>
                          <a:spcPct val="0"/>
                        </a:spcBef>
                        <a:spcAft>
                          <a:spcPts val="200"/>
                        </a:spcAft>
                        <a:buClrTx/>
                        <a:buSzTx/>
                        <a:buFontTx/>
                        <a:buNone/>
                      </a:pPr>
                      <a:endPar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67" marR="61067" marT="15844" marB="1584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4">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l" defTabSz="457200" rtl="0" eaLnBrk="1" fontAlgn="ctr" latinLnBrk="0" hangingPunct="1">
                        <a:lnSpc>
                          <a:spcPct val="120000"/>
                        </a:lnSpc>
                        <a:spcBef>
                          <a:spcPts val="0"/>
                        </a:spcBef>
                        <a:spcAft>
                          <a:spcPts val="0"/>
                        </a:spcAft>
                        <a:buClrTx/>
                        <a:buSzTx/>
                        <a:buFontTx/>
                        <a:buNone/>
                        <a:defRPr/>
                      </a:pPr>
                      <a:r>
                        <a:rPr kumimoji="0" lang="en-US"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N/A</a:t>
                      </a:r>
                    </a:p>
                  </a:txBody>
                  <a:tcPr marL="36196" marR="36196" marT="36223" marB="1779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marL="61065" marR="61065" marT="15832" marB="158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marL="61065" marR="61065" marT="15832" marB="158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61134">
                <a:tc>
                  <a:txBody>
                    <a:bodyPr/>
                    <a:lstStyle/>
                    <a:p>
                      <a:pPr marL="0" marR="0" lvl="0" indent="0" algn="l" defTabSz="914400" rtl="0" eaLnBrk="1" fontAlgn="base" latinLnBrk="0" hangingPunct="1">
                        <a:lnSpc>
                          <a:spcPct val="105000"/>
                        </a:lnSpc>
                        <a:spcBef>
                          <a:spcPct val="0"/>
                        </a:spcBef>
                        <a:spcAft>
                          <a:spcPts val="200"/>
                        </a:spcAft>
                        <a:buClrTx/>
                        <a:buSzTx/>
                        <a:buFontTx/>
                        <a:buNone/>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Risks and Mitigation </a:t>
                      </a:r>
                    </a:p>
                    <a:p>
                      <a:pPr marL="0" marR="0" lvl="0" indent="0" algn="l" defTabSz="914400" rtl="0" eaLnBrk="1" fontAlgn="base" latinLnBrk="0" hangingPunct="1">
                        <a:lnSpc>
                          <a:spcPct val="105000"/>
                        </a:lnSpc>
                        <a:spcBef>
                          <a:spcPct val="0"/>
                        </a:spcBef>
                        <a:spcAft>
                          <a:spcPts val="200"/>
                        </a:spcAft>
                        <a:buClrTx/>
                        <a:buSzTx/>
                        <a:buFontTx/>
                        <a:buNone/>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(If applicable)</a:t>
                      </a:r>
                    </a:p>
                  </a:txBody>
                  <a:tcPr marL="61067" marR="61067" marT="15844" marB="1584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4">
                  <a:txBody>
                    <a:bodyPr/>
                    <a:lstStyle/>
                    <a:p>
                      <a:pPr marL="0" marR="0" lvl="0" indent="0" algn="l" defTabSz="457200" rtl="0" eaLnBrk="1" fontAlgn="ctr" latinLnBrk="0" hangingPunct="1">
                        <a:lnSpc>
                          <a:spcPct val="120000"/>
                        </a:lnSpc>
                        <a:spcBef>
                          <a:spcPts val="0"/>
                        </a:spcBef>
                        <a:spcAft>
                          <a:spcPts val="0"/>
                        </a:spcAft>
                        <a:buClrTx/>
                        <a:buSzTx/>
                        <a:buFontTx/>
                        <a:buNone/>
                        <a:defRPr/>
                      </a:pPr>
                      <a:r>
                        <a:rPr kumimoji="0" lang="en-US"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N/A</a:t>
                      </a:r>
                    </a:p>
                  </a:txBody>
                  <a:tcPr marL="36196" marR="36196" marT="36223" marB="1779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bl>
          </a:graphicData>
        </a:graphic>
      </p:graphicFrame>
      <p:sp>
        <p:nvSpPr>
          <p:cNvPr id="2" name="Footer Placeholder 1"/>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defPPr>
              <a:defRPr lang="en-US"/>
            </a:defPPr>
            <a:lvl1pPr algn="ctr" defTabSz="457200" rtl="0" eaLnBrk="1" fontAlgn="auto" hangingPunct="1">
              <a:spcBef>
                <a:spcPts val="0"/>
              </a:spcBef>
              <a:spcAft>
                <a:spcPts val="0"/>
              </a:spcAft>
              <a:defRPr sz="1200" kern="1200">
                <a:solidFill>
                  <a:schemeClr val="tx1">
                    <a:tint val="75000"/>
                  </a:schemeClr>
                </a:solidFill>
                <a:latin typeface="+mn-lt"/>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a:defRPr/>
            </a:pPr>
            <a:fld id="{7D193E2F-B5A2-43B2-BA3B-ECC5422BD7A9}" type="slidenum">
              <a:rPr lang="en-US" sz="800" b="1" smtClean="0">
                <a:latin typeface="Arial" panose="020B0604020202020204" pitchFamily="34" charset="0"/>
                <a:cs typeface="Arial" panose="020B0604020202020204" pitchFamily="34" charset="0"/>
              </a:rPr>
              <a:t>47</a:t>
            </a:fld>
            <a:endParaRPr lang="en-US" sz="8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123563"/>
            <a:ext cx="8229600" cy="638175"/>
          </a:xfrm>
        </p:spPr>
        <p:txBody>
          <a:bodyPr/>
          <a:lstStyle/>
          <a:p>
            <a:pPr eaLnBrk="1" hangingPunct="1"/>
            <a:r>
              <a:rPr lang="en-US" altLang="en-US" sz="2400" b="1" dirty="0">
                <a:latin typeface="Arial" panose="020B0604020202020204" pitchFamily="34" charset="0"/>
                <a:cs typeface="Arial" panose="020B0604020202020204" pitchFamily="34" charset="0"/>
              </a:rPr>
              <a:t>PROGRAMME 1: </a:t>
            </a:r>
            <a:br>
              <a:rPr lang="en-US" altLang="en-US" sz="2400" b="1" dirty="0">
                <a:latin typeface="Arial" panose="020B0604020202020204" pitchFamily="34" charset="0"/>
                <a:cs typeface="Arial" panose="020B0604020202020204" pitchFamily="34" charset="0"/>
              </a:rPr>
            </a:br>
            <a:r>
              <a:rPr lang="en-US" altLang="en-US" sz="2400" b="1" dirty="0">
                <a:solidFill>
                  <a:prstClr val="black"/>
                </a:solidFill>
                <a:latin typeface="Arial" panose="020B0604020202020204" pitchFamily="34" charset="0"/>
                <a:cs typeface="Arial" panose="020B0604020202020204" pitchFamily="34" charset="0"/>
              </a:rPr>
              <a:t>PROTECTION OF PERSONAL INFORMATION ACT</a:t>
            </a:r>
            <a:endParaRPr lang="en-US" altLang="en-US" sz="2400" b="1" dirty="0">
              <a:latin typeface="Arial" panose="020B0604020202020204" pitchFamily="34" charset="0"/>
              <a:cs typeface="Arial" panose="020B0604020202020204" pitchFamily="34" charset="0"/>
            </a:endParaRPr>
          </a:p>
        </p:txBody>
      </p:sp>
      <p:graphicFrame>
        <p:nvGraphicFramePr>
          <p:cNvPr id="7" name="Group 33"/>
          <p:cNvGraphicFramePr/>
          <p:nvPr/>
        </p:nvGraphicFramePr>
        <p:xfrm>
          <a:off x="231775" y="774058"/>
          <a:ext cx="8640764" cy="4914504"/>
        </p:xfrm>
        <a:graphic>
          <a:graphicData uri="http://schemas.openxmlformats.org/drawingml/2006/table">
            <a:tbl>
              <a:tblPr/>
              <a:tblGrid>
                <a:gridCol w="1333517">
                  <a:extLst>
                    <a:ext uri="{9D8B030D-6E8A-4147-A177-3AD203B41FA5}">
                      <a16:colId xmlns:a16="http://schemas.microsoft.com/office/drawing/2014/main" val="20000"/>
                    </a:ext>
                  </a:extLst>
                </a:gridCol>
                <a:gridCol w="1608214">
                  <a:extLst>
                    <a:ext uri="{9D8B030D-6E8A-4147-A177-3AD203B41FA5}">
                      <a16:colId xmlns:a16="http://schemas.microsoft.com/office/drawing/2014/main" val="20001"/>
                    </a:ext>
                  </a:extLst>
                </a:gridCol>
                <a:gridCol w="1538343">
                  <a:extLst>
                    <a:ext uri="{9D8B030D-6E8A-4147-A177-3AD203B41FA5}">
                      <a16:colId xmlns:a16="http://schemas.microsoft.com/office/drawing/2014/main" val="20002"/>
                    </a:ext>
                  </a:extLst>
                </a:gridCol>
                <a:gridCol w="2917387">
                  <a:extLst>
                    <a:ext uri="{9D8B030D-6E8A-4147-A177-3AD203B41FA5}">
                      <a16:colId xmlns:a16="http://schemas.microsoft.com/office/drawing/2014/main" val="20003"/>
                    </a:ext>
                  </a:extLst>
                </a:gridCol>
                <a:gridCol w="1243303">
                  <a:extLst>
                    <a:ext uri="{9D8B030D-6E8A-4147-A177-3AD203B41FA5}">
                      <a16:colId xmlns:a16="http://schemas.microsoft.com/office/drawing/2014/main" val="20004"/>
                    </a:ext>
                  </a:extLst>
                </a:gridCol>
              </a:tblGrid>
              <a:tr h="503864">
                <a:tc gridSpan="5">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l" defTabSz="914400" rtl="0" eaLnBrk="1" fontAlgn="base" latinLnBrk="0" hangingPunct="1">
                        <a:lnSpc>
                          <a:spcPct val="105000"/>
                        </a:lnSpc>
                        <a:spcBef>
                          <a:spcPts val="600"/>
                        </a:spcBef>
                        <a:spcAft>
                          <a:spcPts val="600"/>
                        </a:spcAft>
                        <a:buClrTx/>
                        <a:buSzTx/>
                        <a:buFontTx/>
                        <a:buNone/>
                        <a:defRPr/>
                      </a:pPr>
                      <a:r>
                        <a:rPr lang="en-US" sz="1200" b="1" kern="1200" dirty="0">
                          <a:solidFill>
                            <a:schemeClr val="tx1"/>
                          </a:solidFill>
                          <a:effectLst/>
                          <a:latin typeface="Verdana" panose="020B0604030504040204" pitchFamily="34" charset="0"/>
                          <a:ea typeface="Verdana" panose="020B0604030504040204" pitchFamily="34" charset="0"/>
                          <a:cs typeface="Arial" panose="020B0604020202020204" pitchFamily="34" charset="0"/>
                        </a:rPr>
                        <a:t>Output:</a:t>
                      </a:r>
                      <a:r>
                        <a:rPr lang="en-US" sz="1200" b="1" kern="1200" baseline="0" dirty="0">
                          <a:solidFill>
                            <a:schemeClr val="tx1"/>
                          </a:solidFill>
                          <a:effectLst/>
                          <a:latin typeface="Verdana" panose="020B0604030504040204" pitchFamily="34" charset="0"/>
                          <a:ea typeface="Verdana" panose="020B0604030504040204" pitchFamily="34" charset="0"/>
                          <a:cs typeface="Arial" panose="020B0604020202020204" pitchFamily="34" charset="0"/>
                        </a:rPr>
                        <a:t> </a:t>
                      </a:r>
                      <a:r>
                        <a:rPr lang="en-GB" sz="1200" b="1" kern="1200" baseline="0" dirty="0">
                          <a:solidFill>
                            <a:schemeClr val="tx1"/>
                          </a:solidFill>
                          <a:effectLst/>
                          <a:latin typeface="Verdana" panose="020B0604030504040204" pitchFamily="34" charset="0"/>
                          <a:ea typeface="Verdana" panose="020B0604030504040204" pitchFamily="34" charset="0"/>
                          <a:cs typeface="Arial" panose="020B0604020202020204" pitchFamily="34" charset="0"/>
                        </a:rPr>
                        <a:t>Information Officers registered as prescribed</a:t>
                      </a:r>
                      <a:endParaRPr lang="en-ZA" sz="1200" b="1" dirty="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61058" marR="61058" marT="15825" marB="158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8F2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79036">
                <a:tc rowSpan="2">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ctr" defTabSz="914400" rtl="0" eaLnBrk="1" fontAlgn="base" latinLnBrk="0" hangingPunct="1">
                        <a:lnSpc>
                          <a:spcPct val="105000"/>
                        </a:lnSpc>
                        <a:spcBef>
                          <a:spcPct val="0"/>
                        </a:spcBef>
                        <a:spcAft>
                          <a:spcPts val="200"/>
                        </a:spcAft>
                        <a:buClrTx/>
                        <a:buSzTx/>
                        <a:buFontTx/>
                        <a:buNone/>
                      </a:pPr>
                      <a:r>
                        <a:rPr kumimoji="0" lang="en-US"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Indicator</a:t>
                      </a:r>
                      <a:endParaRPr kumimoji="0" lang="en-ZA"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58" marR="61058" marT="15825" marB="158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rowSpan="2">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ctr" defTabSz="914400" rtl="0" eaLnBrk="1" fontAlgn="base" latinLnBrk="0" hangingPunct="1">
                        <a:lnSpc>
                          <a:spcPct val="105000"/>
                        </a:lnSpc>
                        <a:spcBef>
                          <a:spcPct val="0"/>
                        </a:spcBef>
                        <a:spcAft>
                          <a:spcPts val="200"/>
                        </a:spcAft>
                        <a:buClrTx/>
                        <a:buSzTx/>
                        <a:buFontTx/>
                        <a:buNone/>
                      </a:pPr>
                      <a:r>
                        <a:rPr kumimoji="0" lang="en-US"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Annual target: 2021/22</a:t>
                      </a:r>
                      <a:endParaRPr kumimoji="0" lang="en-ZA"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58" marR="61058" marT="15825" marB="158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gridSpan="2">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ctr" defTabSz="914400" rtl="0" eaLnBrk="1" fontAlgn="base" latinLnBrk="0" hangingPunct="1">
                        <a:lnSpc>
                          <a:spcPct val="105000"/>
                        </a:lnSpc>
                        <a:spcBef>
                          <a:spcPct val="0"/>
                        </a:spcBef>
                        <a:spcAft>
                          <a:spcPts val="200"/>
                        </a:spcAft>
                        <a:buClrTx/>
                        <a:buSzTx/>
                        <a:buFontTx/>
                        <a:buNone/>
                      </a:pPr>
                      <a:r>
                        <a:rPr kumimoji="0" lang="en-ZA" sz="1200" b="1" i="0" u="none" strike="noStrike" kern="1200" cap="none" normalizeH="0" baseline="0" dirty="0" smtClean="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Mid-Year</a:t>
                      </a:r>
                      <a:endParaRPr kumimoji="0" lang="en-ZA" sz="1200" b="1"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58" marR="61058" marT="15825" marB="158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hMerge="1">
                  <a:txBody>
                    <a:bodyPr/>
                    <a:lstStyle/>
                    <a:p>
                      <a:endParaRPr lang="en-US"/>
                    </a:p>
                  </a:txBody>
                  <a:tcPr/>
                </a:tc>
                <a:tc rowSpan="2">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ctr" defTabSz="914400" rtl="0" eaLnBrk="1" fontAlgn="base" latinLnBrk="0" hangingPunct="1">
                        <a:lnSpc>
                          <a:spcPct val="105000"/>
                        </a:lnSpc>
                        <a:spcBef>
                          <a:spcPct val="0"/>
                        </a:spcBef>
                        <a:spcAft>
                          <a:spcPts val="200"/>
                        </a:spcAft>
                        <a:buClrTx/>
                        <a:buSzTx/>
                        <a:buFontTx/>
                        <a:buNone/>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Status</a:t>
                      </a:r>
                    </a:p>
                  </a:txBody>
                  <a:tcPr marL="61058" marR="61058" marT="15825" marB="158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1"/>
                  </a:ext>
                </a:extLst>
              </a:tr>
              <a:tr h="376591">
                <a:tc vMerge="1">
                  <a:txBody>
                    <a:bodyPr/>
                    <a:lstStyle/>
                    <a:p>
                      <a:endParaRPr lang="en-US"/>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vMerge="1">
                  <a:txBody>
                    <a:bodyPr/>
                    <a:lstStyle/>
                    <a:p>
                      <a:endParaRPr lang="en-US"/>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115000"/>
                        </a:lnSpc>
                        <a:spcBef>
                          <a:spcPts val="1200"/>
                        </a:spcBef>
                        <a:spcAft>
                          <a:spcPts val="0"/>
                        </a:spcAft>
                      </a:pPr>
                      <a:r>
                        <a:rPr lang="en-US" sz="1200" dirty="0">
                          <a:latin typeface="Verdana" panose="020B0604030504040204" pitchFamily="34" charset="0"/>
                          <a:ea typeface="Verdana" panose="020B0604030504040204" pitchFamily="34" charset="0"/>
                          <a:cs typeface="Arial" panose="020B0604020202020204" pitchFamily="34" charset="0"/>
                        </a:rPr>
                        <a:t>Target</a:t>
                      </a:r>
                      <a:r>
                        <a:rPr lang="en-US" sz="1200" baseline="0" dirty="0">
                          <a:latin typeface="Verdana" panose="020B0604030504040204" pitchFamily="34" charset="0"/>
                          <a:ea typeface="Verdana" panose="020B0604030504040204" pitchFamily="34" charset="0"/>
                          <a:cs typeface="Arial" panose="020B0604020202020204" pitchFamily="34" charset="0"/>
                        </a:rPr>
                        <a:t> </a:t>
                      </a:r>
                      <a:endParaRPr lang="en-US" sz="1200" dirty="0">
                        <a:latin typeface="Verdana" panose="020B0604030504040204" pitchFamily="34" charset="0"/>
                        <a:ea typeface="Verdana" panose="020B0604030504040204" pitchFamily="34" charset="0"/>
                        <a:cs typeface="Arial" panose="020B0604020202020204" pitchFamily="34" charset="0"/>
                      </a:endParaRPr>
                    </a:p>
                  </a:txBody>
                  <a:tcPr marL="61058" marR="61058" marT="15825" marB="158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algn="ctr"/>
                      <a:r>
                        <a:rPr lang="en-ZA" sz="1200" dirty="0">
                          <a:solidFill>
                            <a:schemeClr val="tx1"/>
                          </a:solidFill>
                          <a:latin typeface="Verdana" panose="020B0604030504040204" pitchFamily="34" charset="0"/>
                          <a:ea typeface="Verdana" panose="020B0604030504040204" pitchFamily="34" charset="0"/>
                          <a:cs typeface="Arial" panose="020B0604020202020204" pitchFamily="34" charset="0"/>
                        </a:rPr>
                        <a:t>Actual</a:t>
                      </a:r>
                      <a:r>
                        <a:rPr lang="en-ZA" sz="1200" baseline="0" dirty="0">
                          <a:solidFill>
                            <a:schemeClr val="tx1"/>
                          </a:solidFill>
                          <a:latin typeface="Verdana" panose="020B0604030504040204" pitchFamily="34" charset="0"/>
                          <a:ea typeface="Verdana" panose="020B0604030504040204" pitchFamily="34" charset="0"/>
                          <a:cs typeface="Arial" panose="020B0604020202020204" pitchFamily="34" charset="0"/>
                        </a:rPr>
                        <a:t> Output </a:t>
                      </a:r>
                      <a:endParaRPr lang="en-ZA" sz="1200" dirty="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61058" marR="61058" marT="15825" marB="158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vMerge="1">
                  <a:txBody>
                    <a:bodyPr/>
                    <a:lstStyle/>
                    <a:p>
                      <a:endParaRPr lang="en-US"/>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441491">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268605" indent="-268605" algn="l"/>
                      <a:r>
                        <a:rPr lang="en-GB" sz="1200" b="1" dirty="0">
                          <a:effectLst/>
                          <a:latin typeface="Verdana" panose="020B0604030504040204" pitchFamily="34" charset="0"/>
                          <a:ea typeface="Verdana" panose="020B0604030504040204" pitchFamily="34" charset="0"/>
                        </a:rPr>
                        <a:t>1.4. </a:t>
                      </a:r>
                    </a:p>
                    <a:p>
                      <a:pPr marL="268605" indent="-268605" algn="l"/>
                      <a:endParaRPr lang="en-GB" sz="1200" dirty="0">
                        <a:effectLst/>
                        <a:latin typeface="Verdana" panose="020B0604030504040204" pitchFamily="34" charset="0"/>
                        <a:ea typeface="Verdana" panose="020B0604030504040204" pitchFamily="34" charset="0"/>
                      </a:endParaRPr>
                    </a:p>
                    <a:p>
                      <a:pPr marL="0" indent="0" algn="l"/>
                      <a:r>
                        <a:rPr lang="en-GB" sz="1200" b="1" dirty="0">
                          <a:effectLst/>
                          <a:latin typeface="Verdana" panose="020B0604030504040204" pitchFamily="34" charset="0"/>
                          <a:ea typeface="Verdana" panose="020B0604030504040204" pitchFamily="34" charset="0"/>
                        </a:rPr>
                        <a:t>Percentage of Information </a:t>
                      </a:r>
                      <a:r>
                        <a:rPr lang="en-GB" sz="1200" b="1" dirty="0" smtClean="0">
                          <a:effectLst/>
                          <a:latin typeface="Verdana" panose="020B0604030504040204" pitchFamily="34" charset="0"/>
                          <a:ea typeface="Verdana" panose="020B0604030504040204" pitchFamily="34" charset="0"/>
                        </a:rPr>
                        <a:t> Officers </a:t>
                      </a:r>
                      <a:r>
                        <a:rPr lang="en-GB" sz="1200" b="1" dirty="0">
                          <a:effectLst/>
                          <a:latin typeface="Verdana" panose="020B0604030504040204" pitchFamily="34" charset="0"/>
                          <a:ea typeface="Verdana" panose="020B0604030504040204" pitchFamily="34" charset="0"/>
                        </a:rPr>
                        <a:t>registered as prescribed </a:t>
                      </a:r>
                    </a:p>
                  </a:txBody>
                  <a:tcPr marL="61058" marR="61058" marT="15825" marB="158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l"/>
                      <a:r>
                        <a:rPr lang="en-GB" sz="1200" dirty="0">
                          <a:effectLst/>
                          <a:latin typeface="Verdana" panose="020B0604030504040204" pitchFamily="34" charset="0"/>
                          <a:ea typeface="Verdana" panose="020B0604030504040204" pitchFamily="34" charset="0"/>
                        </a:rPr>
                        <a:t>100% Information Officers registered as prescribed </a:t>
                      </a:r>
                    </a:p>
                  </a:txBody>
                  <a:tcPr marL="36191" marR="36191" marT="36180" marB="177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defRPr/>
                      </a:pPr>
                      <a:r>
                        <a:rPr lang="en-GB" sz="1200" dirty="0">
                          <a:effectLst/>
                          <a:latin typeface="Verdana" panose="020B0604030504040204" pitchFamily="34" charset="0"/>
                          <a:ea typeface="Verdana" panose="020B0604030504040204" pitchFamily="34" charset="0"/>
                        </a:rPr>
                        <a:t>100% Information Officers registered as prescribed </a:t>
                      </a:r>
                    </a:p>
                  </a:txBody>
                  <a:tcPr marL="36191" marR="36191" marT="36180" marB="177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l"/>
                      <a:r>
                        <a:rPr lang="en-GB" sz="1200" dirty="0" smtClean="0">
                          <a:solidFill>
                            <a:schemeClr val="tx1"/>
                          </a:solidFill>
                          <a:latin typeface="Verdana" panose="020B0604030504040204" pitchFamily="34" charset="0"/>
                          <a:ea typeface="Verdana" panose="020B0604030504040204" pitchFamily="34" charset="0"/>
                          <a:cs typeface="Arial" panose="020B0604020202020204" pitchFamily="34" charset="0"/>
                        </a:rPr>
                        <a:t>12,7%  Information </a:t>
                      </a:r>
                      <a:r>
                        <a:rPr lang="en-GB" sz="1200" dirty="0">
                          <a:solidFill>
                            <a:schemeClr val="tx1"/>
                          </a:solidFill>
                          <a:latin typeface="Verdana" panose="020B0604030504040204" pitchFamily="34" charset="0"/>
                          <a:ea typeface="Verdana" panose="020B0604030504040204" pitchFamily="34" charset="0"/>
                          <a:cs typeface="Arial" panose="020B0604020202020204" pitchFamily="34" charset="0"/>
                        </a:rPr>
                        <a:t>Officers </a:t>
                      </a:r>
                      <a:r>
                        <a:rPr lang="en-GB" sz="1200" dirty="0" smtClean="0">
                          <a:solidFill>
                            <a:schemeClr val="tx1"/>
                          </a:solidFill>
                          <a:latin typeface="Verdana" panose="020B0604030504040204" pitchFamily="34" charset="0"/>
                          <a:ea typeface="Verdana" panose="020B0604030504040204" pitchFamily="34" charset="0"/>
                          <a:cs typeface="Arial" panose="020B0604020202020204" pitchFamily="34" charset="0"/>
                        </a:rPr>
                        <a:t>have been registered from 55778 applications received.</a:t>
                      </a:r>
                    </a:p>
                  </a:txBody>
                  <a:tcPr marL="36191" marR="36191" marT="36180" marB="177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5000"/>
                        </a:lnSpc>
                        <a:spcBef>
                          <a:spcPct val="0"/>
                        </a:spcBef>
                        <a:spcAft>
                          <a:spcPts val="200"/>
                        </a:spcAft>
                        <a:buClrTx/>
                        <a:buSzTx/>
                        <a:buFontTx/>
                        <a:buNone/>
                      </a:pPr>
                      <a:r>
                        <a:rPr kumimoji="0" lang="en-GB"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Not achieved</a:t>
                      </a:r>
                    </a:p>
                  </a:txBody>
                  <a:tcPr marL="36191" marR="36191" marT="36180" marB="177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644287">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l" defTabSz="914400" rtl="0" eaLnBrk="1" fontAlgn="base" latinLnBrk="0" hangingPunct="1">
                        <a:lnSpc>
                          <a:spcPct val="105000"/>
                        </a:lnSpc>
                        <a:spcBef>
                          <a:spcPct val="0"/>
                        </a:spcBef>
                        <a:spcAft>
                          <a:spcPts val="200"/>
                        </a:spcAft>
                        <a:buClrTx/>
                        <a:buSzTx/>
                        <a:buFontTx/>
                        <a:buNone/>
                        <a:defRPr/>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Performance Overview</a:t>
                      </a:r>
                    </a:p>
                    <a:p>
                      <a:pPr marL="0" marR="0" lvl="0" indent="0" algn="l" defTabSz="914400" rtl="0" eaLnBrk="1" fontAlgn="base" latinLnBrk="0" hangingPunct="1">
                        <a:lnSpc>
                          <a:spcPct val="105000"/>
                        </a:lnSpc>
                        <a:spcBef>
                          <a:spcPct val="0"/>
                        </a:spcBef>
                        <a:spcAft>
                          <a:spcPts val="200"/>
                        </a:spcAft>
                        <a:buClrTx/>
                        <a:buSzTx/>
                        <a:buFontTx/>
                        <a:buNone/>
                      </a:pPr>
                      <a:endPar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58" marR="61058" marT="15825" marB="158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4">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indent="0" algn="l" fontAlgn="ctr">
                        <a:lnSpc>
                          <a:spcPct val="120000"/>
                        </a:lnSpc>
                        <a:spcBef>
                          <a:spcPts val="0"/>
                        </a:spcBef>
                        <a:spcAft>
                          <a:spcPts val="0"/>
                        </a:spcAft>
                        <a:buFont typeface="Arial" panose="020B0604020202020204" pitchFamily="34" charset="0"/>
                        <a:buNone/>
                      </a:pPr>
                      <a:r>
                        <a:rPr lang="en-US" sz="1200" baseline="0" dirty="0" smtClean="0">
                          <a:solidFill>
                            <a:schemeClr val="tx1"/>
                          </a:solidFill>
                          <a:latin typeface="Verdana" panose="020B0604030504040204" pitchFamily="34" charset="0"/>
                          <a:ea typeface="Verdana" panose="020B0604030504040204" pitchFamily="34" charset="0"/>
                          <a:cs typeface="Arial" panose="020B0604020202020204" pitchFamily="34" charset="0"/>
                        </a:rPr>
                        <a:t>Registration applications have been hampered by the technical difficulties on the registration portal and they inaccessibility of the DOJ&amp;CD inbox following the IT security compromise suffered by DOJ&amp;CD.</a:t>
                      </a:r>
                      <a:endParaRPr lang="en-US" sz="1200" dirty="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36191" marR="36191" marT="36180" marB="177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marL="61065" marR="61065" marT="15832" marB="158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marL="61065" marR="61065" marT="15832" marB="158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58886">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l" defTabSz="914400" rtl="0" eaLnBrk="1" fontAlgn="base" latinLnBrk="0" hangingPunct="1">
                        <a:lnSpc>
                          <a:spcPct val="105000"/>
                        </a:lnSpc>
                        <a:spcBef>
                          <a:spcPct val="0"/>
                        </a:spcBef>
                        <a:spcAft>
                          <a:spcPts val="200"/>
                        </a:spcAft>
                        <a:buClrTx/>
                        <a:buSzTx/>
                        <a:buFontTx/>
                        <a:buNone/>
                        <a:defRPr/>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Challenges </a:t>
                      </a:r>
                    </a:p>
                    <a:p>
                      <a:pPr marL="0" marR="0" lvl="0" indent="0" algn="l" defTabSz="914400" rtl="0" eaLnBrk="1" fontAlgn="base" latinLnBrk="0" hangingPunct="1">
                        <a:lnSpc>
                          <a:spcPct val="105000"/>
                        </a:lnSpc>
                        <a:spcBef>
                          <a:spcPct val="0"/>
                        </a:spcBef>
                        <a:spcAft>
                          <a:spcPts val="200"/>
                        </a:spcAft>
                        <a:buClrTx/>
                        <a:buSzTx/>
                        <a:buFontTx/>
                        <a:buNone/>
                        <a:defRPr/>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(If applicable</a:t>
                      </a:r>
                      <a:r>
                        <a:rPr kumimoji="0" lang="en-ZA" sz="1200" b="1" i="0" u="none" strike="noStrike" cap="none" normalizeH="0" baseline="0" dirty="0" smtClean="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a:t>
                      </a:r>
                      <a:endPar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58" marR="61058" marT="15825" marB="158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4">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l" defTabSz="457200" rtl="0" eaLnBrk="1" fontAlgn="ctr" latinLnBrk="0" hangingPunct="1">
                        <a:lnSpc>
                          <a:spcPct val="120000"/>
                        </a:lnSpc>
                        <a:spcBef>
                          <a:spcPts val="0"/>
                        </a:spcBef>
                        <a:spcAft>
                          <a:spcPts val="0"/>
                        </a:spcAft>
                        <a:buClrTx/>
                        <a:buSzTx/>
                        <a:buFont typeface="Arial" panose="020B0604020202020204" pitchFamily="34" charset="0"/>
                        <a:buNone/>
                        <a:defRPr/>
                      </a:pPr>
                      <a:r>
                        <a:rPr lang="en-ZA" sz="1200" dirty="0" smtClean="0">
                          <a:effectLst/>
                          <a:latin typeface="Verdana" panose="020B0604030504040204" pitchFamily="34" charset="0"/>
                          <a:ea typeface="Verdana" panose="020B0604030504040204" pitchFamily="34" charset="0"/>
                          <a:cs typeface="Times New Roman" panose="02020603050405020304" pitchFamily="18" charset="0"/>
                        </a:rPr>
                        <a:t>Technical </a:t>
                      </a:r>
                      <a:r>
                        <a:rPr lang="en-ZA" sz="1200" dirty="0">
                          <a:effectLst/>
                          <a:latin typeface="Verdana" panose="020B0604030504040204" pitchFamily="34" charset="0"/>
                          <a:ea typeface="Verdana" panose="020B0604030504040204" pitchFamily="34" charset="0"/>
                          <a:cs typeface="Times New Roman" panose="02020603050405020304" pitchFamily="18" charset="0"/>
                        </a:rPr>
                        <a:t>glitches that were experienced with the portal </a:t>
                      </a:r>
                      <a:r>
                        <a:rPr lang="en-ZA" sz="1200" dirty="0" smtClean="0">
                          <a:effectLst/>
                          <a:latin typeface="Verdana" panose="020B0604030504040204" pitchFamily="34" charset="0"/>
                          <a:ea typeface="Verdana" panose="020B0604030504040204" pitchFamily="34" charset="0"/>
                          <a:cs typeface="Times New Roman" panose="02020603050405020304" pitchFamily="18" charset="0"/>
                        </a:rPr>
                        <a:t>are not </a:t>
                      </a:r>
                      <a:r>
                        <a:rPr lang="en-ZA" sz="1200" dirty="0">
                          <a:effectLst/>
                          <a:latin typeface="Verdana" panose="020B0604030504040204" pitchFamily="34" charset="0"/>
                          <a:ea typeface="Verdana" panose="020B0604030504040204" pitchFamily="34" charset="0"/>
                          <a:cs typeface="Times New Roman" panose="02020603050405020304" pitchFamily="18" charset="0"/>
                        </a:rPr>
                        <a:t>resolved yet. </a:t>
                      </a:r>
                      <a:r>
                        <a:rPr lang="en-ZA" sz="1200" dirty="0" smtClean="0">
                          <a:effectLst/>
                          <a:latin typeface="Verdana" panose="020B0604030504040204" pitchFamily="34" charset="0"/>
                          <a:ea typeface="Verdana" panose="020B0604030504040204" pitchFamily="34" charset="0"/>
                        </a:rPr>
                        <a:t>DOJ&amp;CD </a:t>
                      </a:r>
                      <a:r>
                        <a:rPr lang="en-ZA" sz="1200" dirty="0">
                          <a:effectLst/>
                          <a:latin typeface="Verdana" panose="020B0604030504040204" pitchFamily="34" charset="0"/>
                          <a:ea typeface="Verdana" panose="020B0604030504040204" pitchFamily="34" charset="0"/>
                        </a:rPr>
                        <a:t>security compromise in September hampered access to emails.</a:t>
                      </a:r>
                    </a:p>
                  </a:txBody>
                  <a:tcPr marL="36191" marR="36191" marT="36180" marB="177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marL="61065" marR="61065" marT="15832" marB="158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marL="61065" marR="61065" marT="15832" marB="158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842316">
                <a:tc>
                  <a:txBody>
                    <a:bodyPr/>
                    <a:lstStyle/>
                    <a:p>
                      <a:pPr marL="0" marR="0" lvl="0" indent="0" algn="l" defTabSz="914400" rtl="0" eaLnBrk="1" fontAlgn="base" latinLnBrk="0" hangingPunct="1">
                        <a:lnSpc>
                          <a:spcPct val="105000"/>
                        </a:lnSpc>
                        <a:spcBef>
                          <a:spcPct val="0"/>
                        </a:spcBef>
                        <a:spcAft>
                          <a:spcPts val="200"/>
                        </a:spcAft>
                        <a:buClrTx/>
                        <a:buSzTx/>
                        <a:buFontTx/>
                        <a:buNone/>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Risks and Mitigation </a:t>
                      </a:r>
                    </a:p>
                    <a:p>
                      <a:pPr marL="0" marR="0" lvl="0" indent="0" algn="l" defTabSz="914400" rtl="0" eaLnBrk="1" fontAlgn="base" latinLnBrk="0" hangingPunct="1">
                        <a:lnSpc>
                          <a:spcPct val="105000"/>
                        </a:lnSpc>
                        <a:spcBef>
                          <a:spcPct val="0"/>
                        </a:spcBef>
                        <a:spcAft>
                          <a:spcPts val="200"/>
                        </a:spcAft>
                        <a:buClrTx/>
                        <a:buSzTx/>
                        <a:buFontTx/>
                        <a:buNone/>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(If applicable)</a:t>
                      </a:r>
                    </a:p>
                  </a:txBody>
                  <a:tcPr marL="61058" marR="61058" marT="15825" marB="158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4">
                  <a:txBody>
                    <a:bodyPr/>
                    <a:lstStyle/>
                    <a:p>
                      <a:pPr marL="0" marR="0" lvl="0" indent="0" algn="l" defTabSz="457200" rtl="0" eaLnBrk="1" fontAlgn="ctr" latinLnBrk="0" hangingPunct="1">
                        <a:lnSpc>
                          <a:spcPct val="120000"/>
                        </a:lnSpc>
                        <a:spcBef>
                          <a:spcPts val="0"/>
                        </a:spcBef>
                        <a:spcAft>
                          <a:spcPts val="0"/>
                        </a:spcAft>
                        <a:buClrTx/>
                        <a:buSzTx/>
                        <a:buFont typeface="Arial" panose="020B0604020202020204" pitchFamily="34" charset="0"/>
                        <a:buNone/>
                        <a:defRPr/>
                      </a:pPr>
                      <a:r>
                        <a:rPr lang="en-ZA" sz="1200" dirty="0" smtClean="0">
                          <a:effectLst/>
                          <a:latin typeface="Verdana" panose="020B0604030504040204" pitchFamily="34" charset="0"/>
                          <a:ea typeface="Verdana" panose="020B0604030504040204" pitchFamily="34" charset="0"/>
                          <a:cs typeface="Arial" panose="020B0604020202020204" pitchFamily="34" charset="0"/>
                        </a:rPr>
                        <a:t>Applications </a:t>
                      </a:r>
                      <a:r>
                        <a:rPr lang="en-ZA" sz="1200" dirty="0">
                          <a:effectLst/>
                          <a:latin typeface="Verdana" panose="020B0604030504040204" pitchFamily="34" charset="0"/>
                          <a:ea typeface="Verdana" panose="020B0604030504040204" pitchFamily="34" charset="0"/>
                          <a:cs typeface="Arial" panose="020B0604020202020204" pitchFamily="34" charset="0"/>
                        </a:rPr>
                        <a:t>are being processed manually. A new service Provider </a:t>
                      </a:r>
                      <a:r>
                        <a:rPr lang="en-ZA" sz="1200" dirty="0" smtClean="0">
                          <a:effectLst/>
                          <a:latin typeface="Verdana" panose="020B0604030504040204" pitchFamily="34" charset="0"/>
                          <a:ea typeface="Verdana" panose="020B0604030504040204" pitchFamily="34" charset="0"/>
                          <a:cs typeface="Arial" panose="020B0604020202020204" pitchFamily="34" charset="0"/>
                        </a:rPr>
                        <a:t>will be appointed </a:t>
                      </a:r>
                      <a:r>
                        <a:rPr lang="en-ZA" sz="1200" dirty="0">
                          <a:effectLst/>
                          <a:latin typeface="Verdana" panose="020B0604030504040204" pitchFamily="34" charset="0"/>
                          <a:ea typeface="Verdana" panose="020B0604030504040204" pitchFamily="34" charset="0"/>
                          <a:cs typeface="Arial" panose="020B0604020202020204" pitchFamily="34" charset="0"/>
                        </a:rPr>
                        <a:t>to develop </a:t>
                      </a:r>
                      <a:r>
                        <a:rPr lang="en-ZA" sz="1200" dirty="0" smtClean="0">
                          <a:effectLst/>
                          <a:latin typeface="Verdana" panose="020B0604030504040204" pitchFamily="34" charset="0"/>
                          <a:ea typeface="Verdana" panose="020B0604030504040204" pitchFamily="34" charset="0"/>
                          <a:cs typeface="Arial" panose="020B0604020202020204" pitchFamily="34" charset="0"/>
                        </a:rPr>
                        <a:t>a new registration portal</a:t>
                      </a:r>
                      <a:r>
                        <a:rPr lang="en-ZA" sz="1200" dirty="0">
                          <a:effectLst/>
                          <a:latin typeface="Verdana" panose="020B0604030504040204" pitchFamily="34" charset="0"/>
                          <a:ea typeface="Verdana" panose="020B0604030504040204" pitchFamily="34" charset="0"/>
                          <a:cs typeface="Arial" panose="020B0604020202020204" pitchFamily="34" charset="0"/>
                        </a:rPr>
                        <a:t>. </a:t>
                      </a:r>
                      <a:r>
                        <a:rPr lang="en-ZA" sz="1200" dirty="0">
                          <a:latin typeface="Verdana" panose="020B0604030504040204" pitchFamily="34" charset="0"/>
                          <a:ea typeface="Verdana" panose="020B0604030504040204" pitchFamily="34" charset="0"/>
                          <a:cs typeface="Arial" panose="020B0604020202020204" pitchFamily="34" charset="0"/>
                        </a:rPr>
                        <a:t>Stage 2 </a:t>
                      </a:r>
                      <a:r>
                        <a:rPr lang="en-ZA" sz="1200" dirty="0">
                          <a:effectLst/>
                          <a:latin typeface="Verdana" panose="020B0604030504040204" pitchFamily="34" charset="0"/>
                          <a:ea typeface="Verdana" panose="020B0604030504040204" pitchFamily="34" charset="0"/>
                          <a:cs typeface="Arial" panose="020B0604020202020204" pitchFamily="34" charset="0"/>
                        </a:rPr>
                        <a:t>of the project plan to develop an online registration of information </a:t>
                      </a:r>
                      <a:r>
                        <a:rPr lang="en-ZA" sz="1200" dirty="0">
                          <a:latin typeface="Verdana" panose="020B0604030504040204" pitchFamily="34" charset="0"/>
                          <a:ea typeface="Verdana" panose="020B0604030504040204" pitchFamily="34" charset="0"/>
                          <a:cs typeface="Arial" panose="020B0604020202020204" pitchFamily="34" charset="0"/>
                        </a:rPr>
                        <a:t>o</a:t>
                      </a:r>
                      <a:r>
                        <a:rPr lang="en-ZA" sz="1200" dirty="0">
                          <a:effectLst/>
                          <a:latin typeface="Verdana" panose="020B0604030504040204" pitchFamily="34" charset="0"/>
                          <a:ea typeface="Verdana" panose="020B0604030504040204" pitchFamily="34" charset="0"/>
                          <a:cs typeface="Arial" panose="020B0604020202020204" pitchFamily="34" charset="0"/>
                        </a:rPr>
                        <a:t>fficers has been successfully tested. </a:t>
                      </a:r>
                      <a:endParaRPr lang="en-ZA" sz="1200" dirty="0">
                        <a:latin typeface="Verdana" panose="020B0604030504040204" pitchFamily="34" charset="0"/>
                        <a:ea typeface="Verdana" panose="020B0604030504040204" pitchFamily="34" charset="0"/>
                        <a:cs typeface="Arial" panose="020B0604020202020204" pitchFamily="34" charset="0"/>
                      </a:endParaRPr>
                    </a:p>
                  </a:txBody>
                  <a:tcPr marL="36191" marR="36191" marT="36180" marB="177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280661"/>
            <a:ext cx="8229600" cy="616878"/>
          </a:xfrm>
        </p:spPr>
        <p:txBody>
          <a:bodyPr/>
          <a:lstStyle/>
          <a:p>
            <a:pPr eaLnBrk="1" hangingPunct="1"/>
            <a:r>
              <a:rPr lang="en-US" altLang="en-US" sz="2400" b="1" dirty="0">
                <a:latin typeface="Arial" panose="020B0604020202020204" pitchFamily="34" charset="0"/>
                <a:cs typeface="Arial" panose="020B0604020202020204" pitchFamily="34" charset="0"/>
              </a:rPr>
              <a:t>PROGRAMME 1: </a:t>
            </a:r>
            <a:br>
              <a:rPr lang="en-US" altLang="en-US" sz="2400" b="1" dirty="0">
                <a:latin typeface="Arial" panose="020B0604020202020204" pitchFamily="34" charset="0"/>
                <a:cs typeface="Arial" panose="020B0604020202020204" pitchFamily="34" charset="0"/>
              </a:rPr>
            </a:br>
            <a:r>
              <a:rPr lang="en-US" altLang="en-US" sz="2400" b="1" dirty="0">
                <a:solidFill>
                  <a:prstClr val="black"/>
                </a:solidFill>
                <a:latin typeface="Arial" panose="020B0604020202020204" pitchFamily="34" charset="0"/>
                <a:cs typeface="Arial" panose="020B0604020202020204" pitchFamily="34" charset="0"/>
              </a:rPr>
              <a:t>PROTECTION OF PERSONAL INFORMATION ACT</a:t>
            </a:r>
            <a:endParaRPr lang="en-US" altLang="en-US" sz="2400" b="1" dirty="0">
              <a:latin typeface="Arial" panose="020B0604020202020204" pitchFamily="34" charset="0"/>
              <a:cs typeface="Arial" panose="020B0604020202020204" pitchFamily="34" charset="0"/>
            </a:endParaRPr>
          </a:p>
        </p:txBody>
      </p:sp>
      <p:graphicFrame>
        <p:nvGraphicFramePr>
          <p:cNvPr id="7" name="Group 33"/>
          <p:cNvGraphicFramePr/>
          <p:nvPr/>
        </p:nvGraphicFramePr>
        <p:xfrm>
          <a:off x="365590" y="946999"/>
          <a:ext cx="8640764" cy="5349019"/>
        </p:xfrm>
        <a:graphic>
          <a:graphicData uri="http://schemas.openxmlformats.org/drawingml/2006/table">
            <a:tbl>
              <a:tblPr/>
              <a:tblGrid>
                <a:gridCol w="1333517">
                  <a:extLst>
                    <a:ext uri="{9D8B030D-6E8A-4147-A177-3AD203B41FA5}">
                      <a16:colId xmlns:a16="http://schemas.microsoft.com/office/drawing/2014/main" val="20000"/>
                    </a:ext>
                  </a:extLst>
                </a:gridCol>
                <a:gridCol w="1608214">
                  <a:extLst>
                    <a:ext uri="{9D8B030D-6E8A-4147-A177-3AD203B41FA5}">
                      <a16:colId xmlns:a16="http://schemas.microsoft.com/office/drawing/2014/main" val="20001"/>
                    </a:ext>
                  </a:extLst>
                </a:gridCol>
                <a:gridCol w="1538343">
                  <a:extLst>
                    <a:ext uri="{9D8B030D-6E8A-4147-A177-3AD203B41FA5}">
                      <a16:colId xmlns:a16="http://schemas.microsoft.com/office/drawing/2014/main" val="20002"/>
                    </a:ext>
                  </a:extLst>
                </a:gridCol>
                <a:gridCol w="2917387">
                  <a:extLst>
                    <a:ext uri="{9D8B030D-6E8A-4147-A177-3AD203B41FA5}">
                      <a16:colId xmlns:a16="http://schemas.microsoft.com/office/drawing/2014/main" val="20003"/>
                    </a:ext>
                  </a:extLst>
                </a:gridCol>
                <a:gridCol w="1243303">
                  <a:extLst>
                    <a:ext uri="{9D8B030D-6E8A-4147-A177-3AD203B41FA5}">
                      <a16:colId xmlns:a16="http://schemas.microsoft.com/office/drawing/2014/main" val="20004"/>
                    </a:ext>
                  </a:extLst>
                </a:gridCol>
              </a:tblGrid>
              <a:tr h="520791">
                <a:tc gridSpan="5">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l" defTabSz="914400" rtl="0" eaLnBrk="1" fontAlgn="base" latinLnBrk="0" hangingPunct="1">
                        <a:lnSpc>
                          <a:spcPct val="105000"/>
                        </a:lnSpc>
                        <a:spcBef>
                          <a:spcPts val="600"/>
                        </a:spcBef>
                        <a:spcAft>
                          <a:spcPts val="600"/>
                        </a:spcAft>
                        <a:buClrTx/>
                        <a:buSzTx/>
                        <a:buFontTx/>
                        <a:buNone/>
                        <a:defRPr/>
                      </a:pPr>
                      <a:r>
                        <a:rPr lang="en-US" sz="1200" b="1" kern="1200" dirty="0">
                          <a:solidFill>
                            <a:schemeClr val="tx1"/>
                          </a:solidFill>
                          <a:effectLst/>
                          <a:latin typeface="Verdana" panose="020B0604030504040204" pitchFamily="34" charset="0"/>
                          <a:ea typeface="Verdana" panose="020B0604030504040204" pitchFamily="34" charset="0"/>
                          <a:cs typeface="Arial" panose="020B0604020202020204" pitchFamily="34" charset="0"/>
                        </a:rPr>
                        <a:t>Output:</a:t>
                      </a:r>
                      <a:r>
                        <a:rPr lang="en-US" sz="1200" b="1" kern="1200" baseline="0" dirty="0">
                          <a:solidFill>
                            <a:schemeClr val="tx1"/>
                          </a:solidFill>
                          <a:effectLst/>
                          <a:latin typeface="Verdana" panose="020B0604030504040204" pitchFamily="34" charset="0"/>
                          <a:ea typeface="Verdana" panose="020B0604030504040204" pitchFamily="34" charset="0"/>
                          <a:cs typeface="Arial" panose="020B0604020202020204" pitchFamily="34" charset="0"/>
                        </a:rPr>
                        <a:t> Guidance Note on application for prior </a:t>
                      </a:r>
                      <a:r>
                        <a:rPr lang="en-US" sz="1200" b="1" kern="1200" baseline="0" dirty="0" err="1">
                          <a:solidFill>
                            <a:schemeClr val="tx1"/>
                          </a:solidFill>
                          <a:effectLst/>
                          <a:latin typeface="Verdana" panose="020B0604030504040204" pitchFamily="34" charset="0"/>
                          <a:ea typeface="Verdana" panose="020B0604030504040204" pitchFamily="34" charset="0"/>
                          <a:cs typeface="Arial" panose="020B0604020202020204" pitchFamily="34" charset="0"/>
                        </a:rPr>
                        <a:t>authorisation</a:t>
                      </a:r>
                      <a:r>
                        <a:rPr lang="en-US" sz="1200" b="1" kern="1200" baseline="0" dirty="0">
                          <a:solidFill>
                            <a:schemeClr val="tx1"/>
                          </a:solidFill>
                          <a:effectLst/>
                          <a:latin typeface="Verdana" panose="020B0604030504040204" pitchFamily="34" charset="0"/>
                          <a:ea typeface="Verdana" panose="020B0604030504040204" pitchFamily="34" charset="0"/>
                          <a:cs typeface="Arial" panose="020B0604020202020204" pitchFamily="34" charset="0"/>
                        </a:rPr>
                        <a:t> implemented</a:t>
                      </a:r>
                      <a:endParaRPr lang="en-ZA" sz="1200" b="1" dirty="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61058" marR="61058" marT="15825" marB="158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8F2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16443">
                <a:tc rowSpan="2">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ctr" defTabSz="914400" rtl="0" eaLnBrk="1" fontAlgn="base" latinLnBrk="0" hangingPunct="1">
                        <a:lnSpc>
                          <a:spcPct val="105000"/>
                        </a:lnSpc>
                        <a:spcBef>
                          <a:spcPct val="0"/>
                        </a:spcBef>
                        <a:spcAft>
                          <a:spcPts val="200"/>
                        </a:spcAft>
                        <a:buClrTx/>
                        <a:buSzTx/>
                        <a:buFontTx/>
                        <a:buNone/>
                      </a:pPr>
                      <a:r>
                        <a:rPr kumimoji="0" lang="en-US"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Indicator</a:t>
                      </a:r>
                      <a:endParaRPr kumimoji="0" lang="en-ZA"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58" marR="61058" marT="15825" marB="158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rowSpan="2">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ctr" defTabSz="914400" rtl="0" eaLnBrk="1" fontAlgn="base" latinLnBrk="0" hangingPunct="1">
                        <a:lnSpc>
                          <a:spcPct val="105000"/>
                        </a:lnSpc>
                        <a:spcBef>
                          <a:spcPct val="0"/>
                        </a:spcBef>
                        <a:spcAft>
                          <a:spcPts val="200"/>
                        </a:spcAft>
                        <a:buClrTx/>
                        <a:buSzTx/>
                        <a:buFontTx/>
                        <a:buNone/>
                      </a:pPr>
                      <a:r>
                        <a:rPr kumimoji="0" lang="en-US"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Annual target: 2021/22</a:t>
                      </a:r>
                      <a:endParaRPr kumimoji="0" lang="en-ZA"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58" marR="61058" marT="15825" marB="158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gridSpan="2">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ctr" defTabSz="914400" rtl="0" eaLnBrk="1" fontAlgn="base" latinLnBrk="0" hangingPunct="1">
                        <a:lnSpc>
                          <a:spcPct val="105000"/>
                        </a:lnSpc>
                        <a:spcBef>
                          <a:spcPct val="0"/>
                        </a:spcBef>
                        <a:spcAft>
                          <a:spcPts val="200"/>
                        </a:spcAft>
                        <a:buClrTx/>
                        <a:buSzTx/>
                        <a:buFontTx/>
                        <a:buNone/>
                      </a:pPr>
                      <a:r>
                        <a:rPr kumimoji="0" lang="en-ZA" sz="1200" b="1" i="0" u="none" strike="noStrike" kern="1200" cap="none" normalizeH="0" baseline="0" dirty="0" smtClean="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Mid-Year</a:t>
                      </a:r>
                      <a:endParaRPr kumimoji="0" lang="en-ZA" sz="1200" b="1"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58" marR="61058" marT="15825" marB="158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hMerge="1">
                  <a:txBody>
                    <a:bodyPr/>
                    <a:lstStyle/>
                    <a:p>
                      <a:endParaRPr lang="en-US"/>
                    </a:p>
                  </a:txBody>
                  <a:tcPr/>
                </a:tc>
                <a:tc rowSpan="2">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ctr" defTabSz="914400" rtl="0" eaLnBrk="1" fontAlgn="base" latinLnBrk="0" hangingPunct="1">
                        <a:lnSpc>
                          <a:spcPct val="105000"/>
                        </a:lnSpc>
                        <a:spcBef>
                          <a:spcPct val="0"/>
                        </a:spcBef>
                        <a:spcAft>
                          <a:spcPts val="200"/>
                        </a:spcAft>
                        <a:buClrTx/>
                        <a:buSzTx/>
                        <a:buFontTx/>
                        <a:buNone/>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Status</a:t>
                      </a:r>
                    </a:p>
                  </a:txBody>
                  <a:tcPr marL="61058" marR="61058" marT="15825" marB="158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1"/>
                  </a:ext>
                </a:extLst>
              </a:tr>
              <a:tr h="305817">
                <a:tc vMerge="1">
                  <a:txBody>
                    <a:bodyPr/>
                    <a:lstStyle/>
                    <a:p>
                      <a:endParaRPr lang="en-US"/>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vMerge="1">
                  <a:txBody>
                    <a:bodyPr/>
                    <a:lstStyle/>
                    <a:p>
                      <a:endParaRPr lang="en-US"/>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115000"/>
                        </a:lnSpc>
                        <a:spcBef>
                          <a:spcPts val="1200"/>
                        </a:spcBef>
                        <a:spcAft>
                          <a:spcPts val="0"/>
                        </a:spcAft>
                      </a:pPr>
                      <a:r>
                        <a:rPr lang="en-US" sz="1200" dirty="0">
                          <a:latin typeface="Verdana" panose="020B0604030504040204" pitchFamily="34" charset="0"/>
                          <a:ea typeface="Verdana" panose="020B0604030504040204" pitchFamily="34" charset="0"/>
                          <a:cs typeface="Arial" panose="020B0604020202020204" pitchFamily="34" charset="0"/>
                        </a:rPr>
                        <a:t>Target</a:t>
                      </a:r>
                      <a:r>
                        <a:rPr lang="en-US" sz="1200" baseline="0" dirty="0">
                          <a:latin typeface="Verdana" panose="020B0604030504040204" pitchFamily="34" charset="0"/>
                          <a:ea typeface="Verdana" panose="020B0604030504040204" pitchFamily="34" charset="0"/>
                          <a:cs typeface="Arial" panose="020B0604020202020204" pitchFamily="34" charset="0"/>
                        </a:rPr>
                        <a:t> </a:t>
                      </a:r>
                      <a:endParaRPr lang="en-US" sz="1200" dirty="0">
                        <a:latin typeface="Verdana" panose="020B0604030504040204" pitchFamily="34" charset="0"/>
                        <a:ea typeface="Verdana" panose="020B0604030504040204" pitchFamily="34" charset="0"/>
                        <a:cs typeface="Arial" panose="020B0604020202020204" pitchFamily="34" charset="0"/>
                      </a:endParaRPr>
                    </a:p>
                  </a:txBody>
                  <a:tcPr marL="61058" marR="61058" marT="15825" marB="158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algn="ctr"/>
                      <a:r>
                        <a:rPr lang="en-ZA" sz="1200" dirty="0">
                          <a:latin typeface="Verdana" panose="020B0604030504040204" pitchFamily="34" charset="0"/>
                          <a:ea typeface="Verdana" panose="020B0604030504040204" pitchFamily="34" charset="0"/>
                          <a:cs typeface="Arial" panose="020B0604020202020204" pitchFamily="34" charset="0"/>
                        </a:rPr>
                        <a:t>Actual</a:t>
                      </a:r>
                      <a:r>
                        <a:rPr lang="en-ZA" sz="1200" baseline="0" dirty="0">
                          <a:latin typeface="Verdana" panose="020B0604030504040204" pitchFamily="34" charset="0"/>
                          <a:ea typeface="Verdana" panose="020B0604030504040204" pitchFamily="34" charset="0"/>
                          <a:cs typeface="Arial" panose="020B0604020202020204" pitchFamily="34" charset="0"/>
                        </a:rPr>
                        <a:t> Output </a:t>
                      </a:r>
                      <a:endParaRPr lang="en-ZA" sz="1200" dirty="0">
                        <a:latin typeface="Verdana" panose="020B0604030504040204" pitchFamily="34" charset="0"/>
                        <a:ea typeface="Verdana" panose="020B0604030504040204" pitchFamily="34" charset="0"/>
                        <a:cs typeface="Arial" panose="020B0604020202020204" pitchFamily="34" charset="0"/>
                      </a:endParaRPr>
                    </a:p>
                  </a:txBody>
                  <a:tcPr marL="61058" marR="61058" marT="15825" marB="158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vMerge="1">
                  <a:txBody>
                    <a:bodyPr/>
                    <a:lstStyle/>
                    <a:p>
                      <a:endParaRPr lang="en-US"/>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28555">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l"/>
                      <a:r>
                        <a:rPr lang="en-GB" sz="1200" b="1" dirty="0">
                          <a:effectLst/>
                          <a:latin typeface="Verdana" panose="020B0604030504040204" pitchFamily="34" charset="0"/>
                          <a:ea typeface="Verdana" panose="020B0604030504040204" pitchFamily="34" charset="0"/>
                        </a:rPr>
                        <a:t>1.5</a:t>
                      </a:r>
                    </a:p>
                    <a:p>
                      <a:pPr algn="l"/>
                      <a:endParaRPr lang="en-GB" sz="1200" b="1" dirty="0">
                        <a:effectLst/>
                        <a:latin typeface="Verdana" panose="020B0604030504040204" pitchFamily="34" charset="0"/>
                        <a:ea typeface="Verdana" panose="020B0604030504040204" pitchFamily="34" charset="0"/>
                      </a:endParaRPr>
                    </a:p>
                    <a:p>
                      <a:pPr algn="l"/>
                      <a:r>
                        <a:rPr lang="en-GB" sz="1200" b="1" dirty="0">
                          <a:effectLst/>
                          <a:latin typeface="Verdana" panose="020B0604030504040204" pitchFamily="34" charset="0"/>
                          <a:ea typeface="Verdana" panose="020B0604030504040204" pitchFamily="34" charset="0"/>
                        </a:rPr>
                        <a:t>Percentage of applications for prior authorisation processed </a:t>
                      </a:r>
                    </a:p>
                  </a:txBody>
                  <a:tcPr marL="61058" marR="61058" marT="15825" marB="158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r>
                        <a:rPr lang="en-GB" sz="1200" dirty="0">
                          <a:effectLst/>
                          <a:latin typeface="Verdana" panose="020B0604030504040204" pitchFamily="34" charset="0"/>
                          <a:ea typeface="Verdana" panose="020B0604030504040204" pitchFamily="34" charset="0"/>
                        </a:rPr>
                        <a:t>100% of applications for prior authorisation processed </a:t>
                      </a:r>
                    </a:p>
                  </a:txBody>
                  <a:tcPr marL="36191" marR="36191" marT="36180" marB="177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r>
                        <a:rPr lang="en-GB" sz="1200" dirty="0">
                          <a:effectLst/>
                          <a:latin typeface="Verdana" panose="020B0604030504040204" pitchFamily="34" charset="0"/>
                          <a:ea typeface="Verdana" panose="020B0604030504040204" pitchFamily="34" charset="0"/>
                        </a:rPr>
                        <a:t>100% of applications for prior authorisation processed </a:t>
                      </a:r>
                    </a:p>
                  </a:txBody>
                  <a:tcPr marL="36191" marR="36191" marT="36180" marB="177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nSpc>
                          <a:spcPct val="107000"/>
                        </a:lnSpc>
                        <a:spcAft>
                          <a:spcPts val="800"/>
                        </a:spcAft>
                      </a:pPr>
                      <a:r>
                        <a:rPr lang="en-US" sz="1200" dirty="0">
                          <a:effectLst/>
                          <a:latin typeface="Verdana" panose="020B0604030504040204" pitchFamily="34" charset="0"/>
                          <a:ea typeface="Verdana" panose="020B0604030504040204" pitchFamily="34" charset="0"/>
                          <a:cs typeface="Times New Roman" panose="02020603050405020304" pitchFamily="18" charset="0"/>
                        </a:rPr>
                        <a:t>0</a:t>
                      </a:r>
                      <a:r>
                        <a:rPr lang="en-US" sz="1200" dirty="0" smtClean="0">
                          <a:effectLst/>
                          <a:latin typeface="Verdana" panose="020B0604030504040204" pitchFamily="34" charset="0"/>
                          <a:ea typeface="Verdana" panose="020B0604030504040204" pitchFamily="34" charset="0"/>
                          <a:cs typeface="Times New Roman" panose="02020603050405020304" pitchFamily="18" charset="0"/>
                        </a:rPr>
                        <a:t>%</a:t>
                      </a:r>
                      <a:endParaRPr lang="en-ZA" sz="1200" dirty="0">
                        <a:effectLst/>
                        <a:latin typeface="Verdana" panose="020B0604030504040204" pitchFamily="34" charset="0"/>
                        <a:ea typeface="Verdana" panose="020B0604030504040204" pitchFamily="34" charset="0"/>
                        <a:cs typeface="Times New Roman" panose="02020603050405020304" pitchFamily="18" charset="0"/>
                      </a:endParaRPr>
                    </a:p>
                    <a:p>
                      <a:pPr algn="ctr"/>
                      <a:r>
                        <a:rPr lang="en-ZA" sz="1200" dirty="0">
                          <a:latin typeface="Verdana" panose="020B0604030504040204" pitchFamily="34" charset="0"/>
                          <a:ea typeface="Verdana" panose="020B0604030504040204" pitchFamily="34" charset="0"/>
                          <a:cs typeface="Arial" panose="020B0604020202020204" pitchFamily="34" charset="0"/>
                        </a:rPr>
                        <a:t> </a:t>
                      </a:r>
                    </a:p>
                  </a:txBody>
                  <a:tcPr marL="36191" marR="36191" marT="36180" marB="177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5000"/>
                        </a:lnSpc>
                        <a:spcBef>
                          <a:spcPct val="0"/>
                        </a:spcBef>
                        <a:spcAft>
                          <a:spcPts val="200"/>
                        </a:spcAft>
                        <a:buClrTx/>
                        <a:buSzTx/>
                        <a:buFontTx/>
                        <a:buNone/>
                      </a:pPr>
                      <a:r>
                        <a:rPr kumimoji="0" lang="en-GB"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Not achieved</a:t>
                      </a:r>
                    </a:p>
                  </a:txBody>
                  <a:tcPr marL="36191" marR="36191" marT="36180" marB="177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1078168">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l" defTabSz="914400" rtl="0" eaLnBrk="1" fontAlgn="base" latinLnBrk="0" hangingPunct="1">
                        <a:lnSpc>
                          <a:spcPct val="105000"/>
                        </a:lnSpc>
                        <a:spcBef>
                          <a:spcPct val="0"/>
                        </a:spcBef>
                        <a:spcAft>
                          <a:spcPts val="200"/>
                        </a:spcAft>
                        <a:buClrTx/>
                        <a:buSzTx/>
                        <a:buFontTx/>
                        <a:buNone/>
                        <a:defRPr/>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Performance Overview</a:t>
                      </a:r>
                    </a:p>
                    <a:p>
                      <a:pPr marL="0" marR="0" lvl="0" indent="0" algn="l" defTabSz="914400" rtl="0" eaLnBrk="1" fontAlgn="base" latinLnBrk="0" hangingPunct="1">
                        <a:lnSpc>
                          <a:spcPct val="105000"/>
                        </a:lnSpc>
                        <a:spcBef>
                          <a:spcPct val="0"/>
                        </a:spcBef>
                        <a:spcAft>
                          <a:spcPts val="200"/>
                        </a:spcAft>
                        <a:buClrTx/>
                        <a:buSzTx/>
                        <a:buFontTx/>
                        <a:buNone/>
                      </a:pPr>
                      <a:endPar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58" marR="61058" marT="15825" marB="158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4">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l" defTabSz="457200" rtl="0" eaLnBrk="1" fontAlgn="ctr" latinLnBrk="0" hangingPunct="1">
                        <a:lnSpc>
                          <a:spcPct val="120000"/>
                        </a:lnSpc>
                        <a:spcBef>
                          <a:spcPts val="0"/>
                        </a:spcBef>
                        <a:spcAft>
                          <a:spcPts val="0"/>
                        </a:spcAft>
                        <a:buClrTx/>
                        <a:buSzTx/>
                        <a:buFont typeface="Arial" panose="020B0604020202020204" pitchFamily="34" charset="0"/>
                        <a:buNone/>
                        <a:defRPr/>
                      </a:pPr>
                      <a:r>
                        <a:rPr lang="en-ZA" sz="1200" b="1" dirty="0">
                          <a:latin typeface="Verdana" panose="020B0604030504040204" pitchFamily="34" charset="0"/>
                          <a:ea typeface="Verdana" panose="020B0604030504040204" pitchFamily="34" charset="0"/>
                          <a:cs typeface="Arial" panose="020B0604020202020204" pitchFamily="34" charset="0"/>
                        </a:rPr>
                        <a:t>Reason for Deviation</a:t>
                      </a:r>
                      <a:r>
                        <a:rPr lang="en-ZA" sz="1200" dirty="0">
                          <a:latin typeface="Verdana" panose="020B0604030504040204" pitchFamily="34" charset="0"/>
                          <a:ea typeface="Verdana" panose="020B0604030504040204" pitchFamily="34" charset="0"/>
                          <a:cs typeface="Arial" panose="020B0604020202020204" pitchFamily="34" charset="0"/>
                        </a:rPr>
                        <a:t>: </a:t>
                      </a:r>
                    </a:p>
                    <a:p>
                      <a:pPr marL="0" marR="0" lvl="0" indent="0" algn="l" defTabSz="457200" rtl="0" eaLnBrk="1" fontAlgn="ctr" latinLnBrk="0" hangingPunct="1">
                        <a:lnSpc>
                          <a:spcPct val="120000"/>
                        </a:lnSpc>
                        <a:spcBef>
                          <a:spcPts val="0"/>
                        </a:spcBef>
                        <a:spcAft>
                          <a:spcPts val="0"/>
                        </a:spcAft>
                        <a:buClrTx/>
                        <a:buSzTx/>
                        <a:buFont typeface="Arial" panose="020B0604020202020204" pitchFamily="34" charset="0"/>
                        <a:buNone/>
                        <a:defRPr/>
                      </a:pPr>
                      <a:r>
                        <a:rPr lang="en-ZA" sz="1200" dirty="0">
                          <a:effectLst/>
                          <a:latin typeface="Verdana" panose="020B0604030504040204" pitchFamily="34" charset="0"/>
                          <a:ea typeface="Verdana" panose="020B0604030504040204" pitchFamily="34" charset="0"/>
                          <a:cs typeface="Arial" panose="020B0604020202020204" pitchFamily="34" charset="0"/>
                        </a:rPr>
                        <a:t>Finalisation of reports was </a:t>
                      </a:r>
                      <a:r>
                        <a:rPr lang="en-ZA" sz="1200" dirty="0" smtClean="0">
                          <a:effectLst/>
                          <a:latin typeface="Verdana" panose="020B0604030504040204" pitchFamily="34" charset="0"/>
                          <a:ea typeface="Verdana" panose="020B0604030504040204" pitchFamily="34" charset="0"/>
                          <a:cs typeface="Arial" panose="020B0604020202020204" pitchFamily="34" charset="0"/>
                        </a:rPr>
                        <a:t>delayed </a:t>
                      </a:r>
                      <a:r>
                        <a:rPr lang="en-ZA" sz="1200" dirty="0">
                          <a:effectLst/>
                          <a:latin typeface="Verdana" panose="020B0604030504040204" pitchFamily="34" charset="0"/>
                          <a:ea typeface="Verdana" panose="020B0604030504040204" pitchFamily="34" charset="0"/>
                          <a:cs typeface="Arial" panose="020B0604020202020204" pitchFamily="34" charset="0"/>
                        </a:rPr>
                        <a:t>by opinion being sought on how to include </a:t>
                      </a:r>
                      <a:r>
                        <a:rPr lang="en-ZA" sz="1200" dirty="0" smtClean="0">
                          <a:effectLst/>
                          <a:latin typeface="Verdana" panose="020B0604030504040204" pitchFamily="34" charset="0"/>
                          <a:ea typeface="Verdana" panose="020B0604030504040204" pitchFamily="34" charset="0"/>
                          <a:cs typeface="Arial" panose="020B0604020202020204" pitchFamily="34" charset="0"/>
                        </a:rPr>
                        <a:t>the eight (8) </a:t>
                      </a:r>
                      <a:r>
                        <a:rPr lang="en-ZA" sz="1200" dirty="0">
                          <a:effectLst/>
                          <a:latin typeface="Verdana" panose="020B0604030504040204" pitchFamily="34" charset="0"/>
                          <a:ea typeface="Verdana" panose="020B0604030504040204" pitchFamily="34" charset="0"/>
                          <a:cs typeface="Arial" panose="020B0604020202020204" pitchFamily="34" charset="0"/>
                        </a:rPr>
                        <a:t>conditions in the assessment. </a:t>
                      </a:r>
                      <a:endParaRPr lang="en-ZA" sz="1200" dirty="0" smtClean="0">
                        <a:effectLst/>
                        <a:latin typeface="Verdana" panose="020B0604030504040204" pitchFamily="34" charset="0"/>
                        <a:ea typeface="Verdana" panose="020B0604030504040204" pitchFamily="34" charset="0"/>
                        <a:cs typeface="Arial" panose="020B0604020202020204" pitchFamily="34" charset="0"/>
                      </a:endParaRPr>
                    </a:p>
                    <a:p>
                      <a:pPr marL="0" marR="0" lvl="0" indent="0" algn="l" defTabSz="457200" rtl="0" eaLnBrk="1" fontAlgn="ctr" latinLnBrk="0" hangingPunct="1">
                        <a:lnSpc>
                          <a:spcPct val="120000"/>
                        </a:lnSpc>
                        <a:spcBef>
                          <a:spcPts val="0"/>
                        </a:spcBef>
                        <a:spcAft>
                          <a:spcPts val="0"/>
                        </a:spcAft>
                        <a:buClrTx/>
                        <a:buSzTx/>
                        <a:buFont typeface="Arial" panose="020B0604020202020204" pitchFamily="34" charset="0"/>
                        <a:buNone/>
                        <a:defRPr/>
                      </a:pPr>
                      <a:endParaRPr lang="en-ZA" sz="1200" b="0" i="0" u="none" strike="noStrike" kern="1200" baseline="0" dirty="0">
                        <a:solidFill>
                          <a:schemeClr val="tx1"/>
                        </a:solidFill>
                        <a:latin typeface="Verdana" panose="020B0604030504040204" pitchFamily="34" charset="0"/>
                        <a:ea typeface="Verdana" panose="020B0604030504040204" pitchFamily="34" charset="0"/>
                        <a:cs typeface="+mn-cs"/>
                      </a:endParaRPr>
                    </a:p>
                    <a:p>
                      <a:pPr marL="0" marR="0" indent="0" algn="l" fontAlgn="ctr">
                        <a:lnSpc>
                          <a:spcPct val="120000"/>
                        </a:lnSpc>
                        <a:spcBef>
                          <a:spcPts val="0"/>
                        </a:spcBef>
                        <a:spcAft>
                          <a:spcPts val="0"/>
                        </a:spcAft>
                        <a:buFont typeface="Arial" panose="020B0604020202020204" pitchFamily="34" charset="0"/>
                        <a:buNone/>
                      </a:pPr>
                      <a:endParaRPr lang="en-US" sz="1200" dirty="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36191" marR="36191" marT="36180" marB="177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marL="61065" marR="61065" marT="15832" marB="158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marL="61065" marR="61065" marT="15832" marB="158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05074">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l" defTabSz="914400" rtl="0" eaLnBrk="1" fontAlgn="base" latinLnBrk="0" hangingPunct="1">
                        <a:lnSpc>
                          <a:spcPct val="105000"/>
                        </a:lnSpc>
                        <a:spcBef>
                          <a:spcPct val="0"/>
                        </a:spcBef>
                        <a:spcAft>
                          <a:spcPts val="200"/>
                        </a:spcAft>
                        <a:buClrTx/>
                        <a:buSzTx/>
                        <a:buFontTx/>
                        <a:buNone/>
                        <a:defRPr/>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Challenges </a:t>
                      </a:r>
                    </a:p>
                    <a:p>
                      <a:pPr marL="0" marR="0" lvl="0" indent="0" algn="l" defTabSz="914400" rtl="0" eaLnBrk="1" fontAlgn="base" latinLnBrk="0" hangingPunct="1">
                        <a:lnSpc>
                          <a:spcPct val="105000"/>
                        </a:lnSpc>
                        <a:spcBef>
                          <a:spcPct val="0"/>
                        </a:spcBef>
                        <a:spcAft>
                          <a:spcPts val="200"/>
                        </a:spcAft>
                        <a:buClrTx/>
                        <a:buSzTx/>
                        <a:buFontTx/>
                        <a:buNone/>
                        <a:defRPr/>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(If applicable)</a:t>
                      </a:r>
                    </a:p>
                    <a:p>
                      <a:pPr marL="0" marR="0" lvl="0" indent="0" algn="l" defTabSz="914400" rtl="0" eaLnBrk="1" fontAlgn="base" latinLnBrk="0" hangingPunct="1">
                        <a:lnSpc>
                          <a:spcPct val="105000"/>
                        </a:lnSpc>
                        <a:spcBef>
                          <a:spcPct val="0"/>
                        </a:spcBef>
                        <a:spcAft>
                          <a:spcPts val="200"/>
                        </a:spcAft>
                        <a:buClrTx/>
                        <a:buSzTx/>
                        <a:buFontTx/>
                        <a:buNone/>
                      </a:pPr>
                      <a:endPar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58" marR="61058" marT="15825" marB="158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4">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r>
                        <a:rPr lang="en-ZA" sz="1200" dirty="0" smtClean="0">
                          <a:effectLst/>
                          <a:latin typeface="Verdana" panose="020B0604030504040204" pitchFamily="34" charset="0"/>
                          <a:ea typeface="Verdana" panose="020B0604030504040204" pitchFamily="34" charset="0"/>
                          <a:cs typeface="Arial" panose="020B0604020202020204" pitchFamily="34" charset="0"/>
                        </a:rPr>
                        <a:t>Sometimes stakeholders</a:t>
                      </a:r>
                      <a:r>
                        <a:rPr lang="en-ZA" sz="1200" baseline="0" dirty="0" smtClean="0">
                          <a:effectLst/>
                          <a:latin typeface="Verdana" panose="020B0604030504040204" pitchFamily="34" charset="0"/>
                          <a:ea typeface="Verdana" panose="020B0604030504040204" pitchFamily="34" charset="0"/>
                          <a:cs typeface="Arial" panose="020B0604020202020204" pitchFamily="34" charset="0"/>
                        </a:rPr>
                        <a:t> hold different views on who needs to apply for prior authorisation as a result of different readings and interpretations of the Act. </a:t>
                      </a:r>
                      <a:r>
                        <a:rPr lang="en-ZA" sz="1200" dirty="0" smtClean="0">
                          <a:effectLst/>
                          <a:latin typeface="Verdana" panose="020B0604030504040204" pitchFamily="34" charset="0"/>
                          <a:ea typeface="Verdana" panose="020B0604030504040204" pitchFamily="34" charset="0"/>
                          <a:cs typeface="Arial" panose="020B0604020202020204" pitchFamily="34" charset="0"/>
                        </a:rPr>
                        <a:t>Many </a:t>
                      </a:r>
                      <a:r>
                        <a:rPr lang="en-ZA" sz="1200" dirty="0">
                          <a:effectLst/>
                          <a:latin typeface="Verdana" panose="020B0604030504040204" pitchFamily="34" charset="0"/>
                          <a:ea typeface="Verdana" panose="020B0604030504040204" pitchFamily="34" charset="0"/>
                          <a:cs typeface="Arial" panose="020B0604020202020204" pitchFamily="34" charset="0"/>
                        </a:rPr>
                        <a:t>applications were received that should not have been made.</a:t>
                      </a:r>
                    </a:p>
                  </a:txBody>
                  <a:tcPr marL="36191" marR="36191" marT="36180" marB="177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marL="61065" marR="61065" marT="15832" marB="158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marL="61065" marR="61065" marT="15832" marB="158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84016">
                <a:tc>
                  <a:txBody>
                    <a:bodyPr/>
                    <a:lstStyle/>
                    <a:p>
                      <a:pPr marL="0" marR="0" lvl="0" indent="0" algn="l" defTabSz="914400" rtl="0" eaLnBrk="1" fontAlgn="base" latinLnBrk="0" hangingPunct="1">
                        <a:lnSpc>
                          <a:spcPct val="105000"/>
                        </a:lnSpc>
                        <a:spcBef>
                          <a:spcPct val="0"/>
                        </a:spcBef>
                        <a:spcAft>
                          <a:spcPts val="200"/>
                        </a:spcAft>
                        <a:buClrTx/>
                        <a:buSzTx/>
                        <a:buFontTx/>
                        <a:buNone/>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Risks and Mitigation </a:t>
                      </a:r>
                    </a:p>
                    <a:p>
                      <a:pPr marL="0" marR="0" lvl="0" indent="0" algn="l" defTabSz="914400" rtl="0" eaLnBrk="1" fontAlgn="base" latinLnBrk="0" hangingPunct="1">
                        <a:lnSpc>
                          <a:spcPct val="105000"/>
                        </a:lnSpc>
                        <a:spcBef>
                          <a:spcPct val="0"/>
                        </a:spcBef>
                        <a:spcAft>
                          <a:spcPts val="200"/>
                        </a:spcAft>
                        <a:buClrTx/>
                        <a:buSzTx/>
                        <a:buFontTx/>
                        <a:buNone/>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(If applicable)</a:t>
                      </a:r>
                    </a:p>
                  </a:txBody>
                  <a:tcPr marL="61058" marR="61058" marT="15825" marB="158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4">
                  <a:txBody>
                    <a:bodyPr/>
                    <a:lstStyle/>
                    <a:p>
                      <a:r>
                        <a:rPr lang="en-ZA" sz="1200" dirty="0">
                          <a:effectLst/>
                          <a:latin typeface="Verdana" panose="020B0604030504040204" pitchFamily="34" charset="0"/>
                          <a:ea typeface="Verdana" panose="020B0604030504040204" pitchFamily="34" charset="0"/>
                          <a:cs typeface="Arial" panose="020B0604020202020204" pitchFamily="34" charset="0"/>
                        </a:rPr>
                        <a:t>The grace period has been extended to the 1</a:t>
                      </a:r>
                      <a:r>
                        <a:rPr lang="en-ZA" sz="1200" baseline="30000" dirty="0">
                          <a:effectLst/>
                          <a:latin typeface="Verdana" panose="020B0604030504040204" pitchFamily="34" charset="0"/>
                          <a:ea typeface="Verdana" panose="020B0604030504040204" pitchFamily="34" charset="0"/>
                          <a:cs typeface="Arial" panose="020B0604020202020204" pitchFamily="34" charset="0"/>
                        </a:rPr>
                        <a:t>st</a:t>
                      </a:r>
                      <a:r>
                        <a:rPr lang="en-ZA" sz="1200" dirty="0">
                          <a:effectLst/>
                          <a:latin typeface="Verdana" panose="020B0604030504040204" pitchFamily="34" charset="0"/>
                          <a:ea typeface="Verdana" panose="020B0604030504040204" pitchFamily="34" charset="0"/>
                          <a:cs typeface="Arial" panose="020B0604020202020204" pitchFamily="34" charset="0"/>
                        </a:rPr>
                        <a:t> February 2022</a:t>
                      </a:r>
                    </a:p>
                    <a:p>
                      <a:r>
                        <a:rPr lang="en-ZA" sz="1200" dirty="0" smtClean="0">
                          <a:effectLst/>
                          <a:latin typeface="Verdana" panose="020B0604030504040204" pitchFamily="34" charset="0"/>
                          <a:ea typeface="Verdana" panose="020B0604030504040204" pitchFamily="34" charset="0"/>
                          <a:cs typeface="Arial" panose="020B0604020202020204" pitchFamily="34" charset="0"/>
                        </a:rPr>
                        <a:t>Project </a:t>
                      </a:r>
                      <a:r>
                        <a:rPr lang="en-ZA" sz="1200" dirty="0">
                          <a:effectLst/>
                          <a:latin typeface="Verdana" panose="020B0604030504040204" pitchFamily="34" charset="0"/>
                          <a:ea typeface="Verdana" panose="020B0604030504040204" pitchFamily="34" charset="0"/>
                          <a:cs typeface="Arial" panose="020B0604020202020204" pitchFamily="34" charset="0"/>
                        </a:rPr>
                        <a:t>plan approved by Members is in place to finalise applications before end of December 2021. Collation of reports is ongoing. Outcome letters prepared.</a:t>
                      </a:r>
                      <a:endParaRPr lang="en-ZA" sz="1200" dirty="0">
                        <a:latin typeface="Verdana" panose="020B0604030504040204" pitchFamily="34" charset="0"/>
                        <a:ea typeface="Verdana" panose="020B0604030504040204" pitchFamily="34" charset="0"/>
                        <a:cs typeface="Arial" panose="020B0604020202020204" pitchFamily="34" charset="0"/>
                      </a:endParaRPr>
                    </a:p>
                  </a:txBody>
                  <a:tcPr marL="36191" marR="36191" marT="36180" marB="177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bl>
          </a:graphicData>
        </a:graphic>
      </p:graphicFrame>
      <p:sp>
        <p:nvSpPr>
          <p:cNvPr id="2" name="Footer Placeholder 1"/>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defPPr>
              <a:defRPr lang="en-US"/>
            </a:defPPr>
            <a:lvl1pPr algn="ctr" defTabSz="457200" rtl="0" eaLnBrk="1" fontAlgn="auto" hangingPunct="1">
              <a:spcBef>
                <a:spcPts val="0"/>
              </a:spcBef>
              <a:spcAft>
                <a:spcPts val="0"/>
              </a:spcAft>
              <a:defRPr sz="1200" kern="1200">
                <a:solidFill>
                  <a:schemeClr val="tx1">
                    <a:tint val="75000"/>
                  </a:schemeClr>
                </a:solidFill>
                <a:latin typeface="+mn-lt"/>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a:defRPr/>
            </a:pPr>
            <a:fld id="{7F28F2F7-539B-417B-9F33-5B69B7832957}" type="slidenum">
              <a:rPr lang="en-US" sz="800" b="1" smtClean="0">
                <a:latin typeface="Arial" panose="020B0604020202020204" pitchFamily="34" charset="0"/>
                <a:cs typeface="Arial" panose="020B0604020202020204" pitchFamily="34" charset="0"/>
              </a:rPr>
              <a:t>49</a:t>
            </a:fld>
            <a:endParaRPr lang="en-US" sz="8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p:cNvSpPr>
            <a:spLocks noGrp="1" noRot="1" noChangeAspect="1" noMove="1" noResize="1" noEditPoints="1" noAdjustHandles="1" noChangeArrowheads="1" noChangeShapeType="1" noTextEdit="1"/>
          </p:cNvSpPr>
          <p:nvPr/>
        </p:nvSpPr>
        <p:spPr>
          <a:xfrm>
            <a:off x="0" y="0"/>
            <a:ext cx="349071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28650" y="811161"/>
            <a:ext cx="7556500" cy="5403370"/>
          </a:xfrm>
          <a:solidFill>
            <a:schemeClr val="tx2"/>
          </a:solidFill>
        </p:spPr>
        <p:txBody>
          <a:bodyPr>
            <a:normAutofit/>
          </a:bodyPr>
          <a:lstStyle/>
          <a:p>
            <a:pPr>
              <a:lnSpc>
                <a:spcPct val="150000"/>
              </a:lnSpc>
            </a:pPr>
            <a:r>
              <a:rPr lang="en-US" sz="2400" b="1" dirty="0">
                <a:solidFill>
                  <a:srgbClr val="FFFFFF"/>
                </a:solidFill>
                <a:latin typeface="Verdana" panose="020B0604030504040204" pitchFamily="34" charset="0"/>
                <a:ea typeface="Verdana" panose="020B0604030504040204" pitchFamily="34" charset="0"/>
                <a:cs typeface="Arial" panose="020B0604020202020204" pitchFamily="34" charset="0"/>
              </a:rPr>
              <a:t>GOVERNANCE</a:t>
            </a:r>
            <a:r>
              <a:rPr lang="en-US" sz="1600" b="1" dirty="0">
                <a:solidFill>
                  <a:srgbClr val="FFFFFF"/>
                </a:solidFill>
                <a:latin typeface="Verdana" panose="020B0604030504040204" pitchFamily="34" charset="0"/>
                <a:ea typeface="Verdana" panose="020B0604030504040204" pitchFamily="34" charset="0"/>
                <a:cs typeface="Arial" panose="020B0604020202020204" pitchFamily="34" charset="0"/>
              </a:rPr>
              <a:t/>
            </a:r>
            <a:br>
              <a:rPr lang="en-US" sz="1600" b="1" dirty="0">
                <a:solidFill>
                  <a:srgbClr val="FFFFFF"/>
                </a:solidFill>
                <a:latin typeface="Verdana" panose="020B0604030504040204" pitchFamily="34" charset="0"/>
                <a:ea typeface="Verdana" panose="020B0604030504040204" pitchFamily="34" charset="0"/>
                <a:cs typeface="Arial" panose="020B0604020202020204" pitchFamily="34" charset="0"/>
              </a:rPr>
            </a:br>
            <a:r>
              <a:rPr lang="en-US" sz="1600" b="1" dirty="0">
                <a:solidFill>
                  <a:srgbClr val="FFFFFF"/>
                </a:solidFill>
                <a:latin typeface="Verdana" panose="020B0604030504040204" pitchFamily="34" charset="0"/>
                <a:ea typeface="Verdana" panose="020B0604030504040204" pitchFamily="34" charset="0"/>
                <a:cs typeface="Arial" panose="020B0604020202020204" pitchFamily="34" charset="0"/>
              </a:rPr>
              <a:t/>
            </a:r>
            <a:br>
              <a:rPr lang="en-US" sz="1600" b="1" dirty="0">
                <a:solidFill>
                  <a:srgbClr val="FFFFFF"/>
                </a:solidFill>
                <a:latin typeface="Verdana" panose="020B0604030504040204" pitchFamily="34" charset="0"/>
                <a:ea typeface="Verdana" panose="020B0604030504040204" pitchFamily="34" charset="0"/>
                <a:cs typeface="Arial" panose="020B0604020202020204" pitchFamily="34" charset="0"/>
              </a:rPr>
            </a:br>
            <a:r>
              <a:rPr lang="en-US" sz="1600" b="1" dirty="0">
                <a:solidFill>
                  <a:srgbClr val="FFFFFF"/>
                </a:solidFill>
                <a:latin typeface="Verdana" panose="020B0604030504040204" pitchFamily="34" charset="0"/>
                <a:ea typeface="Verdana" panose="020B0604030504040204" pitchFamily="34" charset="0"/>
                <a:cs typeface="Arial" panose="020B0604020202020204" pitchFamily="34" charset="0"/>
              </a:rPr>
              <a:t>Members of the Regulator:</a:t>
            </a:r>
            <a:br>
              <a:rPr lang="en-US" sz="1600" b="1" dirty="0">
                <a:solidFill>
                  <a:srgbClr val="FFFFFF"/>
                </a:solidFill>
                <a:latin typeface="Verdana" panose="020B0604030504040204" pitchFamily="34" charset="0"/>
                <a:ea typeface="Verdana" panose="020B0604030504040204" pitchFamily="34" charset="0"/>
                <a:cs typeface="Arial" panose="020B0604020202020204" pitchFamily="34" charset="0"/>
              </a:rPr>
            </a:br>
            <a:r>
              <a:rPr lang="en-US" sz="1600" b="1" dirty="0">
                <a:solidFill>
                  <a:srgbClr val="FFFFFF"/>
                </a:solidFill>
                <a:latin typeface="Verdana" panose="020B0604030504040204" pitchFamily="34" charset="0"/>
                <a:ea typeface="Verdana" panose="020B0604030504040204" pitchFamily="34" charset="0"/>
                <a:cs typeface="Arial" panose="020B0604020202020204" pitchFamily="34" charset="0"/>
              </a:rPr>
              <a:t/>
            </a:r>
            <a:br>
              <a:rPr lang="en-US" sz="1600" b="1" dirty="0">
                <a:solidFill>
                  <a:srgbClr val="FFFFFF"/>
                </a:solidFill>
                <a:latin typeface="Verdana" panose="020B0604030504040204" pitchFamily="34" charset="0"/>
                <a:ea typeface="Verdana" panose="020B0604030504040204" pitchFamily="34" charset="0"/>
                <a:cs typeface="Arial" panose="020B0604020202020204" pitchFamily="34" charset="0"/>
              </a:rPr>
            </a:br>
            <a:r>
              <a:rPr lang="en-US" sz="1600" b="1" dirty="0">
                <a:solidFill>
                  <a:srgbClr val="FFFFFF"/>
                </a:solidFill>
                <a:latin typeface="Verdana" panose="020B0604030504040204" pitchFamily="34" charset="0"/>
                <a:ea typeface="Verdana" panose="020B0604030504040204" pitchFamily="34" charset="0"/>
                <a:cs typeface="Arial" panose="020B0604020202020204" pitchFamily="34" charset="0"/>
              </a:rPr>
              <a:t>Adv. Pansy Tlakula (Chairperson)</a:t>
            </a:r>
            <a:br>
              <a:rPr lang="en-US" sz="1600" b="1" dirty="0">
                <a:solidFill>
                  <a:srgbClr val="FFFFFF"/>
                </a:solidFill>
                <a:latin typeface="Verdana" panose="020B0604030504040204" pitchFamily="34" charset="0"/>
                <a:ea typeface="Verdana" panose="020B0604030504040204" pitchFamily="34" charset="0"/>
                <a:cs typeface="Arial" panose="020B0604020202020204" pitchFamily="34" charset="0"/>
              </a:rPr>
            </a:br>
            <a:r>
              <a:rPr lang="en-US" sz="1600" b="1" dirty="0">
                <a:solidFill>
                  <a:srgbClr val="FFFFFF"/>
                </a:solidFill>
                <a:latin typeface="Verdana" panose="020B0604030504040204" pitchFamily="34" charset="0"/>
                <a:ea typeface="Verdana" panose="020B0604030504040204" pitchFamily="34" charset="0"/>
                <a:cs typeface="Arial" panose="020B0604020202020204" pitchFamily="34" charset="0"/>
              </a:rPr>
              <a:t>Adv. Collen Weapond, (Fulltime member)</a:t>
            </a:r>
            <a:br>
              <a:rPr lang="en-US" sz="1600" b="1" dirty="0">
                <a:solidFill>
                  <a:srgbClr val="FFFFFF"/>
                </a:solidFill>
                <a:latin typeface="Verdana" panose="020B0604030504040204" pitchFamily="34" charset="0"/>
                <a:ea typeface="Verdana" panose="020B0604030504040204" pitchFamily="34" charset="0"/>
                <a:cs typeface="Arial" panose="020B0604020202020204" pitchFamily="34" charset="0"/>
              </a:rPr>
            </a:br>
            <a:r>
              <a:rPr lang="en-US" sz="1600" b="1" dirty="0">
                <a:solidFill>
                  <a:srgbClr val="FFFFFF"/>
                </a:solidFill>
                <a:latin typeface="Verdana" panose="020B0604030504040204" pitchFamily="34" charset="0"/>
                <a:ea typeface="Verdana" panose="020B0604030504040204" pitchFamily="34" charset="0"/>
                <a:cs typeface="Arial" panose="020B0604020202020204" pitchFamily="34" charset="0"/>
              </a:rPr>
              <a:t>Adv. Lebogang Stroom-Nzama, (Fulltime member)</a:t>
            </a:r>
            <a:br>
              <a:rPr lang="en-US" sz="1600" b="1" dirty="0">
                <a:solidFill>
                  <a:srgbClr val="FFFFFF"/>
                </a:solidFill>
                <a:latin typeface="Verdana" panose="020B0604030504040204" pitchFamily="34" charset="0"/>
                <a:ea typeface="Verdana" panose="020B0604030504040204" pitchFamily="34" charset="0"/>
                <a:cs typeface="Arial" panose="020B0604020202020204" pitchFamily="34" charset="0"/>
              </a:rPr>
            </a:br>
            <a:r>
              <a:rPr lang="en-US" sz="1600" b="1" dirty="0">
                <a:solidFill>
                  <a:srgbClr val="FFFFFF"/>
                </a:solidFill>
                <a:latin typeface="Verdana" panose="020B0604030504040204" pitchFamily="34" charset="0"/>
                <a:ea typeface="Verdana" panose="020B0604030504040204" pitchFamily="34" charset="0"/>
                <a:cs typeface="Arial" panose="020B0604020202020204" pitchFamily="34" charset="0"/>
              </a:rPr>
              <a:t>Prof. Sizwe Snail kaMtuze (Part-time member)</a:t>
            </a:r>
            <a:br>
              <a:rPr lang="en-US" sz="1600" b="1" dirty="0">
                <a:solidFill>
                  <a:srgbClr val="FFFFFF"/>
                </a:solidFill>
                <a:latin typeface="Verdana" panose="020B0604030504040204" pitchFamily="34" charset="0"/>
                <a:ea typeface="Verdana" panose="020B0604030504040204" pitchFamily="34" charset="0"/>
                <a:cs typeface="Arial" panose="020B0604020202020204" pitchFamily="34" charset="0"/>
              </a:rPr>
            </a:br>
            <a:r>
              <a:rPr lang="en-US" sz="1600" b="1" dirty="0">
                <a:solidFill>
                  <a:srgbClr val="FFFFFF"/>
                </a:solidFill>
                <a:latin typeface="Verdana" panose="020B0604030504040204" pitchFamily="34" charset="0"/>
                <a:ea typeface="Verdana" panose="020B0604030504040204" pitchFamily="34" charset="0"/>
                <a:cs typeface="Arial" panose="020B0604020202020204" pitchFamily="34" charset="0"/>
              </a:rPr>
              <a:t>Ms. Alison Tilley (Part-time member)</a:t>
            </a:r>
            <a:br>
              <a:rPr lang="en-US" sz="1600" b="1" dirty="0">
                <a:solidFill>
                  <a:srgbClr val="FFFFFF"/>
                </a:solidFill>
                <a:latin typeface="Verdana" panose="020B0604030504040204" pitchFamily="34" charset="0"/>
                <a:ea typeface="Verdana" panose="020B0604030504040204" pitchFamily="34" charset="0"/>
                <a:cs typeface="Arial" panose="020B0604020202020204" pitchFamily="34" charset="0"/>
              </a:rPr>
            </a:br>
            <a:r>
              <a:rPr lang="en-US" sz="1600" b="1" dirty="0">
                <a:solidFill>
                  <a:srgbClr val="FFFFFF"/>
                </a:solidFill>
                <a:latin typeface="Verdana" panose="020B0604030504040204" pitchFamily="34" charset="0"/>
                <a:ea typeface="Verdana" panose="020B0604030504040204" pitchFamily="34" charset="0"/>
                <a:cs typeface="Arial" panose="020B0604020202020204" pitchFamily="34" charset="0"/>
              </a:rPr>
              <a:t/>
            </a:r>
            <a:br>
              <a:rPr lang="en-US" sz="1600" b="1" dirty="0">
                <a:solidFill>
                  <a:srgbClr val="FFFFFF"/>
                </a:solidFill>
                <a:latin typeface="Verdana" panose="020B0604030504040204" pitchFamily="34" charset="0"/>
                <a:ea typeface="Verdana" panose="020B0604030504040204" pitchFamily="34" charset="0"/>
                <a:cs typeface="Arial" panose="020B0604020202020204" pitchFamily="34" charset="0"/>
              </a:rPr>
            </a:br>
            <a:endParaRPr lang="en-US" sz="1600" b="1" dirty="0">
              <a:solidFill>
                <a:srgbClr val="FFFFFF"/>
              </a:solidFill>
              <a:latin typeface="Verdana" panose="020B0604030504040204" pitchFamily="34" charset="0"/>
              <a:ea typeface="Verdana" panose="020B060403050404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331788"/>
            <a:ext cx="8229600" cy="638175"/>
          </a:xfrm>
        </p:spPr>
        <p:txBody>
          <a:bodyPr/>
          <a:lstStyle/>
          <a:p>
            <a:pPr eaLnBrk="1" hangingPunct="1"/>
            <a:r>
              <a:rPr lang="en-US" altLang="en-US" sz="2400" b="1" dirty="0">
                <a:latin typeface="Arial" panose="020B0604020202020204" pitchFamily="34" charset="0"/>
                <a:cs typeface="Arial" panose="020B0604020202020204" pitchFamily="34" charset="0"/>
              </a:rPr>
              <a:t>PROGRAMME 1: </a:t>
            </a:r>
            <a:br>
              <a:rPr lang="en-US" altLang="en-US" sz="2400" b="1" dirty="0">
                <a:latin typeface="Arial" panose="020B0604020202020204" pitchFamily="34" charset="0"/>
                <a:cs typeface="Arial" panose="020B0604020202020204" pitchFamily="34" charset="0"/>
              </a:rPr>
            </a:br>
            <a:r>
              <a:rPr lang="en-US" altLang="en-US" sz="2400" b="1" dirty="0">
                <a:solidFill>
                  <a:prstClr val="black"/>
                </a:solidFill>
                <a:latin typeface="Arial" panose="020B0604020202020204" pitchFamily="34" charset="0"/>
                <a:cs typeface="Arial" panose="020B0604020202020204" pitchFamily="34" charset="0"/>
              </a:rPr>
              <a:t>PROTECTION OF PERSONAL INFORMATION ACT</a:t>
            </a:r>
            <a:endParaRPr lang="en-US" altLang="en-US" sz="2400" b="1" dirty="0">
              <a:latin typeface="Arial" panose="020B0604020202020204" pitchFamily="34" charset="0"/>
              <a:cs typeface="Arial" panose="020B0604020202020204" pitchFamily="34" charset="0"/>
            </a:endParaRPr>
          </a:p>
        </p:txBody>
      </p:sp>
      <p:graphicFrame>
        <p:nvGraphicFramePr>
          <p:cNvPr id="7" name="Group 33"/>
          <p:cNvGraphicFramePr/>
          <p:nvPr/>
        </p:nvGraphicFramePr>
        <p:xfrm>
          <a:off x="231775" y="968723"/>
          <a:ext cx="8640764" cy="5245721"/>
        </p:xfrm>
        <a:graphic>
          <a:graphicData uri="http://schemas.openxmlformats.org/drawingml/2006/table">
            <a:tbl>
              <a:tblPr/>
              <a:tblGrid>
                <a:gridCol w="1533651">
                  <a:extLst>
                    <a:ext uri="{9D8B030D-6E8A-4147-A177-3AD203B41FA5}">
                      <a16:colId xmlns:a16="http://schemas.microsoft.com/office/drawing/2014/main" val="20000"/>
                    </a:ext>
                  </a:extLst>
                </a:gridCol>
                <a:gridCol w="1408080">
                  <a:extLst>
                    <a:ext uri="{9D8B030D-6E8A-4147-A177-3AD203B41FA5}">
                      <a16:colId xmlns:a16="http://schemas.microsoft.com/office/drawing/2014/main" val="20001"/>
                    </a:ext>
                  </a:extLst>
                </a:gridCol>
                <a:gridCol w="1538343">
                  <a:extLst>
                    <a:ext uri="{9D8B030D-6E8A-4147-A177-3AD203B41FA5}">
                      <a16:colId xmlns:a16="http://schemas.microsoft.com/office/drawing/2014/main" val="20002"/>
                    </a:ext>
                  </a:extLst>
                </a:gridCol>
                <a:gridCol w="2917387">
                  <a:extLst>
                    <a:ext uri="{9D8B030D-6E8A-4147-A177-3AD203B41FA5}">
                      <a16:colId xmlns:a16="http://schemas.microsoft.com/office/drawing/2014/main" val="20003"/>
                    </a:ext>
                  </a:extLst>
                </a:gridCol>
                <a:gridCol w="1243303">
                  <a:extLst>
                    <a:ext uri="{9D8B030D-6E8A-4147-A177-3AD203B41FA5}">
                      <a16:colId xmlns:a16="http://schemas.microsoft.com/office/drawing/2014/main" val="20004"/>
                    </a:ext>
                  </a:extLst>
                </a:gridCol>
              </a:tblGrid>
              <a:tr h="596800">
                <a:tc gridSpan="5">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l" defTabSz="914400" rtl="0" eaLnBrk="1" fontAlgn="base" latinLnBrk="0" hangingPunct="1">
                        <a:lnSpc>
                          <a:spcPct val="105000"/>
                        </a:lnSpc>
                        <a:spcBef>
                          <a:spcPts val="600"/>
                        </a:spcBef>
                        <a:spcAft>
                          <a:spcPts val="600"/>
                        </a:spcAft>
                        <a:buClrTx/>
                        <a:buSzTx/>
                        <a:buFontTx/>
                        <a:buNone/>
                        <a:defRPr/>
                      </a:pPr>
                      <a:r>
                        <a:rPr lang="en-US" sz="1200" b="1" kern="1200" dirty="0">
                          <a:solidFill>
                            <a:schemeClr val="tx1"/>
                          </a:solidFill>
                          <a:effectLst/>
                          <a:latin typeface="Verdana" panose="020B0604030504040204" pitchFamily="34" charset="0"/>
                          <a:ea typeface="Verdana" panose="020B0604030504040204" pitchFamily="34" charset="0"/>
                          <a:cs typeface="Arial" panose="020B0604020202020204" pitchFamily="34" charset="0"/>
                        </a:rPr>
                        <a:t>Output 1.6:</a:t>
                      </a:r>
                      <a:r>
                        <a:rPr lang="en-US" sz="1200" b="1" kern="1200" baseline="0" dirty="0">
                          <a:solidFill>
                            <a:schemeClr val="tx1"/>
                          </a:solidFill>
                          <a:effectLst/>
                          <a:latin typeface="Verdana" panose="020B0604030504040204" pitchFamily="34" charset="0"/>
                          <a:ea typeface="Verdana" panose="020B0604030504040204" pitchFamily="34" charset="0"/>
                          <a:cs typeface="Arial" panose="020B0604020202020204" pitchFamily="34" charset="0"/>
                        </a:rPr>
                        <a:t> </a:t>
                      </a:r>
                      <a:r>
                        <a:rPr lang="en-GB" sz="1200" b="1" kern="1200" baseline="0" dirty="0">
                          <a:solidFill>
                            <a:schemeClr val="tx1"/>
                          </a:solidFill>
                          <a:effectLst/>
                          <a:latin typeface="Verdana" panose="020B0604030504040204" pitchFamily="34" charset="0"/>
                          <a:ea typeface="Verdana" panose="020B0604030504040204" pitchFamily="34" charset="0"/>
                          <a:cs typeface="Arial" panose="020B0604020202020204" pitchFamily="34" charset="0"/>
                        </a:rPr>
                        <a:t>Guidance Note Exclusions and Exemption from POPIA </a:t>
                      </a:r>
                      <a:endParaRPr lang="en-ZA" sz="1200" b="1" dirty="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61058" marR="61058" marT="15825" marB="158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8F2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77222">
                <a:tc rowSpan="2">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ctr" defTabSz="914400" rtl="0" eaLnBrk="1" fontAlgn="base" latinLnBrk="0" hangingPunct="1">
                        <a:lnSpc>
                          <a:spcPct val="105000"/>
                        </a:lnSpc>
                        <a:spcBef>
                          <a:spcPct val="0"/>
                        </a:spcBef>
                        <a:spcAft>
                          <a:spcPts val="200"/>
                        </a:spcAft>
                        <a:buClrTx/>
                        <a:buSzTx/>
                        <a:buFontTx/>
                        <a:buNone/>
                      </a:pPr>
                      <a:r>
                        <a:rPr kumimoji="0" lang="en-US"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Indicator</a:t>
                      </a:r>
                      <a:endParaRPr kumimoji="0" lang="en-ZA"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58" marR="61058" marT="15825" marB="158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rowSpan="2">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ctr" defTabSz="914400" rtl="0" eaLnBrk="1" fontAlgn="base" latinLnBrk="0" hangingPunct="1">
                        <a:lnSpc>
                          <a:spcPct val="105000"/>
                        </a:lnSpc>
                        <a:spcBef>
                          <a:spcPct val="0"/>
                        </a:spcBef>
                        <a:spcAft>
                          <a:spcPts val="200"/>
                        </a:spcAft>
                        <a:buClrTx/>
                        <a:buSzTx/>
                        <a:buFontTx/>
                        <a:buNone/>
                      </a:pPr>
                      <a:r>
                        <a:rPr kumimoji="0" lang="en-US"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Annual target: 2021/22</a:t>
                      </a:r>
                      <a:endParaRPr kumimoji="0" lang="en-ZA"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58" marR="61058" marT="15825" marB="158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gridSpan="2">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ctr" defTabSz="914400" rtl="0" eaLnBrk="1" fontAlgn="base" latinLnBrk="0" hangingPunct="1">
                        <a:lnSpc>
                          <a:spcPct val="105000"/>
                        </a:lnSpc>
                        <a:spcBef>
                          <a:spcPct val="0"/>
                        </a:spcBef>
                        <a:spcAft>
                          <a:spcPts val="200"/>
                        </a:spcAft>
                        <a:buClrTx/>
                        <a:buSzTx/>
                        <a:buFontTx/>
                        <a:buNone/>
                      </a:pPr>
                      <a:r>
                        <a:rPr kumimoji="0" lang="en-ZA" sz="1200" b="1" i="0" u="none" strike="noStrike" kern="1200" cap="none" normalizeH="0" baseline="0" dirty="0" smtClean="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Mid-Year</a:t>
                      </a:r>
                      <a:endParaRPr kumimoji="0" lang="en-ZA" sz="1200" b="1"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58" marR="61058" marT="15825" marB="158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hMerge="1">
                  <a:txBody>
                    <a:bodyPr/>
                    <a:lstStyle/>
                    <a:p>
                      <a:endParaRPr lang="en-US"/>
                    </a:p>
                  </a:txBody>
                  <a:tcPr/>
                </a:tc>
                <a:tc rowSpan="2">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ctr" defTabSz="914400" rtl="0" eaLnBrk="1" fontAlgn="base" latinLnBrk="0" hangingPunct="1">
                        <a:lnSpc>
                          <a:spcPct val="105000"/>
                        </a:lnSpc>
                        <a:spcBef>
                          <a:spcPct val="0"/>
                        </a:spcBef>
                        <a:spcAft>
                          <a:spcPts val="200"/>
                        </a:spcAft>
                        <a:buClrTx/>
                        <a:buSzTx/>
                        <a:buFontTx/>
                        <a:buNone/>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Status</a:t>
                      </a:r>
                    </a:p>
                  </a:txBody>
                  <a:tcPr marL="61058" marR="61058" marT="15825" marB="158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1"/>
                  </a:ext>
                </a:extLst>
              </a:tr>
              <a:tr h="350450">
                <a:tc vMerge="1">
                  <a:txBody>
                    <a:bodyPr/>
                    <a:lstStyle/>
                    <a:p>
                      <a:endParaRPr lang="en-US"/>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vMerge="1">
                  <a:txBody>
                    <a:bodyPr/>
                    <a:lstStyle/>
                    <a:p>
                      <a:endParaRPr lang="en-US"/>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115000"/>
                        </a:lnSpc>
                        <a:spcBef>
                          <a:spcPts val="1200"/>
                        </a:spcBef>
                        <a:spcAft>
                          <a:spcPts val="0"/>
                        </a:spcAft>
                      </a:pPr>
                      <a:r>
                        <a:rPr lang="en-US" sz="1200" dirty="0">
                          <a:latin typeface="Verdana" panose="020B0604030504040204" pitchFamily="34" charset="0"/>
                          <a:ea typeface="Verdana" panose="020B0604030504040204" pitchFamily="34" charset="0"/>
                          <a:cs typeface="Arial" panose="020B0604020202020204" pitchFamily="34" charset="0"/>
                        </a:rPr>
                        <a:t>Target</a:t>
                      </a:r>
                      <a:r>
                        <a:rPr lang="en-US" sz="1200" baseline="0" dirty="0">
                          <a:latin typeface="Verdana" panose="020B0604030504040204" pitchFamily="34" charset="0"/>
                          <a:ea typeface="Verdana" panose="020B0604030504040204" pitchFamily="34" charset="0"/>
                          <a:cs typeface="Arial" panose="020B0604020202020204" pitchFamily="34" charset="0"/>
                        </a:rPr>
                        <a:t> </a:t>
                      </a:r>
                      <a:endParaRPr lang="en-US" sz="1200" dirty="0">
                        <a:latin typeface="Verdana" panose="020B0604030504040204" pitchFamily="34" charset="0"/>
                        <a:ea typeface="Verdana" panose="020B0604030504040204" pitchFamily="34" charset="0"/>
                        <a:cs typeface="Arial" panose="020B0604020202020204" pitchFamily="34" charset="0"/>
                      </a:endParaRPr>
                    </a:p>
                  </a:txBody>
                  <a:tcPr marL="61058" marR="61058" marT="15825" marB="158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algn="ctr"/>
                      <a:r>
                        <a:rPr lang="en-ZA" sz="1200" dirty="0">
                          <a:latin typeface="Verdana" panose="020B0604030504040204" pitchFamily="34" charset="0"/>
                          <a:ea typeface="Verdana" panose="020B0604030504040204" pitchFamily="34" charset="0"/>
                          <a:cs typeface="Arial" panose="020B0604020202020204" pitchFamily="34" charset="0"/>
                        </a:rPr>
                        <a:t>Actual</a:t>
                      </a:r>
                      <a:r>
                        <a:rPr lang="en-ZA" sz="1200" baseline="0" dirty="0">
                          <a:latin typeface="Verdana" panose="020B0604030504040204" pitchFamily="34" charset="0"/>
                          <a:ea typeface="Verdana" panose="020B0604030504040204" pitchFamily="34" charset="0"/>
                          <a:cs typeface="Arial" panose="020B0604020202020204" pitchFamily="34" charset="0"/>
                        </a:rPr>
                        <a:t> Output </a:t>
                      </a:r>
                      <a:endParaRPr lang="en-ZA" sz="1200" dirty="0">
                        <a:latin typeface="Verdana" panose="020B0604030504040204" pitchFamily="34" charset="0"/>
                        <a:ea typeface="Verdana" panose="020B0604030504040204" pitchFamily="34" charset="0"/>
                        <a:cs typeface="Arial" panose="020B0604020202020204" pitchFamily="34" charset="0"/>
                      </a:endParaRPr>
                    </a:p>
                  </a:txBody>
                  <a:tcPr marL="61058" marR="61058" marT="15825" marB="158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vMerge="1">
                  <a:txBody>
                    <a:bodyPr/>
                    <a:lstStyle/>
                    <a:p>
                      <a:endParaRPr lang="en-US"/>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46547">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r>
                        <a:rPr lang="en-GB" sz="1200" b="1" dirty="0">
                          <a:effectLst/>
                          <a:latin typeface="Verdana" panose="020B0604030504040204" pitchFamily="34" charset="0"/>
                          <a:ea typeface="Verdana" panose="020B0604030504040204" pitchFamily="34" charset="0"/>
                        </a:rPr>
                        <a:t>1.6</a:t>
                      </a:r>
                    </a:p>
                    <a:p>
                      <a:pPr algn="l"/>
                      <a:r>
                        <a:rPr lang="en-GB" sz="1200" b="1" dirty="0" smtClean="0">
                          <a:effectLst/>
                          <a:latin typeface="Verdana" panose="020B0604030504040204" pitchFamily="34" charset="0"/>
                          <a:ea typeface="Verdana" panose="020B0604030504040204" pitchFamily="34" charset="0"/>
                        </a:rPr>
                        <a:t>Approved </a:t>
                      </a:r>
                      <a:r>
                        <a:rPr lang="en-GB" sz="1200" b="1" dirty="0">
                          <a:effectLst/>
                          <a:latin typeface="Verdana" panose="020B0604030504040204" pitchFamily="34" charset="0"/>
                          <a:ea typeface="Verdana" panose="020B0604030504040204" pitchFamily="34" charset="0"/>
                        </a:rPr>
                        <a:t>Guidance Note Exclusions and Exemption from POPIA </a:t>
                      </a:r>
                      <a:endParaRPr lang="en-ZA" sz="1200" b="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1058" marR="61058" marT="15825" marB="158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l" defTabSz="457200" rtl="0" eaLnBrk="1" fontAlgn="auto" latinLnBrk="0" hangingPunct="1">
                        <a:lnSpc>
                          <a:spcPct val="100000"/>
                        </a:lnSpc>
                        <a:spcBef>
                          <a:spcPts val="0"/>
                        </a:spcBef>
                        <a:spcAft>
                          <a:spcPts val="0"/>
                        </a:spcAft>
                        <a:buClrTx/>
                        <a:buSzTx/>
                        <a:buFontTx/>
                        <a:buNone/>
                        <a:defRPr/>
                      </a:pPr>
                      <a:r>
                        <a:rPr lang="en-GB" sz="1200" dirty="0">
                          <a:effectLst/>
                          <a:latin typeface="Verdana" panose="020B0604030504040204" pitchFamily="34" charset="0"/>
                          <a:ea typeface="Verdana" panose="020B0604030504040204" pitchFamily="34" charset="0"/>
                        </a:rPr>
                        <a:t>Approved Guidance Note Exclusions and Exemption from POPIA </a:t>
                      </a:r>
                      <a:endParaRPr lang="en-ZA" sz="12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p>
                      <a:endParaRPr lang="en-ZA" sz="12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36191" marR="36191" marT="36180" marB="177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r>
                        <a:rPr lang="en-GB" sz="12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Approved Guidance Note on Exclusions and Exemption from POPIA</a:t>
                      </a:r>
                      <a:endParaRPr lang="en-ZA"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36191" marR="36191" marT="36180" marB="177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defRPr/>
                      </a:pPr>
                      <a:r>
                        <a:rPr lang="en-GB" sz="1200" kern="12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Approved Guidance Note on </a:t>
                      </a:r>
                      <a:r>
                        <a:rPr lang="en-GB" sz="1200" kern="1200" dirty="0" smtClean="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Exemptions. </a:t>
                      </a:r>
                      <a:endParaRPr lang="en-ZA" sz="1200" kern="12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36191" marR="36191" marT="36180" marB="177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5000"/>
                        </a:lnSpc>
                        <a:spcBef>
                          <a:spcPct val="0"/>
                        </a:spcBef>
                        <a:spcAft>
                          <a:spcPts val="200"/>
                        </a:spcAft>
                        <a:buClrTx/>
                        <a:buSzTx/>
                        <a:buFontTx/>
                        <a:buNone/>
                      </a:pPr>
                      <a:r>
                        <a:rPr kumimoji="0" lang="en-GB"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Not achieved</a:t>
                      </a:r>
                    </a:p>
                  </a:txBody>
                  <a:tcPr marL="36191" marR="36191" marT="36180" marB="177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931776">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l" defTabSz="914400" rtl="0" eaLnBrk="1" fontAlgn="base" latinLnBrk="0" hangingPunct="1">
                        <a:lnSpc>
                          <a:spcPct val="105000"/>
                        </a:lnSpc>
                        <a:spcBef>
                          <a:spcPct val="0"/>
                        </a:spcBef>
                        <a:spcAft>
                          <a:spcPts val="200"/>
                        </a:spcAft>
                        <a:buClrTx/>
                        <a:buSzTx/>
                        <a:buFontTx/>
                        <a:buNone/>
                        <a:defRPr/>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Performance Overview</a:t>
                      </a:r>
                    </a:p>
                    <a:p>
                      <a:pPr marL="0" marR="0" lvl="0" indent="0" algn="l" defTabSz="914400" rtl="0" eaLnBrk="1" fontAlgn="base" latinLnBrk="0" hangingPunct="1">
                        <a:lnSpc>
                          <a:spcPct val="105000"/>
                        </a:lnSpc>
                        <a:spcBef>
                          <a:spcPct val="0"/>
                        </a:spcBef>
                        <a:spcAft>
                          <a:spcPts val="200"/>
                        </a:spcAft>
                        <a:buClrTx/>
                        <a:buSzTx/>
                        <a:buFontTx/>
                        <a:buNone/>
                      </a:pPr>
                      <a:endPar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58" marR="61058" marT="15825" marB="158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4">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indent="0" algn="l" fontAlgn="ctr">
                        <a:lnSpc>
                          <a:spcPct val="120000"/>
                        </a:lnSpc>
                        <a:spcBef>
                          <a:spcPts val="0"/>
                        </a:spcBef>
                        <a:spcAft>
                          <a:spcPts val="0"/>
                        </a:spcAft>
                        <a:buFont typeface="Arial" panose="020B0604020202020204" pitchFamily="34" charset="0"/>
                        <a:buNone/>
                      </a:pPr>
                      <a:r>
                        <a:rPr lang="en-GB" sz="1200" kern="1200" dirty="0" smtClean="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The Guidance Note on Exclusions was separated from this Guide on Exemptions and will be finalised independently. </a:t>
                      </a:r>
                      <a:r>
                        <a:rPr lang="en-US" sz="1200" dirty="0" smtClean="0">
                          <a:solidFill>
                            <a:schemeClr val="tx1"/>
                          </a:solidFill>
                          <a:latin typeface="Verdana" panose="020B0604030504040204" pitchFamily="34" charset="0"/>
                          <a:ea typeface="Verdana" panose="020B0604030504040204" pitchFamily="34" charset="0"/>
                          <a:cs typeface="Arial" panose="020B0604020202020204" pitchFamily="34" charset="0"/>
                        </a:rPr>
                        <a:t>The Guidance Note on Exclusions is work-in-progress and a</a:t>
                      </a:r>
                      <a:r>
                        <a:rPr lang="en-US" sz="1200" baseline="0" dirty="0" smtClean="0">
                          <a:solidFill>
                            <a:schemeClr val="tx1"/>
                          </a:solidFill>
                          <a:latin typeface="Verdana" panose="020B0604030504040204" pitchFamily="34" charset="0"/>
                          <a:ea typeface="Verdana" panose="020B0604030504040204" pitchFamily="34" charset="0"/>
                          <a:cs typeface="Arial" panose="020B0604020202020204" pitchFamily="34" charset="0"/>
                        </a:rPr>
                        <a:t> draft has been produced and will be completed in subsequent reporting periods and taken through the approval process.</a:t>
                      </a:r>
                      <a:endParaRPr lang="en-US" sz="1200" dirty="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36191" marR="36191" marT="36180" marB="177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marL="61065" marR="61065" marT="15832" marB="158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marL="61065" marR="61065" marT="15832" marB="158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34163">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l" defTabSz="914400" rtl="0" eaLnBrk="1" fontAlgn="base" latinLnBrk="0" hangingPunct="1">
                        <a:lnSpc>
                          <a:spcPct val="105000"/>
                        </a:lnSpc>
                        <a:spcBef>
                          <a:spcPct val="0"/>
                        </a:spcBef>
                        <a:spcAft>
                          <a:spcPts val="200"/>
                        </a:spcAft>
                        <a:buClrTx/>
                        <a:buSzTx/>
                        <a:buFontTx/>
                        <a:buNone/>
                        <a:defRPr/>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Challenges </a:t>
                      </a:r>
                    </a:p>
                    <a:p>
                      <a:pPr marL="0" marR="0" lvl="0" indent="0" algn="l" defTabSz="914400" rtl="0" eaLnBrk="1" fontAlgn="base" latinLnBrk="0" hangingPunct="1">
                        <a:lnSpc>
                          <a:spcPct val="105000"/>
                        </a:lnSpc>
                        <a:spcBef>
                          <a:spcPct val="0"/>
                        </a:spcBef>
                        <a:spcAft>
                          <a:spcPts val="200"/>
                        </a:spcAft>
                        <a:buClrTx/>
                        <a:buSzTx/>
                        <a:buFontTx/>
                        <a:buNone/>
                        <a:defRPr/>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(If applicable)</a:t>
                      </a:r>
                    </a:p>
                    <a:p>
                      <a:pPr marL="0" marR="0" lvl="0" indent="0" algn="l" defTabSz="914400" rtl="0" eaLnBrk="1" fontAlgn="base" latinLnBrk="0" hangingPunct="1">
                        <a:lnSpc>
                          <a:spcPct val="105000"/>
                        </a:lnSpc>
                        <a:spcBef>
                          <a:spcPct val="0"/>
                        </a:spcBef>
                        <a:spcAft>
                          <a:spcPts val="200"/>
                        </a:spcAft>
                        <a:buClrTx/>
                        <a:buSzTx/>
                        <a:buFontTx/>
                        <a:buNone/>
                      </a:pPr>
                      <a:endPar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58" marR="61058" marT="15825" marB="158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4">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l" defTabSz="457200" rtl="0" eaLnBrk="1" fontAlgn="ctr" latinLnBrk="0" hangingPunct="1">
                        <a:lnSpc>
                          <a:spcPct val="120000"/>
                        </a:lnSpc>
                        <a:spcBef>
                          <a:spcPts val="0"/>
                        </a:spcBef>
                        <a:spcAft>
                          <a:spcPts val="0"/>
                        </a:spcAft>
                        <a:buClrTx/>
                        <a:buSzTx/>
                        <a:buFont typeface="Arial" panose="020B0604020202020204" pitchFamily="34" charset="0"/>
                        <a:buNone/>
                        <a:defRPr/>
                      </a:pPr>
                      <a:r>
                        <a:rPr lang="en-ZA" sz="1200" kern="1200" dirty="0">
                          <a:solidFill>
                            <a:schemeClr val="tx1"/>
                          </a:solidFill>
                          <a:effectLst/>
                          <a:latin typeface="Verdana" panose="020B0604030504040204" pitchFamily="34" charset="0"/>
                          <a:ea typeface="Verdana" panose="020B0604030504040204" pitchFamily="34" charset="0"/>
                          <a:cs typeface="Arial" panose="020B0604020202020204" pitchFamily="34" charset="0"/>
                        </a:rPr>
                        <a:t>Guidance Note was drafted and thereafter </a:t>
                      </a:r>
                      <a:r>
                        <a:rPr lang="en-ZA" sz="1200" kern="1200" dirty="0" smtClean="0">
                          <a:solidFill>
                            <a:schemeClr val="tx1"/>
                          </a:solidFill>
                          <a:effectLst/>
                          <a:latin typeface="Verdana" panose="020B0604030504040204" pitchFamily="34" charset="0"/>
                          <a:ea typeface="Verdana" panose="020B0604030504040204" pitchFamily="34" charset="0"/>
                          <a:cs typeface="Arial" panose="020B0604020202020204" pitchFamily="34" charset="0"/>
                        </a:rPr>
                        <a:t>a decision was taken </a:t>
                      </a:r>
                      <a:r>
                        <a:rPr lang="en-ZA" sz="1200" kern="1200" dirty="0">
                          <a:solidFill>
                            <a:schemeClr val="tx1"/>
                          </a:solidFill>
                          <a:effectLst/>
                          <a:latin typeface="Verdana" panose="020B0604030504040204" pitchFamily="34" charset="0"/>
                          <a:ea typeface="Verdana" panose="020B0604030504040204" pitchFamily="34" charset="0"/>
                          <a:cs typeface="Arial" panose="020B0604020202020204" pitchFamily="34" charset="0"/>
                        </a:rPr>
                        <a:t>to separate the exemptions from the exclusions. </a:t>
                      </a:r>
                    </a:p>
                  </a:txBody>
                  <a:tcPr marL="36191" marR="36191" marT="36180" marB="177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marL="61065" marR="61065" marT="15832" marB="158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marL="61065" marR="61065" marT="15832" marB="158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808763">
                <a:tc>
                  <a:txBody>
                    <a:bodyPr/>
                    <a:lstStyle/>
                    <a:p>
                      <a:pPr marL="0" marR="0" lvl="0" indent="0" algn="l" defTabSz="914400" rtl="0" eaLnBrk="1" fontAlgn="base" latinLnBrk="0" hangingPunct="1">
                        <a:lnSpc>
                          <a:spcPct val="105000"/>
                        </a:lnSpc>
                        <a:spcBef>
                          <a:spcPct val="0"/>
                        </a:spcBef>
                        <a:spcAft>
                          <a:spcPts val="200"/>
                        </a:spcAft>
                        <a:buClrTx/>
                        <a:buSzTx/>
                        <a:buFontTx/>
                        <a:buNone/>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Risks and Mitigation </a:t>
                      </a:r>
                    </a:p>
                    <a:p>
                      <a:pPr marL="0" marR="0" lvl="0" indent="0" algn="l" defTabSz="914400" rtl="0" eaLnBrk="1" fontAlgn="base" latinLnBrk="0" hangingPunct="1">
                        <a:lnSpc>
                          <a:spcPct val="105000"/>
                        </a:lnSpc>
                        <a:spcBef>
                          <a:spcPct val="0"/>
                        </a:spcBef>
                        <a:spcAft>
                          <a:spcPts val="200"/>
                        </a:spcAft>
                        <a:buClrTx/>
                        <a:buSzTx/>
                        <a:buFontTx/>
                        <a:buNone/>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(If applicable)</a:t>
                      </a:r>
                    </a:p>
                  </a:txBody>
                  <a:tcPr marL="61058" marR="61058" marT="15825" marB="158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4">
                  <a:txBody>
                    <a:bodyPr/>
                    <a:lstStyle/>
                    <a:p>
                      <a:pPr marL="0" marR="0" lvl="0" indent="0" algn="l" defTabSz="457200" rtl="0" eaLnBrk="1" fontAlgn="ctr" latinLnBrk="0" hangingPunct="1">
                        <a:lnSpc>
                          <a:spcPct val="120000"/>
                        </a:lnSpc>
                        <a:spcBef>
                          <a:spcPts val="0"/>
                        </a:spcBef>
                        <a:spcAft>
                          <a:spcPts val="0"/>
                        </a:spcAft>
                        <a:buClrTx/>
                        <a:buSzTx/>
                        <a:buFont typeface="Arial" panose="020B0604020202020204" pitchFamily="34" charset="0"/>
                        <a:buNone/>
                        <a:defRPr/>
                      </a:pPr>
                      <a:r>
                        <a:rPr lang="en-ZA" sz="1200" kern="1200" dirty="0" smtClean="0">
                          <a:solidFill>
                            <a:schemeClr val="tx1"/>
                          </a:solidFill>
                          <a:effectLst/>
                          <a:latin typeface="Verdana" panose="020B0604030504040204" pitchFamily="34" charset="0"/>
                          <a:ea typeface="Verdana" panose="020B0604030504040204" pitchFamily="34" charset="0"/>
                          <a:cs typeface="Arial" panose="020B0604020202020204" pitchFamily="34" charset="0"/>
                        </a:rPr>
                        <a:t>The Responsible</a:t>
                      </a:r>
                      <a:r>
                        <a:rPr lang="en-ZA" sz="1200" kern="1200" baseline="0" dirty="0" smtClean="0">
                          <a:solidFill>
                            <a:schemeClr val="tx1"/>
                          </a:solidFill>
                          <a:effectLst/>
                          <a:latin typeface="Verdana" panose="020B0604030504040204" pitchFamily="34" charset="0"/>
                          <a:ea typeface="Verdana" panose="020B0604030504040204" pitchFamily="34" charset="0"/>
                          <a:cs typeface="Arial" panose="020B0604020202020204" pitchFamily="34" charset="0"/>
                        </a:rPr>
                        <a:t> Parties </a:t>
                      </a:r>
                      <a:r>
                        <a:rPr lang="en-ZA" sz="1200" kern="1200" dirty="0" smtClean="0">
                          <a:solidFill>
                            <a:schemeClr val="tx1"/>
                          </a:solidFill>
                          <a:effectLst/>
                          <a:latin typeface="Verdana" panose="020B0604030504040204" pitchFamily="34" charset="0"/>
                          <a:ea typeface="Verdana" panose="020B0604030504040204" pitchFamily="34" charset="0"/>
                          <a:cs typeface="Arial" panose="020B0604020202020204" pitchFamily="34" charset="0"/>
                        </a:rPr>
                        <a:t>may not know how</a:t>
                      </a:r>
                      <a:r>
                        <a:rPr lang="en-ZA" sz="1200" kern="1200" baseline="0" dirty="0" smtClean="0">
                          <a:solidFill>
                            <a:schemeClr val="tx1"/>
                          </a:solidFill>
                          <a:effectLst/>
                          <a:latin typeface="Verdana" panose="020B0604030504040204" pitchFamily="34" charset="0"/>
                          <a:ea typeface="Verdana" panose="020B0604030504040204" pitchFamily="34" charset="0"/>
                          <a:cs typeface="Arial" panose="020B0604020202020204" pitchFamily="34" charset="0"/>
                        </a:rPr>
                        <a:t> to interpret how their processing of information may be excluded from POPIA. </a:t>
                      </a:r>
                      <a:r>
                        <a:rPr lang="en-ZA" sz="1200" kern="1200" dirty="0" smtClean="0">
                          <a:solidFill>
                            <a:schemeClr val="tx1"/>
                          </a:solidFill>
                          <a:effectLst/>
                          <a:latin typeface="Verdana" panose="020B0604030504040204" pitchFamily="34" charset="0"/>
                          <a:ea typeface="Verdana" panose="020B0604030504040204" pitchFamily="34" charset="0"/>
                          <a:cs typeface="Arial" panose="020B0604020202020204" pitchFamily="34" charset="0"/>
                        </a:rPr>
                        <a:t>The </a:t>
                      </a:r>
                      <a:r>
                        <a:rPr lang="en-ZA" sz="1200" kern="1200" dirty="0">
                          <a:solidFill>
                            <a:schemeClr val="tx1"/>
                          </a:solidFill>
                          <a:effectLst/>
                          <a:latin typeface="Verdana" panose="020B0604030504040204" pitchFamily="34" charset="0"/>
                          <a:ea typeface="Verdana" panose="020B0604030504040204" pitchFamily="34" charset="0"/>
                          <a:cs typeface="Arial" panose="020B0604020202020204" pitchFamily="34" charset="0"/>
                        </a:rPr>
                        <a:t>guidance note on exclusions will be drafted and approved.</a:t>
                      </a:r>
                    </a:p>
                  </a:txBody>
                  <a:tcPr marL="36191" marR="36191" marT="36180" marB="177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bl>
          </a:graphicData>
        </a:graphic>
      </p:graphicFrame>
      <p:sp>
        <p:nvSpPr>
          <p:cNvPr id="2" name="Footer Placeholder 1"/>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defPPr>
              <a:defRPr lang="en-US"/>
            </a:defPPr>
            <a:lvl1pPr algn="ctr" defTabSz="457200" rtl="0" eaLnBrk="1" fontAlgn="auto" hangingPunct="1">
              <a:spcBef>
                <a:spcPts val="0"/>
              </a:spcBef>
              <a:spcAft>
                <a:spcPts val="0"/>
              </a:spcAft>
              <a:defRPr sz="1200" kern="1200">
                <a:solidFill>
                  <a:schemeClr val="tx1">
                    <a:tint val="75000"/>
                  </a:schemeClr>
                </a:solidFill>
                <a:latin typeface="+mn-lt"/>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a:defRPr/>
            </a:pPr>
            <a:fld id="{B5F8ADAD-3A32-4B74-A536-E8CAE45619F5}" type="slidenum">
              <a:rPr lang="en-US" sz="800" b="1" smtClean="0">
                <a:latin typeface="Arial" panose="020B0604020202020204" pitchFamily="34" charset="0"/>
                <a:cs typeface="Arial" panose="020B0604020202020204" pitchFamily="34" charset="0"/>
              </a:rPr>
              <a:t>50</a:t>
            </a:fld>
            <a:endParaRPr lang="en-US" sz="8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331788"/>
            <a:ext cx="8229600" cy="638175"/>
          </a:xfrm>
        </p:spPr>
        <p:txBody>
          <a:bodyPr/>
          <a:lstStyle/>
          <a:p>
            <a:pPr algn="l" eaLnBrk="1" hangingPunct="1"/>
            <a:r>
              <a:rPr lang="en-US" altLang="en-US" sz="2400" b="1" dirty="0">
                <a:latin typeface="Arial" panose="020B0604020202020204" pitchFamily="34" charset="0"/>
                <a:cs typeface="Arial" panose="020B0604020202020204" pitchFamily="34" charset="0"/>
              </a:rPr>
              <a:t>PROGRAMME 1: </a:t>
            </a:r>
            <a:br>
              <a:rPr lang="en-US" altLang="en-US" sz="2400" b="1" dirty="0">
                <a:latin typeface="Arial" panose="020B0604020202020204" pitchFamily="34" charset="0"/>
                <a:cs typeface="Arial" panose="020B0604020202020204" pitchFamily="34" charset="0"/>
              </a:rPr>
            </a:br>
            <a:r>
              <a:rPr lang="en-US" altLang="en-US" sz="2400" b="1" dirty="0">
                <a:solidFill>
                  <a:prstClr val="black"/>
                </a:solidFill>
                <a:latin typeface="Arial" panose="020B0604020202020204" pitchFamily="34" charset="0"/>
                <a:cs typeface="Arial" panose="020B0604020202020204" pitchFamily="34" charset="0"/>
              </a:rPr>
              <a:t>PROTECTION OF PERSONAL INFORMATION ACT</a:t>
            </a:r>
            <a:endParaRPr lang="en-US" altLang="en-US" sz="2400" b="1" dirty="0">
              <a:latin typeface="Arial" panose="020B0604020202020204" pitchFamily="34" charset="0"/>
              <a:cs typeface="Arial" panose="020B0604020202020204" pitchFamily="34" charset="0"/>
            </a:endParaRPr>
          </a:p>
        </p:txBody>
      </p:sp>
      <p:graphicFrame>
        <p:nvGraphicFramePr>
          <p:cNvPr id="7" name="Group 33"/>
          <p:cNvGraphicFramePr/>
          <p:nvPr/>
        </p:nvGraphicFramePr>
        <p:xfrm>
          <a:off x="231775" y="1127125"/>
          <a:ext cx="8640764" cy="4942801"/>
        </p:xfrm>
        <a:graphic>
          <a:graphicData uri="http://schemas.openxmlformats.org/drawingml/2006/table">
            <a:tbl>
              <a:tblPr/>
              <a:tblGrid>
                <a:gridCol w="1333517">
                  <a:extLst>
                    <a:ext uri="{9D8B030D-6E8A-4147-A177-3AD203B41FA5}">
                      <a16:colId xmlns:a16="http://schemas.microsoft.com/office/drawing/2014/main" val="20000"/>
                    </a:ext>
                  </a:extLst>
                </a:gridCol>
                <a:gridCol w="1608214">
                  <a:extLst>
                    <a:ext uri="{9D8B030D-6E8A-4147-A177-3AD203B41FA5}">
                      <a16:colId xmlns:a16="http://schemas.microsoft.com/office/drawing/2014/main" val="20001"/>
                    </a:ext>
                  </a:extLst>
                </a:gridCol>
                <a:gridCol w="1538343">
                  <a:extLst>
                    <a:ext uri="{9D8B030D-6E8A-4147-A177-3AD203B41FA5}">
                      <a16:colId xmlns:a16="http://schemas.microsoft.com/office/drawing/2014/main" val="20002"/>
                    </a:ext>
                  </a:extLst>
                </a:gridCol>
                <a:gridCol w="2917387">
                  <a:extLst>
                    <a:ext uri="{9D8B030D-6E8A-4147-A177-3AD203B41FA5}">
                      <a16:colId xmlns:a16="http://schemas.microsoft.com/office/drawing/2014/main" val="20003"/>
                    </a:ext>
                  </a:extLst>
                </a:gridCol>
                <a:gridCol w="1243303">
                  <a:extLst>
                    <a:ext uri="{9D8B030D-6E8A-4147-A177-3AD203B41FA5}">
                      <a16:colId xmlns:a16="http://schemas.microsoft.com/office/drawing/2014/main" val="20004"/>
                    </a:ext>
                  </a:extLst>
                </a:gridCol>
              </a:tblGrid>
              <a:tr h="628045">
                <a:tc gridSpan="5">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l" defTabSz="914400" rtl="0" eaLnBrk="1" fontAlgn="base" latinLnBrk="0" hangingPunct="1">
                        <a:lnSpc>
                          <a:spcPct val="105000"/>
                        </a:lnSpc>
                        <a:spcBef>
                          <a:spcPts val="600"/>
                        </a:spcBef>
                        <a:spcAft>
                          <a:spcPts val="600"/>
                        </a:spcAft>
                        <a:buClrTx/>
                        <a:buSzTx/>
                        <a:buFontTx/>
                        <a:buNone/>
                        <a:defRPr/>
                      </a:pPr>
                      <a:r>
                        <a:rPr lang="en-US" sz="1200" b="1" kern="1200" dirty="0">
                          <a:solidFill>
                            <a:schemeClr val="tx1"/>
                          </a:solidFill>
                          <a:effectLst/>
                          <a:latin typeface="Verdana" panose="020B0604030504040204" pitchFamily="34" charset="0"/>
                          <a:ea typeface="Verdana" panose="020B0604030504040204" pitchFamily="34" charset="0"/>
                          <a:cs typeface="Arial" panose="020B0604020202020204" pitchFamily="34" charset="0"/>
                        </a:rPr>
                        <a:t>Output 1.7:</a:t>
                      </a:r>
                      <a:r>
                        <a:rPr lang="en-US" sz="1200" b="1" kern="1200" baseline="0" dirty="0">
                          <a:solidFill>
                            <a:schemeClr val="tx1"/>
                          </a:solidFill>
                          <a:effectLst/>
                          <a:latin typeface="Verdana" panose="020B0604030504040204" pitchFamily="34" charset="0"/>
                          <a:ea typeface="Verdana" panose="020B0604030504040204" pitchFamily="34" charset="0"/>
                          <a:cs typeface="Arial" panose="020B0604020202020204" pitchFamily="34" charset="0"/>
                        </a:rPr>
                        <a:t> </a:t>
                      </a:r>
                      <a:r>
                        <a:rPr lang="en-GB" sz="1200" b="1" kern="1200" baseline="0" dirty="0">
                          <a:solidFill>
                            <a:schemeClr val="tx1"/>
                          </a:solidFill>
                          <a:effectLst/>
                          <a:latin typeface="Verdana" panose="020B0604030504040204" pitchFamily="34" charset="0"/>
                          <a:ea typeface="Verdana" panose="020B0604030504040204" pitchFamily="34" charset="0"/>
                          <a:cs typeface="Arial" panose="020B0604020202020204" pitchFamily="34" charset="0"/>
                        </a:rPr>
                        <a:t>Application for exemptions from POPIA processed</a:t>
                      </a:r>
                      <a:endParaRPr lang="en-ZA" sz="1200" b="1" dirty="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61058" marR="61058" marT="15825" marB="158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8F2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02207">
                <a:tc rowSpan="2">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ctr" defTabSz="914400" rtl="0" eaLnBrk="1" fontAlgn="base" latinLnBrk="0" hangingPunct="1">
                        <a:lnSpc>
                          <a:spcPct val="105000"/>
                        </a:lnSpc>
                        <a:spcBef>
                          <a:spcPct val="0"/>
                        </a:spcBef>
                        <a:spcAft>
                          <a:spcPts val="200"/>
                        </a:spcAft>
                        <a:buClrTx/>
                        <a:buSzTx/>
                        <a:buFontTx/>
                        <a:buNone/>
                      </a:pPr>
                      <a:r>
                        <a:rPr kumimoji="0" lang="en-US"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Indicator</a:t>
                      </a:r>
                      <a:endParaRPr kumimoji="0" lang="en-ZA"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58" marR="61058" marT="15825" marB="158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rowSpan="2">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ctr" defTabSz="914400" rtl="0" eaLnBrk="1" fontAlgn="base" latinLnBrk="0" hangingPunct="1">
                        <a:lnSpc>
                          <a:spcPct val="105000"/>
                        </a:lnSpc>
                        <a:spcBef>
                          <a:spcPct val="0"/>
                        </a:spcBef>
                        <a:spcAft>
                          <a:spcPts val="200"/>
                        </a:spcAft>
                        <a:buClrTx/>
                        <a:buSzTx/>
                        <a:buFontTx/>
                        <a:buNone/>
                      </a:pPr>
                      <a:r>
                        <a:rPr kumimoji="0" lang="en-US"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Annual target: 2021/22</a:t>
                      </a:r>
                      <a:endParaRPr kumimoji="0" lang="en-ZA"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58" marR="61058" marT="15825" marB="158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gridSpan="2">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ctr" defTabSz="914400" rtl="0" eaLnBrk="1" fontAlgn="base" latinLnBrk="0" hangingPunct="1">
                        <a:lnSpc>
                          <a:spcPct val="105000"/>
                        </a:lnSpc>
                        <a:spcBef>
                          <a:spcPct val="0"/>
                        </a:spcBef>
                        <a:spcAft>
                          <a:spcPts val="200"/>
                        </a:spcAft>
                        <a:buClrTx/>
                        <a:buSzTx/>
                        <a:buFontTx/>
                        <a:buNone/>
                      </a:pPr>
                      <a:r>
                        <a:rPr kumimoji="0" lang="en-ZA" sz="1200" b="1" i="0" u="none" strike="noStrike" kern="1200" cap="none" normalizeH="0" baseline="0" dirty="0" smtClean="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Q2</a:t>
                      </a:r>
                      <a:endParaRPr kumimoji="0" lang="en-ZA" sz="1200" b="1"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58" marR="61058" marT="15825" marB="158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hMerge="1">
                  <a:txBody>
                    <a:bodyPr/>
                    <a:lstStyle/>
                    <a:p>
                      <a:endParaRPr lang="en-US"/>
                    </a:p>
                  </a:txBody>
                  <a:tcPr/>
                </a:tc>
                <a:tc rowSpan="2">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ctr" defTabSz="914400" rtl="0" eaLnBrk="1" fontAlgn="base" latinLnBrk="0" hangingPunct="1">
                        <a:lnSpc>
                          <a:spcPct val="105000"/>
                        </a:lnSpc>
                        <a:spcBef>
                          <a:spcPct val="0"/>
                        </a:spcBef>
                        <a:spcAft>
                          <a:spcPts val="200"/>
                        </a:spcAft>
                        <a:buClrTx/>
                        <a:buSzTx/>
                        <a:buFontTx/>
                        <a:buNone/>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Status</a:t>
                      </a:r>
                    </a:p>
                  </a:txBody>
                  <a:tcPr marL="61058" marR="61058" marT="15825" marB="158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1"/>
                  </a:ext>
                </a:extLst>
              </a:tr>
              <a:tr h="368798">
                <a:tc vMerge="1">
                  <a:txBody>
                    <a:bodyPr/>
                    <a:lstStyle/>
                    <a:p>
                      <a:endParaRPr lang="en-US"/>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vMerge="1">
                  <a:txBody>
                    <a:bodyPr/>
                    <a:lstStyle/>
                    <a:p>
                      <a:endParaRPr lang="en-US"/>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115000"/>
                        </a:lnSpc>
                        <a:spcBef>
                          <a:spcPts val="1200"/>
                        </a:spcBef>
                        <a:spcAft>
                          <a:spcPts val="0"/>
                        </a:spcAft>
                      </a:pPr>
                      <a:r>
                        <a:rPr lang="en-US" sz="1200" dirty="0">
                          <a:latin typeface="Verdana" panose="020B0604030504040204" pitchFamily="34" charset="0"/>
                          <a:ea typeface="Verdana" panose="020B0604030504040204" pitchFamily="34" charset="0"/>
                          <a:cs typeface="Arial" panose="020B0604020202020204" pitchFamily="34" charset="0"/>
                        </a:rPr>
                        <a:t>Target</a:t>
                      </a:r>
                      <a:r>
                        <a:rPr lang="en-US" sz="1200" baseline="0" dirty="0">
                          <a:latin typeface="Verdana" panose="020B0604030504040204" pitchFamily="34" charset="0"/>
                          <a:ea typeface="Verdana" panose="020B0604030504040204" pitchFamily="34" charset="0"/>
                          <a:cs typeface="Arial" panose="020B0604020202020204" pitchFamily="34" charset="0"/>
                        </a:rPr>
                        <a:t> </a:t>
                      </a:r>
                      <a:endParaRPr lang="en-US" sz="1200" dirty="0">
                        <a:latin typeface="Verdana" panose="020B0604030504040204" pitchFamily="34" charset="0"/>
                        <a:ea typeface="Verdana" panose="020B0604030504040204" pitchFamily="34" charset="0"/>
                        <a:cs typeface="Arial" panose="020B0604020202020204" pitchFamily="34" charset="0"/>
                      </a:endParaRPr>
                    </a:p>
                  </a:txBody>
                  <a:tcPr marL="61058" marR="61058" marT="15825" marB="158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algn="ctr"/>
                      <a:r>
                        <a:rPr lang="en-ZA" sz="1200" dirty="0">
                          <a:latin typeface="Verdana" panose="020B0604030504040204" pitchFamily="34" charset="0"/>
                          <a:ea typeface="Verdana" panose="020B0604030504040204" pitchFamily="34" charset="0"/>
                          <a:cs typeface="Arial" panose="020B0604020202020204" pitchFamily="34" charset="0"/>
                        </a:rPr>
                        <a:t>Actual</a:t>
                      </a:r>
                      <a:r>
                        <a:rPr lang="en-ZA" sz="1200" baseline="0" dirty="0">
                          <a:latin typeface="Verdana" panose="020B0604030504040204" pitchFamily="34" charset="0"/>
                          <a:ea typeface="Verdana" panose="020B0604030504040204" pitchFamily="34" charset="0"/>
                          <a:cs typeface="Arial" panose="020B0604020202020204" pitchFamily="34" charset="0"/>
                        </a:rPr>
                        <a:t> Output </a:t>
                      </a:r>
                      <a:endParaRPr lang="en-ZA" sz="1200" dirty="0">
                        <a:latin typeface="Verdana" panose="020B0604030504040204" pitchFamily="34" charset="0"/>
                        <a:ea typeface="Verdana" panose="020B0604030504040204" pitchFamily="34" charset="0"/>
                        <a:cs typeface="Arial" panose="020B0604020202020204" pitchFamily="34" charset="0"/>
                      </a:endParaRPr>
                    </a:p>
                  </a:txBody>
                  <a:tcPr marL="61058" marR="61058" marT="15825" marB="158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vMerge="1">
                  <a:txBody>
                    <a:bodyPr/>
                    <a:lstStyle/>
                    <a:p>
                      <a:endParaRPr lang="en-US"/>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10178">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r>
                        <a:rPr lang="en-GB" sz="1200" dirty="0" smtClean="0">
                          <a:effectLst/>
                          <a:latin typeface="Verdana" panose="020B0604030504040204" pitchFamily="34" charset="0"/>
                          <a:ea typeface="Verdana" panose="020B0604030504040204" pitchFamily="34" charset="0"/>
                        </a:rPr>
                        <a:t>Percentage of applications for Exemption from POPIA</a:t>
                      </a:r>
                      <a:endParaRPr lang="en-ZA" sz="12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1058" marR="61058" marT="15825" marB="158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l" defTabSz="457200" rtl="0" eaLnBrk="1" fontAlgn="auto" latinLnBrk="0" hangingPunct="1">
                        <a:lnSpc>
                          <a:spcPct val="100000"/>
                        </a:lnSpc>
                        <a:spcBef>
                          <a:spcPts val="0"/>
                        </a:spcBef>
                        <a:spcAft>
                          <a:spcPts val="0"/>
                        </a:spcAft>
                        <a:buClrTx/>
                        <a:buSzTx/>
                        <a:buFontTx/>
                        <a:buNone/>
                        <a:defRPr/>
                      </a:pPr>
                      <a:r>
                        <a:rPr lang="en-GB" sz="1200" dirty="0">
                          <a:effectLst/>
                          <a:latin typeface="Verdana" panose="020B0604030504040204" pitchFamily="34" charset="0"/>
                          <a:ea typeface="Verdana" panose="020B0604030504040204" pitchFamily="34" charset="0"/>
                        </a:rPr>
                        <a:t>100% of applications for Exemption from POPIA</a:t>
                      </a:r>
                      <a:endParaRPr lang="en-ZA" sz="12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36191" marR="36191" marT="36180" marB="177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r>
                        <a:rPr lang="en-GB" sz="12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100% of applications for Exemption from POPIA</a:t>
                      </a:r>
                      <a:endParaRPr lang="en-ZA"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36191" marR="36191" marT="36180" marB="177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defRPr/>
                      </a:pPr>
                      <a:r>
                        <a:rPr lang="en-US" sz="1200" kern="1200" dirty="0" smtClean="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0%</a:t>
                      </a:r>
                      <a:endParaRPr lang="en-ZA" sz="1200" kern="12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36191" marR="36191" marT="36180" marB="177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5000"/>
                        </a:lnSpc>
                        <a:spcBef>
                          <a:spcPct val="0"/>
                        </a:spcBef>
                        <a:spcAft>
                          <a:spcPts val="200"/>
                        </a:spcAft>
                        <a:buClrTx/>
                        <a:buSzTx/>
                        <a:buFontTx/>
                        <a:buNone/>
                      </a:pPr>
                      <a:r>
                        <a:rPr kumimoji="0" lang="en-GB"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Not achieved</a:t>
                      </a:r>
                    </a:p>
                  </a:txBody>
                  <a:tcPr marL="36191" marR="36191" marT="36180" marB="177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657455">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l" defTabSz="914400" rtl="0" eaLnBrk="1" fontAlgn="base" latinLnBrk="0" hangingPunct="1">
                        <a:lnSpc>
                          <a:spcPct val="105000"/>
                        </a:lnSpc>
                        <a:spcBef>
                          <a:spcPct val="0"/>
                        </a:spcBef>
                        <a:spcAft>
                          <a:spcPts val="200"/>
                        </a:spcAft>
                        <a:buClrTx/>
                        <a:buSzTx/>
                        <a:buFontTx/>
                        <a:buNone/>
                        <a:defRPr/>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Performance Overview</a:t>
                      </a:r>
                    </a:p>
                    <a:p>
                      <a:pPr marL="0" marR="0" lvl="0" indent="0" algn="l" defTabSz="914400" rtl="0" eaLnBrk="1" fontAlgn="base" latinLnBrk="0" hangingPunct="1">
                        <a:lnSpc>
                          <a:spcPct val="105000"/>
                        </a:lnSpc>
                        <a:spcBef>
                          <a:spcPct val="0"/>
                        </a:spcBef>
                        <a:spcAft>
                          <a:spcPts val="200"/>
                        </a:spcAft>
                        <a:buClrTx/>
                        <a:buSzTx/>
                        <a:buFontTx/>
                        <a:buNone/>
                      </a:pPr>
                      <a:endPar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58" marR="61058" marT="15825" marB="158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4">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indent="0" algn="l" fontAlgn="ctr">
                        <a:lnSpc>
                          <a:spcPct val="120000"/>
                        </a:lnSpc>
                        <a:spcBef>
                          <a:spcPts val="0"/>
                        </a:spcBef>
                        <a:spcAft>
                          <a:spcPts val="0"/>
                        </a:spcAft>
                        <a:buFont typeface="Arial" panose="020B0604020202020204" pitchFamily="34" charset="0"/>
                        <a:buNone/>
                      </a:pPr>
                      <a:r>
                        <a:rPr lang="en-US" sz="1200" dirty="0" smtClean="0">
                          <a:solidFill>
                            <a:schemeClr val="tx1"/>
                          </a:solidFill>
                          <a:latin typeface="Verdana" panose="020B0604030504040204" pitchFamily="34" charset="0"/>
                          <a:ea typeface="Verdana" panose="020B0604030504040204" pitchFamily="34" charset="0"/>
                          <a:cs typeface="Arial" panose="020B0604020202020204" pitchFamily="34" charset="0"/>
                        </a:rPr>
                        <a:t>Eleven</a:t>
                      </a:r>
                      <a:r>
                        <a:rPr lang="en-US" sz="1200" baseline="0" dirty="0" smtClean="0">
                          <a:solidFill>
                            <a:schemeClr val="tx1"/>
                          </a:solidFill>
                          <a:latin typeface="Verdana" panose="020B0604030504040204" pitchFamily="34" charset="0"/>
                          <a:ea typeface="Verdana" panose="020B0604030504040204" pitchFamily="34" charset="0"/>
                          <a:cs typeface="Arial" panose="020B0604020202020204" pitchFamily="34" charset="0"/>
                        </a:rPr>
                        <a:t> (11) </a:t>
                      </a:r>
                      <a:r>
                        <a:rPr lang="en-US" sz="1200" dirty="0" smtClean="0">
                          <a:solidFill>
                            <a:schemeClr val="tx1"/>
                          </a:solidFill>
                          <a:latin typeface="Verdana" panose="020B0604030504040204" pitchFamily="34" charset="0"/>
                          <a:ea typeface="Verdana" panose="020B0604030504040204" pitchFamily="34" charset="0"/>
                          <a:cs typeface="Arial" panose="020B0604020202020204" pitchFamily="34" charset="0"/>
                        </a:rPr>
                        <a:t>applications </a:t>
                      </a:r>
                      <a:r>
                        <a:rPr lang="en-US" sz="1200" dirty="0">
                          <a:solidFill>
                            <a:schemeClr val="tx1"/>
                          </a:solidFill>
                          <a:latin typeface="Verdana" panose="020B0604030504040204" pitchFamily="34" charset="0"/>
                          <a:ea typeface="Verdana" panose="020B0604030504040204" pitchFamily="34" charset="0"/>
                          <a:cs typeface="Arial" panose="020B0604020202020204" pitchFamily="34" charset="0"/>
                        </a:rPr>
                        <a:t>were </a:t>
                      </a:r>
                      <a:r>
                        <a:rPr lang="en-US" sz="1200" dirty="0" smtClean="0">
                          <a:solidFill>
                            <a:schemeClr val="tx1"/>
                          </a:solidFill>
                          <a:latin typeface="Verdana" panose="020B0604030504040204" pitchFamily="34" charset="0"/>
                          <a:ea typeface="Verdana" panose="020B0604030504040204" pitchFamily="34" charset="0"/>
                          <a:cs typeface="Arial" panose="020B0604020202020204" pitchFamily="34" charset="0"/>
                        </a:rPr>
                        <a:t>received</a:t>
                      </a:r>
                      <a:r>
                        <a:rPr lang="en-US" sz="1200" baseline="0" dirty="0" smtClean="0">
                          <a:solidFill>
                            <a:schemeClr val="tx1"/>
                          </a:solidFill>
                          <a:latin typeface="Verdana" panose="020B0604030504040204" pitchFamily="34" charset="0"/>
                          <a:ea typeface="Verdana" panose="020B0604030504040204" pitchFamily="34" charset="0"/>
                          <a:cs typeface="Arial" panose="020B0604020202020204" pitchFamily="34" charset="0"/>
                        </a:rPr>
                        <a:t> and </a:t>
                      </a:r>
                      <a:r>
                        <a:rPr lang="en-US" sz="1200" dirty="0" smtClean="0">
                          <a:solidFill>
                            <a:schemeClr val="tx1"/>
                          </a:solidFill>
                          <a:latin typeface="Verdana" panose="020B0604030504040204" pitchFamily="34" charset="0"/>
                          <a:ea typeface="Verdana" panose="020B0604030504040204" pitchFamily="34" charset="0"/>
                          <a:cs typeface="Arial" panose="020B0604020202020204" pitchFamily="34" charset="0"/>
                        </a:rPr>
                        <a:t>assessed in Q1 &amp; Q2 and but</a:t>
                      </a:r>
                      <a:r>
                        <a:rPr lang="en-US" sz="1200" baseline="0" dirty="0" smtClean="0">
                          <a:solidFill>
                            <a:schemeClr val="tx1"/>
                          </a:solidFill>
                          <a:latin typeface="Verdana" panose="020B0604030504040204" pitchFamily="34" charset="0"/>
                          <a:ea typeface="Verdana" panose="020B0604030504040204" pitchFamily="34" charset="0"/>
                          <a:cs typeface="Arial" panose="020B0604020202020204" pitchFamily="34" charset="0"/>
                        </a:rPr>
                        <a:t> </a:t>
                      </a:r>
                      <a:r>
                        <a:rPr lang="en-US" sz="1200" dirty="0" smtClean="0">
                          <a:solidFill>
                            <a:schemeClr val="tx1"/>
                          </a:solidFill>
                          <a:latin typeface="Verdana" panose="020B0604030504040204" pitchFamily="34" charset="0"/>
                          <a:ea typeface="Verdana" panose="020B0604030504040204" pitchFamily="34" charset="0"/>
                          <a:cs typeface="Arial" panose="020B0604020202020204" pitchFamily="34" charset="0"/>
                        </a:rPr>
                        <a:t>decisions </a:t>
                      </a:r>
                      <a:r>
                        <a:rPr lang="en-US" sz="1200" dirty="0">
                          <a:solidFill>
                            <a:schemeClr val="tx1"/>
                          </a:solidFill>
                          <a:latin typeface="Verdana" panose="020B0604030504040204" pitchFamily="34" charset="0"/>
                          <a:ea typeface="Verdana" panose="020B0604030504040204" pitchFamily="34" charset="0"/>
                          <a:cs typeface="Arial" panose="020B0604020202020204" pitchFamily="34" charset="0"/>
                        </a:rPr>
                        <a:t>had not yet been </a:t>
                      </a:r>
                      <a:r>
                        <a:rPr lang="en-US" sz="1200" dirty="0" smtClean="0">
                          <a:solidFill>
                            <a:schemeClr val="tx1"/>
                          </a:solidFill>
                          <a:latin typeface="Verdana" panose="020B0604030504040204" pitchFamily="34" charset="0"/>
                          <a:ea typeface="Verdana" panose="020B0604030504040204" pitchFamily="34" charset="0"/>
                          <a:cs typeface="Arial" panose="020B0604020202020204" pitchFamily="34" charset="0"/>
                        </a:rPr>
                        <a:t>made on them as </a:t>
                      </a:r>
                      <a:r>
                        <a:rPr lang="en-US" sz="1200" dirty="0">
                          <a:solidFill>
                            <a:schemeClr val="tx1"/>
                          </a:solidFill>
                          <a:latin typeface="Verdana" panose="020B0604030504040204" pitchFamily="34" charset="0"/>
                          <a:ea typeface="Verdana" panose="020B0604030504040204" pitchFamily="34" charset="0"/>
                          <a:cs typeface="Arial" panose="020B0604020202020204" pitchFamily="34" charset="0"/>
                        </a:rPr>
                        <a:t>at the end of reporting period.</a:t>
                      </a:r>
                    </a:p>
                  </a:txBody>
                  <a:tcPr marL="36191" marR="36191" marT="36180" marB="177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marL="61065" marR="61065" marT="15832" marB="158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marL="61065" marR="61065" marT="15832" marB="158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50280">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l" defTabSz="914400" rtl="0" eaLnBrk="1" fontAlgn="base" latinLnBrk="0" hangingPunct="1">
                        <a:lnSpc>
                          <a:spcPct val="105000"/>
                        </a:lnSpc>
                        <a:spcBef>
                          <a:spcPct val="0"/>
                        </a:spcBef>
                        <a:spcAft>
                          <a:spcPts val="200"/>
                        </a:spcAft>
                        <a:buClrTx/>
                        <a:buSzTx/>
                        <a:buFontTx/>
                        <a:buNone/>
                        <a:defRPr/>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Challenges </a:t>
                      </a:r>
                    </a:p>
                    <a:p>
                      <a:pPr marL="0" marR="0" lvl="0" indent="0" algn="l" defTabSz="914400" rtl="0" eaLnBrk="1" fontAlgn="base" latinLnBrk="0" hangingPunct="1">
                        <a:lnSpc>
                          <a:spcPct val="105000"/>
                        </a:lnSpc>
                        <a:spcBef>
                          <a:spcPct val="0"/>
                        </a:spcBef>
                        <a:spcAft>
                          <a:spcPts val="200"/>
                        </a:spcAft>
                        <a:buClrTx/>
                        <a:buSzTx/>
                        <a:buFontTx/>
                        <a:buNone/>
                        <a:defRPr/>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(If applicable)</a:t>
                      </a:r>
                    </a:p>
                    <a:p>
                      <a:pPr marL="0" marR="0" lvl="0" indent="0" algn="l" defTabSz="914400" rtl="0" eaLnBrk="1" fontAlgn="base" latinLnBrk="0" hangingPunct="1">
                        <a:lnSpc>
                          <a:spcPct val="105000"/>
                        </a:lnSpc>
                        <a:spcBef>
                          <a:spcPct val="0"/>
                        </a:spcBef>
                        <a:spcAft>
                          <a:spcPts val="200"/>
                        </a:spcAft>
                        <a:buClrTx/>
                        <a:buSzTx/>
                        <a:buFontTx/>
                        <a:buNone/>
                      </a:pPr>
                      <a:endPar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58" marR="61058" marT="15825" marB="158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4">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l" defTabSz="457200" rtl="0" eaLnBrk="1" fontAlgn="ctr" latinLnBrk="0" hangingPunct="1">
                        <a:lnSpc>
                          <a:spcPct val="120000"/>
                        </a:lnSpc>
                        <a:spcBef>
                          <a:spcPts val="0"/>
                        </a:spcBef>
                        <a:spcAft>
                          <a:spcPts val="0"/>
                        </a:spcAft>
                        <a:buClrTx/>
                        <a:buSzTx/>
                        <a:buFont typeface="Arial" panose="020B0604020202020204" pitchFamily="34" charset="0"/>
                        <a:buNone/>
                        <a:defRPr/>
                      </a:pPr>
                      <a:r>
                        <a:rPr lang="en-US" sz="1200" b="0" kern="1200" dirty="0" smtClean="0">
                          <a:solidFill>
                            <a:schemeClr val="tx1"/>
                          </a:solidFill>
                          <a:effectLst/>
                          <a:latin typeface="Verdana" panose="020B0604030504040204" pitchFamily="34" charset="0"/>
                          <a:ea typeface="Verdana" panose="020B0604030504040204" pitchFamily="34" charset="0"/>
                          <a:cs typeface="Arial" panose="020B0604020202020204" pitchFamily="34" charset="0"/>
                        </a:rPr>
                        <a:t>Given the fact that there all stakeholders, i.e. the Regulator, Responsible Parties &amp; data subjects, are still at the early stages of dealing with implementation and compliance issues, there is no commonly accepted approach on the issue of exemption applications. This</a:t>
                      </a:r>
                      <a:r>
                        <a:rPr lang="en-US" sz="1200" b="0" kern="1200" baseline="0" dirty="0" smtClean="0">
                          <a:solidFill>
                            <a:schemeClr val="tx1"/>
                          </a:solidFill>
                          <a:effectLst/>
                          <a:latin typeface="Verdana" panose="020B0604030504040204" pitchFamily="34" charset="0"/>
                          <a:ea typeface="Verdana" panose="020B0604030504040204" pitchFamily="34" charset="0"/>
                          <a:cs typeface="Arial" panose="020B0604020202020204" pitchFamily="34" charset="0"/>
                        </a:rPr>
                        <a:t> requires extensive consultations, internally and externally, to take place before decisions can taken on the applications.   </a:t>
                      </a:r>
                      <a:endParaRPr lang="en-US" sz="1200" b="0" kern="1200" dirty="0" smtClean="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36191" marR="36191" marT="36180" marB="177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marL="61065" marR="61065" marT="15832" marB="158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marL="61065" marR="61065" marT="15832" marB="158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824886">
                <a:tc>
                  <a:txBody>
                    <a:bodyPr/>
                    <a:lstStyle/>
                    <a:p>
                      <a:pPr marL="0" marR="0" lvl="0" indent="0" algn="l" defTabSz="914400" rtl="0" eaLnBrk="1" fontAlgn="base" latinLnBrk="0" hangingPunct="1">
                        <a:lnSpc>
                          <a:spcPct val="105000"/>
                        </a:lnSpc>
                        <a:spcBef>
                          <a:spcPct val="0"/>
                        </a:spcBef>
                        <a:spcAft>
                          <a:spcPts val="200"/>
                        </a:spcAft>
                        <a:buClrTx/>
                        <a:buSzTx/>
                        <a:buFontTx/>
                        <a:buNone/>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Risks and Mitigation </a:t>
                      </a:r>
                    </a:p>
                    <a:p>
                      <a:pPr marL="0" marR="0" lvl="0" indent="0" algn="l" defTabSz="914400" rtl="0" eaLnBrk="1" fontAlgn="base" latinLnBrk="0" hangingPunct="1">
                        <a:lnSpc>
                          <a:spcPct val="105000"/>
                        </a:lnSpc>
                        <a:spcBef>
                          <a:spcPct val="0"/>
                        </a:spcBef>
                        <a:spcAft>
                          <a:spcPts val="200"/>
                        </a:spcAft>
                        <a:buClrTx/>
                        <a:buSzTx/>
                        <a:buFontTx/>
                        <a:buNone/>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(If applicable)</a:t>
                      </a:r>
                    </a:p>
                  </a:txBody>
                  <a:tcPr marL="61058" marR="61058" marT="15825" marB="158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4">
                  <a:txBody>
                    <a:bodyPr/>
                    <a:lstStyle/>
                    <a:p>
                      <a:pPr marL="0" marR="0" lvl="0" indent="0" algn="l" defTabSz="457200" rtl="0" eaLnBrk="1" fontAlgn="ctr" latinLnBrk="0" hangingPunct="1">
                        <a:lnSpc>
                          <a:spcPct val="120000"/>
                        </a:lnSpc>
                        <a:spcBef>
                          <a:spcPts val="0"/>
                        </a:spcBef>
                        <a:spcAft>
                          <a:spcPts val="0"/>
                        </a:spcAft>
                        <a:buClrTx/>
                        <a:buSzTx/>
                        <a:buFont typeface="Arial" panose="020B0604020202020204" pitchFamily="34" charset="0"/>
                        <a:buNone/>
                        <a:defRPr/>
                      </a:pPr>
                      <a:endParaRPr lang="en-ZA" sz="1200" kern="1200" dirty="0" smtClean="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p>
                      <a:pPr marL="0" marR="0" lvl="0" indent="0" algn="l" defTabSz="457200" rtl="0" eaLnBrk="1" fontAlgn="ctr" latinLnBrk="0" hangingPunct="1">
                        <a:lnSpc>
                          <a:spcPct val="120000"/>
                        </a:lnSpc>
                        <a:spcBef>
                          <a:spcPts val="0"/>
                        </a:spcBef>
                        <a:spcAft>
                          <a:spcPts val="0"/>
                        </a:spcAft>
                        <a:buClrTx/>
                        <a:buSzTx/>
                        <a:buFont typeface="Arial" panose="020B0604020202020204" pitchFamily="34" charset="0"/>
                        <a:buNone/>
                        <a:defRPr/>
                      </a:pPr>
                      <a:r>
                        <a:rPr lang="en-ZA" sz="1200" kern="1200" dirty="0" smtClean="0">
                          <a:solidFill>
                            <a:schemeClr val="tx1"/>
                          </a:solidFill>
                          <a:effectLst/>
                          <a:latin typeface="Verdana" panose="020B0604030504040204" pitchFamily="34" charset="0"/>
                          <a:ea typeface="Verdana" panose="020B0604030504040204" pitchFamily="34" charset="0"/>
                          <a:cs typeface="Arial" panose="020B0604020202020204" pitchFamily="34" charset="0"/>
                        </a:rPr>
                        <a:t>The </a:t>
                      </a:r>
                      <a:r>
                        <a:rPr lang="en-ZA" sz="1200" kern="1200" dirty="0">
                          <a:solidFill>
                            <a:schemeClr val="tx1"/>
                          </a:solidFill>
                          <a:effectLst/>
                          <a:latin typeface="Verdana" panose="020B0604030504040204" pitchFamily="34" charset="0"/>
                          <a:ea typeface="Verdana" panose="020B0604030504040204" pitchFamily="34" charset="0"/>
                          <a:cs typeface="Arial" panose="020B0604020202020204" pitchFamily="34" charset="0"/>
                        </a:rPr>
                        <a:t>POPIA Division has made concerted effort to process all applications. </a:t>
                      </a:r>
                    </a:p>
                  </a:txBody>
                  <a:tcPr marL="36191" marR="36191" marT="36180" marB="177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bl>
          </a:graphicData>
        </a:graphic>
      </p:graphicFrame>
      <p:sp>
        <p:nvSpPr>
          <p:cNvPr id="2" name="Footer Placeholder 1"/>
          <p:cNvSpPr>
            <a:spLocks noGrp="1"/>
          </p:cNvSpPr>
          <p:nvPr>
            <p:ph type="ftr" sz="quarter" idx="4294967295"/>
          </p:nvPr>
        </p:nvSpPr>
        <p:spPr>
          <a:xfrm>
            <a:off x="3124200" y="6356350"/>
            <a:ext cx="2895600" cy="365125"/>
          </a:xfrm>
          <a:prstGeom prst="rect">
            <a:avLst/>
          </a:prstGeom>
        </p:spPr>
        <p:txBody>
          <a:bodyPr/>
          <a:lstStyle/>
          <a:p>
            <a:pPr algn="ctr">
              <a:defRPr/>
            </a:pPr>
            <a:fld id="{85D0385A-0337-4944-A6F7-3A9DC37600A3}" type="slidenum">
              <a:rPr lang="en-US" sz="800" b="1" smtClean="0">
                <a:latin typeface="Arial" panose="020B0604020202020204" pitchFamily="34" charset="0"/>
                <a:cs typeface="Arial" panose="020B0604020202020204" pitchFamily="34" charset="0"/>
              </a:rPr>
              <a:t>51</a:t>
            </a:fld>
            <a:endParaRPr lang="en-US" sz="8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331788"/>
            <a:ext cx="8229600" cy="638175"/>
          </a:xfrm>
        </p:spPr>
        <p:txBody>
          <a:bodyPr/>
          <a:lstStyle/>
          <a:p>
            <a:pPr eaLnBrk="1" hangingPunct="1"/>
            <a:r>
              <a:rPr lang="en-US" altLang="en-US" sz="2400" b="1" dirty="0">
                <a:latin typeface="Arial" panose="020B0604020202020204" pitchFamily="34" charset="0"/>
                <a:cs typeface="Arial" panose="020B0604020202020204" pitchFamily="34" charset="0"/>
              </a:rPr>
              <a:t>PROGRAMME 2: </a:t>
            </a:r>
            <a:r>
              <a:rPr lang="en-US" altLang="en-US" sz="2400" b="1" dirty="0">
                <a:solidFill>
                  <a:prstClr val="black"/>
                </a:solidFill>
                <a:latin typeface="Arial" panose="020B0604020202020204" pitchFamily="34" charset="0"/>
                <a:cs typeface="Arial" panose="020B0604020202020204" pitchFamily="34" charset="0"/>
              </a:rPr>
              <a:t>PROMOTION OF ACCESS TO INFORMATION ACT</a:t>
            </a:r>
            <a:endParaRPr lang="en-US" altLang="en-US" sz="2400" b="1" dirty="0">
              <a:latin typeface="Arial" panose="020B0604020202020204" pitchFamily="34" charset="0"/>
              <a:cs typeface="Arial" panose="020B0604020202020204" pitchFamily="34" charset="0"/>
            </a:endParaRPr>
          </a:p>
        </p:txBody>
      </p:sp>
      <p:graphicFrame>
        <p:nvGraphicFramePr>
          <p:cNvPr id="7" name="Group 33"/>
          <p:cNvGraphicFramePr/>
          <p:nvPr/>
        </p:nvGraphicFramePr>
        <p:xfrm>
          <a:off x="231775" y="1127125"/>
          <a:ext cx="8640764" cy="4894450"/>
        </p:xfrm>
        <a:graphic>
          <a:graphicData uri="http://schemas.openxmlformats.org/drawingml/2006/table">
            <a:tbl>
              <a:tblPr/>
              <a:tblGrid>
                <a:gridCol w="1479330">
                  <a:extLst>
                    <a:ext uri="{9D8B030D-6E8A-4147-A177-3AD203B41FA5}">
                      <a16:colId xmlns:a16="http://schemas.microsoft.com/office/drawing/2014/main" val="20000"/>
                    </a:ext>
                  </a:extLst>
                </a:gridCol>
                <a:gridCol w="1462401">
                  <a:extLst>
                    <a:ext uri="{9D8B030D-6E8A-4147-A177-3AD203B41FA5}">
                      <a16:colId xmlns:a16="http://schemas.microsoft.com/office/drawing/2014/main" val="20001"/>
                    </a:ext>
                  </a:extLst>
                </a:gridCol>
                <a:gridCol w="1538343">
                  <a:extLst>
                    <a:ext uri="{9D8B030D-6E8A-4147-A177-3AD203B41FA5}">
                      <a16:colId xmlns:a16="http://schemas.microsoft.com/office/drawing/2014/main" val="20002"/>
                    </a:ext>
                  </a:extLst>
                </a:gridCol>
                <a:gridCol w="2917387">
                  <a:extLst>
                    <a:ext uri="{9D8B030D-6E8A-4147-A177-3AD203B41FA5}">
                      <a16:colId xmlns:a16="http://schemas.microsoft.com/office/drawing/2014/main" val="20003"/>
                    </a:ext>
                  </a:extLst>
                </a:gridCol>
                <a:gridCol w="1243303">
                  <a:extLst>
                    <a:ext uri="{9D8B030D-6E8A-4147-A177-3AD203B41FA5}">
                      <a16:colId xmlns:a16="http://schemas.microsoft.com/office/drawing/2014/main" val="20004"/>
                    </a:ext>
                  </a:extLst>
                </a:gridCol>
              </a:tblGrid>
              <a:tr h="628045">
                <a:tc gridSpan="5">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l" defTabSz="914400" rtl="0" eaLnBrk="1" fontAlgn="base" latinLnBrk="0" hangingPunct="1">
                        <a:lnSpc>
                          <a:spcPct val="105000"/>
                        </a:lnSpc>
                        <a:spcBef>
                          <a:spcPts val="600"/>
                        </a:spcBef>
                        <a:spcAft>
                          <a:spcPts val="600"/>
                        </a:spcAft>
                        <a:buClrTx/>
                        <a:buSzTx/>
                        <a:buFontTx/>
                        <a:buNone/>
                        <a:defRPr/>
                      </a:pPr>
                      <a:r>
                        <a:rPr lang="en-US" sz="1200" b="1" kern="1200" dirty="0">
                          <a:solidFill>
                            <a:schemeClr val="tx1"/>
                          </a:solidFill>
                          <a:effectLst/>
                          <a:latin typeface="Verdana" panose="020B0604030504040204" pitchFamily="34" charset="0"/>
                          <a:ea typeface="Verdana" panose="020B0604030504040204" pitchFamily="34" charset="0"/>
                          <a:cs typeface="Arial" panose="020B0604020202020204" pitchFamily="34" charset="0"/>
                        </a:rPr>
                        <a:t>Output:</a:t>
                      </a:r>
                      <a:r>
                        <a:rPr lang="en-US" sz="1200" b="1" kern="1200" baseline="0" dirty="0">
                          <a:solidFill>
                            <a:schemeClr val="tx1"/>
                          </a:solidFill>
                          <a:effectLst/>
                          <a:latin typeface="Verdana" panose="020B0604030504040204" pitchFamily="34" charset="0"/>
                          <a:ea typeface="Verdana" panose="020B0604030504040204" pitchFamily="34" charset="0"/>
                          <a:cs typeface="Arial" panose="020B0604020202020204" pitchFamily="34" charset="0"/>
                        </a:rPr>
                        <a:t> Complaints Pre- Investigated</a:t>
                      </a:r>
                      <a:endParaRPr lang="en-ZA" sz="1200" b="1" dirty="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61058" marR="61058" marT="15825" marB="158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8F2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02207">
                <a:tc rowSpan="2">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ctr" defTabSz="914400" rtl="0" eaLnBrk="1" fontAlgn="base" latinLnBrk="0" hangingPunct="1">
                        <a:lnSpc>
                          <a:spcPct val="105000"/>
                        </a:lnSpc>
                        <a:spcBef>
                          <a:spcPct val="0"/>
                        </a:spcBef>
                        <a:spcAft>
                          <a:spcPts val="200"/>
                        </a:spcAft>
                        <a:buClrTx/>
                        <a:buSzTx/>
                        <a:buFontTx/>
                        <a:buNone/>
                      </a:pPr>
                      <a:r>
                        <a:rPr kumimoji="0" lang="en-US"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Indicator</a:t>
                      </a:r>
                      <a:endParaRPr kumimoji="0" lang="en-ZA"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58" marR="61058" marT="15825" marB="158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rowSpan="2">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ctr" defTabSz="914400" rtl="0" eaLnBrk="1" fontAlgn="base" latinLnBrk="0" hangingPunct="1">
                        <a:lnSpc>
                          <a:spcPct val="105000"/>
                        </a:lnSpc>
                        <a:spcBef>
                          <a:spcPct val="0"/>
                        </a:spcBef>
                        <a:spcAft>
                          <a:spcPts val="200"/>
                        </a:spcAft>
                        <a:buClrTx/>
                        <a:buSzTx/>
                        <a:buFontTx/>
                        <a:buNone/>
                      </a:pPr>
                      <a:r>
                        <a:rPr kumimoji="0" lang="en-US"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Annual target: 2021/22</a:t>
                      </a:r>
                      <a:endParaRPr kumimoji="0" lang="en-ZA"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58" marR="61058" marT="15825" marB="158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gridSpan="2">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ctr" defTabSz="914400" rtl="0" eaLnBrk="1" fontAlgn="base" latinLnBrk="0" hangingPunct="1">
                        <a:lnSpc>
                          <a:spcPct val="105000"/>
                        </a:lnSpc>
                        <a:spcBef>
                          <a:spcPct val="0"/>
                        </a:spcBef>
                        <a:spcAft>
                          <a:spcPts val="200"/>
                        </a:spcAft>
                        <a:buClrTx/>
                        <a:buSzTx/>
                        <a:buFontTx/>
                        <a:buNone/>
                      </a:pPr>
                      <a:r>
                        <a:rPr kumimoji="0" lang="en-ZA" sz="1200" b="1" i="0" u="none" strike="noStrike" kern="1200" cap="none" normalizeH="0" baseline="0" dirty="0" smtClean="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Mid-Year</a:t>
                      </a:r>
                      <a:endParaRPr kumimoji="0" lang="en-ZA" sz="1200" b="1"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58" marR="61058" marT="15825" marB="158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hMerge="1">
                  <a:txBody>
                    <a:bodyPr/>
                    <a:lstStyle/>
                    <a:p>
                      <a:endParaRPr lang="en-US"/>
                    </a:p>
                  </a:txBody>
                  <a:tcPr/>
                </a:tc>
                <a:tc rowSpan="2">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ctr" defTabSz="914400" rtl="0" eaLnBrk="1" fontAlgn="base" latinLnBrk="0" hangingPunct="1">
                        <a:lnSpc>
                          <a:spcPct val="105000"/>
                        </a:lnSpc>
                        <a:spcBef>
                          <a:spcPct val="0"/>
                        </a:spcBef>
                        <a:spcAft>
                          <a:spcPts val="200"/>
                        </a:spcAft>
                        <a:buClrTx/>
                        <a:buSzTx/>
                        <a:buFontTx/>
                        <a:buNone/>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Status</a:t>
                      </a:r>
                    </a:p>
                  </a:txBody>
                  <a:tcPr marL="61058" marR="61058" marT="15825" marB="158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1"/>
                  </a:ext>
                </a:extLst>
              </a:tr>
              <a:tr h="368798">
                <a:tc vMerge="1">
                  <a:txBody>
                    <a:bodyPr/>
                    <a:lstStyle/>
                    <a:p>
                      <a:endParaRPr lang="en-US"/>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vMerge="1">
                  <a:txBody>
                    <a:bodyPr/>
                    <a:lstStyle/>
                    <a:p>
                      <a:endParaRPr lang="en-US"/>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115000"/>
                        </a:lnSpc>
                        <a:spcBef>
                          <a:spcPts val="1200"/>
                        </a:spcBef>
                        <a:spcAft>
                          <a:spcPts val="0"/>
                        </a:spcAft>
                      </a:pPr>
                      <a:r>
                        <a:rPr lang="en-US" sz="1200" dirty="0">
                          <a:latin typeface="Verdana" panose="020B0604030504040204" pitchFamily="34" charset="0"/>
                          <a:ea typeface="Verdana" panose="020B0604030504040204" pitchFamily="34" charset="0"/>
                          <a:cs typeface="Arial" panose="020B0604020202020204" pitchFamily="34" charset="0"/>
                        </a:rPr>
                        <a:t>Target</a:t>
                      </a:r>
                      <a:r>
                        <a:rPr lang="en-US" sz="1200" baseline="0" dirty="0">
                          <a:latin typeface="Verdana" panose="020B0604030504040204" pitchFamily="34" charset="0"/>
                          <a:ea typeface="Verdana" panose="020B0604030504040204" pitchFamily="34" charset="0"/>
                          <a:cs typeface="Arial" panose="020B0604020202020204" pitchFamily="34" charset="0"/>
                        </a:rPr>
                        <a:t> </a:t>
                      </a:r>
                      <a:endParaRPr lang="en-US" sz="1200" dirty="0">
                        <a:latin typeface="Verdana" panose="020B0604030504040204" pitchFamily="34" charset="0"/>
                        <a:ea typeface="Verdana" panose="020B0604030504040204" pitchFamily="34" charset="0"/>
                        <a:cs typeface="Arial" panose="020B0604020202020204" pitchFamily="34" charset="0"/>
                      </a:endParaRPr>
                    </a:p>
                  </a:txBody>
                  <a:tcPr marL="61058" marR="61058" marT="15825" marB="158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algn="ctr"/>
                      <a:r>
                        <a:rPr lang="en-ZA" sz="1200" dirty="0">
                          <a:latin typeface="Verdana" panose="020B0604030504040204" pitchFamily="34" charset="0"/>
                          <a:ea typeface="Verdana" panose="020B0604030504040204" pitchFamily="34" charset="0"/>
                          <a:cs typeface="Arial" panose="020B0604020202020204" pitchFamily="34" charset="0"/>
                        </a:rPr>
                        <a:t>Actual</a:t>
                      </a:r>
                      <a:r>
                        <a:rPr lang="en-ZA" sz="1200" baseline="0" dirty="0">
                          <a:latin typeface="Verdana" panose="020B0604030504040204" pitchFamily="34" charset="0"/>
                          <a:ea typeface="Verdana" panose="020B0604030504040204" pitchFamily="34" charset="0"/>
                          <a:cs typeface="Arial" panose="020B0604020202020204" pitchFamily="34" charset="0"/>
                        </a:rPr>
                        <a:t> Output </a:t>
                      </a:r>
                      <a:endParaRPr lang="en-ZA" sz="1200" dirty="0">
                        <a:latin typeface="Verdana" panose="020B0604030504040204" pitchFamily="34" charset="0"/>
                        <a:ea typeface="Verdana" panose="020B0604030504040204" pitchFamily="34" charset="0"/>
                        <a:cs typeface="Arial" panose="020B0604020202020204" pitchFamily="34" charset="0"/>
                      </a:endParaRPr>
                    </a:p>
                  </a:txBody>
                  <a:tcPr marL="61058" marR="61058" marT="15825" marB="158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vMerge="1">
                  <a:txBody>
                    <a:bodyPr/>
                    <a:lstStyle/>
                    <a:p>
                      <a:endParaRPr lang="en-US"/>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10178">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l" defTabSz="914400" rtl="0" eaLnBrk="1" fontAlgn="base" latinLnBrk="0" hangingPunct="1">
                        <a:lnSpc>
                          <a:spcPct val="105000"/>
                        </a:lnSpc>
                        <a:spcBef>
                          <a:spcPct val="0"/>
                        </a:spcBef>
                        <a:spcAft>
                          <a:spcPts val="200"/>
                        </a:spcAft>
                        <a:buClrTx/>
                        <a:buSzTx/>
                        <a:buFontTx/>
                        <a:buNone/>
                      </a:pPr>
                      <a:r>
                        <a:rPr lang="en-US" sz="1200" b="1" kern="1200" dirty="0">
                          <a:solidFill>
                            <a:schemeClr val="tx1"/>
                          </a:solidFill>
                          <a:effectLst/>
                          <a:latin typeface="Verdana" panose="020B0604030504040204" pitchFamily="34" charset="0"/>
                          <a:ea typeface="Verdana" panose="020B0604030504040204" pitchFamily="34" charset="0"/>
                          <a:cs typeface="Arial" panose="020B0604020202020204" pitchFamily="34" charset="0"/>
                        </a:rPr>
                        <a:t>2.1.</a:t>
                      </a:r>
                    </a:p>
                    <a:p>
                      <a:pPr marL="0" marR="0" lvl="0" indent="0" algn="l" defTabSz="914400" rtl="0" eaLnBrk="1" fontAlgn="base" latinLnBrk="0" hangingPunct="1">
                        <a:lnSpc>
                          <a:spcPct val="105000"/>
                        </a:lnSpc>
                        <a:spcBef>
                          <a:spcPct val="0"/>
                        </a:spcBef>
                        <a:spcAft>
                          <a:spcPts val="200"/>
                        </a:spcAft>
                        <a:buClrTx/>
                        <a:buSzTx/>
                        <a:buFontTx/>
                        <a:buNone/>
                      </a:pPr>
                      <a:r>
                        <a:rPr lang="en-US" sz="1200" b="1" kern="1200" dirty="0">
                          <a:solidFill>
                            <a:schemeClr val="tx1"/>
                          </a:solidFill>
                          <a:effectLst/>
                          <a:latin typeface="Verdana" panose="020B0604030504040204" pitchFamily="34" charset="0"/>
                          <a:ea typeface="Verdana" panose="020B0604030504040204" pitchFamily="34" charset="0"/>
                          <a:cs typeface="Arial" panose="020B0604020202020204" pitchFamily="34" charset="0"/>
                        </a:rPr>
                        <a:t>Percentage of complaints Pre-investigated and finalised</a:t>
                      </a:r>
                      <a:endPar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58" marR="61058" marT="15825" marB="158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algn="l" fontAlgn="ctr">
                        <a:lnSpc>
                          <a:spcPct val="120000"/>
                        </a:lnSpc>
                        <a:spcBef>
                          <a:spcPts val="0"/>
                        </a:spcBef>
                        <a:spcAft>
                          <a:spcPts val="0"/>
                        </a:spcAft>
                      </a:pPr>
                      <a:r>
                        <a:rPr lang="en-US" sz="1200" kern="1200" dirty="0">
                          <a:solidFill>
                            <a:schemeClr val="tx1"/>
                          </a:solidFill>
                          <a:effectLst/>
                          <a:latin typeface="Verdana" panose="020B0604030504040204" pitchFamily="34" charset="0"/>
                          <a:ea typeface="Verdana" panose="020B0604030504040204" pitchFamily="34" charset="0"/>
                          <a:cs typeface="Arial" panose="020B0604020202020204" pitchFamily="34" charset="0"/>
                        </a:rPr>
                        <a:t>50% Pre- investigated complaints finalised</a:t>
                      </a:r>
                      <a:endParaRPr lang="en-GB" sz="1200" b="1" dirty="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36191" marR="36191" marT="36180" marB="177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just" defTabSz="914400" rtl="0" eaLnBrk="1" fontAlgn="base" latinLnBrk="0" hangingPunct="1">
                        <a:lnSpc>
                          <a:spcPct val="105000"/>
                        </a:lnSpc>
                        <a:spcBef>
                          <a:spcPct val="0"/>
                        </a:spcBef>
                        <a:spcAft>
                          <a:spcPts val="200"/>
                        </a:spcAft>
                        <a:buClrTx/>
                        <a:buSzTx/>
                        <a:buFontTx/>
                        <a:buNone/>
                        <a:defRPr/>
                      </a:pPr>
                      <a:r>
                        <a:rPr lang="en-US" sz="1200" kern="1200" dirty="0">
                          <a:solidFill>
                            <a:schemeClr val="tx1"/>
                          </a:solidFill>
                          <a:effectLst/>
                          <a:latin typeface="Verdana" panose="020B0604030504040204" pitchFamily="34" charset="0"/>
                          <a:ea typeface="Verdana" panose="020B0604030504040204" pitchFamily="34" charset="0"/>
                          <a:cs typeface="Arial" panose="020B0604020202020204" pitchFamily="34" charset="0"/>
                        </a:rPr>
                        <a:t>20% of pre-investigated complaints finalised</a:t>
                      </a:r>
                      <a:endParaRPr lang="en-ZA" sz="1200" kern="120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36191" marR="36191" marT="36180" marB="177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ctr"/>
                      <a:r>
                        <a:rPr lang="en-ZA" sz="1200" dirty="0" smtClean="0">
                          <a:latin typeface="Verdana" panose="020B0604030504040204" pitchFamily="34" charset="0"/>
                          <a:ea typeface="Verdana" panose="020B0604030504040204" pitchFamily="34" charset="0"/>
                          <a:cs typeface="Arial" panose="020B0604020202020204" pitchFamily="34" charset="0"/>
                        </a:rPr>
                        <a:t>No complaints</a:t>
                      </a:r>
                      <a:r>
                        <a:rPr lang="en-ZA" sz="1200" baseline="0" dirty="0" smtClean="0">
                          <a:latin typeface="Verdana" panose="020B0604030504040204" pitchFamily="34" charset="0"/>
                          <a:ea typeface="Verdana" panose="020B0604030504040204" pitchFamily="34" charset="0"/>
                          <a:cs typeface="Arial" panose="020B0604020202020204" pitchFamily="34" charset="0"/>
                        </a:rPr>
                        <a:t> were received.</a:t>
                      </a:r>
                      <a:endParaRPr lang="en-ZA" sz="1200" dirty="0">
                        <a:latin typeface="Verdana" panose="020B0604030504040204" pitchFamily="34" charset="0"/>
                        <a:ea typeface="Verdana" panose="020B0604030504040204" pitchFamily="34" charset="0"/>
                        <a:cs typeface="Arial" panose="020B0604020202020204" pitchFamily="34" charset="0"/>
                      </a:endParaRPr>
                    </a:p>
                  </a:txBody>
                  <a:tcPr marL="36191" marR="36191" marT="36180" marB="177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5000"/>
                        </a:lnSpc>
                        <a:spcBef>
                          <a:spcPct val="0"/>
                        </a:spcBef>
                        <a:spcAft>
                          <a:spcPts val="200"/>
                        </a:spcAft>
                        <a:buClrTx/>
                        <a:buSzTx/>
                        <a:buFontTx/>
                        <a:buNone/>
                      </a:pPr>
                      <a:r>
                        <a:rPr kumimoji="0" lang="en-GB" sz="1200" b="0" i="0" u="none" strike="noStrike" cap="none" normalizeH="0" baseline="0" dirty="0" smtClean="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N/A</a:t>
                      </a:r>
                      <a:endParaRPr kumimoji="0" lang="en-GB"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36191" marR="36191" marT="36180" marB="177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657455">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l" defTabSz="914400" rtl="0" eaLnBrk="1" fontAlgn="base" latinLnBrk="0" hangingPunct="1">
                        <a:lnSpc>
                          <a:spcPct val="105000"/>
                        </a:lnSpc>
                        <a:spcBef>
                          <a:spcPct val="0"/>
                        </a:spcBef>
                        <a:spcAft>
                          <a:spcPts val="200"/>
                        </a:spcAft>
                        <a:buClrTx/>
                        <a:buSzTx/>
                        <a:buFontTx/>
                        <a:buNone/>
                        <a:defRPr/>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Performance Overview</a:t>
                      </a:r>
                    </a:p>
                    <a:p>
                      <a:pPr marL="0" marR="0" lvl="0" indent="0" algn="l" defTabSz="914400" rtl="0" eaLnBrk="1" fontAlgn="base" latinLnBrk="0" hangingPunct="1">
                        <a:lnSpc>
                          <a:spcPct val="105000"/>
                        </a:lnSpc>
                        <a:spcBef>
                          <a:spcPct val="0"/>
                        </a:spcBef>
                        <a:spcAft>
                          <a:spcPts val="200"/>
                        </a:spcAft>
                        <a:buClrTx/>
                        <a:buSzTx/>
                        <a:buFontTx/>
                        <a:buNone/>
                      </a:pPr>
                      <a:endPar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58" marR="61058" marT="15825" marB="158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4">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just" defTabSz="457200" rtl="0" eaLnBrk="1" fontAlgn="ctr" latinLnBrk="0" hangingPunct="1">
                        <a:lnSpc>
                          <a:spcPct val="120000"/>
                        </a:lnSpc>
                        <a:spcBef>
                          <a:spcPts val="0"/>
                        </a:spcBef>
                        <a:spcAft>
                          <a:spcPts val="0"/>
                        </a:spcAft>
                        <a:buClrTx/>
                        <a:buSzTx/>
                        <a:buFont typeface="Arial" panose="020B0604020202020204" pitchFamily="34" charset="0"/>
                        <a:buNone/>
                        <a:defRPr/>
                      </a:pPr>
                      <a:r>
                        <a:rPr lang="en-ZA" sz="1200" dirty="0">
                          <a:latin typeface="Verdana" panose="020B0604030504040204" pitchFamily="34" charset="0"/>
                          <a:ea typeface="Verdana" panose="020B0604030504040204" pitchFamily="34" charset="0"/>
                          <a:cs typeface="Arial" panose="020B0604020202020204" pitchFamily="34" charset="0"/>
                        </a:rPr>
                        <a:t>PAIA Regulations were only published </a:t>
                      </a:r>
                      <a:r>
                        <a:rPr lang="en-ZA" sz="1200" baseline="0" dirty="0">
                          <a:latin typeface="Verdana" panose="020B0604030504040204" pitchFamily="34" charset="0"/>
                          <a:ea typeface="Verdana" panose="020B0604030504040204" pitchFamily="34" charset="0"/>
                          <a:cs typeface="Arial" panose="020B0604020202020204" pitchFamily="34" charset="0"/>
                        </a:rPr>
                        <a:t>in the Gazette on 27 August 2021 and only one complaint was received on 29 September 2021. The 20 days within which to complete pre-investigation  report will only lapse on 25 October 2021.</a:t>
                      </a:r>
                      <a:endParaRPr lang="en-ZA" sz="1200" kern="120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p>
                      <a:pPr marL="0" marR="0" indent="0" algn="l" fontAlgn="ctr">
                        <a:lnSpc>
                          <a:spcPct val="120000"/>
                        </a:lnSpc>
                        <a:spcBef>
                          <a:spcPts val="0"/>
                        </a:spcBef>
                        <a:spcAft>
                          <a:spcPts val="0"/>
                        </a:spcAft>
                        <a:buFont typeface="Arial" panose="020B0604020202020204" pitchFamily="34" charset="0"/>
                        <a:buNone/>
                      </a:pPr>
                      <a:endParaRPr lang="en-US" sz="1200" dirty="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36191" marR="36191" marT="36180" marB="177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marL="61065" marR="61065" marT="15832" marB="158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marL="61065" marR="61065" marT="15832" marB="158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21568">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l" defTabSz="914400" rtl="0" eaLnBrk="1" fontAlgn="base" latinLnBrk="0" hangingPunct="1">
                        <a:lnSpc>
                          <a:spcPct val="105000"/>
                        </a:lnSpc>
                        <a:spcBef>
                          <a:spcPct val="0"/>
                        </a:spcBef>
                        <a:spcAft>
                          <a:spcPts val="200"/>
                        </a:spcAft>
                        <a:buClrTx/>
                        <a:buSzTx/>
                        <a:buFontTx/>
                        <a:buNone/>
                        <a:defRPr/>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Challenges </a:t>
                      </a:r>
                    </a:p>
                    <a:p>
                      <a:pPr marL="0" marR="0" lvl="0" indent="0" algn="l" defTabSz="914400" rtl="0" eaLnBrk="1" fontAlgn="base" latinLnBrk="0" hangingPunct="1">
                        <a:lnSpc>
                          <a:spcPct val="105000"/>
                        </a:lnSpc>
                        <a:spcBef>
                          <a:spcPct val="0"/>
                        </a:spcBef>
                        <a:spcAft>
                          <a:spcPts val="200"/>
                        </a:spcAft>
                        <a:buClrTx/>
                        <a:buSzTx/>
                        <a:buFontTx/>
                        <a:buNone/>
                        <a:defRPr/>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(If applicable</a:t>
                      </a:r>
                      <a:r>
                        <a:rPr kumimoji="0" lang="en-ZA" sz="1200" b="1" i="0" u="none" strike="noStrike" cap="none" normalizeH="0" baseline="0" dirty="0" smtClean="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a:t>
                      </a:r>
                      <a:endPar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58" marR="61058" marT="15825" marB="158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4">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l" defTabSz="457200" rtl="0" eaLnBrk="1" fontAlgn="ctr" latinLnBrk="0" hangingPunct="1">
                        <a:lnSpc>
                          <a:spcPct val="120000"/>
                        </a:lnSpc>
                        <a:spcBef>
                          <a:spcPts val="0"/>
                        </a:spcBef>
                        <a:spcAft>
                          <a:spcPts val="0"/>
                        </a:spcAft>
                        <a:buClrTx/>
                        <a:buSzTx/>
                        <a:buFont typeface="Arial" panose="020B0604020202020204" pitchFamily="34" charset="0"/>
                        <a:buNone/>
                        <a:defRPr/>
                      </a:pPr>
                      <a:r>
                        <a:rPr lang="en-ZA" sz="1200" kern="1200" dirty="0">
                          <a:solidFill>
                            <a:schemeClr val="tx1"/>
                          </a:solidFill>
                          <a:effectLst/>
                          <a:latin typeface="Verdana" panose="020B0604030504040204" pitchFamily="34" charset="0"/>
                          <a:ea typeface="Verdana" panose="020B0604030504040204" pitchFamily="34" charset="0"/>
                          <a:cs typeface="Arial" panose="020B0604020202020204" pitchFamily="34" charset="0"/>
                        </a:rPr>
                        <a:t>None</a:t>
                      </a:r>
                    </a:p>
                  </a:txBody>
                  <a:tcPr marL="36191" marR="36191" marT="36180" marB="177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marL="61065" marR="61065" marT="15832" marB="158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marL="61065" marR="61065" marT="15832" marB="158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824886">
                <a:tc>
                  <a:txBody>
                    <a:bodyPr/>
                    <a:lstStyle/>
                    <a:p>
                      <a:pPr marL="0" marR="0" lvl="0" indent="0" algn="l" defTabSz="914400" rtl="0" eaLnBrk="1" fontAlgn="base" latinLnBrk="0" hangingPunct="1">
                        <a:lnSpc>
                          <a:spcPct val="105000"/>
                        </a:lnSpc>
                        <a:spcBef>
                          <a:spcPct val="0"/>
                        </a:spcBef>
                        <a:spcAft>
                          <a:spcPts val="200"/>
                        </a:spcAft>
                        <a:buClrTx/>
                        <a:buSzTx/>
                        <a:buFontTx/>
                        <a:buNone/>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Risks and Mitigation </a:t>
                      </a:r>
                    </a:p>
                    <a:p>
                      <a:pPr marL="0" marR="0" lvl="0" indent="0" algn="l" defTabSz="914400" rtl="0" eaLnBrk="1" fontAlgn="base" latinLnBrk="0" hangingPunct="1">
                        <a:lnSpc>
                          <a:spcPct val="105000"/>
                        </a:lnSpc>
                        <a:spcBef>
                          <a:spcPct val="0"/>
                        </a:spcBef>
                        <a:spcAft>
                          <a:spcPts val="200"/>
                        </a:spcAft>
                        <a:buClrTx/>
                        <a:buSzTx/>
                        <a:buFontTx/>
                        <a:buNone/>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(If applicable)</a:t>
                      </a:r>
                    </a:p>
                  </a:txBody>
                  <a:tcPr marL="61058" marR="61058" marT="15825" marB="158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4">
                  <a:txBody>
                    <a:bodyPr/>
                    <a:lstStyle/>
                    <a:p>
                      <a:pPr marL="0" marR="0" lvl="0" indent="0" algn="l" defTabSz="457200" rtl="0" eaLnBrk="1" fontAlgn="ctr" latinLnBrk="0" hangingPunct="1">
                        <a:lnSpc>
                          <a:spcPct val="120000"/>
                        </a:lnSpc>
                        <a:spcBef>
                          <a:spcPts val="0"/>
                        </a:spcBef>
                        <a:spcAft>
                          <a:spcPts val="0"/>
                        </a:spcAft>
                        <a:buClrTx/>
                        <a:buSzTx/>
                        <a:buFont typeface="Arial" panose="020B0604020202020204" pitchFamily="34" charset="0"/>
                        <a:buNone/>
                        <a:defRPr/>
                      </a:pPr>
                      <a:r>
                        <a:rPr lang="en-ZA" sz="1200" kern="1200" dirty="0">
                          <a:solidFill>
                            <a:schemeClr val="tx1"/>
                          </a:solidFill>
                          <a:effectLst/>
                          <a:latin typeface="Verdana" panose="020B0604030504040204" pitchFamily="34" charset="0"/>
                          <a:ea typeface="Verdana" panose="020B0604030504040204" pitchFamily="34" charset="0"/>
                          <a:cs typeface="Arial" panose="020B0604020202020204" pitchFamily="34" charset="0"/>
                        </a:rPr>
                        <a:t>None</a:t>
                      </a:r>
                    </a:p>
                  </a:txBody>
                  <a:tcPr marL="36191" marR="36191" marT="36180" marB="177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bl>
          </a:graphicData>
        </a:graphic>
      </p:graphicFrame>
      <p:sp>
        <p:nvSpPr>
          <p:cNvPr id="2" name="Footer Placeholder 1"/>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defPPr>
              <a:defRPr lang="en-US"/>
            </a:defPPr>
            <a:lvl1pPr algn="ctr" defTabSz="457200" rtl="0" eaLnBrk="1" fontAlgn="auto" hangingPunct="1">
              <a:spcBef>
                <a:spcPts val="0"/>
              </a:spcBef>
              <a:spcAft>
                <a:spcPts val="0"/>
              </a:spcAft>
              <a:defRPr sz="1200" kern="1200">
                <a:solidFill>
                  <a:schemeClr val="tx1">
                    <a:tint val="75000"/>
                  </a:schemeClr>
                </a:solidFill>
                <a:latin typeface="+mn-lt"/>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a:defRPr/>
            </a:pPr>
            <a:fld id="{3747B889-E8FD-455F-8908-0A52B5736A27}" type="slidenum">
              <a:rPr lang="en-US" sz="800" b="1" smtClean="0">
                <a:latin typeface="Arial" panose="020B0604020202020204" pitchFamily="34" charset="0"/>
                <a:cs typeface="Arial" panose="020B0604020202020204" pitchFamily="34" charset="0"/>
              </a:rPr>
              <a:t>52</a:t>
            </a:fld>
            <a:endParaRPr lang="en-US" sz="8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66688" y="376237"/>
            <a:ext cx="8866187" cy="610081"/>
          </a:xfrm>
        </p:spPr>
        <p:txBody>
          <a:bodyPr/>
          <a:lstStyle/>
          <a:p>
            <a:pPr eaLnBrk="1" hangingPunct="1"/>
            <a:r>
              <a:rPr lang="en-US" altLang="en-US" sz="2400" b="1" dirty="0">
                <a:latin typeface="Arial" panose="020B0604020202020204" pitchFamily="34" charset="0"/>
                <a:cs typeface="Arial" panose="020B0604020202020204" pitchFamily="34" charset="0"/>
              </a:rPr>
              <a:t>PROGRAMME 2: PROMOTION OF ACCESS TO INFORMATION ACT</a:t>
            </a:r>
          </a:p>
        </p:txBody>
      </p:sp>
      <p:graphicFrame>
        <p:nvGraphicFramePr>
          <p:cNvPr id="7" name="Group 33"/>
          <p:cNvGraphicFramePr/>
          <p:nvPr/>
        </p:nvGraphicFramePr>
        <p:xfrm>
          <a:off x="314325" y="1219200"/>
          <a:ext cx="8534401" cy="4970867"/>
        </p:xfrm>
        <a:graphic>
          <a:graphicData uri="http://schemas.openxmlformats.org/drawingml/2006/table">
            <a:tbl>
              <a:tblPr/>
              <a:tblGrid>
                <a:gridCol w="1376220">
                  <a:extLst>
                    <a:ext uri="{9D8B030D-6E8A-4147-A177-3AD203B41FA5}">
                      <a16:colId xmlns:a16="http://schemas.microsoft.com/office/drawing/2014/main" val="20000"/>
                    </a:ext>
                  </a:extLst>
                </a:gridCol>
                <a:gridCol w="1274618">
                  <a:extLst>
                    <a:ext uri="{9D8B030D-6E8A-4147-A177-3AD203B41FA5}">
                      <a16:colId xmlns:a16="http://schemas.microsoft.com/office/drawing/2014/main" val="20001"/>
                    </a:ext>
                  </a:extLst>
                </a:gridCol>
                <a:gridCol w="1385454">
                  <a:extLst>
                    <a:ext uri="{9D8B030D-6E8A-4147-A177-3AD203B41FA5}">
                      <a16:colId xmlns:a16="http://schemas.microsoft.com/office/drawing/2014/main" val="20002"/>
                    </a:ext>
                  </a:extLst>
                </a:gridCol>
                <a:gridCol w="3205018">
                  <a:extLst>
                    <a:ext uri="{9D8B030D-6E8A-4147-A177-3AD203B41FA5}">
                      <a16:colId xmlns:a16="http://schemas.microsoft.com/office/drawing/2014/main" val="20003"/>
                    </a:ext>
                  </a:extLst>
                </a:gridCol>
                <a:gridCol w="1293091">
                  <a:extLst>
                    <a:ext uri="{9D8B030D-6E8A-4147-A177-3AD203B41FA5}">
                      <a16:colId xmlns:a16="http://schemas.microsoft.com/office/drawing/2014/main" val="20004"/>
                    </a:ext>
                  </a:extLst>
                </a:gridCol>
              </a:tblGrid>
              <a:tr h="729724">
                <a:tc gridSpan="5">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l" defTabSz="914400" rtl="0" eaLnBrk="1" fontAlgn="base" latinLnBrk="0" hangingPunct="1">
                        <a:lnSpc>
                          <a:spcPct val="105000"/>
                        </a:lnSpc>
                        <a:spcBef>
                          <a:spcPts val="600"/>
                        </a:spcBef>
                        <a:spcAft>
                          <a:spcPts val="600"/>
                        </a:spcAft>
                        <a:buClrTx/>
                        <a:buSzTx/>
                        <a:buFontTx/>
                        <a:buNone/>
                        <a:defRPr/>
                      </a:pPr>
                      <a:r>
                        <a:rPr lang="en-US" sz="1200" b="1" kern="1200" dirty="0">
                          <a:solidFill>
                            <a:schemeClr val="tx1"/>
                          </a:solidFill>
                          <a:effectLst/>
                          <a:latin typeface="Verdana" panose="020B0604030504040204" pitchFamily="34" charset="0"/>
                          <a:ea typeface="Verdana" panose="020B0604030504040204" pitchFamily="34" charset="0"/>
                          <a:cs typeface="Arial" panose="020B0604020202020204" pitchFamily="34" charset="0"/>
                        </a:rPr>
                        <a:t>Output: PAIA Manual</a:t>
                      </a:r>
                      <a:r>
                        <a:rPr lang="en-US" sz="1200" b="1" kern="1200" baseline="0" dirty="0">
                          <a:solidFill>
                            <a:schemeClr val="tx1"/>
                          </a:solidFill>
                          <a:effectLst/>
                          <a:latin typeface="Verdana" panose="020B0604030504040204" pitchFamily="34" charset="0"/>
                          <a:ea typeface="Verdana" panose="020B0604030504040204" pitchFamily="34" charset="0"/>
                          <a:cs typeface="Arial" panose="020B0604020202020204" pitchFamily="34" charset="0"/>
                        </a:rPr>
                        <a:t> </a:t>
                      </a:r>
                      <a:r>
                        <a:rPr lang="en-US" sz="1200" b="1" kern="1200" dirty="0">
                          <a:solidFill>
                            <a:schemeClr val="tx1"/>
                          </a:solidFill>
                          <a:effectLst/>
                          <a:latin typeface="Verdana" panose="020B0604030504040204" pitchFamily="34" charset="0"/>
                          <a:ea typeface="Verdana" panose="020B0604030504040204" pitchFamily="34" charset="0"/>
                          <a:cs typeface="Arial" panose="020B0604020202020204" pitchFamily="34" charset="0"/>
                        </a:rPr>
                        <a:t>updated and uploaded on the website</a:t>
                      </a:r>
                      <a:endParaRPr lang="en-ZA" sz="1200" b="1" dirty="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61060" marR="61060" marT="15843" marB="1584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8F2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57596">
                <a:tc rowSpan="2">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ctr" defTabSz="914400" rtl="0" eaLnBrk="1" fontAlgn="base" latinLnBrk="0" hangingPunct="1">
                        <a:lnSpc>
                          <a:spcPct val="105000"/>
                        </a:lnSpc>
                        <a:spcBef>
                          <a:spcPct val="0"/>
                        </a:spcBef>
                        <a:spcAft>
                          <a:spcPts val="200"/>
                        </a:spcAft>
                        <a:buClrTx/>
                        <a:buSzTx/>
                        <a:buFontTx/>
                        <a:buNone/>
                      </a:pPr>
                      <a:r>
                        <a:rPr kumimoji="0" lang="en-US"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Indicator</a:t>
                      </a:r>
                      <a:endParaRPr kumimoji="0" lang="en-ZA"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60" marR="61060" marT="15843" marB="1584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rowSpan="2">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ctr" defTabSz="914400" rtl="0" eaLnBrk="1" fontAlgn="base" latinLnBrk="0" hangingPunct="1">
                        <a:lnSpc>
                          <a:spcPct val="105000"/>
                        </a:lnSpc>
                        <a:spcBef>
                          <a:spcPct val="0"/>
                        </a:spcBef>
                        <a:spcAft>
                          <a:spcPts val="200"/>
                        </a:spcAft>
                        <a:buClrTx/>
                        <a:buSzTx/>
                        <a:buFontTx/>
                        <a:buNone/>
                      </a:pPr>
                      <a:r>
                        <a:rPr kumimoji="0" lang="en-US"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Annual target: 2021/22</a:t>
                      </a:r>
                      <a:endParaRPr kumimoji="0" lang="en-ZA"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60" marR="61060" marT="15843" marB="1584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gridSpan="2">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ctr" defTabSz="914400" rtl="0" eaLnBrk="1" fontAlgn="base" latinLnBrk="0" hangingPunct="1">
                        <a:lnSpc>
                          <a:spcPct val="105000"/>
                        </a:lnSpc>
                        <a:spcBef>
                          <a:spcPct val="0"/>
                        </a:spcBef>
                        <a:spcAft>
                          <a:spcPts val="200"/>
                        </a:spcAft>
                        <a:buClrTx/>
                        <a:buSzTx/>
                        <a:buFontTx/>
                        <a:buNone/>
                      </a:pPr>
                      <a:r>
                        <a:rPr kumimoji="0" lang="en-ZA" sz="1200" b="1" i="0" u="none" strike="noStrike" kern="1200" cap="none" normalizeH="0" baseline="0" dirty="0" smtClean="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Q1</a:t>
                      </a:r>
                      <a:endParaRPr kumimoji="0" lang="en-ZA" sz="1200" b="1"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60" marR="61060" marT="15843" marB="1584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hMerge="1">
                  <a:txBody>
                    <a:bodyPr/>
                    <a:lstStyle/>
                    <a:p>
                      <a:endParaRPr lang="en-US"/>
                    </a:p>
                  </a:txBody>
                  <a:tcPr/>
                </a:tc>
                <a:tc rowSpan="2">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ctr" defTabSz="914400" rtl="0" eaLnBrk="1" fontAlgn="base" latinLnBrk="0" hangingPunct="1">
                        <a:lnSpc>
                          <a:spcPct val="105000"/>
                        </a:lnSpc>
                        <a:spcBef>
                          <a:spcPct val="0"/>
                        </a:spcBef>
                        <a:spcAft>
                          <a:spcPts val="200"/>
                        </a:spcAft>
                        <a:buClrTx/>
                        <a:buSzTx/>
                        <a:buFontTx/>
                        <a:buNone/>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Status</a:t>
                      </a:r>
                    </a:p>
                  </a:txBody>
                  <a:tcPr marL="61060" marR="61060" marT="15843" marB="1584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1"/>
                  </a:ext>
                </a:extLst>
              </a:tr>
              <a:tr h="397648">
                <a:tc vMerge="1">
                  <a:txBody>
                    <a:bodyPr/>
                    <a:lstStyle/>
                    <a:p>
                      <a:endParaRPr lang="en-US"/>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vMerge="1">
                  <a:txBody>
                    <a:bodyPr/>
                    <a:lstStyle/>
                    <a:p>
                      <a:endParaRPr lang="en-US"/>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115000"/>
                        </a:lnSpc>
                        <a:spcBef>
                          <a:spcPts val="1200"/>
                        </a:spcBef>
                        <a:spcAft>
                          <a:spcPts val="0"/>
                        </a:spcAft>
                      </a:pPr>
                      <a:r>
                        <a:rPr lang="en-US" sz="1200" dirty="0">
                          <a:latin typeface="Verdana" panose="020B0604030504040204" pitchFamily="34" charset="0"/>
                          <a:ea typeface="Verdana" panose="020B0604030504040204" pitchFamily="34" charset="0"/>
                          <a:cs typeface="Arial" panose="020B0604020202020204" pitchFamily="34" charset="0"/>
                        </a:rPr>
                        <a:t>Target</a:t>
                      </a:r>
                      <a:r>
                        <a:rPr lang="en-US" sz="1200" baseline="0" dirty="0">
                          <a:latin typeface="Verdana" panose="020B0604030504040204" pitchFamily="34" charset="0"/>
                          <a:ea typeface="Verdana" panose="020B0604030504040204" pitchFamily="34" charset="0"/>
                          <a:cs typeface="Arial" panose="020B0604020202020204" pitchFamily="34" charset="0"/>
                        </a:rPr>
                        <a:t> </a:t>
                      </a:r>
                      <a:endParaRPr lang="en-US" sz="1200" dirty="0">
                        <a:latin typeface="Verdana" panose="020B0604030504040204" pitchFamily="34" charset="0"/>
                        <a:ea typeface="Verdana" panose="020B0604030504040204" pitchFamily="34" charset="0"/>
                        <a:cs typeface="Arial" panose="020B0604020202020204" pitchFamily="34" charset="0"/>
                      </a:endParaRPr>
                    </a:p>
                  </a:txBody>
                  <a:tcPr marL="61060" marR="61060" marT="15843" marB="1584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algn="ctr"/>
                      <a:r>
                        <a:rPr lang="en-ZA" sz="1200" dirty="0">
                          <a:latin typeface="Verdana" panose="020B0604030504040204" pitchFamily="34" charset="0"/>
                          <a:ea typeface="Verdana" panose="020B0604030504040204" pitchFamily="34" charset="0"/>
                          <a:cs typeface="Arial" panose="020B0604020202020204" pitchFamily="34" charset="0"/>
                        </a:rPr>
                        <a:t>Actual</a:t>
                      </a:r>
                      <a:r>
                        <a:rPr lang="en-ZA" sz="1200" baseline="0" dirty="0">
                          <a:latin typeface="Verdana" panose="020B0604030504040204" pitchFamily="34" charset="0"/>
                          <a:ea typeface="Verdana" panose="020B0604030504040204" pitchFamily="34" charset="0"/>
                          <a:cs typeface="Arial" panose="020B0604020202020204" pitchFamily="34" charset="0"/>
                        </a:rPr>
                        <a:t> Output </a:t>
                      </a:r>
                      <a:endParaRPr lang="en-ZA" sz="1200" dirty="0">
                        <a:latin typeface="Verdana" panose="020B0604030504040204" pitchFamily="34" charset="0"/>
                        <a:ea typeface="Verdana" panose="020B0604030504040204" pitchFamily="34" charset="0"/>
                        <a:cs typeface="Arial" panose="020B0604020202020204" pitchFamily="34" charset="0"/>
                      </a:endParaRPr>
                    </a:p>
                  </a:txBody>
                  <a:tcPr marL="61060" marR="61060" marT="15843" marB="1584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vMerge="1">
                  <a:txBody>
                    <a:bodyPr/>
                    <a:lstStyle/>
                    <a:p>
                      <a:endParaRPr lang="en-US"/>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73743">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l" defTabSz="914400" rtl="0" eaLnBrk="1" fontAlgn="base" latinLnBrk="0" hangingPunct="1">
                        <a:lnSpc>
                          <a:spcPct val="105000"/>
                        </a:lnSpc>
                        <a:spcBef>
                          <a:spcPct val="0"/>
                        </a:spcBef>
                        <a:spcAft>
                          <a:spcPts val="200"/>
                        </a:spcAft>
                        <a:buClrTx/>
                        <a:buSzTx/>
                        <a:buFontTx/>
                        <a:buNone/>
                      </a:pPr>
                      <a:r>
                        <a:rPr lang="en-US" sz="1200" b="1" kern="1200" dirty="0">
                          <a:solidFill>
                            <a:schemeClr val="tx1"/>
                          </a:solidFill>
                          <a:effectLst/>
                          <a:latin typeface="Verdana" panose="020B0604030504040204" pitchFamily="34" charset="0"/>
                          <a:ea typeface="Verdana" panose="020B0604030504040204" pitchFamily="34" charset="0"/>
                          <a:cs typeface="Arial" panose="020B0604020202020204" pitchFamily="34" charset="0"/>
                        </a:rPr>
                        <a:t>2.2.</a:t>
                      </a:r>
                    </a:p>
                    <a:p>
                      <a:pPr marL="0" marR="0" lvl="0" indent="0" algn="l" defTabSz="914400" rtl="0" eaLnBrk="1" fontAlgn="base" latinLnBrk="0" hangingPunct="1">
                        <a:lnSpc>
                          <a:spcPct val="105000"/>
                        </a:lnSpc>
                        <a:spcBef>
                          <a:spcPct val="0"/>
                        </a:spcBef>
                        <a:spcAft>
                          <a:spcPts val="200"/>
                        </a:spcAft>
                        <a:buClrTx/>
                        <a:buSzTx/>
                        <a:buFontTx/>
                        <a:buNone/>
                      </a:pPr>
                      <a:r>
                        <a:rPr lang="en-US" sz="1200" b="1" kern="1200" dirty="0">
                          <a:solidFill>
                            <a:schemeClr val="tx1"/>
                          </a:solidFill>
                          <a:effectLst/>
                          <a:latin typeface="Verdana" panose="020B0604030504040204" pitchFamily="34" charset="0"/>
                          <a:ea typeface="Verdana" panose="020B0604030504040204" pitchFamily="34" charset="0"/>
                          <a:cs typeface="Arial" panose="020B0604020202020204" pitchFamily="34" charset="0"/>
                        </a:rPr>
                        <a:t>Approved updated PAIA Manual and uploaded on the website</a:t>
                      </a:r>
                      <a:endPar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60" marR="61060" marT="15843" marB="158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algn="l" fontAlgn="ctr">
                        <a:lnSpc>
                          <a:spcPct val="120000"/>
                        </a:lnSpc>
                        <a:spcBef>
                          <a:spcPts val="0"/>
                        </a:spcBef>
                        <a:spcAft>
                          <a:spcPts val="0"/>
                        </a:spcAft>
                      </a:pPr>
                      <a:r>
                        <a:rPr lang="en-US" sz="1200" dirty="0">
                          <a:ln>
                            <a:noFill/>
                          </a:ln>
                          <a:solidFill>
                            <a:srgbClr val="000000"/>
                          </a:solidFill>
                          <a:effectLst/>
                          <a:latin typeface="Verdana" panose="020B0604030504040204" pitchFamily="34" charset="0"/>
                          <a:ea typeface="Verdana" panose="020B0604030504040204" pitchFamily="34" charset="0"/>
                          <a:cs typeface="Arial" panose="020B0604020202020204" pitchFamily="34" charset="0"/>
                        </a:rPr>
                        <a:t>Approved updated PAIA Manual and uploaded on the website</a:t>
                      </a:r>
                      <a:endParaRPr lang="en-GB" sz="1200" b="1" dirty="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36192" marR="36192" marT="36220" marB="177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5000"/>
                        </a:lnSpc>
                        <a:spcBef>
                          <a:spcPct val="0"/>
                        </a:spcBef>
                        <a:spcAft>
                          <a:spcPts val="200"/>
                        </a:spcAft>
                        <a:buClrTx/>
                        <a:buSzTx/>
                        <a:buFontTx/>
                        <a:buNone/>
                      </a:pPr>
                      <a:r>
                        <a:rPr lang="en-US" sz="1200" dirty="0">
                          <a:ln>
                            <a:noFill/>
                          </a:ln>
                          <a:solidFill>
                            <a:srgbClr val="000000"/>
                          </a:solidFill>
                          <a:effectLst/>
                          <a:latin typeface="Verdana" panose="020B0604030504040204" pitchFamily="34" charset="0"/>
                          <a:ea typeface="Verdana" panose="020B0604030504040204" pitchFamily="34" charset="0"/>
                          <a:cs typeface="Arial" panose="020B0604020202020204" pitchFamily="34" charset="0"/>
                        </a:rPr>
                        <a:t>Approval and translation of the PAIA manual and upload on the website</a:t>
                      </a:r>
                      <a:endParaRPr kumimoji="0" lang="en-ZA"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36192" marR="36192" marT="36220" marB="177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l"/>
                      <a:r>
                        <a:rPr lang="en-ZA" sz="1200" dirty="0">
                          <a:latin typeface="Verdana" panose="020B0604030504040204" pitchFamily="34" charset="0"/>
                          <a:ea typeface="Verdana" panose="020B0604030504040204" pitchFamily="34" charset="0"/>
                          <a:cs typeface="Arial" panose="020B0604020202020204" pitchFamily="34" charset="0"/>
                        </a:rPr>
                        <a:t>Update PAIA Manual approved,</a:t>
                      </a:r>
                      <a:r>
                        <a:rPr lang="en-ZA" sz="1200" baseline="0" dirty="0">
                          <a:latin typeface="Verdana" panose="020B0604030504040204" pitchFamily="34" charset="0"/>
                          <a:ea typeface="Verdana" panose="020B0604030504040204" pitchFamily="34" charset="0"/>
                          <a:cs typeface="Arial" panose="020B0604020202020204" pitchFamily="34" charset="0"/>
                        </a:rPr>
                        <a:t> but not uploaded in the website </a:t>
                      </a:r>
                      <a:endParaRPr lang="en-ZA" sz="1200" dirty="0">
                        <a:latin typeface="Verdana" panose="020B0604030504040204" pitchFamily="34" charset="0"/>
                        <a:ea typeface="Verdana" panose="020B0604030504040204" pitchFamily="34" charset="0"/>
                        <a:cs typeface="Arial" panose="020B0604020202020204" pitchFamily="34" charset="0"/>
                      </a:endParaRPr>
                    </a:p>
                  </a:txBody>
                  <a:tcPr marL="36192" marR="36192" marT="36220" marB="177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5000"/>
                        </a:lnSpc>
                        <a:spcBef>
                          <a:spcPct val="0"/>
                        </a:spcBef>
                        <a:spcAft>
                          <a:spcPts val="200"/>
                        </a:spcAft>
                        <a:buClrTx/>
                        <a:buSzTx/>
                        <a:buFontTx/>
                        <a:buNone/>
                      </a:pPr>
                      <a:r>
                        <a:rPr kumimoji="0" lang="en-GB"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Not achieved</a:t>
                      </a:r>
                    </a:p>
                    <a:p>
                      <a:pPr marL="0" marR="0" lvl="0" indent="0" algn="l" defTabSz="914400" rtl="0" eaLnBrk="1" fontAlgn="base" latinLnBrk="0" hangingPunct="1">
                        <a:lnSpc>
                          <a:spcPct val="105000"/>
                        </a:lnSpc>
                        <a:spcBef>
                          <a:spcPct val="0"/>
                        </a:spcBef>
                        <a:spcAft>
                          <a:spcPts val="200"/>
                        </a:spcAft>
                        <a:buClrTx/>
                        <a:buSzTx/>
                        <a:buFontTx/>
                        <a:buNone/>
                      </a:pPr>
                      <a:endParaRPr kumimoji="0" lang="en-GB" sz="1200" b="0" i="0" u="none" strike="noStrike" cap="none" normalizeH="0" baseline="0" dirty="0">
                        <a:ln>
                          <a:noFill/>
                        </a:ln>
                        <a:solidFill>
                          <a:srgbClr val="FF0000"/>
                        </a:solidFill>
                        <a:effectLst/>
                        <a:latin typeface="Verdana" panose="020B0604030504040204" pitchFamily="34" charset="0"/>
                        <a:ea typeface="Verdana" panose="020B0604030504040204" pitchFamily="34" charset="0"/>
                        <a:cs typeface="Arial" panose="020B0604020202020204" pitchFamily="34" charset="0"/>
                      </a:endParaRPr>
                    </a:p>
                    <a:p>
                      <a:pPr marL="0" marR="0" lvl="0" indent="0" algn="l" defTabSz="914400" rtl="0" eaLnBrk="1" fontAlgn="base" latinLnBrk="0" hangingPunct="1">
                        <a:lnSpc>
                          <a:spcPct val="105000"/>
                        </a:lnSpc>
                        <a:spcBef>
                          <a:spcPct val="0"/>
                        </a:spcBef>
                        <a:spcAft>
                          <a:spcPts val="200"/>
                        </a:spcAft>
                        <a:buClrTx/>
                        <a:buSzTx/>
                        <a:buFontTx/>
                        <a:buNone/>
                      </a:pPr>
                      <a:endParaRPr kumimoji="0" lang="en-GB" sz="1200" b="0" i="0" u="none" strike="noStrike" cap="none" normalizeH="0" baseline="0" dirty="0">
                        <a:ln>
                          <a:noFill/>
                        </a:ln>
                        <a:solidFill>
                          <a:srgbClr val="FF0000"/>
                        </a:solidFill>
                        <a:effectLst/>
                        <a:latin typeface="Verdana" panose="020B0604030504040204" pitchFamily="34" charset="0"/>
                        <a:ea typeface="Verdana" panose="020B0604030504040204" pitchFamily="34" charset="0"/>
                        <a:cs typeface="Arial" panose="020B0604020202020204" pitchFamily="34" charset="0"/>
                      </a:endParaRPr>
                    </a:p>
                  </a:txBody>
                  <a:tcPr marL="36192" marR="36192" marT="36220" marB="177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789298">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l" defTabSz="914400" rtl="0" eaLnBrk="1" fontAlgn="base" latinLnBrk="0" hangingPunct="1">
                        <a:lnSpc>
                          <a:spcPct val="105000"/>
                        </a:lnSpc>
                        <a:spcBef>
                          <a:spcPct val="0"/>
                        </a:spcBef>
                        <a:spcAft>
                          <a:spcPts val="200"/>
                        </a:spcAft>
                        <a:buClrTx/>
                        <a:buSzTx/>
                        <a:buFontTx/>
                        <a:buNone/>
                        <a:defRPr/>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Performance Overview</a:t>
                      </a:r>
                    </a:p>
                    <a:p>
                      <a:pPr marL="0" marR="0" lvl="0" indent="0" algn="l" defTabSz="914400" rtl="0" eaLnBrk="1" fontAlgn="base" latinLnBrk="0" hangingPunct="1">
                        <a:lnSpc>
                          <a:spcPct val="105000"/>
                        </a:lnSpc>
                        <a:spcBef>
                          <a:spcPct val="0"/>
                        </a:spcBef>
                        <a:spcAft>
                          <a:spcPts val="200"/>
                        </a:spcAft>
                        <a:buClrTx/>
                        <a:buSzTx/>
                        <a:buFontTx/>
                        <a:buNone/>
                      </a:pPr>
                      <a:endPar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60" marR="61060" marT="15843" marB="158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4">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indent="0" algn="l" fontAlgn="ctr">
                        <a:lnSpc>
                          <a:spcPct val="120000"/>
                        </a:lnSpc>
                        <a:spcBef>
                          <a:spcPts val="0"/>
                        </a:spcBef>
                        <a:spcAft>
                          <a:spcPts val="0"/>
                        </a:spcAft>
                        <a:buFont typeface="Arial" panose="020B0604020202020204" pitchFamily="34" charset="0"/>
                        <a:buNone/>
                      </a:pPr>
                      <a:r>
                        <a:rPr lang="en-US" sz="1200" kern="1200" dirty="0">
                          <a:solidFill>
                            <a:schemeClr val="tx1"/>
                          </a:solidFill>
                          <a:effectLst/>
                          <a:latin typeface="Verdana" panose="020B0604030504040204" pitchFamily="34" charset="0"/>
                          <a:ea typeface="Verdana" panose="020B0604030504040204" pitchFamily="34" charset="0"/>
                          <a:cs typeface="Arial" panose="020B0604020202020204" pitchFamily="34" charset="0"/>
                        </a:rPr>
                        <a:t>Updated PAIA Manual and  the design</a:t>
                      </a:r>
                      <a:r>
                        <a:rPr lang="en-US" sz="1200" kern="1200" baseline="0" dirty="0">
                          <a:solidFill>
                            <a:schemeClr val="tx1"/>
                          </a:solidFill>
                          <a:effectLst/>
                          <a:latin typeface="Verdana" panose="020B0604030504040204" pitchFamily="34" charset="0"/>
                          <a:ea typeface="Verdana" panose="020B0604030504040204" pitchFamily="34" charset="0"/>
                          <a:cs typeface="Arial" panose="020B0604020202020204" pitchFamily="34" charset="0"/>
                        </a:rPr>
                        <a:t>  </a:t>
                      </a:r>
                      <a:r>
                        <a:rPr lang="en-US" sz="1200" kern="1200" baseline="0" dirty="0" smtClean="0">
                          <a:solidFill>
                            <a:schemeClr val="tx1"/>
                          </a:solidFill>
                          <a:effectLst/>
                          <a:latin typeface="Verdana" panose="020B0604030504040204" pitchFamily="34" charset="0"/>
                          <a:ea typeface="Verdana" panose="020B0604030504040204" pitchFamily="34" charset="0"/>
                          <a:cs typeface="Arial" panose="020B0604020202020204" pitchFamily="34" charset="0"/>
                        </a:rPr>
                        <a:t>were approved in </a:t>
                      </a:r>
                      <a:r>
                        <a:rPr lang="en-US" sz="1200" kern="1200" baseline="0" dirty="0">
                          <a:solidFill>
                            <a:schemeClr val="tx1"/>
                          </a:solidFill>
                          <a:effectLst/>
                          <a:latin typeface="Verdana" panose="020B0604030504040204" pitchFamily="34" charset="0"/>
                          <a:ea typeface="Verdana" panose="020B0604030504040204" pitchFamily="34" charset="0"/>
                          <a:cs typeface="Arial" panose="020B0604020202020204" pitchFamily="34" charset="0"/>
                        </a:rPr>
                        <a:t>the first quarter. </a:t>
                      </a:r>
                      <a:r>
                        <a:rPr lang="en-US" sz="1200" kern="1200" baseline="0" dirty="0" smtClean="0">
                          <a:solidFill>
                            <a:schemeClr val="tx1"/>
                          </a:solidFill>
                          <a:effectLst/>
                          <a:latin typeface="Verdana" panose="020B0604030504040204" pitchFamily="34" charset="0"/>
                          <a:ea typeface="Verdana" panose="020B0604030504040204" pitchFamily="34" charset="0"/>
                          <a:cs typeface="Arial" panose="020B0604020202020204" pitchFamily="34" charset="0"/>
                        </a:rPr>
                        <a:t>The English </a:t>
                      </a:r>
                      <a:r>
                        <a:rPr lang="en-US" sz="1200" kern="1200" baseline="0" dirty="0">
                          <a:solidFill>
                            <a:schemeClr val="tx1"/>
                          </a:solidFill>
                          <a:effectLst/>
                          <a:latin typeface="Verdana" panose="020B0604030504040204" pitchFamily="34" charset="0"/>
                          <a:ea typeface="Verdana" panose="020B0604030504040204" pitchFamily="34" charset="0"/>
                          <a:cs typeface="Arial" panose="020B0604020202020204" pitchFamily="34" charset="0"/>
                        </a:rPr>
                        <a:t>version of PAIA Manual </a:t>
                      </a:r>
                      <a:r>
                        <a:rPr lang="en-US" sz="1200" kern="1200" baseline="0" dirty="0" smtClean="0">
                          <a:solidFill>
                            <a:schemeClr val="tx1"/>
                          </a:solidFill>
                          <a:effectLst/>
                          <a:latin typeface="Verdana" panose="020B0604030504040204" pitchFamily="34" charset="0"/>
                          <a:ea typeface="Verdana" panose="020B0604030504040204" pitchFamily="34" charset="0"/>
                          <a:cs typeface="Arial" panose="020B0604020202020204" pitchFamily="34" charset="0"/>
                        </a:rPr>
                        <a:t>was submitted </a:t>
                      </a:r>
                      <a:r>
                        <a:rPr lang="en-US" sz="1200" kern="1200" baseline="0" dirty="0">
                          <a:solidFill>
                            <a:schemeClr val="tx1"/>
                          </a:solidFill>
                          <a:effectLst/>
                          <a:latin typeface="Verdana" panose="020B0604030504040204" pitchFamily="34" charset="0"/>
                          <a:ea typeface="Verdana" panose="020B0604030504040204" pitchFamily="34" charset="0"/>
                          <a:cs typeface="Arial" panose="020B0604020202020204" pitchFamily="34" charset="0"/>
                        </a:rPr>
                        <a:t>on 30 July 2021. </a:t>
                      </a:r>
                      <a:r>
                        <a:rPr lang="en-US" sz="1200" kern="1200" baseline="0" dirty="0" smtClean="0">
                          <a:solidFill>
                            <a:schemeClr val="tx1"/>
                          </a:solidFill>
                          <a:effectLst/>
                          <a:latin typeface="Verdana" panose="020B0604030504040204" pitchFamily="34" charset="0"/>
                          <a:ea typeface="Verdana" panose="020B0604030504040204" pitchFamily="34" charset="0"/>
                          <a:cs typeface="Arial" panose="020B0604020202020204" pitchFamily="34" charset="0"/>
                        </a:rPr>
                        <a:t>Translation </a:t>
                      </a:r>
                      <a:r>
                        <a:rPr lang="en-US" sz="1200" kern="1200" baseline="0" dirty="0">
                          <a:solidFill>
                            <a:schemeClr val="tx1"/>
                          </a:solidFill>
                          <a:effectLst/>
                          <a:latin typeface="Verdana" panose="020B0604030504040204" pitchFamily="34" charset="0"/>
                          <a:ea typeface="Verdana" panose="020B0604030504040204" pitchFamily="34" charset="0"/>
                          <a:cs typeface="Arial" panose="020B0604020202020204" pitchFamily="34" charset="0"/>
                        </a:rPr>
                        <a:t>of </a:t>
                      </a:r>
                      <a:r>
                        <a:rPr lang="en-US" sz="1200" kern="1200" baseline="0" dirty="0" smtClean="0">
                          <a:solidFill>
                            <a:schemeClr val="tx1"/>
                          </a:solidFill>
                          <a:effectLst/>
                          <a:latin typeface="Verdana" panose="020B0604030504040204" pitchFamily="34" charset="0"/>
                          <a:ea typeface="Verdana" panose="020B0604030504040204" pitchFamily="34" charset="0"/>
                          <a:cs typeface="Arial" panose="020B0604020202020204" pitchFamily="34" charset="0"/>
                        </a:rPr>
                        <a:t>the PAIA Manual </a:t>
                      </a:r>
                      <a:r>
                        <a:rPr lang="en-US" sz="1200" kern="1200" baseline="0" dirty="0">
                          <a:solidFill>
                            <a:schemeClr val="tx1"/>
                          </a:solidFill>
                          <a:effectLst/>
                          <a:latin typeface="Verdana" panose="020B0604030504040204" pitchFamily="34" charset="0"/>
                          <a:ea typeface="Verdana" panose="020B0604030504040204" pitchFamily="34" charset="0"/>
                          <a:cs typeface="Arial" panose="020B0604020202020204" pitchFamily="34" charset="0"/>
                        </a:rPr>
                        <a:t>into two official languages, including braille and printing of the Manual was </a:t>
                      </a:r>
                      <a:r>
                        <a:rPr lang="en-US" sz="1200" kern="1200" baseline="0" dirty="0" smtClean="0">
                          <a:solidFill>
                            <a:schemeClr val="tx1"/>
                          </a:solidFill>
                          <a:effectLst/>
                          <a:latin typeface="Verdana" panose="020B0604030504040204" pitchFamily="34" charset="0"/>
                          <a:ea typeface="Verdana" panose="020B0604030504040204" pitchFamily="34" charset="0"/>
                          <a:cs typeface="Arial" panose="020B0604020202020204" pitchFamily="34" charset="0"/>
                        </a:rPr>
                        <a:t>delayed.</a:t>
                      </a:r>
                      <a:endParaRPr lang="en-US" sz="1200" dirty="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36192" marR="36192" marT="36220" marB="177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marL="61065" marR="61065" marT="15832" marB="158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marL="61065" marR="61065" marT="15832" marB="158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10792">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l" defTabSz="914400" rtl="0" eaLnBrk="1" fontAlgn="base" latinLnBrk="0" hangingPunct="1">
                        <a:lnSpc>
                          <a:spcPct val="105000"/>
                        </a:lnSpc>
                        <a:spcBef>
                          <a:spcPct val="0"/>
                        </a:spcBef>
                        <a:spcAft>
                          <a:spcPts val="200"/>
                        </a:spcAft>
                        <a:buClrTx/>
                        <a:buSzTx/>
                        <a:buFontTx/>
                        <a:buNone/>
                        <a:defRPr/>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Challenges </a:t>
                      </a:r>
                    </a:p>
                    <a:p>
                      <a:pPr marL="0" marR="0" lvl="0" indent="0" algn="l" defTabSz="914400" rtl="0" eaLnBrk="1" fontAlgn="base" latinLnBrk="0" hangingPunct="1">
                        <a:lnSpc>
                          <a:spcPct val="105000"/>
                        </a:lnSpc>
                        <a:spcBef>
                          <a:spcPct val="0"/>
                        </a:spcBef>
                        <a:spcAft>
                          <a:spcPts val="200"/>
                        </a:spcAft>
                        <a:buClrTx/>
                        <a:buSzTx/>
                        <a:buFontTx/>
                        <a:buNone/>
                        <a:defRPr/>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(If applicable)</a:t>
                      </a:r>
                    </a:p>
                    <a:p>
                      <a:pPr marL="0" marR="0" lvl="0" indent="0" algn="l" defTabSz="914400" rtl="0" eaLnBrk="1" fontAlgn="base" latinLnBrk="0" hangingPunct="1">
                        <a:lnSpc>
                          <a:spcPct val="105000"/>
                        </a:lnSpc>
                        <a:spcBef>
                          <a:spcPct val="0"/>
                        </a:spcBef>
                        <a:spcAft>
                          <a:spcPts val="200"/>
                        </a:spcAft>
                        <a:buClrTx/>
                        <a:buSzTx/>
                        <a:buFontTx/>
                        <a:buNone/>
                      </a:pPr>
                      <a:endPar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60" marR="61060" marT="15843" marB="158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4">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indent="0" algn="l" fontAlgn="ctr">
                        <a:lnSpc>
                          <a:spcPct val="120000"/>
                        </a:lnSpc>
                        <a:spcBef>
                          <a:spcPts val="0"/>
                        </a:spcBef>
                        <a:spcAft>
                          <a:spcPts val="0"/>
                        </a:spcAft>
                        <a:buFont typeface="Arial" panose="020B0604020202020204" pitchFamily="34" charset="0"/>
                        <a:buNone/>
                      </a:pPr>
                      <a:r>
                        <a:rPr lang="en-US" sz="1200" baseline="0" dirty="0">
                          <a:latin typeface="Verdana" panose="020B0604030504040204" pitchFamily="34" charset="0"/>
                          <a:ea typeface="Verdana" panose="020B0604030504040204" pitchFamily="34" charset="0"/>
                          <a:cs typeface="Arial" panose="020B0604020202020204" pitchFamily="34" charset="0"/>
                        </a:rPr>
                        <a:t>N/A</a:t>
                      </a:r>
                    </a:p>
                    <a:p>
                      <a:pPr marL="0" marR="0" indent="0" algn="l" fontAlgn="ctr">
                        <a:lnSpc>
                          <a:spcPct val="120000"/>
                        </a:lnSpc>
                        <a:spcBef>
                          <a:spcPts val="0"/>
                        </a:spcBef>
                        <a:spcAft>
                          <a:spcPts val="0"/>
                        </a:spcAft>
                        <a:buFont typeface="Arial" panose="020B0604020202020204" pitchFamily="34" charset="0"/>
                        <a:buNone/>
                      </a:pPr>
                      <a:endParaRPr lang="en-US" sz="1200" baseline="0" dirty="0">
                        <a:latin typeface="Verdana" panose="020B0604030504040204" pitchFamily="34" charset="0"/>
                        <a:ea typeface="Verdana" panose="020B0604030504040204" pitchFamily="34" charset="0"/>
                        <a:cs typeface="Arial" panose="020B0604020202020204" pitchFamily="34" charset="0"/>
                      </a:endParaRPr>
                    </a:p>
                  </a:txBody>
                  <a:tcPr marL="36192" marR="36192" marT="36220" marB="177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marL="61065" marR="61065" marT="15832" marB="158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marL="61065" marR="61065" marT="15832" marB="158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61579">
                <a:tc>
                  <a:txBody>
                    <a:bodyPr/>
                    <a:lstStyle/>
                    <a:p>
                      <a:pPr marL="0" marR="0" lvl="0" indent="0" algn="l" defTabSz="914400" rtl="0" eaLnBrk="1" fontAlgn="base" latinLnBrk="0" hangingPunct="1">
                        <a:lnSpc>
                          <a:spcPct val="105000"/>
                        </a:lnSpc>
                        <a:spcBef>
                          <a:spcPct val="0"/>
                        </a:spcBef>
                        <a:spcAft>
                          <a:spcPts val="200"/>
                        </a:spcAft>
                        <a:buClrTx/>
                        <a:buSzTx/>
                        <a:buFontTx/>
                        <a:buNone/>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Risks and Mitigation </a:t>
                      </a:r>
                    </a:p>
                    <a:p>
                      <a:pPr marL="0" marR="0" lvl="0" indent="0" algn="l" defTabSz="914400" rtl="0" eaLnBrk="1" fontAlgn="base" latinLnBrk="0" hangingPunct="1">
                        <a:lnSpc>
                          <a:spcPct val="105000"/>
                        </a:lnSpc>
                        <a:spcBef>
                          <a:spcPct val="0"/>
                        </a:spcBef>
                        <a:spcAft>
                          <a:spcPts val="200"/>
                        </a:spcAft>
                        <a:buClrTx/>
                        <a:buSzTx/>
                        <a:buFontTx/>
                        <a:buNone/>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(If applicable)</a:t>
                      </a:r>
                    </a:p>
                  </a:txBody>
                  <a:tcPr marL="61060" marR="61060" marT="15843" marB="158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4">
                  <a:txBody>
                    <a:bodyPr/>
                    <a:lstStyle/>
                    <a:p>
                      <a:pPr marL="0" indent="0">
                        <a:buFont typeface="Arial" panose="020B0604020202020204" pitchFamily="34" charset="0"/>
                        <a:buNone/>
                      </a:pPr>
                      <a:r>
                        <a:rPr lang="en-US" sz="1200" baseline="0" dirty="0">
                          <a:latin typeface="Verdana" panose="020B0604030504040204" pitchFamily="34" charset="0"/>
                          <a:ea typeface="Verdana" panose="020B0604030504040204" pitchFamily="34" charset="0"/>
                          <a:cs typeface="Arial" panose="020B0604020202020204" pitchFamily="34" charset="0"/>
                        </a:rPr>
                        <a:t>The Regulator may suffer reputational risk for failure to have PAIA Manual on its website, as it should lead by example. The Service Provider was given until 30 October 2021 to submit the final PAIA Manuals.</a:t>
                      </a:r>
                    </a:p>
                  </a:txBody>
                  <a:tcPr marL="36192" marR="36192" marT="36220" marB="177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bl>
          </a:graphicData>
        </a:graphic>
      </p:graphicFrame>
      <p:sp>
        <p:nvSpPr>
          <p:cNvPr id="2" name="Footer Placeholder 1"/>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defPPr>
              <a:defRPr lang="en-US"/>
            </a:defPPr>
            <a:lvl1pPr algn="ctr" defTabSz="457200" rtl="0" eaLnBrk="1" fontAlgn="auto" hangingPunct="1">
              <a:spcBef>
                <a:spcPts val="0"/>
              </a:spcBef>
              <a:spcAft>
                <a:spcPts val="0"/>
              </a:spcAft>
              <a:defRPr sz="1200" kern="1200">
                <a:solidFill>
                  <a:schemeClr val="tx1">
                    <a:tint val="75000"/>
                  </a:schemeClr>
                </a:solidFill>
                <a:latin typeface="+mn-lt"/>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a:defRPr/>
            </a:pPr>
            <a:fld id="{EDC05640-C613-4320-AA98-902B829F363F}" type="slidenum">
              <a:rPr lang="en-US" sz="800" b="1" smtClean="0">
                <a:latin typeface="Arial" panose="020B0604020202020204" pitchFamily="34" charset="0"/>
                <a:cs typeface="Arial" panose="020B0604020202020204" pitchFamily="34" charset="0"/>
              </a:rPr>
              <a:t>53</a:t>
            </a:fld>
            <a:endParaRPr lang="en-US" sz="8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517525" y="420688"/>
            <a:ext cx="8229600" cy="508000"/>
          </a:xfrm>
        </p:spPr>
        <p:txBody>
          <a:bodyPr/>
          <a:lstStyle/>
          <a:p>
            <a:pPr eaLnBrk="1" hangingPunct="1"/>
            <a:r>
              <a:rPr lang="en-US" altLang="en-US" sz="2400" b="1" dirty="0">
                <a:latin typeface="Arial" panose="020B0604020202020204" pitchFamily="34" charset="0"/>
                <a:cs typeface="Arial" panose="020B0604020202020204" pitchFamily="34" charset="0"/>
              </a:rPr>
              <a:t>PROGRAMME 2: PROMOTION OF ACCESS TO INFORMATION ACT</a:t>
            </a:r>
            <a:endParaRPr lang="en-US" altLang="en-US" sz="2400" b="1" dirty="0"/>
          </a:p>
        </p:txBody>
      </p:sp>
      <p:graphicFrame>
        <p:nvGraphicFramePr>
          <p:cNvPr id="7" name="Group 33"/>
          <p:cNvGraphicFramePr/>
          <p:nvPr/>
        </p:nvGraphicFramePr>
        <p:xfrm>
          <a:off x="279399" y="1101726"/>
          <a:ext cx="8683531" cy="5022408"/>
        </p:xfrm>
        <a:graphic>
          <a:graphicData uri="http://schemas.openxmlformats.org/drawingml/2006/table">
            <a:tbl>
              <a:tblPr/>
              <a:tblGrid>
                <a:gridCol w="1358792">
                  <a:extLst>
                    <a:ext uri="{9D8B030D-6E8A-4147-A177-3AD203B41FA5}">
                      <a16:colId xmlns:a16="http://schemas.microsoft.com/office/drawing/2014/main" val="20000"/>
                    </a:ext>
                  </a:extLst>
                </a:gridCol>
                <a:gridCol w="1193527">
                  <a:extLst>
                    <a:ext uri="{9D8B030D-6E8A-4147-A177-3AD203B41FA5}">
                      <a16:colId xmlns:a16="http://schemas.microsoft.com/office/drawing/2014/main" val="20001"/>
                    </a:ext>
                  </a:extLst>
                </a:gridCol>
                <a:gridCol w="1646959">
                  <a:extLst>
                    <a:ext uri="{9D8B030D-6E8A-4147-A177-3AD203B41FA5}">
                      <a16:colId xmlns:a16="http://schemas.microsoft.com/office/drawing/2014/main" val="20002"/>
                    </a:ext>
                  </a:extLst>
                </a:gridCol>
                <a:gridCol w="3134838">
                  <a:extLst>
                    <a:ext uri="{9D8B030D-6E8A-4147-A177-3AD203B41FA5}">
                      <a16:colId xmlns:a16="http://schemas.microsoft.com/office/drawing/2014/main" val="20003"/>
                    </a:ext>
                  </a:extLst>
                </a:gridCol>
                <a:gridCol w="1349415">
                  <a:extLst>
                    <a:ext uri="{9D8B030D-6E8A-4147-A177-3AD203B41FA5}">
                      <a16:colId xmlns:a16="http://schemas.microsoft.com/office/drawing/2014/main" val="20004"/>
                    </a:ext>
                  </a:extLst>
                </a:gridCol>
              </a:tblGrid>
              <a:tr h="418400">
                <a:tc gridSpan="5">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l" defTabSz="914400" rtl="0" eaLnBrk="1" fontAlgn="base" latinLnBrk="0" hangingPunct="1">
                        <a:lnSpc>
                          <a:spcPct val="105000"/>
                        </a:lnSpc>
                        <a:spcBef>
                          <a:spcPts val="600"/>
                        </a:spcBef>
                        <a:spcAft>
                          <a:spcPts val="600"/>
                        </a:spcAft>
                        <a:buClrTx/>
                        <a:buSzTx/>
                        <a:buFontTx/>
                        <a:buNone/>
                        <a:defRPr/>
                      </a:pPr>
                      <a:r>
                        <a:rPr lang="en-US" sz="1200" b="1" kern="1200" dirty="0">
                          <a:solidFill>
                            <a:schemeClr val="tx1"/>
                          </a:solidFill>
                          <a:effectLst/>
                          <a:latin typeface="Verdana" panose="020B0604030504040204" pitchFamily="34" charset="0"/>
                          <a:ea typeface="Verdana" panose="020B0604030504040204" pitchFamily="34" charset="0"/>
                          <a:cs typeface="Arial" panose="020B0604020202020204" pitchFamily="34" charset="0"/>
                        </a:rPr>
                        <a:t>Output: Procedures for making information electronically available approved and uploaded on the website </a:t>
                      </a:r>
                      <a:endParaRPr lang="en-ZA" sz="1200" b="1" dirty="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61067" marR="61067" marT="15844" marB="158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8F2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16571">
                <a:tc rowSpan="2">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ctr" defTabSz="914400" rtl="0" eaLnBrk="1" fontAlgn="base" latinLnBrk="0" hangingPunct="1">
                        <a:lnSpc>
                          <a:spcPct val="105000"/>
                        </a:lnSpc>
                        <a:spcBef>
                          <a:spcPct val="0"/>
                        </a:spcBef>
                        <a:spcAft>
                          <a:spcPts val="200"/>
                        </a:spcAft>
                        <a:buClrTx/>
                        <a:buSzTx/>
                        <a:buFontTx/>
                        <a:buNone/>
                      </a:pPr>
                      <a:r>
                        <a:rPr kumimoji="0" lang="en-US"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Indicator</a:t>
                      </a:r>
                      <a:endParaRPr kumimoji="0" lang="en-ZA"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67" marR="61067" marT="15844" marB="158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rowSpan="2">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ctr" defTabSz="914400" rtl="0" eaLnBrk="1" fontAlgn="base" latinLnBrk="0" hangingPunct="1">
                        <a:lnSpc>
                          <a:spcPct val="105000"/>
                        </a:lnSpc>
                        <a:spcBef>
                          <a:spcPct val="0"/>
                        </a:spcBef>
                        <a:spcAft>
                          <a:spcPts val="200"/>
                        </a:spcAft>
                        <a:buClrTx/>
                        <a:buSzTx/>
                        <a:buFontTx/>
                        <a:buNone/>
                      </a:pPr>
                      <a:r>
                        <a:rPr kumimoji="0" lang="en-US"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Annual target: 2021/22</a:t>
                      </a:r>
                      <a:endParaRPr kumimoji="0" lang="en-ZA"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67" marR="61067" marT="15844" marB="158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gridSpan="2">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ctr" defTabSz="914400" rtl="0" eaLnBrk="1" fontAlgn="base" latinLnBrk="0" hangingPunct="1">
                        <a:lnSpc>
                          <a:spcPct val="105000"/>
                        </a:lnSpc>
                        <a:spcBef>
                          <a:spcPct val="0"/>
                        </a:spcBef>
                        <a:spcAft>
                          <a:spcPts val="200"/>
                        </a:spcAft>
                        <a:buClrTx/>
                        <a:buSzTx/>
                        <a:buFontTx/>
                        <a:buNone/>
                        <a:defRPr/>
                      </a:pPr>
                      <a:endParaRPr kumimoji="0" lang="en-ZA" sz="1200" b="1"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p>
                      <a:pPr marL="0" marR="0" lvl="0" indent="0" algn="ctr" defTabSz="914400" rtl="0" eaLnBrk="1" fontAlgn="base" latinLnBrk="0" hangingPunct="1">
                        <a:lnSpc>
                          <a:spcPct val="105000"/>
                        </a:lnSpc>
                        <a:spcBef>
                          <a:spcPct val="0"/>
                        </a:spcBef>
                        <a:spcAft>
                          <a:spcPts val="200"/>
                        </a:spcAft>
                        <a:buClrTx/>
                        <a:buSzTx/>
                        <a:buFontTx/>
                        <a:buNone/>
                        <a:defRPr/>
                      </a:pPr>
                      <a:r>
                        <a:rPr kumimoji="0" lang="en-ZA" sz="1200" b="1" i="0" u="none" strike="noStrike" kern="1200" cap="none" normalizeH="0" baseline="0" dirty="0" smtClean="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Mid-Year</a:t>
                      </a:r>
                      <a:endParaRPr kumimoji="0" lang="en-ZA" sz="1200" b="1"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67" marR="61067" marT="15844" marB="158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hMerge="1">
                  <a:txBody>
                    <a:bodyPr/>
                    <a:lstStyle/>
                    <a:p>
                      <a:endParaRPr lang="en-US"/>
                    </a:p>
                  </a:txBody>
                  <a:tcPr/>
                </a:tc>
                <a:tc rowSpan="2">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ctr" defTabSz="914400" rtl="0" eaLnBrk="1" fontAlgn="base" latinLnBrk="0" hangingPunct="1">
                        <a:lnSpc>
                          <a:spcPct val="105000"/>
                        </a:lnSpc>
                        <a:spcBef>
                          <a:spcPct val="0"/>
                        </a:spcBef>
                        <a:spcAft>
                          <a:spcPts val="200"/>
                        </a:spcAft>
                        <a:buClrTx/>
                        <a:buSzTx/>
                        <a:buFontTx/>
                        <a:buNone/>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Status</a:t>
                      </a:r>
                    </a:p>
                  </a:txBody>
                  <a:tcPr marL="61067" marR="61067" marT="15844" marB="158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1"/>
                  </a:ext>
                </a:extLst>
              </a:tr>
              <a:tr h="301034">
                <a:tc vMerge="1">
                  <a:txBody>
                    <a:bodyPr/>
                    <a:lstStyle/>
                    <a:p>
                      <a:endParaRPr lang="en-US"/>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vMerge="1">
                  <a:txBody>
                    <a:bodyPr/>
                    <a:lstStyle/>
                    <a:p>
                      <a:endParaRPr lang="en-US"/>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115000"/>
                        </a:lnSpc>
                        <a:spcBef>
                          <a:spcPts val="1200"/>
                        </a:spcBef>
                        <a:spcAft>
                          <a:spcPts val="0"/>
                        </a:spcAft>
                      </a:pPr>
                      <a:r>
                        <a:rPr lang="en-US" sz="1200" dirty="0">
                          <a:latin typeface="Verdana" panose="020B0604030504040204" pitchFamily="34" charset="0"/>
                          <a:ea typeface="Verdana" panose="020B0604030504040204" pitchFamily="34" charset="0"/>
                          <a:cs typeface="Arial" panose="020B0604020202020204" pitchFamily="34" charset="0"/>
                        </a:rPr>
                        <a:t>Target</a:t>
                      </a:r>
                      <a:r>
                        <a:rPr lang="en-US" sz="1200" baseline="0" dirty="0">
                          <a:latin typeface="Verdana" panose="020B0604030504040204" pitchFamily="34" charset="0"/>
                          <a:ea typeface="Verdana" panose="020B0604030504040204" pitchFamily="34" charset="0"/>
                          <a:cs typeface="Arial" panose="020B0604020202020204" pitchFamily="34" charset="0"/>
                        </a:rPr>
                        <a:t> </a:t>
                      </a:r>
                      <a:endParaRPr lang="en-US" sz="1200" dirty="0">
                        <a:latin typeface="Verdana" panose="020B0604030504040204" pitchFamily="34" charset="0"/>
                        <a:ea typeface="Verdana" panose="020B0604030504040204" pitchFamily="34" charset="0"/>
                        <a:cs typeface="Arial" panose="020B0604020202020204" pitchFamily="34" charset="0"/>
                      </a:endParaRPr>
                    </a:p>
                  </a:txBody>
                  <a:tcPr marL="61067" marR="61067" marT="15844" marB="158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r>
                        <a:rPr lang="en-ZA" sz="1200" dirty="0">
                          <a:latin typeface="Verdana" panose="020B0604030504040204" pitchFamily="34" charset="0"/>
                          <a:ea typeface="Verdana" panose="020B0604030504040204" pitchFamily="34" charset="0"/>
                          <a:cs typeface="Arial" panose="020B0604020202020204" pitchFamily="34" charset="0"/>
                        </a:rPr>
                        <a:t>Actual</a:t>
                      </a:r>
                      <a:r>
                        <a:rPr lang="en-ZA" sz="1200" baseline="0" dirty="0">
                          <a:latin typeface="Verdana" panose="020B0604030504040204" pitchFamily="34" charset="0"/>
                          <a:ea typeface="Verdana" panose="020B0604030504040204" pitchFamily="34" charset="0"/>
                          <a:cs typeface="Arial" panose="020B0604020202020204" pitchFamily="34" charset="0"/>
                        </a:rPr>
                        <a:t> Output </a:t>
                      </a:r>
                      <a:endParaRPr lang="en-ZA" sz="1200" dirty="0">
                        <a:latin typeface="Verdana" panose="020B0604030504040204" pitchFamily="34" charset="0"/>
                        <a:ea typeface="Verdana" panose="020B0604030504040204" pitchFamily="34" charset="0"/>
                        <a:cs typeface="Arial" panose="020B0604020202020204" pitchFamily="34" charset="0"/>
                      </a:endParaRPr>
                    </a:p>
                  </a:txBody>
                  <a:tcPr marL="61067" marR="61067" marT="15844" marB="158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vMerge="1">
                  <a:txBody>
                    <a:bodyPr/>
                    <a:lstStyle/>
                    <a:p>
                      <a:endParaRPr lang="en-US"/>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774804">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l" defTabSz="914400" rtl="0" eaLnBrk="1" fontAlgn="base" latinLnBrk="0" hangingPunct="1">
                        <a:lnSpc>
                          <a:spcPct val="105000"/>
                        </a:lnSpc>
                        <a:spcBef>
                          <a:spcPct val="0"/>
                        </a:spcBef>
                        <a:spcAft>
                          <a:spcPts val="200"/>
                        </a:spcAft>
                        <a:buClrTx/>
                        <a:buSzTx/>
                        <a:buFontTx/>
                        <a:buNone/>
                      </a:pPr>
                      <a:r>
                        <a:rPr lang="en-US" sz="1200" b="1" kern="1200" dirty="0">
                          <a:solidFill>
                            <a:schemeClr val="tx1"/>
                          </a:solidFill>
                          <a:effectLst/>
                          <a:latin typeface="Verdana" panose="020B0604030504040204" pitchFamily="34" charset="0"/>
                          <a:ea typeface="Verdana" panose="020B0604030504040204" pitchFamily="34" charset="0"/>
                          <a:cs typeface="Arial" panose="020B0604020202020204" pitchFamily="34" charset="0"/>
                        </a:rPr>
                        <a:t>2.3.</a:t>
                      </a:r>
                    </a:p>
                    <a:p>
                      <a:pPr marL="0" marR="0" lvl="0" indent="0" algn="l" defTabSz="914400" rtl="0" eaLnBrk="1" fontAlgn="base" latinLnBrk="0" hangingPunct="1">
                        <a:lnSpc>
                          <a:spcPct val="105000"/>
                        </a:lnSpc>
                        <a:spcBef>
                          <a:spcPct val="0"/>
                        </a:spcBef>
                        <a:spcAft>
                          <a:spcPts val="200"/>
                        </a:spcAft>
                        <a:buClrTx/>
                        <a:buSzTx/>
                        <a:buFontTx/>
                        <a:buNone/>
                      </a:pPr>
                      <a:r>
                        <a:rPr lang="en-US" sz="1200" b="1" kern="1200" dirty="0">
                          <a:solidFill>
                            <a:schemeClr val="tx1"/>
                          </a:solidFill>
                          <a:effectLst/>
                          <a:latin typeface="Verdana" panose="020B0604030504040204" pitchFamily="34" charset="0"/>
                          <a:ea typeface="Verdana" panose="020B0604030504040204" pitchFamily="34" charset="0"/>
                          <a:cs typeface="Arial" panose="020B0604020202020204" pitchFamily="34" charset="0"/>
                        </a:rPr>
                        <a:t>Approved procedures for making information electronically available and uploaded on the website</a:t>
                      </a:r>
                      <a:endPar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67" marR="61067" marT="15844" marB="1584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algn="l" fontAlgn="ctr">
                        <a:lnSpc>
                          <a:spcPct val="120000"/>
                        </a:lnSpc>
                        <a:spcBef>
                          <a:spcPts val="0"/>
                        </a:spcBef>
                        <a:spcAft>
                          <a:spcPts val="0"/>
                        </a:spcAft>
                      </a:pPr>
                      <a:r>
                        <a:rPr lang="en-US" sz="1200" kern="1200" dirty="0">
                          <a:solidFill>
                            <a:schemeClr val="tx1"/>
                          </a:solidFill>
                          <a:effectLst/>
                          <a:latin typeface="Verdana" panose="020B0604030504040204" pitchFamily="34" charset="0"/>
                          <a:ea typeface="Verdana" panose="020B0604030504040204" pitchFamily="34" charset="0"/>
                          <a:cs typeface="Arial" panose="020B0604020202020204" pitchFamily="34" charset="0"/>
                        </a:rPr>
                        <a:t>Approved procedures for making information electronically available and uploaded on the website</a:t>
                      </a:r>
                      <a:endParaRPr lang="en-GB" sz="1200" b="0" dirty="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36196" marR="36196" marT="36223" marB="1779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5000"/>
                        </a:lnSpc>
                        <a:spcBef>
                          <a:spcPct val="0"/>
                        </a:spcBef>
                        <a:spcAft>
                          <a:spcPts val="200"/>
                        </a:spcAft>
                        <a:buClrTx/>
                        <a:buSzTx/>
                        <a:buFontTx/>
                        <a:buNone/>
                      </a:pPr>
                      <a:r>
                        <a:rPr lang="en-US" sz="1200" kern="1200" dirty="0">
                          <a:solidFill>
                            <a:schemeClr val="tx1"/>
                          </a:solidFill>
                          <a:effectLst/>
                          <a:latin typeface="Verdana" panose="020B0604030504040204" pitchFamily="34" charset="0"/>
                          <a:ea typeface="Verdana" panose="020B0604030504040204" pitchFamily="34" charset="0"/>
                          <a:cs typeface="Arial" panose="020B0604020202020204" pitchFamily="34" charset="0"/>
                        </a:rPr>
                        <a:t>Consultation on the procedures for making information electronically available</a:t>
                      </a:r>
                      <a:endParaRPr kumimoji="0" lang="en-ZA"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36196" marR="36196" marT="36223" marB="1779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l"/>
                      <a:r>
                        <a:rPr lang="en-US" sz="1200" dirty="0">
                          <a:latin typeface="Verdana" panose="020B0604030504040204" pitchFamily="34" charset="0"/>
                          <a:ea typeface="Verdana" panose="020B0604030504040204" pitchFamily="34" charset="0"/>
                          <a:cs typeface="Arial" panose="020B0604020202020204" pitchFamily="34" charset="0"/>
                        </a:rPr>
                        <a:t>Procedures for making information electronically available consulted on.</a:t>
                      </a:r>
                    </a:p>
                    <a:p>
                      <a:pPr algn="l"/>
                      <a:endParaRPr lang="en-ZA" sz="1200" dirty="0">
                        <a:latin typeface="Verdana" panose="020B0604030504040204" pitchFamily="34" charset="0"/>
                        <a:ea typeface="Verdana" panose="020B0604030504040204" pitchFamily="34" charset="0"/>
                        <a:cs typeface="Arial" panose="020B0604020202020204" pitchFamily="34" charset="0"/>
                      </a:endParaRPr>
                    </a:p>
                  </a:txBody>
                  <a:tcPr marL="36196" marR="36196" marT="36223" marB="1779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ZA"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Achieved</a:t>
                      </a:r>
                    </a:p>
                    <a:p>
                      <a:pPr marL="285750" marR="0" lvl="0" indent="-285750" algn="l" defTabSz="914400" rtl="0" eaLnBrk="1" fontAlgn="base" latinLnBrk="0" hangingPunct="1">
                        <a:lnSpc>
                          <a:spcPct val="105000"/>
                        </a:lnSpc>
                        <a:spcBef>
                          <a:spcPct val="0"/>
                        </a:spcBef>
                        <a:spcAft>
                          <a:spcPts val="200"/>
                        </a:spcAft>
                        <a:buClrTx/>
                        <a:buSzTx/>
                        <a:buFontTx/>
                        <a:buAutoNum type="romanLcParenBoth"/>
                      </a:pPr>
                      <a:endParaRPr kumimoji="0" lang="en-GB" sz="1200" b="0" i="0" u="none" strike="noStrike" cap="none" normalizeH="0" baseline="0" dirty="0">
                        <a:ln>
                          <a:noFill/>
                        </a:ln>
                        <a:solidFill>
                          <a:srgbClr val="00B050"/>
                        </a:solidFill>
                        <a:effectLst/>
                        <a:latin typeface="Verdana" panose="020B0604030504040204" pitchFamily="34" charset="0"/>
                        <a:ea typeface="Verdana" panose="020B0604030504040204" pitchFamily="34" charset="0"/>
                        <a:cs typeface="Arial" panose="020B0604020202020204" pitchFamily="34" charset="0"/>
                      </a:endParaRPr>
                    </a:p>
                  </a:txBody>
                  <a:tcPr marL="36196" marR="36196" marT="36223" marB="1779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604896">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l" defTabSz="914400" rtl="0" eaLnBrk="1" fontAlgn="base" latinLnBrk="0" hangingPunct="1">
                        <a:lnSpc>
                          <a:spcPct val="105000"/>
                        </a:lnSpc>
                        <a:spcBef>
                          <a:spcPct val="0"/>
                        </a:spcBef>
                        <a:spcAft>
                          <a:spcPts val="200"/>
                        </a:spcAft>
                        <a:buClrTx/>
                        <a:buSzTx/>
                        <a:buFontTx/>
                        <a:buNone/>
                        <a:defRPr/>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Performance Overview</a:t>
                      </a:r>
                    </a:p>
                    <a:p>
                      <a:pPr marL="0" marR="0" lvl="0" indent="0" algn="l" defTabSz="914400" rtl="0" eaLnBrk="1" fontAlgn="base" latinLnBrk="0" hangingPunct="1">
                        <a:lnSpc>
                          <a:spcPct val="105000"/>
                        </a:lnSpc>
                        <a:spcBef>
                          <a:spcPct val="0"/>
                        </a:spcBef>
                        <a:spcAft>
                          <a:spcPts val="200"/>
                        </a:spcAft>
                        <a:buClrTx/>
                        <a:buSzTx/>
                        <a:buFontTx/>
                        <a:buNone/>
                      </a:pPr>
                      <a:endPar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67" marR="61067" marT="15844" marB="1584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4">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just" defTabSz="457200" rtl="0" eaLnBrk="1" fontAlgn="ctr" latinLnBrk="0" hangingPunct="1">
                        <a:lnSpc>
                          <a:spcPct val="120000"/>
                        </a:lnSpc>
                        <a:spcBef>
                          <a:spcPts val="0"/>
                        </a:spcBef>
                        <a:spcAft>
                          <a:spcPts val="0"/>
                        </a:spcAft>
                        <a:buClrTx/>
                        <a:buSzTx/>
                        <a:buFontTx/>
                        <a:buNone/>
                        <a:defRPr/>
                      </a:pPr>
                      <a:r>
                        <a:rPr lang="en-US" sz="1200" kern="1200" dirty="0">
                          <a:solidFill>
                            <a:schemeClr val="tx1"/>
                          </a:solidFill>
                          <a:effectLst/>
                          <a:latin typeface="Verdana" panose="020B0604030504040204" pitchFamily="34" charset="0"/>
                          <a:ea typeface="Verdana" panose="020B0604030504040204" pitchFamily="34" charset="0"/>
                          <a:cs typeface="Arial" panose="020B0604020202020204" pitchFamily="34" charset="0"/>
                        </a:rPr>
                        <a:t>Procedures for making information electronically available </a:t>
                      </a:r>
                      <a:r>
                        <a:rPr lang="en-US" sz="1200" kern="1200" dirty="0" smtClean="0">
                          <a:solidFill>
                            <a:schemeClr val="tx1"/>
                          </a:solidFill>
                          <a:effectLst/>
                          <a:latin typeface="Verdana" panose="020B0604030504040204" pitchFamily="34" charset="0"/>
                          <a:ea typeface="Verdana" panose="020B0604030504040204" pitchFamily="34" charset="0"/>
                          <a:cs typeface="Arial" panose="020B0604020202020204" pitchFamily="34" charset="0"/>
                        </a:rPr>
                        <a:t>have </a:t>
                      </a:r>
                      <a:r>
                        <a:rPr lang="en-US" sz="1200" kern="1200" dirty="0">
                          <a:solidFill>
                            <a:schemeClr val="tx1"/>
                          </a:solidFill>
                          <a:effectLst/>
                          <a:latin typeface="Verdana" panose="020B0604030504040204" pitchFamily="34" charset="0"/>
                          <a:ea typeface="Verdana" panose="020B0604030504040204" pitchFamily="34" charset="0"/>
                          <a:cs typeface="Arial" panose="020B0604020202020204" pitchFamily="34" charset="0"/>
                        </a:rPr>
                        <a:t>been drafted</a:t>
                      </a:r>
                      <a:r>
                        <a:rPr lang="en-US" sz="1200" kern="1200" baseline="0" dirty="0">
                          <a:solidFill>
                            <a:schemeClr val="tx1"/>
                          </a:solidFill>
                          <a:effectLst/>
                          <a:latin typeface="Verdana" panose="020B0604030504040204" pitchFamily="34" charset="0"/>
                          <a:ea typeface="Verdana" panose="020B0604030504040204" pitchFamily="34" charset="0"/>
                          <a:cs typeface="Arial" panose="020B0604020202020204" pitchFamily="34" charset="0"/>
                        </a:rPr>
                        <a:t> and consulted on. </a:t>
                      </a:r>
                      <a:endParaRPr lang="en-US" sz="1200" dirty="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36196" marR="36196" marT="36223" marB="1779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marL="61065" marR="61065" marT="15832" marB="158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marL="61065" marR="61065" marT="15832" marB="158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63998">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l" defTabSz="914400" rtl="0" eaLnBrk="1" fontAlgn="base" latinLnBrk="0" hangingPunct="1">
                        <a:lnSpc>
                          <a:spcPct val="105000"/>
                        </a:lnSpc>
                        <a:spcBef>
                          <a:spcPct val="0"/>
                        </a:spcBef>
                        <a:spcAft>
                          <a:spcPts val="200"/>
                        </a:spcAft>
                        <a:buClrTx/>
                        <a:buSzTx/>
                        <a:buFontTx/>
                        <a:buNone/>
                        <a:defRPr/>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Challenges </a:t>
                      </a:r>
                    </a:p>
                    <a:p>
                      <a:pPr marL="0" marR="0" lvl="0" indent="0" algn="l" defTabSz="914400" rtl="0" eaLnBrk="1" fontAlgn="base" latinLnBrk="0" hangingPunct="1">
                        <a:lnSpc>
                          <a:spcPct val="105000"/>
                        </a:lnSpc>
                        <a:spcBef>
                          <a:spcPct val="0"/>
                        </a:spcBef>
                        <a:spcAft>
                          <a:spcPts val="200"/>
                        </a:spcAft>
                        <a:buClrTx/>
                        <a:buSzTx/>
                        <a:buFontTx/>
                        <a:buNone/>
                        <a:defRPr/>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(If applicable)</a:t>
                      </a:r>
                    </a:p>
                    <a:p>
                      <a:pPr marL="0" marR="0" lvl="0" indent="0" algn="l" defTabSz="914400" rtl="0" eaLnBrk="1" fontAlgn="base" latinLnBrk="0" hangingPunct="1">
                        <a:lnSpc>
                          <a:spcPct val="105000"/>
                        </a:lnSpc>
                        <a:spcBef>
                          <a:spcPct val="0"/>
                        </a:spcBef>
                        <a:spcAft>
                          <a:spcPts val="200"/>
                        </a:spcAft>
                        <a:buClrTx/>
                        <a:buSzTx/>
                        <a:buFontTx/>
                        <a:buNone/>
                      </a:pPr>
                      <a:endPar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67" marR="61067" marT="15844" marB="1584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4">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l" defTabSz="457200" rtl="0" eaLnBrk="1" fontAlgn="ctr" latinLnBrk="0" hangingPunct="1">
                        <a:lnSpc>
                          <a:spcPct val="120000"/>
                        </a:lnSpc>
                        <a:spcBef>
                          <a:spcPts val="0"/>
                        </a:spcBef>
                        <a:spcAft>
                          <a:spcPts val="0"/>
                        </a:spcAft>
                        <a:buClrTx/>
                        <a:buSzTx/>
                        <a:buFontTx/>
                        <a:buNone/>
                        <a:defRPr/>
                      </a:pPr>
                      <a:r>
                        <a:rPr lang="en-US" sz="1200" baseline="0" dirty="0">
                          <a:latin typeface="Verdana" panose="020B0604030504040204" pitchFamily="34" charset="0"/>
                          <a:ea typeface="Verdana" panose="020B0604030504040204" pitchFamily="34" charset="0"/>
                          <a:cs typeface="Arial" panose="020B0604020202020204" pitchFamily="34" charset="0"/>
                        </a:rPr>
                        <a:t>None</a:t>
                      </a:r>
                    </a:p>
                  </a:txBody>
                  <a:tcPr marL="36196" marR="36196" marT="36223" marB="1779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marL="61065" marR="61065" marT="15832" marB="158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marL="61065" marR="61065" marT="15832" marB="158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93221">
                <a:tc>
                  <a:txBody>
                    <a:bodyPr/>
                    <a:lstStyle/>
                    <a:p>
                      <a:pPr marL="0" marR="0" lvl="0" indent="0" algn="l" defTabSz="914400" rtl="0" eaLnBrk="1" fontAlgn="base" latinLnBrk="0" hangingPunct="1">
                        <a:lnSpc>
                          <a:spcPct val="105000"/>
                        </a:lnSpc>
                        <a:spcBef>
                          <a:spcPct val="0"/>
                        </a:spcBef>
                        <a:spcAft>
                          <a:spcPts val="200"/>
                        </a:spcAft>
                        <a:buClrTx/>
                        <a:buSzTx/>
                        <a:buFontTx/>
                        <a:buNone/>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Risks and Mitigation </a:t>
                      </a:r>
                    </a:p>
                    <a:p>
                      <a:pPr marL="0" marR="0" lvl="0" indent="0" algn="l" defTabSz="914400" rtl="0" eaLnBrk="1" fontAlgn="base" latinLnBrk="0" hangingPunct="1">
                        <a:lnSpc>
                          <a:spcPct val="105000"/>
                        </a:lnSpc>
                        <a:spcBef>
                          <a:spcPct val="0"/>
                        </a:spcBef>
                        <a:spcAft>
                          <a:spcPts val="200"/>
                        </a:spcAft>
                        <a:buClrTx/>
                        <a:buSzTx/>
                        <a:buFontTx/>
                        <a:buNone/>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(If applicable)</a:t>
                      </a:r>
                    </a:p>
                  </a:txBody>
                  <a:tcPr marL="61067" marR="61067" marT="15844" marB="1584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4">
                  <a:txBody>
                    <a:bodyPr/>
                    <a:lstStyle/>
                    <a:p>
                      <a:pPr marL="0" indent="0">
                        <a:buFont typeface="Arial" panose="020B0604020202020204" pitchFamily="34" charset="0"/>
                        <a:buNone/>
                      </a:pPr>
                      <a:r>
                        <a:rPr lang="en-ZA" sz="1200" dirty="0">
                          <a:latin typeface="Verdana" panose="020B0604030504040204" pitchFamily="34" charset="0"/>
                          <a:ea typeface="Verdana" panose="020B0604030504040204" pitchFamily="34" charset="0"/>
                          <a:cs typeface="Arial" panose="020B0604020202020204" pitchFamily="34" charset="0"/>
                        </a:rPr>
                        <a:t>None</a:t>
                      </a:r>
                    </a:p>
                  </a:txBody>
                  <a:tcPr marL="36196" marR="36196" marT="36223" marB="1779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bl>
          </a:graphicData>
        </a:graphic>
      </p:graphicFrame>
      <p:sp>
        <p:nvSpPr>
          <p:cNvPr id="2" name="Footer Placeholder 1"/>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defPPr>
              <a:defRPr lang="en-US"/>
            </a:defPPr>
            <a:lvl1pPr algn="ctr" defTabSz="457200" rtl="0" eaLnBrk="1" fontAlgn="auto" hangingPunct="1">
              <a:spcBef>
                <a:spcPts val="0"/>
              </a:spcBef>
              <a:spcAft>
                <a:spcPts val="0"/>
              </a:spcAft>
              <a:defRPr sz="1200" kern="1200">
                <a:solidFill>
                  <a:schemeClr val="tx1">
                    <a:tint val="75000"/>
                  </a:schemeClr>
                </a:solidFill>
                <a:latin typeface="+mn-lt"/>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a:defRPr/>
            </a:pPr>
            <a:fld id="{4CB32105-14E6-47B1-A427-B2DC9EB341A0}" type="slidenum">
              <a:rPr lang="en-US" sz="800" b="1" smtClean="0">
                <a:latin typeface="Arial" panose="020B0604020202020204" pitchFamily="34" charset="0"/>
                <a:cs typeface="Arial" panose="020B0604020202020204" pitchFamily="34" charset="0"/>
              </a:rPr>
              <a:t>54</a:t>
            </a:fld>
            <a:endParaRPr lang="en-US" sz="8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73461"/>
            <a:ext cx="4304923" cy="4525963"/>
          </a:xfrm>
        </p:spPr>
        <p:txBody>
          <a:bodyPr/>
          <a:lstStyle/>
          <a:p>
            <a:pPr algn="just">
              <a:lnSpc>
                <a:spcPct val="150000"/>
              </a:lnSpc>
            </a:pPr>
            <a:r>
              <a:rPr lang="en-US" sz="1200" dirty="0" smtClean="0">
                <a:latin typeface="Verdana" panose="020B0604030504040204" pitchFamily="34" charset="0"/>
                <a:ea typeface="Verdana" panose="020B0604030504040204" pitchFamily="34" charset="0"/>
                <a:cs typeface="Arial" panose="020B0604020202020204" pitchFamily="34" charset="0"/>
              </a:rPr>
              <a:t>The </a:t>
            </a:r>
            <a:r>
              <a:rPr lang="en-US" sz="1200" dirty="0">
                <a:latin typeface="Verdana" panose="020B0604030504040204" pitchFamily="34" charset="0"/>
                <a:ea typeface="Verdana" panose="020B0604030504040204" pitchFamily="34" charset="0"/>
                <a:cs typeface="Arial" panose="020B0604020202020204" pitchFamily="34" charset="0"/>
              </a:rPr>
              <a:t>Regulator is required, in terms of section 14(1) of PAIA, to make available a Manual in at least three (3) official languages. The Regulator has compiled its PAIA Manual in English, Sesotho, Afrikaans and braille.  </a:t>
            </a:r>
          </a:p>
          <a:p>
            <a:pPr marL="0" indent="0" algn="just">
              <a:lnSpc>
                <a:spcPct val="150000"/>
              </a:lnSpc>
              <a:buNone/>
            </a:pPr>
            <a:endParaRPr lang="en-US" sz="1200" dirty="0">
              <a:latin typeface="Verdana" panose="020B0604030504040204" pitchFamily="34" charset="0"/>
              <a:ea typeface="Verdana" panose="020B0604030504040204" pitchFamily="34" charset="0"/>
              <a:cs typeface="Arial" panose="020B0604020202020204" pitchFamily="34" charset="0"/>
            </a:endParaRPr>
          </a:p>
          <a:p>
            <a:pPr algn="just">
              <a:lnSpc>
                <a:spcPct val="150000"/>
              </a:lnSpc>
            </a:pPr>
            <a:r>
              <a:rPr lang="en-US" sz="1200" dirty="0">
                <a:latin typeface="Verdana" panose="020B0604030504040204" pitchFamily="34" charset="0"/>
                <a:ea typeface="Verdana" panose="020B0604030504040204" pitchFamily="34" charset="0"/>
                <a:cs typeface="Arial" panose="020B0604020202020204" pitchFamily="34" charset="0"/>
              </a:rPr>
              <a:t>The Regulator is also required to, in terms of section 10 of PAIA, read with regulation 2 of PAIA Regulations, make the Guide available in each of the official languages in an easily comprehensible form and manner, as may reasonably be required by a person who wishes to exercise any right contemplated in PAIA and POPIA. </a:t>
            </a:r>
            <a:endParaRPr lang="en-US" sz="1200" dirty="0" smtClean="0">
              <a:latin typeface="Verdana" panose="020B0604030504040204" pitchFamily="34" charset="0"/>
              <a:ea typeface="Verdana" panose="020B0604030504040204" pitchFamily="34" charset="0"/>
              <a:cs typeface="Arial" panose="020B0604020202020204" pitchFamily="34" charset="0"/>
            </a:endParaRPr>
          </a:p>
          <a:p>
            <a:pPr algn="just">
              <a:lnSpc>
                <a:spcPct val="150000"/>
              </a:lnSpc>
            </a:pPr>
            <a:endParaRPr lang="en-US" sz="1200" dirty="0">
              <a:latin typeface="Verdana" panose="020B0604030504040204" pitchFamily="34" charset="0"/>
              <a:ea typeface="Verdana" panose="020B0604030504040204" pitchFamily="34" charset="0"/>
              <a:cs typeface="Arial" panose="020B0604020202020204" pitchFamily="34" charset="0"/>
            </a:endParaRPr>
          </a:p>
          <a:p>
            <a:pPr algn="just">
              <a:lnSpc>
                <a:spcPct val="150000"/>
              </a:lnSpc>
            </a:pPr>
            <a:r>
              <a:rPr lang="en-US" sz="1200" dirty="0" smtClean="0">
                <a:latin typeface="Verdana" panose="020B0604030504040204" pitchFamily="34" charset="0"/>
                <a:ea typeface="Verdana" panose="020B0604030504040204" pitchFamily="34" charset="0"/>
                <a:cs typeface="Arial" panose="020B0604020202020204" pitchFamily="34" charset="0"/>
              </a:rPr>
              <a:t>The </a:t>
            </a:r>
            <a:r>
              <a:rPr lang="en-US" sz="1200" dirty="0">
                <a:latin typeface="Verdana" panose="020B0604030504040204" pitchFamily="34" charset="0"/>
                <a:ea typeface="Verdana" panose="020B0604030504040204" pitchFamily="34" charset="0"/>
                <a:cs typeface="Arial" panose="020B0604020202020204" pitchFamily="34" charset="0"/>
              </a:rPr>
              <a:t>PAIA Guides were compiled in all eleven (11) official languages, including braille.  </a:t>
            </a:r>
          </a:p>
          <a:p>
            <a:pPr marL="0" indent="0" algn="just">
              <a:lnSpc>
                <a:spcPct val="150000"/>
              </a:lnSpc>
              <a:buNone/>
            </a:pPr>
            <a:endParaRPr lang="en-US" sz="1200" dirty="0">
              <a:latin typeface="Verdana" panose="020B0604030504040204" pitchFamily="34" charset="0"/>
              <a:ea typeface="Verdana" panose="020B0604030504040204" pitchFamily="34" charset="0"/>
              <a:cs typeface="Arial" panose="020B0604020202020204" pitchFamily="34" charset="0"/>
            </a:endParaRPr>
          </a:p>
          <a:p>
            <a:pPr marL="0" indent="0" algn="just">
              <a:lnSpc>
                <a:spcPct val="150000"/>
              </a:lnSpc>
              <a:buNone/>
            </a:pPr>
            <a:endParaRPr lang="en-US" sz="1200" dirty="0">
              <a:latin typeface="Verdana" panose="020B0604030504040204" pitchFamily="34" charset="0"/>
              <a:ea typeface="Verdana" panose="020B0604030504040204" pitchFamily="34" charset="0"/>
              <a:cs typeface="Arial" panose="020B0604020202020204" pitchFamily="34" charset="0"/>
            </a:endParaRPr>
          </a:p>
          <a:p>
            <a:pPr marL="0" indent="0" algn="just">
              <a:lnSpc>
                <a:spcPct val="150000"/>
              </a:lnSpc>
              <a:buNone/>
            </a:pPr>
            <a:endParaRPr lang="en-US" sz="1200" dirty="0">
              <a:latin typeface="Verdana" panose="020B0604030504040204" pitchFamily="34" charset="0"/>
              <a:ea typeface="Verdana" panose="020B0604030504040204" pitchFamily="34" charset="0"/>
              <a:cs typeface="Arial" panose="020B0604020202020204" pitchFamily="34" charset="0"/>
            </a:endParaRPr>
          </a:p>
          <a:p>
            <a:pPr marL="0" indent="0" algn="just">
              <a:lnSpc>
                <a:spcPct val="150000"/>
              </a:lnSpc>
              <a:buNone/>
            </a:pPr>
            <a:endParaRPr lang="en-US" sz="1200" dirty="0">
              <a:latin typeface="Verdana" panose="020B0604030504040204" pitchFamily="34" charset="0"/>
              <a:ea typeface="Verdana" panose="020B0604030504040204" pitchFamily="34" charset="0"/>
              <a:cs typeface="Arial" panose="020B0604020202020204" pitchFamily="34" charset="0"/>
            </a:endParaRPr>
          </a:p>
          <a:p>
            <a:pPr marL="0" indent="0" algn="just">
              <a:lnSpc>
                <a:spcPct val="150000"/>
              </a:lnSpc>
              <a:buNone/>
            </a:pPr>
            <a:endParaRPr lang="en-US" sz="1200" b="1" dirty="0">
              <a:latin typeface="Verdana" panose="020B0604030504040204" pitchFamily="34" charset="0"/>
              <a:ea typeface="Verdana" panose="020B0604030504040204" pitchFamily="34" charset="0"/>
              <a:cs typeface="Arial" panose="020B0604020202020204" pitchFamily="34" charset="0"/>
            </a:endParaRPr>
          </a:p>
        </p:txBody>
      </p:sp>
      <p:sp>
        <p:nvSpPr>
          <p:cNvPr id="5" name="Slide Number Placeholder 4"/>
          <p:cNvSpPr>
            <a:spLocks noGrp="1"/>
          </p:cNvSpPr>
          <p:nvPr>
            <p:ph type="sldNum" sz="quarter" idx="12"/>
          </p:nvPr>
        </p:nvSpPr>
        <p:spPr>
          <a:xfrm>
            <a:off x="2524125" y="6173787"/>
            <a:ext cx="2133600" cy="365125"/>
          </a:xfrm>
        </p:spPr>
        <p:txBody>
          <a:bodyPr/>
          <a:lstStyle/>
          <a:p>
            <a:pPr>
              <a:defRPr>
                <a:uFillTx/>
              </a:defRPr>
            </a:pPr>
            <a:fld id="{53D2BF3C-DD81-4A71-B976-BFF89C61EB4E}" type="slidenum">
              <a:rPr lang="en-US" altLang="en-US" smtClean="0">
                <a:uFillTx/>
              </a:rPr>
              <a:t>55</a:t>
            </a:fld>
            <a:endParaRPr lang="en-US" altLang="en-US" dirty="0">
              <a:uFillTx/>
            </a:endParaRPr>
          </a:p>
        </p:txBody>
      </p:sp>
      <p:sp>
        <p:nvSpPr>
          <p:cNvPr id="2" name="Rectangle 1"/>
          <p:cNvSpPr/>
          <p:nvPr/>
        </p:nvSpPr>
        <p:spPr>
          <a:xfrm>
            <a:off x="534154" y="561315"/>
            <a:ext cx="8066638" cy="47078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smtClean="0">
                <a:latin typeface="Arial" panose="020B0604020202020204" pitchFamily="34" charset="0"/>
                <a:cs typeface="Arial" panose="020B0604020202020204" pitchFamily="34" charset="0"/>
              </a:rPr>
              <a:t>ADDITIONAL REPORTING ON PAIA COMPLIANCE</a:t>
            </a:r>
            <a:endParaRPr lang="en-ZA" sz="2400" b="1"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1834" y="2136618"/>
            <a:ext cx="3757188" cy="344031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9786"/>
            <a:ext cx="8143592" cy="4134416"/>
          </a:xfrm>
        </p:spPr>
        <p:txBody>
          <a:bodyPr/>
          <a:lstStyle/>
          <a:p>
            <a:pPr marL="0" indent="0" algn="just">
              <a:lnSpc>
                <a:spcPct val="150000"/>
              </a:lnSpc>
              <a:buNone/>
            </a:pPr>
            <a:r>
              <a:rPr lang="en-US" sz="1200" dirty="0">
                <a:latin typeface="Verdana" panose="020B0604030504040204" pitchFamily="34" charset="0"/>
                <a:ea typeface="Verdana" panose="020B0604030504040204" pitchFamily="34" charset="0"/>
                <a:cs typeface="Arial" panose="020B0604020202020204" pitchFamily="34" charset="0"/>
              </a:rPr>
              <a:t> </a:t>
            </a:r>
          </a:p>
          <a:p>
            <a:pPr algn="just">
              <a:lnSpc>
                <a:spcPct val="150000"/>
              </a:lnSpc>
            </a:pPr>
            <a:r>
              <a:rPr lang="en-US" sz="1200" dirty="0">
                <a:latin typeface="Verdana" panose="020B0604030504040204" pitchFamily="34" charset="0"/>
                <a:ea typeface="Verdana" panose="020B0604030504040204" pitchFamily="34" charset="0"/>
                <a:cs typeface="Arial" panose="020B0604020202020204" pitchFamily="34" charset="0"/>
              </a:rPr>
              <a:t>Section 51(4) of PAIA empowers the Minister of Justice and Correctional Services to exempt certain private bodies from compiling PAIA manual. </a:t>
            </a:r>
            <a:endParaRPr lang="en-US" sz="1200" dirty="0" smtClean="0">
              <a:latin typeface="Verdana" panose="020B0604030504040204" pitchFamily="34" charset="0"/>
              <a:ea typeface="Verdana" panose="020B0604030504040204" pitchFamily="34" charset="0"/>
              <a:cs typeface="Arial" panose="020B0604020202020204" pitchFamily="34" charset="0"/>
            </a:endParaRPr>
          </a:p>
          <a:p>
            <a:pPr marL="0" indent="0" algn="just">
              <a:lnSpc>
                <a:spcPct val="150000"/>
              </a:lnSpc>
              <a:buNone/>
            </a:pPr>
            <a:endParaRPr lang="en-US" sz="1200" dirty="0" smtClean="0">
              <a:latin typeface="Verdana" panose="020B0604030504040204" pitchFamily="34" charset="0"/>
              <a:ea typeface="Verdana" panose="020B0604030504040204" pitchFamily="34" charset="0"/>
              <a:cs typeface="Arial" panose="020B0604020202020204" pitchFamily="34" charset="0"/>
            </a:endParaRPr>
          </a:p>
          <a:p>
            <a:pPr algn="just">
              <a:lnSpc>
                <a:spcPct val="150000"/>
              </a:lnSpc>
            </a:pPr>
            <a:r>
              <a:rPr lang="en-US" sz="1200" dirty="0" smtClean="0">
                <a:latin typeface="Verdana" panose="020B0604030504040204" pitchFamily="34" charset="0"/>
                <a:ea typeface="Verdana" panose="020B0604030504040204" pitchFamily="34" charset="0"/>
                <a:cs typeface="Arial" panose="020B0604020202020204" pitchFamily="34" charset="0"/>
              </a:rPr>
              <a:t>Having </a:t>
            </a:r>
            <a:r>
              <a:rPr lang="en-US" sz="1200" dirty="0">
                <a:latin typeface="Verdana" panose="020B0604030504040204" pitchFamily="34" charset="0"/>
                <a:ea typeface="Verdana" panose="020B0604030504040204" pitchFamily="34" charset="0"/>
                <a:cs typeface="Arial" panose="020B0604020202020204" pitchFamily="34" charset="0"/>
              </a:rPr>
              <a:t>reconsidered the significance of the legislative requirement for compiling the PAIA Manual, especially the amendment of section 51 of PAIA (which will come into operation on 30 June 2021), in terms of which the scope of the information that the Manual must cover has been widened to include matters relating to the POPIA, the exemptions was extended to 31 December 2021, to afford private bodies that were previously exempted adequate time to compile their PAIA Manual. </a:t>
            </a:r>
            <a:endParaRPr lang="en-US" sz="1200" dirty="0" smtClean="0">
              <a:latin typeface="Verdana" panose="020B0604030504040204" pitchFamily="34" charset="0"/>
              <a:ea typeface="Verdana" panose="020B0604030504040204" pitchFamily="34" charset="0"/>
              <a:cs typeface="Arial" panose="020B0604020202020204" pitchFamily="34" charset="0"/>
            </a:endParaRPr>
          </a:p>
          <a:p>
            <a:pPr algn="just">
              <a:lnSpc>
                <a:spcPct val="150000"/>
              </a:lnSpc>
            </a:pPr>
            <a:endParaRPr lang="en-US" sz="1200" dirty="0">
              <a:latin typeface="Verdana" panose="020B0604030504040204" pitchFamily="34" charset="0"/>
              <a:ea typeface="Verdana" panose="020B0604030504040204" pitchFamily="34" charset="0"/>
              <a:cs typeface="Arial" panose="020B0604020202020204" pitchFamily="34" charset="0"/>
            </a:endParaRPr>
          </a:p>
          <a:p>
            <a:pPr algn="just">
              <a:lnSpc>
                <a:spcPct val="150000"/>
              </a:lnSpc>
            </a:pPr>
            <a:r>
              <a:rPr lang="en-US" sz="1200" dirty="0" smtClean="0">
                <a:latin typeface="Verdana" panose="020B0604030504040204" pitchFamily="34" charset="0"/>
                <a:ea typeface="Verdana" panose="020B0604030504040204" pitchFamily="34" charset="0"/>
                <a:cs typeface="Arial" panose="020B0604020202020204" pitchFamily="34" charset="0"/>
              </a:rPr>
              <a:t>As </a:t>
            </a:r>
            <a:r>
              <a:rPr lang="en-US" sz="1200" dirty="0">
                <a:latin typeface="Verdana" panose="020B0604030504040204" pitchFamily="34" charset="0"/>
                <a:ea typeface="Verdana" panose="020B0604030504040204" pitchFamily="34" charset="0"/>
                <a:cs typeface="Arial" panose="020B0604020202020204" pitchFamily="34" charset="0"/>
              </a:rPr>
              <a:t>a result, the Regulator has advised the Minister that there should not be any further exemption of any body from compiling PAIA Manual. A template of PAIA Manual was published to assist those private bodies to compile their manual. </a:t>
            </a:r>
          </a:p>
          <a:p>
            <a:pPr marL="0" indent="0" algn="just">
              <a:lnSpc>
                <a:spcPct val="150000"/>
              </a:lnSpc>
              <a:buNone/>
            </a:pPr>
            <a:endParaRPr lang="en-US" sz="1200" dirty="0">
              <a:latin typeface="Verdana" panose="020B0604030504040204" pitchFamily="34" charset="0"/>
              <a:ea typeface="Verdana" panose="020B0604030504040204" pitchFamily="34" charset="0"/>
              <a:cs typeface="Arial" panose="020B0604020202020204" pitchFamily="34" charset="0"/>
            </a:endParaRPr>
          </a:p>
          <a:p>
            <a:pPr marL="0" indent="0" algn="just">
              <a:lnSpc>
                <a:spcPct val="150000"/>
              </a:lnSpc>
              <a:buNone/>
            </a:pPr>
            <a:endParaRPr lang="en-US" sz="1200" dirty="0">
              <a:latin typeface="Verdana" panose="020B0604030504040204" pitchFamily="34" charset="0"/>
              <a:ea typeface="Verdana" panose="020B0604030504040204" pitchFamily="34" charset="0"/>
              <a:cs typeface="Arial" panose="020B0604020202020204" pitchFamily="34" charset="0"/>
            </a:endParaRPr>
          </a:p>
          <a:p>
            <a:pPr marL="0" indent="0" algn="just">
              <a:lnSpc>
                <a:spcPct val="150000"/>
              </a:lnSpc>
              <a:buNone/>
            </a:pPr>
            <a:endParaRPr lang="en-US" sz="1200" dirty="0">
              <a:latin typeface="Verdana" panose="020B0604030504040204" pitchFamily="34" charset="0"/>
              <a:ea typeface="Verdana" panose="020B0604030504040204" pitchFamily="34" charset="0"/>
              <a:cs typeface="Arial" panose="020B0604020202020204" pitchFamily="34" charset="0"/>
            </a:endParaRPr>
          </a:p>
          <a:p>
            <a:pPr marL="0" indent="0" algn="just">
              <a:lnSpc>
                <a:spcPct val="150000"/>
              </a:lnSpc>
              <a:buNone/>
            </a:pPr>
            <a:endParaRPr lang="en-US" sz="1200" b="1" dirty="0">
              <a:latin typeface="Verdana" panose="020B0604030504040204" pitchFamily="34" charset="0"/>
              <a:ea typeface="Verdana" panose="020B0604030504040204" pitchFamily="34" charset="0"/>
              <a:cs typeface="Arial" panose="020B0604020202020204" pitchFamily="34" charset="0"/>
            </a:endParaRPr>
          </a:p>
        </p:txBody>
      </p:sp>
      <p:sp>
        <p:nvSpPr>
          <p:cNvPr id="5" name="Slide Number Placeholder 4"/>
          <p:cNvSpPr>
            <a:spLocks noGrp="1"/>
          </p:cNvSpPr>
          <p:nvPr>
            <p:ph type="sldNum" sz="quarter" idx="12"/>
          </p:nvPr>
        </p:nvSpPr>
        <p:spPr>
          <a:xfrm>
            <a:off x="2524125" y="6173787"/>
            <a:ext cx="2133600" cy="365125"/>
          </a:xfrm>
        </p:spPr>
        <p:txBody>
          <a:bodyPr/>
          <a:lstStyle/>
          <a:p>
            <a:pPr>
              <a:defRPr>
                <a:uFillTx/>
              </a:defRPr>
            </a:pPr>
            <a:fld id="{53D2BF3C-DD81-4A71-B976-BFF89C61EB4E}" type="slidenum">
              <a:rPr lang="en-US" altLang="en-US" smtClean="0">
                <a:uFillTx/>
              </a:rPr>
              <a:t>56</a:t>
            </a:fld>
            <a:endParaRPr lang="en-US" altLang="en-US" dirty="0">
              <a:uFillTx/>
            </a:endParaRPr>
          </a:p>
        </p:txBody>
      </p:sp>
      <p:sp>
        <p:nvSpPr>
          <p:cNvPr id="4" name="Rectangle 3"/>
          <p:cNvSpPr/>
          <p:nvPr/>
        </p:nvSpPr>
        <p:spPr>
          <a:xfrm>
            <a:off x="534154" y="561315"/>
            <a:ext cx="8066638" cy="47078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smtClean="0">
                <a:latin typeface="Arial" panose="020B0604020202020204" pitchFamily="34" charset="0"/>
                <a:cs typeface="Arial" panose="020B0604020202020204" pitchFamily="34" charset="0"/>
              </a:rPr>
              <a:t>ADDITIONAL REPORTING ON PAIA COMPLIANCE</a:t>
            </a:r>
            <a:endParaRPr lang="en-ZA" sz="2400" b="1" dirty="0">
              <a:latin typeface="Arial" panose="020B0604020202020204" pitchFamily="34" charset="0"/>
              <a:cs typeface="Arial" panose="020B0604020202020204"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319269"/>
            <a:ext cx="8229600" cy="508000"/>
          </a:xfrm>
        </p:spPr>
        <p:txBody>
          <a:bodyPr/>
          <a:lstStyle/>
          <a:p>
            <a:pPr eaLnBrk="1" hangingPunct="1"/>
            <a:r>
              <a:rPr lang="en-US" altLang="en-US" sz="2400" b="1" dirty="0">
                <a:latin typeface="Arial" panose="020B0604020202020204" pitchFamily="34" charset="0"/>
                <a:cs typeface="Arial" panose="020B0604020202020204" pitchFamily="34" charset="0"/>
              </a:rPr>
              <a:t>PROGRAMME 3: EDUCATION &amp; COMMUNICATION</a:t>
            </a:r>
          </a:p>
        </p:txBody>
      </p:sp>
      <p:graphicFrame>
        <p:nvGraphicFramePr>
          <p:cNvPr id="7" name="Group 33"/>
          <p:cNvGraphicFramePr/>
          <p:nvPr/>
        </p:nvGraphicFramePr>
        <p:xfrm>
          <a:off x="452672" y="742383"/>
          <a:ext cx="8378409" cy="5290428"/>
        </p:xfrm>
        <a:graphic>
          <a:graphicData uri="http://schemas.openxmlformats.org/drawingml/2006/table">
            <a:tbl>
              <a:tblPr/>
              <a:tblGrid>
                <a:gridCol w="1421008">
                  <a:extLst>
                    <a:ext uri="{9D8B030D-6E8A-4147-A177-3AD203B41FA5}">
                      <a16:colId xmlns:a16="http://schemas.microsoft.com/office/drawing/2014/main" val="20000"/>
                    </a:ext>
                  </a:extLst>
                </a:gridCol>
                <a:gridCol w="1328734">
                  <a:extLst>
                    <a:ext uri="{9D8B030D-6E8A-4147-A177-3AD203B41FA5}">
                      <a16:colId xmlns:a16="http://schemas.microsoft.com/office/drawing/2014/main" val="20001"/>
                    </a:ext>
                  </a:extLst>
                </a:gridCol>
                <a:gridCol w="1405196">
                  <a:extLst>
                    <a:ext uri="{9D8B030D-6E8A-4147-A177-3AD203B41FA5}">
                      <a16:colId xmlns:a16="http://schemas.microsoft.com/office/drawing/2014/main" val="20002"/>
                    </a:ext>
                  </a:extLst>
                </a:gridCol>
                <a:gridCol w="2839372">
                  <a:extLst>
                    <a:ext uri="{9D8B030D-6E8A-4147-A177-3AD203B41FA5}">
                      <a16:colId xmlns:a16="http://schemas.microsoft.com/office/drawing/2014/main" val="20003"/>
                    </a:ext>
                  </a:extLst>
                </a:gridCol>
                <a:gridCol w="1384099">
                  <a:extLst>
                    <a:ext uri="{9D8B030D-6E8A-4147-A177-3AD203B41FA5}">
                      <a16:colId xmlns:a16="http://schemas.microsoft.com/office/drawing/2014/main" val="20004"/>
                    </a:ext>
                  </a:extLst>
                </a:gridCol>
              </a:tblGrid>
              <a:tr h="576015">
                <a:tc gridSpan="5">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l" defTabSz="914400" rtl="0" eaLnBrk="1" fontAlgn="base" latinLnBrk="0" hangingPunct="1">
                        <a:lnSpc>
                          <a:spcPct val="105000"/>
                        </a:lnSpc>
                        <a:spcBef>
                          <a:spcPts val="600"/>
                        </a:spcBef>
                        <a:spcAft>
                          <a:spcPts val="600"/>
                        </a:spcAft>
                        <a:buClrTx/>
                        <a:buSzTx/>
                        <a:buFontTx/>
                        <a:buNone/>
                        <a:defRPr/>
                      </a:pPr>
                      <a:r>
                        <a:rPr lang="en-US" sz="1200" b="1" kern="1200" dirty="0" smtClean="0">
                          <a:solidFill>
                            <a:schemeClr val="tx1"/>
                          </a:solidFill>
                          <a:effectLst/>
                          <a:uFillTx/>
                          <a:latin typeface="Verdana" panose="020B0604030504040204" pitchFamily="34" charset="0"/>
                          <a:ea typeface="Verdana" panose="020B0604030504040204" pitchFamily="34" charset="0"/>
                          <a:cs typeface="Arial" panose="020B0604020202020204" pitchFamily="34" charset="0"/>
                        </a:rPr>
                        <a:t>Output: Public </a:t>
                      </a:r>
                      <a:r>
                        <a:rPr lang="en-US" sz="1200" b="1" kern="1200" dirty="0">
                          <a:solidFill>
                            <a:schemeClr val="tx1"/>
                          </a:solidFill>
                          <a:effectLst/>
                          <a:uFillTx/>
                          <a:latin typeface="Verdana" panose="020B0604030504040204" pitchFamily="34" charset="0"/>
                          <a:ea typeface="Verdana" panose="020B0604030504040204" pitchFamily="34" charset="0"/>
                          <a:cs typeface="Arial" panose="020B0604020202020204" pitchFamily="34" charset="0"/>
                        </a:rPr>
                        <a:t>awareness and education strategy developed</a:t>
                      </a:r>
                      <a:endParaRPr lang="en-ZA" sz="1200" b="1" kern="1200" dirty="0">
                        <a:solidFill>
                          <a:schemeClr val="tx1"/>
                        </a:solidFill>
                        <a:effectLst/>
                        <a:uFillTx/>
                        <a:latin typeface="Verdana" panose="020B0604030504040204" pitchFamily="34" charset="0"/>
                        <a:ea typeface="Verdana" panose="020B0604030504040204" pitchFamily="34" charset="0"/>
                        <a:cs typeface="Arial" panose="020B0604020202020204" pitchFamily="34" charset="0"/>
                      </a:endParaRPr>
                    </a:p>
                  </a:txBody>
                  <a:tcPr marL="61057" marR="61057" marT="15843" marB="1584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AC6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27006">
                <a:tc rowSpan="2">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ctr" defTabSz="914400" rtl="0" eaLnBrk="1" fontAlgn="base" latinLnBrk="0" hangingPunct="1">
                        <a:lnSpc>
                          <a:spcPct val="105000"/>
                        </a:lnSpc>
                        <a:spcBef>
                          <a:spcPct val="0"/>
                        </a:spcBef>
                        <a:spcAft>
                          <a:spcPts val="200"/>
                        </a:spcAft>
                        <a:buClrTx/>
                        <a:buSzTx/>
                        <a:buFontTx/>
                        <a:buNone/>
                      </a:pPr>
                      <a:r>
                        <a:rPr kumimoji="0" lang="en-US"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Indicator</a:t>
                      </a:r>
                      <a:endPar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57" marR="61057" marT="15843" marB="1584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rowSpan="2">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ctr" defTabSz="914400" rtl="0" eaLnBrk="1" fontAlgn="base" latinLnBrk="0" hangingPunct="1">
                        <a:lnSpc>
                          <a:spcPct val="105000"/>
                        </a:lnSpc>
                        <a:spcBef>
                          <a:spcPct val="0"/>
                        </a:spcBef>
                        <a:spcAft>
                          <a:spcPts val="200"/>
                        </a:spcAft>
                        <a:buClrTx/>
                        <a:buSzTx/>
                        <a:buFontTx/>
                        <a:buNone/>
                      </a:pPr>
                      <a:r>
                        <a:rPr kumimoji="0" lang="en-US"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Annual target: </a:t>
                      </a:r>
                      <a:r>
                        <a:rPr kumimoji="0" lang="en-US" sz="1200" b="1" i="0" u="none" strike="noStrike" cap="none" normalizeH="0" baseline="0" dirty="0" smtClean="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2021/22</a:t>
                      </a:r>
                      <a:endPar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57" marR="61057" marT="15843" marB="1584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gridSpan="2">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ctr" defTabSz="914400" rtl="0" eaLnBrk="1" fontAlgn="base" latinLnBrk="0" hangingPunct="1">
                        <a:lnSpc>
                          <a:spcPct val="105000"/>
                        </a:lnSpc>
                        <a:spcBef>
                          <a:spcPct val="0"/>
                        </a:spcBef>
                        <a:spcAft>
                          <a:spcPts val="200"/>
                        </a:spcAft>
                        <a:buClrTx/>
                        <a:buSzTx/>
                        <a:buFontTx/>
                        <a:buNone/>
                      </a:pPr>
                      <a:r>
                        <a:rPr kumimoji="0" lang="en-US" sz="1200" b="1" i="0" u="none" strike="noStrike" kern="1200" cap="none" normalizeH="0" baseline="0" dirty="0" smtClean="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Mid-Year</a:t>
                      </a:r>
                      <a:endParaRPr kumimoji="0" lang="en-ZA" sz="1200" b="1"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57" marR="61057" marT="15843" marB="1584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hMerge="1">
                  <a:txBody>
                    <a:bodyPr/>
                    <a:lstStyle/>
                    <a:p>
                      <a:endParaRPr lang="en-US"/>
                    </a:p>
                  </a:txBody>
                  <a:tcPr/>
                </a:tc>
                <a:tc rowSpan="2">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ctr" defTabSz="914400" rtl="0" eaLnBrk="1" fontAlgn="base" latinLnBrk="0" hangingPunct="1">
                        <a:lnSpc>
                          <a:spcPct val="105000"/>
                        </a:lnSpc>
                        <a:spcBef>
                          <a:spcPct val="0"/>
                        </a:spcBef>
                        <a:spcAft>
                          <a:spcPts val="200"/>
                        </a:spcAft>
                        <a:buClrTx/>
                        <a:buSzTx/>
                        <a:buFontTx/>
                        <a:buNone/>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Status</a:t>
                      </a:r>
                    </a:p>
                  </a:txBody>
                  <a:tcPr marL="61057" marR="61057" marT="15843" marB="1584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1"/>
                  </a:ext>
                </a:extLst>
              </a:tr>
              <a:tr h="414438">
                <a:tc vMerge="1">
                  <a:txBody>
                    <a:bodyPr/>
                    <a:lstStyle/>
                    <a:p>
                      <a:endParaRPr lang="en-US"/>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vMerge="1">
                  <a:txBody>
                    <a:bodyPr/>
                    <a:lstStyle/>
                    <a:p>
                      <a:endParaRPr lang="en-US"/>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115000"/>
                        </a:lnSpc>
                        <a:spcBef>
                          <a:spcPts val="1200"/>
                        </a:spcBef>
                        <a:spcAft>
                          <a:spcPts val="0"/>
                        </a:spcAft>
                      </a:pPr>
                      <a:r>
                        <a:rPr lang="en-US" sz="1200" b="1" dirty="0">
                          <a:latin typeface="Verdana" panose="020B0604030504040204" pitchFamily="34" charset="0"/>
                          <a:ea typeface="Verdana" panose="020B0604030504040204" pitchFamily="34" charset="0"/>
                          <a:cs typeface="Arial" panose="020B0604020202020204" pitchFamily="34" charset="0"/>
                        </a:rPr>
                        <a:t>Target</a:t>
                      </a:r>
                      <a:r>
                        <a:rPr lang="en-US" sz="1200" b="1" baseline="0" dirty="0">
                          <a:latin typeface="Verdana" panose="020B0604030504040204" pitchFamily="34" charset="0"/>
                          <a:ea typeface="Verdana" panose="020B0604030504040204" pitchFamily="34" charset="0"/>
                          <a:cs typeface="Arial" panose="020B0604020202020204" pitchFamily="34" charset="0"/>
                        </a:rPr>
                        <a:t> </a:t>
                      </a:r>
                      <a:endParaRPr lang="en-US" sz="1200" b="1" dirty="0">
                        <a:latin typeface="Verdana" panose="020B0604030504040204" pitchFamily="34" charset="0"/>
                        <a:ea typeface="Verdana" panose="020B0604030504040204" pitchFamily="34" charset="0"/>
                        <a:cs typeface="Arial" panose="020B0604020202020204" pitchFamily="34" charset="0"/>
                      </a:endParaRPr>
                    </a:p>
                  </a:txBody>
                  <a:tcPr marL="61057" marR="61057" marT="15843" marB="1584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algn="ctr"/>
                      <a:r>
                        <a:rPr lang="en-ZA" sz="1200" b="1" dirty="0">
                          <a:latin typeface="Verdana" panose="020B0604030504040204" pitchFamily="34" charset="0"/>
                          <a:ea typeface="Verdana" panose="020B0604030504040204" pitchFamily="34" charset="0"/>
                          <a:cs typeface="Arial" panose="020B0604020202020204" pitchFamily="34" charset="0"/>
                        </a:rPr>
                        <a:t>Actual</a:t>
                      </a:r>
                      <a:r>
                        <a:rPr lang="en-ZA" sz="1200" b="1" baseline="0" dirty="0">
                          <a:latin typeface="Verdana" panose="020B0604030504040204" pitchFamily="34" charset="0"/>
                          <a:ea typeface="Verdana" panose="020B0604030504040204" pitchFamily="34" charset="0"/>
                          <a:cs typeface="Arial" panose="020B0604020202020204" pitchFamily="34" charset="0"/>
                        </a:rPr>
                        <a:t> Output </a:t>
                      </a:r>
                      <a:endParaRPr lang="en-ZA" sz="1200" b="1" dirty="0">
                        <a:latin typeface="Verdana" panose="020B0604030504040204" pitchFamily="34" charset="0"/>
                        <a:ea typeface="Verdana" panose="020B0604030504040204" pitchFamily="34" charset="0"/>
                        <a:cs typeface="Arial" panose="020B0604020202020204" pitchFamily="34" charset="0"/>
                      </a:endParaRPr>
                    </a:p>
                  </a:txBody>
                  <a:tcPr marL="61057" marR="61057" marT="15843" marB="1584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vMerge="1">
                  <a:txBody>
                    <a:bodyPr/>
                    <a:lstStyle/>
                    <a:p>
                      <a:endParaRPr lang="en-US"/>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468481">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l"/>
                      <a:r>
                        <a:rPr lang="en-US" sz="1200" b="1" i="0" u="none" strike="noStrike" baseline="0" dirty="0">
                          <a:solidFill>
                            <a:srgbClr val="000000"/>
                          </a:solidFill>
                          <a:latin typeface="Verdana" panose="020B0604030504040204" pitchFamily="34" charset="0"/>
                          <a:ea typeface="Verdana" panose="020B0604030504040204" pitchFamily="34" charset="0"/>
                          <a:cs typeface="Arial" panose="020B0604020202020204" pitchFamily="34" charset="0"/>
                        </a:rPr>
                        <a:t>3.1.</a:t>
                      </a:r>
                    </a:p>
                    <a:p>
                      <a:pPr algn="l"/>
                      <a:r>
                        <a:rPr lang="en-US" sz="1200" b="1" i="0" u="none" strike="noStrike" baseline="0" dirty="0" smtClean="0">
                          <a:solidFill>
                            <a:srgbClr val="000000"/>
                          </a:solidFill>
                          <a:latin typeface="Verdana" panose="020B0604030504040204" pitchFamily="34" charset="0"/>
                          <a:ea typeface="Verdana" panose="020B0604030504040204" pitchFamily="34" charset="0"/>
                          <a:cs typeface="Arial" panose="020B0604020202020204" pitchFamily="34" charset="0"/>
                        </a:rPr>
                        <a:t>Approved </a:t>
                      </a:r>
                      <a:r>
                        <a:rPr lang="en-US" sz="1200" b="1" i="0" u="none" strike="noStrike" baseline="0" dirty="0">
                          <a:solidFill>
                            <a:srgbClr val="000000"/>
                          </a:solidFill>
                          <a:latin typeface="Verdana" panose="020B0604030504040204" pitchFamily="34" charset="0"/>
                          <a:ea typeface="Verdana" panose="020B0604030504040204" pitchFamily="34" charset="0"/>
                          <a:cs typeface="Arial" panose="020B0604020202020204" pitchFamily="34" charset="0"/>
                        </a:rPr>
                        <a:t>public awareness and education strategy and plan </a:t>
                      </a:r>
                      <a:r>
                        <a:rPr lang="en-US" sz="1200" b="0" i="0" u="none" strike="noStrike" baseline="0" dirty="0">
                          <a:solidFill>
                            <a:srgbClr val="000000"/>
                          </a:solidFill>
                          <a:latin typeface="Verdana" panose="020B0604030504040204" pitchFamily="34" charset="0"/>
                          <a:ea typeface="Verdana" panose="020B0604030504040204" pitchFamily="34" charset="0"/>
                          <a:cs typeface="Arial" panose="020B0604020202020204" pitchFamily="34" charset="0"/>
                        </a:rPr>
                        <a:t>	</a:t>
                      </a:r>
                    </a:p>
                  </a:txBody>
                  <a:tcPr marL="61057" marR="61057" marT="15843" marB="158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l"/>
                      <a:r>
                        <a:rPr lang="en-ZA" sz="1200" b="0" i="0" u="none" strike="noStrike" kern="1200" baseline="0" dirty="0">
                          <a:solidFill>
                            <a:schemeClr val="tx1"/>
                          </a:solidFill>
                          <a:latin typeface="Verdana" panose="020B0604030504040204" pitchFamily="34" charset="0"/>
                          <a:ea typeface="Verdana" panose="020B0604030504040204" pitchFamily="34" charset="0"/>
                          <a:cs typeface="Arial" panose="020B0604020202020204" pitchFamily="34" charset="0"/>
                        </a:rPr>
                        <a:t>Approved strategy and plan 	</a:t>
                      </a:r>
                    </a:p>
                  </a:txBody>
                  <a:tcPr marL="36191" marR="36191" marT="36217" marB="177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l"/>
                      <a:r>
                        <a:rPr kumimoji="0" lang="en-US" sz="1200" b="0"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Development of strategy &amp; plan</a:t>
                      </a:r>
                      <a:endParaRPr kumimoji="0" lang="en-ZA"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36191" marR="36191" marT="36217" marB="177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l"/>
                      <a:r>
                        <a:rPr lang="en-US" sz="1200" dirty="0">
                          <a:latin typeface="Verdana" panose="020B0604030504040204" pitchFamily="34" charset="0"/>
                          <a:ea typeface="Verdana" panose="020B0604030504040204" pitchFamily="34" charset="0"/>
                          <a:cs typeface="Arial" panose="020B0604020202020204" pitchFamily="34" charset="0"/>
                        </a:rPr>
                        <a:t>The first</a:t>
                      </a:r>
                      <a:r>
                        <a:rPr lang="en-US" sz="1200" baseline="0" dirty="0">
                          <a:latin typeface="Verdana" panose="020B0604030504040204" pitchFamily="34" charset="0"/>
                          <a:ea typeface="Verdana" panose="020B0604030504040204" pitchFamily="34" charset="0"/>
                          <a:cs typeface="Arial" panose="020B0604020202020204" pitchFamily="34" charset="0"/>
                        </a:rPr>
                        <a:t> draft of the strategy has been </a:t>
                      </a:r>
                      <a:r>
                        <a:rPr lang="en-US" sz="1200" baseline="0" dirty="0" smtClean="0">
                          <a:latin typeface="Verdana" panose="020B0604030504040204" pitchFamily="34" charset="0"/>
                          <a:ea typeface="Verdana" panose="020B0604030504040204" pitchFamily="34" charset="0"/>
                          <a:cs typeface="Arial" panose="020B0604020202020204" pitchFamily="34" charset="0"/>
                        </a:rPr>
                        <a:t>developed.</a:t>
                      </a:r>
                      <a:endParaRPr lang="en-ZA" sz="1200" dirty="0">
                        <a:latin typeface="Verdana" panose="020B0604030504040204" pitchFamily="34" charset="0"/>
                        <a:ea typeface="Verdana" panose="020B0604030504040204" pitchFamily="34" charset="0"/>
                        <a:cs typeface="Arial" panose="020B0604020202020204" pitchFamily="34" charset="0"/>
                      </a:endParaRPr>
                    </a:p>
                  </a:txBody>
                  <a:tcPr marL="36191" marR="36191" marT="36217" marB="177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5000"/>
                        </a:lnSpc>
                        <a:spcBef>
                          <a:spcPct val="0"/>
                        </a:spcBef>
                        <a:spcAft>
                          <a:spcPts val="200"/>
                        </a:spcAft>
                        <a:buClrTx/>
                        <a:buSzTx/>
                        <a:buFontTx/>
                        <a:buNone/>
                        <a:defRPr/>
                      </a:pPr>
                      <a:r>
                        <a:rPr lang="en-US" altLang="en-ZA" sz="1200" dirty="0" smtClean="0">
                          <a:latin typeface="Verdana" panose="020B0604030504040204" pitchFamily="34" charset="0"/>
                          <a:ea typeface="Verdana" panose="020B0604030504040204" pitchFamily="34" charset="0"/>
                          <a:cs typeface="Arial" panose="020B0604020202020204" pitchFamily="34" charset="0"/>
                        </a:rPr>
                        <a:t>Achieved</a:t>
                      </a:r>
                      <a:endParaRPr lang="en-ZA" sz="1200" dirty="0">
                        <a:latin typeface="Verdana" panose="020B0604030504040204" pitchFamily="34" charset="0"/>
                        <a:ea typeface="Verdana" panose="020B0604030504040204" pitchFamily="34" charset="0"/>
                        <a:cs typeface="Arial" panose="020B0604020202020204" pitchFamily="34" charset="0"/>
                      </a:endParaRPr>
                    </a:p>
                    <a:p>
                      <a:pPr marL="285750" marR="0" lvl="0" indent="-285750" algn="l" defTabSz="914400" rtl="0" eaLnBrk="1" fontAlgn="base" latinLnBrk="0" hangingPunct="1">
                        <a:lnSpc>
                          <a:spcPct val="105000"/>
                        </a:lnSpc>
                        <a:spcBef>
                          <a:spcPct val="0"/>
                        </a:spcBef>
                        <a:spcAft>
                          <a:spcPts val="200"/>
                        </a:spcAft>
                        <a:buClrTx/>
                        <a:buSzTx/>
                        <a:buFontTx/>
                        <a:buAutoNum type="romanLcParenBoth"/>
                      </a:pPr>
                      <a:endParaRPr kumimoji="0" lang="en-GB" sz="1200" b="0" i="0" u="none" strike="noStrike" cap="none" normalizeH="0" baseline="0" dirty="0">
                        <a:ln>
                          <a:noFill/>
                        </a:ln>
                        <a:solidFill>
                          <a:schemeClr val="bg1"/>
                        </a:solidFill>
                        <a:effectLst/>
                        <a:latin typeface="Verdana" panose="020B0604030504040204" pitchFamily="34" charset="0"/>
                        <a:ea typeface="Verdana" panose="020B0604030504040204" pitchFamily="34" charset="0"/>
                        <a:cs typeface="Arial" panose="020B0604020202020204" pitchFamily="34" charset="0"/>
                      </a:endParaRPr>
                    </a:p>
                  </a:txBody>
                  <a:tcPr marL="36191" marR="36191" marT="36217" marB="177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693902">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l" defTabSz="914400" rtl="0" eaLnBrk="1" fontAlgn="base" latinLnBrk="0" hangingPunct="1">
                        <a:lnSpc>
                          <a:spcPct val="105000"/>
                        </a:lnSpc>
                        <a:spcBef>
                          <a:spcPct val="0"/>
                        </a:spcBef>
                        <a:spcAft>
                          <a:spcPts val="200"/>
                        </a:spcAft>
                        <a:buClrTx/>
                        <a:buSzTx/>
                        <a:buFontTx/>
                        <a:buNone/>
                        <a:defRPr/>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Performance Overview</a:t>
                      </a:r>
                    </a:p>
                    <a:p>
                      <a:pPr marL="0" marR="0" lvl="0" indent="0" algn="l" defTabSz="914400" rtl="0" eaLnBrk="1" fontAlgn="base" latinLnBrk="0" hangingPunct="1">
                        <a:lnSpc>
                          <a:spcPct val="105000"/>
                        </a:lnSpc>
                        <a:spcBef>
                          <a:spcPct val="0"/>
                        </a:spcBef>
                        <a:spcAft>
                          <a:spcPts val="200"/>
                        </a:spcAft>
                        <a:buClrTx/>
                        <a:buSzTx/>
                        <a:buFontTx/>
                        <a:buNone/>
                      </a:pPr>
                      <a:endPar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57" marR="61057" marT="15843" marB="158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4">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l" defTabSz="457200" rtl="0" eaLnBrk="1" fontAlgn="ctr" latinLnBrk="0" hangingPunct="1">
                        <a:lnSpc>
                          <a:spcPct val="120000"/>
                        </a:lnSpc>
                        <a:spcBef>
                          <a:spcPts val="0"/>
                        </a:spcBef>
                        <a:spcAft>
                          <a:spcPts val="0"/>
                        </a:spcAft>
                        <a:buClrTx/>
                        <a:buSzTx/>
                        <a:buFontTx/>
                        <a:buNone/>
                        <a:defRPr/>
                      </a:pPr>
                      <a:r>
                        <a:rPr lang="en-US" sz="1200" dirty="0" smtClean="0">
                          <a:solidFill>
                            <a:schemeClr val="tx1"/>
                          </a:solidFill>
                          <a:latin typeface="Verdana" panose="020B0604030504040204" pitchFamily="34" charset="0"/>
                          <a:ea typeface="Verdana" panose="020B0604030504040204" pitchFamily="34" charset="0"/>
                          <a:cs typeface="Arial" panose="020B0604020202020204" pitchFamily="34" charset="0"/>
                        </a:rPr>
                        <a:t>The</a:t>
                      </a:r>
                      <a:r>
                        <a:rPr lang="en-US" sz="1200" baseline="0" dirty="0" smtClean="0">
                          <a:solidFill>
                            <a:schemeClr val="tx1"/>
                          </a:solidFill>
                          <a:latin typeface="Verdana" panose="020B0604030504040204" pitchFamily="34" charset="0"/>
                          <a:ea typeface="Verdana" panose="020B0604030504040204" pitchFamily="34" charset="0"/>
                          <a:cs typeface="Arial" panose="020B0604020202020204" pitchFamily="34" charset="0"/>
                        </a:rPr>
                        <a:t> </a:t>
                      </a:r>
                      <a:r>
                        <a:rPr lang="en-US" sz="1200" dirty="0" smtClean="0">
                          <a:solidFill>
                            <a:schemeClr val="tx1"/>
                          </a:solidFill>
                          <a:latin typeface="Verdana" panose="020B0604030504040204" pitchFamily="34" charset="0"/>
                          <a:ea typeface="Verdana" panose="020B0604030504040204" pitchFamily="34" charset="0"/>
                          <a:cs typeface="Arial" panose="020B0604020202020204" pitchFamily="34" charset="0"/>
                        </a:rPr>
                        <a:t>first draft of the strategy was delivered</a:t>
                      </a:r>
                      <a:r>
                        <a:rPr lang="en-US" sz="1200" baseline="0" dirty="0" smtClean="0">
                          <a:solidFill>
                            <a:schemeClr val="tx1"/>
                          </a:solidFill>
                          <a:latin typeface="Verdana" panose="020B0604030504040204" pitchFamily="34" charset="0"/>
                          <a:ea typeface="Verdana" panose="020B0604030504040204" pitchFamily="34" charset="0"/>
                          <a:cs typeface="Arial" panose="020B0604020202020204" pitchFamily="34" charset="0"/>
                        </a:rPr>
                        <a:t>, but it must be processed further by the organization. </a:t>
                      </a:r>
                      <a:endParaRPr lang="en-US" sz="1200" dirty="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36191" marR="36191" marT="36217" marB="177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marL="61065" marR="61065" marT="15832" marB="158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marL="61065" marR="61065" marT="15832" marB="158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22335">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l" defTabSz="914400" rtl="0" eaLnBrk="1" fontAlgn="base" latinLnBrk="0" hangingPunct="1">
                        <a:lnSpc>
                          <a:spcPct val="105000"/>
                        </a:lnSpc>
                        <a:spcBef>
                          <a:spcPct val="0"/>
                        </a:spcBef>
                        <a:spcAft>
                          <a:spcPts val="200"/>
                        </a:spcAft>
                        <a:buClrTx/>
                        <a:buSzTx/>
                        <a:buFontTx/>
                        <a:buNone/>
                        <a:defRPr/>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Challenges </a:t>
                      </a:r>
                    </a:p>
                    <a:p>
                      <a:pPr marL="0" marR="0" lvl="0" indent="0" algn="l" defTabSz="914400" rtl="0" eaLnBrk="1" fontAlgn="base" latinLnBrk="0" hangingPunct="1">
                        <a:lnSpc>
                          <a:spcPct val="105000"/>
                        </a:lnSpc>
                        <a:spcBef>
                          <a:spcPct val="0"/>
                        </a:spcBef>
                        <a:spcAft>
                          <a:spcPts val="200"/>
                        </a:spcAft>
                        <a:buClrTx/>
                        <a:buSzTx/>
                        <a:buFontTx/>
                        <a:buNone/>
                        <a:defRPr/>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(If applicable)</a:t>
                      </a:r>
                    </a:p>
                    <a:p>
                      <a:pPr marL="0" marR="0" lvl="0" indent="0" algn="l" defTabSz="914400" rtl="0" eaLnBrk="1" fontAlgn="base" latinLnBrk="0" hangingPunct="1">
                        <a:lnSpc>
                          <a:spcPct val="105000"/>
                        </a:lnSpc>
                        <a:spcBef>
                          <a:spcPct val="0"/>
                        </a:spcBef>
                        <a:spcAft>
                          <a:spcPts val="200"/>
                        </a:spcAft>
                        <a:buClrTx/>
                        <a:buSzTx/>
                        <a:buFontTx/>
                        <a:buNone/>
                      </a:pPr>
                      <a:endPar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57" marR="61057" marT="15843" marB="158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4">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l" defTabSz="457200" rtl="0" eaLnBrk="1" fontAlgn="ctr" latinLnBrk="0" hangingPunct="1">
                        <a:lnSpc>
                          <a:spcPct val="120000"/>
                        </a:lnSpc>
                        <a:spcBef>
                          <a:spcPts val="0"/>
                        </a:spcBef>
                        <a:spcAft>
                          <a:spcPts val="0"/>
                        </a:spcAft>
                        <a:buClrTx/>
                        <a:buSzTx/>
                        <a:buFontTx/>
                        <a:buNone/>
                        <a:defRPr/>
                      </a:pPr>
                      <a:r>
                        <a:rPr lang="en-US" sz="1200" baseline="0" dirty="0">
                          <a:solidFill>
                            <a:schemeClr val="tx1"/>
                          </a:solidFill>
                          <a:latin typeface="Verdana" panose="020B0604030504040204" pitchFamily="34" charset="0"/>
                          <a:ea typeface="Verdana" panose="020B0604030504040204" pitchFamily="34" charset="0"/>
                          <a:cs typeface="Arial" panose="020B0604020202020204" pitchFamily="34" charset="0"/>
                        </a:rPr>
                        <a:t>The strategy drafting process was delayed by three months. </a:t>
                      </a:r>
                    </a:p>
                  </a:txBody>
                  <a:tcPr marL="36191" marR="36191" marT="36217" marB="177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marL="61065" marR="61065" marT="15832" marB="158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marL="61065" marR="61065" marT="15832" marB="158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888251">
                <a:tc>
                  <a:txBody>
                    <a:bodyPr/>
                    <a:lstStyle/>
                    <a:p>
                      <a:pPr marL="0" marR="0" lvl="0" indent="0" algn="l" defTabSz="914400" rtl="0" eaLnBrk="1" fontAlgn="base" latinLnBrk="0" hangingPunct="1">
                        <a:lnSpc>
                          <a:spcPct val="105000"/>
                        </a:lnSpc>
                        <a:spcBef>
                          <a:spcPct val="0"/>
                        </a:spcBef>
                        <a:spcAft>
                          <a:spcPts val="200"/>
                        </a:spcAft>
                        <a:buClrTx/>
                        <a:buSzTx/>
                        <a:buFontTx/>
                        <a:buNone/>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Risks and Mitigation </a:t>
                      </a:r>
                    </a:p>
                    <a:p>
                      <a:pPr marL="0" marR="0" lvl="0" indent="0" algn="l" defTabSz="914400" rtl="0" eaLnBrk="1" fontAlgn="base" latinLnBrk="0" hangingPunct="1">
                        <a:lnSpc>
                          <a:spcPct val="105000"/>
                        </a:lnSpc>
                        <a:spcBef>
                          <a:spcPct val="0"/>
                        </a:spcBef>
                        <a:spcAft>
                          <a:spcPts val="200"/>
                        </a:spcAft>
                        <a:buClrTx/>
                        <a:buSzTx/>
                        <a:buFontTx/>
                        <a:buNone/>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(If applicable)</a:t>
                      </a:r>
                    </a:p>
                  </a:txBody>
                  <a:tcPr marL="61057" marR="61057" marT="15843" marB="158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4">
                  <a:txBody>
                    <a:bodyPr/>
                    <a:lstStyle/>
                    <a:p>
                      <a:pPr marL="0" indent="0" algn="l">
                        <a:buFont typeface="Arial" panose="020B0604020202020204" pitchFamily="34" charset="0"/>
                        <a:buNone/>
                      </a:pPr>
                      <a:r>
                        <a:rPr lang="en-US" altLang="en-ZA" sz="1200" baseline="0" dirty="0">
                          <a:solidFill>
                            <a:schemeClr val="tx1"/>
                          </a:solidFill>
                          <a:latin typeface="Verdana" panose="020B0604030504040204" pitchFamily="34" charset="0"/>
                          <a:ea typeface="Verdana" panose="020B0604030504040204" pitchFamily="34" charset="0"/>
                          <a:cs typeface="Arial" panose="020B0604020202020204" pitchFamily="34" charset="0"/>
                        </a:rPr>
                        <a:t>The Division will finalise the strategy drafting process in-house, to be completed before the end of the third quarter. The Division has enough capacity and expertise to finalise the strategy development and planning process. </a:t>
                      </a:r>
                      <a:endParaRPr lang="en-US" altLang="en-ZA" sz="1200" dirty="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36191" marR="36191" marT="36217" marB="177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191673"/>
            <a:ext cx="8229600" cy="508000"/>
          </a:xfrm>
        </p:spPr>
        <p:txBody>
          <a:bodyPr/>
          <a:lstStyle/>
          <a:p>
            <a:pPr eaLnBrk="1" hangingPunct="1"/>
            <a:r>
              <a:rPr lang="en-US" altLang="en-US" sz="2400" b="1" dirty="0">
                <a:latin typeface="Arial" panose="020B0604020202020204" pitchFamily="34" charset="0"/>
                <a:cs typeface="Arial" panose="020B0604020202020204" pitchFamily="34" charset="0"/>
              </a:rPr>
              <a:t>PROGRAMME 3: EDUCATION &amp; COMMUNICATION</a:t>
            </a:r>
          </a:p>
        </p:txBody>
      </p:sp>
      <p:graphicFrame>
        <p:nvGraphicFramePr>
          <p:cNvPr id="7" name="Group 33"/>
          <p:cNvGraphicFramePr/>
          <p:nvPr/>
        </p:nvGraphicFramePr>
        <p:xfrm>
          <a:off x="287079" y="611936"/>
          <a:ext cx="8697433" cy="5682027"/>
        </p:xfrm>
        <a:graphic>
          <a:graphicData uri="http://schemas.openxmlformats.org/drawingml/2006/table">
            <a:tbl>
              <a:tblPr/>
              <a:tblGrid>
                <a:gridCol w="1871330">
                  <a:extLst>
                    <a:ext uri="{9D8B030D-6E8A-4147-A177-3AD203B41FA5}">
                      <a16:colId xmlns:a16="http://schemas.microsoft.com/office/drawing/2014/main" val="20000"/>
                    </a:ext>
                  </a:extLst>
                </a:gridCol>
                <a:gridCol w="983114">
                  <a:extLst>
                    <a:ext uri="{9D8B030D-6E8A-4147-A177-3AD203B41FA5}">
                      <a16:colId xmlns:a16="http://schemas.microsoft.com/office/drawing/2014/main" val="20001"/>
                    </a:ext>
                  </a:extLst>
                </a:gridCol>
                <a:gridCol w="2089696">
                  <a:extLst>
                    <a:ext uri="{9D8B030D-6E8A-4147-A177-3AD203B41FA5}">
                      <a16:colId xmlns:a16="http://schemas.microsoft.com/office/drawing/2014/main" val="20002"/>
                    </a:ext>
                  </a:extLst>
                </a:gridCol>
                <a:gridCol w="2316492">
                  <a:extLst>
                    <a:ext uri="{9D8B030D-6E8A-4147-A177-3AD203B41FA5}">
                      <a16:colId xmlns:a16="http://schemas.microsoft.com/office/drawing/2014/main" val="20003"/>
                    </a:ext>
                  </a:extLst>
                </a:gridCol>
                <a:gridCol w="1436801">
                  <a:extLst>
                    <a:ext uri="{9D8B030D-6E8A-4147-A177-3AD203B41FA5}">
                      <a16:colId xmlns:a16="http://schemas.microsoft.com/office/drawing/2014/main" val="20004"/>
                    </a:ext>
                  </a:extLst>
                </a:gridCol>
              </a:tblGrid>
              <a:tr h="681605">
                <a:tc gridSpan="5">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l" defTabSz="914400" rtl="0" eaLnBrk="1" fontAlgn="base" latinLnBrk="0" hangingPunct="1">
                        <a:lnSpc>
                          <a:spcPct val="105000"/>
                        </a:lnSpc>
                        <a:spcBef>
                          <a:spcPts val="600"/>
                        </a:spcBef>
                        <a:spcAft>
                          <a:spcPts val="600"/>
                        </a:spcAft>
                        <a:buClrTx/>
                        <a:buSzTx/>
                        <a:buFontTx/>
                        <a:buNone/>
                        <a:defRPr/>
                      </a:pPr>
                      <a:r>
                        <a:rPr lang="en-US" sz="1200" b="1" kern="1200" dirty="0">
                          <a:solidFill>
                            <a:schemeClr val="tx1"/>
                          </a:solidFill>
                          <a:effectLst/>
                          <a:latin typeface="Verdana" panose="020B0604030504040204" pitchFamily="34" charset="0"/>
                          <a:ea typeface="Verdana" panose="020B0604030504040204" pitchFamily="34" charset="0"/>
                          <a:cs typeface="Arial" panose="020B0604020202020204" pitchFamily="34" charset="0"/>
                        </a:rPr>
                        <a:t>Output: </a:t>
                      </a:r>
                      <a:r>
                        <a:rPr lang="en-US" sz="1200" b="1" i="0" u="none" strike="noStrike" kern="1200" baseline="0" dirty="0">
                          <a:solidFill>
                            <a:schemeClr val="tx1"/>
                          </a:solidFill>
                          <a:latin typeface="Verdana" panose="020B0604030504040204" pitchFamily="34" charset="0"/>
                          <a:ea typeface="Verdana" panose="020B0604030504040204" pitchFamily="34" charset="0"/>
                          <a:cs typeface="+mn-cs"/>
                        </a:rPr>
                        <a:t>Awareness programmes aimed at promoting the protection of personal information and access to Information conducted 	</a:t>
                      </a:r>
                    </a:p>
                  </a:txBody>
                  <a:tcPr marL="61057" marR="61057" marT="15843" marB="1584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B26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81572">
                <a:tc rowSpan="2">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ctr" defTabSz="914400" rtl="0" eaLnBrk="1" fontAlgn="base" latinLnBrk="0" hangingPunct="1">
                        <a:lnSpc>
                          <a:spcPct val="105000"/>
                        </a:lnSpc>
                        <a:spcBef>
                          <a:spcPct val="0"/>
                        </a:spcBef>
                        <a:spcAft>
                          <a:spcPts val="200"/>
                        </a:spcAft>
                        <a:buClrTx/>
                        <a:buSzTx/>
                        <a:buFontTx/>
                        <a:buNone/>
                      </a:pPr>
                      <a:r>
                        <a:rPr kumimoji="0" lang="en-US"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Indicator</a:t>
                      </a:r>
                      <a:endPar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57" marR="61057" marT="15843" marB="1584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rowSpan="2">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ctr" defTabSz="914400" rtl="0" eaLnBrk="1" fontAlgn="base" latinLnBrk="0" hangingPunct="1">
                        <a:lnSpc>
                          <a:spcPct val="105000"/>
                        </a:lnSpc>
                        <a:spcBef>
                          <a:spcPct val="0"/>
                        </a:spcBef>
                        <a:spcAft>
                          <a:spcPts val="200"/>
                        </a:spcAft>
                        <a:buClrTx/>
                        <a:buSzTx/>
                        <a:buFontTx/>
                        <a:buNone/>
                      </a:pPr>
                      <a:r>
                        <a:rPr kumimoji="0" lang="en-US"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Annual target: </a:t>
                      </a:r>
                      <a:r>
                        <a:rPr kumimoji="0" lang="en-US" sz="1200" b="1" i="0" u="none" strike="noStrike" cap="none" normalizeH="0" baseline="0" dirty="0" smtClean="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2021/22</a:t>
                      </a:r>
                      <a:endPar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57" marR="61057" marT="15843" marB="1584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gridSpan="2">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ctr" defTabSz="914400" rtl="0" eaLnBrk="1" fontAlgn="base" latinLnBrk="0" hangingPunct="1">
                        <a:lnSpc>
                          <a:spcPct val="105000"/>
                        </a:lnSpc>
                        <a:spcBef>
                          <a:spcPct val="0"/>
                        </a:spcBef>
                        <a:spcAft>
                          <a:spcPts val="200"/>
                        </a:spcAft>
                        <a:buClrTx/>
                        <a:buSzTx/>
                        <a:buFontTx/>
                        <a:buNone/>
                      </a:pPr>
                      <a:r>
                        <a:rPr kumimoji="0" lang="en-US" sz="1200" b="1" i="0" u="none" strike="noStrike" kern="1200" cap="none" normalizeH="0" baseline="0" dirty="0" smtClean="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Mid-Year</a:t>
                      </a:r>
                      <a:endParaRPr kumimoji="0" lang="en-ZA" sz="1200" b="1"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57" marR="61057" marT="15843" marB="1584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hMerge="1">
                  <a:txBody>
                    <a:bodyPr/>
                    <a:lstStyle/>
                    <a:p>
                      <a:endParaRPr lang="en-US"/>
                    </a:p>
                  </a:txBody>
                  <a:tcPr/>
                </a:tc>
                <a:tc rowSpan="2">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ctr" defTabSz="914400" rtl="0" eaLnBrk="1" fontAlgn="base" latinLnBrk="0" hangingPunct="1">
                        <a:lnSpc>
                          <a:spcPct val="105000"/>
                        </a:lnSpc>
                        <a:spcBef>
                          <a:spcPct val="0"/>
                        </a:spcBef>
                        <a:spcAft>
                          <a:spcPts val="200"/>
                        </a:spcAft>
                        <a:buClrTx/>
                        <a:buSzTx/>
                        <a:buFontTx/>
                        <a:buNone/>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Status</a:t>
                      </a:r>
                    </a:p>
                  </a:txBody>
                  <a:tcPr marL="61057" marR="61057" marT="15843" marB="1584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1"/>
                  </a:ext>
                </a:extLst>
              </a:tr>
              <a:tr h="300068">
                <a:tc vMerge="1">
                  <a:txBody>
                    <a:bodyPr/>
                    <a:lstStyle/>
                    <a:p>
                      <a:endParaRPr lang="en-US"/>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vMerge="1">
                  <a:txBody>
                    <a:bodyPr/>
                    <a:lstStyle/>
                    <a:p>
                      <a:endParaRPr lang="en-US"/>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115000"/>
                        </a:lnSpc>
                        <a:spcBef>
                          <a:spcPts val="1200"/>
                        </a:spcBef>
                        <a:spcAft>
                          <a:spcPts val="0"/>
                        </a:spcAft>
                      </a:pPr>
                      <a:r>
                        <a:rPr lang="en-US" sz="1200" b="1" dirty="0">
                          <a:latin typeface="Verdana" panose="020B0604030504040204" pitchFamily="34" charset="0"/>
                          <a:ea typeface="Verdana" panose="020B0604030504040204" pitchFamily="34" charset="0"/>
                          <a:cs typeface="Arial" panose="020B0604020202020204" pitchFamily="34" charset="0"/>
                        </a:rPr>
                        <a:t>Target</a:t>
                      </a:r>
                      <a:r>
                        <a:rPr lang="en-US" sz="1200" b="1" baseline="0" dirty="0">
                          <a:latin typeface="Verdana" panose="020B0604030504040204" pitchFamily="34" charset="0"/>
                          <a:ea typeface="Verdana" panose="020B0604030504040204" pitchFamily="34" charset="0"/>
                          <a:cs typeface="Arial" panose="020B0604020202020204" pitchFamily="34" charset="0"/>
                        </a:rPr>
                        <a:t> </a:t>
                      </a:r>
                      <a:endParaRPr lang="en-US" sz="1200" b="1" dirty="0">
                        <a:latin typeface="Verdana" panose="020B0604030504040204" pitchFamily="34" charset="0"/>
                        <a:ea typeface="Verdana" panose="020B0604030504040204" pitchFamily="34" charset="0"/>
                        <a:cs typeface="Arial" panose="020B0604020202020204" pitchFamily="34" charset="0"/>
                      </a:endParaRPr>
                    </a:p>
                  </a:txBody>
                  <a:tcPr marL="61057" marR="61057" marT="15843" marB="1584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algn="ctr"/>
                      <a:r>
                        <a:rPr lang="en-ZA" sz="1200" b="1" dirty="0">
                          <a:latin typeface="Verdana" panose="020B0604030504040204" pitchFamily="34" charset="0"/>
                          <a:ea typeface="Verdana" panose="020B0604030504040204" pitchFamily="34" charset="0"/>
                          <a:cs typeface="Arial" panose="020B0604020202020204" pitchFamily="34" charset="0"/>
                        </a:rPr>
                        <a:t>Actual</a:t>
                      </a:r>
                      <a:r>
                        <a:rPr lang="en-ZA" sz="1200" b="1" baseline="0" dirty="0">
                          <a:latin typeface="Verdana" panose="020B0604030504040204" pitchFamily="34" charset="0"/>
                          <a:ea typeface="Verdana" panose="020B0604030504040204" pitchFamily="34" charset="0"/>
                          <a:cs typeface="Arial" panose="020B0604020202020204" pitchFamily="34" charset="0"/>
                        </a:rPr>
                        <a:t> Output </a:t>
                      </a:r>
                      <a:endParaRPr lang="en-ZA" sz="1200" b="1" dirty="0">
                        <a:latin typeface="Verdana" panose="020B0604030504040204" pitchFamily="34" charset="0"/>
                        <a:ea typeface="Verdana" panose="020B0604030504040204" pitchFamily="34" charset="0"/>
                        <a:cs typeface="Arial" panose="020B0604020202020204" pitchFamily="34" charset="0"/>
                      </a:endParaRPr>
                    </a:p>
                  </a:txBody>
                  <a:tcPr marL="61057" marR="61057" marT="15843" marB="1584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vMerge="1">
                  <a:txBody>
                    <a:bodyPr/>
                    <a:lstStyle/>
                    <a:p>
                      <a:endParaRPr lang="en-US"/>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709028">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indent="0" algn="l" defTabSz="457200" rtl="0" eaLnBrk="1" fontAlgn="auto" latinLnBrk="0" hangingPunct="1">
                        <a:lnSpc>
                          <a:spcPct val="100000"/>
                        </a:lnSpc>
                        <a:spcBef>
                          <a:spcPts val="0"/>
                        </a:spcBef>
                        <a:spcAft>
                          <a:spcPts val="0"/>
                        </a:spcAft>
                        <a:buClrTx/>
                        <a:buSzTx/>
                        <a:buFontTx/>
                        <a:buNone/>
                        <a:defRPr/>
                      </a:pPr>
                      <a:r>
                        <a:rPr lang="en-US" sz="1200" b="1" i="0" u="none" strike="noStrike" kern="1200" baseline="0" dirty="0">
                          <a:solidFill>
                            <a:schemeClr val="tx1"/>
                          </a:solidFill>
                          <a:latin typeface="Verdana" panose="020B0604030504040204" pitchFamily="34" charset="0"/>
                          <a:ea typeface="Verdana" panose="020B0604030504040204" pitchFamily="34" charset="0"/>
                          <a:cs typeface="+mn-cs"/>
                        </a:rPr>
                        <a:t>3.2.</a:t>
                      </a:r>
                    </a:p>
                    <a:p>
                      <a:pPr marL="0" marR="0" indent="0" algn="l" defTabSz="457200" rtl="0" eaLnBrk="1" fontAlgn="auto" latinLnBrk="0" hangingPunct="1">
                        <a:lnSpc>
                          <a:spcPct val="100000"/>
                        </a:lnSpc>
                        <a:spcBef>
                          <a:spcPts val="0"/>
                        </a:spcBef>
                        <a:spcAft>
                          <a:spcPts val="0"/>
                        </a:spcAft>
                        <a:buClrTx/>
                        <a:buSzTx/>
                        <a:buFontTx/>
                        <a:buNone/>
                        <a:defRPr/>
                      </a:pPr>
                      <a:r>
                        <a:rPr lang="en-US" sz="1200" b="1" i="0" u="none" strike="noStrike" kern="1200" baseline="0" dirty="0">
                          <a:solidFill>
                            <a:schemeClr val="tx1"/>
                          </a:solidFill>
                          <a:latin typeface="Verdana" panose="020B0604030504040204" pitchFamily="34" charset="0"/>
                          <a:ea typeface="Verdana" panose="020B0604030504040204" pitchFamily="34" charset="0"/>
                          <a:cs typeface="+mn-cs"/>
                        </a:rPr>
                        <a:t>Awareness programmes aimed at promoting the protection of personal information and access to Information conducted </a:t>
                      </a:r>
                      <a:r>
                        <a:rPr lang="en-US" sz="1200" b="0" i="0" u="none" strike="noStrike" kern="1200" baseline="0" dirty="0">
                          <a:solidFill>
                            <a:schemeClr val="tx1"/>
                          </a:solidFill>
                          <a:latin typeface="Verdana" panose="020B0604030504040204" pitchFamily="34" charset="0"/>
                          <a:ea typeface="Verdana" panose="020B0604030504040204" pitchFamily="34" charset="0"/>
                          <a:cs typeface="+mn-cs"/>
                        </a:rPr>
                        <a:t>	</a:t>
                      </a:r>
                    </a:p>
                  </a:txBody>
                  <a:tcPr marL="61057" marR="61057" marT="15843" marB="158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indent="0" algn="l" defTabSz="457200" rtl="0" eaLnBrk="1" fontAlgn="auto" latinLnBrk="0" hangingPunct="1">
                        <a:lnSpc>
                          <a:spcPct val="100000"/>
                        </a:lnSpc>
                        <a:spcBef>
                          <a:spcPts val="0"/>
                        </a:spcBef>
                        <a:spcAft>
                          <a:spcPts val="0"/>
                        </a:spcAft>
                        <a:buClrTx/>
                        <a:buSzTx/>
                        <a:buFontTx/>
                        <a:buNone/>
                        <a:defRPr/>
                      </a:pPr>
                      <a:r>
                        <a:rPr lang="en-US" sz="1200" b="0" i="0" u="none" strike="noStrike" kern="1200" baseline="0" dirty="0">
                          <a:solidFill>
                            <a:schemeClr val="tx1"/>
                          </a:solidFill>
                          <a:latin typeface="Verdana" panose="020B0604030504040204" pitchFamily="34" charset="0"/>
                          <a:ea typeface="Verdana" panose="020B0604030504040204" pitchFamily="34" charset="0"/>
                          <a:cs typeface="+mn-cs"/>
                        </a:rPr>
                        <a:t>24 Public awareness sessions in all Provinces </a:t>
                      </a:r>
                    </a:p>
                  </a:txBody>
                  <a:tcPr marL="36191" marR="36191" marT="36217" marB="177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l"/>
                      <a:r>
                        <a:rPr kumimoji="0" lang="en-US" sz="1200" b="0"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Twelve (12) public awareness programmes</a:t>
                      </a:r>
                      <a:endParaRPr kumimoji="0" lang="en-ZA"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36191" marR="36191" marT="36217" marB="177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l"/>
                      <a:r>
                        <a:rPr lang="en-US" sz="1200" dirty="0">
                          <a:latin typeface="Verdana" panose="020B0604030504040204" pitchFamily="34" charset="0"/>
                          <a:ea typeface="Verdana" panose="020B0604030504040204" pitchFamily="34" charset="0"/>
                          <a:cs typeface="Arial" panose="020B0604020202020204" pitchFamily="34" charset="0"/>
                        </a:rPr>
                        <a:t>Nineteen</a:t>
                      </a:r>
                      <a:r>
                        <a:rPr lang="en-US" sz="1200" baseline="0" dirty="0">
                          <a:latin typeface="Verdana" panose="020B0604030504040204" pitchFamily="34" charset="0"/>
                          <a:ea typeface="Verdana" panose="020B0604030504040204" pitchFamily="34" charset="0"/>
                          <a:cs typeface="Arial" panose="020B0604020202020204" pitchFamily="34" charset="0"/>
                        </a:rPr>
                        <a:t> (19) public awareness programmes were conducted.</a:t>
                      </a:r>
                      <a:endParaRPr lang="en-ZA" sz="1200" dirty="0">
                        <a:latin typeface="Verdana" panose="020B0604030504040204" pitchFamily="34" charset="0"/>
                        <a:ea typeface="Verdana" panose="020B0604030504040204" pitchFamily="34" charset="0"/>
                        <a:cs typeface="Arial" panose="020B0604020202020204" pitchFamily="34" charset="0"/>
                      </a:endParaRPr>
                    </a:p>
                  </a:txBody>
                  <a:tcPr marL="36191" marR="36191" marT="36217" marB="177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5000"/>
                        </a:lnSpc>
                        <a:spcBef>
                          <a:spcPct val="0"/>
                        </a:spcBef>
                        <a:spcAft>
                          <a:spcPts val="200"/>
                        </a:spcAft>
                        <a:buClrTx/>
                        <a:buSzTx/>
                        <a:buFontTx/>
                        <a:buNone/>
                        <a:defRPr/>
                      </a:pPr>
                      <a:r>
                        <a:rPr lang="en-US" altLang="en-ZA" sz="1200" dirty="0">
                          <a:latin typeface="Verdana" panose="020B0604030504040204" pitchFamily="34" charset="0"/>
                          <a:ea typeface="Verdana" panose="020B0604030504040204" pitchFamily="34" charset="0"/>
                          <a:cs typeface="Arial" panose="020B0604020202020204" pitchFamily="34" charset="0"/>
                        </a:rPr>
                        <a:t>Over-achievement</a:t>
                      </a:r>
                      <a:r>
                        <a:rPr lang="en-US" altLang="en-ZA" sz="1200" baseline="0" dirty="0">
                          <a:latin typeface="Verdana" panose="020B0604030504040204" pitchFamily="34" charset="0"/>
                          <a:ea typeface="Verdana" panose="020B0604030504040204" pitchFamily="34" charset="0"/>
                          <a:cs typeface="Arial" panose="020B0604020202020204" pitchFamily="34" charset="0"/>
                        </a:rPr>
                        <a:t> </a:t>
                      </a:r>
                      <a:endParaRPr lang="en-ZA" sz="1200" dirty="0">
                        <a:latin typeface="Verdana" panose="020B0604030504040204" pitchFamily="34" charset="0"/>
                        <a:ea typeface="Verdana" panose="020B0604030504040204" pitchFamily="34" charset="0"/>
                        <a:cs typeface="Arial" panose="020B0604020202020204" pitchFamily="34" charset="0"/>
                      </a:endParaRPr>
                    </a:p>
                  </a:txBody>
                  <a:tcPr marL="36191" marR="36191" marT="36217" marB="177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943972">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l" defTabSz="914400" rtl="0" eaLnBrk="1" fontAlgn="base" latinLnBrk="0" hangingPunct="1">
                        <a:lnSpc>
                          <a:spcPct val="105000"/>
                        </a:lnSpc>
                        <a:spcBef>
                          <a:spcPct val="0"/>
                        </a:spcBef>
                        <a:spcAft>
                          <a:spcPts val="200"/>
                        </a:spcAft>
                        <a:buClrTx/>
                        <a:buSzTx/>
                        <a:buFontTx/>
                        <a:buNone/>
                        <a:defRPr/>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Performance Overview</a:t>
                      </a:r>
                    </a:p>
                    <a:p>
                      <a:pPr marL="0" marR="0" lvl="0" indent="0" algn="l" defTabSz="914400" rtl="0" eaLnBrk="1" fontAlgn="base" latinLnBrk="0" hangingPunct="1">
                        <a:lnSpc>
                          <a:spcPct val="105000"/>
                        </a:lnSpc>
                        <a:spcBef>
                          <a:spcPct val="0"/>
                        </a:spcBef>
                        <a:spcAft>
                          <a:spcPts val="200"/>
                        </a:spcAft>
                        <a:buClrTx/>
                        <a:buSzTx/>
                        <a:buFontTx/>
                        <a:buNone/>
                      </a:pPr>
                      <a:endPar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57" marR="61057" marT="15843" marB="158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4">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l" defTabSz="457200" rtl="0" eaLnBrk="1" fontAlgn="ctr" latinLnBrk="0" hangingPunct="1">
                        <a:lnSpc>
                          <a:spcPct val="120000"/>
                        </a:lnSpc>
                        <a:spcBef>
                          <a:spcPts val="0"/>
                        </a:spcBef>
                        <a:spcAft>
                          <a:spcPts val="0"/>
                        </a:spcAft>
                        <a:buClrTx/>
                        <a:buSzTx/>
                        <a:buFontTx/>
                        <a:buNone/>
                        <a:defRPr/>
                      </a:pPr>
                      <a:r>
                        <a:rPr lang="en-US" sz="1200" dirty="0">
                          <a:solidFill>
                            <a:schemeClr val="tx1"/>
                          </a:solidFill>
                          <a:latin typeface="Verdana" panose="020B0604030504040204" pitchFamily="34" charset="0"/>
                          <a:ea typeface="Verdana" panose="020B0604030504040204" pitchFamily="34" charset="0"/>
                          <a:cs typeface="Arial" panose="020B0604020202020204" pitchFamily="34" charset="0"/>
                        </a:rPr>
                        <a:t>The Division has exceeded its</a:t>
                      </a:r>
                      <a:r>
                        <a:rPr lang="en-US" sz="1200" baseline="0" dirty="0">
                          <a:solidFill>
                            <a:schemeClr val="tx1"/>
                          </a:solidFill>
                          <a:latin typeface="Verdana" panose="020B0604030504040204" pitchFamily="34" charset="0"/>
                          <a:ea typeface="Verdana" panose="020B0604030504040204" pitchFamily="34" charset="0"/>
                          <a:cs typeface="Arial" panose="020B0604020202020204" pitchFamily="34" charset="0"/>
                        </a:rPr>
                        <a:t> targets on public awareness activities, this is attributable to a concerted effort of utilizing digital platforms in conducting public awareness campaigns and being able to travel to the KwaZulu-Natal and the Free State to conduct public awareness sessions.</a:t>
                      </a:r>
                      <a:endParaRPr lang="en-US" sz="1200" dirty="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36191" marR="36191" marT="36217" marB="177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marL="61065" marR="61065" marT="15832" marB="158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marL="61065" marR="61065" marT="15832" marB="158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19800">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l" defTabSz="914400" rtl="0" eaLnBrk="1" fontAlgn="base" latinLnBrk="0" hangingPunct="1">
                        <a:lnSpc>
                          <a:spcPct val="105000"/>
                        </a:lnSpc>
                        <a:spcBef>
                          <a:spcPct val="0"/>
                        </a:spcBef>
                        <a:spcAft>
                          <a:spcPts val="200"/>
                        </a:spcAft>
                        <a:buClrTx/>
                        <a:buSzTx/>
                        <a:buFontTx/>
                        <a:buNone/>
                        <a:defRPr/>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Challenges </a:t>
                      </a:r>
                    </a:p>
                    <a:p>
                      <a:pPr marL="0" marR="0" lvl="0" indent="0" algn="l" defTabSz="914400" rtl="0" eaLnBrk="1" fontAlgn="base" latinLnBrk="0" hangingPunct="1">
                        <a:lnSpc>
                          <a:spcPct val="105000"/>
                        </a:lnSpc>
                        <a:spcBef>
                          <a:spcPct val="0"/>
                        </a:spcBef>
                        <a:spcAft>
                          <a:spcPts val="200"/>
                        </a:spcAft>
                        <a:buClrTx/>
                        <a:buSzTx/>
                        <a:buFontTx/>
                        <a:buNone/>
                        <a:defRPr/>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(If applicable)</a:t>
                      </a:r>
                    </a:p>
                    <a:p>
                      <a:pPr marL="0" marR="0" lvl="0" indent="0" algn="l" defTabSz="914400" rtl="0" eaLnBrk="1" fontAlgn="base" latinLnBrk="0" hangingPunct="1">
                        <a:lnSpc>
                          <a:spcPct val="105000"/>
                        </a:lnSpc>
                        <a:spcBef>
                          <a:spcPct val="0"/>
                        </a:spcBef>
                        <a:spcAft>
                          <a:spcPts val="200"/>
                        </a:spcAft>
                        <a:buClrTx/>
                        <a:buSzTx/>
                        <a:buFontTx/>
                        <a:buNone/>
                      </a:pPr>
                      <a:endPar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57" marR="61057" marT="15843" marB="158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4">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l" defTabSz="457200" rtl="0" eaLnBrk="1" fontAlgn="ctr" latinLnBrk="0" hangingPunct="1">
                        <a:lnSpc>
                          <a:spcPct val="120000"/>
                        </a:lnSpc>
                        <a:spcBef>
                          <a:spcPts val="0"/>
                        </a:spcBef>
                        <a:spcAft>
                          <a:spcPts val="0"/>
                        </a:spcAft>
                        <a:buClrTx/>
                        <a:buSzTx/>
                        <a:buFontTx/>
                        <a:buNone/>
                        <a:defRPr/>
                      </a:pPr>
                      <a:r>
                        <a:rPr lang="en-US" sz="1200" baseline="0" dirty="0" smtClean="0">
                          <a:latin typeface="Verdana" panose="020B0604030504040204" pitchFamily="34" charset="0"/>
                          <a:ea typeface="Verdana" panose="020B0604030504040204" pitchFamily="34" charset="0"/>
                          <a:cs typeface="Arial" panose="020B0604020202020204" pitchFamily="34" charset="0"/>
                        </a:rPr>
                        <a:t>N/A</a:t>
                      </a:r>
                      <a:endParaRPr lang="en-US" sz="1200" baseline="0" dirty="0">
                        <a:latin typeface="Verdana" panose="020B0604030504040204" pitchFamily="34" charset="0"/>
                        <a:ea typeface="Verdana" panose="020B0604030504040204" pitchFamily="34" charset="0"/>
                        <a:cs typeface="Arial" panose="020B0604020202020204" pitchFamily="34" charset="0"/>
                      </a:endParaRPr>
                    </a:p>
                  </a:txBody>
                  <a:tcPr marL="36191" marR="36191" marT="36217" marB="177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marL="61065" marR="61065" marT="15832" marB="158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marL="61065" marR="61065" marT="15832" marB="158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94524">
                <a:tc>
                  <a:txBody>
                    <a:bodyPr/>
                    <a:lstStyle/>
                    <a:p>
                      <a:pPr marL="0" marR="0" lvl="0" indent="0" algn="l" defTabSz="914400" rtl="0" eaLnBrk="1" fontAlgn="base" latinLnBrk="0" hangingPunct="1">
                        <a:lnSpc>
                          <a:spcPct val="105000"/>
                        </a:lnSpc>
                        <a:spcBef>
                          <a:spcPct val="0"/>
                        </a:spcBef>
                        <a:spcAft>
                          <a:spcPts val="200"/>
                        </a:spcAft>
                        <a:buClrTx/>
                        <a:buSzTx/>
                        <a:buFontTx/>
                        <a:buNone/>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Risks and Mitigation </a:t>
                      </a:r>
                    </a:p>
                    <a:p>
                      <a:pPr marL="0" marR="0" lvl="0" indent="0" algn="l" defTabSz="914400" rtl="0" eaLnBrk="1" fontAlgn="base" latinLnBrk="0" hangingPunct="1">
                        <a:lnSpc>
                          <a:spcPct val="105000"/>
                        </a:lnSpc>
                        <a:spcBef>
                          <a:spcPct val="0"/>
                        </a:spcBef>
                        <a:spcAft>
                          <a:spcPts val="200"/>
                        </a:spcAft>
                        <a:buClrTx/>
                        <a:buSzTx/>
                        <a:buFontTx/>
                        <a:buNone/>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(If applicable)</a:t>
                      </a:r>
                    </a:p>
                  </a:txBody>
                  <a:tcPr marL="61057" marR="61057" marT="15843" marB="158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4">
                  <a:txBody>
                    <a:bodyPr/>
                    <a:lstStyle/>
                    <a:p>
                      <a:pPr marL="0" indent="0" algn="l">
                        <a:buFont typeface="Arial" panose="020B0604020202020204" pitchFamily="34" charset="0"/>
                        <a:buNone/>
                      </a:pPr>
                      <a:r>
                        <a:rPr lang="en-US" altLang="en-ZA" sz="1200" dirty="0">
                          <a:latin typeface="Verdana" panose="020B0604030504040204" pitchFamily="34" charset="0"/>
                          <a:ea typeface="Verdana" panose="020B0604030504040204" pitchFamily="34" charset="0"/>
                          <a:cs typeface="Arial" panose="020B0604020202020204" pitchFamily="34" charset="0"/>
                        </a:rPr>
                        <a:t>Possible restrictions</a:t>
                      </a:r>
                      <a:r>
                        <a:rPr lang="en-US" altLang="en-ZA" sz="1200" baseline="0" dirty="0">
                          <a:latin typeface="Verdana" panose="020B0604030504040204" pitchFamily="34" charset="0"/>
                          <a:ea typeface="Verdana" panose="020B0604030504040204" pitchFamily="34" charset="0"/>
                          <a:cs typeface="Arial" panose="020B0604020202020204" pitchFamily="34" charset="0"/>
                        </a:rPr>
                        <a:t> on travel and public events could hinder the ability of the Public Awareness team to conduct physical public awareness campaign in the fourth </a:t>
                      </a:r>
                      <a:r>
                        <a:rPr lang="en-US" altLang="en-ZA" sz="1200" baseline="0" dirty="0" smtClean="0">
                          <a:latin typeface="Verdana" panose="020B0604030504040204" pitchFamily="34" charset="0"/>
                          <a:ea typeface="Verdana" panose="020B0604030504040204" pitchFamily="34" charset="0"/>
                          <a:cs typeface="Arial" panose="020B0604020202020204" pitchFamily="34" charset="0"/>
                        </a:rPr>
                        <a:t>quarter.</a:t>
                      </a:r>
                      <a:endParaRPr lang="en-US" altLang="en-ZA" sz="1200" dirty="0">
                        <a:latin typeface="Verdana" panose="020B0604030504040204" pitchFamily="34" charset="0"/>
                        <a:ea typeface="Verdana" panose="020B0604030504040204" pitchFamily="34" charset="0"/>
                        <a:cs typeface="Arial" panose="020B0604020202020204" pitchFamily="34" charset="0"/>
                      </a:endParaRPr>
                    </a:p>
                  </a:txBody>
                  <a:tcPr marL="36191" marR="36191" marT="36217" marB="177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181040"/>
            <a:ext cx="8229600" cy="508000"/>
          </a:xfrm>
        </p:spPr>
        <p:txBody>
          <a:bodyPr/>
          <a:lstStyle/>
          <a:p>
            <a:pPr eaLnBrk="1" hangingPunct="1"/>
            <a:r>
              <a:rPr lang="en-US" altLang="en-US" sz="2400" b="1" dirty="0">
                <a:latin typeface="Arial" panose="020B0604020202020204" pitchFamily="34" charset="0"/>
                <a:cs typeface="Arial" panose="020B0604020202020204" pitchFamily="34" charset="0"/>
              </a:rPr>
              <a:t>PROGRAMME 3: EDUCATION &amp; COMMUNICATION</a:t>
            </a:r>
          </a:p>
        </p:txBody>
      </p:sp>
      <p:graphicFrame>
        <p:nvGraphicFramePr>
          <p:cNvPr id="7" name="Group 33"/>
          <p:cNvGraphicFramePr/>
          <p:nvPr/>
        </p:nvGraphicFramePr>
        <p:xfrm>
          <a:off x="255182" y="641963"/>
          <a:ext cx="8586532" cy="5435452"/>
        </p:xfrm>
        <a:graphic>
          <a:graphicData uri="http://schemas.openxmlformats.org/drawingml/2006/table">
            <a:tbl>
              <a:tblPr/>
              <a:tblGrid>
                <a:gridCol w="1622194">
                  <a:extLst>
                    <a:ext uri="{9D8B030D-6E8A-4147-A177-3AD203B41FA5}">
                      <a16:colId xmlns:a16="http://schemas.microsoft.com/office/drawing/2014/main" val="20000"/>
                    </a:ext>
                  </a:extLst>
                </a:gridCol>
                <a:gridCol w="1330059">
                  <a:extLst>
                    <a:ext uri="{9D8B030D-6E8A-4147-A177-3AD203B41FA5}">
                      <a16:colId xmlns:a16="http://schemas.microsoft.com/office/drawing/2014/main" val="20001"/>
                    </a:ext>
                  </a:extLst>
                </a:gridCol>
                <a:gridCol w="1406597">
                  <a:extLst>
                    <a:ext uri="{9D8B030D-6E8A-4147-A177-3AD203B41FA5}">
                      <a16:colId xmlns:a16="http://schemas.microsoft.com/office/drawing/2014/main" val="20002"/>
                    </a:ext>
                  </a:extLst>
                </a:gridCol>
                <a:gridCol w="2842203">
                  <a:extLst>
                    <a:ext uri="{9D8B030D-6E8A-4147-A177-3AD203B41FA5}">
                      <a16:colId xmlns:a16="http://schemas.microsoft.com/office/drawing/2014/main" val="20003"/>
                    </a:ext>
                  </a:extLst>
                </a:gridCol>
                <a:gridCol w="1385479">
                  <a:extLst>
                    <a:ext uri="{9D8B030D-6E8A-4147-A177-3AD203B41FA5}">
                      <a16:colId xmlns:a16="http://schemas.microsoft.com/office/drawing/2014/main" val="20004"/>
                    </a:ext>
                  </a:extLst>
                </a:gridCol>
              </a:tblGrid>
              <a:tr h="641448">
                <a:tc gridSpan="5">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l" defTabSz="914400" rtl="0" eaLnBrk="1" fontAlgn="base" latinLnBrk="0" hangingPunct="1">
                        <a:lnSpc>
                          <a:spcPct val="105000"/>
                        </a:lnSpc>
                        <a:spcBef>
                          <a:spcPts val="600"/>
                        </a:spcBef>
                        <a:spcAft>
                          <a:spcPts val="600"/>
                        </a:spcAft>
                        <a:buClrTx/>
                        <a:buSzTx/>
                        <a:buFontTx/>
                        <a:buNone/>
                        <a:defRPr/>
                      </a:pPr>
                      <a:r>
                        <a:rPr lang="en-US" sz="1200" b="1" kern="1200" dirty="0">
                          <a:solidFill>
                            <a:schemeClr val="tx1"/>
                          </a:solidFill>
                          <a:effectLst/>
                          <a:latin typeface="Verdana" panose="020B0604030504040204" pitchFamily="34" charset="0"/>
                          <a:ea typeface="Verdana" panose="020B0604030504040204" pitchFamily="34" charset="0"/>
                          <a:cs typeface="Arial" panose="020B0604020202020204" pitchFamily="34" charset="0"/>
                        </a:rPr>
                        <a:t>Output: </a:t>
                      </a:r>
                      <a:r>
                        <a:rPr lang="en-US" sz="1200" b="1" i="0" u="none" strike="noStrike" kern="1200" baseline="0" dirty="0">
                          <a:solidFill>
                            <a:schemeClr val="tx1"/>
                          </a:solidFill>
                          <a:latin typeface="Verdana" panose="020B0604030504040204" pitchFamily="34" charset="0"/>
                          <a:ea typeface="Verdana" panose="020B0604030504040204" pitchFamily="34" charset="0"/>
                          <a:cs typeface="+mn-cs"/>
                        </a:rPr>
                        <a:t>Communication and Branding Strategy and Plan developed </a:t>
                      </a:r>
                      <a:r>
                        <a:rPr lang="en-US" sz="1200" b="1" i="0" u="none" strike="noStrike" kern="1200" baseline="0" dirty="0">
                          <a:solidFill>
                            <a:schemeClr val="bg1"/>
                          </a:solidFill>
                          <a:latin typeface="Verdana" panose="020B0604030504040204" pitchFamily="34" charset="0"/>
                          <a:ea typeface="Verdana" panose="020B0604030504040204" pitchFamily="34" charset="0"/>
                          <a:cs typeface="+mn-cs"/>
                        </a:rPr>
                        <a:t>	</a:t>
                      </a:r>
                    </a:p>
                  </a:txBody>
                  <a:tcPr marL="61057" marR="61057" marT="15843" marB="1584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B26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86871">
                <a:tc rowSpan="2">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ctr" defTabSz="914400" rtl="0" eaLnBrk="1" fontAlgn="base" latinLnBrk="0" hangingPunct="1">
                        <a:lnSpc>
                          <a:spcPct val="105000"/>
                        </a:lnSpc>
                        <a:spcBef>
                          <a:spcPct val="0"/>
                        </a:spcBef>
                        <a:spcAft>
                          <a:spcPts val="200"/>
                        </a:spcAft>
                        <a:buClrTx/>
                        <a:buSzTx/>
                        <a:buFontTx/>
                        <a:buNone/>
                      </a:pPr>
                      <a:r>
                        <a:rPr kumimoji="0" lang="en-US"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Indicator</a:t>
                      </a:r>
                      <a:endPar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57" marR="61057" marT="15843" marB="1584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rowSpan="2">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ctr" defTabSz="914400" rtl="0" eaLnBrk="1" fontAlgn="base" latinLnBrk="0" hangingPunct="1">
                        <a:lnSpc>
                          <a:spcPct val="105000"/>
                        </a:lnSpc>
                        <a:spcBef>
                          <a:spcPct val="0"/>
                        </a:spcBef>
                        <a:spcAft>
                          <a:spcPts val="200"/>
                        </a:spcAft>
                        <a:buClrTx/>
                        <a:buSzTx/>
                        <a:buFontTx/>
                        <a:buNone/>
                      </a:pPr>
                      <a:r>
                        <a:rPr kumimoji="0" lang="en-US"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Annual target: </a:t>
                      </a:r>
                      <a:r>
                        <a:rPr kumimoji="0" lang="en-US" sz="1200" b="1" i="0" u="none" strike="noStrike" cap="none" normalizeH="0" baseline="0" dirty="0" smtClean="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2021/22</a:t>
                      </a:r>
                      <a:endPar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57" marR="61057" marT="15843" marB="1584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gridSpan="2">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ctr" defTabSz="914400" rtl="0" eaLnBrk="1" fontAlgn="base" latinLnBrk="0" hangingPunct="1">
                        <a:lnSpc>
                          <a:spcPct val="105000"/>
                        </a:lnSpc>
                        <a:spcBef>
                          <a:spcPct val="0"/>
                        </a:spcBef>
                        <a:spcAft>
                          <a:spcPts val="200"/>
                        </a:spcAft>
                        <a:buClrTx/>
                        <a:buSzTx/>
                        <a:buFontTx/>
                        <a:buNone/>
                      </a:pPr>
                      <a:r>
                        <a:rPr kumimoji="0" lang="en-US" sz="1200" b="1" i="0" u="none" strike="noStrike" kern="1200" cap="none" normalizeH="0" baseline="0" dirty="0" smtClean="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Mid-Year</a:t>
                      </a:r>
                      <a:endParaRPr kumimoji="0" lang="en-ZA" sz="1200" b="1"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57" marR="61057" marT="15843" marB="1584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hMerge="1">
                  <a:txBody>
                    <a:bodyPr/>
                    <a:lstStyle/>
                    <a:p>
                      <a:endParaRPr lang="en-US"/>
                    </a:p>
                  </a:txBody>
                  <a:tcPr/>
                </a:tc>
                <a:tc rowSpan="2">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ctr" defTabSz="914400" rtl="0" eaLnBrk="1" fontAlgn="base" latinLnBrk="0" hangingPunct="1">
                        <a:lnSpc>
                          <a:spcPct val="105000"/>
                        </a:lnSpc>
                        <a:spcBef>
                          <a:spcPct val="0"/>
                        </a:spcBef>
                        <a:spcAft>
                          <a:spcPts val="200"/>
                        </a:spcAft>
                        <a:buClrTx/>
                        <a:buSzTx/>
                        <a:buFontTx/>
                        <a:buNone/>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Status</a:t>
                      </a:r>
                    </a:p>
                  </a:txBody>
                  <a:tcPr marL="61057" marR="61057" marT="15843" marB="1584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1"/>
                  </a:ext>
                </a:extLst>
              </a:tr>
              <a:tr h="461516">
                <a:tc vMerge="1">
                  <a:txBody>
                    <a:bodyPr/>
                    <a:lstStyle/>
                    <a:p>
                      <a:endParaRPr lang="en-US"/>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vMerge="1">
                  <a:txBody>
                    <a:bodyPr/>
                    <a:lstStyle/>
                    <a:p>
                      <a:endParaRPr lang="en-US"/>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115000"/>
                        </a:lnSpc>
                        <a:spcBef>
                          <a:spcPts val="1200"/>
                        </a:spcBef>
                        <a:spcAft>
                          <a:spcPts val="0"/>
                        </a:spcAft>
                      </a:pPr>
                      <a:r>
                        <a:rPr lang="en-US" sz="1200" b="1" dirty="0">
                          <a:latin typeface="Verdana" panose="020B0604030504040204" pitchFamily="34" charset="0"/>
                          <a:ea typeface="Verdana" panose="020B0604030504040204" pitchFamily="34" charset="0"/>
                          <a:cs typeface="Arial" panose="020B0604020202020204" pitchFamily="34" charset="0"/>
                        </a:rPr>
                        <a:t>Target</a:t>
                      </a:r>
                      <a:r>
                        <a:rPr lang="en-US" sz="1200" b="1" baseline="0" dirty="0">
                          <a:latin typeface="Verdana" panose="020B0604030504040204" pitchFamily="34" charset="0"/>
                          <a:ea typeface="Verdana" panose="020B0604030504040204" pitchFamily="34" charset="0"/>
                          <a:cs typeface="Arial" panose="020B0604020202020204" pitchFamily="34" charset="0"/>
                        </a:rPr>
                        <a:t> </a:t>
                      </a:r>
                      <a:endParaRPr lang="en-US" sz="1200" b="1" dirty="0">
                        <a:latin typeface="Verdana" panose="020B0604030504040204" pitchFamily="34" charset="0"/>
                        <a:ea typeface="Verdana" panose="020B0604030504040204" pitchFamily="34" charset="0"/>
                        <a:cs typeface="Arial" panose="020B0604020202020204" pitchFamily="34" charset="0"/>
                      </a:endParaRPr>
                    </a:p>
                  </a:txBody>
                  <a:tcPr marL="61057" marR="61057" marT="15843" marB="1584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algn="ctr"/>
                      <a:r>
                        <a:rPr lang="en-ZA" sz="1200" b="1" dirty="0">
                          <a:latin typeface="Verdana" panose="020B0604030504040204" pitchFamily="34" charset="0"/>
                          <a:ea typeface="Verdana" panose="020B0604030504040204" pitchFamily="34" charset="0"/>
                          <a:cs typeface="Arial" panose="020B0604020202020204" pitchFamily="34" charset="0"/>
                        </a:rPr>
                        <a:t>Actual</a:t>
                      </a:r>
                      <a:r>
                        <a:rPr lang="en-ZA" sz="1200" b="1" baseline="0" dirty="0">
                          <a:latin typeface="Verdana" panose="020B0604030504040204" pitchFamily="34" charset="0"/>
                          <a:ea typeface="Verdana" panose="020B0604030504040204" pitchFamily="34" charset="0"/>
                          <a:cs typeface="Arial" panose="020B0604020202020204" pitchFamily="34" charset="0"/>
                        </a:rPr>
                        <a:t> Output </a:t>
                      </a:r>
                      <a:endParaRPr lang="en-ZA" sz="1200" b="1" dirty="0">
                        <a:latin typeface="Verdana" panose="020B0604030504040204" pitchFamily="34" charset="0"/>
                        <a:ea typeface="Verdana" panose="020B0604030504040204" pitchFamily="34" charset="0"/>
                        <a:cs typeface="Arial" panose="020B0604020202020204" pitchFamily="34" charset="0"/>
                      </a:endParaRPr>
                    </a:p>
                  </a:txBody>
                  <a:tcPr marL="61057" marR="61057" marT="15843" marB="1584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vMerge="1">
                  <a:txBody>
                    <a:bodyPr/>
                    <a:lstStyle/>
                    <a:p>
                      <a:endParaRPr lang="en-US"/>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79351">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indent="0" algn="l" defTabSz="457200" rtl="0" eaLnBrk="1" fontAlgn="auto" latinLnBrk="0" hangingPunct="1">
                        <a:lnSpc>
                          <a:spcPct val="100000"/>
                        </a:lnSpc>
                        <a:spcBef>
                          <a:spcPts val="0"/>
                        </a:spcBef>
                        <a:spcAft>
                          <a:spcPts val="0"/>
                        </a:spcAft>
                        <a:buClrTx/>
                        <a:buSzTx/>
                        <a:buFontTx/>
                        <a:buNone/>
                        <a:defRPr/>
                      </a:pPr>
                      <a:r>
                        <a:rPr lang="en-US" sz="1200" b="1" i="0" u="none" strike="noStrike" kern="1200" baseline="0" dirty="0">
                          <a:solidFill>
                            <a:schemeClr val="tx1"/>
                          </a:solidFill>
                          <a:latin typeface="Verdana" panose="020B0604030504040204" pitchFamily="34" charset="0"/>
                          <a:ea typeface="Verdana" panose="020B0604030504040204" pitchFamily="34" charset="0"/>
                          <a:cs typeface="+mn-cs"/>
                        </a:rPr>
                        <a:t>3.3</a:t>
                      </a:r>
                    </a:p>
                    <a:p>
                      <a:pPr marL="0" marR="0" indent="0" algn="l" defTabSz="457200" rtl="0" eaLnBrk="1" fontAlgn="auto" latinLnBrk="0" hangingPunct="1">
                        <a:lnSpc>
                          <a:spcPct val="100000"/>
                        </a:lnSpc>
                        <a:spcBef>
                          <a:spcPts val="0"/>
                        </a:spcBef>
                        <a:spcAft>
                          <a:spcPts val="0"/>
                        </a:spcAft>
                        <a:buClrTx/>
                        <a:buSzTx/>
                        <a:buFontTx/>
                        <a:buNone/>
                        <a:defRPr/>
                      </a:pPr>
                      <a:endParaRPr lang="en-US" sz="1200" b="1" i="0" u="none" strike="noStrike" kern="1200" baseline="0" dirty="0">
                        <a:solidFill>
                          <a:schemeClr val="tx1"/>
                        </a:solidFill>
                        <a:latin typeface="Verdana" panose="020B0604030504040204" pitchFamily="34" charset="0"/>
                        <a:ea typeface="Verdana" panose="020B0604030504040204" pitchFamily="34" charset="0"/>
                        <a:cs typeface="+mn-cs"/>
                      </a:endParaRPr>
                    </a:p>
                    <a:p>
                      <a:pPr marL="0" marR="0" indent="0" algn="just" defTabSz="457200" rtl="0" eaLnBrk="1" fontAlgn="auto" latinLnBrk="0" hangingPunct="1">
                        <a:lnSpc>
                          <a:spcPct val="100000"/>
                        </a:lnSpc>
                        <a:spcBef>
                          <a:spcPts val="0"/>
                        </a:spcBef>
                        <a:spcAft>
                          <a:spcPts val="0"/>
                        </a:spcAft>
                        <a:buClrTx/>
                        <a:buSzTx/>
                        <a:buFontTx/>
                        <a:buNone/>
                        <a:defRPr/>
                      </a:pPr>
                      <a:r>
                        <a:rPr lang="en-US" sz="1200" b="1" i="0" u="none" strike="noStrike" kern="1200" baseline="0" dirty="0">
                          <a:solidFill>
                            <a:schemeClr val="tx1"/>
                          </a:solidFill>
                          <a:latin typeface="Verdana" panose="020B0604030504040204" pitchFamily="34" charset="0"/>
                          <a:ea typeface="Verdana" panose="020B0604030504040204" pitchFamily="34" charset="0"/>
                          <a:cs typeface="+mn-cs"/>
                        </a:rPr>
                        <a:t>Communication and Branding Strategy and Plan developed </a:t>
                      </a:r>
                    </a:p>
                  </a:txBody>
                  <a:tcPr marL="61057" marR="61057" marT="15843" marB="158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l"/>
                      <a:r>
                        <a:rPr lang="en-ZA" sz="1200" b="0" i="0" u="none" strike="noStrike" kern="1200" baseline="0" dirty="0">
                          <a:solidFill>
                            <a:schemeClr val="tx1"/>
                          </a:solidFill>
                          <a:latin typeface="Verdana" panose="020B0604030504040204" pitchFamily="34" charset="0"/>
                          <a:ea typeface="Verdana" panose="020B0604030504040204" pitchFamily="34" charset="0"/>
                          <a:cs typeface="Arial" panose="020B0604020202020204" pitchFamily="34" charset="0"/>
                        </a:rPr>
                        <a:t>Approved Communication &amp; Branding Strategy and Plan </a:t>
                      </a:r>
                    </a:p>
                  </a:txBody>
                  <a:tcPr marL="36191" marR="36191" marT="36217" marB="177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l"/>
                      <a:r>
                        <a:rPr kumimoji="0" lang="en-US" sz="1200" b="0"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Development of strategy &amp; plan</a:t>
                      </a:r>
                      <a:endParaRPr kumimoji="0" lang="en-ZA"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36191" marR="36191" marT="36217" marB="177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l"/>
                      <a:r>
                        <a:rPr lang="en-US" sz="1200" dirty="0">
                          <a:latin typeface="Verdana" panose="020B0604030504040204" pitchFamily="34" charset="0"/>
                          <a:ea typeface="Verdana" panose="020B0604030504040204" pitchFamily="34" charset="0"/>
                          <a:cs typeface="Arial" panose="020B0604020202020204" pitchFamily="34" charset="0"/>
                        </a:rPr>
                        <a:t>The first</a:t>
                      </a:r>
                      <a:r>
                        <a:rPr lang="en-US" sz="1200" baseline="0" dirty="0">
                          <a:latin typeface="Verdana" panose="020B0604030504040204" pitchFamily="34" charset="0"/>
                          <a:ea typeface="Verdana" panose="020B0604030504040204" pitchFamily="34" charset="0"/>
                          <a:cs typeface="Arial" panose="020B0604020202020204" pitchFamily="34" charset="0"/>
                        </a:rPr>
                        <a:t> draft of the strategy has been </a:t>
                      </a:r>
                      <a:r>
                        <a:rPr lang="en-US" sz="1200" baseline="0" dirty="0" smtClean="0">
                          <a:latin typeface="Verdana" panose="020B0604030504040204" pitchFamily="34" charset="0"/>
                          <a:ea typeface="Verdana" panose="020B0604030504040204" pitchFamily="34" charset="0"/>
                          <a:cs typeface="Arial" panose="020B0604020202020204" pitchFamily="34" charset="0"/>
                        </a:rPr>
                        <a:t>developed.</a:t>
                      </a:r>
                      <a:endParaRPr lang="en-ZA" sz="1200" dirty="0">
                        <a:latin typeface="Verdana" panose="020B0604030504040204" pitchFamily="34" charset="0"/>
                        <a:ea typeface="Verdana" panose="020B0604030504040204" pitchFamily="34" charset="0"/>
                        <a:cs typeface="Arial" panose="020B0604020202020204" pitchFamily="34" charset="0"/>
                      </a:endParaRPr>
                    </a:p>
                  </a:txBody>
                  <a:tcPr marL="36191" marR="36191" marT="36217" marB="177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5000"/>
                        </a:lnSpc>
                        <a:spcBef>
                          <a:spcPct val="0"/>
                        </a:spcBef>
                        <a:spcAft>
                          <a:spcPts val="200"/>
                        </a:spcAft>
                        <a:buClrTx/>
                        <a:buSzTx/>
                        <a:buFontTx/>
                        <a:buNone/>
                        <a:defRPr/>
                      </a:pPr>
                      <a:r>
                        <a:rPr lang="en-US" altLang="en-ZA" sz="1200" dirty="0" smtClean="0">
                          <a:latin typeface="Verdana" panose="020B0604030504040204" pitchFamily="34" charset="0"/>
                          <a:ea typeface="Verdana" panose="020B0604030504040204" pitchFamily="34" charset="0"/>
                          <a:cs typeface="Arial" panose="020B0604020202020204" pitchFamily="34" charset="0"/>
                        </a:rPr>
                        <a:t>Achieved</a:t>
                      </a:r>
                      <a:endParaRPr lang="en-ZA" sz="1200" dirty="0">
                        <a:latin typeface="Verdana" panose="020B0604030504040204" pitchFamily="34" charset="0"/>
                        <a:ea typeface="Verdana" panose="020B0604030504040204" pitchFamily="34" charset="0"/>
                        <a:cs typeface="Arial" panose="020B0604020202020204" pitchFamily="34" charset="0"/>
                      </a:endParaRPr>
                    </a:p>
                    <a:p>
                      <a:pPr marL="0" marR="0" lvl="0" indent="0" algn="l" defTabSz="914400" rtl="0" eaLnBrk="1" fontAlgn="base" latinLnBrk="0" hangingPunct="1">
                        <a:lnSpc>
                          <a:spcPct val="105000"/>
                        </a:lnSpc>
                        <a:spcBef>
                          <a:spcPct val="0"/>
                        </a:spcBef>
                        <a:spcAft>
                          <a:spcPts val="200"/>
                        </a:spcAft>
                        <a:buClrTx/>
                        <a:buSzTx/>
                        <a:buFontTx/>
                        <a:buNone/>
                      </a:pPr>
                      <a:endParaRPr kumimoji="0" lang="en-GB" sz="1200" b="0" i="0" u="none" strike="noStrike" cap="none" normalizeH="0" baseline="0" dirty="0">
                        <a:ln>
                          <a:noFill/>
                        </a:ln>
                        <a:solidFill>
                          <a:schemeClr val="bg1"/>
                        </a:solidFill>
                        <a:effectLst/>
                        <a:latin typeface="Verdana" panose="020B0604030504040204" pitchFamily="34" charset="0"/>
                        <a:ea typeface="Verdana" panose="020B0604030504040204" pitchFamily="34" charset="0"/>
                        <a:cs typeface="Arial" panose="020B0604020202020204" pitchFamily="34" charset="0"/>
                      </a:endParaRPr>
                    </a:p>
                  </a:txBody>
                  <a:tcPr marL="36191" marR="36191" marT="36217" marB="177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772725">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l" defTabSz="914400" rtl="0" eaLnBrk="1" fontAlgn="base" latinLnBrk="0" hangingPunct="1">
                        <a:lnSpc>
                          <a:spcPct val="105000"/>
                        </a:lnSpc>
                        <a:spcBef>
                          <a:spcPct val="0"/>
                        </a:spcBef>
                        <a:spcAft>
                          <a:spcPts val="200"/>
                        </a:spcAft>
                        <a:buClrTx/>
                        <a:buSzTx/>
                        <a:buFontTx/>
                        <a:buNone/>
                        <a:defRPr/>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Performance Overview</a:t>
                      </a:r>
                    </a:p>
                    <a:p>
                      <a:pPr marL="0" marR="0" lvl="0" indent="0" algn="l" defTabSz="914400" rtl="0" eaLnBrk="1" fontAlgn="base" latinLnBrk="0" hangingPunct="1">
                        <a:lnSpc>
                          <a:spcPct val="105000"/>
                        </a:lnSpc>
                        <a:spcBef>
                          <a:spcPct val="0"/>
                        </a:spcBef>
                        <a:spcAft>
                          <a:spcPts val="200"/>
                        </a:spcAft>
                        <a:buClrTx/>
                        <a:buSzTx/>
                        <a:buFontTx/>
                        <a:buNone/>
                      </a:pPr>
                      <a:endPar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57" marR="61057" marT="15843" marB="158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4">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l" defTabSz="457200" rtl="0" eaLnBrk="1" fontAlgn="ctr" latinLnBrk="0" hangingPunct="1">
                        <a:lnSpc>
                          <a:spcPct val="120000"/>
                        </a:lnSpc>
                        <a:spcBef>
                          <a:spcPts val="0"/>
                        </a:spcBef>
                        <a:spcAft>
                          <a:spcPts val="0"/>
                        </a:spcAft>
                        <a:buClrTx/>
                        <a:buSzTx/>
                        <a:buFontTx/>
                        <a:buNone/>
                        <a:defRPr/>
                      </a:pPr>
                      <a:r>
                        <a:rPr lang="en-US" sz="1200" dirty="0">
                          <a:solidFill>
                            <a:schemeClr val="tx1"/>
                          </a:solidFill>
                          <a:latin typeface="Verdana" panose="020B0604030504040204" pitchFamily="34" charset="0"/>
                          <a:ea typeface="Verdana" panose="020B0604030504040204" pitchFamily="34" charset="0"/>
                          <a:cs typeface="Arial" panose="020B0604020202020204" pitchFamily="34" charset="0"/>
                        </a:rPr>
                        <a:t>The</a:t>
                      </a:r>
                      <a:r>
                        <a:rPr lang="en-US" sz="1200" baseline="0" dirty="0">
                          <a:solidFill>
                            <a:schemeClr val="tx1"/>
                          </a:solidFill>
                          <a:latin typeface="Verdana" panose="020B0604030504040204" pitchFamily="34" charset="0"/>
                          <a:ea typeface="Verdana" panose="020B0604030504040204" pitchFamily="34" charset="0"/>
                          <a:cs typeface="Arial" panose="020B0604020202020204" pitchFamily="34" charset="0"/>
                        </a:rPr>
                        <a:t> </a:t>
                      </a:r>
                      <a:r>
                        <a:rPr lang="en-US" sz="1200" dirty="0">
                          <a:solidFill>
                            <a:schemeClr val="tx1"/>
                          </a:solidFill>
                          <a:latin typeface="Verdana" panose="020B0604030504040204" pitchFamily="34" charset="0"/>
                          <a:ea typeface="Verdana" panose="020B0604030504040204" pitchFamily="34" charset="0"/>
                          <a:cs typeface="Arial" panose="020B0604020202020204" pitchFamily="34" charset="0"/>
                        </a:rPr>
                        <a:t>first draft of the strategy was delivered</a:t>
                      </a:r>
                      <a:r>
                        <a:rPr lang="en-US" sz="1200" baseline="0" dirty="0">
                          <a:solidFill>
                            <a:schemeClr val="tx1"/>
                          </a:solidFill>
                          <a:latin typeface="Verdana" panose="020B0604030504040204" pitchFamily="34" charset="0"/>
                          <a:ea typeface="Verdana" panose="020B0604030504040204" pitchFamily="34" charset="0"/>
                          <a:cs typeface="Arial" panose="020B0604020202020204" pitchFamily="34" charset="0"/>
                        </a:rPr>
                        <a:t>, but </a:t>
                      </a:r>
                      <a:r>
                        <a:rPr lang="en-US" sz="1200" baseline="0" dirty="0" smtClean="0">
                          <a:solidFill>
                            <a:schemeClr val="tx1"/>
                          </a:solidFill>
                          <a:latin typeface="Verdana" panose="020B0604030504040204" pitchFamily="34" charset="0"/>
                          <a:ea typeface="Verdana" panose="020B0604030504040204" pitchFamily="34" charset="0"/>
                          <a:cs typeface="Arial" panose="020B0604020202020204" pitchFamily="34" charset="0"/>
                        </a:rPr>
                        <a:t>it must be processed further by the organization. </a:t>
                      </a:r>
                      <a:endParaRPr lang="en-US" sz="1200" dirty="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36191" marR="36191" marT="36217" marB="177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marL="61065" marR="61065" marT="15832" marB="158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marL="61065" marR="61065" marT="15832" marB="158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04388">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l" defTabSz="914400" rtl="0" eaLnBrk="1" fontAlgn="base" latinLnBrk="0" hangingPunct="1">
                        <a:lnSpc>
                          <a:spcPct val="105000"/>
                        </a:lnSpc>
                        <a:spcBef>
                          <a:spcPct val="0"/>
                        </a:spcBef>
                        <a:spcAft>
                          <a:spcPts val="200"/>
                        </a:spcAft>
                        <a:buClrTx/>
                        <a:buSzTx/>
                        <a:buFontTx/>
                        <a:buNone/>
                        <a:defRPr/>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Challenges </a:t>
                      </a:r>
                    </a:p>
                    <a:p>
                      <a:pPr marL="0" marR="0" lvl="0" indent="0" algn="l" defTabSz="914400" rtl="0" eaLnBrk="1" fontAlgn="base" latinLnBrk="0" hangingPunct="1">
                        <a:lnSpc>
                          <a:spcPct val="105000"/>
                        </a:lnSpc>
                        <a:spcBef>
                          <a:spcPct val="0"/>
                        </a:spcBef>
                        <a:spcAft>
                          <a:spcPts val="200"/>
                        </a:spcAft>
                        <a:buClrTx/>
                        <a:buSzTx/>
                        <a:buFontTx/>
                        <a:buNone/>
                        <a:defRPr/>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(If applicable)</a:t>
                      </a:r>
                    </a:p>
                    <a:p>
                      <a:pPr marL="0" marR="0" lvl="0" indent="0" algn="l" defTabSz="914400" rtl="0" eaLnBrk="1" fontAlgn="base" latinLnBrk="0" hangingPunct="1">
                        <a:lnSpc>
                          <a:spcPct val="105000"/>
                        </a:lnSpc>
                        <a:spcBef>
                          <a:spcPct val="0"/>
                        </a:spcBef>
                        <a:spcAft>
                          <a:spcPts val="200"/>
                        </a:spcAft>
                        <a:buClrTx/>
                        <a:buSzTx/>
                        <a:buFontTx/>
                        <a:buNone/>
                      </a:pPr>
                      <a:endPar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57" marR="61057" marT="15843" marB="158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4">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l" defTabSz="457200" rtl="0" eaLnBrk="1" fontAlgn="ctr" latinLnBrk="0" hangingPunct="1">
                        <a:lnSpc>
                          <a:spcPct val="120000"/>
                        </a:lnSpc>
                        <a:spcBef>
                          <a:spcPts val="0"/>
                        </a:spcBef>
                        <a:spcAft>
                          <a:spcPts val="0"/>
                        </a:spcAft>
                        <a:buClrTx/>
                        <a:buSzTx/>
                        <a:buFontTx/>
                        <a:buNone/>
                        <a:defRPr/>
                      </a:pPr>
                      <a:r>
                        <a:rPr lang="en-US" sz="1200" baseline="0" dirty="0">
                          <a:solidFill>
                            <a:schemeClr val="tx1"/>
                          </a:solidFill>
                          <a:latin typeface="Verdana" panose="020B0604030504040204" pitchFamily="34" charset="0"/>
                          <a:ea typeface="Verdana" panose="020B0604030504040204" pitchFamily="34" charset="0"/>
                          <a:cs typeface="Arial" panose="020B0604020202020204" pitchFamily="34" charset="0"/>
                        </a:rPr>
                        <a:t>The strategy drafting process was delayed by three months. </a:t>
                      </a:r>
                    </a:p>
                  </a:txBody>
                  <a:tcPr marL="36191" marR="36191" marT="36217" marB="177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marL="61065" marR="61065" marT="15832" marB="158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marL="61065" marR="61065" marT="15832" marB="158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989153">
                <a:tc>
                  <a:txBody>
                    <a:bodyPr/>
                    <a:lstStyle/>
                    <a:p>
                      <a:pPr marL="0" marR="0" lvl="0" indent="0" algn="l" defTabSz="914400" rtl="0" eaLnBrk="1" fontAlgn="base" latinLnBrk="0" hangingPunct="1">
                        <a:lnSpc>
                          <a:spcPct val="105000"/>
                        </a:lnSpc>
                        <a:spcBef>
                          <a:spcPct val="0"/>
                        </a:spcBef>
                        <a:spcAft>
                          <a:spcPts val="200"/>
                        </a:spcAft>
                        <a:buClrTx/>
                        <a:buSzTx/>
                        <a:buFontTx/>
                        <a:buNone/>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Risks and Mitigation </a:t>
                      </a:r>
                    </a:p>
                    <a:p>
                      <a:pPr marL="0" marR="0" lvl="0" indent="0" algn="l" defTabSz="914400" rtl="0" eaLnBrk="1" fontAlgn="base" latinLnBrk="0" hangingPunct="1">
                        <a:lnSpc>
                          <a:spcPct val="105000"/>
                        </a:lnSpc>
                        <a:spcBef>
                          <a:spcPct val="0"/>
                        </a:spcBef>
                        <a:spcAft>
                          <a:spcPts val="200"/>
                        </a:spcAft>
                        <a:buClrTx/>
                        <a:buSzTx/>
                        <a:buFontTx/>
                        <a:buNone/>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(If applicable)</a:t>
                      </a:r>
                    </a:p>
                  </a:txBody>
                  <a:tcPr marL="61057" marR="61057" marT="15843" marB="158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4">
                  <a:txBody>
                    <a:bodyPr/>
                    <a:lstStyle/>
                    <a:p>
                      <a:pPr marL="0" indent="0" algn="l">
                        <a:buFont typeface="Arial" panose="020B0604020202020204" pitchFamily="34" charset="0"/>
                        <a:buNone/>
                      </a:pPr>
                      <a:r>
                        <a:rPr lang="en-US" altLang="en-ZA" sz="1200" baseline="0" dirty="0">
                          <a:solidFill>
                            <a:schemeClr val="tx1"/>
                          </a:solidFill>
                          <a:latin typeface="Verdana" panose="020B0604030504040204" pitchFamily="34" charset="0"/>
                          <a:ea typeface="Verdana" panose="020B0604030504040204" pitchFamily="34" charset="0"/>
                          <a:cs typeface="Arial" panose="020B0604020202020204" pitchFamily="34" charset="0"/>
                        </a:rPr>
                        <a:t>The Division will finalise the strategy drafting process in-house, to be completed before the end of the third quarter. The Division has enough capacity and expertise to finalise the strategy development and planning process. </a:t>
                      </a:r>
                      <a:endParaRPr lang="en-US" altLang="en-ZA" sz="1200" dirty="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36191" marR="36191" marT="36217" marB="177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955"/>
            <a:ext cx="8229600" cy="944245"/>
          </a:xfrm>
          <a:solidFill>
            <a:schemeClr val="accent2"/>
          </a:solidFill>
        </p:spPr>
        <p:txBody>
          <a:bodyPr>
            <a:normAutofit/>
          </a:bodyPr>
          <a:lstStyle/>
          <a:p>
            <a:r>
              <a:rPr lang="en-US" sz="3600" b="1" dirty="0" smtClean="0">
                <a:solidFill>
                  <a:schemeClr val="bg1"/>
                </a:solidFill>
                <a:latin typeface="Verdana" panose="020B0604030504040204" pitchFamily="34" charset="0"/>
                <a:cs typeface="Verdana" panose="020B0604030504040204" pitchFamily="34" charset="0"/>
              </a:rPr>
              <a:t>Organisational structure</a:t>
            </a:r>
            <a:r>
              <a:rPr lang="en-US" sz="3600" dirty="0" smtClean="0">
                <a:latin typeface="Verdana" panose="020B0604030504040204" pitchFamily="34" charset="0"/>
                <a:cs typeface="Verdana" panose="020B0604030504040204" pitchFamily="34" charset="0"/>
              </a:rPr>
              <a:t> </a:t>
            </a:r>
          </a:p>
        </p:txBody>
      </p:sp>
      <p:graphicFrame>
        <p:nvGraphicFramePr>
          <p:cNvPr id="4" name="Content Placeholder 3"/>
          <p:cNvGraphicFramePr>
            <a:graphicFrameLocks noGrp="1"/>
          </p:cNvGraphicFramePr>
          <p:nvPr>
            <p:ph idx="1"/>
          </p:nvPr>
        </p:nvGraphicFramePr>
        <p:xfrm>
          <a:off x="457200" y="1752600"/>
          <a:ext cx="8229600" cy="4373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Straight Connector 5"/>
          <p:cNvCxnSpPr/>
          <p:nvPr/>
        </p:nvCxnSpPr>
        <p:spPr>
          <a:xfrm>
            <a:off x="4572000" y="2708920"/>
            <a:ext cx="0" cy="288032"/>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170407"/>
            <a:ext cx="8229600" cy="508000"/>
          </a:xfrm>
        </p:spPr>
        <p:txBody>
          <a:bodyPr/>
          <a:lstStyle/>
          <a:p>
            <a:pPr eaLnBrk="1" hangingPunct="1"/>
            <a:r>
              <a:rPr lang="en-US" altLang="en-US" sz="2400" b="1" dirty="0">
                <a:latin typeface="Arial" panose="020B0604020202020204" pitchFamily="34" charset="0"/>
                <a:cs typeface="Arial" panose="020B0604020202020204" pitchFamily="34" charset="0"/>
              </a:rPr>
              <a:t>PROGRAMME 3: EDUCATION &amp; COMMUNICATION</a:t>
            </a:r>
          </a:p>
        </p:txBody>
      </p:sp>
      <p:graphicFrame>
        <p:nvGraphicFramePr>
          <p:cNvPr id="7" name="Group 33"/>
          <p:cNvGraphicFramePr/>
          <p:nvPr/>
        </p:nvGraphicFramePr>
        <p:xfrm>
          <a:off x="287079" y="611936"/>
          <a:ext cx="8697433" cy="5535883"/>
        </p:xfrm>
        <a:graphic>
          <a:graphicData uri="http://schemas.openxmlformats.org/drawingml/2006/table">
            <a:tbl>
              <a:tblPr/>
              <a:tblGrid>
                <a:gridCol w="1871330">
                  <a:extLst>
                    <a:ext uri="{9D8B030D-6E8A-4147-A177-3AD203B41FA5}">
                      <a16:colId xmlns:a16="http://schemas.microsoft.com/office/drawing/2014/main" val="20000"/>
                    </a:ext>
                  </a:extLst>
                </a:gridCol>
                <a:gridCol w="1424763">
                  <a:extLst>
                    <a:ext uri="{9D8B030D-6E8A-4147-A177-3AD203B41FA5}">
                      <a16:colId xmlns:a16="http://schemas.microsoft.com/office/drawing/2014/main" val="20001"/>
                    </a:ext>
                  </a:extLst>
                </a:gridCol>
                <a:gridCol w="1956391">
                  <a:extLst>
                    <a:ext uri="{9D8B030D-6E8A-4147-A177-3AD203B41FA5}">
                      <a16:colId xmlns:a16="http://schemas.microsoft.com/office/drawing/2014/main" val="20002"/>
                    </a:ext>
                  </a:extLst>
                </a:gridCol>
                <a:gridCol w="2008148">
                  <a:extLst>
                    <a:ext uri="{9D8B030D-6E8A-4147-A177-3AD203B41FA5}">
                      <a16:colId xmlns:a16="http://schemas.microsoft.com/office/drawing/2014/main" val="20003"/>
                    </a:ext>
                  </a:extLst>
                </a:gridCol>
                <a:gridCol w="1436801">
                  <a:extLst>
                    <a:ext uri="{9D8B030D-6E8A-4147-A177-3AD203B41FA5}">
                      <a16:colId xmlns:a16="http://schemas.microsoft.com/office/drawing/2014/main" val="20004"/>
                    </a:ext>
                  </a:extLst>
                </a:gridCol>
              </a:tblGrid>
              <a:tr h="641067">
                <a:tc gridSpan="5">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l" defTabSz="914400" rtl="0" eaLnBrk="1" fontAlgn="base" latinLnBrk="0" hangingPunct="1">
                        <a:lnSpc>
                          <a:spcPct val="105000"/>
                        </a:lnSpc>
                        <a:spcBef>
                          <a:spcPts val="600"/>
                        </a:spcBef>
                        <a:spcAft>
                          <a:spcPts val="600"/>
                        </a:spcAft>
                        <a:buClrTx/>
                        <a:buSzTx/>
                        <a:buFontTx/>
                        <a:buNone/>
                        <a:defRPr/>
                      </a:pPr>
                      <a:r>
                        <a:rPr lang="en-US" sz="1200" b="1" kern="1200" dirty="0">
                          <a:solidFill>
                            <a:schemeClr val="tx1"/>
                          </a:solidFill>
                          <a:effectLst/>
                          <a:latin typeface="Verdana" panose="020B0604030504040204" pitchFamily="34" charset="0"/>
                          <a:ea typeface="Verdana" panose="020B0604030504040204" pitchFamily="34" charset="0"/>
                          <a:cs typeface="Arial" panose="020B0604020202020204" pitchFamily="34" charset="0"/>
                        </a:rPr>
                        <a:t>Output:</a:t>
                      </a:r>
                      <a:r>
                        <a:rPr lang="en-US" sz="1200" b="1" kern="1200" baseline="0" dirty="0">
                          <a:solidFill>
                            <a:schemeClr val="tx1"/>
                          </a:solidFill>
                          <a:effectLst/>
                          <a:latin typeface="Verdana" panose="020B0604030504040204" pitchFamily="34" charset="0"/>
                          <a:ea typeface="Verdana" panose="020B0604030504040204" pitchFamily="34" charset="0"/>
                          <a:cs typeface="Arial" panose="020B0604020202020204" pitchFamily="34" charset="0"/>
                        </a:rPr>
                        <a:t> </a:t>
                      </a:r>
                      <a:r>
                        <a:rPr lang="en-US" sz="1200" b="1" i="0" u="none" strike="noStrike" kern="1200" baseline="0" dirty="0">
                          <a:solidFill>
                            <a:schemeClr val="tx1"/>
                          </a:solidFill>
                          <a:latin typeface="Verdana" panose="020B0604030504040204" pitchFamily="34" charset="0"/>
                          <a:ea typeface="Verdana" panose="020B0604030504040204" pitchFamily="34" charset="0"/>
                          <a:cs typeface="+mn-cs"/>
                        </a:rPr>
                        <a:t>Communication programmes and products developed and implemented </a:t>
                      </a:r>
                      <a:r>
                        <a:rPr lang="en-US" sz="1200" b="0" i="0" u="none" strike="noStrike" kern="1200" baseline="0" dirty="0">
                          <a:solidFill>
                            <a:schemeClr val="tx1"/>
                          </a:solidFill>
                          <a:latin typeface="Verdana" panose="020B0604030504040204" pitchFamily="34" charset="0"/>
                          <a:ea typeface="Verdana" panose="020B0604030504040204" pitchFamily="34" charset="0"/>
                          <a:cs typeface="+mn-cs"/>
                        </a:rPr>
                        <a:t>	</a:t>
                      </a:r>
                      <a:r>
                        <a:rPr lang="en-US" sz="1200" b="1" i="0" u="none" strike="noStrike" kern="1200" baseline="0" dirty="0">
                          <a:solidFill>
                            <a:schemeClr val="tx1"/>
                          </a:solidFill>
                          <a:latin typeface="Verdana" panose="020B0604030504040204" pitchFamily="34" charset="0"/>
                          <a:ea typeface="Verdana" panose="020B0604030504040204" pitchFamily="34" charset="0"/>
                          <a:cs typeface="+mn-cs"/>
                        </a:rPr>
                        <a:t>	</a:t>
                      </a:r>
                    </a:p>
                  </a:txBody>
                  <a:tcPr marL="61057" marR="61057" marT="15843" marB="1584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B26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62881">
                <a:tc rowSpan="2">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ctr" defTabSz="914400" rtl="0" eaLnBrk="1" fontAlgn="base" latinLnBrk="0" hangingPunct="1">
                        <a:lnSpc>
                          <a:spcPct val="105000"/>
                        </a:lnSpc>
                        <a:spcBef>
                          <a:spcPct val="0"/>
                        </a:spcBef>
                        <a:spcAft>
                          <a:spcPts val="200"/>
                        </a:spcAft>
                        <a:buClrTx/>
                        <a:buSzTx/>
                        <a:buFontTx/>
                        <a:buNone/>
                      </a:pPr>
                      <a:r>
                        <a:rPr kumimoji="0" lang="en-US"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Indicator</a:t>
                      </a:r>
                      <a:endPar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57" marR="61057" marT="15843" marB="1584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rowSpan="2">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ctr" defTabSz="914400" rtl="0" eaLnBrk="1" fontAlgn="base" latinLnBrk="0" hangingPunct="1">
                        <a:lnSpc>
                          <a:spcPct val="105000"/>
                        </a:lnSpc>
                        <a:spcBef>
                          <a:spcPct val="0"/>
                        </a:spcBef>
                        <a:spcAft>
                          <a:spcPts val="200"/>
                        </a:spcAft>
                        <a:buClrTx/>
                        <a:buSzTx/>
                        <a:buFontTx/>
                        <a:buNone/>
                      </a:pPr>
                      <a:r>
                        <a:rPr kumimoji="0" lang="en-US"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Annual target: </a:t>
                      </a:r>
                      <a:r>
                        <a:rPr kumimoji="0" lang="en-US" sz="1200" b="1" i="0" u="none" strike="noStrike" cap="none" normalizeH="0" baseline="0" dirty="0" smtClean="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2021/22</a:t>
                      </a:r>
                      <a:endPar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57" marR="61057" marT="15843" marB="1584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gridSpan="2">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ctr" defTabSz="914400" rtl="0" eaLnBrk="1" fontAlgn="base" latinLnBrk="0" hangingPunct="1">
                        <a:lnSpc>
                          <a:spcPct val="105000"/>
                        </a:lnSpc>
                        <a:spcBef>
                          <a:spcPct val="0"/>
                        </a:spcBef>
                        <a:spcAft>
                          <a:spcPts val="200"/>
                        </a:spcAft>
                        <a:buClrTx/>
                        <a:buSzTx/>
                        <a:buFontTx/>
                        <a:buNone/>
                      </a:pPr>
                      <a:r>
                        <a:rPr kumimoji="0" lang="en-US" sz="1200" b="1" i="0" u="none" strike="noStrike" kern="1200" cap="none" normalizeH="0" baseline="0" dirty="0" smtClean="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Mid-Year</a:t>
                      </a:r>
                      <a:endParaRPr kumimoji="0" lang="en-ZA" sz="1200" b="1"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57" marR="61057" marT="15843" marB="1584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hMerge="1">
                  <a:txBody>
                    <a:bodyPr/>
                    <a:lstStyle/>
                    <a:p>
                      <a:endParaRPr lang="en-US"/>
                    </a:p>
                  </a:txBody>
                  <a:tcPr/>
                </a:tc>
                <a:tc rowSpan="2">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ctr" defTabSz="914400" rtl="0" eaLnBrk="1" fontAlgn="base" latinLnBrk="0" hangingPunct="1">
                        <a:lnSpc>
                          <a:spcPct val="105000"/>
                        </a:lnSpc>
                        <a:spcBef>
                          <a:spcPct val="0"/>
                        </a:spcBef>
                        <a:spcAft>
                          <a:spcPts val="200"/>
                        </a:spcAft>
                        <a:buClrTx/>
                        <a:buSzTx/>
                        <a:buFontTx/>
                        <a:buNone/>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Status</a:t>
                      </a:r>
                    </a:p>
                  </a:txBody>
                  <a:tcPr marL="61057" marR="61057" marT="15843" marB="1584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1"/>
                  </a:ext>
                </a:extLst>
              </a:tr>
              <a:tr h="285370">
                <a:tc vMerge="1">
                  <a:txBody>
                    <a:bodyPr/>
                    <a:lstStyle/>
                    <a:p>
                      <a:endParaRPr lang="en-US"/>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vMerge="1">
                  <a:txBody>
                    <a:bodyPr/>
                    <a:lstStyle/>
                    <a:p>
                      <a:endParaRPr lang="en-US"/>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115000"/>
                        </a:lnSpc>
                        <a:spcBef>
                          <a:spcPts val="1200"/>
                        </a:spcBef>
                        <a:spcAft>
                          <a:spcPts val="0"/>
                        </a:spcAft>
                      </a:pPr>
                      <a:r>
                        <a:rPr lang="en-US" sz="1200" b="1" dirty="0">
                          <a:latin typeface="Verdana" panose="020B0604030504040204" pitchFamily="34" charset="0"/>
                          <a:ea typeface="Verdana" panose="020B0604030504040204" pitchFamily="34" charset="0"/>
                          <a:cs typeface="Arial" panose="020B0604020202020204" pitchFamily="34" charset="0"/>
                        </a:rPr>
                        <a:t>Target</a:t>
                      </a:r>
                      <a:r>
                        <a:rPr lang="en-US" sz="1200" b="1" baseline="0" dirty="0">
                          <a:latin typeface="Verdana" panose="020B0604030504040204" pitchFamily="34" charset="0"/>
                          <a:ea typeface="Verdana" panose="020B0604030504040204" pitchFamily="34" charset="0"/>
                          <a:cs typeface="Arial" panose="020B0604020202020204" pitchFamily="34" charset="0"/>
                        </a:rPr>
                        <a:t> </a:t>
                      </a:r>
                      <a:endParaRPr lang="en-US" sz="1200" b="1" dirty="0">
                        <a:latin typeface="Verdana" panose="020B0604030504040204" pitchFamily="34" charset="0"/>
                        <a:ea typeface="Verdana" panose="020B0604030504040204" pitchFamily="34" charset="0"/>
                        <a:cs typeface="Arial" panose="020B0604020202020204" pitchFamily="34" charset="0"/>
                      </a:endParaRPr>
                    </a:p>
                  </a:txBody>
                  <a:tcPr marL="61057" marR="61057" marT="15843" marB="1584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algn="ctr"/>
                      <a:r>
                        <a:rPr lang="en-ZA" sz="1200" b="1" dirty="0">
                          <a:latin typeface="Verdana" panose="020B0604030504040204" pitchFamily="34" charset="0"/>
                          <a:ea typeface="Verdana" panose="020B0604030504040204" pitchFamily="34" charset="0"/>
                          <a:cs typeface="Arial" panose="020B0604020202020204" pitchFamily="34" charset="0"/>
                        </a:rPr>
                        <a:t>Actual</a:t>
                      </a:r>
                      <a:r>
                        <a:rPr lang="en-ZA" sz="1200" b="1" baseline="0" dirty="0">
                          <a:latin typeface="Verdana" panose="020B0604030504040204" pitchFamily="34" charset="0"/>
                          <a:ea typeface="Verdana" panose="020B0604030504040204" pitchFamily="34" charset="0"/>
                          <a:cs typeface="Arial" panose="020B0604020202020204" pitchFamily="34" charset="0"/>
                        </a:rPr>
                        <a:t> Output </a:t>
                      </a:r>
                      <a:endParaRPr lang="en-ZA" sz="1200" b="1" dirty="0">
                        <a:latin typeface="Verdana" panose="020B0604030504040204" pitchFamily="34" charset="0"/>
                        <a:ea typeface="Verdana" panose="020B0604030504040204" pitchFamily="34" charset="0"/>
                        <a:cs typeface="Arial" panose="020B0604020202020204" pitchFamily="34" charset="0"/>
                      </a:endParaRPr>
                    </a:p>
                  </a:txBody>
                  <a:tcPr marL="61057" marR="61057" marT="15843" marB="1584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vMerge="1">
                  <a:txBody>
                    <a:bodyPr/>
                    <a:lstStyle/>
                    <a:p>
                      <a:endParaRPr lang="en-US"/>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856314">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indent="0" algn="l" defTabSz="457200" rtl="0" eaLnBrk="1" fontAlgn="auto" latinLnBrk="0" hangingPunct="1">
                        <a:lnSpc>
                          <a:spcPct val="100000"/>
                        </a:lnSpc>
                        <a:spcBef>
                          <a:spcPts val="0"/>
                        </a:spcBef>
                        <a:spcAft>
                          <a:spcPts val="0"/>
                        </a:spcAft>
                        <a:buClrTx/>
                        <a:buSzTx/>
                        <a:buFontTx/>
                        <a:buNone/>
                        <a:defRPr/>
                      </a:pPr>
                      <a:r>
                        <a:rPr lang="en-US" sz="1200" b="1" i="0" u="none" strike="noStrike" kern="1200" baseline="0" dirty="0">
                          <a:solidFill>
                            <a:schemeClr val="tx1"/>
                          </a:solidFill>
                          <a:latin typeface="Verdana" panose="020B0604030504040204" pitchFamily="34" charset="0"/>
                          <a:ea typeface="Verdana" panose="020B0604030504040204" pitchFamily="34" charset="0"/>
                          <a:cs typeface="+mn-cs"/>
                        </a:rPr>
                        <a:t>3.4.</a:t>
                      </a:r>
                    </a:p>
                    <a:p>
                      <a:pPr marL="0" marR="0" indent="0" algn="l" defTabSz="457200" rtl="0" eaLnBrk="1" fontAlgn="auto" latinLnBrk="0" hangingPunct="1">
                        <a:lnSpc>
                          <a:spcPct val="100000"/>
                        </a:lnSpc>
                        <a:spcBef>
                          <a:spcPts val="0"/>
                        </a:spcBef>
                        <a:spcAft>
                          <a:spcPts val="0"/>
                        </a:spcAft>
                        <a:buClrTx/>
                        <a:buSzTx/>
                        <a:buFontTx/>
                        <a:buNone/>
                        <a:defRPr/>
                      </a:pPr>
                      <a:endParaRPr lang="en-US" sz="1200" b="1" i="0" u="none" strike="noStrike" kern="1200" baseline="0" dirty="0">
                        <a:solidFill>
                          <a:schemeClr val="tx1"/>
                        </a:solidFill>
                        <a:latin typeface="Verdana" panose="020B0604030504040204" pitchFamily="34" charset="0"/>
                        <a:ea typeface="Verdana" panose="020B0604030504040204" pitchFamily="34" charset="0"/>
                        <a:cs typeface="+mn-cs"/>
                      </a:endParaRPr>
                    </a:p>
                    <a:p>
                      <a:pPr marL="0" marR="0" indent="0" algn="l" defTabSz="457200" rtl="0" eaLnBrk="1" fontAlgn="auto" latinLnBrk="0" hangingPunct="1">
                        <a:lnSpc>
                          <a:spcPct val="100000"/>
                        </a:lnSpc>
                        <a:spcBef>
                          <a:spcPts val="0"/>
                        </a:spcBef>
                        <a:spcAft>
                          <a:spcPts val="0"/>
                        </a:spcAft>
                        <a:buClrTx/>
                        <a:buSzTx/>
                        <a:buFontTx/>
                        <a:buNone/>
                        <a:defRPr/>
                      </a:pPr>
                      <a:r>
                        <a:rPr lang="en-US" sz="1200" b="1" i="0" u="none" strike="noStrike" kern="1200" baseline="0" dirty="0">
                          <a:solidFill>
                            <a:schemeClr val="tx1"/>
                          </a:solidFill>
                          <a:latin typeface="Verdana" panose="020B0604030504040204" pitchFamily="34" charset="0"/>
                          <a:ea typeface="Verdana" panose="020B0604030504040204" pitchFamily="34" charset="0"/>
                          <a:cs typeface="+mn-cs"/>
                        </a:rPr>
                        <a:t>Communication programmes and products developed and implemented </a:t>
                      </a:r>
                      <a:r>
                        <a:rPr lang="en-US" sz="1200" b="0" i="0" u="none" strike="noStrike" kern="1200" baseline="0" dirty="0">
                          <a:solidFill>
                            <a:schemeClr val="tx1"/>
                          </a:solidFill>
                          <a:latin typeface="Verdana" panose="020B0604030504040204" pitchFamily="34" charset="0"/>
                          <a:ea typeface="Verdana" panose="020B0604030504040204" pitchFamily="34" charset="0"/>
                          <a:cs typeface="+mn-cs"/>
                        </a:rPr>
                        <a:t>	</a:t>
                      </a:r>
                    </a:p>
                    <a:p>
                      <a:pPr marL="0" marR="0" indent="0" algn="l" defTabSz="457200" rtl="0" eaLnBrk="1" fontAlgn="auto" latinLnBrk="0" hangingPunct="1">
                        <a:lnSpc>
                          <a:spcPct val="100000"/>
                        </a:lnSpc>
                        <a:spcBef>
                          <a:spcPts val="0"/>
                        </a:spcBef>
                        <a:spcAft>
                          <a:spcPts val="0"/>
                        </a:spcAft>
                        <a:buClrTx/>
                        <a:buSzTx/>
                        <a:buFontTx/>
                        <a:buNone/>
                        <a:defRPr/>
                      </a:pPr>
                      <a:r>
                        <a:rPr lang="en-US" sz="1200" b="0" i="0" u="none" strike="noStrike" kern="1200" baseline="0" dirty="0">
                          <a:solidFill>
                            <a:schemeClr val="tx1"/>
                          </a:solidFill>
                          <a:latin typeface="Verdana" panose="020B0604030504040204" pitchFamily="34" charset="0"/>
                          <a:ea typeface="Verdana" panose="020B0604030504040204" pitchFamily="34" charset="0"/>
                          <a:cs typeface="+mn-cs"/>
                        </a:rPr>
                        <a:t>	</a:t>
                      </a:r>
                    </a:p>
                  </a:txBody>
                  <a:tcPr marL="61057" marR="61057" marT="15843" marB="158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r>
                        <a:rPr lang="en-ZA" sz="1200" b="0" i="0" u="none" strike="noStrike" kern="1200" baseline="0" dirty="0">
                          <a:solidFill>
                            <a:schemeClr val="tx1"/>
                          </a:solidFill>
                          <a:latin typeface="Verdana" panose="020B0604030504040204" pitchFamily="34" charset="0"/>
                          <a:ea typeface="Verdana" panose="020B0604030504040204" pitchFamily="34" charset="0"/>
                          <a:cs typeface="+mn-cs"/>
                        </a:rPr>
                        <a:t>188 Communication products and programmes 	</a:t>
                      </a:r>
                    </a:p>
                  </a:txBody>
                  <a:tcPr marL="36191" marR="36191" marT="36217" marB="177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l"/>
                      <a:r>
                        <a:rPr kumimoji="0" lang="en-US" sz="1200" b="0"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Ninety-four (94) communications products and programmes </a:t>
                      </a:r>
                      <a:endParaRPr kumimoji="0" lang="en-ZA"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36191" marR="36191" marT="36217" marB="177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l"/>
                      <a:r>
                        <a:rPr kumimoji="0" lang="en-US" sz="1200" b="0"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Two-hundred and one (201) communications products and programmes have been produced.</a:t>
                      </a:r>
                      <a:endParaRPr kumimoji="0" lang="en-ZA"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36191" marR="36191" marT="36217" marB="177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5000"/>
                        </a:lnSpc>
                        <a:spcBef>
                          <a:spcPct val="0"/>
                        </a:spcBef>
                        <a:spcAft>
                          <a:spcPts val="200"/>
                        </a:spcAft>
                        <a:buClrTx/>
                        <a:buSzTx/>
                        <a:buFontTx/>
                        <a:buNone/>
                        <a:defRPr/>
                      </a:pPr>
                      <a:r>
                        <a:rPr lang="en-US" altLang="en-ZA" sz="1200" dirty="0">
                          <a:latin typeface="Verdana" panose="020B0604030504040204" pitchFamily="34" charset="0"/>
                          <a:ea typeface="Verdana" panose="020B0604030504040204" pitchFamily="34" charset="0"/>
                          <a:cs typeface="Arial" panose="020B0604020202020204" pitchFamily="34" charset="0"/>
                        </a:rPr>
                        <a:t>Over-achievement</a:t>
                      </a:r>
                      <a:r>
                        <a:rPr lang="en-US" altLang="en-ZA" sz="1200" baseline="0" dirty="0">
                          <a:latin typeface="Verdana" panose="020B0604030504040204" pitchFamily="34" charset="0"/>
                          <a:ea typeface="Verdana" panose="020B0604030504040204" pitchFamily="34" charset="0"/>
                          <a:cs typeface="Arial" panose="020B0604020202020204" pitchFamily="34" charset="0"/>
                        </a:rPr>
                        <a:t> </a:t>
                      </a:r>
                      <a:endParaRPr lang="en-ZA" sz="1200" dirty="0">
                        <a:latin typeface="Verdana" panose="020B0604030504040204" pitchFamily="34" charset="0"/>
                        <a:ea typeface="Verdana" panose="020B0604030504040204" pitchFamily="34" charset="0"/>
                        <a:cs typeface="Arial" panose="020B0604020202020204" pitchFamily="34" charset="0"/>
                      </a:endParaRPr>
                    </a:p>
                  </a:txBody>
                  <a:tcPr marL="36191" marR="36191" marT="36217" marB="177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897733">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l" defTabSz="914400" rtl="0" eaLnBrk="1" fontAlgn="base" latinLnBrk="0" hangingPunct="1">
                        <a:lnSpc>
                          <a:spcPct val="105000"/>
                        </a:lnSpc>
                        <a:spcBef>
                          <a:spcPct val="0"/>
                        </a:spcBef>
                        <a:spcAft>
                          <a:spcPts val="200"/>
                        </a:spcAft>
                        <a:buClrTx/>
                        <a:buSzTx/>
                        <a:buFontTx/>
                        <a:buNone/>
                        <a:defRPr/>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Performance Overview</a:t>
                      </a:r>
                    </a:p>
                    <a:p>
                      <a:pPr marL="0" marR="0" lvl="0" indent="0" algn="l" defTabSz="914400" rtl="0" eaLnBrk="1" fontAlgn="base" latinLnBrk="0" hangingPunct="1">
                        <a:lnSpc>
                          <a:spcPct val="105000"/>
                        </a:lnSpc>
                        <a:spcBef>
                          <a:spcPct val="0"/>
                        </a:spcBef>
                        <a:spcAft>
                          <a:spcPts val="200"/>
                        </a:spcAft>
                        <a:buClrTx/>
                        <a:buSzTx/>
                        <a:buFontTx/>
                        <a:buNone/>
                      </a:pPr>
                      <a:endPar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57" marR="61057" marT="15843" marB="158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4">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l" defTabSz="457200" rtl="0" eaLnBrk="1" fontAlgn="ctr" latinLnBrk="0" hangingPunct="1">
                        <a:lnSpc>
                          <a:spcPct val="120000"/>
                        </a:lnSpc>
                        <a:spcBef>
                          <a:spcPts val="0"/>
                        </a:spcBef>
                        <a:spcAft>
                          <a:spcPts val="0"/>
                        </a:spcAft>
                        <a:buClrTx/>
                        <a:buSzTx/>
                        <a:buFontTx/>
                        <a:buNone/>
                        <a:defRPr/>
                      </a:pPr>
                      <a:r>
                        <a:rPr lang="en-US" sz="1200" dirty="0">
                          <a:solidFill>
                            <a:schemeClr val="tx1"/>
                          </a:solidFill>
                          <a:latin typeface="Verdana" panose="020B0604030504040204" pitchFamily="34" charset="0"/>
                          <a:ea typeface="Verdana" panose="020B0604030504040204" pitchFamily="34" charset="0"/>
                          <a:cs typeface="Arial" panose="020B0604020202020204" pitchFamily="34" charset="0"/>
                        </a:rPr>
                        <a:t>The Division has exceeded its</a:t>
                      </a:r>
                      <a:r>
                        <a:rPr lang="en-US" sz="1200" baseline="0" dirty="0">
                          <a:solidFill>
                            <a:schemeClr val="tx1"/>
                          </a:solidFill>
                          <a:latin typeface="Verdana" panose="020B0604030504040204" pitchFamily="34" charset="0"/>
                          <a:ea typeface="Verdana" panose="020B0604030504040204" pitchFamily="34" charset="0"/>
                          <a:cs typeface="Arial" panose="020B0604020202020204" pitchFamily="34" charset="0"/>
                        </a:rPr>
                        <a:t> targets on communications products, this is attributable to </a:t>
                      </a:r>
                      <a:r>
                        <a:rPr lang="en-ZA" sz="1200" kern="1200" dirty="0">
                          <a:solidFill>
                            <a:schemeClr val="tx1"/>
                          </a:solidFill>
                          <a:effectLst/>
                          <a:latin typeface="Verdana" panose="020B0604030504040204" pitchFamily="34" charset="0"/>
                          <a:ea typeface="Verdana" panose="020B0604030504040204" pitchFamily="34" charset="0"/>
                          <a:cs typeface="+mn-cs"/>
                        </a:rPr>
                        <a:t>the high demand for communication products</a:t>
                      </a:r>
                      <a:r>
                        <a:rPr lang="en-ZA" sz="1200" kern="1200" baseline="0" dirty="0">
                          <a:solidFill>
                            <a:schemeClr val="tx1"/>
                          </a:solidFill>
                          <a:effectLst/>
                          <a:latin typeface="Verdana" panose="020B0604030504040204" pitchFamily="34" charset="0"/>
                          <a:ea typeface="Verdana" panose="020B0604030504040204" pitchFamily="34" charset="0"/>
                          <a:cs typeface="+mn-cs"/>
                        </a:rPr>
                        <a:t> and</a:t>
                      </a:r>
                      <a:r>
                        <a:rPr lang="en-ZA" sz="1200" kern="1200" dirty="0">
                          <a:solidFill>
                            <a:schemeClr val="tx1"/>
                          </a:solidFill>
                          <a:effectLst/>
                          <a:latin typeface="Verdana" panose="020B0604030504040204" pitchFamily="34" charset="0"/>
                          <a:ea typeface="Verdana" panose="020B0604030504040204" pitchFamily="34" charset="0"/>
                          <a:cs typeface="+mn-cs"/>
                        </a:rPr>
                        <a:t> activities with the public and stakeholders during the period leading up to </a:t>
                      </a:r>
                      <a:r>
                        <a:rPr lang="en-ZA" sz="1200" kern="1200" dirty="0" smtClean="0">
                          <a:solidFill>
                            <a:schemeClr val="tx1"/>
                          </a:solidFill>
                          <a:effectLst/>
                          <a:latin typeface="Verdana" panose="020B0604030504040204" pitchFamily="34" charset="0"/>
                          <a:ea typeface="Verdana" panose="020B0604030504040204" pitchFamily="34" charset="0"/>
                          <a:cs typeface="+mn-cs"/>
                        </a:rPr>
                        <a:t>1 </a:t>
                      </a:r>
                      <a:r>
                        <a:rPr lang="en-ZA" sz="1200" kern="1200" dirty="0">
                          <a:solidFill>
                            <a:schemeClr val="tx1"/>
                          </a:solidFill>
                          <a:effectLst/>
                          <a:latin typeface="Verdana" panose="020B0604030504040204" pitchFamily="34" charset="0"/>
                          <a:ea typeface="Verdana" panose="020B0604030504040204" pitchFamily="34" charset="0"/>
                          <a:cs typeface="+mn-cs"/>
                        </a:rPr>
                        <a:t>July </a:t>
                      </a:r>
                      <a:r>
                        <a:rPr lang="en-ZA" sz="1200" kern="1200" dirty="0" smtClean="0">
                          <a:solidFill>
                            <a:schemeClr val="tx1"/>
                          </a:solidFill>
                          <a:effectLst/>
                          <a:latin typeface="Verdana" panose="020B0604030504040204" pitchFamily="34" charset="0"/>
                          <a:ea typeface="Verdana" panose="020B0604030504040204" pitchFamily="34" charset="0"/>
                          <a:cs typeface="+mn-cs"/>
                        </a:rPr>
                        <a:t>2021,</a:t>
                      </a:r>
                      <a:r>
                        <a:rPr lang="en-ZA" sz="1200" kern="1200" baseline="0" dirty="0" smtClean="0">
                          <a:solidFill>
                            <a:schemeClr val="tx1"/>
                          </a:solidFill>
                          <a:effectLst/>
                          <a:latin typeface="Verdana" panose="020B0604030504040204" pitchFamily="34" charset="0"/>
                          <a:ea typeface="Verdana" panose="020B0604030504040204" pitchFamily="34" charset="0"/>
                          <a:cs typeface="+mn-cs"/>
                        </a:rPr>
                        <a:t> the date on which the enforcement powers of the Regulator came into effect.</a:t>
                      </a:r>
                      <a:endParaRPr lang="en-US" sz="1200" dirty="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36191" marR="36191" marT="36217" marB="177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marL="61065" marR="61065" marT="15832" marB="158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marL="61065" marR="61065" marT="15832" marB="158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02814">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l" defTabSz="914400" rtl="0" eaLnBrk="1" fontAlgn="base" latinLnBrk="0" hangingPunct="1">
                        <a:lnSpc>
                          <a:spcPct val="105000"/>
                        </a:lnSpc>
                        <a:spcBef>
                          <a:spcPct val="0"/>
                        </a:spcBef>
                        <a:spcAft>
                          <a:spcPts val="200"/>
                        </a:spcAft>
                        <a:buClrTx/>
                        <a:buSzTx/>
                        <a:buFontTx/>
                        <a:buNone/>
                        <a:defRPr/>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Challenges </a:t>
                      </a:r>
                    </a:p>
                    <a:p>
                      <a:pPr marL="0" marR="0" lvl="0" indent="0" algn="l" defTabSz="914400" rtl="0" eaLnBrk="1" fontAlgn="base" latinLnBrk="0" hangingPunct="1">
                        <a:lnSpc>
                          <a:spcPct val="105000"/>
                        </a:lnSpc>
                        <a:spcBef>
                          <a:spcPct val="0"/>
                        </a:spcBef>
                        <a:spcAft>
                          <a:spcPts val="200"/>
                        </a:spcAft>
                        <a:buClrTx/>
                        <a:buSzTx/>
                        <a:buFontTx/>
                        <a:buNone/>
                        <a:defRPr/>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(If applicable)</a:t>
                      </a:r>
                    </a:p>
                    <a:p>
                      <a:pPr marL="0" marR="0" lvl="0" indent="0" algn="l" defTabSz="914400" rtl="0" eaLnBrk="1" fontAlgn="base" latinLnBrk="0" hangingPunct="1">
                        <a:lnSpc>
                          <a:spcPct val="105000"/>
                        </a:lnSpc>
                        <a:spcBef>
                          <a:spcPct val="0"/>
                        </a:spcBef>
                        <a:spcAft>
                          <a:spcPts val="200"/>
                        </a:spcAft>
                        <a:buClrTx/>
                        <a:buSzTx/>
                        <a:buFontTx/>
                        <a:buNone/>
                      </a:pPr>
                      <a:endPar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57" marR="61057" marT="15843" marB="158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4">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l" defTabSz="457200" rtl="0" eaLnBrk="1" fontAlgn="ctr" latinLnBrk="0" hangingPunct="1">
                        <a:lnSpc>
                          <a:spcPct val="120000"/>
                        </a:lnSpc>
                        <a:spcBef>
                          <a:spcPts val="0"/>
                        </a:spcBef>
                        <a:spcAft>
                          <a:spcPts val="0"/>
                        </a:spcAft>
                        <a:buClrTx/>
                        <a:buSzTx/>
                        <a:buFontTx/>
                        <a:buNone/>
                        <a:defRPr/>
                      </a:pPr>
                      <a:r>
                        <a:rPr lang="en-US" sz="1200" baseline="0" dirty="0" smtClean="0">
                          <a:latin typeface="Verdana" panose="020B0604030504040204" pitchFamily="34" charset="0"/>
                          <a:ea typeface="Verdana" panose="020B0604030504040204" pitchFamily="34" charset="0"/>
                          <a:cs typeface="Arial" panose="020B0604020202020204" pitchFamily="34" charset="0"/>
                        </a:rPr>
                        <a:t>N/A</a:t>
                      </a:r>
                      <a:endParaRPr lang="en-US" sz="1200" baseline="0" dirty="0">
                        <a:latin typeface="Verdana" panose="020B0604030504040204" pitchFamily="34" charset="0"/>
                        <a:ea typeface="Verdana" panose="020B0604030504040204" pitchFamily="34" charset="0"/>
                        <a:cs typeface="Arial" panose="020B0604020202020204" pitchFamily="34" charset="0"/>
                      </a:endParaRPr>
                    </a:p>
                  </a:txBody>
                  <a:tcPr marL="36191" marR="36191" marT="36217" marB="177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marL="61065" marR="61065" marT="15832" marB="158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marL="61065" marR="61065" marT="15832" marB="158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55606">
                <a:tc>
                  <a:txBody>
                    <a:bodyPr/>
                    <a:lstStyle/>
                    <a:p>
                      <a:pPr marL="0" marR="0" lvl="0" indent="0" algn="l" defTabSz="914400" rtl="0" eaLnBrk="1" fontAlgn="base" latinLnBrk="0" hangingPunct="1">
                        <a:lnSpc>
                          <a:spcPct val="105000"/>
                        </a:lnSpc>
                        <a:spcBef>
                          <a:spcPct val="0"/>
                        </a:spcBef>
                        <a:spcAft>
                          <a:spcPts val="200"/>
                        </a:spcAft>
                        <a:buClrTx/>
                        <a:buSzTx/>
                        <a:buFontTx/>
                        <a:buNone/>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Risks and Mitigation </a:t>
                      </a:r>
                    </a:p>
                    <a:p>
                      <a:pPr marL="0" marR="0" lvl="0" indent="0" algn="l" defTabSz="914400" rtl="0" eaLnBrk="1" fontAlgn="base" latinLnBrk="0" hangingPunct="1">
                        <a:lnSpc>
                          <a:spcPct val="105000"/>
                        </a:lnSpc>
                        <a:spcBef>
                          <a:spcPct val="0"/>
                        </a:spcBef>
                        <a:spcAft>
                          <a:spcPts val="200"/>
                        </a:spcAft>
                        <a:buClrTx/>
                        <a:buSzTx/>
                        <a:buFontTx/>
                        <a:buNone/>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(If applicable)</a:t>
                      </a:r>
                    </a:p>
                  </a:txBody>
                  <a:tcPr marL="61057" marR="61057" marT="15843" marB="158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4">
                  <a:txBody>
                    <a:bodyPr/>
                    <a:lstStyle/>
                    <a:p>
                      <a:pPr marL="0" indent="0" algn="l">
                        <a:buFont typeface="Arial" panose="020B0604020202020204" pitchFamily="34" charset="0"/>
                        <a:buNone/>
                      </a:pPr>
                      <a:r>
                        <a:rPr lang="en-US" altLang="en-ZA" sz="1200" dirty="0" smtClean="0">
                          <a:latin typeface="Verdana" panose="020B0604030504040204" pitchFamily="34" charset="0"/>
                          <a:ea typeface="Verdana" panose="020B0604030504040204" pitchFamily="34" charset="0"/>
                          <a:cs typeface="Arial" panose="020B0604020202020204" pitchFamily="34" charset="0"/>
                        </a:rPr>
                        <a:t>N/A</a:t>
                      </a:r>
                      <a:endParaRPr lang="en-US" altLang="en-ZA" sz="1200" dirty="0">
                        <a:latin typeface="Verdana" panose="020B0604030504040204" pitchFamily="34" charset="0"/>
                        <a:ea typeface="Verdana" panose="020B0604030504040204" pitchFamily="34" charset="0"/>
                        <a:cs typeface="Arial" panose="020B0604020202020204" pitchFamily="34" charset="0"/>
                      </a:endParaRPr>
                    </a:p>
                  </a:txBody>
                  <a:tcPr marL="36191" marR="36191" marT="36217" marB="177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319269"/>
            <a:ext cx="8229600" cy="508000"/>
          </a:xfrm>
        </p:spPr>
        <p:txBody>
          <a:bodyPr/>
          <a:lstStyle/>
          <a:p>
            <a:pPr eaLnBrk="1" hangingPunct="1"/>
            <a:r>
              <a:rPr lang="en-US" altLang="en-US" sz="2400" b="1" dirty="0">
                <a:latin typeface="Arial" panose="020B0604020202020204" pitchFamily="34" charset="0"/>
                <a:cs typeface="Arial" panose="020B0604020202020204" pitchFamily="34" charset="0"/>
              </a:rPr>
              <a:t>PROGRAMME 3: EDUCATION &amp; COMMUNICATION</a:t>
            </a:r>
          </a:p>
        </p:txBody>
      </p:sp>
      <p:graphicFrame>
        <p:nvGraphicFramePr>
          <p:cNvPr id="7" name="Group 33"/>
          <p:cNvGraphicFramePr/>
          <p:nvPr/>
        </p:nvGraphicFramePr>
        <p:xfrm>
          <a:off x="444318" y="758926"/>
          <a:ext cx="8386763" cy="5463454"/>
        </p:xfrm>
        <a:graphic>
          <a:graphicData uri="http://schemas.openxmlformats.org/drawingml/2006/table">
            <a:tbl>
              <a:tblPr/>
              <a:tblGrid>
                <a:gridCol w="1422425">
                  <a:extLst>
                    <a:ext uri="{9D8B030D-6E8A-4147-A177-3AD203B41FA5}">
                      <a16:colId xmlns:a16="http://schemas.microsoft.com/office/drawing/2014/main" val="20000"/>
                    </a:ext>
                  </a:extLst>
                </a:gridCol>
                <a:gridCol w="1330059">
                  <a:extLst>
                    <a:ext uri="{9D8B030D-6E8A-4147-A177-3AD203B41FA5}">
                      <a16:colId xmlns:a16="http://schemas.microsoft.com/office/drawing/2014/main" val="20001"/>
                    </a:ext>
                  </a:extLst>
                </a:gridCol>
                <a:gridCol w="1406597">
                  <a:extLst>
                    <a:ext uri="{9D8B030D-6E8A-4147-A177-3AD203B41FA5}">
                      <a16:colId xmlns:a16="http://schemas.microsoft.com/office/drawing/2014/main" val="20002"/>
                    </a:ext>
                  </a:extLst>
                </a:gridCol>
                <a:gridCol w="2842203">
                  <a:extLst>
                    <a:ext uri="{9D8B030D-6E8A-4147-A177-3AD203B41FA5}">
                      <a16:colId xmlns:a16="http://schemas.microsoft.com/office/drawing/2014/main" val="20003"/>
                    </a:ext>
                  </a:extLst>
                </a:gridCol>
                <a:gridCol w="1385479">
                  <a:extLst>
                    <a:ext uri="{9D8B030D-6E8A-4147-A177-3AD203B41FA5}">
                      <a16:colId xmlns:a16="http://schemas.microsoft.com/office/drawing/2014/main" val="20004"/>
                    </a:ext>
                  </a:extLst>
                </a:gridCol>
              </a:tblGrid>
              <a:tr h="617440">
                <a:tc gridSpan="5">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l" defTabSz="914400" rtl="0" eaLnBrk="1" fontAlgn="base" latinLnBrk="0" hangingPunct="1">
                        <a:lnSpc>
                          <a:spcPct val="105000"/>
                        </a:lnSpc>
                        <a:spcBef>
                          <a:spcPts val="600"/>
                        </a:spcBef>
                        <a:spcAft>
                          <a:spcPts val="600"/>
                        </a:spcAft>
                        <a:buClrTx/>
                        <a:buSzTx/>
                        <a:buFontTx/>
                        <a:buNone/>
                        <a:defRPr/>
                      </a:pPr>
                      <a:r>
                        <a:rPr lang="en-US" sz="1200" b="1" kern="1200" dirty="0">
                          <a:solidFill>
                            <a:schemeClr val="tx1"/>
                          </a:solidFill>
                          <a:effectLst/>
                          <a:latin typeface="Verdana" panose="020B0604030504040204" pitchFamily="34" charset="0"/>
                          <a:ea typeface="Verdana" panose="020B0604030504040204" pitchFamily="34" charset="0"/>
                          <a:cs typeface="Arial" panose="020B0604020202020204" pitchFamily="34" charset="0"/>
                        </a:rPr>
                        <a:t>Output:</a:t>
                      </a:r>
                      <a:r>
                        <a:rPr lang="en-US" sz="1200" b="1" kern="1200" baseline="0" dirty="0">
                          <a:solidFill>
                            <a:schemeClr val="tx1"/>
                          </a:solidFill>
                          <a:effectLst/>
                          <a:latin typeface="Verdana" panose="020B0604030504040204" pitchFamily="34" charset="0"/>
                          <a:ea typeface="Verdana" panose="020B0604030504040204" pitchFamily="34" charset="0"/>
                          <a:cs typeface="Arial" panose="020B0604020202020204" pitchFamily="34" charset="0"/>
                        </a:rPr>
                        <a:t> </a:t>
                      </a:r>
                      <a:r>
                        <a:rPr lang="en-US" sz="1200" b="1" kern="1200" dirty="0">
                          <a:solidFill>
                            <a:schemeClr val="tx1"/>
                          </a:solidFill>
                          <a:effectLst/>
                          <a:latin typeface="Verdana" panose="020B0604030504040204" pitchFamily="34" charset="0"/>
                          <a:ea typeface="Verdana" panose="020B0604030504040204" pitchFamily="34" charset="0"/>
                          <a:cs typeface="Arial" panose="020B0604020202020204" pitchFamily="34" charset="0"/>
                        </a:rPr>
                        <a:t>Stakeholder Engagement strategy and Plan developed </a:t>
                      </a:r>
                      <a:r>
                        <a:rPr lang="en-US" sz="1200" b="0" i="0" u="none" strike="noStrike" kern="1200" baseline="0" dirty="0">
                          <a:solidFill>
                            <a:schemeClr val="tx1"/>
                          </a:solidFill>
                          <a:latin typeface="Verdana" panose="020B0604030504040204" pitchFamily="34" charset="0"/>
                          <a:ea typeface="Verdana" panose="020B0604030504040204" pitchFamily="34" charset="0"/>
                          <a:cs typeface="+mn-cs"/>
                        </a:rPr>
                        <a:t>	</a:t>
                      </a:r>
                    </a:p>
                  </a:txBody>
                  <a:tcPr marL="61057" marR="61057" marT="15843" marB="1584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B26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71446">
                <a:tc rowSpan="2">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ctr" defTabSz="914400" rtl="0" eaLnBrk="1" fontAlgn="base" latinLnBrk="0" hangingPunct="1">
                        <a:lnSpc>
                          <a:spcPct val="105000"/>
                        </a:lnSpc>
                        <a:spcBef>
                          <a:spcPct val="0"/>
                        </a:spcBef>
                        <a:spcAft>
                          <a:spcPts val="200"/>
                        </a:spcAft>
                        <a:buClrTx/>
                        <a:buSzTx/>
                        <a:buFontTx/>
                        <a:buNone/>
                      </a:pPr>
                      <a:r>
                        <a:rPr kumimoji="0" lang="en-US"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Indicator</a:t>
                      </a:r>
                      <a:endPar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57" marR="61057" marT="15843" marB="1584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rowSpan="2">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ctr" defTabSz="914400" rtl="0" eaLnBrk="1" fontAlgn="base" latinLnBrk="0" hangingPunct="1">
                        <a:lnSpc>
                          <a:spcPct val="105000"/>
                        </a:lnSpc>
                        <a:spcBef>
                          <a:spcPct val="0"/>
                        </a:spcBef>
                        <a:spcAft>
                          <a:spcPts val="200"/>
                        </a:spcAft>
                        <a:buClrTx/>
                        <a:buSzTx/>
                        <a:buFontTx/>
                        <a:buNone/>
                      </a:pPr>
                      <a:r>
                        <a:rPr kumimoji="0" lang="en-US"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Annual target: </a:t>
                      </a:r>
                      <a:r>
                        <a:rPr kumimoji="0" lang="en-US" sz="1200" b="1" i="0" u="none" strike="noStrike" cap="none" normalizeH="0" baseline="0" dirty="0" smtClean="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2021/22</a:t>
                      </a:r>
                      <a:endPar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57" marR="61057" marT="15843" marB="1584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gridSpan="2">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ctr" defTabSz="914400" rtl="0" eaLnBrk="1" fontAlgn="base" latinLnBrk="0" hangingPunct="1">
                        <a:lnSpc>
                          <a:spcPct val="105000"/>
                        </a:lnSpc>
                        <a:spcBef>
                          <a:spcPct val="0"/>
                        </a:spcBef>
                        <a:spcAft>
                          <a:spcPts val="200"/>
                        </a:spcAft>
                        <a:buClrTx/>
                        <a:buSzTx/>
                        <a:buFontTx/>
                        <a:buNone/>
                      </a:pPr>
                      <a:r>
                        <a:rPr kumimoji="0" lang="en-US" sz="1200" b="1" i="0" u="none" strike="noStrike" kern="1200" cap="none" normalizeH="0" baseline="0" dirty="0" smtClean="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Mid-Year</a:t>
                      </a:r>
                      <a:endParaRPr kumimoji="0" lang="en-ZA" sz="1200" b="1"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57" marR="61057" marT="15843" marB="1584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hMerge="1">
                  <a:txBody>
                    <a:bodyPr/>
                    <a:lstStyle/>
                    <a:p>
                      <a:endParaRPr lang="en-US"/>
                    </a:p>
                  </a:txBody>
                  <a:tcPr/>
                </a:tc>
                <a:tc rowSpan="2">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ctr" defTabSz="914400" rtl="0" eaLnBrk="1" fontAlgn="base" latinLnBrk="0" hangingPunct="1">
                        <a:lnSpc>
                          <a:spcPct val="105000"/>
                        </a:lnSpc>
                        <a:spcBef>
                          <a:spcPct val="0"/>
                        </a:spcBef>
                        <a:spcAft>
                          <a:spcPts val="200"/>
                        </a:spcAft>
                        <a:buClrTx/>
                        <a:buSzTx/>
                        <a:buFontTx/>
                        <a:buNone/>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Status</a:t>
                      </a:r>
                    </a:p>
                  </a:txBody>
                  <a:tcPr marL="61057" marR="61057" marT="15843" marB="1584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1"/>
                  </a:ext>
                </a:extLst>
              </a:tr>
              <a:tr h="370745">
                <a:tc vMerge="1">
                  <a:txBody>
                    <a:bodyPr/>
                    <a:lstStyle/>
                    <a:p>
                      <a:endParaRPr lang="en-US"/>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vMerge="1">
                  <a:txBody>
                    <a:bodyPr/>
                    <a:lstStyle/>
                    <a:p>
                      <a:endParaRPr lang="en-US"/>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115000"/>
                        </a:lnSpc>
                        <a:spcBef>
                          <a:spcPts val="1200"/>
                        </a:spcBef>
                        <a:spcAft>
                          <a:spcPts val="0"/>
                        </a:spcAft>
                      </a:pPr>
                      <a:r>
                        <a:rPr lang="en-US" sz="1200" b="1" dirty="0">
                          <a:latin typeface="Verdana" panose="020B0604030504040204" pitchFamily="34" charset="0"/>
                          <a:ea typeface="Verdana" panose="020B0604030504040204" pitchFamily="34" charset="0"/>
                          <a:cs typeface="Arial" panose="020B0604020202020204" pitchFamily="34" charset="0"/>
                        </a:rPr>
                        <a:t>Target</a:t>
                      </a:r>
                      <a:r>
                        <a:rPr lang="en-US" sz="1200" b="1" baseline="0" dirty="0">
                          <a:latin typeface="Verdana" panose="020B0604030504040204" pitchFamily="34" charset="0"/>
                          <a:ea typeface="Verdana" panose="020B0604030504040204" pitchFamily="34" charset="0"/>
                          <a:cs typeface="Arial" panose="020B0604020202020204" pitchFamily="34" charset="0"/>
                        </a:rPr>
                        <a:t> </a:t>
                      </a:r>
                      <a:endParaRPr lang="en-US" sz="1200" b="1" dirty="0">
                        <a:latin typeface="Verdana" panose="020B0604030504040204" pitchFamily="34" charset="0"/>
                        <a:ea typeface="Verdana" panose="020B0604030504040204" pitchFamily="34" charset="0"/>
                        <a:cs typeface="Arial" panose="020B0604020202020204" pitchFamily="34" charset="0"/>
                      </a:endParaRPr>
                    </a:p>
                  </a:txBody>
                  <a:tcPr marL="61057" marR="61057" marT="15843" marB="1584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algn="ctr"/>
                      <a:r>
                        <a:rPr lang="en-ZA" sz="1200" b="1" dirty="0">
                          <a:latin typeface="Verdana" panose="020B0604030504040204" pitchFamily="34" charset="0"/>
                          <a:ea typeface="Verdana" panose="020B0604030504040204" pitchFamily="34" charset="0"/>
                          <a:cs typeface="Arial" panose="020B0604020202020204" pitchFamily="34" charset="0"/>
                        </a:rPr>
                        <a:t>Actual</a:t>
                      </a:r>
                      <a:r>
                        <a:rPr lang="en-ZA" sz="1200" b="1" baseline="0" dirty="0">
                          <a:latin typeface="Verdana" panose="020B0604030504040204" pitchFamily="34" charset="0"/>
                          <a:ea typeface="Verdana" panose="020B0604030504040204" pitchFamily="34" charset="0"/>
                          <a:cs typeface="Arial" panose="020B0604020202020204" pitchFamily="34" charset="0"/>
                        </a:rPr>
                        <a:t> Output </a:t>
                      </a:r>
                      <a:endParaRPr lang="en-ZA" sz="1200" b="1" dirty="0">
                        <a:latin typeface="Verdana" panose="020B0604030504040204" pitchFamily="34" charset="0"/>
                        <a:ea typeface="Verdana" panose="020B0604030504040204" pitchFamily="34" charset="0"/>
                        <a:cs typeface="Arial" panose="020B0604020202020204" pitchFamily="34" charset="0"/>
                      </a:endParaRPr>
                    </a:p>
                  </a:txBody>
                  <a:tcPr marL="61057" marR="61057" marT="15843" marB="1584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vMerge="1">
                  <a:txBody>
                    <a:bodyPr/>
                    <a:lstStyle/>
                    <a:p>
                      <a:endParaRPr lang="en-US"/>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34974">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indent="0" algn="l" defTabSz="457200" rtl="0" eaLnBrk="1" fontAlgn="auto" latinLnBrk="0" hangingPunct="1">
                        <a:lnSpc>
                          <a:spcPct val="100000"/>
                        </a:lnSpc>
                        <a:spcBef>
                          <a:spcPts val="0"/>
                        </a:spcBef>
                        <a:spcAft>
                          <a:spcPts val="0"/>
                        </a:spcAft>
                        <a:buClrTx/>
                        <a:buSzTx/>
                        <a:buFontTx/>
                        <a:buNone/>
                        <a:defRPr/>
                      </a:pPr>
                      <a:r>
                        <a:rPr lang="en-US" sz="1200" b="1" i="0" u="none" strike="noStrike" kern="1200" baseline="0" dirty="0">
                          <a:solidFill>
                            <a:schemeClr val="tx1"/>
                          </a:solidFill>
                          <a:latin typeface="Verdana" panose="020B0604030504040204" pitchFamily="34" charset="0"/>
                          <a:ea typeface="Verdana" panose="020B0604030504040204" pitchFamily="34" charset="0"/>
                          <a:cs typeface="+mn-cs"/>
                        </a:rPr>
                        <a:t>3.5.</a:t>
                      </a:r>
                    </a:p>
                    <a:p>
                      <a:pPr marL="0" marR="0" indent="0" algn="l" defTabSz="457200" rtl="0" eaLnBrk="1" fontAlgn="auto" latinLnBrk="0" hangingPunct="1">
                        <a:lnSpc>
                          <a:spcPct val="100000"/>
                        </a:lnSpc>
                        <a:spcBef>
                          <a:spcPts val="0"/>
                        </a:spcBef>
                        <a:spcAft>
                          <a:spcPts val="0"/>
                        </a:spcAft>
                        <a:buClrTx/>
                        <a:buSzTx/>
                        <a:buFontTx/>
                        <a:buNone/>
                        <a:defRPr/>
                      </a:pPr>
                      <a:r>
                        <a:rPr lang="en-US" sz="1200" b="1" i="0" u="none" strike="noStrike" kern="1200" baseline="0" dirty="0">
                          <a:solidFill>
                            <a:schemeClr val="tx1"/>
                          </a:solidFill>
                          <a:latin typeface="Verdana" panose="020B0604030504040204" pitchFamily="34" charset="0"/>
                          <a:ea typeface="Verdana" panose="020B0604030504040204" pitchFamily="34" charset="0"/>
                          <a:cs typeface="+mn-cs"/>
                        </a:rPr>
                        <a:t>Approved Stakeholder Engagement strategy and Plan</a:t>
                      </a:r>
                    </a:p>
                  </a:txBody>
                  <a:tcPr marL="61057" marR="61057" marT="15843" marB="158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l" defTabSz="914400" rtl="0" eaLnBrk="1" fontAlgn="base" latinLnBrk="0" hangingPunct="1">
                        <a:lnSpc>
                          <a:spcPct val="105000"/>
                        </a:lnSpc>
                        <a:spcBef>
                          <a:spcPts val="600"/>
                        </a:spcBef>
                        <a:spcAft>
                          <a:spcPts val="600"/>
                        </a:spcAft>
                        <a:buClrTx/>
                        <a:buSzTx/>
                        <a:buFontTx/>
                        <a:buNone/>
                        <a:defRPr/>
                      </a:pPr>
                      <a:r>
                        <a:rPr lang="en-US" sz="1200" b="0" kern="1200" dirty="0">
                          <a:solidFill>
                            <a:schemeClr val="tx1"/>
                          </a:solidFill>
                          <a:effectLst/>
                          <a:latin typeface="Verdana" panose="020B0604030504040204" pitchFamily="34" charset="0"/>
                          <a:ea typeface="Verdana" panose="020B0604030504040204" pitchFamily="34" charset="0"/>
                          <a:cs typeface="Arial" panose="020B0604020202020204" pitchFamily="34" charset="0"/>
                        </a:rPr>
                        <a:t>Stakeholder Engagement strategy and plan developed</a:t>
                      </a:r>
                      <a:r>
                        <a:rPr lang="en-ZA" sz="1200" b="0" i="0" u="none" strike="noStrike" kern="1200" baseline="0" dirty="0">
                          <a:solidFill>
                            <a:schemeClr val="tx1"/>
                          </a:solidFill>
                          <a:latin typeface="Verdana" panose="020B0604030504040204" pitchFamily="34" charset="0"/>
                          <a:ea typeface="Verdana" panose="020B0604030504040204" pitchFamily="34" charset="0"/>
                          <a:cs typeface="+mn-cs"/>
                        </a:rPr>
                        <a:t>	</a:t>
                      </a:r>
                    </a:p>
                  </a:txBody>
                  <a:tcPr marL="36191" marR="36191" marT="36217" marB="177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l"/>
                      <a:r>
                        <a:rPr kumimoji="0" lang="en-US" sz="1200" b="0"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Development of strategy &amp; plan</a:t>
                      </a:r>
                      <a:endParaRPr kumimoji="0" lang="en-ZA"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36191" marR="36191" marT="36217" marB="177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l"/>
                      <a:r>
                        <a:rPr lang="en-US" sz="1200" dirty="0">
                          <a:latin typeface="Verdana" panose="020B0604030504040204" pitchFamily="34" charset="0"/>
                          <a:ea typeface="Verdana" panose="020B0604030504040204" pitchFamily="34" charset="0"/>
                          <a:cs typeface="Arial" panose="020B0604020202020204" pitchFamily="34" charset="0"/>
                        </a:rPr>
                        <a:t>The first</a:t>
                      </a:r>
                      <a:r>
                        <a:rPr lang="en-US" sz="1200" baseline="0" dirty="0">
                          <a:latin typeface="Verdana" panose="020B0604030504040204" pitchFamily="34" charset="0"/>
                          <a:ea typeface="Verdana" panose="020B0604030504040204" pitchFamily="34" charset="0"/>
                          <a:cs typeface="Arial" panose="020B0604020202020204" pitchFamily="34" charset="0"/>
                        </a:rPr>
                        <a:t> draft of the strategy has been developed by the service provider.</a:t>
                      </a:r>
                      <a:endParaRPr lang="en-ZA" sz="1200" dirty="0">
                        <a:latin typeface="Verdana" panose="020B0604030504040204" pitchFamily="34" charset="0"/>
                        <a:ea typeface="Verdana" panose="020B0604030504040204" pitchFamily="34" charset="0"/>
                        <a:cs typeface="Arial" panose="020B0604020202020204" pitchFamily="34" charset="0"/>
                      </a:endParaRPr>
                    </a:p>
                  </a:txBody>
                  <a:tcPr marL="36191" marR="36191" marT="36217" marB="177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5000"/>
                        </a:lnSpc>
                        <a:spcBef>
                          <a:spcPct val="0"/>
                        </a:spcBef>
                        <a:spcAft>
                          <a:spcPts val="200"/>
                        </a:spcAft>
                        <a:buClrTx/>
                        <a:buSzTx/>
                        <a:buFontTx/>
                        <a:buNone/>
                        <a:defRPr/>
                      </a:pPr>
                      <a:r>
                        <a:rPr lang="en-US" altLang="en-ZA" sz="1200" dirty="0" smtClean="0">
                          <a:latin typeface="Verdana" panose="020B0604030504040204" pitchFamily="34" charset="0"/>
                          <a:ea typeface="Verdana" panose="020B0604030504040204" pitchFamily="34" charset="0"/>
                          <a:cs typeface="Arial" panose="020B0604020202020204" pitchFamily="34" charset="0"/>
                        </a:rPr>
                        <a:t>Achieved</a:t>
                      </a:r>
                      <a:endParaRPr lang="en-ZA" sz="1200" dirty="0">
                        <a:latin typeface="Verdana" panose="020B0604030504040204" pitchFamily="34" charset="0"/>
                        <a:ea typeface="Verdana" panose="020B0604030504040204" pitchFamily="34" charset="0"/>
                        <a:cs typeface="Arial" panose="020B0604020202020204" pitchFamily="34" charset="0"/>
                      </a:endParaRPr>
                    </a:p>
                  </a:txBody>
                  <a:tcPr marL="36191" marR="36191" marT="36217" marB="177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823244">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l" defTabSz="914400" rtl="0" eaLnBrk="1" fontAlgn="base" latinLnBrk="0" hangingPunct="1">
                        <a:lnSpc>
                          <a:spcPct val="105000"/>
                        </a:lnSpc>
                        <a:spcBef>
                          <a:spcPct val="0"/>
                        </a:spcBef>
                        <a:spcAft>
                          <a:spcPts val="200"/>
                        </a:spcAft>
                        <a:buClrTx/>
                        <a:buSzTx/>
                        <a:buFontTx/>
                        <a:buNone/>
                        <a:defRPr/>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Performance Overview</a:t>
                      </a:r>
                    </a:p>
                    <a:p>
                      <a:pPr marL="0" marR="0" lvl="0" indent="0" algn="l" defTabSz="914400" rtl="0" eaLnBrk="1" fontAlgn="base" latinLnBrk="0" hangingPunct="1">
                        <a:lnSpc>
                          <a:spcPct val="105000"/>
                        </a:lnSpc>
                        <a:spcBef>
                          <a:spcPct val="0"/>
                        </a:spcBef>
                        <a:spcAft>
                          <a:spcPts val="200"/>
                        </a:spcAft>
                        <a:buClrTx/>
                        <a:buSzTx/>
                        <a:buFontTx/>
                        <a:buNone/>
                      </a:pPr>
                      <a:endPar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57" marR="61057" marT="15843" marB="158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4">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l" defTabSz="457200" rtl="0" eaLnBrk="1" fontAlgn="ctr" latinLnBrk="0" hangingPunct="1">
                        <a:lnSpc>
                          <a:spcPct val="120000"/>
                        </a:lnSpc>
                        <a:spcBef>
                          <a:spcPts val="0"/>
                        </a:spcBef>
                        <a:spcAft>
                          <a:spcPts val="0"/>
                        </a:spcAft>
                        <a:buClrTx/>
                        <a:buSzTx/>
                        <a:buFontTx/>
                        <a:buNone/>
                        <a:defRPr/>
                      </a:pPr>
                      <a:r>
                        <a:rPr lang="en-US" sz="1200" dirty="0" smtClean="0">
                          <a:solidFill>
                            <a:schemeClr val="tx1"/>
                          </a:solidFill>
                          <a:latin typeface="Verdana" panose="020B0604030504040204" pitchFamily="34" charset="0"/>
                          <a:ea typeface="Verdana" panose="020B0604030504040204" pitchFamily="34" charset="0"/>
                          <a:cs typeface="Arial" panose="020B0604020202020204" pitchFamily="34" charset="0"/>
                        </a:rPr>
                        <a:t>The</a:t>
                      </a:r>
                      <a:r>
                        <a:rPr lang="en-US" sz="1200" baseline="0" dirty="0" smtClean="0">
                          <a:solidFill>
                            <a:schemeClr val="tx1"/>
                          </a:solidFill>
                          <a:latin typeface="Verdana" panose="020B0604030504040204" pitchFamily="34" charset="0"/>
                          <a:ea typeface="Verdana" panose="020B0604030504040204" pitchFamily="34" charset="0"/>
                          <a:cs typeface="Arial" panose="020B0604020202020204" pitchFamily="34" charset="0"/>
                        </a:rPr>
                        <a:t> </a:t>
                      </a:r>
                      <a:r>
                        <a:rPr lang="en-US" sz="1200" dirty="0" smtClean="0">
                          <a:solidFill>
                            <a:schemeClr val="tx1"/>
                          </a:solidFill>
                          <a:latin typeface="Verdana" panose="020B0604030504040204" pitchFamily="34" charset="0"/>
                          <a:ea typeface="Verdana" panose="020B0604030504040204" pitchFamily="34" charset="0"/>
                          <a:cs typeface="Arial" panose="020B0604020202020204" pitchFamily="34" charset="0"/>
                        </a:rPr>
                        <a:t>first draft of the strategy was delivered</a:t>
                      </a:r>
                      <a:r>
                        <a:rPr lang="en-US" sz="1200" baseline="0" dirty="0" smtClean="0">
                          <a:solidFill>
                            <a:schemeClr val="tx1"/>
                          </a:solidFill>
                          <a:latin typeface="Verdana" panose="020B0604030504040204" pitchFamily="34" charset="0"/>
                          <a:ea typeface="Verdana" panose="020B0604030504040204" pitchFamily="34" charset="0"/>
                          <a:cs typeface="Arial" panose="020B0604020202020204" pitchFamily="34" charset="0"/>
                        </a:rPr>
                        <a:t>, but it must be processed further by the organization. </a:t>
                      </a:r>
                      <a:endParaRPr lang="en-US" sz="1200" dirty="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36191" marR="36191" marT="36217" marB="177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marL="61065" marR="61065" marT="15832" marB="158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marL="61065" marR="61065" marT="15832" marB="158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23244">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l" defTabSz="914400" rtl="0" eaLnBrk="1" fontAlgn="base" latinLnBrk="0" hangingPunct="1">
                        <a:lnSpc>
                          <a:spcPct val="105000"/>
                        </a:lnSpc>
                        <a:spcBef>
                          <a:spcPct val="0"/>
                        </a:spcBef>
                        <a:spcAft>
                          <a:spcPts val="200"/>
                        </a:spcAft>
                        <a:buClrTx/>
                        <a:buSzTx/>
                        <a:buFontTx/>
                        <a:buNone/>
                        <a:defRPr/>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Challenges </a:t>
                      </a:r>
                    </a:p>
                    <a:p>
                      <a:pPr marL="0" marR="0" lvl="0" indent="0" algn="l" defTabSz="914400" rtl="0" eaLnBrk="1" fontAlgn="base" latinLnBrk="0" hangingPunct="1">
                        <a:lnSpc>
                          <a:spcPct val="105000"/>
                        </a:lnSpc>
                        <a:spcBef>
                          <a:spcPct val="0"/>
                        </a:spcBef>
                        <a:spcAft>
                          <a:spcPts val="200"/>
                        </a:spcAft>
                        <a:buClrTx/>
                        <a:buSzTx/>
                        <a:buFontTx/>
                        <a:buNone/>
                        <a:defRPr/>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(If applicable)</a:t>
                      </a:r>
                    </a:p>
                    <a:p>
                      <a:pPr marL="0" marR="0" lvl="0" indent="0" algn="l" defTabSz="914400" rtl="0" eaLnBrk="1" fontAlgn="base" latinLnBrk="0" hangingPunct="1">
                        <a:lnSpc>
                          <a:spcPct val="105000"/>
                        </a:lnSpc>
                        <a:spcBef>
                          <a:spcPct val="0"/>
                        </a:spcBef>
                        <a:spcAft>
                          <a:spcPts val="200"/>
                        </a:spcAft>
                        <a:buClrTx/>
                        <a:buSzTx/>
                        <a:buFontTx/>
                        <a:buNone/>
                      </a:pPr>
                      <a:endPar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57" marR="61057" marT="15843" marB="158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4">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l" defTabSz="457200" rtl="0" eaLnBrk="1" fontAlgn="ctr" latinLnBrk="0" hangingPunct="1">
                        <a:lnSpc>
                          <a:spcPct val="120000"/>
                        </a:lnSpc>
                        <a:spcBef>
                          <a:spcPts val="0"/>
                        </a:spcBef>
                        <a:spcAft>
                          <a:spcPts val="0"/>
                        </a:spcAft>
                        <a:buClrTx/>
                        <a:buSzTx/>
                        <a:buFontTx/>
                        <a:buNone/>
                        <a:defRPr/>
                      </a:pPr>
                      <a:r>
                        <a:rPr lang="en-US" sz="1200" baseline="0" dirty="0">
                          <a:solidFill>
                            <a:schemeClr val="tx1"/>
                          </a:solidFill>
                          <a:latin typeface="Verdana" panose="020B0604030504040204" pitchFamily="34" charset="0"/>
                          <a:ea typeface="Verdana" panose="020B0604030504040204" pitchFamily="34" charset="0"/>
                          <a:cs typeface="Arial" panose="020B0604020202020204" pitchFamily="34" charset="0"/>
                        </a:rPr>
                        <a:t>The strategy drafting process was delayed by three months. </a:t>
                      </a:r>
                    </a:p>
                  </a:txBody>
                  <a:tcPr marL="36191" marR="36191" marT="36217" marB="177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marL="61065" marR="61065" marT="15832" marB="158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marL="61065" marR="61065" marT="15832" marB="158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122361">
                <a:tc>
                  <a:txBody>
                    <a:bodyPr/>
                    <a:lstStyle/>
                    <a:p>
                      <a:pPr marL="0" marR="0" lvl="0" indent="0" algn="l" defTabSz="914400" rtl="0" eaLnBrk="1" fontAlgn="base" latinLnBrk="0" hangingPunct="1">
                        <a:lnSpc>
                          <a:spcPct val="105000"/>
                        </a:lnSpc>
                        <a:spcBef>
                          <a:spcPct val="0"/>
                        </a:spcBef>
                        <a:spcAft>
                          <a:spcPts val="200"/>
                        </a:spcAft>
                        <a:buClrTx/>
                        <a:buSzTx/>
                        <a:buFontTx/>
                        <a:buNone/>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Risks and Mitigation </a:t>
                      </a:r>
                    </a:p>
                    <a:p>
                      <a:pPr marL="0" marR="0" lvl="0" indent="0" algn="l" defTabSz="914400" rtl="0" eaLnBrk="1" fontAlgn="base" latinLnBrk="0" hangingPunct="1">
                        <a:lnSpc>
                          <a:spcPct val="105000"/>
                        </a:lnSpc>
                        <a:spcBef>
                          <a:spcPct val="0"/>
                        </a:spcBef>
                        <a:spcAft>
                          <a:spcPts val="200"/>
                        </a:spcAft>
                        <a:buClrTx/>
                        <a:buSzTx/>
                        <a:buFontTx/>
                        <a:buNone/>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(If applicable)</a:t>
                      </a:r>
                    </a:p>
                  </a:txBody>
                  <a:tcPr marL="61057" marR="61057" marT="15843" marB="158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4">
                  <a:txBody>
                    <a:bodyPr/>
                    <a:lstStyle/>
                    <a:p>
                      <a:pPr marL="0" indent="0" algn="l">
                        <a:buFont typeface="Arial" panose="020B0604020202020204" pitchFamily="34" charset="0"/>
                        <a:buNone/>
                      </a:pPr>
                      <a:r>
                        <a:rPr lang="en-US" altLang="en-ZA" sz="1200" baseline="0" dirty="0">
                          <a:solidFill>
                            <a:schemeClr val="tx1"/>
                          </a:solidFill>
                          <a:latin typeface="Verdana" panose="020B0604030504040204" pitchFamily="34" charset="0"/>
                          <a:ea typeface="Verdana" panose="020B0604030504040204" pitchFamily="34" charset="0"/>
                          <a:cs typeface="Arial" panose="020B0604020202020204" pitchFamily="34" charset="0"/>
                        </a:rPr>
                        <a:t>The Division will finalise the strategy drafting process in-house, to be completed before the end of the third quarter. The Division has enough capacity and expertise to finalise the strategy development and planning process. </a:t>
                      </a:r>
                      <a:endParaRPr lang="en-US" altLang="en-ZA" sz="1200" dirty="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36191" marR="36191" marT="36217" marB="177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134195"/>
            <a:ext cx="8229600" cy="508000"/>
          </a:xfrm>
        </p:spPr>
        <p:txBody>
          <a:bodyPr/>
          <a:lstStyle/>
          <a:p>
            <a:pPr eaLnBrk="1" hangingPunct="1"/>
            <a:r>
              <a:rPr lang="en-US" altLang="en-US" sz="2400" b="1" dirty="0">
                <a:latin typeface="Arial" panose="020B0604020202020204" pitchFamily="34" charset="0"/>
                <a:cs typeface="Arial" panose="020B0604020202020204" pitchFamily="34" charset="0"/>
              </a:rPr>
              <a:t>PROGRAMME 3: EDUCATION &amp; COMMUNICATION</a:t>
            </a:r>
          </a:p>
        </p:txBody>
      </p:sp>
      <p:graphicFrame>
        <p:nvGraphicFramePr>
          <p:cNvPr id="7" name="Group 33"/>
          <p:cNvGraphicFramePr/>
          <p:nvPr/>
        </p:nvGraphicFramePr>
        <p:xfrm>
          <a:off x="287079" y="657202"/>
          <a:ext cx="8697433" cy="5284737"/>
        </p:xfrm>
        <a:graphic>
          <a:graphicData uri="http://schemas.openxmlformats.org/drawingml/2006/table">
            <a:tbl>
              <a:tblPr/>
              <a:tblGrid>
                <a:gridCol w="1550774">
                  <a:extLst>
                    <a:ext uri="{9D8B030D-6E8A-4147-A177-3AD203B41FA5}">
                      <a16:colId xmlns:a16="http://schemas.microsoft.com/office/drawing/2014/main" val="20000"/>
                    </a:ext>
                  </a:extLst>
                </a:gridCol>
                <a:gridCol w="1745319">
                  <a:extLst>
                    <a:ext uri="{9D8B030D-6E8A-4147-A177-3AD203B41FA5}">
                      <a16:colId xmlns:a16="http://schemas.microsoft.com/office/drawing/2014/main" val="20001"/>
                    </a:ext>
                  </a:extLst>
                </a:gridCol>
                <a:gridCol w="1956391">
                  <a:extLst>
                    <a:ext uri="{9D8B030D-6E8A-4147-A177-3AD203B41FA5}">
                      <a16:colId xmlns:a16="http://schemas.microsoft.com/office/drawing/2014/main" val="20002"/>
                    </a:ext>
                  </a:extLst>
                </a:gridCol>
                <a:gridCol w="2008148">
                  <a:extLst>
                    <a:ext uri="{9D8B030D-6E8A-4147-A177-3AD203B41FA5}">
                      <a16:colId xmlns:a16="http://schemas.microsoft.com/office/drawing/2014/main" val="20003"/>
                    </a:ext>
                  </a:extLst>
                </a:gridCol>
                <a:gridCol w="1436801">
                  <a:extLst>
                    <a:ext uri="{9D8B030D-6E8A-4147-A177-3AD203B41FA5}">
                      <a16:colId xmlns:a16="http://schemas.microsoft.com/office/drawing/2014/main" val="20004"/>
                    </a:ext>
                  </a:extLst>
                </a:gridCol>
              </a:tblGrid>
              <a:tr h="701411">
                <a:tc gridSpan="5">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l" defTabSz="914400" rtl="0" eaLnBrk="1" fontAlgn="base" latinLnBrk="0" hangingPunct="1">
                        <a:lnSpc>
                          <a:spcPct val="105000"/>
                        </a:lnSpc>
                        <a:spcBef>
                          <a:spcPts val="600"/>
                        </a:spcBef>
                        <a:spcAft>
                          <a:spcPts val="600"/>
                        </a:spcAft>
                        <a:buClrTx/>
                        <a:buSzTx/>
                        <a:buFontTx/>
                        <a:buNone/>
                        <a:defRPr/>
                      </a:pPr>
                      <a:r>
                        <a:rPr lang="en-US" sz="1200" b="1" kern="1200" dirty="0">
                          <a:solidFill>
                            <a:schemeClr val="tx1"/>
                          </a:solidFill>
                          <a:effectLst/>
                          <a:latin typeface="Verdana" panose="020B0604030504040204" pitchFamily="34" charset="0"/>
                          <a:ea typeface="Verdana" panose="020B0604030504040204" pitchFamily="34" charset="0"/>
                          <a:cs typeface="Arial" panose="020B0604020202020204" pitchFamily="34" charset="0"/>
                        </a:rPr>
                        <a:t>Output:</a:t>
                      </a:r>
                      <a:r>
                        <a:rPr lang="en-US" sz="1200" b="1" kern="1200" baseline="0" dirty="0">
                          <a:solidFill>
                            <a:schemeClr val="tx1"/>
                          </a:solidFill>
                          <a:effectLst/>
                          <a:latin typeface="Verdana" panose="020B0604030504040204" pitchFamily="34" charset="0"/>
                          <a:ea typeface="Verdana" panose="020B0604030504040204" pitchFamily="34" charset="0"/>
                          <a:cs typeface="Arial" panose="020B0604020202020204" pitchFamily="34" charset="0"/>
                        </a:rPr>
                        <a:t> </a:t>
                      </a:r>
                      <a:r>
                        <a:rPr lang="en-ZA" sz="1200" b="1" kern="1200" dirty="0">
                          <a:solidFill>
                            <a:schemeClr val="tx1"/>
                          </a:solidFill>
                          <a:effectLst/>
                          <a:latin typeface="Verdana" panose="020B0604030504040204" pitchFamily="34" charset="0"/>
                          <a:ea typeface="Verdana" panose="020B0604030504040204" pitchFamily="34" charset="0"/>
                          <a:cs typeface="Arial" panose="020B0604020202020204" pitchFamily="34" charset="0"/>
                        </a:rPr>
                        <a:t>Stakeholder engagement sessions held </a:t>
                      </a:r>
                      <a:r>
                        <a:rPr lang="en-ZA" sz="1200" b="1" kern="1200" dirty="0">
                          <a:solidFill>
                            <a:schemeClr val="bg1"/>
                          </a:solidFill>
                          <a:effectLst/>
                          <a:latin typeface="Verdana" panose="020B0604030504040204" pitchFamily="34" charset="0"/>
                          <a:ea typeface="Verdana" panose="020B0604030504040204" pitchFamily="34" charset="0"/>
                          <a:cs typeface="Arial" panose="020B0604020202020204" pitchFamily="34" charset="0"/>
                        </a:rPr>
                        <a:t>	</a:t>
                      </a:r>
                      <a:r>
                        <a:rPr lang="en-US" sz="1200" b="1" i="0" u="none" strike="noStrike" kern="1200" baseline="0" dirty="0">
                          <a:solidFill>
                            <a:schemeClr val="tx1"/>
                          </a:solidFill>
                          <a:latin typeface="Verdana" panose="020B0604030504040204" pitchFamily="34" charset="0"/>
                          <a:ea typeface="Verdana" panose="020B0604030504040204" pitchFamily="34" charset="0"/>
                          <a:cs typeface="+mn-cs"/>
                        </a:rPr>
                        <a:t>	</a:t>
                      </a:r>
                    </a:p>
                  </a:txBody>
                  <a:tcPr marL="61057" marR="61057" marT="15843" marB="1584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B26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97039">
                <a:tc rowSpan="2">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ctr" defTabSz="914400" rtl="0" eaLnBrk="1" fontAlgn="base" latinLnBrk="0" hangingPunct="1">
                        <a:lnSpc>
                          <a:spcPct val="105000"/>
                        </a:lnSpc>
                        <a:spcBef>
                          <a:spcPct val="0"/>
                        </a:spcBef>
                        <a:spcAft>
                          <a:spcPts val="200"/>
                        </a:spcAft>
                        <a:buClrTx/>
                        <a:buSzTx/>
                        <a:buFontTx/>
                        <a:buNone/>
                      </a:pPr>
                      <a:r>
                        <a:rPr kumimoji="0" lang="en-US"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Indicator</a:t>
                      </a:r>
                      <a:endPar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57" marR="61057" marT="15843" marB="1584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rowSpan="2">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ctr" defTabSz="914400" rtl="0" eaLnBrk="1" fontAlgn="base" latinLnBrk="0" hangingPunct="1">
                        <a:lnSpc>
                          <a:spcPct val="105000"/>
                        </a:lnSpc>
                        <a:spcBef>
                          <a:spcPct val="0"/>
                        </a:spcBef>
                        <a:spcAft>
                          <a:spcPts val="200"/>
                        </a:spcAft>
                        <a:buClrTx/>
                        <a:buSzTx/>
                        <a:buFontTx/>
                        <a:buNone/>
                      </a:pPr>
                      <a:r>
                        <a:rPr kumimoji="0" lang="en-US"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Annual target: </a:t>
                      </a:r>
                      <a:r>
                        <a:rPr kumimoji="0" lang="en-US" sz="1200" b="1" i="0" u="none" strike="noStrike" cap="none" normalizeH="0" baseline="0" dirty="0" smtClean="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2021/22</a:t>
                      </a:r>
                      <a:endPar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57" marR="61057" marT="15843" marB="1584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gridSpan="2">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ctr" defTabSz="914400" rtl="0" eaLnBrk="1" fontAlgn="base" latinLnBrk="0" hangingPunct="1">
                        <a:lnSpc>
                          <a:spcPct val="105000"/>
                        </a:lnSpc>
                        <a:spcBef>
                          <a:spcPct val="0"/>
                        </a:spcBef>
                        <a:spcAft>
                          <a:spcPts val="200"/>
                        </a:spcAft>
                        <a:buClrTx/>
                        <a:buSzTx/>
                        <a:buFontTx/>
                        <a:buNone/>
                      </a:pPr>
                      <a:r>
                        <a:rPr kumimoji="0" lang="en-US" sz="1200" b="1" i="0" u="none" strike="noStrike" kern="1200" cap="none" normalizeH="0" baseline="0" dirty="0" smtClean="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Mid-Year</a:t>
                      </a:r>
                      <a:endParaRPr kumimoji="0" lang="en-ZA" sz="1200" b="1"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57" marR="61057" marT="15843" marB="1584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hMerge="1">
                  <a:txBody>
                    <a:bodyPr/>
                    <a:lstStyle/>
                    <a:p>
                      <a:endParaRPr lang="en-US"/>
                    </a:p>
                  </a:txBody>
                  <a:tcPr/>
                </a:tc>
                <a:tc rowSpan="2">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ctr" defTabSz="914400" rtl="0" eaLnBrk="1" fontAlgn="base" latinLnBrk="0" hangingPunct="1">
                        <a:lnSpc>
                          <a:spcPct val="105000"/>
                        </a:lnSpc>
                        <a:spcBef>
                          <a:spcPct val="0"/>
                        </a:spcBef>
                        <a:spcAft>
                          <a:spcPts val="200"/>
                        </a:spcAft>
                        <a:buClrTx/>
                        <a:buSzTx/>
                        <a:buFontTx/>
                        <a:buNone/>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Status</a:t>
                      </a:r>
                    </a:p>
                  </a:txBody>
                  <a:tcPr marL="61057" marR="61057" marT="15843" marB="1584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1"/>
                  </a:ext>
                </a:extLst>
              </a:tr>
              <a:tr h="312232">
                <a:tc vMerge="1">
                  <a:txBody>
                    <a:bodyPr/>
                    <a:lstStyle/>
                    <a:p>
                      <a:endParaRPr lang="en-US"/>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vMerge="1">
                  <a:txBody>
                    <a:bodyPr/>
                    <a:lstStyle/>
                    <a:p>
                      <a:endParaRPr lang="en-US"/>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115000"/>
                        </a:lnSpc>
                        <a:spcBef>
                          <a:spcPts val="1200"/>
                        </a:spcBef>
                        <a:spcAft>
                          <a:spcPts val="0"/>
                        </a:spcAft>
                      </a:pPr>
                      <a:r>
                        <a:rPr lang="en-US" sz="1200" b="1" dirty="0">
                          <a:latin typeface="Verdana" panose="020B0604030504040204" pitchFamily="34" charset="0"/>
                          <a:ea typeface="Verdana" panose="020B0604030504040204" pitchFamily="34" charset="0"/>
                          <a:cs typeface="Arial" panose="020B0604020202020204" pitchFamily="34" charset="0"/>
                        </a:rPr>
                        <a:t>Target</a:t>
                      </a:r>
                      <a:r>
                        <a:rPr lang="en-US" sz="1200" b="1" baseline="0" dirty="0">
                          <a:latin typeface="Verdana" panose="020B0604030504040204" pitchFamily="34" charset="0"/>
                          <a:ea typeface="Verdana" panose="020B0604030504040204" pitchFamily="34" charset="0"/>
                          <a:cs typeface="Arial" panose="020B0604020202020204" pitchFamily="34" charset="0"/>
                        </a:rPr>
                        <a:t> </a:t>
                      </a:r>
                      <a:endParaRPr lang="en-US" sz="1200" b="1" dirty="0">
                        <a:latin typeface="Verdana" panose="020B0604030504040204" pitchFamily="34" charset="0"/>
                        <a:ea typeface="Verdana" panose="020B0604030504040204" pitchFamily="34" charset="0"/>
                        <a:cs typeface="Arial" panose="020B0604020202020204" pitchFamily="34" charset="0"/>
                      </a:endParaRPr>
                    </a:p>
                  </a:txBody>
                  <a:tcPr marL="61057" marR="61057" marT="15843" marB="1584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algn="ctr"/>
                      <a:r>
                        <a:rPr lang="en-ZA" sz="1200" b="1" dirty="0">
                          <a:latin typeface="Verdana" panose="020B0604030504040204" pitchFamily="34" charset="0"/>
                          <a:ea typeface="Verdana" panose="020B0604030504040204" pitchFamily="34" charset="0"/>
                          <a:cs typeface="Arial" panose="020B0604020202020204" pitchFamily="34" charset="0"/>
                        </a:rPr>
                        <a:t>Actual</a:t>
                      </a:r>
                      <a:r>
                        <a:rPr lang="en-ZA" sz="1200" b="1" baseline="0" dirty="0">
                          <a:latin typeface="Verdana" panose="020B0604030504040204" pitchFamily="34" charset="0"/>
                          <a:ea typeface="Verdana" panose="020B0604030504040204" pitchFamily="34" charset="0"/>
                          <a:cs typeface="Arial" panose="020B0604020202020204" pitchFamily="34" charset="0"/>
                        </a:rPr>
                        <a:t> Output </a:t>
                      </a:r>
                      <a:endParaRPr lang="en-ZA" sz="1200" b="1" dirty="0">
                        <a:latin typeface="Verdana" panose="020B0604030504040204" pitchFamily="34" charset="0"/>
                        <a:ea typeface="Verdana" panose="020B0604030504040204" pitchFamily="34" charset="0"/>
                        <a:cs typeface="Arial" panose="020B0604020202020204" pitchFamily="34" charset="0"/>
                      </a:endParaRPr>
                    </a:p>
                  </a:txBody>
                  <a:tcPr marL="61057" marR="61057" marT="15843" marB="1584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vMerge="1">
                  <a:txBody>
                    <a:bodyPr/>
                    <a:lstStyle/>
                    <a:p>
                      <a:endParaRPr lang="en-US"/>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77134">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l"/>
                      <a:r>
                        <a:rPr lang="en-US" sz="1200" b="1" i="0" u="none" strike="noStrike" kern="1200" baseline="0" dirty="0">
                          <a:solidFill>
                            <a:schemeClr val="tx1"/>
                          </a:solidFill>
                          <a:latin typeface="Verdana" panose="020B0604030504040204" pitchFamily="34" charset="0"/>
                          <a:ea typeface="Verdana" panose="020B0604030504040204" pitchFamily="34" charset="0"/>
                          <a:cs typeface="+mn-cs"/>
                        </a:rPr>
                        <a:t>3.6.</a:t>
                      </a:r>
                    </a:p>
                    <a:p>
                      <a:pPr algn="l"/>
                      <a:endParaRPr lang="en-US" sz="1200" b="1" i="0" u="none" strike="noStrike" kern="1200" baseline="0" dirty="0">
                        <a:solidFill>
                          <a:schemeClr val="tx1"/>
                        </a:solidFill>
                        <a:latin typeface="Verdana" panose="020B0604030504040204" pitchFamily="34" charset="0"/>
                        <a:ea typeface="Verdana" panose="020B0604030504040204" pitchFamily="34" charset="0"/>
                        <a:cs typeface="+mn-cs"/>
                      </a:endParaRPr>
                    </a:p>
                    <a:p>
                      <a:pPr algn="l"/>
                      <a:r>
                        <a:rPr lang="en-US" sz="1200" b="1" i="0" u="none" strike="noStrike" kern="1200" baseline="0" dirty="0">
                          <a:solidFill>
                            <a:schemeClr val="tx1"/>
                          </a:solidFill>
                          <a:latin typeface="Verdana" panose="020B0604030504040204" pitchFamily="34" charset="0"/>
                          <a:ea typeface="Verdana" panose="020B0604030504040204" pitchFamily="34" charset="0"/>
                          <a:cs typeface="+mn-cs"/>
                        </a:rPr>
                        <a:t>Number of stakeholders engagement sessions held 	</a:t>
                      </a:r>
                    </a:p>
                  </a:txBody>
                  <a:tcPr marL="61057" marR="61057" marT="15843" marB="158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indent="0" algn="l" defTabSz="457200" rtl="0" eaLnBrk="1" fontAlgn="auto" latinLnBrk="0" hangingPunct="1">
                        <a:lnSpc>
                          <a:spcPct val="100000"/>
                        </a:lnSpc>
                        <a:spcBef>
                          <a:spcPts val="0"/>
                        </a:spcBef>
                        <a:spcAft>
                          <a:spcPts val="0"/>
                        </a:spcAft>
                        <a:buClrTx/>
                        <a:buSzTx/>
                        <a:buFontTx/>
                        <a:buNone/>
                        <a:defRPr/>
                      </a:pPr>
                      <a:r>
                        <a:rPr lang="en-ZA" sz="1200" b="0" i="0" u="none" strike="noStrike" kern="1200" baseline="0" dirty="0">
                          <a:solidFill>
                            <a:schemeClr val="tx1"/>
                          </a:solidFill>
                          <a:latin typeface="Verdana" panose="020B0604030504040204" pitchFamily="34" charset="0"/>
                          <a:ea typeface="Verdana" panose="020B0604030504040204" pitchFamily="34" charset="0"/>
                          <a:cs typeface="+mn-cs"/>
                        </a:rPr>
                        <a:t>90 Stakeholder Engagements held 	</a:t>
                      </a:r>
                    </a:p>
                  </a:txBody>
                  <a:tcPr marL="36191" marR="36191" marT="36217" marB="177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l"/>
                      <a:r>
                        <a:rPr kumimoji="0" lang="en-US" sz="1200" b="0"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Forty-five (45) stakeholder engagements</a:t>
                      </a:r>
                      <a:endParaRPr kumimoji="0" lang="en-ZA"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36191" marR="36191" marT="36217" marB="177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l"/>
                      <a:r>
                        <a:rPr kumimoji="0" lang="en-US" sz="1200" b="0"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Sixty-one (61) stakeholder engagements have been conducted</a:t>
                      </a:r>
                      <a:endParaRPr kumimoji="0" lang="en-ZA"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36191" marR="36191" marT="36217" marB="177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5000"/>
                        </a:lnSpc>
                        <a:spcBef>
                          <a:spcPct val="0"/>
                        </a:spcBef>
                        <a:spcAft>
                          <a:spcPts val="200"/>
                        </a:spcAft>
                        <a:buClrTx/>
                        <a:buSzTx/>
                        <a:buFontTx/>
                        <a:buNone/>
                        <a:defRPr/>
                      </a:pPr>
                      <a:r>
                        <a:rPr lang="en-US" altLang="en-ZA" sz="1200" dirty="0">
                          <a:latin typeface="Verdana" panose="020B0604030504040204" pitchFamily="34" charset="0"/>
                          <a:ea typeface="Verdana" panose="020B0604030504040204" pitchFamily="34" charset="0"/>
                          <a:cs typeface="Arial" panose="020B0604020202020204" pitchFamily="34" charset="0"/>
                        </a:rPr>
                        <a:t>Over-achievement</a:t>
                      </a:r>
                      <a:r>
                        <a:rPr lang="en-US" altLang="en-ZA" sz="1200" baseline="0" dirty="0">
                          <a:latin typeface="Verdana" panose="020B0604030504040204" pitchFamily="34" charset="0"/>
                          <a:ea typeface="Verdana" panose="020B0604030504040204" pitchFamily="34" charset="0"/>
                          <a:cs typeface="Arial" panose="020B0604020202020204" pitchFamily="34" charset="0"/>
                        </a:rPr>
                        <a:t> </a:t>
                      </a:r>
                      <a:endParaRPr lang="en-ZA" sz="1200" dirty="0">
                        <a:latin typeface="Verdana" panose="020B0604030504040204" pitchFamily="34" charset="0"/>
                        <a:ea typeface="Verdana" panose="020B0604030504040204" pitchFamily="34" charset="0"/>
                        <a:cs typeface="Arial" panose="020B0604020202020204" pitchFamily="34" charset="0"/>
                      </a:endParaRPr>
                    </a:p>
                  </a:txBody>
                  <a:tcPr marL="36191" marR="36191" marT="36217" marB="177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1259658">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l" defTabSz="914400" rtl="0" eaLnBrk="1" fontAlgn="base" latinLnBrk="0" hangingPunct="1">
                        <a:lnSpc>
                          <a:spcPct val="105000"/>
                        </a:lnSpc>
                        <a:spcBef>
                          <a:spcPct val="0"/>
                        </a:spcBef>
                        <a:spcAft>
                          <a:spcPts val="200"/>
                        </a:spcAft>
                        <a:buClrTx/>
                        <a:buSzTx/>
                        <a:buFontTx/>
                        <a:buNone/>
                        <a:defRPr/>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Performance Overview</a:t>
                      </a:r>
                    </a:p>
                    <a:p>
                      <a:pPr marL="0" marR="0" lvl="0" indent="0" algn="l" defTabSz="914400" rtl="0" eaLnBrk="1" fontAlgn="base" latinLnBrk="0" hangingPunct="1">
                        <a:lnSpc>
                          <a:spcPct val="105000"/>
                        </a:lnSpc>
                        <a:spcBef>
                          <a:spcPct val="0"/>
                        </a:spcBef>
                        <a:spcAft>
                          <a:spcPts val="200"/>
                        </a:spcAft>
                        <a:buClrTx/>
                        <a:buSzTx/>
                        <a:buFontTx/>
                        <a:buNone/>
                      </a:pPr>
                      <a:endPar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57" marR="61057" marT="15843" marB="158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4">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just" defTabSz="457200" rtl="0" eaLnBrk="1" fontAlgn="ctr" latinLnBrk="0" hangingPunct="1">
                        <a:lnSpc>
                          <a:spcPct val="120000"/>
                        </a:lnSpc>
                        <a:spcBef>
                          <a:spcPts val="0"/>
                        </a:spcBef>
                        <a:spcAft>
                          <a:spcPts val="0"/>
                        </a:spcAft>
                        <a:buClrTx/>
                        <a:buSzTx/>
                        <a:buFontTx/>
                        <a:buNone/>
                        <a:defRPr/>
                      </a:pPr>
                      <a:r>
                        <a:rPr lang="en-US" sz="1200" dirty="0">
                          <a:solidFill>
                            <a:schemeClr val="tx1"/>
                          </a:solidFill>
                          <a:latin typeface="Verdana" panose="020B0604030504040204" pitchFamily="34" charset="0"/>
                          <a:ea typeface="Verdana" panose="020B0604030504040204" pitchFamily="34" charset="0"/>
                          <a:cs typeface="Arial" panose="020B0604020202020204" pitchFamily="34" charset="0"/>
                        </a:rPr>
                        <a:t>The Division has exceeded its</a:t>
                      </a:r>
                      <a:r>
                        <a:rPr lang="en-US" sz="1200" baseline="0" dirty="0">
                          <a:solidFill>
                            <a:schemeClr val="tx1"/>
                          </a:solidFill>
                          <a:latin typeface="Verdana" panose="020B0604030504040204" pitchFamily="34" charset="0"/>
                          <a:ea typeface="Verdana" panose="020B0604030504040204" pitchFamily="34" charset="0"/>
                          <a:cs typeface="Arial" panose="020B0604020202020204" pitchFamily="34" charset="0"/>
                        </a:rPr>
                        <a:t> targets on stakeholder engagements, this is attributable high number of </a:t>
                      </a:r>
                      <a:r>
                        <a:rPr lang="en-US" sz="1200" baseline="0" dirty="0" smtClean="0">
                          <a:solidFill>
                            <a:schemeClr val="tx1"/>
                          </a:solidFill>
                          <a:latin typeface="Verdana" panose="020B0604030504040204" pitchFamily="34" charset="0"/>
                          <a:ea typeface="Verdana" panose="020B0604030504040204" pitchFamily="34" charset="0"/>
                          <a:cs typeface="Arial" panose="020B0604020202020204" pitchFamily="34" charset="0"/>
                        </a:rPr>
                        <a:t>requests </a:t>
                      </a:r>
                      <a:r>
                        <a:rPr lang="en-US" sz="1200" baseline="0" dirty="0">
                          <a:solidFill>
                            <a:schemeClr val="tx1"/>
                          </a:solidFill>
                          <a:latin typeface="Verdana" panose="020B0604030504040204" pitchFamily="34" charset="0"/>
                          <a:ea typeface="Verdana" panose="020B0604030504040204" pitchFamily="34" charset="0"/>
                          <a:cs typeface="Arial" panose="020B0604020202020204" pitchFamily="34" charset="0"/>
                        </a:rPr>
                        <a:t>for engagement from </a:t>
                      </a:r>
                      <a:r>
                        <a:rPr lang="en-ZA" sz="1200" kern="1200" dirty="0">
                          <a:solidFill>
                            <a:schemeClr val="tx1"/>
                          </a:solidFill>
                          <a:effectLst/>
                          <a:latin typeface="Verdana" panose="020B0604030504040204" pitchFamily="34" charset="0"/>
                          <a:ea typeface="Verdana" panose="020B0604030504040204" pitchFamily="34" charset="0"/>
                          <a:cs typeface="+mn-cs"/>
                        </a:rPr>
                        <a:t>stakeholders during the period leading up to the </a:t>
                      </a:r>
                      <a:r>
                        <a:rPr lang="en-ZA" sz="1200" kern="1200" dirty="0" smtClean="0">
                          <a:solidFill>
                            <a:schemeClr val="tx1"/>
                          </a:solidFill>
                          <a:effectLst/>
                          <a:latin typeface="Verdana" panose="020B0604030504040204" pitchFamily="34" charset="0"/>
                          <a:ea typeface="Verdana" panose="020B0604030504040204" pitchFamily="34" charset="0"/>
                          <a:cs typeface="+mn-cs"/>
                        </a:rPr>
                        <a:t>1 </a:t>
                      </a:r>
                      <a:r>
                        <a:rPr lang="en-ZA" sz="1200" kern="1200" dirty="0">
                          <a:solidFill>
                            <a:schemeClr val="tx1"/>
                          </a:solidFill>
                          <a:effectLst/>
                          <a:latin typeface="Verdana" panose="020B0604030504040204" pitchFamily="34" charset="0"/>
                          <a:ea typeface="Verdana" panose="020B0604030504040204" pitchFamily="34" charset="0"/>
                          <a:cs typeface="+mn-cs"/>
                        </a:rPr>
                        <a:t>July </a:t>
                      </a:r>
                      <a:r>
                        <a:rPr lang="en-ZA" sz="1200" kern="1200" dirty="0" smtClean="0">
                          <a:solidFill>
                            <a:schemeClr val="tx1"/>
                          </a:solidFill>
                          <a:effectLst/>
                          <a:latin typeface="Verdana" panose="020B0604030504040204" pitchFamily="34" charset="0"/>
                          <a:ea typeface="Verdana" panose="020B0604030504040204" pitchFamily="34" charset="0"/>
                          <a:cs typeface="+mn-cs"/>
                        </a:rPr>
                        <a:t>2021 date (when the</a:t>
                      </a:r>
                      <a:r>
                        <a:rPr lang="en-ZA" sz="1200" kern="1200" baseline="0" dirty="0" smtClean="0">
                          <a:solidFill>
                            <a:schemeClr val="tx1"/>
                          </a:solidFill>
                          <a:effectLst/>
                          <a:latin typeface="Verdana" panose="020B0604030504040204" pitchFamily="34" charset="0"/>
                          <a:ea typeface="Verdana" panose="020B0604030504040204" pitchFamily="34" charset="0"/>
                          <a:cs typeface="+mn-cs"/>
                        </a:rPr>
                        <a:t> Regulator’s enforcements powers came into effect)</a:t>
                      </a:r>
                      <a:r>
                        <a:rPr lang="en-ZA" sz="1200" kern="1200" dirty="0" smtClean="0">
                          <a:solidFill>
                            <a:schemeClr val="tx1"/>
                          </a:solidFill>
                          <a:effectLst/>
                          <a:latin typeface="Verdana" panose="020B0604030504040204" pitchFamily="34" charset="0"/>
                          <a:ea typeface="Verdana" panose="020B0604030504040204" pitchFamily="34" charset="0"/>
                          <a:cs typeface="+mn-cs"/>
                        </a:rPr>
                        <a:t>,</a:t>
                      </a:r>
                      <a:r>
                        <a:rPr lang="en-ZA" sz="1200" kern="1200" baseline="0" dirty="0" smtClean="0">
                          <a:solidFill>
                            <a:schemeClr val="tx1"/>
                          </a:solidFill>
                          <a:effectLst/>
                          <a:latin typeface="Verdana" panose="020B0604030504040204" pitchFamily="34" charset="0"/>
                          <a:ea typeface="Verdana" panose="020B0604030504040204" pitchFamily="34" charset="0"/>
                          <a:cs typeface="+mn-cs"/>
                        </a:rPr>
                        <a:t> </a:t>
                      </a:r>
                      <a:r>
                        <a:rPr lang="en-US" sz="1200" kern="1200" baseline="0" dirty="0">
                          <a:solidFill>
                            <a:schemeClr val="tx1"/>
                          </a:solidFill>
                          <a:effectLst/>
                          <a:latin typeface="Verdana" panose="020B0604030504040204" pitchFamily="34" charset="0"/>
                          <a:ea typeface="Verdana" panose="020B0604030504040204" pitchFamily="34" charset="0"/>
                          <a:cs typeface="+mn-cs"/>
                        </a:rPr>
                        <a:t>continued high demand from stakeholders to engage the Regulator on POPIA, and the Regulator’s initiative to create awareness about the Right To Information during the Right To Information Month and the International Day for Universal Access to Information. </a:t>
                      </a:r>
                      <a:endParaRPr lang="en-US" sz="1200" dirty="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36191" marR="36191" marT="36217" marB="177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marL="61065" marR="61065" marT="15832" marB="158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marL="61065" marR="61065" marT="15832" marB="158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99446">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l" defTabSz="914400" rtl="0" eaLnBrk="1" fontAlgn="base" latinLnBrk="0" hangingPunct="1">
                        <a:lnSpc>
                          <a:spcPct val="105000"/>
                        </a:lnSpc>
                        <a:spcBef>
                          <a:spcPct val="0"/>
                        </a:spcBef>
                        <a:spcAft>
                          <a:spcPts val="200"/>
                        </a:spcAft>
                        <a:buClrTx/>
                        <a:buSzTx/>
                        <a:buFontTx/>
                        <a:buNone/>
                        <a:defRPr/>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Challenges </a:t>
                      </a:r>
                    </a:p>
                    <a:p>
                      <a:pPr marL="0" marR="0" lvl="0" indent="0" algn="l" defTabSz="914400" rtl="0" eaLnBrk="1" fontAlgn="base" latinLnBrk="0" hangingPunct="1">
                        <a:lnSpc>
                          <a:spcPct val="105000"/>
                        </a:lnSpc>
                        <a:spcBef>
                          <a:spcPct val="0"/>
                        </a:spcBef>
                        <a:spcAft>
                          <a:spcPts val="200"/>
                        </a:spcAft>
                        <a:buClrTx/>
                        <a:buSzTx/>
                        <a:buFontTx/>
                        <a:buNone/>
                        <a:defRPr/>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(If applicable)</a:t>
                      </a:r>
                    </a:p>
                  </a:txBody>
                  <a:tcPr marL="61057" marR="61057" marT="15843" marB="158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4">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l" defTabSz="457200" rtl="0" eaLnBrk="1" fontAlgn="ctr" latinLnBrk="0" hangingPunct="1">
                        <a:lnSpc>
                          <a:spcPct val="120000"/>
                        </a:lnSpc>
                        <a:spcBef>
                          <a:spcPts val="0"/>
                        </a:spcBef>
                        <a:spcAft>
                          <a:spcPts val="0"/>
                        </a:spcAft>
                        <a:buClrTx/>
                        <a:buSzTx/>
                        <a:buFontTx/>
                        <a:buNone/>
                        <a:defRPr/>
                      </a:pPr>
                      <a:r>
                        <a:rPr lang="en-US" sz="1200" baseline="0" dirty="0">
                          <a:latin typeface="Verdana" panose="020B0604030504040204" pitchFamily="34" charset="0"/>
                          <a:ea typeface="Verdana" panose="020B0604030504040204" pitchFamily="34" charset="0"/>
                          <a:cs typeface="Arial" panose="020B0604020202020204" pitchFamily="34" charset="0"/>
                        </a:rPr>
                        <a:t>N/A</a:t>
                      </a:r>
                    </a:p>
                  </a:txBody>
                  <a:tcPr marL="36191" marR="36191" marT="36217" marB="177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marL="61065" marR="61065" marT="15832" marB="158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marL="61065" marR="61065" marT="15832" marB="158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826732">
                <a:tc>
                  <a:txBody>
                    <a:bodyPr/>
                    <a:lstStyle/>
                    <a:p>
                      <a:pPr marL="0" marR="0" lvl="0" indent="0" algn="l" defTabSz="914400" rtl="0" eaLnBrk="1" fontAlgn="base" latinLnBrk="0" hangingPunct="1">
                        <a:lnSpc>
                          <a:spcPct val="105000"/>
                        </a:lnSpc>
                        <a:spcBef>
                          <a:spcPct val="0"/>
                        </a:spcBef>
                        <a:spcAft>
                          <a:spcPts val="200"/>
                        </a:spcAft>
                        <a:buClrTx/>
                        <a:buSzTx/>
                        <a:buFontTx/>
                        <a:buNone/>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Risks and Mitigation </a:t>
                      </a:r>
                    </a:p>
                    <a:p>
                      <a:pPr marL="0" marR="0" lvl="0" indent="0" algn="l" defTabSz="914400" rtl="0" eaLnBrk="1" fontAlgn="base" latinLnBrk="0" hangingPunct="1">
                        <a:lnSpc>
                          <a:spcPct val="105000"/>
                        </a:lnSpc>
                        <a:spcBef>
                          <a:spcPct val="0"/>
                        </a:spcBef>
                        <a:spcAft>
                          <a:spcPts val="200"/>
                        </a:spcAft>
                        <a:buClrTx/>
                        <a:buSzTx/>
                        <a:buFontTx/>
                        <a:buNone/>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(If applicable)</a:t>
                      </a:r>
                    </a:p>
                  </a:txBody>
                  <a:tcPr marL="61057" marR="61057" marT="15843" marB="158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4">
                  <a:txBody>
                    <a:bodyPr/>
                    <a:lstStyle/>
                    <a:p>
                      <a:pPr marL="0" indent="0" algn="just">
                        <a:buFont typeface="Arial" panose="020B0604020202020204" pitchFamily="34" charset="0"/>
                        <a:buNone/>
                      </a:pPr>
                      <a:r>
                        <a:rPr lang="en-US" altLang="en-ZA" sz="1200" dirty="0" smtClean="0">
                          <a:latin typeface="Verdana" panose="020B0604030504040204" pitchFamily="34" charset="0"/>
                          <a:ea typeface="Verdana" panose="020B0604030504040204" pitchFamily="34" charset="0"/>
                          <a:cs typeface="Arial" panose="020B0604020202020204" pitchFamily="34" charset="0"/>
                        </a:rPr>
                        <a:t>The increased</a:t>
                      </a:r>
                      <a:r>
                        <a:rPr lang="en-US" altLang="en-ZA" sz="1200" baseline="0" dirty="0" smtClean="0">
                          <a:latin typeface="Verdana" panose="020B0604030504040204" pitchFamily="34" charset="0"/>
                          <a:ea typeface="Verdana" panose="020B0604030504040204" pitchFamily="34" charset="0"/>
                          <a:cs typeface="Arial" panose="020B0604020202020204" pitchFamily="34" charset="0"/>
                        </a:rPr>
                        <a:t> number of stakeholder engagements in which Executives &amp; Senior Managers from core divisions have to participate may cause conflicting demands on their time. </a:t>
                      </a:r>
                    </a:p>
                    <a:p>
                      <a:pPr marL="0" indent="0" algn="just">
                        <a:buFont typeface="Arial" panose="020B0604020202020204" pitchFamily="34" charset="0"/>
                        <a:buNone/>
                      </a:pPr>
                      <a:r>
                        <a:rPr lang="en-US" altLang="en-ZA" sz="1200" baseline="0" dirty="0" smtClean="0">
                          <a:latin typeface="Verdana" panose="020B0604030504040204" pitchFamily="34" charset="0"/>
                          <a:ea typeface="Verdana" panose="020B0604030504040204" pitchFamily="34" charset="0"/>
                          <a:cs typeface="Arial" panose="020B0604020202020204" pitchFamily="34" charset="0"/>
                        </a:rPr>
                        <a:t>To </a:t>
                      </a:r>
                      <a:r>
                        <a:rPr lang="en-US" altLang="en-ZA" sz="1200" baseline="0" dirty="0">
                          <a:latin typeface="Verdana" panose="020B0604030504040204" pitchFamily="34" charset="0"/>
                          <a:ea typeface="Verdana" panose="020B0604030504040204" pitchFamily="34" charset="0"/>
                          <a:cs typeface="Arial" panose="020B0604020202020204" pitchFamily="34" charset="0"/>
                        </a:rPr>
                        <a:t>mitigate this risk the EDUCOM division needs to enhance its ability and capacity to handle technical queries on POPIA and PAIA.</a:t>
                      </a:r>
                      <a:endParaRPr lang="en-US" altLang="en-ZA" sz="1200" dirty="0">
                        <a:latin typeface="Verdana" panose="020B0604030504040204" pitchFamily="34" charset="0"/>
                        <a:ea typeface="Verdana" panose="020B0604030504040204" pitchFamily="34" charset="0"/>
                        <a:cs typeface="Arial" panose="020B0604020202020204" pitchFamily="34" charset="0"/>
                      </a:endParaRPr>
                    </a:p>
                  </a:txBody>
                  <a:tcPr marL="36191" marR="36191" marT="36217" marB="177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330200" y="344032"/>
            <a:ext cx="8229600" cy="420500"/>
          </a:xfrm>
        </p:spPr>
        <p:txBody>
          <a:bodyPr/>
          <a:lstStyle/>
          <a:p>
            <a:pPr eaLnBrk="1" hangingPunct="1"/>
            <a:r>
              <a:rPr lang="en-US" altLang="en-US" sz="2200" b="1" dirty="0">
                <a:latin typeface="Arial" panose="020B0604020202020204" pitchFamily="34" charset="0"/>
                <a:cs typeface="Arial" panose="020B0604020202020204" pitchFamily="34" charset="0"/>
              </a:rPr>
              <a:t>PROGRAMME 4: </a:t>
            </a:r>
            <a:r>
              <a:rPr lang="en-US" altLang="en-US" sz="2000" b="1" dirty="0">
                <a:latin typeface="Arial" panose="020B0604020202020204" pitchFamily="34" charset="0"/>
                <a:cs typeface="Arial" panose="020B0604020202020204" pitchFamily="34" charset="0"/>
              </a:rPr>
              <a:t>LEGAL, POLICY, RESEARCH AND INFORMATION TECHNOLOGY ANALYSIS</a:t>
            </a:r>
            <a:endParaRPr lang="en-US" altLang="en-US" sz="2200" b="1" dirty="0"/>
          </a:p>
        </p:txBody>
      </p:sp>
      <p:graphicFrame>
        <p:nvGraphicFramePr>
          <p:cNvPr id="7" name="Group 33"/>
          <p:cNvGraphicFramePr/>
          <p:nvPr/>
        </p:nvGraphicFramePr>
        <p:xfrm>
          <a:off x="330197" y="970157"/>
          <a:ext cx="8596518" cy="5819942"/>
        </p:xfrm>
        <a:graphic>
          <a:graphicData uri="http://schemas.openxmlformats.org/drawingml/2006/table">
            <a:tbl>
              <a:tblPr/>
              <a:tblGrid>
                <a:gridCol w="1408068">
                  <a:extLst>
                    <a:ext uri="{9D8B030D-6E8A-4147-A177-3AD203B41FA5}">
                      <a16:colId xmlns:a16="http://schemas.microsoft.com/office/drawing/2014/main" val="20000"/>
                    </a:ext>
                  </a:extLst>
                </a:gridCol>
                <a:gridCol w="1086416">
                  <a:extLst>
                    <a:ext uri="{9D8B030D-6E8A-4147-A177-3AD203B41FA5}">
                      <a16:colId xmlns:a16="http://schemas.microsoft.com/office/drawing/2014/main" val="20001"/>
                    </a:ext>
                  </a:extLst>
                </a:gridCol>
                <a:gridCol w="1050202">
                  <a:extLst>
                    <a:ext uri="{9D8B030D-6E8A-4147-A177-3AD203B41FA5}">
                      <a16:colId xmlns:a16="http://schemas.microsoft.com/office/drawing/2014/main" val="20002"/>
                    </a:ext>
                  </a:extLst>
                </a:gridCol>
                <a:gridCol w="1113576">
                  <a:extLst>
                    <a:ext uri="{9D8B030D-6E8A-4147-A177-3AD203B41FA5}">
                      <a16:colId xmlns:a16="http://schemas.microsoft.com/office/drawing/2014/main" val="20003"/>
                    </a:ext>
                  </a:extLst>
                </a:gridCol>
                <a:gridCol w="814812">
                  <a:extLst>
                    <a:ext uri="{9D8B030D-6E8A-4147-A177-3AD203B41FA5}">
                      <a16:colId xmlns:a16="http://schemas.microsoft.com/office/drawing/2014/main" val="20004"/>
                    </a:ext>
                  </a:extLst>
                </a:gridCol>
                <a:gridCol w="1149790">
                  <a:extLst>
                    <a:ext uri="{9D8B030D-6E8A-4147-A177-3AD203B41FA5}">
                      <a16:colId xmlns:a16="http://schemas.microsoft.com/office/drawing/2014/main" val="20005"/>
                    </a:ext>
                  </a:extLst>
                </a:gridCol>
                <a:gridCol w="1195058">
                  <a:extLst>
                    <a:ext uri="{9D8B030D-6E8A-4147-A177-3AD203B41FA5}">
                      <a16:colId xmlns:a16="http://schemas.microsoft.com/office/drawing/2014/main" val="20006"/>
                    </a:ext>
                  </a:extLst>
                </a:gridCol>
                <a:gridCol w="778596">
                  <a:extLst>
                    <a:ext uri="{9D8B030D-6E8A-4147-A177-3AD203B41FA5}">
                      <a16:colId xmlns:a16="http://schemas.microsoft.com/office/drawing/2014/main" val="20007"/>
                    </a:ext>
                  </a:extLst>
                </a:gridCol>
              </a:tblGrid>
              <a:tr h="650886">
                <a:tc gridSpan="8">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l" defTabSz="914400" rtl="0" eaLnBrk="1" fontAlgn="base" latinLnBrk="0" hangingPunct="1">
                        <a:lnSpc>
                          <a:spcPct val="105000"/>
                        </a:lnSpc>
                        <a:spcBef>
                          <a:spcPts val="600"/>
                        </a:spcBef>
                        <a:spcAft>
                          <a:spcPts val="600"/>
                        </a:spcAft>
                        <a:buClrTx/>
                        <a:buSzTx/>
                        <a:buFontTx/>
                        <a:buNone/>
                        <a:defRPr/>
                      </a:pPr>
                      <a:r>
                        <a:rPr lang="en-ZA" sz="1200" b="1" dirty="0">
                          <a:solidFill>
                            <a:schemeClr val="tx1"/>
                          </a:solidFill>
                          <a:latin typeface="Verdana" panose="020B0604030504040204" pitchFamily="34" charset="0"/>
                          <a:ea typeface="Verdana" panose="020B0604030504040204" pitchFamily="34" charset="0"/>
                          <a:cs typeface="Arial" panose="020B0604020202020204" pitchFamily="34" charset="0"/>
                        </a:rPr>
                        <a:t>Output</a:t>
                      </a:r>
                      <a:r>
                        <a:rPr lang="en-ZA" sz="1200" b="1" dirty="0" smtClean="0">
                          <a:solidFill>
                            <a:schemeClr val="tx1"/>
                          </a:solidFill>
                          <a:latin typeface="Verdana" panose="020B0604030504040204" pitchFamily="34" charset="0"/>
                          <a:ea typeface="Verdana" panose="020B0604030504040204" pitchFamily="34" charset="0"/>
                          <a:cs typeface="Arial" panose="020B0604020202020204" pitchFamily="34" charset="0"/>
                        </a:rPr>
                        <a:t>: </a:t>
                      </a:r>
                      <a:r>
                        <a:rPr lang="en-US" sz="1200" b="1" dirty="0" smtClean="0">
                          <a:solidFill>
                            <a:schemeClr val="tx1"/>
                          </a:solidFill>
                          <a:latin typeface="Verdana" panose="020B0604030504040204" pitchFamily="34" charset="0"/>
                          <a:ea typeface="Verdana" panose="020B0604030504040204" pitchFamily="34" charset="0"/>
                        </a:rPr>
                        <a:t>POPIA </a:t>
                      </a:r>
                      <a:r>
                        <a:rPr lang="en-US" sz="1200" b="1" dirty="0">
                          <a:solidFill>
                            <a:schemeClr val="tx1"/>
                          </a:solidFill>
                          <a:latin typeface="Verdana" panose="020B0604030504040204" pitchFamily="34" charset="0"/>
                          <a:ea typeface="Verdana" panose="020B0604030504040204" pitchFamily="34" charset="0"/>
                        </a:rPr>
                        <a:t>Compliance framework developed</a:t>
                      </a:r>
                      <a:r>
                        <a:rPr lang="en-US" sz="1200" b="1" baseline="0" dirty="0">
                          <a:solidFill>
                            <a:schemeClr val="tx1"/>
                          </a:solidFill>
                          <a:latin typeface="Verdana" panose="020B0604030504040204" pitchFamily="34" charset="0"/>
                          <a:ea typeface="Verdana" panose="020B0604030504040204" pitchFamily="34" charset="0"/>
                        </a:rPr>
                        <a:t> and </a:t>
                      </a:r>
                      <a:r>
                        <a:rPr lang="en-US" sz="1200" b="1" dirty="0">
                          <a:solidFill>
                            <a:schemeClr val="tx1"/>
                          </a:solidFill>
                          <a:latin typeface="Verdana" panose="020B0604030504040204" pitchFamily="34" charset="0"/>
                          <a:ea typeface="Verdana" panose="020B0604030504040204" pitchFamily="34" charset="0"/>
                        </a:rPr>
                        <a:t>approved</a:t>
                      </a:r>
                      <a:r>
                        <a:rPr lang="en-US" sz="1200" b="1" baseline="0" dirty="0">
                          <a:solidFill>
                            <a:schemeClr val="tx1"/>
                          </a:solidFill>
                          <a:latin typeface="Verdana" panose="020B0604030504040204" pitchFamily="34" charset="0"/>
                          <a:ea typeface="Verdana" panose="020B0604030504040204" pitchFamily="34" charset="0"/>
                        </a:rPr>
                        <a:t> </a:t>
                      </a:r>
                      <a:r>
                        <a:rPr lang="en-US" sz="1200" b="1" dirty="0">
                          <a:solidFill>
                            <a:schemeClr val="tx1"/>
                          </a:solidFill>
                          <a:latin typeface="Verdana" panose="020B0604030504040204" pitchFamily="34" charset="0"/>
                          <a:ea typeface="Verdana" panose="020B0604030504040204" pitchFamily="34" charset="0"/>
                        </a:rPr>
                        <a:t>for the Regulator</a:t>
                      </a:r>
                      <a:endParaRPr lang="en-ZA" sz="1200" b="1" dirty="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61064" marR="61064" marT="15910" marB="159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8F2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4900">
                <a:tc rowSpan="2">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ctr" defTabSz="914400" rtl="0" eaLnBrk="1" fontAlgn="base" latinLnBrk="0" hangingPunct="1">
                        <a:lnSpc>
                          <a:spcPct val="105000"/>
                        </a:lnSpc>
                        <a:spcBef>
                          <a:spcPct val="0"/>
                        </a:spcBef>
                        <a:spcAft>
                          <a:spcPts val="200"/>
                        </a:spcAft>
                        <a:buClrTx/>
                        <a:buSzTx/>
                        <a:buFontTx/>
                        <a:buNone/>
                      </a:pPr>
                      <a:r>
                        <a:rPr kumimoji="0" lang="en-US"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Indicator</a:t>
                      </a:r>
                      <a:endPar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64" marR="61064" marT="15910" marB="159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rowSpan="2">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ctr" defTabSz="914400" rtl="0" eaLnBrk="1" fontAlgn="base" latinLnBrk="0" hangingPunct="1">
                        <a:lnSpc>
                          <a:spcPct val="105000"/>
                        </a:lnSpc>
                        <a:spcBef>
                          <a:spcPct val="0"/>
                        </a:spcBef>
                        <a:spcAft>
                          <a:spcPts val="200"/>
                        </a:spcAft>
                        <a:buClrTx/>
                        <a:buSzTx/>
                        <a:buFontTx/>
                        <a:buNone/>
                      </a:pPr>
                      <a:r>
                        <a:rPr kumimoji="0" lang="en-US"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Annual target: </a:t>
                      </a:r>
                      <a:r>
                        <a:rPr kumimoji="0" lang="en-US" sz="1200" b="1" i="0" u="none" strike="noStrike" cap="none" normalizeH="0" baseline="0" dirty="0" smtClean="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2021/22</a:t>
                      </a:r>
                      <a:endPar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64" marR="61064" marT="15910" marB="159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gridSpan="3">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ctr" defTabSz="914400" rtl="0" eaLnBrk="1" fontAlgn="base" latinLnBrk="0" hangingPunct="1">
                        <a:lnSpc>
                          <a:spcPct val="105000"/>
                        </a:lnSpc>
                        <a:spcBef>
                          <a:spcPct val="0"/>
                        </a:spcBef>
                        <a:spcAft>
                          <a:spcPts val="200"/>
                        </a:spcAft>
                        <a:buClrTx/>
                        <a:buSzTx/>
                        <a:buFontTx/>
                        <a:buNone/>
                      </a:pPr>
                      <a:r>
                        <a:rPr kumimoji="0" lang="en-ZA" sz="1200" b="1" i="0" u="none" strike="noStrike" kern="1200" cap="none" normalizeH="0" baseline="0" dirty="0" smtClean="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Q1</a:t>
                      </a:r>
                      <a:endParaRPr kumimoji="0" lang="en-ZA" sz="1200" b="1"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64" marR="61064" marT="15910" marB="159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ase" latinLnBrk="0" hangingPunct="1">
                        <a:lnSpc>
                          <a:spcPct val="105000"/>
                        </a:lnSpc>
                        <a:spcBef>
                          <a:spcPct val="0"/>
                        </a:spcBef>
                        <a:spcAft>
                          <a:spcPts val="200"/>
                        </a:spcAft>
                        <a:buClrTx/>
                        <a:buSzTx/>
                        <a:buFontTx/>
                        <a:buNone/>
                      </a:pPr>
                      <a:r>
                        <a:rPr kumimoji="0" lang="en-US" sz="1200" b="1" i="0" u="none" strike="noStrike" kern="1200" cap="none" normalizeH="0" baseline="0" dirty="0" smtClean="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Q2</a:t>
                      </a:r>
                      <a:endParaRPr kumimoji="0" lang="en-ZA" sz="1200" b="1"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64" marR="61064" marT="15910" marB="159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633678">
                <a:tc vMerge="1">
                  <a:txBody>
                    <a:bodyPr/>
                    <a:lstStyle/>
                    <a:p>
                      <a:endParaRPr lang="en-US"/>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vMerge="1">
                  <a:txBody>
                    <a:bodyPr/>
                    <a:lstStyle/>
                    <a:p>
                      <a:endParaRPr lang="en-US"/>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ctr" defTabSz="914400" rtl="0" eaLnBrk="1" fontAlgn="base" latinLnBrk="0" hangingPunct="1">
                        <a:lnSpc>
                          <a:spcPct val="105000"/>
                        </a:lnSpc>
                        <a:spcBef>
                          <a:spcPct val="0"/>
                        </a:spcBef>
                        <a:spcAft>
                          <a:spcPts val="200"/>
                        </a:spcAft>
                        <a:buClrTx/>
                        <a:buSzTx/>
                        <a:buFontTx/>
                        <a:buNone/>
                      </a:pPr>
                      <a:r>
                        <a:rPr kumimoji="0" lang="en-US" sz="1200" b="1" i="0" u="none" strike="noStrike" kern="1200" cap="none" normalizeH="0" baseline="0" dirty="0">
                          <a:ln>
                            <a:noFill/>
                          </a:ln>
                          <a:solidFill>
                            <a:schemeClr val="tx1"/>
                          </a:solidFill>
                          <a:effectLst/>
                          <a:uFillTx/>
                          <a:latin typeface="Verdana" panose="020B0604030504040204" pitchFamily="34" charset="0"/>
                          <a:ea typeface="Verdana" panose="020B0604030504040204" pitchFamily="34" charset="0"/>
                          <a:cs typeface="Arial" panose="020B0604020202020204" pitchFamily="34" charset="0"/>
                        </a:rPr>
                        <a:t>Target </a:t>
                      </a:r>
                    </a:p>
                  </a:txBody>
                  <a:tcPr marL="61064" marR="61064" marT="15910" marB="159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5000"/>
                        </a:lnSpc>
                        <a:spcBef>
                          <a:spcPct val="0"/>
                        </a:spcBef>
                        <a:spcAft>
                          <a:spcPts val="200"/>
                        </a:spcAft>
                        <a:buClrTx/>
                        <a:buSzTx/>
                        <a:buFontTx/>
                        <a:buNone/>
                        <a:defRPr/>
                      </a:pPr>
                      <a:r>
                        <a:rPr kumimoji="0" lang="en-ZA" sz="1200" b="1" i="0" u="none" strike="noStrike" kern="1200" cap="none" normalizeH="0" baseline="0" dirty="0" smtClean="0">
                          <a:ln>
                            <a:noFill/>
                          </a:ln>
                          <a:solidFill>
                            <a:schemeClr val="tx1"/>
                          </a:solidFill>
                          <a:effectLst/>
                          <a:uFillTx/>
                          <a:latin typeface="Verdana" panose="020B0604030504040204" pitchFamily="34" charset="0"/>
                          <a:ea typeface="Verdana" panose="020B0604030504040204" pitchFamily="34" charset="0"/>
                          <a:cs typeface="Arial" panose="020B0604020202020204" pitchFamily="34" charset="0"/>
                        </a:rPr>
                        <a:t>Actual Output </a:t>
                      </a:r>
                    </a:p>
                  </a:txBody>
                  <a:tcPr marL="61064" marR="61064" marT="15910" marB="159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5000"/>
                        </a:lnSpc>
                        <a:spcBef>
                          <a:spcPct val="0"/>
                        </a:spcBef>
                        <a:spcAft>
                          <a:spcPts val="200"/>
                        </a:spcAft>
                        <a:buClrTx/>
                        <a:buSzTx/>
                        <a:buFontTx/>
                        <a:buNone/>
                        <a:defRPr/>
                      </a:pPr>
                      <a:r>
                        <a:rPr kumimoji="0" lang="en-ZA" sz="1200" b="1" i="0" u="none" strike="noStrike" kern="1200" cap="none" normalizeH="0" baseline="0" dirty="0" smtClean="0">
                          <a:ln>
                            <a:noFill/>
                          </a:ln>
                          <a:solidFill>
                            <a:schemeClr val="tx1"/>
                          </a:solidFill>
                          <a:effectLst/>
                          <a:uFillTx/>
                          <a:latin typeface="Verdana" panose="020B0604030504040204" pitchFamily="34" charset="0"/>
                          <a:ea typeface="Verdana" panose="020B0604030504040204" pitchFamily="34" charset="0"/>
                          <a:cs typeface="Arial" panose="020B0604020202020204" pitchFamily="34" charset="0"/>
                        </a:rPr>
                        <a:t>Status</a:t>
                      </a:r>
                    </a:p>
                    <a:p>
                      <a:pPr marL="0" marR="0" lvl="0" indent="0" algn="ctr" defTabSz="914400" rtl="0" eaLnBrk="1" fontAlgn="base" latinLnBrk="0" hangingPunct="1">
                        <a:lnSpc>
                          <a:spcPct val="105000"/>
                        </a:lnSpc>
                        <a:spcBef>
                          <a:spcPct val="0"/>
                        </a:spcBef>
                        <a:spcAft>
                          <a:spcPts val="200"/>
                        </a:spcAft>
                        <a:buClrTx/>
                        <a:buSzTx/>
                        <a:buFontTx/>
                        <a:buNone/>
                      </a:pPr>
                      <a:endParaRPr kumimoji="0" lang="en-US" sz="1200" b="1" i="0" u="none" strike="noStrike" kern="1200" cap="none" normalizeH="0" baseline="0" dirty="0">
                        <a:ln>
                          <a:noFill/>
                        </a:ln>
                        <a:solidFill>
                          <a:schemeClr val="tx1"/>
                        </a:solidFill>
                        <a:effectLst/>
                        <a:uFillTx/>
                        <a:latin typeface="Verdana" panose="020B0604030504040204" pitchFamily="34" charset="0"/>
                        <a:ea typeface="Verdana" panose="020B0604030504040204" pitchFamily="34" charset="0"/>
                        <a:cs typeface="Arial" panose="020B0604020202020204" pitchFamily="34" charset="0"/>
                      </a:endParaRPr>
                    </a:p>
                  </a:txBody>
                  <a:tcPr marL="61064" marR="61064" marT="15910" marB="159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5000"/>
                        </a:lnSpc>
                        <a:spcBef>
                          <a:spcPct val="0"/>
                        </a:spcBef>
                        <a:spcAft>
                          <a:spcPts val="200"/>
                        </a:spcAft>
                        <a:buClrTx/>
                        <a:buSzTx/>
                        <a:buFontTx/>
                        <a:buNone/>
                      </a:pPr>
                      <a:r>
                        <a:rPr kumimoji="0" lang="en-US" sz="1200" b="1" i="0" u="none" strike="noStrike" kern="1200" cap="none" normalizeH="0" baseline="0" dirty="0" smtClean="0">
                          <a:ln>
                            <a:noFill/>
                          </a:ln>
                          <a:solidFill>
                            <a:schemeClr val="tx1"/>
                          </a:solidFill>
                          <a:effectLst/>
                          <a:uFillTx/>
                          <a:latin typeface="Verdana" panose="020B0604030504040204" pitchFamily="34" charset="0"/>
                          <a:ea typeface="Verdana" panose="020B0604030504040204" pitchFamily="34" charset="0"/>
                          <a:cs typeface="Arial" panose="020B0604020202020204" pitchFamily="34" charset="0"/>
                        </a:rPr>
                        <a:t>Target </a:t>
                      </a:r>
                      <a:endParaRPr kumimoji="0" lang="en-ZA" sz="1200" b="1" i="0" u="none" strike="noStrike" kern="1200" cap="none" normalizeH="0" baseline="0" dirty="0">
                        <a:ln>
                          <a:noFill/>
                        </a:ln>
                        <a:solidFill>
                          <a:schemeClr val="tx1"/>
                        </a:solidFill>
                        <a:effectLst/>
                        <a:uFillTx/>
                        <a:latin typeface="Verdana" panose="020B0604030504040204" pitchFamily="34" charset="0"/>
                        <a:ea typeface="Verdana" panose="020B0604030504040204" pitchFamily="34" charset="0"/>
                        <a:cs typeface="Arial" panose="020B0604020202020204" pitchFamily="34" charset="0"/>
                      </a:endParaRPr>
                    </a:p>
                  </a:txBody>
                  <a:tcPr marL="61064" marR="61064" marT="15910" marB="159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5000"/>
                        </a:lnSpc>
                        <a:spcBef>
                          <a:spcPct val="0"/>
                        </a:spcBef>
                        <a:spcAft>
                          <a:spcPts val="200"/>
                        </a:spcAft>
                        <a:buClrTx/>
                        <a:buSzTx/>
                        <a:buFontTx/>
                        <a:buNone/>
                        <a:defRPr/>
                      </a:pPr>
                      <a:r>
                        <a:rPr kumimoji="0" lang="en-ZA" sz="1200" b="1" i="0" u="none" strike="noStrike" kern="1200" cap="none" normalizeH="0" baseline="0" dirty="0" smtClean="0">
                          <a:ln>
                            <a:noFill/>
                          </a:ln>
                          <a:solidFill>
                            <a:schemeClr val="tx1"/>
                          </a:solidFill>
                          <a:effectLst/>
                          <a:uFillTx/>
                          <a:latin typeface="Verdana" panose="020B0604030504040204" pitchFamily="34" charset="0"/>
                          <a:ea typeface="Verdana" panose="020B0604030504040204" pitchFamily="34" charset="0"/>
                          <a:cs typeface="Arial" panose="020B0604020202020204" pitchFamily="34" charset="0"/>
                        </a:rPr>
                        <a:t>Actual Output </a:t>
                      </a:r>
                    </a:p>
                    <a:p>
                      <a:pPr marL="0" marR="0" lvl="0" indent="0" algn="ctr" defTabSz="914400" rtl="0" eaLnBrk="1" fontAlgn="base" latinLnBrk="0" hangingPunct="1">
                        <a:lnSpc>
                          <a:spcPct val="105000"/>
                        </a:lnSpc>
                        <a:spcBef>
                          <a:spcPct val="0"/>
                        </a:spcBef>
                        <a:spcAft>
                          <a:spcPts val="200"/>
                        </a:spcAft>
                        <a:buClrTx/>
                        <a:buSzTx/>
                        <a:buFontTx/>
                        <a:buNone/>
                      </a:pPr>
                      <a:endParaRPr kumimoji="0" lang="en-ZA" sz="1200" b="1" i="0" u="none" strike="noStrike" kern="1200" cap="none" normalizeH="0" baseline="0" dirty="0">
                        <a:ln>
                          <a:noFill/>
                        </a:ln>
                        <a:solidFill>
                          <a:schemeClr val="tx1"/>
                        </a:solidFill>
                        <a:effectLst/>
                        <a:uFillTx/>
                        <a:latin typeface="Verdana" panose="020B0604030504040204" pitchFamily="34" charset="0"/>
                        <a:ea typeface="Verdana" panose="020B0604030504040204" pitchFamily="34" charset="0"/>
                        <a:cs typeface="Arial" panose="020B0604020202020204" pitchFamily="34" charset="0"/>
                      </a:endParaRPr>
                    </a:p>
                  </a:txBody>
                  <a:tcPr marL="61064" marR="61064" marT="15910" marB="159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5000"/>
                        </a:lnSpc>
                        <a:spcBef>
                          <a:spcPct val="0"/>
                        </a:spcBef>
                        <a:spcAft>
                          <a:spcPts val="200"/>
                        </a:spcAft>
                        <a:buClrTx/>
                        <a:buSzTx/>
                        <a:buFontTx/>
                        <a:buNone/>
                        <a:defRPr/>
                      </a:pPr>
                      <a:r>
                        <a:rPr kumimoji="0" lang="en-ZA" sz="1200" b="1" i="0" u="none" strike="noStrike" kern="1200" cap="none" normalizeH="0" baseline="0" dirty="0" smtClean="0">
                          <a:ln>
                            <a:noFill/>
                          </a:ln>
                          <a:solidFill>
                            <a:schemeClr val="tx1"/>
                          </a:solidFill>
                          <a:effectLst/>
                          <a:uFillTx/>
                          <a:latin typeface="Verdana" panose="020B0604030504040204" pitchFamily="34" charset="0"/>
                          <a:ea typeface="Verdana" panose="020B0604030504040204" pitchFamily="34" charset="0"/>
                          <a:cs typeface="Arial" panose="020B0604020202020204" pitchFamily="34" charset="0"/>
                        </a:rPr>
                        <a:t>Status</a:t>
                      </a:r>
                    </a:p>
                    <a:p>
                      <a:pPr marL="0" marR="0" lvl="0" indent="0" algn="ctr" defTabSz="914400" rtl="0" eaLnBrk="1" fontAlgn="base" latinLnBrk="0" hangingPunct="1">
                        <a:lnSpc>
                          <a:spcPct val="105000"/>
                        </a:lnSpc>
                        <a:spcBef>
                          <a:spcPct val="0"/>
                        </a:spcBef>
                        <a:spcAft>
                          <a:spcPts val="200"/>
                        </a:spcAft>
                        <a:buClrTx/>
                        <a:buSzTx/>
                        <a:buFontTx/>
                        <a:buNone/>
                      </a:pPr>
                      <a:endParaRPr kumimoji="0" lang="en-ZA" sz="1200" b="1" i="0" u="none" strike="noStrike" kern="1200" cap="none" normalizeH="0" baseline="0" dirty="0">
                        <a:ln>
                          <a:noFill/>
                        </a:ln>
                        <a:solidFill>
                          <a:schemeClr val="tx1"/>
                        </a:solidFill>
                        <a:effectLst/>
                        <a:uFillTx/>
                        <a:latin typeface="Verdana" panose="020B0604030504040204" pitchFamily="34" charset="0"/>
                        <a:ea typeface="Verdana" panose="020B0604030504040204" pitchFamily="34" charset="0"/>
                        <a:cs typeface="Arial" panose="020B0604020202020204" pitchFamily="34" charset="0"/>
                      </a:endParaRPr>
                    </a:p>
                  </a:txBody>
                  <a:tcPr marL="61064" marR="61064" marT="15910" marB="159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2"/>
                  </a:ext>
                </a:extLst>
              </a:tr>
              <a:tr h="1633664">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l" defTabSz="914400" rtl="0" eaLnBrk="1" fontAlgn="base" latinLnBrk="0" hangingPunct="1">
                        <a:lnSpc>
                          <a:spcPct val="105000"/>
                        </a:lnSpc>
                        <a:spcBef>
                          <a:spcPct val="0"/>
                        </a:spcBef>
                        <a:spcAft>
                          <a:spcPts val="200"/>
                        </a:spcAft>
                        <a:buClrTx/>
                        <a:buSzTx/>
                        <a:buFontTx/>
                        <a:buNone/>
                      </a:pPr>
                      <a:r>
                        <a:rPr lang="en-US" sz="1200" b="1" dirty="0">
                          <a:latin typeface="Verdana" panose="020B0604030504040204" pitchFamily="34" charset="0"/>
                          <a:ea typeface="Verdana" panose="020B0604030504040204" pitchFamily="34" charset="0"/>
                        </a:rPr>
                        <a:t>4.1</a:t>
                      </a:r>
                      <a:r>
                        <a:rPr lang="en-US" sz="1200" b="1" dirty="0" smtClean="0">
                          <a:latin typeface="Verdana" panose="020B0604030504040204" pitchFamily="34" charset="0"/>
                          <a:ea typeface="Verdana" panose="020B0604030504040204" pitchFamily="34" charset="0"/>
                        </a:rPr>
                        <a:t>.</a:t>
                      </a:r>
                      <a:endParaRPr lang="en-US" sz="1200" b="1" dirty="0">
                        <a:latin typeface="Verdana" panose="020B0604030504040204" pitchFamily="34" charset="0"/>
                        <a:ea typeface="Verdana" panose="020B0604030504040204" pitchFamily="34" charset="0"/>
                      </a:endParaRPr>
                    </a:p>
                    <a:p>
                      <a:pPr marL="0" marR="0" lvl="0" indent="0" algn="l" defTabSz="914400" rtl="0" eaLnBrk="1" fontAlgn="base" latinLnBrk="0" hangingPunct="1">
                        <a:lnSpc>
                          <a:spcPct val="105000"/>
                        </a:lnSpc>
                        <a:spcBef>
                          <a:spcPct val="0"/>
                        </a:spcBef>
                        <a:spcAft>
                          <a:spcPts val="200"/>
                        </a:spcAft>
                        <a:buClrTx/>
                        <a:buSzTx/>
                        <a:buFontTx/>
                        <a:buNone/>
                      </a:pPr>
                      <a:r>
                        <a:rPr lang="en-US" sz="1200" b="1" dirty="0">
                          <a:latin typeface="Verdana" panose="020B0604030504040204" pitchFamily="34" charset="0"/>
                          <a:ea typeface="Verdana" panose="020B0604030504040204" pitchFamily="34" charset="0"/>
                        </a:rPr>
                        <a:t>Approved POPIA compliance framework for the Regulator</a:t>
                      </a:r>
                      <a:endPar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64" marR="61064" marT="15910" marB="159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algn="l" fontAlgn="ctr">
                        <a:lnSpc>
                          <a:spcPct val="120000"/>
                        </a:lnSpc>
                        <a:spcBef>
                          <a:spcPts val="0"/>
                        </a:spcBef>
                        <a:spcAft>
                          <a:spcPts val="0"/>
                        </a:spcAft>
                      </a:pPr>
                      <a:r>
                        <a:rPr lang="en-US" sz="1200" dirty="0">
                          <a:latin typeface="Verdana" panose="020B0604030504040204" pitchFamily="34" charset="0"/>
                          <a:ea typeface="Verdana" panose="020B0604030504040204" pitchFamily="34" charset="0"/>
                        </a:rPr>
                        <a:t>Approved POPIA compliance framework for the Regulator implemented</a:t>
                      </a:r>
                      <a:endParaRPr lang="en-GB" sz="1200" b="1" dirty="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36194" marR="36194" marT="36372" marB="178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l">
                        <a:lnSpc>
                          <a:spcPct val="107000"/>
                        </a:lnSpc>
                        <a:spcAft>
                          <a:spcPts val="0"/>
                        </a:spcAft>
                      </a:pPr>
                      <a:r>
                        <a:rPr lang="en-US" sz="1200" dirty="0" smtClean="0">
                          <a:effectLst/>
                          <a:latin typeface="Verdana" panose="020B0604030504040204" pitchFamily="34" charset="0"/>
                          <a:ea typeface="Verdana" panose="020B0604030504040204" pitchFamily="34" charset="0"/>
                          <a:cs typeface="Arial" panose="020B0604020202020204" pitchFamily="34" charset="0"/>
                        </a:rPr>
                        <a:t>Development and approval of the compliance framework</a:t>
                      </a:r>
                      <a:endParaRPr lang="en-ZA" sz="1200" dirty="0">
                        <a:effectLst/>
                        <a:latin typeface="Verdana" panose="020B0604030504040204" pitchFamily="34" charset="0"/>
                        <a:ea typeface="Verdana" panose="020B0604030504040204" pitchFamily="34" charset="0"/>
                        <a:cs typeface="Arial" panose="020B0604020202020204" pitchFamily="34" charset="0"/>
                      </a:endParaRP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l" defTabSz="457200" rtl="0" eaLnBrk="1" latinLnBrk="0" hangingPunct="1">
                        <a:lnSpc>
                          <a:spcPct val="107000"/>
                        </a:lnSpc>
                        <a:spcAft>
                          <a:spcPts val="0"/>
                        </a:spcAft>
                      </a:pPr>
                      <a:r>
                        <a:rPr lang="en-US" sz="1200" kern="1200" dirty="0" smtClean="0">
                          <a:solidFill>
                            <a:schemeClr val="tx1"/>
                          </a:solidFill>
                          <a:effectLst/>
                          <a:uFillTx/>
                          <a:latin typeface="Verdana" panose="020B0604030504040204" pitchFamily="34" charset="0"/>
                          <a:ea typeface="Verdana" panose="020B0604030504040204" pitchFamily="34" charset="0"/>
                          <a:cs typeface="Arial" panose="020B0604020202020204" pitchFamily="34" charset="0"/>
                        </a:rPr>
                        <a:t>Compliance Framework developed but not approved</a:t>
                      </a:r>
                      <a:endParaRPr lang="en-ZA" sz="1200" kern="1200" dirty="0">
                        <a:solidFill>
                          <a:schemeClr val="tx1"/>
                        </a:solidFill>
                        <a:effectLst/>
                        <a:uFillTx/>
                        <a:latin typeface="Verdana" panose="020B0604030504040204" pitchFamily="34" charset="0"/>
                        <a:ea typeface="Verdana" panose="020B0604030504040204" pitchFamily="34" charset="0"/>
                        <a:cs typeface="Arial" panose="020B0604020202020204" pitchFamily="34" charset="0"/>
                      </a:endParaRP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defRPr/>
                      </a:pPr>
                      <a:r>
                        <a:rPr lang="en-US" sz="1200" kern="1200" dirty="0" smtClean="0">
                          <a:solidFill>
                            <a:schemeClr val="tx1"/>
                          </a:solidFill>
                          <a:effectLst/>
                          <a:uFillTx/>
                          <a:latin typeface="Verdana" panose="020B0604030504040204" pitchFamily="34" charset="0"/>
                          <a:ea typeface="Verdana" panose="020B0604030504040204" pitchFamily="34" charset="0"/>
                          <a:cs typeface="Arial" panose="020B0604020202020204" pitchFamily="34" charset="0"/>
                        </a:rPr>
                        <a:t>Not achieved</a:t>
                      </a:r>
                      <a:endParaRPr lang="en-ZA" sz="1200" kern="1200" dirty="0">
                        <a:solidFill>
                          <a:schemeClr val="tx1"/>
                        </a:solidFill>
                        <a:effectLst/>
                        <a:uFillTx/>
                        <a:latin typeface="Verdana" panose="020B0604030504040204" pitchFamily="34" charset="0"/>
                        <a:ea typeface="Verdana" panose="020B0604030504040204" pitchFamily="34" charset="0"/>
                        <a:cs typeface="Arial" panose="020B0604020202020204" pitchFamily="34" charset="0"/>
                      </a:endParaRP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defRPr/>
                      </a:pPr>
                      <a:r>
                        <a:rPr lang="en-US" sz="1200" dirty="0" smtClean="0">
                          <a:effectLst/>
                          <a:latin typeface="Verdana" panose="020B0604030504040204" pitchFamily="34" charset="0"/>
                          <a:ea typeface="Verdana" panose="020B0604030504040204" pitchFamily="34" charset="0"/>
                          <a:cs typeface="Arial" panose="020B0604020202020204" pitchFamily="34" charset="0"/>
                        </a:rPr>
                        <a:t>Monitor and maintain the implementation of the Compliance Framework</a:t>
                      </a:r>
                      <a:endParaRPr lang="en-ZA" sz="1200" dirty="0" smtClean="0">
                        <a:effectLst/>
                        <a:latin typeface="Verdana" panose="020B0604030504040204" pitchFamily="34" charset="0"/>
                        <a:ea typeface="Verdana" panose="020B0604030504040204" pitchFamily="34" charset="0"/>
                        <a:cs typeface="Arial" panose="020B0604020202020204" pitchFamily="34" charset="0"/>
                      </a:endParaRPr>
                    </a:p>
                    <a:p>
                      <a:pPr algn="l"/>
                      <a:endParaRPr lang="en-ZA" sz="1200" dirty="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36194" marR="36194" marT="36372" marB="178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defRPr/>
                      </a:pPr>
                      <a:r>
                        <a:rPr lang="en-US" sz="1200" dirty="0" smtClean="0">
                          <a:solidFill>
                            <a:schemeClr val="tx1"/>
                          </a:solidFill>
                          <a:latin typeface="Verdana" panose="020B0604030504040204" pitchFamily="34" charset="0"/>
                          <a:ea typeface="Verdana" panose="020B0604030504040204" pitchFamily="34" charset="0"/>
                          <a:cs typeface="Arial" panose="020B0604020202020204" pitchFamily="34" charset="0"/>
                        </a:rPr>
                        <a:t>Compliance</a:t>
                      </a:r>
                      <a:r>
                        <a:rPr lang="en-US" sz="1200" baseline="0" dirty="0" smtClean="0">
                          <a:solidFill>
                            <a:schemeClr val="tx1"/>
                          </a:solidFill>
                          <a:latin typeface="Verdana" panose="020B0604030504040204" pitchFamily="34" charset="0"/>
                          <a:ea typeface="Verdana" panose="020B0604030504040204" pitchFamily="34" charset="0"/>
                          <a:cs typeface="Arial" panose="020B0604020202020204" pitchFamily="34" charset="0"/>
                        </a:rPr>
                        <a:t> Framework is not at implementation phase yet.</a:t>
                      </a:r>
                      <a:endParaRPr lang="en-ZA" sz="1200" dirty="0" smtClean="0">
                        <a:solidFill>
                          <a:schemeClr val="tx1"/>
                        </a:solidFill>
                        <a:latin typeface="Verdana" panose="020B0604030504040204" pitchFamily="34" charset="0"/>
                        <a:ea typeface="Verdana" panose="020B0604030504040204" pitchFamily="34" charset="0"/>
                        <a:cs typeface="Arial" panose="020B0604020202020204" pitchFamily="34" charset="0"/>
                      </a:endParaRPr>
                    </a:p>
                    <a:p>
                      <a:pPr algn="l"/>
                      <a:endParaRPr lang="en-ZA" sz="1200" dirty="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36194" marR="36194" marT="36372" marB="178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l"/>
                      <a:r>
                        <a:rPr lang="en-US" sz="1200" dirty="0" smtClean="0">
                          <a:solidFill>
                            <a:schemeClr val="tx1"/>
                          </a:solidFill>
                          <a:latin typeface="Verdana" panose="020B0604030504040204" pitchFamily="34" charset="0"/>
                          <a:ea typeface="Verdana" panose="020B0604030504040204" pitchFamily="34" charset="0"/>
                          <a:cs typeface="Arial" panose="020B0604020202020204" pitchFamily="34" charset="0"/>
                        </a:rPr>
                        <a:t>Not achieved</a:t>
                      </a:r>
                      <a:endParaRPr lang="en-ZA" sz="1200" dirty="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36194" marR="36194" marT="36372" marB="178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88093">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l" defTabSz="914400" rtl="0" eaLnBrk="1" fontAlgn="base" latinLnBrk="0" hangingPunct="1">
                        <a:lnSpc>
                          <a:spcPct val="105000"/>
                        </a:lnSpc>
                        <a:spcBef>
                          <a:spcPct val="0"/>
                        </a:spcBef>
                        <a:spcAft>
                          <a:spcPts val="200"/>
                        </a:spcAft>
                        <a:buClrTx/>
                        <a:buSzTx/>
                        <a:buFontTx/>
                        <a:buNone/>
                        <a:defRPr/>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Performance </a:t>
                      </a:r>
                      <a:r>
                        <a:rPr kumimoji="0" lang="en-ZA" sz="1200" b="1" i="0" u="none" strike="noStrike" cap="none" normalizeH="0" baseline="0" dirty="0" smtClean="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Overview</a:t>
                      </a:r>
                      <a:endPar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64" marR="61064" marT="15910" marB="159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7">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l"/>
                      <a:r>
                        <a:rPr lang="en-US" sz="1200" dirty="0">
                          <a:solidFill>
                            <a:schemeClr val="tx1"/>
                          </a:solidFill>
                          <a:latin typeface="Verdana" panose="020B0604030504040204" pitchFamily="34" charset="0"/>
                          <a:ea typeface="Verdana" panose="020B0604030504040204" pitchFamily="34" charset="0"/>
                          <a:cs typeface="Arial" panose="020B0604020202020204" pitchFamily="34" charset="0"/>
                        </a:rPr>
                        <a:t>Compliance Framework</a:t>
                      </a:r>
                      <a:r>
                        <a:rPr lang="en-US" sz="1200" baseline="0" dirty="0">
                          <a:solidFill>
                            <a:schemeClr val="tx1"/>
                          </a:solidFill>
                          <a:latin typeface="Verdana" panose="020B0604030504040204" pitchFamily="34" charset="0"/>
                          <a:ea typeface="Verdana" panose="020B0604030504040204" pitchFamily="34" charset="0"/>
                          <a:cs typeface="Arial" panose="020B0604020202020204" pitchFamily="34" charset="0"/>
                        </a:rPr>
                        <a:t> drafted and circulated for comments.</a:t>
                      </a:r>
                      <a:endParaRPr lang="en-ZA" sz="1200" dirty="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36194" marR="36194" marT="36372" marB="178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marL="61065" marR="61065" marT="15832" marB="158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675899">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l" defTabSz="914400" rtl="0" eaLnBrk="1" fontAlgn="base" latinLnBrk="0" hangingPunct="1">
                        <a:lnSpc>
                          <a:spcPct val="105000"/>
                        </a:lnSpc>
                        <a:spcBef>
                          <a:spcPct val="0"/>
                        </a:spcBef>
                        <a:spcAft>
                          <a:spcPts val="200"/>
                        </a:spcAft>
                        <a:buClrTx/>
                        <a:buSzTx/>
                        <a:buFontTx/>
                        <a:buNone/>
                        <a:defRPr/>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Challenges </a:t>
                      </a:r>
                    </a:p>
                    <a:p>
                      <a:pPr marL="0" marR="0" lvl="0" indent="0" algn="l" defTabSz="914400" rtl="0" eaLnBrk="1" fontAlgn="base" latinLnBrk="0" hangingPunct="1">
                        <a:lnSpc>
                          <a:spcPct val="105000"/>
                        </a:lnSpc>
                        <a:spcBef>
                          <a:spcPct val="0"/>
                        </a:spcBef>
                        <a:spcAft>
                          <a:spcPts val="200"/>
                        </a:spcAft>
                        <a:buClrTx/>
                        <a:buSzTx/>
                        <a:buFontTx/>
                        <a:buNone/>
                        <a:defRPr/>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(If applicable)</a:t>
                      </a:r>
                    </a:p>
                    <a:p>
                      <a:pPr marL="0" marR="0" lvl="0" indent="0" algn="l" defTabSz="914400" rtl="0" eaLnBrk="1" fontAlgn="base" latinLnBrk="0" hangingPunct="1">
                        <a:lnSpc>
                          <a:spcPct val="105000"/>
                        </a:lnSpc>
                        <a:spcBef>
                          <a:spcPct val="0"/>
                        </a:spcBef>
                        <a:spcAft>
                          <a:spcPts val="200"/>
                        </a:spcAft>
                        <a:buClrTx/>
                        <a:buSzTx/>
                        <a:buFontTx/>
                        <a:buNone/>
                      </a:pPr>
                      <a:endPar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64" marR="61064" marT="15910" marB="159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7">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algn="l" fontAlgn="ctr">
                        <a:lnSpc>
                          <a:spcPct val="120000"/>
                        </a:lnSpc>
                        <a:spcBef>
                          <a:spcPts val="0"/>
                        </a:spcBef>
                        <a:spcAft>
                          <a:spcPts val="0"/>
                        </a:spcAft>
                      </a:pPr>
                      <a:r>
                        <a:rPr lang="en-US" sz="1200" dirty="0">
                          <a:solidFill>
                            <a:schemeClr val="tx1"/>
                          </a:solidFill>
                          <a:latin typeface="Verdana" panose="020B0604030504040204" pitchFamily="34" charset="0"/>
                          <a:ea typeface="Verdana" panose="020B0604030504040204" pitchFamily="34" charset="0"/>
                          <a:cs typeface="Arial" panose="020B0604020202020204" pitchFamily="34" charset="0"/>
                        </a:rPr>
                        <a:t>The</a:t>
                      </a:r>
                      <a:r>
                        <a:rPr lang="en-US" sz="1200" baseline="0" dirty="0">
                          <a:solidFill>
                            <a:schemeClr val="tx1"/>
                          </a:solidFill>
                          <a:latin typeface="Verdana" panose="020B0604030504040204" pitchFamily="34" charset="0"/>
                          <a:ea typeface="Verdana" panose="020B0604030504040204" pitchFamily="34" charset="0"/>
                          <a:cs typeface="Arial" panose="020B0604020202020204" pitchFamily="34" charset="0"/>
                        </a:rPr>
                        <a:t> compliance framework is to be work shopped with all divisions of the Regulator to enable comprehensive input from all divisions to aid implementation.</a:t>
                      </a:r>
                      <a:endParaRPr lang="en-US" sz="1200" dirty="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36194" marR="36194" marT="36372" marB="178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marL="61065" marR="61065" marT="15832" marB="158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1182822">
                <a:tc>
                  <a:txBody>
                    <a:bodyPr/>
                    <a:lstStyle/>
                    <a:p>
                      <a:pPr marL="0" marR="0" lvl="0" indent="0" algn="l" defTabSz="914400" rtl="0" eaLnBrk="1" fontAlgn="base" latinLnBrk="0" hangingPunct="1">
                        <a:lnSpc>
                          <a:spcPct val="105000"/>
                        </a:lnSpc>
                        <a:spcBef>
                          <a:spcPct val="0"/>
                        </a:spcBef>
                        <a:spcAft>
                          <a:spcPts val="200"/>
                        </a:spcAft>
                        <a:buClrTx/>
                        <a:buSzTx/>
                        <a:buFontTx/>
                        <a:buNone/>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Risks and Mitigation </a:t>
                      </a:r>
                    </a:p>
                    <a:p>
                      <a:pPr marL="0" marR="0" lvl="0" indent="0" algn="l" defTabSz="914400" rtl="0" eaLnBrk="1" fontAlgn="base" latinLnBrk="0" hangingPunct="1">
                        <a:lnSpc>
                          <a:spcPct val="105000"/>
                        </a:lnSpc>
                        <a:spcBef>
                          <a:spcPct val="0"/>
                        </a:spcBef>
                        <a:spcAft>
                          <a:spcPts val="200"/>
                        </a:spcAft>
                        <a:buClrTx/>
                        <a:buSzTx/>
                        <a:buFontTx/>
                        <a:buNone/>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(If applicable)</a:t>
                      </a:r>
                    </a:p>
                  </a:txBody>
                  <a:tcPr marL="61064" marR="61064" marT="15910" marB="159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7">
                  <a:txBody>
                    <a:bodyPr/>
                    <a:lstStyle/>
                    <a:p>
                      <a:pPr marL="0" marR="0" algn="l" fontAlgn="ctr">
                        <a:lnSpc>
                          <a:spcPct val="120000"/>
                        </a:lnSpc>
                        <a:spcBef>
                          <a:spcPts val="0"/>
                        </a:spcBef>
                        <a:spcAft>
                          <a:spcPts val="0"/>
                        </a:spcAft>
                      </a:pPr>
                      <a:r>
                        <a:rPr lang="en-US" sz="1200" dirty="0">
                          <a:solidFill>
                            <a:schemeClr val="tx1"/>
                          </a:solidFill>
                          <a:latin typeface="Verdana" panose="020B0604030504040204" pitchFamily="34" charset="0"/>
                          <a:ea typeface="Verdana" panose="020B0604030504040204" pitchFamily="34" charset="0"/>
                          <a:cs typeface="Arial" panose="020B0604020202020204" pitchFamily="34" charset="0"/>
                        </a:rPr>
                        <a:t>Risk: Compliance</a:t>
                      </a:r>
                      <a:r>
                        <a:rPr lang="en-US" sz="1200" baseline="0" dirty="0">
                          <a:solidFill>
                            <a:schemeClr val="tx1"/>
                          </a:solidFill>
                          <a:latin typeface="Verdana" panose="020B0604030504040204" pitchFamily="34" charset="0"/>
                          <a:ea typeface="Verdana" panose="020B0604030504040204" pitchFamily="34" charset="0"/>
                          <a:cs typeface="Arial" panose="020B0604020202020204" pitchFamily="34" charset="0"/>
                        </a:rPr>
                        <a:t> framework is in terms of POPIA and must be separated from wider compliance universe of the Regulator. Failure to do so could result in failure to identify possible risks.</a:t>
                      </a:r>
                    </a:p>
                    <a:p>
                      <a:pPr marL="0" marR="0" algn="l" fontAlgn="ctr">
                        <a:lnSpc>
                          <a:spcPct val="120000"/>
                        </a:lnSpc>
                        <a:spcBef>
                          <a:spcPts val="0"/>
                        </a:spcBef>
                        <a:spcAft>
                          <a:spcPts val="0"/>
                        </a:spcAft>
                      </a:pPr>
                      <a:r>
                        <a:rPr lang="en-US" sz="1200" baseline="0" dirty="0">
                          <a:solidFill>
                            <a:schemeClr val="tx1"/>
                          </a:solidFill>
                          <a:latin typeface="Verdana" panose="020B0604030504040204" pitchFamily="34" charset="0"/>
                          <a:ea typeface="Verdana" panose="020B0604030504040204" pitchFamily="34" charset="0"/>
                          <a:cs typeface="Arial" panose="020B0604020202020204" pitchFamily="34" charset="0"/>
                        </a:rPr>
                        <a:t>Mitigation : Divisional personal information impact assessments are being conducted to identify risks related to the processing of personal information.</a:t>
                      </a:r>
                      <a:endParaRPr lang="en-US" sz="1200" dirty="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36194" marR="36194" marT="36372" marB="178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393700"/>
            <a:ext cx="8229600" cy="508000"/>
          </a:xfrm>
        </p:spPr>
        <p:txBody>
          <a:bodyPr/>
          <a:lstStyle/>
          <a:p>
            <a:pPr eaLnBrk="1" hangingPunct="1"/>
            <a:r>
              <a:rPr lang="en-US" altLang="en-US" sz="2400" b="1" dirty="0">
                <a:latin typeface="Arial" panose="020B0604020202020204" pitchFamily="34" charset="0"/>
                <a:cs typeface="Arial" panose="020B0604020202020204" pitchFamily="34" charset="0"/>
              </a:rPr>
              <a:t>PROGRAMME4 : LEGAL, POLICY, RESEARCH AND INFORMATION TECHNOLOGY ANALYSIS</a:t>
            </a:r>
          </a:p>
        </p:txBody>
      </p:sp>
      <p:graphicFrame>
        <p:nvGraphicFramePr>
          <p:cNvPr id="7" name="Group 33"/>
          <p:cNvGraphicFramePr/>
          <p:nvPr/>
        </p:nvGraphicFramePr>
        <p:xfrm>
          <a:off x="341311" y="1171575"/>
          <a:ext cx="8603512" cy="4959893"/>
        </p:xfrm>
        <a:graphic>
          <a:graphicData uri="http://schemas.openxmlformats.org/drawingml/2006/table">
            <a:tbl>
              <a:tblPr/>
              <a:tblGrid>
                <a:gridCol w="1687660">
                  <a:extLst>
                    <a:ext uri="{9D8B030D-6E8A-4147-A177-3AD203B41FA5}">
                      <a16:colId xmlns:a16="http://schemas.microsoft.com/office/drawing/2014/main" val="20000"/>
                    </a:ext>
                  </a:extLst>
                </a:gridCol>
                <a:gridCol w="1216603">
                  <a:extLst>
                    <a:ext uri="{9D8B030D-6E8A-4147-A177-3AD203B41FA5}">
                      <a16:colId xmlns:a16="http://schemas.microsoft.com/office/drawing/2014/main" val="20001"/>
                    </a:ext>
                  </a:extLst>
                </a:gridCol>
                <a:gridCol w="864699">
                  <a:extLst>
                    <a:ext uri="{9D8B030D-6E8A-4147-A177-3AD203B41FA5}">
                      <a16:colId xmlns:a16="http://schemas.microsoft.com/office/drawing/2014/main" val="20002"/>
                    </a:ext>
                  </a:extLst>
                </a:gridCol>
                <a:gridCol w="869133">
                  <a:extLst>
                    <a:ext uri="{9D8B030D-6E8A-4147-A177-3AD203B41FA5}">
                      <a16:colId xmlns:a16="http://schemas.microsoft.com/office/drawing/2014/main" val="20003"/>
                    </a:ext>
                  </a:extLst>
                </a:gridCol>
                <a:gridCol w="823865">
                  <a:extLst>
                    <a:ext uri="{9D8B030D-6E8A-4147-A177-3AD203B41FA5}">
                      <a16:colId xmlns:a16="http://schemas.microsoft.com/office/drawing/2014/main" val="20004"/>
                    </a:ext>
                  </a:extLst>
                </a:gridCol>
                <a:gridCol w="1131683">
                  <a:extLst>
                    <a:ext uri="{9D8B030D-6E8A-4147-A177-3AD203B41FA5}">
                      <a16:colId xmlns:a16="http://schemas.microsoft.com/office/drawing/2014/main" val="20005"/>
                    </a:ext>
                  </a:extLst>
                </a:gridCol>
                <a:gridCol w="1131684">
                  <a:extLst>
                    <a:ext uri="{9D8B030D-6E8A-4147-A177-3AD203B41FA5}">
                      <a16:colId xmlns:a16="http://schemas.microsoft.com/office/drawing/2014/main" val="20006"/>
                    </a:ext>
                  </a:extLst>
                </a:gridCol>
                <a:gridCol w="878185">
                  <a:extLst>
                    <a:ext uri="{9D8B030D-6E8A-4147-A177-3AD203B41FA5}">
                      <a16:colId xmlns:a16="http://schemas.microsoft.com/office/drawing/2014/main" val="20007"/>
                    </a:ext>
                  </a:extLst>
                </a:gridCol>
              </a:tblGrid>
              <a:tr h="562039">
                <a:tc gridSpan="8">
                  <a:txBody>
                    <a:bodyPr/>
                    <a:lstStyle/>
                    <a:p>
                      <a:pPr marL="0" marR="0">
                        <a:spcBef>
                          <a:spcPts val="0"/>
                        </a:spcBef>
                        <a:spcAft>
                          <a:spcPts val="0"/>
                        </a:spcAft>
                      </a:pPr>
                      <a:r>
                        <a:rPr lang="en-US" sz="1200" b="1"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Output: Develop legal strategy</a:t>
                      </a:r>
                      <a:endParaRPr lang="en-ZA" sz="1200" b="1"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50801" marR="50801" marT="50921" marB="50921">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8F2E"/>
                    </a:solidFill>
                  </a:tcPr>
                </a:tc>
                <a:tc hMerge="1">
                  <a:txBody>
                    <a:bodyPr/>
                    <a:lstStyle/>
                    <a:p>
                      <a:endParaRPr lang="en-US"/>
                    </a:p>
                  </a:txBody>
                  <a:tcPr marL="50800" marR="50800" marT="50800" marB="50800"/>
                </a:tc>
                <a:tc hMerge="1">
                  <a:txBody>
                    <a:bodyPr/>
                    <a:lstStyle/>
                    <a:p>
                      <a:endParaRPr lang="en-US"/>
                    </a:p>
                  </a:txBody>
                  <a:tcPr marL="50800" marR="50800" marT="50800" marB="5080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14218">
                <a:tc rowSpan="2">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ctr" defTabSz="914400" rtl="0" eaLnBrk="1" fontAlgn="base" latinLnBrk="0" hangingPunct="1">
                        <a:lnSpc>
                          <a:spcPct val="105000"/>
                        </a:lnSpc>
                        <a:spcBef>
                          <a:spcPct val="0"/>
                        </a:spcBef>
                        <a:spcAft>
                          <a:spcPts val="200"/>
                        </a:spcAft>
                        <a:buClrTx/>
                        <a:buSzTx/>
                        <a:buFontTx/>
                        <a:buNone/>
                      </a:pPr>
                      <a:r>
                        <a:rPr kumimoji="0" lang="en-US"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Indicator</a:t>
                      </a:r>
                      <a:endPar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59" marR="61059" marT="15879" marB="158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rowSpan="2">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ctr" defTabSz="914400" rtl="0" eaLnBrk="1" fontAlgn="base" latinLnBrk="0" hangingPunct="1">
                        <a:lnSpc>
                          <a:spcPct val="105000"/>
                        </a:lnSpc>
                        <a:spcBef>
                          <a:spcPct val="0"/>
                        </a:spcBef>
                        <a:spcAft>
                          <a:spcPts val="200"/>
                        </a:spcAft>
                        <a:buClrTx/>
                        <a:buSzTx/>
                        <a:buFontTx/>
                        <a:buNone/>
                      </a:pPr>
                      <a:r>
                        <a:rPr kumimoji="0" lang="en-US"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Annual target: </a:t>
                      </a:r>
                      <a:r>
                        <a:rPr kumimoji="0" lang="en-US" sz="1200" b="1" i="0" u="none" strike="noStrike" cap="none" normalizeH="0" baseline="0" dirty="0" smtClean="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2021/22</a:t>
                      </a:r>
                      <a:endPar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59" marR="61059" marT="15879" marB="158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gridSpan="3">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ctr" defTabSz="914400" rtl="0" eaLnBrk="1" fontAlgn="base" latinLnBrk="0" hangingPunct="1">
                        <a:lnSpc>
                          <a:spcPct val="105000"/>
                        </a:lnSpc>
                        <a:spcBef>
                          <a:spcPct val="0"/>
                        </a:spcBef>
                        <a:spcAft>
                          <a:spcPts val="200"/>
                        </a:spcAft>
                        <a:buClrTx/>
                        <a:buSzTx/>
                        <a:buFontTx/>
                        <a:buNone/>
                      </a:pPr>
                      <a:r>
                        <a:rPr kumimoji="0" lang="en-ZA" sz="1200" b="1" i="0" u="none" strike="noStrike" kern="1200" cap="none" normalizeH="0" baseline="0" dirty="0" smtClean="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Q1</a:t>
                      </a:r>
                      <a:endParaRPr kumimoji="0" lang="en-ZA" sz="1200" b="1"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59" marR="61059" marT="15879" marB="158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ase" latinLnBrk="0" hangingPunct="1">
                        <a:lnSpc>
                          <a:spcPct val="105000"/>
                        </a:lnSpc>
                        <a:spcBef>
                          <a:spcPct val="0"/>
                        </a:spcBef>
                        <a:spcAft>
                          <a:spcPts val="200"/>
                        </a:spcAft>
                        <a:buClrTx/>
                        <a:buSzTx/>
                        <a:buFontTx/>
                        <a:buNone/>
                      </a:pPr>
                      <a:r>
                        <a:rPr kumimoji="0" lang="en-US" sz="1200" b="1" i="0" u="none" strike="noStrike" kern="1200" cap="none" normalizeH="0" baseline="0" dirty="0" smtClean="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Q2</a:t>
                      </a:r>
                      <a:endParaRPr kumimoji="0" lang="en-ZA" sz="1200" b="1"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59" marR="61059" marT="15879" marB="158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729130">
                <a:tc vMerge="1">
                  <a:txBody>
                    <a:bodyPr/>
                    <a:lstStyle/>
                    <a:p>
                      <a:endParaRPr lang="en-US"/>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vMerge="1">
                  <a:txBody>
                    <a:bodyPr/>
                    <a:lstStyle/>
                    <a:p>
                      <a:endParaRPr lang="en-US"/>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115000"/>
                        </a:lnSpc>
                        <a:spcBef>
                          <a:spcPts val="1200"/>
                        </a:spcBef>
                        <a:spcAft>
                          <a:spcPts val="0"/>
                        </a:spcAft>
                      </a:pPr>
                      <a:r>
                        <a:rPr lang="en-US" sz="1200" b="1" dirty="0">
                          <a:latin typeface="Verdana" panose="020B0604030504040204" pitchFamily="34" charset="0"/>
                          <a:ea typeface="Verdana" panose="020B0604030504040204" pitchFamily="34" charset="0"/>
                          <a:cs typeface="Arial" panose="020B0604020202020204" pitchFamily="34" charset="0"/>
                        </a:rPr>
                        <a:t>Target</a:t>
                      </a:r>
                      <a:r>
                        <a:rPr lang="en-US" sz="1200" b="1" baseline="0" dirty="0">
                          <a:latin typeface="Verdana" panose="020B0604030504040204" pitchFamily="34" charset="0"/>
                          <a:ea typeface="Verdana" panose="020B0604030504040204" pitchFamily="34" charset="0"/>
                          <a:cs typeface="Arial" panose="020B0604020202020204" pitchFamily="34" charset="0"/>
                        </a:rPr>
                        <a:t> </a:t>
                      </a:r>
                      <a:endParaRPr lang="en-US" sz="1200" b="1" dirty="0">
                        <a:latin typeface="Verdana" panose="020B0604030504040204" pitchFamily="34" charset="0"/>
                        <a:ea typeface="Verdana" panose="020B0604030504040204" pitchFamily="34" charset="0"/>
                        <a:cs typeface="Arial" panose="020B0604020202020204" pitchFamily="34" charset="0"/>
                      </a:endParaRPr>
                    </a:p>
                  </a:txBody>
                  <a:tcPr marL="61059" marR="61059" marT="15879" marB="158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algn="ctr">
                        <a:lnSpc>
                          <a:spcPct val="115000"/>
                        </a:lnSpc>
                        <a:spcBef>
                          <a:spcPts val="1200"/>
                        </a:spcBef>
                        <a:spcAft>
                          <a:spcPts val="0"/>
                        </a:spcAft>
                      </a:pPr>
                      <a:r>
                        <a:rPr lang="en-US" sz="1200" b="1" dirty="0" smtClean="0">
                          <a:latin typeface="Verdana" panose="020B0604030504040204" pitchFamily="34" charset="0"/>
                          <a:ea typeface="Verdana" panose="020B0604030504040204" pitchFamily="34" charset="0"/>
                          <a:cs typeface="Arial" panose="020B0604020202020204" pitchFamily="34" charset="0"/>
                        </a:rPr>
                        <a:t>Actual Output</a:t>
                      </a:r>
                      <a:endParaRPr lang="en-US" sz="1200" b="1" dirty="0">
                        <a:latin typeface="Verdana" panose="020B0604030504040204" pitchFamily="34" charset="0"/>
                        <a:ea typeface="Verdana" panose="020B0604030504040204" pitchFamily="34" charset="0"/>
                        <a:cs typeface="Arial" panose="020B0604020202020204" pitchFamily="34" charset="0"/>
                      </a:endParaRPr>
                    </a:p>
                  </a:txBody>
                  <a:tcPr marL="61059" marR="61059" marT="15879" marB="158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algn="ctr">
                        <a:lnSpc>
                          <a:spcPct val="115000"/>
                        </a:lnSpc>
                        <a:spcBef>
                          <a:spcPts val="1200"/>
                        </a:spcBef>
                        <a:spcAft>
                          <a:spcPts val="0"/>
                        </a:spcAft>
                      </a:pPr>
                      <a:r>
                        <a:rPr lang="en-US" sz="1200" b="1" dirty="0" smtClean="0">
                          <a:latin typeface="Verdana" panose="020B0604030504040204" pitchFamily="34" charset="0"/>
                          <a:ea typeface="Verdana" panose="020B0604030504040204" pitchFamily="34" charset="0"/>
                          <a:cs typeface="Arial" panose="020B0604020202020204" pitchFamily="34" charset="0"/>
                        </a:rPr>
                        <a:t>Status</a:t>
                      </a:r>
                      <a:endParaRPr lang="en-US" sz="1200" b="1" dirty="0">
                        <a:latin typeface="Verdana" panose="020B0604030504040204" pitchFamily="34" charset="0"/>
                        <a:ea typeface="Verdana" panose="020B0604030504040204" pitchFamily="34" charset="0"/>
                        <a:cs typeface="Arial" panose="020B0604020202020204" pitchFamily="34" charset="0"/>
                      </a:endParaRPr>
                    </a:p>
                  </a:txBody>
                  <a:tcPr marL="61059" marR="61059" marT="15879" marB="158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r>
                        <a:rPr lang="en-US" sz="1200" b="1" dirty="0" smtClean="0">
                          <a:latin typeface="Verdana" panose="020B0604030504040204" pitchFamily="34" charset="0"/>
                          <a:ea typeface="Verdana" panose="020B0604030504040204" pitchFamily="34" charset="0"/>
                          <a:cs typeface="Arial" panose="020B0604020202020204" pitchFamily="34" charset="0"/>
                        </a:rPr>
                        <a:t>Target</a:t>
                      </a:r>
                      <a:endParaRPr lang="en-ZA" sz="1200" b="1" dirty="0">
                        <a:latin typeface="Verdana" panose="020B0604030504040204" pitchFamily="34" charset="0"/>
                        <a:ea typeface="Verdana" panose="020B0604030504040204" pitchFamily="34" charset="0"/>
                        <a:cs typeface="Arial" panose="020B0604020202020204" pitchFamily="34" charset="0"/>
                      </a:endParaRPr>
                    </a:p>
                  </a:txBody>
                  <a:tcPr marL="61059" marR="61059" marT="15879" marB="158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r>
                        <a:rPr lang="en-US" sz="1200" b="1" dirty="0" smtClean="0">
                          <a:latin typeface="Verdana" panose="020B0604030504040204" pitchFamily="34" charset="0"/>
                          <a:ea typeface="Verdana" panose="020B0604030504040204" pitchFamily="34" charset="0"/>
                          <a:cs typeface="Arial" panose="020B0604020202020204" pitchFamily="34" charset="0"/>
                        </a:rPr>
                        <a:t>Actual Output</a:t>
                      </a:r>
                      <a:endParaRPr lang="en-ZA" sz="1200" b="1" dirty="0">
                        <a:latin typeface="Verdana" panose="020B0604030504040204" pitchFamily="34" charset="0"/>
                        <a:ea typeface="Verdana" panose="020B0604030504040204" pitchFamily="34" charset="0"/>
                        <a:cs typeface="Arial" panose="020B0604020202020204" pitchFamily="34" charset="0"/>
                      </a:endParaRPr>
                    </a:p>
                  </a:txBody>
                  <a:tcPr marL="61059" marR="61059" marT="15879" marB="158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r>
                        <a:rPr lang="en-US" sz="1200" b="1" dirty="0" smtClean="0">
                          <a:latin typeface="Verdana" panose="020B0604030504040204" pitchFamily="34" charset="0"/>
                          <a:ea typeface="Verdana" panose="020B0604030504040204" pitchFamily="34" charset="0"/>
                          <a:cs typeface="Arial" panose="020B0604020202020204" pitchFamily="34" charset="0"/>
                        </a:rPr>
                        <a:t>Status</a:t>
                      </a:r>
                      <a:endParaRPr lang="en-ZA" sz="1200" b="1" dirty="0">
                        <a:latin typeface="Verdana" panose="020B0604030504040204" pitchFamily="34" charset="0"/>
                        <a:ea typeface="Verdana" panose="020B0604030504040204" pitchFamily="34" charset="0"/>
                        <a:cs typeface="Arial" panose="020B0604020202020204" pitchFamily="34" charset="0"/>
                      </a:endParaRPr>
                    </a:p>
                  </a:txBody>
                  <a:tcPr marL="61059" marR="61059" marT="15879" marB="158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2"/>
                  </a:ext>
                </a:extLst>
              </a:tr>
              <a:tr h="903312">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l" defTabSz="914400" rtl="0" eaLnBrk="1" fontAlgn="base" latinLnBrk="0" hangingPunct="1">
                        <a:lnSpc>
                          <a:spcPct val="105000"/>
                        </a:lnSpc>
                        <a:spcBef>
                          <a:spcPct val="0"/>
                        </a:spcBef>
                        <a:spcAft>
                          <a:spcPts val="200"/>
                        </a:spcAft>
                        <a:buClrTx/>
                        <a:buSzTx/>
                        <a:buFontTx/>
                        <a:buNone/>
                      </a:pPr>
                      <a:r>
                        <a:rPr lang="en-ZA" sz="1200" b="1" dirty="0">
                          <a:latin typeface="Verdana" panose="020B0604030504040204" pitchFamily="34" charset="0"/>
                          <a:ea typeface="Verdana" panose="020B0604030504040204" pitchFamily="34" charset="0"/>
                        </a:rPr>
                        <a:t>4.2.</a:t>
                      </a:r>
                    </a:p>
                    <a:p>
                      <a:pPr marL="0" marR="0" lvl="0" indent="0" algn="l" defTabSz="914400" rtl="0" eaLnBrk="1" fontAlgn="base" latinLnBrk="0" hangingPunct="1">
                        <a:lnSpc>
                          <a:spcPct val="105000"/>
                        </a:lnSpc>
                        <a:spcBef>
                          <a:spcPct val="0"/>
                        </a:spcBef>
                        <a:spcAft>
                          <a:spcPts val="200"/>
                        </a:spcAft>
                        <a:buClrTx/>
                        <a:buSzTx/>
                        <a:buFontTx/>
                        <a:buNone/>
                      </a:pPr>
                      <a:r>
                        <a:rPr lang="en-ZA" sz="1200" b="1" dirty="0">
                          <a:latin typeface="Verdana" panose="020B0604030504040204" pitchFamily="34" charset="0"/>
                          <a:ea typeface="Verdana" panose="020B0604030504040204" pitchFamily="34" charset="0"/>
                        </a:rPr>
                        <a:t>Approved Legal strategy </a:t>
                      </a:r>
                      <a:endPar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59" marR="61059" marT="15879" marB="158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algn="l" fontAlgn="ctr">
                        <a:lnSpc>
                          <a:spcPct val="120000"/>
                        </a:lnSpc>
                        <a:spcBef>
                          <a:spcPts val="0"/>
                        </a:spcBef>
                        <a:spcAft>
                          <a:spcPts val="0"/>
                        </a:spcAft>
                      </a:pPr>
                      <a:r>
                        <a:rPr lang="en-US" sz="1200" kern="1200" dirty="0">
                          <a:solidFill>
                            <a:schemeClr val="tx1"/>
                          </a:solidFill>
                          <a:effectLst/>
                          <a:latin typeface="Verdana" panose="020B0604030504040204" pitchFamily="34" charset="0"/>
                          <a:ea typeface="Verdana" panose="020B0604030504040204" pitchFamily="34" charset="0"/>
                          <a:cs typeface="Arial" panose="020B0604020202020204" pitchFamily="34" charset="0"/>
                        </a:rPr>
                        <a:t>Approved</a:t>
                      </a:r>
                      <a:r>
                        <a:rPr lang="en-US" sz="1200" kern="1200" baseline="0" dirty="0">
                          <a:solidFill>
                            <a:schemeClr val="tx1"/>
                          </a:solidFill>
                          <a:effectLst/>
                          <a:latin typeface="Verdana" panose="020B0604030504040204" pitchFamily="34" charset="0"/>
                          <a:ea typeface="Verdana" panose="020B0604030504040204" pitchFamily="34" charset="0"/>
                          <a:cs typeface="Arial" panose="020B0604020202020204" pitchFamily="34" charset="0"/>
                        </a:rPr>
                        <a:t> </a:t>
                      </a:r>
                      <a:r>
                        <a:rPr lang="en-US" sz="1200" kern="1200" dirty="0">
                          <a:solidFill>
                            <a:schemeClr val="tx1"/>
                          </a:solidFill>
                          <a:effectLst/>
                          <a:latin typeface="Verdana" panose="020B0604030504040204" pitchFamily="34" charset="0"/>
                          <a:ea typeface="Verdana" panose="020B0604030504040204" pitchFamily="34" charset="0"/>
                          <a:cs typeface="Arial" panose="020B0604020202020204" pitchFamily="34" charset="0"/>
                        </a:rPr>
                        <a:t>Strategy and Plan implemented</a:t>
                      </a:r>
                      <a:endParaRPr lang="en-GB" sz="1200" b="0" dirty="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36191" marR="36191" marT="36298" marB="1783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algn="l" defTabSz="457200" rtl="0" eaLnBrk="1" fontAlgn="ctr" latinLnBrk="0" hangingPunct="1">
                        <a:lnSpc>
                          <a:spcPct val="120000"/>
                        </a:lnSpc>
                        <a:spcBef>
                          <a:spcPts val="0"/>
                        </a:spcBef>
                        <a:spcAft>
                          <a:spcPts val="0"/>
                        </a:spcAft>
                      </a:pPr>
                      <a:r>
                        <a:rPr lang="en-US" sz="1200" kern="1200" dirty="0" smtClean="0">
                          <a:solidFill>
                            <a:schemeClr val="tx1"/>
                          </a:solidFill>
                          <a:effectLst/>
                          <a:uFillTx/>
                          <a:latin typeface="Verdana" panose="020B0604030504040204" pitchFamily="34" charset="0"/>
                          <a:ea typeface="Verdana" panose="020B0604030504040204" pitchFamily="34" charset="0"/>
                          <a:cs typeface="Arial" panose="020B0604020202020204" pitchFamily="34" charset="0"/>
                        </a:rPr>
                        <a:t>Draft legal strategy</a:t>
                      </a:r>
                      <a:endParaRPr lang="en-ZA" sz="1200" kern="1200" dirty="0">
                        <a:solidFill>
                          <a:schemeClr val="tx1"/>
                        </a:solidFill>
                        <a:effectLst/>
                        <a:uFillTx/>
                        <a:latin typeface="Verdana" panose="020B0604030504040204" pitchFamily="34" charset="0"/>
                        <a:ea typeface="Verdana" panose="020B0604030504040204" pitchFamily="34" charset="0"/>
                        <a:cs typeface="Arial" panose="020B0604020202020204" pitchFamily="34" charset="0"/>
                      </a:endParaRPr>
                    </a:p>
                  </a:txBody>
                  <a:tcPr marL="36191" marR="36191" marT="36298" marB="1783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algn="l" defTabSz="457200" rtl="0" eaLnBrk="1" fontAlgn="ctr" latinLnBrk="0" hangingPunct="1">
                        <a:lnSpc>
                          <a:spcPct val="120000"/>
                        </a:lnSpc>
                        <a:spcBef>
                          <a:spcPts val="0"/>
                        </a:spcBef>
                        <a:spcAft>
                          <a:spcPts val="0"/>
                        </a:spcAft>
                      </a:pPr>
                      <a:r>
                        <a:rPr lang="en-US" sz="1200" kern="1200" dirty="0" smtClean="0">
                          <a:solidFill>
                            <a:schemeClr val="tx1"/>
                          </a:solidFill>
                          <a:effectLst/>
                          <a:uFillTx/>
                          <a:latin typeface="Verdana" panose="020B0604030504040204" pitchFamily="34" charset="0"/>
                          <a:ea typeface="Verdana" panose="020B0604030504040204" pitchFamily="34" charset="0"/>
                          <a:cs typeface="Arial" panose="020B0604020202020204" pitchFamily="34" charset="0"/>
                        </a:rPr>
                        <a:t>Draft legal strategy produced</a:t>
                      </a:r>
                      <a:endParaRPr lang="en-ZA" sz="1200" kern="1200" dirty="0">
                        <a:solidFill>
                          <a:schemeClr val="tx1"/>
                        </a:solidFill>
                        <a:effectLst/>
                        <a:uFillTx/>
                        <a:latin typeface="Verdana" panose="020B0604030504040204" pitchFamily="34" charset="0"/>
                        <a:ea typeface="Verdana" panose="020B0604030504040204" pitchFamily="34" charset="0"/>
                        <a:cs typeface="Arial" panose="020B0604020202020204" pitchFamily="34" charset="0"/>
                      </a:endParaRPr>
                    </a:p>
                  </a:txBody>
                  <a:tcPr marL="36191" marR="36191" marT="36298" marB="1783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algn="l" defTabSz="457200" rtl="0" eaLnBrk="1" fontAlgn="ctr" latinLnBrk="0" hangingPunct="1">
                        <a:lnSpc>
                          <a:spcPct val="120000"/>
                        </a:lnSpc>
                        <a:spcBef>
                          <a:spcPts val="0"/>
                        </a:spcBef>
                        <a:spcAft>
                          <a:spcPts val="0"/>
                        </a:spcAft>
                      </a:pPr>
                      <a:r>
                        <a:rPr lang="en-US" sz="1200" kern="1200" dirty="0" smtClean="0">
                          <a:solidFill>
                            <a:schemeClr val="tx1"/>
                          </a:solidFill>
                          <a:effectLst/>
                          <a:uFillTx/>
                          <a:latin typeface="Verdana" panose="020B0604030504040204" pitchFamily="34" charset="0"/>
                          <a:ea typeface="Verdana" panose="020B0604030504040204" pitchFamily="34" charset="0"/>
                          <a:cs typeface="Arial" panose="020B0604020202020204" pitchFamily="34" charset="0"/>
                        </a:rPr>
                        <a:t>Achieved</a:t>
                      </a:r>
                      <a:endParaRPr lang="en-ZA" sz="1200" kern="1200" dirty="0">
                        <a:solidFill>
                          <a:schemeClr val="tx1"/>
                        </a:solidFill>
                        <a:effectLst/>
                        <a:uFillTx/>
                        <a:latin typeface="Verdana" panose="020B0604030504040204" pitchFamily="34" charset="0"/>
                        <a:ea typeface="Verdana" panose="020B0604030504040204" pitchFamily="34" charset="0"/>
                        <a:cs typeface="Arial" panose="020B0604020202020204" pitchFamily="34" charset="0"/>
                      </a:endParaRPr>
                    </a:p>
                  </a:txBody>
                  <a:tcPr marL="36191" marR="36191" marT="36298" marB="1783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5000"/>
                        </a:lnSpc>
                        <a:spcBef>
                          <a:spcPct val="0"/>
                        </a:spcBef>
                        <a:spcAft>
                          <a:spcPts val="200"/>
                        </a:spcAft>
                        <a:buClrTx/>
                        <a:buSzTx/>
                        <a:buFontTx/>
                        <a:buNone/>
                      </a:pPr>
                      <a:r>
                        <a:rPr kumimoji="0" lang="en-US"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Consultation on Legal Strategy</a:t>
                      </a:r>
                      <a:endParaRPr kumimoji="0" lang="en-ZA"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36191" marR="36191" marT="36298" marB="1783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5000"/>
                        </a:lnSpc>
                        <a:spcBef>
                          <a:spcPct val="0"/>
                        </a:spcBef>
                        <a:spcAft>
                          <a:spcPts val="200"/>
                        </a:spcAft>
                        <a:buClrTx/>
                        <a:buSzTx/>
                        <a:buFontTx/>
                        <a:buNone/>
                      </a:pPr>
                      <a:r>
                        <a:rPr lang="en-US" sz="1200" dirty="0" smtClean="0">
                          <a:solidFill>
                            <a:schemeClr val="tx1"/>
                          </a:solidFill>
                          <a:latin typeface="Verdana" panose="020B0604030504040204" pitchFamily="34" charset="0"/>
                          <a:ea typeface="Verdana" panose="020B0604030504040204" pitchFamily="34" charset="0"/>
                          <a:cs typeface="Arial" panose="020B0604020202020204" pitchFamily="34" charset="0"/>
                        </a:rPr>
                        <a:t>Consultation on Legal strategy completed</a:t>
                      </a:r>
                      <a:endParaRPr kumimoji="0" lang="en-ZA"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36191" marR="36191" marT="36298" marB="1783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5000"/>
                        </a:lnSpc>
                        <a:spcBef>
                          <a:spcPct val="0"/>
                        </a:spcBef>
                        <a:spcAft>
                          <a:spcPts val="200"/>
                        </a:spcAft>
                        <a:buClrTx/>
                        <a:buSzTx/>
                        <a:buFontTx/>
                        <a:buNone/>
                      </a:pPr>
                      <a:r>
                        <a:rPr kumimoji="0" lang="en-US" sz="1200" b="0" i="0" u="none" strike="noStrike" cap="none" normalizeH="0" baseline="0" dirty="0" smtClean="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Achieved</a:t>
                      </a:r>
                      <a:endParaRPr kumimoji="0" lang="en-ZA"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36191" marR="36191" marT="36298" marB="1783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697226">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l" defTabSz="914400" rtl="0" eaLnBrk="1" fontAlgn="base" latinLnBrk="0" hangingPunct="1">
                        <a:lnSpc>
                          <a:spcPct val="105000"/>
                        </a:lnSpc>
                        <a:spcBef>
                          <a:spcPct val="0"/>
                        </a:spcBef>
                        <a:spcAft>
                          <a:spcPts val="200"/>
                        </a:spcAft>
                        <a:buClrTx/>
                        <a:buSzTx/>
                        <a:buFontTx/>
                        <a:buNone/>
                        <a:defRPr/>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Performance Overview</a:t>
                      </a:r>
                    </a:p>
                    <a:p>
                      <a:pPr marL="0" marR="0" lvl="0" indent="0" algn="l" defTabSz="914400" rtl="0" eaLnBrk="1" fontAlgn="base" latinLnBrk="0" hangingPunct="1">
                        <a:lnSpc>
                          <a:spcPct val="105000"/>
                        </a:lnSpc>
                        <a:spcBef>
                          <a:spcPct val="0"/>
                        </a:spcBef>
                        <a:spcAft>
                          <a:spcPts val="200"/>
                        </a:spcAft>
                        <a:buClrTx/>
                        <a:buSzTx/>
                        <a:buFontTx/>
                        <a:buNone/>
                      </a:pPr>
                      <a:endPar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59" marR="61059" marT="15879" marB="158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7">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ZA"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The Legal strategy </a:t>
                      </a:r>
                      <a:r>
                        <a:rPr kumimoji="0" lang="en-ZA" sz="1200" b="0" i="0" u="none" strike="noStrike" cap="none" normalizeH="0" baseline="0" dirty="0" smtClean="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was drafted </a:t>
                      </a:r>
                      <a:r>
                        <a:rPr kumimoji="0" lang="en-ZA"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and circulated to MANCO. Inputs were received and incorporated, document </a:t>
                      </a:r>
                      <a:r>
                        <a:rPr kumimoji="0" lang="en-ZA" sz="1200" b="0" i="0" u="none" strike="noStrike" cap="none" normalizeH="0" baseline="0" dirty="0" smtClean="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was further </a:t>
                      </a:r>
                      <a:r>
                        <a:rPr kumimoji="0" lang="en-ZA"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circulated to </a:t>
                      </a:r>
                      <a:r>
                        <a:rPr kumimoji="0" lang="en-ZA" sz="1200" b="0" i="0" u="none" strike="noStrike" cap="none" normalizeH="0" baseline="0" dirty="0" smtClean="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EXCO </a:t>
                      </a:r>
                      <a:r>
                        <a:rPr kumimoji="0" lang="en-ZA"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for </a:t>
                      </a:r>
                      <a:r>
                        <a:rPr kumimoji="0" lang="en-ZA" sz="1200" b="0" i="0" u="none" strike="noStrike" cap="none" normalizeH="0" baseline="0" dirty="0" smtClean="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comments and will be </a:t>
                      </a:r>
                      <a:r>
                        <a:rPr kumimoji="0" lang="en-ZA"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presented at the next EXCO.</a:t>
                      </a:r>
                    </a:p>
                  </a:txBody>
                  <a:tcPr marL="36191" marR="36191" marT="36298" marB="1783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marL="61065" marR="61065" marT="15832" marB="158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647041">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l" defTabSz="914400" rtl="0" eaLnBrk="1" fontAlgn="base" latinLnBrk="0" hangingPunct="1">
                        <a:lnSpc>
                          <a:spcPct val="105000"/>
                        </a:lnSpc>
                        <a:spcBef>
                          <a:spcPct val="0"/>
                        </a:spcBef>
                        <a:spcAft>
                          <a:spcPts val="200"/>
                        </a:spcAft>
                        <a:buClrTx/>
                        <a:buSzTx/>
                        <a:buFontTx/>
                        <a:buNone/>
                        <a:defRPr/>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Challenges </a:t>
                      </a:r>
                    </a:p>
                    <a:p>
                      <a:pPr marL="0" marR="0" lvl="0" indent="0" algn="l" defTabSz="914400" rtl="0" eaLnBrk="1" fontAlgn="base" latinLnBrk="0" hangingPunct="1">
                        <a:lnSpc>
                          <a:spcPct val="105000"/>
                        </a:lnSpc>
                        <a:spcBef>
                          <a:spcPct val="0"/>
                        </a:spcBef>
                        <a:spcAft>
                          <a:spcPts val="200"/>
                        </a:spcAft>
                        <a:buClrTx/>
                        <a:buSzTx/>
                        <a:buFontTx/>
                        <a:buNone/>
                        <a:defRPr/>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(If applicable)</a:t>
                      </a:r>
                    </a:p>
                    <a:p>
                      <a:pPr marL="0" marR="0" lvl="0" indent="0" algn="l" defTabSz="914400" rtl="0" eaLnBrk="1" fontAlgn="base" latinLnBrk="0" hangingPunct="1">
                        <a:lnSpc>
                          <a:spcPct val="105000"/>
                        </a:lnSpc>
                        <a:spcBef>
                          <a:spcPct val="0"/>
                        </a:spcBef>
                        <a:spcAft>
                          <a:spcPts val="200"/>
                        </a:spcAft>
                        <a:buClrTx/>
                        <a:buSzTx/>
                        <a:buFontTx/>
                        <a:buNone/>
                      </a:pPr>
                      <a:endPar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59" marR="61059" marT="15879" marB="158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7">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l" defTabSz="457200" rtl="0" eaLnBrk="1" fontAlgn="ctr" latinLnBrk="0" hangingPunct="1">
                        <a:lnSpc>
                          <a:spcPct val="120000"/>
                        </a:lnSpc>
                        <a:spcBef>
                          <a:spcPts val="0"/>
                        </a:spcBef>
                        <a:spcAft>
                          <a:spcPts val="0"/>
                        </a:spcAft>
                        <a:buClrTx/>
                        <a:buSzTx/>
                        <a:buFontTx/>
                        <a:buNone/>
                        <a:defRPr/>
                      </a:pPr>
                      <a:r>
                        <a:rPr lang="en-US" sz="1200" baseline="0" dirty="0">
                          <a:latin typeface="Verdana" panose="020B0604030504040204" pitchFamily="34" charset="0"/>
                          <a:ea typeface="Verdana" panose="020B0604030504040204" pitchFamily="34" charset="0"/>
                          <a:cs typeface="Arial" panose="020B0604020202020204" pitchFamily="34" charset="0"/>
                        </a:rPr>
                        <a:t> n/a</a:t>
                      </a:r>
                    </a:p>
                  </a:txBody>
                  <a:tcPr marL="36191" marR="36191" marT="36298" marB="1783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marL="61065" marR="61065" marT="15832" marB="158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866697">
                <a:tc>
                  <a:txBody>
                    <a:bodyPr/>
                    <a:lstStyle/>
                    <a:p>
                      <a:pPr marL="0" marR="0" lvl="0" indent="0" algn="l" defTabSz="914400" rtl="0" eaLnBrk="1" fontAlgn="base" latinLnBrk="0" hangingPunct="1">
                        <a:lnSpc>
                          <a:spcPct val="105000"/>
                        </a:lnSpc>
                        <a:spcBef>
                          <a:spcPct val="0"/>
                        </a:spcBef>
                        <a:spcAft>
                          <a:spcPts val="200"/>
                        </a:spcAft>
                        <a:buClrTx/>
                        <a:buSzTx/>
                        <a:buFontTx/>
                        <a:buNone/>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Risks and Mitigation </a:t>
                      </a:r>
                    </a:p>
                    <a:p>
                      <a:pPr marL="0" marR="0" lvl="0" indent="0" algn="l" defTabSz="914400" rtl="0" eaLnBrk="1" fontAlgn="base" latinLnBrk="0" hangingPunct="1">
                        <a:lnSpc>
                          <a:spcPct val="105000"/>
                        </a:lnSpc>
                        <a:spcBef>
                          <a:spcPct val="0"/>
                        </a:spcBef>
                        <a:spcAft>
                          <a:spcPts val="200"/>
                        </a:spcAft>
                        <a:buClrTx/>
                        <a:buSzTx/>
                        <a:buFontTx/>
                        <a:buNone/>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(If applicable)</a:t>
                      </a:r>
                    </a:p>
                  </a:txBody>
                  <a:tcPr marL="61059" marR="61059" marT="15879" marB="158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7">
                  <a:txBody>
                    <a:bodyPr/>
                    <a:lstStyle/>
                    <a:p>
                      <a:pPr marL="0" indent="0">
                        <a:buFont typeface="Arial" panose="020B0604020202020204" pitchFamily="34" charset="0"/>
                        <a:buNone/>
                      </a:pPr>
                      <a:r>
                        <a:rPr lang="en-US" sz="1200" dirty="0">
                          <a:latin typeface="Verdana" panose="020B0604030504040204" pitchFamily="34" charset="0"/>
                          <a:ea typeface="Verdana" panose="020B0604030504040204" pitchFamily="34" charset="0"/>
                          <a:cs typeface="Arial" panose="020B0604020202020204" pitchFamily="34" charset="0"/>
                        </a:rPr>
                        <a:t>n/a</a:t>
                      </a:r>
                      <a:endParaRPr lang="en-ZA" sz="1200" dirty="0">
                        <a:latin typeface="Verdana" panose="020B0604030504040204" pitchFamily="34" charset="0"/>
                        <a:ea typeface="Verdana" panose="020B0604030504040204" pitchFamily="34" charset="0"/>
                        <a:cs typeface="Arial" panose="020B0604020202020204" pitchFamily="34" charset="0"/>
                      </a:endParaRPr>
                    </a:p>
                  </a:txBody>
                  <a:tcPr marL="36191" marR="36191" marT="36298" marB="1783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bl>
          </a:graphicData>
        </a:graphic>
      </p:graphicFrame>
      <p:sp>
        <p:nvSpPr>
          <p:cNvPr id="2" name="Footer Placeholder 1"/>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defPPr>
              <a:defRPr lang="en-US"/>
            </a:defPPr>
            <a:lvl1pPr algn="ctr" defTabSz="457200" rtl="0" eaLnBrk="1" fontAlgn="auto" hangingPunct="1">
              <a:spcBef>
                <a:spcPts val="0"/>
              </a:spcBef>
              <a:spcAft>
                <a:spcPts val="0"/>
              </a:spcAft>
              <a:defRPr sz="1200" kern="1200">
                <a:solidFill>
                  <a:schemeClr val="tx1">
                    <a:tint val="75000"/>
                  </a:schemeClr>
                </a:solidFill>
                <a:latin typeface="+mn-lt"/>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a:defRPr/>
            </a:pPr>
            <a:fld id="{129269DF-4567-41C5-88D5-0A48BE1248AC}" type="slidenum">
              <a:rPr lang="en-US" sz="800" b="1" smtClean="0">
                <a:latin typeface="Arial" panose="020B0604020202020204" pitchFamily="34" charset="0"/>
                <a:cs typeface="Arial" panose="020B0604020202020204" pitchFamily="34" charset="0"/>
              </a:rPr>
              <a:t>64</a:t>
            </a:fld>
            <a:endParaRPr lang="en-US" sz="8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393700"/>
            <a:ext cx="8229600" cy="508000"/>
          </a:xfrm>
        </p:spPr>
        <p:txBody>
          <a:bodyPr/>
          <a:lstStyle/>
          <a:p>
            <a:pPr eaLnBrk="1" hangingPunct="1"/>
            <a:r>
              <a:rPr lang="en-US" altLang="en-US" sz="2400" b="1" dirty="0">
                <a:latin typeface="Arial" panose="020B0604020202020204" pitchFamily="34" charset="0"/>
                <a:cs typeface="Arial" panose="020B0604020202020204" pitchFamily="34" charset="0"/>
              </a:rPr>
              <a:t>PROGRAMME 4: LEGAL, POLICY, RESEARCH AND INFORMATION TECHNOLOGY ANALYSIS</a:t>
            </a:r>
          </a:p>
        </p:txBody>
      </p:sp>
      <p:graphicFrame>
        <p:nvGraphicFramePr>
          <p:cNvPr id="7" name="Group 33"/>
          <p:cNvGraphicFramePr/>
          <p:nvPr/>
        </p:nvGraphicFramePr>
        <p:xfrm>
          <a:off x="341313" y="1171575"/>
          <a:ext cx="8451850" cy="5549900"/>
        </p:xfrm>
        <a:graphic>
          <a:graphicData uri="http://schemas.openxmlformats.org/drawingml/2006/table">
            <a:tbl>
              <a:tblPr/>
              <a:tblGrid>
                <a:gridCol w="1426212">
                  <a:extLst>
                    <a:ext uri="{9D8B030D-6E8A-4147-A177-3AD203B41FA5}">
                      <a16:colId xmlns:a16="http://schemas.microsoft.com/office/drawing/2014/main" val="20000"/>
                    </a:ext>
                  </a:extLst>
                </a:gridCol>
                <a:gridCol w="1298219">
                  <a:extLst>
                    <a:ext uri="{9D8B030D-6E8A-4147-A177-3AD203B41FA5}">
                      <a16:colId xmlns:a16="http://schemas.microsoft.com/office/drawing/2014/main" val="20001"/>
                    </a:ext>
                  </a:extLst>
                </a:gridCol>
                <a:gridCol w="1380500">
                  <a:extLst>
                    <a:ext uri="{9D8B030D-6E8A-4147-A177-3AD203B41FA5}">
                      <a16:colId xmlns:a16="http://schemas.microsoft.com/office/drawing/2014/main" val="20002"/>
                    </a:ext>
                  </a:extLst>
                </a:gridCol>
                <a:gridCol w="3165744">
                  <a:extLst>
                    <a:ext uri="{9D8B030D-6E8A-4147-A177-3AD203B41FA5}">
                      <a16:colId xmlns:a16="http://schemas.microsoft.com/office/drawing/2014/main" val="20003"/>
                    </a:ext>
                  </a:extLst>
                </a:gridCol>
                <a:gridCol w="1181175">
                  <a:extLst>
                    <a:ext uri="{9D8B030D-6E8A-4147-A177-3AD203B41FA5}">
                      <a16:colId xmlns:a16="http://schemas.microsoft.com/office/drawing/2014/main" val="20004"/>
                    </a:ext>
                  </a:extLst>
                </a:gridCol>
              </a:tblGrid>
              <a:tr h="574228">
                <a:tc gridSpan="5">
                  <a:txBody>
                    <a:bodyPr/>
                    <a:lstStyle/>
                    <a:p>
                      <a:pPr marL="0" marR="0">
                        <a:spcBef>
                          <a:spcPts val="0"/>
                        </a:spcBef>
                        <a:spcAft>
                          <a:spcPts val="0"/>
                        </a:spcAft>
                      </a:pPr>
                      <a:r>
                        <a:rPr lang="en-ZA" sz="1200" b="1" dirty="0" smtClean="0">
                          <a:solidFill>
                            <a:schemeClr val="tx1"/>
                          </a:solidFill>
                          <a:latin typeface="Verdana" panose="020B0604030504040204" pitchFamily="34" charset="0"/>
                          <a:ea typeface="Verdana" panose="020B0604030504040204" pitchFamily="34" charset="0"/>
                          <a:cs typeface="Arial" panose="020B0604020202020204" pitchFamily="34" charset="0"/>
                        </a:rPr>
                        <a:t>Output: </a:t>
                      </a:r>
                      <a:r>
                        <a:rPr lang="en-US" sz="1200" b="1" dirty="0" smtClean="0">
                          <a:latin typeface="Verdana" panose="020B0604030504040204" pitchFamily="34" charset="0"/>
                          <a:ea typeface="Verdana" panose="020B0604030504040204" pitchFamily="34" charset="0"/>
                        </a:rPr>
                        <a:t>Approved </a:t>
                      </a:r>
                      <a:r>
                        <a:rPr lang="en-US" sz="1200" b="1" dirty="0">
                          <a:latin typeface="Verdana" panose="020B0604030504040204" pitchFamily="34" charset="0"/>
                          <a:ea typeface="Verdana" panose="020B0604030504040204" pitchFamily="34" charset="0"/>
                        </a:rPr>
                        <a:t>POPIA personal impact assessment for the Regulator</a:t>
                      </a:r>
                      <a:endParaRPr lang="en-ZA" sz="1200" b="1" dirty="0">
                        <a:solidFill>
                          <a:schemeClr val="bg1"/>
                        </a:solidFill>
                        <a:effectLst/>
                        <a:latin typeface="Verdana" panose="020B0604030504040204" pitchFamily="34" charset="0"/>
                        <a:ea typeface="Verdana" panose="020B0604030504040204" pitchFamily="34" charset="0"/>
                        <a:cs typeface="Arial" panose="020B0604020202020204" pitchFamily="34" charset="0"/>
                      </a:endParaRPr>
                    </a:p>
                  </a:txBody>
                  <a:tcPr marL="50801" marR="50801" marT="50813" marB="50813">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8F2E"/>
                    </a:solidFill>
                  </a:tcPr>
                </a:tc>
                <a:tc hMerge="1">
                  <a:txBody>
                    <a:bodyPr/>
                    <a:lstStyle/>
                    <a:p>
                      <a:endParaRPr lang="en-US"/>
                    </a:p>
                  </a:txBody>
                  <a:tcPr marL="50800" marR="50800" marT="50800" marB="50800"/>
                </a:tc>
                <a:tc hMerge="1">
                  <a:txBody>
                    <a:bodyPr/>
                    <a:lstStyle/>
                    <a:p>
                      <a:endParaRPr lang="en-US"/>
                    </a:p>
                  </a:txBody>
                  <a:tcPr marL="50800" marR="50800" marT="50800" marB="50800"/>
                </a:tc>
                <a:tc hMerge="1">
                  <a:txBody>
                    <a:bodyPr/>
                    <a:lstStyle/>
                    <a:p>
                      <a:endParaRPr lang="en-US"/>
                    </a:p>
                  </a:txBody>
                  <a:tcPr marL="50800" marR="50800" marT="50800" marB="50800"/>
                </a:tc>
                <a:tc hMerge="1">
                  <a:txBody>
                    <a:bodyPr/>
                    <a:lstStyle/>
                    <a:p>
                      <a:endParaRPr lang="en-US"/>
                    </a:p>
                  </a:txBody>
                  <a:tcPr marL="50800" marR="50800" marT="50800" marB="50800"/>
                </a:tc>
                <a:extLst>
                  <a:ext uri="{0D108BD9-81ED-4DB2-BD59-A6C34878D82A}">
                    <a16:rowId xmlns:a16="http://schemas.microsoft.com/office/drawing/2014/main" val="10000"/>
                  </a:ext>
                </a:extLst>
              </a:tr>
              <a:tr h="525370">
                <a:tc rowSpan="2">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ctr" defTabSz="914400" rtl="0" eaLnBrk="1" fontAlgn="base" latinLnBrk="0" hangingPunct="1">
                        <a:lnSpc>
                          <a:spcPct val="105000"/>
                        </a:lnSpc>
                        <a:spcBef>
                          <a:spcPct val="0"/>
                        </a:spcBef>
                        <a:spcAft>
                          <a:spcPts val="200"/>
                        </a:spcAft>
                        <a:buClrTx/>
                        <a:buSzTx/>
                        <a:buFontTx/>
                        <a:buNone/>
                      </a:pPr>
                      <a:r>
                        <a:rPr kumimoji="0" lang="en-US"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Indicator</a:t>
                      </a:r>
                      <a:endPar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59" marR="61059" marT="15845" marB="1584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rowSpan="2">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ctr" defTabSz="914400" rtl="0" eaLnBrk="1" fontAlgn="base" latinLnBrk="0" hangingPunct="1">
                        <a:lnSpc>
                          <a:spcPct val="105000"/>
                        </a:lnSpc>
                        <a:spcBef>
                          <a:spcPct val="0"/>
                        </a:spcBef>
                        <a:spcAft>
                          <a:spcPts val="200"/>
                        </a:spcAft>
                        <a:buClrTx/>
                        <a:buSzTx/>
                        <a:buFontTx/>
                        <a:buNone/>
                      </a:pPr>
                      <a:r>
                        <a:rPr kumimoji="0" lang="en-US"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Annual target: </a:t>
                      </a:r>
                      <a:r>
                        <a:rPr kumimoji="0" lang="en-US" sz="1200" b="1" i="0" u="none" strike="noStrike" cap="none" normalizeH="0" baseline="0" dirty="0" smtClean="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2021/22</a:t>
                      </a:r>
                      <a:endPar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59" marR="61059" marT="15845" marB="1584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gridSpan="2">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ctr" defTabSz="914400" rtl="0" eaLnBrk="1" fontAlgn="base" latinLnBrk="0" hangingPunct="1">
                        <a:lnSpc>
                          <a:spcPct val="105000"/>
                        </a:lnSpc>
                        <a:spcBef>
                          <a:spcPct val="0"/>
                        </a:spcBef>
                        <a:spcAft>
                          <a:spcPts val="200"/>
                        </a:spcAft>
                        <a:buClrTx/>
                        <a:buSzTx/>
                        <a:buFontTx/>
                        <a:buNone/>
                      </a:pPr>
                      <a:r>
                        <a:rPr kumimoji="0" lang="en-ZA" sz="1200" b="1" i="0" u="none" strike="noStrike" kern="1200" cap="none" normalizeH="0" baseline="0" dirty="0" smtClean="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Mid-Year</a:t>
                      </a:r>
                      <a:endParaRPr kumimoji="0" lang="en-ZA" sz="1200" b="1"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59" marR="61059" marT="15845" marB="1584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hMerge="1">
                  <a:txBody>
                    <a:bodyPr/>
                    <a:lstStyle/>
                    <a:p>
                      <a:endParaRPr lang="en-US"/>
                    </a:p>
                  </a:txBody>
                  <a:tcPr/>
                </a:tc>
                <a:tc rowSpan="2">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ctr" defTabSz="914400" rtl="0" eaLnBrk="1" fontAlgn="base" latinLnBrk="0" hangingPunct="1">
                        <a:lnSpc>
                          <a:spcPct val="105000"/>
                        </a:lnSpc>
                        <a:spcBef>
                          <a:spcPct val="0"/>
                        </a:spcBef>
                        <a:spcAft>
                          <a:spcPts val="200"/>
                        </a:spcAft>
                        <a:buClrTx/>
                        <a:buSzTx/>
                        <a:buFontTx/>
                        <a:buNone/>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Status</a:t>
                      </a:r>
                    </a:p>
                  </a:txBody>
                  <a:tcPr marL="61059" marR="61059" marT="15845" marB="1584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1"/>
                  </a:ext>
                </a:extLst>
              </a:tr>
              <a:tr h="627585">
                <a:tc vMerge="1">
                  <a:txBody>
                    <a:bodyPr/>
                    <a:lstStyle/>
                    <a:p>
                      <a:endParaRPr lang="en-US"/>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vMerge="1">
                  <a:txBody>
                    <a:bodyPr/>
                    <a:lstStyle/>
                    <a:p>
                      <a:endParaRPr lang="en-US"/>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115000"/>
                        </a:lnSpc>
                        <a:spcBef>
                          <a:spcPts val="1200"/>
                        </a:spcBef>
                        <a:spcAft>
                          <a:spcPts val="0"/>
                        </a:spcAft>
                      </a:pPr>
                      <a:r>
                        <a:rPr lang="en-US" sz="1200" b="1" dirty="0">
                          <a:latin typeface="Verdana" panose="020B0604030504040204" pitchFamily="34" charset="0"/>
                          <a:ea typeface="Verdana" panose="020B0604030504040204" pitchFamily="34" charset="0"/>
                          <a:cs typeface="Arial" panose="020B0604020202020204" pitchFamily="34" charset="0"/>
                        </a:rPr>
                        <a:t>Target</a:t>
                      </a:r>
                      <a:r>
                        <a:rPr lang="en-US" sz="1200" b="1" baseline="0" dirty="0">
                          <a:latin typeface="Verdana" panose="020B0604030504040204" pitchFamily="34" charset="0"/>
                          <a:ea typeface="Verdana" panose="020B0604030504040204" pitchFamily="34" charset="0"/>
                          <a:cs typeface="Arial" panose="020B0604020202020204" pitchFamily="34" charset="0"/>
                        </a:rPr>
                        <a:t> </a:t>
                      </a:r>
                      <a:endParaRPr lang="en-US" sz="1200" b="1" dirty="0">
                        <a:latin typeface="Verdana" panose="020B0604030504040204" pitchFamily="34" charset="0"/>
                        <a:ea typeface="Verdana" panose="020B0604030504040204" pitchFamily="34" charset="0"/>
                        <a:cs typeface="Arial" panose="020B0604020202020204" pitchFamily="34" charset="0"/>
                      </a:endParaRPr>
                    </a:p>
                  </a:txBody>
                  <a:tcPr marL="61059" marR="61059" marT="15845" marB="1584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r>
                        <a:rPr lang="en-ZA" sz="1200" b="1" dirty="0">
                          <a:latin typeface="Verdana" panose="020B0604030504040204" pitchFamily="34" charset="0"/>
                          <a:ea typeface="Verdana" panose="020B0604030504040204" pitchFamily="34" charset="0"/>
                          <a:cs typeface="Arial" panose="020B0604020202020204" pitchFamily="34" charset="0"/>
                        </a:rPr>
                        <a:t>Actual</a:t>
                      </a:r>
                      <a:r>
                        <a:rPr lang="en-ZA" sz="1200" b="1" baseline="0" dirty="0">
                          <a:latin typeface="Verdana" panose="020B0604030504040204" pitchFamily="34" charset="0"/>
                          <a:ea typeface="Verdana" panose="020B0604030504040204" pitchFamily="34" charset="0"/>
                          <a:cs typeface="Arial" panose="020B0604020202020204" pitchFamily="34" charset="0"/>
                        </a:rPr>
                        <a:t> Output </a:t>
                      </a:r>
                      <a:endParaRPr lang="en-ZA" sz="1200" b="1" dirty="0">
                        <a:latin typeface="Verdana" panose="020B0604030504040204" pitchFamily="34" charset="0"/>
                        <a:ea typeface="Verdana" panose="020B0604030504040204" pitchFamily="34" charset="0"/>
                        <a:cs typeface="Arial" panose="020B0604020202020204" pitchFamily="34" charset="0"/>
                      </a:endParaRPr>
                    </a:p>
                  </a:txBody>
                  <a:tcPr marL="61059" marR="61059" marT="15845" marB="1584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vMerge="1">
                  <a:txBody>
                    <a:bodyPr/>
                    <a:lstStyle/>
                    <a:p>
                      <a:endParaRPr lang="en-US"/>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614565">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l" defTabSz="914400" rtl="0" eaLnBrk="1" fontAlgn="base" latinLnBrk="0" hangingPunct="1">
                        <a:lnSpc>
                          <a:spcPct val="105000"/>
                        </a:lnSpc>
                        <a:spcBef>
                          <a:spcPct val="0"/>
                        </a:spcBef>
                        <a:spcAft>
                          <a:spcPts val="200"/>
                        </a:spcAft>
                        <a:buClrTx/>
                        <a:buSzTx/>
                        <a:buFontTx/>
                        <a:buNone/>
                      </a:pPr>
                      <a:r>
                        <a:rPr lang="en-US" sz="1200" b="1" dirty="0">
                          <a:latin typeface="Verdana" panose="020B0604030504040204" pitchFamily="34" charset="0"/>
                          <a:ea typeface="Verdana" panose="020B0604030504040204" pitchFamily="34" charset="0"/>
                          <a:cs typeface="Arial" panose="020B0604020202020204" pitchFamily="34" charset="0"/>
                        </a:rPr>
                        <a:t>4.3.</a:t>
                      </a:r>
                    </a:p>
                    <a:p>
                      <a:pPr marL="0" marR="0" lvl="0" indent="0" algn="l" defTabSz="914400" rtl="0" eaLnBrk="1" fontAlgn="base" latinLnBrk="0" hangingPunct="1">
                        <a:lnSpc>
                          <a:spcPct val="105000"/>
                        </a:lnSpc>
                        <a:spcBef>
                          <a:spcPct val="0"/>
                        </a:spcBef>
                        <a:spcAft>
                          <a:spcPts val="200"/>
                        </a:spcAft>
                        <a:buClrTx/>
                        <a:buSzTx/>
                        <a:buFontTx/>
                        <a:buNone/>
                      </a:pPr>
                      <a:r>
                        <a:rPr lang="en-US" sz="1200" b="1" dirty="0" smtClean="0">
                          <a:latin typeface="Verdana" panose="020B0604030504040204" pitchFamily="34" charset="0"/>
                          <a:ea typeface="Verdana" panose="020B0604030504040204" pitchFamily="34" charset="0"/>
                          <a:cs typeface="Arial" panose="020B0604020202020204" pitchFamily="34" charset="0"/>
                        </a:rPr>
                        <a:t>Approved </a:t>
                      </a:r>
                      <a:r>
                        <a:rPr lang="en-US" sz="1200" b="1" dirty="0">
                          <a:latin typeface="Verdana" panose="020B0604030504040204" pitchFamily="34" charset="0"/>
                          <a:ea typeface="Verdana" panose="020B0604030504040204" pitchFamily="34" charset="0"/>
                          <a:cs typeface="Arial" panose="020B0604020202020204" pitchFamily="34" charset="0"/>
                        </a:rPr>
                        <a:t>POPIA personal impact assessment for the Regulator</a:t>
                      </a:r>
                      <a:endPar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59" marR="61059" marT="15845" marB="1584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algn="l" fontAlgn="ctr">
                        <a:lnSpc>
                          <a:spcPct val="120000"/>
                        </a:lnSpc>
                        <a:spcBef>
                          <a:spcPts val="0"/>
                        </a:spcBef>
                        <a:spcAft>
                          <a:spcPts val="0"/>
                        </a:spcAft>
                      </a:pPr>
                      <a:r>
                        <a:rPr lang="en-US" sz="1200" dirty="0">
                          <a:latin typeface="Verdana" panose="020B0604030504040204" pitchFamily="34" charset="0"/>
                          <a:ea typeface="Verdana" panose="020B0604030504040204" pitchFamily="34" charset="0"/>
                          <a:cs typeface="Arial" panose="020B0604020202020204" pitchFamily="34" charset="0"/>
                        </a:rPr>
                        <a:t>Approved POPIA personal impact assessment for the Regulator implemented</a:t>
                      </a:r>
                      <a:endParaRPr lang="en-GB" sz="1200" b="0" dirty="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36191" marR="36191" marT="36219" marB="177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5000"/>
                        </a:lnSpc>
                        <a:spcBef>
                          <a:spcPct val="0"/>
                        </a:spcBef>
                        <a:spcAft>
                          <a:spcPts val="200"/>
                        </a:spcAft>
                        <a:buClrTx/>
                        <a:buSzTx/>
                        <a:buFontTx/>
                        <a:buNone/>
                      </a:pPr>
                      <a:r>
                        <a:rPr lang="en-US" sz="1200" dirty="0">
                          <a:latin typeface="Verdana" panose="020B0604030504040204" pitchFamily="34" charset="0"/>
                          <a:ea typeface="Verdana" panose="020B0604030504040204" pitchFamily="34" charset="0"/>
                          <a:cs typeface="Arial" panose="020B0604020202020204" pitchFamily="34" charset="0"/>
                        </a:rPr>
                        <a:t>Consultation and approved POPIA Personal information Impact Assessment</a:t>
                      </a:r>
                      <a:endParaRPr kumimoji="0" lang="en-ZA"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36191" marR="36191" marT="36219" marB="177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l"/>
                      <a:r>
                        <a:rPr lang="en-US" sz="1200" dirty="0" smtClean="0">
                          <a:latin typeface="Verdana" panose="020B0604030504040204" pitchFamily="34" charset="0"/>
                          <a:ea typeface="Verdana" panose="020B0604030504040204" pitchFamily="34" charset="0"/>
                          <a:cs typeface="Arial" panose="020B0604020202020204" pitchFamily="34" charset="0"/>
                        </a:rPr>
                        <a:t>Consultations had</a:t>
                      </a:r>
                      <a:r>
                        <a:rPr lang="en-US" sz="1200" baseline="0" dirty="0" smtClean="0">
                          <a:latin typeface="Verdana" panose="020B0604030504040204" pitchFamily="34" charset="0"/>
                          <a:ea typeface="Verdana" panose="020B0604030504040204" pitchFamily="34" charset="0"/>
                          <a:cs typeface="Arial" panose="020B0604020202020204" pitchFamily="34" charset="0"/>
                        </a:rPr>
                        <a:t> not </a:t>
                      </a:r>
                      <a:r>
                        <a:rPr lang="en-US" sz="1200" dirty="0" smtClean="0">
                          <a:latin typeface="Verdana" panose="020B0604030504040204" pitchFamily="34" charset="0"/>
                          <a:ea typeface="Verdana" panose="020B0604030504040204" pitchFamily="34" charset="0"/>
                          <a:cs typeface="Arial" panose="020B0604020202020204" pitchFamily="34" charset="0"/>
                        </a:rPr>
                        <a:t>commenced</a:t>
                      </a:r>
                      <a:r>
                        <a:rPr lang="en-US" sz="1200" baseline="0" dirty="0" smtClean="0">
                          <a:latin typeface="Verdana" panose="020B0604030504040204" pitchFamily="34" charset="0"/>
                          <a:ea typeface="Verdana" panose="020B0604030504040204" pitchFamily="34" charset="0"/>
                          <a:cs typeface="Arial" panose="020B0604020202020204" pitchFamily="34" charset="0"/>
                        </a:rPr>
                        <a:t> at the time of reporting and the Personal Information Impact Assessment had not been approved. </a:t>
                      </a:r>
                      <a:endParaRPr lang="en-ZA" sz="1200" dirty="0">
                        <a:latin typeface="Verdana" panose="020B0604030504040204" pitchFamily="34" charset="0"/>
                        <a:ea typeface="Verdana" panose="020B0604030504040204" pitchFamily="34" charset="0"/>
                        <a:cs typeface="Arial" panose="020B0604020202020204" pitchFamily="34" charset="0"/>
                      </a:endParaRPr>
                    </a:p>
                  </a:txBody>
                  <a:tcPr marL="36191" marR="36191" marT="36219" marB="177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5000"/>
                        </a:lnSpc>
                        <a:spcBef>
                          <a:spcPct val="0"/>
                        </a:spcBef>
                        <a:spcAft>
                          <a:spcPts val="200"/>
                        </a:spcAft>
                        <a:buClrTx/>
                        <a:buSzTx/>
                        <a:buFontTx/>
                        <a:buNone/>
                        <a:defRPr/>
                      </a:pPr>
                      <a:r>
                        <a:rPr lang="en-ZA" sz="1200" dirty="0">
                          <a:latin typeface="Verdana" panose="020B0604030504040204" pitchFamily="34" charset="0"/>
                          <a:ea typeface="Verdana" panose="020B0604030504040204" pitchFamily="34" charset="0"/>
                          <a:cs typeface="Arial" panose="020B0604020202020204" pitchFamily="34" charset="0"/>
                        </a:rPr>
                        <a:t>Not</a:t>
                      </a:r>
                      <a:r>
                        <a:rPr lang="en-ZA" sz="1200" baseline="0" dirty="0">
                          <a:latin typeface="Verdana" panose="020B0604030504040204" pitchFamily="34" charset="0"/>
                          <a:ea typeface="Verdana" panose="020B0604030504040204" pitchFamily="34" charset="0"/>
                          <a:cs typeface="Arial" panose="020B0604020202020204" pitchFamily="34" charset="0"/>
                        </a:rPr>
                        <a:t> </a:t>
                      </a:r>
                      <a:r>
                        <a:rPr lang="en-ZA" sz="1200" dirty="0">
                          <a:latin typeface="Verdana" panose="020B0604030504040204" pitchFamily="34" charset="0"/>
                          <a:ea typeface="Verdana" panose="020B0604030504040204" pitchFamily="34" charset="0"/>
                          <a:cs typeface="Arial" panose="020B0604020202020204" pitchFamily="34" charset="0"/>
                        </a:rPr>
                        <a:t>Achieved</a:t>
                      </a:r>
                    </a:p>
                  </a:txBody>
                  <a:tcPr marL="36191" marR="36191" marT="36219" marB="177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648325">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l" defTabSz="914400" rtl="0" eaLnBrk="1" fontAlgn="base" latinLnBrk="0" hangingPunct="1">
                        <a:lnSpc>
                          <a:spcPct val="105000"/>
                        </a:lnSpc>
                        <a:spcBef>
                          <a:spcPct val="0"/>
                        </a:spcBef>
                        <a:spcAft>
                          <a:spcPts val="200"/>
                        </a:spcAft>
                        <a:buClrTx/>
                        <a:buSzTx/>
                        <a:buFontTx/>
                        <a:buNone/>
                        <a:defRPr/>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Performance Overview</a:t>
                      </a:r>
                    </a:p>
                    <a:p>
                      <a:pPr marL="0" marR="0" lvl="0" indent="0" algn="l" defTabSz="914400" rtl="0" eaLnBrk="1" fontAlgn="base" latinLnBrk="0" hangingPunct="1">
                        <a:lnSpc>
                          <a:spcPct val="105000"/>
                        </a:lnSpc>
                        <a:spcBef>
                          <a:spcPct val="0"/>
                        </a:spcBef>
                        <a:spcAft>
                          <a:spcPts val="200"/>
                        </a:spcAft>
                        <a:buClrTx/>
                        <a:buSzTx/>
                        <a:buFontTx/>
                        <a:buNone/>
                      </a:pPr>
                      <a:endPar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59" marR="61059" marT="15845" marB="1584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4">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l"/>
                      <a:r>
                        <a:rPr lang="en-US" sz="1200" dirty="0" smtClean="0">
                          <a:latin typeface="Verdana" panose="020B0604030504040204" pitchFamily="34" charset="0"/>
                          <a:ea typeface="Verdana" panose="020B0604030504040204" pitchFamily="34" charset="0"/>
                          <a:cs typeface="Arial" panose="020B0604020202020204" pitchFamily="34" charset="0"/>
                        </a:rPr>
                        <a:t>Personal </a:t>
                      </a:r>
                      <a:r>
                        <a:rPr lang="en-US" sz="1200" dirty="0">
                          <a:latin typeface="Verdana" panose="020B0604030504040204" pitchFamily="34" charset="0"/>
                          <a:ea typeface="Verdana" panose="020B0604030504040204" pitchFamily="34" charset="0"/>
                          <a:cs typeface="Arial" panose="020B0604020202020204" pitchFamily="34" charset="0"/>
                        </a:rPr>
                        <a:t>information Impact Assessment </a:t>
                      </a:r>
                      <a:r>
                        <a:rPr lang="en-US" sz="1200" dirty="0" smtClean="0">
                          <a:latin typeface="Verdana" panose="020B0604030504040204" pitchFamily="34" charset="0"/>
                          <a:ea typeface="Verdana" panose="020B0604030504040204" pitchFamily="34" charset="0"/>
                          <a:cs typeface="Arial" panose="020B0604020202020204" pitchFamily="34" charset="0"/>
                        </a:rPr>
                        <a:t>template has been d</a:t>
                      </a:r>
                      <a:r>
                        <a:rPr lang="en-US" sz="1200" kern="1200" dirty="0" smtClean="0">
                          <a:solidFill>
                            <a:schemeClr val="tx1"/>
                          </a:solidFill>
                          <a:latin typeface="Verdana" panose="020B0604030504040204" pitchFamily="34" charset="0"/>
                          <a:ea typeface="Verdana" panose="020B0604030504040204" pitchFamily="34" charset="0"/>
                          <a:cs typeface="Arial" panose="020B0604020202020204" pitchFamily="34" charset="0"/>
                        </a:rPr>
                        <a:t>eveloped to facilitate consultations and planning for the assessment</a:t>
                      </a:r>
                      <a:r>
                        <a:rPr lang="en-US" sz="1200" kern="1200" baseline="0" dirty="0" smtClean="0">
                          <a:solidFill>
                            <a:schemeClr val="tx1"/>
                          </a:solidFill>
                          <a:latin typeface="Verdana" panose="020B0604030504040204" pitchFamily="34" charset="0"/>
                          <a:ea typeface="Verdana" panose="020B0604030504040204" pitchFamily="34" charset="0"/>
                          <a:cs typeface="Arial" panose="020B0604020202020204" pitchFamily="34" charset="0"/>
                        </a:rPr>
                        <a:t> process.</a:t>
                      </a:r>
                      <a:endParaRPr lang="en-ZA" sz="1200" kern="1200" dirty="0">
                        <a:solidFill>
                          <a:schemeClr val="tx1"/>
                        </a:solidFill>
                        <a:latin typeface="Verdana" panose="020B0604030504040204" pitchFamily="34" charset="0"/>
                        <a:ea typeface="Verdana" panose="020B060403050404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defRPr/>
                      </a:pPr>
                      <a:endParaRPr kumimoji="0" lang="en-ZA"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36191" marR="36191" marT="36219" marB="177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marL="61065" marR="61065" marT="15832" marB="158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marL="61065" marR="61065" marT="15832" marB="158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74334">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l" defTabSz="914400" rtl="0" eaLnBrk="1" fontAlgn="base" latinLnBrk="0" hangingPunct="1">
                        <a:lnSpc>
                          <a:spcPct val="105000"/>
                        </a:lnSpc>
                        <a:spcBef>
                          <a:spcPct val="0"/>
                        </a:spcBef>
                        <a:spcAft>
                          <a:spcPts val="200"/>
                        </a:spcAft>
                        <a:buClrTx/>
                        <a:buSzTx/>
                        <a:buFontTx/>
                        <a:buNone/>
                        <a:defRPr/>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Challenges </a:t>
                      </a:r>
                    </a:p>
                    <a:p>
                      <a:pPr marL="0" marR="0" lvl="0" indent="0" algn="l" defTabSz="914400" rtl="0" eaLnBrk="1" fontAlgn="base" latinLnBrk="0" hangingPunct="1">
                        <a:lnSpc>
                          <a:spcPct val="105000"/>
                        </a:lnSpc>
                        <a:spcBef>
                          <a:spcPct val="0"/>
                        </a:spcBef>
                        <a:spcAft>
                          <a:spcPts val="200"/>
                        </a:spcAft>
                        <a:buClrTx/>
                        <a:buSzTx/>
                        <a:buFontTx/>
                        <a:buNone/>
                        <a:defRPr/>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(If applicable)</a:t>
                      </a:r>
                    </a:p>
                    <a:p>
                      <a:pPr marL="0" marR="0" lvl="0" indent="0" algn="l" defTabSz="914400" rtl="0" eaLnBrk="1" fontAlgn="base" latinLnBrk="0" hangingPunct="1">
                        <a:lnSpc>
                          <a:spcPct val="105000"/>
                        </a:lnSpc>
                        <a:spcBef>
                          <a:spcPct val="0"/>
                        </a:spcBef>
                        <a:spcAft>
                          <a:spcPts val="200"/>
                        </a:spcAft>
                        <a:buClrTx/>
                        <a:buSzTx/>
                        <a:buFontTx/>
                        <a:buNone/>
                      </a:pPr>
                      <a:endPar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59" marR="61059" marT="15845" marB="1584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4">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l" defTabSz="457200" rtl="0" eaLnBrk="1" fontAlgn="ctr" latinLnBrk="0" hangingPunct="1">
                        <a:lnSpc>
                          <a:spcPct val="120000"/>
                        </a:lnSpc>
                        <a:spcBef>
                          <a:spcPts val="0"/>
                        </a:spcBef>
                        <a:spcAft>
                          <a:spcPts val="0"/>
                        </a:spcAft>
                        <a:buClrTx/>
                        <a:buSzTx/>
                        <a:buFontTx/>
                        <a:buNone/>
                        <a:defRPr/>
                      </a:pPr>
                      <a:r>
                        <a:rPr lang="en-US" sz="1200" baseline="0" dirty="0">
                          <a:latin typeface="Verdana" panose="020B0604030504040204" pitchFamily="34" charset="0"/>
                          <a:ea typeface="Verdana" panose="020B0604030504040204" pitchFamily="34" charset="0"/>
                          <a:cs typeface="Arial" panose="020B0604020202020204" pitchFamily="34" charset="0"/>
                        </a:rPr>
                        <a:t>Personal information impact assessment is a component of the compliance framework. The compliance framework has not been approved.</a:t>
                      </a:r>
                    </a:p>
                  </a:txBody>
                  <a:tcPr marL="36191" marR="36191" marT="36219" marB="177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marL="61065" marR="61065" marT="15832" marB="158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marL="61065" marR="61065" marT="15832" marB="158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885493">
                <a:tc>
                  <a:txBody>
                    <a:bodyPr/>
                    <a:lstStyle/>
                    <a:p>
                      <a:pPr marL="0" marR="0" lvl="0" indent="0" algn="l" defTabSz="914400" rtl="0" eaLnBrk="1" fontAlgn="base" latinLnBrk="0" hangingPunct="1">
                        <a:lnSpc>
                          <a:spcPct val="105000"/>
                        </a:lnSpc>
                        <a:spcBef>
                          <a:spcPct val="0"/>
                        </a:spcBef>
                        <a:spcAft>
                          <a:spcPts val="200"/>
                        </a:spcAft>
                        <a:buClrTx/>
                        <a:buSzTx/>
                        <a:buFontTx/>
                        <a:buNone/>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Risks and Mitigation </a:t>
                      </a:r>
                    </a:p>
                    <a:p>
                      <a:pPr marL="0" marR="0" lvl="0" indent="0" algn="l" defTabSz="914400" rtl="0" eaLnBrk="1" fontAlgn="base" latinLnBrk="0" hangingPunct="1">
                        <a:lnSpc>
                          <a:spcPct val="105000"/>
                        </a:lnSpc>
                        <a:spcBef>
                          <a:spcPct val="0"/>
                        </a:spcBef>
                        <a:spcAft>
                          <a:spcPts val="200"/>
                        </a:spcAft>
                        <a:buClrTx/>
                        <a:buSzTx/>
                        <a:buFontTx/>
                        <a:buNone/>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(If applicable)</a:t>
                      </a:r>
                    </a:p>
                  </a:txBody>
                  <a:tcPr marL="61059" marR="61059" marT="15845" marB="1584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4">
                  <a:txBody>
                    <a:bodyPr/>
                    <a:lstStyle/>
                    <a:p>
                      <a:pPr marL="0" indent="0" algn="l">
                        <a:buFont typeface="Arial" panose="020B0604020202020204" pitchFamily="34" charset="0"/>
                        <a:buNone/>
                      </a:pPr>
                      <a:r>
                        <a:rPr lang="en-US" sz="1200" dirty="0">
                          <a:latin typeface="Verdana" panose="020B0604030504040204" pitchFamily="34" charset="0"/>
                          <a:ea typeface="Verdana" panose="020B0604030504040204" pitchFamily="34" charset="0"/>
                          <a:cs typeface="Arial" panose="020B0604020202020204" pitchFamily="34" charset="0"/>
                        </a:rPr>
                        <a:t>Risk: Personal information impact assessment developed and not approved results in risks related</a:t>
                      </a:r>
                      <a:r>
                        <a:rPr lang="en-US" sz="1200" baseline="0" dirty="0">
                          <a:latin typeface="Verdana" panose="020B0604030504040204" pitchFamily="34" charset="0"/>
                          <a:ea typeface="Verdana" panose="020B0604030504040204" pitchFamily="34" charset="0"/>
                          <a:cs typeface="Arial" panose="020B0604020202020204" pitchFamily="34" charset="0"/>
                        </a:rPr>
                        <a:t> to the processing of personal information.</a:t>
                      </a:r>
                    </a:p>
                    <a:p>
                      <a:pPr marL="0" indent="0" algn="l">
                        <a:buFont typeface="Arial" panose="020B0604020202020204" pitchFamily="34" charset="0"/>
                        <a:buNone/>
                      </a:pPr>
                      <a:r>
                        <a:rPr lang="en-US" sz="1200" baseline="0" dirty="0">
                          <a:latin typeface="Verdana" panose="020B0604030504040204" pitchFamily="34" charset="0"/>
                          <a:ea typeface="Verdana" panose="020B0604030504040204" pitchFamily="34" charset="0"/>
                          <a:cs typeface="Arial" panose="020B0604020202020204" pitchFamily="34" charset="0"/>
                        </a:rPr>
                        <a:t>Mitigation: Consultations have begun to enable approval of the personal information impact assessment</a:t>
                      </a:r>
                      <a:endParaRPr lang="en-ZA" sz="1200" dirty="0">
                        <a:latin typeface="Verdana" panose="020B0604030504040204" pitchFamily="34" charset="0"/>
                        <a:ea typeface="Verdana" panose="020B0604030504040204" pitchFamily="34" charset="0"/>
                        <a:cs typeface="Arial" panose="020B0604020202020204" pitchFamily="34" charset="0"/>
                      </a:endParaRPr>
                    </a:p>
                  </a:txBody>
                  <a:tcPr marL="36191" marR="36191" marT="36219" marB="177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bl>
          </a:graphicData>
        </a:graphic>
      </p:graphicFrame>
      <p:sp>
        <p:nvSpPr>
          <p:cNvPr id="2" name="Footer Placeholder 1"/>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defPPr>
              <a:defRPr lang="en-US"/>
            </a:defPPr>
            <a:lvl1pPr algn="ctr" defTabSz="457200" rtl="0" eaLnBrk="1" fontAlgn="auto" hangingPunct="1">
              <a:spcBef>
                <a:spcPts val="0"/>
              </a:spcBef>
              <a:spcAft>
                <a:spcPts val="0"/>
              </a:spcAft>
              <a:defRPr sz="1200" kern="1200">
                <a:solidFill>
                  <a:schemeClr val="tx1">
                    <a:tint val="75000"/>
                  </a:schemeClr>
                </a:solidFill>
                <a:latin typeface="+mn-lt"/>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a:defRPr/>
            </a:pPr>
            <a:fld id="{8DFC68CE-30FF-461C-89A6-7EA4D7341607}" type="slidenum">
              <a:rPr lang="en-US" sz="800" b="1" smtClean="0">
                <a:latin typeface="Arial" panose="020B0604020202020204" pitchFamily="34" charset="0"/>
                <a:cs typeface="Arial" panose="020B0604020202020204" pitchFamily="34" charset="0"/>
              </a:rPr>
              <a:t>65</a:t>
            </a:fld>
            <a:endParaRPr lang="en-US" sz="8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393700"/>
            <a:ext cx="8229600" cy="508000"/>
          </a:xfrm>
        </p:spPr>
        <p:txBody>
          <a:bodyPr/>
          <a:lstStyle/>
          <a:p>
            <a:pPr eaLnBrk="1" hangingPunct="1"/>
            <a:r>
              <a:rPr lang="en-US" altLang="en-US" sz="2400" b="1" dirty="0">
                <a:latin typeface="Arial" panose="020B0604020202020204" pitchFamily="34" charset="0"/>
                <a:cs typeface="Arial" panose="020B0604020202020204" pitchFamily="34" charset="0"/>
              </a:rPr>
              <a:t>PROGRAMME 4 : LEGAL, POLICY, RESEARCH AND INFORMATION TECHNOLOGY ANALYSIS</a:t>
            </a:r>
          </a:p>
        </p:txBody>
      </p:sp>
      <p:graphicFrame>
        <p:nvGraphicFramePr>
          <p:cNvPr id="7" name="Group 33"/>
          <p:cNvGraphicFramePr/>
          <p:nvPr/>
        </p:nvGraphicFramePr>
        <p:xfrm>
          <a:off x="341313" y="1171575"/>
          <a:ext cx="8451850" cy="5007202"/>
        </p:xfrm>
        <a:graphic>
          <a:graphicData uri="http://schemas.openxmlformats.org/drawingml/2006/table">
            <a:tbl>
              <a:tblPr/>
              <a:tblGrid>
                <a:gridCol w="1426212">
                  <a:extLst>
                    <a:ext uri="{9D8B030D-6E8A-4147-A177-3AD203B41FA5}">
                      <a16:colId xmlns:a16="http://schemas.microsoft.com/office/drawing/2014/main" val="20000"/>
                    </a:ext>
                  </a:extLst>
                </a:gridCol>
                <a:gridCol w="1298219">
                  <a:extLst>
                    <a:ext uri="{9D8B030D-6E8A-4147-A177-3AD203B41FA5}">
                      <a16:colId xmlns:a16="http://schemas.microsoft.com/office/drawing/2014/main" val="20001"/>
                    </a:ext>
                  </a:extLst>
                </a:gridCol>
                <a:gridCol w="1380500">
                  <a:extLst>
                    <a:ext uri="{9D8B030D-6E8A-4147-A177-3AD203B41FA5}">
                      <a16:colId xmlns:a16="http://schemas.microsoft.com/office/drawing/2014/main" val="20002"/>
                    </a:ext>
                  </a:extLst>
                </a:gridCol>
                <a:gridCol w="3004758">
                  <a:extLst>
                    <a:ext uri="{9D8B030D-6E8A-4147-A177-3AD203B41FA5}">
                      <a16:colId xmlns:a16="http://schemas.microsoft.com/office/drawing/2014/main" val="20003"/>
                    </a:ext>
                  </a:extLst>
                </a:gridCol>
                <a:gridCol w="1342161">
                  <a:extLst>
                    <a:ext uri="{9D8B030D-6E8A-4147-A177-3AD203B41FA5}">
                      <a16:colId xmlns:a16="http://schemas.microsoft.com/office/drawing/2014/main" val="20004"/>
                    </a:ext>
                  </a:extLst>
                </a:gridCol>
              </a:tblGrid>
              <a:tr h="562298">
                <a:tc gridSpan="5">
                  <a:txBody>
                    <a:bodyPr/>
                    <a:lstStyle/>
                    <a:p>
                      <a:pPr marL="0" marR="0">
                        <a:spcBef>
                          <a:spcPts val="0"/>
                        </a:spcBef>
                        <a:spcAft>
                          <a:spcPts val="0"/>
                        </a:spcAft>
                      </a:pPr>
                      <a:r>
                        <a:rPr lang="en-ZA" sz="1200" b="1" dirty="0" smtClean="0">
                          <a:solidFill>
                            <a:schemeClr val="tx1"/>
                          </a:solidFill>
                          <a:latin typeface="Verdana" panose="020B0604030504040204" pitchFamily="34" charset="0"/>
                          <a:ea typeface="Verdana" panose="020B0604030504040204" pitchFamily="34" charset="0"/>
                          <a:cs typeface="Arial" panose="020B0604020202020204" pitchFamily="34" charset="0"/>
                        </a:rPr>
                        <a:t>Output: </a:t>
                      </a:r>
                      <a:r>
                        <a:rPr lang="en-US" sz="1200" b="1" dirty="0" smtClean="0">
                          <a:latin typeface="Verdana" panose="020B0604030504040204" pitchFamily="34" charset="0"/>
                          <a:ea typeface="Verdana" panose="020B0604030504040204" pitchFamily="34" charset="0"/>
                        </a:rPr>
                        <a:t>Approved </a:t>
                      </a:r>
                      <a:r>
                        <a:rPr lang="en-US" sz="1200" b="1" dirty="0">
                          <a:latin typeface="Verdana" panose="020B0604030504040204" pitchFamily="34" charset="0"/>
                          <a:ea typeface="Verdana" panose="020B0604030504040204" pitchFamily="34" charset="0"/>
                        </a:rPr>
                        <a:t>rules of procedure for the enforcement committee</a:t>
                      </a:r>
                      <a:endParaRPr lang="en-ZA" sz="1200" b="1" dirty="0">
                        <a:solidFill>
                          <a:schemeClr val="bg1"/>
                        </a:solidFill>
                        <a:effectLst/>
                        <a:latin typeface="Verdana" panose="020B0604030504040204" pitchFamily="34" charset="0"/>
                        <a:ea typeface="Verdana" panose="020B0604030504040204" pitchFamily="34" charset="0"/>
                        <a:cs typeface="Arial" panose="020B0604020202020204" pitchFamily="34" charset="0"/>
                      </a:endParaRPr>
                    </a:p>
                  </a:txBody>
                  <a:tcPr marL="50801" marR="50801" marT="50946" marB="50946">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8F2E"/>
                    </a:solidFill>
                  </a:tcPr>
                </a:tc>
                <a:tc hMerge="1">
                  <a:txBody>
                    <a:bodyPr/>
                    <a:lstStyle/>
                    <a:p>
                      <a:endParaRPr lang="en-US"/>
                    </a:p>
                  </a:txBody>
                  <a:tcPr marL="50800" marR="50800" marT="50800" marB="50800"/>
                </a:tc>
                <a:tc hMerge="1">
                  <a:txBody>
                    <a:bodyPr/>
                    <a:lstStyle/>
                    <a:p>
                      <a:endParaRPr lang="en-US"/>
                    </a:p>
                  </a:txBody>
                  <a:tcPr marL="50800" marR="50800" marT="50800" marB="50800"/>
                </a:tc>
                <a:tc hMerge="1">
                  <a:txBody>
                    <a:bodyPr/>
                    <a:lstStyle/>
                    <a:p>
                      <a:endParaRPr lang="en-US"/>
                    </a:p>
                  </a:txBody>
                  <a:tcPr marL="50800" marR="50800" marT="50800" marB="50800"/>
                </a:tc>
                <a:tc hMerge="1">
                  <a:txBody>
                    <a:bodyPr/>
                    <a:lstStyle/>
                    <a:p>
                      <a:endParaRPr lang="en-US"/>
                    </a:p>
                  </a:txBody>
                  <a:tcPr marL="50800" marR="50800" marT="50800" marB="50800"/>
                </a:tc>
                <a:extLst>
                  <a:ext uri="{0D108BD9-81ED-4DB2-BD59-A6C34878D82A}">
                    <a16:rowId xmlns:a16="http://schemas.microsoft.com/office/drawing/2014/main" val="10000"/>
                  </a:ext>
                </a:extLst>
              </a:tr>
              <a:tr h="514455">
                <a:tc rowSpan="2">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ctr" defTabSz="914400" rtl="0" eaLnBrk="1" fontAlgn="base" latinLnBrk="0" hangingPunct="1">
                        <a:lnSpc>
                          <a:spcPct val="105000"/>
                        </a:lnSpc>
                        <a:spcBef>
                          <a:spcPct val="0"/>
                        </a:spcBef>
                        <a:spcAft>
                          <a:spcPts val="200"/>
                        </a:spcAft>
                        <a:buClrTx/>
                        <a:buSzTx/>
                        <a:buFontTx/>
                        <a:buNone/>
                      </a:pPr>
                      <a:r>
                        <a:rPr kumimoji="0" lang="en-US"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Indicator</a:t>
                      </a:r>
                      <a:endPar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59" marR="61059" marT="15886" marB="1588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rowSpan="2">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ctr" defTabSz="914400" rtl="0" eaLnBrk="1" fontAlgn="base" latinLnBrk="0" hangingPunct="1">
                        <a:lnSpc>
                          <a:spcPct val="105000"/>
                        </a:lnSpc>
                        <a:spcBef>
                          <a:spcPct val="0"/>
                        </a:spcBef>
                        <a:spcAft>
                          <a:spcPts val="200"/>
                        </a:spcAft>
                        <a:buClrTx/>
                        <a:buSzTx/>
                        <a:buFontTx/>
                        <a:buNone/>
                      </a:pPr>
                      <a:r>
                        <a:rPr kumimoji="0" lang="en-US"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Annual target: </a:t>
                      </a:r>
                      <a:r>
                        <a:rPr kumimoji="0" lang="en-US" sz="1200" b="1" i="0" u="none" strike="noStrike" cap="none" normalizeH="0" baseline="0" dirty="0" smtClean="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2021/22</a:t>
                      </a:r>
                      <a:endPar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59" marR="61059" marT="15886" marB="1588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gridSpan="2">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ctr" defTabSz="914400" rtl="0" eaLnBrk="1" fontAlgn="base" latinLnBrk="0" hangingPunct="1">
                        <a:lnSpc>
                          <a:spcPct val="105000"/>
                        </a:lnSpc>
                        <a:spcBef>
                          <a:spcPct val="0"/>
                        </a:spcBef>
                        <a:spcAft>
                          <a:spcPts val="200"/>
                        </a:spcAft>
                        <a:buClrTx/>
                        <a:buSzTx/>
                        <a:buFontTx/>
                        <a:buNone/>
                      </a:pPr>
                      <a:r>
                        <a:rPr kumimoji="0" lang="en-ZA" sz="1200" b="1"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Quarter 2</a:t>
                      </a:r>
                    </a:p>
                  </a:txBody>
                  <a:tcPr marL="61059" marR="61059" marT="15886" marB="1588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hMerge="1">
                  <a:txBody>
                    <a:bodyPr/>
                    <a:lstStyle/>
                    <a:p>
                      <a:endParaRPr lang="en-US"/>
                    </a:p>
                  </a:txBody>
                  <a:tcPr/>
                </a:tc>
                <a:tc rowSpan="2">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ctr" defTabSz="914400" rtl="0" eaLnBrk="1" fontAlgn="base" latinLnBrk="0" hangingPunct="1">
                        <a:lnSpc>
                          <a:spcPct val="105000"/>
                        </a:lnSpc>
                        <a:spcBef>
                          <a:spcPct val="0"/>
                        </a:spcBef>
                        <a:spcAft>
                          <a:spcPts val="200"/>
                        </a:spcAft>
                        <a:buClrTx/>
                        <a:buSzTx/>
                        <a:buFontTx/>
                        <a:buNone/>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Status</a:t>
                      </a:r>
                    </a:p>
                  </a:txBody>
                  <a:tcPr marL="61059" marR="61059" marT="15886" marB="1588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1"/>
                  </a:ext>
                </a:extLst>
              </a:tr>
              <a:tr h="614546">
                <a:tc vMerge="1">
                  <a:txBody>
                    <a:bodyPr/>
                    <a:lstStyle/>
                    <a:p>
                      <a:endParaRPr lang="en-US"/>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vMerge="1">
                  <a:txBody>
                    <a:bodyPr/>
                    <a:lstStyle/>
                    <a:p>
                      <a:endParaRPr lang="en-US"/>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115000"/>
                        </a:lnSpc>
                        <a:spcBef>
                          <a:spcPts val="1200"/>
                        </a:spcBef>
                        <a:spcAft>
                          <a:spcPts val="0"/>
                        </a:spcAft>
                      </a:pPr>
                      <a:r>
                        <a:rPr lang="en-US" sz="1200" b="1" dirty="0">
                          <a:latin typeface="Verdana" panose="020B0604030504040204" pitchFamily="34" charset="0"/>
                          <a:ea typeface="Verdana" panose="020B0604030504040204" pitchFamily="34" charset="0"/>
                          <a:cs typeface="Arial" panose="020B0604020202020204" pitchFamily="34" charset="0"/>
                        </a:rPr>
                        <a:t>Target</a:t>
                      </a:r>
                      <a:r>
                        <a:rPr lang="en-US" sz="1200" b="1" baseline="0" dirty="0">
                          <a:latin typeface="Verdana" panose="020B0604030504040204" pitchFamily="34" charset="0"/>
                          <a:ea typeface="Verdana" panose="020B0604030504040204" pitchFamily="34" charset="0"/>
                          <a:cs typeface="Arial" panose="020B0604020202020204" pitchFamily="34" charset="0"/>
                        </a:rPr>
                        <a:t> </a:t>
                      </a:r>
                      <a:endParaRPr lang="en-US" sz="1200" b="1" dirty="0">
                        <a:latin typeface="Verdana" panose="020B0604030504040204" pitchFamily="34" charset="0"/>
                        <a:ea typeface="Verdana" panose="020B0604030504040204" pitchFamily="34" charset="0"/>
                        <a:cs typeface="Arial" panose="020B0604020202020204" pitchFamily="34" charset="0"/>
                      </a:endParaRPr>
                    </a:p>
                  </a:txBody>
                  <a:tcPr marL="61059" marR="61059" marT="15886" marB="1588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r>
                        <a:rPr lang="en-ZA" sz="1200" b="1" dirty="0">
                          <a:latin typeface="Verdana" panose="020B0604030504040204" pitchFamily="34" charset="0"/>
                          <a:ea typeface="Verdana" panose="020B0604030504040204" pitchFamily="34" charset="0"/>
                          <a:cs typeface="Arial" panose="020B0604020202020204" pitchFamily="34" charset="0"/>
                        </a:rPr>
                        <a:t>Actual</a:t>
                      </a:r>
                      <a:r>
                        <a:rPr lang="en-ZA" sz="1200" b="1" baseline="0" dirty="0">
                          <a:latin typeface="Verdana" panose="020B0604030504040204" pitchFamily="34" charset="0"/>
                          <a:ea typeface="Verdana" panose="020B0604030504040204" pitchFamily="34" charset="0"/>
                          <a:cs typeface="Arial" panose="020B0604020202020204" pitchFamily="34" charset="0"/>
                        </a:rPr>
                        <a:t> Output </a:t>
                      </a:r>
                      <a:endParaRPr lang="en-ZA" sz="1200" b="1" dirty="0">
                        <a:latin typeface="Verdana" panose="020B0604030504040204" pitchFamily="34" charset="0"/>
                        <a:ea typeface="Verdana" panose="020B0604030504040204" pitchFamily="34" charset="0"/>
                        <a:cs typeface="Arial" panose="020B0604020202020204" pitchFamily="34" charset="0"/>
                      </a:endParaRPr>
                    </a:p>
                  </a:txBody>
                  <a:tcPr marL="61059" marR="61059" marT="15886" marB="1588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vMerge="1">
                  <a:txBody>
                    <a:bodyPr/>
                    <a:lstStyle/>
                    <a:p>
                      <a:endParaRPr lang="en-US"/>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65171">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l" defTabSz="914400" rtl="0" eaLnBrk="1" fontAlgn="base" latinLnBrk="0" hangingPunct="1">
                        <a:lnSpc>
                          <a:spcPct val="105000"/>
                        </a:lnSpc>
                        <a:spcBef>
                          <a:spcPct val="0"/>
                        </a:spcBef>
                        <a:spcAft>
                          <a:spcPts val="200"/>
                        </a:spcAft>
                        <a:buClrTx/>
                        <a:buSzTx/>
                        <a:buFontTx/>
                        <a:buNone/>
                      </a:pPr>
                      <a:r>
                        <a:rPr lang="en-US" sz="1200" b="1" dirty="0">
                          <a:latin typeface="Verdana" panose="020B0604030504040204" pitchFamily="34" charset="0"/>
                          <a:ea typeface="Verdana" panose="020B0604030504040204" pitchFamily="34" charset="0"/>
                          <a:cs typeface="Arial" panose="020B0604020202020204" pitchFamily="34" charset="0"/>
                        </a:rPr>
                        <a:t>4.4.</a:t>
                      </a:r>
                    </a:p>
                    <a:p>
                      <a:pPr marL="0" marR="0" lvl="0" indent="0" algn="l" defTabSz="914400" rtl="0" eaLnBrk="1" fontAlgn="base" latinLnBrk="0" hangingPunct="1">
                        <a:lnSpc>
                          <a:spcPct val="105000"/>
                        </a:lnSpc>
                        <a:spcBef>
                          <a:spcPct val="0"/>
                        </a:spcBef>
                        <a:spcAft>
                          <a:spcPts val="200"/>
                        </a:spcAft>
                        <a:buClrTx/>
                        <a:buSzTx/>
                        <a:buFontTx/>
                        <a:buNone/>
                      </a:pPr>
                      <a:r>
                        <a:rPr lang="en-US" sz="1200" b="1" dirty="0" smtClean="0">
                          <a:latin typeface="Verdana" panose="020B0604030504040204" pitchFamily="34" charset="0"/>
                          <a:ea typeface="Verdana" panose="020B0604030504040204" pitchFamily="34" charset="0"/>
                          <a:cs typeface="Arial" panose="020B0604020202020204" pitchFamily="34" charset="0"/>
                        </a:rPr>
                        <a:t>Approved </a:t>
                      </a:r>
                      <a:r>
                        <a:rPr lang="en-US" sz="1200" b="1" dirty="0">
                          <a:latin typeface="Verdana" panose="020B0604030504040204" pitchFamily="34" charset="0"/>
                          <a:ea typeface="Verdana" panose="020B0604030504040204" pitchFamily="34" charset="0"/>
                          <a:cs typeface="Arial" panose="020B0604020202020204" pitchFamily="34" charset="0"/>
                        </a:rPr>
                        <a:t>rules of procedure for the enforcement committee</a:t>
                      </a:r>
                      <a:endPar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59" marR="61059" marT="15886" marB="1588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algn="l" fontAlgn="ctr">
                        <a:lnSpc>
                          <a:spcPct val="120000"/>
                        </a:lnSpc>
                        <a:spcBef>
                          <a:spcPts val="0"/>
                        </a:spcBef>
                        <a:spcAft>
                          <a:spcPts val="0"/>
                        </a:spcAft>
                      </a:pPr>
                      <a:r>
                        <a:rPr lang="en-US" sz="1200" dirty="0">
                          <a:latin typeface="Verdana" panose="020B0604030504040204" pitchFamily="34" charset="0"/>
                          <a:ea typeface="Verdana" panose="020B0604030504040204" pitchFamily="34" charset="0"/>
                          <a:cs typeface="Arial" panose="020B0604020202020204" pitchFamily="34" charset="0"/>
                        </a:rPr>
                        <a:t>Approved rules of procedure for the enforcement committee</a:t>
                      </a:r>
                      <a:endParaRPr lang="en-GB" sz="1200" b="0" dirty="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36191" marR="36191" marT="36314" marB="178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5000"/>
                        </a:lnSpc>
                        <a:spcBef>
                          <a:spcPct val="0"/>
                        </a:spcBef>
                        <a:spcAft>
                          <a:spcPts val="200"/>
                        </a:spcAft>
                        <a:buClrTx/>
                        <a:buSzTx/>
                        <a:buFontTx/>
                        <a:buNone/>
                      </a:pPr>
                      <a:r>
                        <a:rPr lang="en-US" sz="1200" dirty="0">
                          <a:latin typeface="Verdana" panose="020B0604030504040204" pitchFamily="34" charset="0"/>
                          <a:ea typeface="Verdana" panose="020B0604030504040204" pitchFamily="34" charset="0"/>
                          <a:cs typeface="Arial" panose="020B0604020202020204" pitchFamily="34" charset="0"/>
                        </a:rPr>
                        <a:t>Approval of the rules of procedure for the enforcement committee</a:t>
                      </a:r>
                      <a:endParaRPr kumimoji="0" lang="en-ZA"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36191" marR="36191" marT="36314" marB="178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l"/>
                      <a:r>
                        <a:rPr lang="en-US" sz="1200" dirty="0">
                          <a:latin typeface="Verdana" panose="020B0604030504040204" pitchFamily="34" charset="0"/>
                          <a:ea typeface="Verdana" panose="020B0604030504040204" pitchFamily="34" charset="0"/>
                          <a:cs typeface="Arial" panose="020B0604020202020204" pitchFamily="34" charset="0"/>
                        </a:rPr>
                        <a:t>Rules of procedure for the enforcement committee developed.</a:t>
                      </a:r>
                      <a:endParaRPr lang="en-ZA" sz="1200" dirty="0">
                        <a:latin typeface="Verdana" panose="020B0604030504040204" pitchFamily="34" charset="0"/>
                        <a:ea typeface="Verdana" panose="020B0604030504040204" pitchFamily="34" charset="0"/>
                        <a:cs typeface="Arial" panose="020B0604020202020204" pitchFamily="34" charset="0"/>
                      </a:endParaRPr>
                    </a:p>
                  </a:txBody>
                  <a:tcPr marL="36191" marR="36191" marT="36314" marB="178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5000"/>
                        </a:lnSpc>
                        <a:spcBef>
                          <a:spcPct val="0"/>
                        </a:spcBef>
                        <a:spcAft>
                          <a:spcPts val="200"/>
                        </a:spcAft>
                        <a:buClrTx/>
                        <a:buSzTx/>
                        <a:buFontTx/>
                        <a:buNone/>
                        <a:defRPr/>
                      </a:pPr>
                      <a:r>
                        <a:rPr lang="en-US" sz="1200" dirty="0">
                          <a:latin typeface="Verdana" panose="020B0604030504040204" pitchFamily="34" charset="0"/>
                          <a:ea typeface="Verdana" panose="020B0604030504040204" pitchFamily="34" charset="0"/>
                          <a:cs typeface="Arial" panose="020B0604020202020204" pitchFamily="34" charset="0"/>
                        </a:rPr>
                        <a:t>Not Achieved</a:t>
                      </a:r>
                      <a:endParaRPr lang="en-ZA" sz="1200" dirty="0">
                        <a:latin typeface="Verdana" panose="020B0604030504040204" pitchFamily="34" charset="0"/>
                        <a:ea typeface="Verdana" panose="020B0604030504040204" pitchFamily="34" charset="0"/>
                        <a:cs typeface="Arial" panose="020B0604020202020204" pitchFamily="34" charset="0"/>
                      </a:endParaRPr>
                    </a:p>
                  </a:txBody>
                  <a:tcPr marL="36191" marR="36191" marT="36314" marB="178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471115">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l" defTabSz="914400" rtl="0" eaLnBrk="1" fontAlgn="base" latinLnBrk="0" hangingPunct="1">
                        <a:lnSpc>
                          <a:spcPct val="105000"/>
                        </a:lnSpc>
                        <a:spcBef>
                          <a:spcPct val="0"/>
                        </a:spcBef>
                        <a:spcAft>
                          <a:spcPts val="200"/>
                        </a:spcAft>
                        <a:buClrTx/>
                        <a:buSzTx/>
                        <a:buFontTx/>
                        <a:buNone/>
                        <a:defRPr/>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Performance </a:t>
                      </a:r>
                      <a:r>
                        <a:rPr kumimoji="0" lang="en-ZA" sz="1200" b="1" i="0" u="none" strike="noStrike" cap="none" normalizeH="0" baseline="0" dirty="0" smtClean="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Overview</a:t>
                      </a:r>
                      <a:endPar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59" marR="61059" marT="15886" marB="1588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4">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indent="0" algn="l" defTabSz="457200" rtl="0" eaLnBrk="1" fontAlgn="auto" latinLnBrk="0" hangingPunct="1">
                        <a:lnSpc>
                          <a:spcPct val="100000"/>
                        </a:lnSpc>
                        <a:spcBef>
                          <a:spcPts val="0"/>
                        </a:spcBef>
                        <a:spcAft>
                          <a:spcPts val="0"/>
                        </a:spcAft>
                        <a:buClrTx/>
                        <a:buSzTx/>
                        <a:buFontTx/>
                        <a:buNone/>
                        <a:defRPr/>
                      </a:pPr>
                      <a:r>
                        <a:rPr lang="en-US" sz="1200" dirty="0">
                          <a:latin typeface="Verdana" panose="020B0604030504040204" pitchFamily="34" charset="0"/>
                          <a:ea typeface="Verdana" panose="020B0604030504040204" pitchFamily="34" charset="0"/>
                          <a:cs typeface="Arial" panose="020B0604020202020204" pitchFamily="34" charset="0"/>
                        </a:rPr>
                        <a:t>Rules of procedure for the enforcement committee developed. P</a:t>
                      </a:r>
                      <a:r>
                        <a:rPr lang="en-US" sz="1200" baseline="0" dirty="0">
                          <a:latin typeface="Verdana" panose="020B0604030504040204" pitchFamily="34" charset="0"/>
                          <a:ea typeface="Verdana" panose="020B0604030504040204" pitchFamily="34" charset="0"/>
                          <a:cs typeface="Arial" panose="020B0604020202020204" pitchFamily="34" charset="0"/>
                        </a:rPr>
                        <a:t>resented to EXCO.</a:t>
                      </a:r>
                      <a:endParaRPr lang="en-ZA" sz="1200" kern="1200" dirty="0">
                        <a:solidFill>
                          <a:schemeClr val="tx1"/>
                        </a:solidFill>
                        <a:latin typeface="Verdana" panose="020B0604030504040204" pitchFamily="34" charset="0"/>
                        <a:ea typeface="Verdana" panose="020B0604030504040204" pitchFamily="34" charset="0"/>
                        <a:cs typeface="Arial" panose="020B0604020202020204" pitchFamily="34" charset="0"/>
                      </a:endParaRPr>
                    </a:p>
                    <a:p>
                      <a:pPr algn="l"/>
                      <a:r>
                        <a:rPr lang="en-US" sz="1200" dirty="0">
                          <a:latin typeface="Verdana" panose="020B0604030504040204" pitchFamily="34" charset="0"/>
                          <a:ea typeface="Verdana" panose="020B0604030504040204" pitchFamily="34" charset="0"/>
                          <a:cs typeface="Arial" panose="020B0604020202020204" pitchFamily="34" charset="0"/>
                        </a:rPr>
                        <a:t> </a:t>
                      </a:r>
                      <a:endParaRPr kumimoji="0" lang="en-ZA"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36191" marR="36191" marT="36314" marB="178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marL="61065" marR="61065" marT="15832" marB="158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marL="61065" marR="61065" marT="15832" marB="158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60323">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l" defTabSz="914400" rtl="0" eaLnBrk="1" fontAlgn="base" latinLnBrk="0" hangingPunct="1">
                        <a:lnSpc>
                          <a:spcPct val="105000"/>
                        </a:lnSpc>
                        <a:spcBef>
                          <a:spcPct val="0"/>
                        </a:spcBef>
                        <a:spcAft>
                          <a:spcPts val="200"/>
                        </a:spcAft>
                        <a:buClrTx/>
                        <a:buSzTx/>
                        <a:buFontTx/>
                        <a:buNone/>
                        <a:defRPr/>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Challenges </a:t>
                      </a:r>
                    </a:p>
                    <a:p>
                      <a:pPr marL="0" marR="0" lvl="0" indent="0" algn="l" defTabSz="914400" rtl="0" eaLnBrk="1" fontAlgn="base" latinLnBrk="0" hangingPunct="1">
                        <a:lnSpc>
                          <a:spcPct val="105000"/>
                        </a:lnSpc>
                        <a:spcBef>
                          <a:spcPct val="0"/>
                        </a:spcBef>
                        <a:spcAft>
                          <a:spcPts val="200"/>
                        </a:spcAft>
                        <a:buClrTx/>
                        <a:buSzTx/>
                        <a:buFontTx/>
                        <a:buNone/>
                        <a:defRPr/>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(If applicable)</a:t>
                      </a:r>
                    </a:p>
                    <a:p>
                      <a:pPr marL="0" marR="0" lvl="0" indent="0" algn="l" defTabSz="914400" rtl="0" eaLnBrk="1" fontAlgn="base" latinLnBrk="0" hangingPunct="1">
                        <a:lnSpc>
                          <a:spcPct val="105000"/>
                        </a:lnSpc>
                        <a:spcBef>
                          <a:spcPct val="0"/>
                        </a:spcBef>
                        <a:spcAft>
                          <a:spcPts val="200"/>
                        </a:spcAft>
                        <a:buClrTx/>
                        <a:buSzTx/>
                        <a:buFontTx/>
                        <a:buNone/>
                      </a:pPr>
                      <a:endPar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59" marR="61059" marT="15886" marB="1588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4">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l" defTabSz="457200" rtl="0" eaLnBrk="1" fontAlgn="ctr" latinLnBrk="0" hangingPunct="1">
                        <a:lnSpc>
                          <a:spcPct val="120000"/>
                        </a:lnSpc>
                        <a:spcBef>
                          <a:spcPts val="0"/>
                        </a:spcBef>
                        <a:spcAft>
                          <a:spcPts val="0"/>
                        </a:spcAft>
                        <a:buClrTx/>
                        <a:buSzTx/>
                        <a:buFontTx/>
                        <a:buNone/>
                        <a:defRPr/>
                      </a:pPr>
                      <a:r>
                        <a:rPr lang="en-US" sz="1200" baseline="0" dirty="0">
                          <a:latin typeface="Verdana" panose="020B0604030504040204" pitchFamily="34" charset="0"/>
                          <a:ea typeface="Verdana" panose="020B0604030504040204" pitchFamily="34" charset="0"/>
                          <a:cs typeface="Arial" panose="020B0604020202020204" pitchFamily="34" charset="0"/>
                        </a:rPr>
                        <a:t>Rules of procedure for Complaints and the Rules of Procedure for the Enforcement Committee were separated and not approved together. Documents to be dealt with separately.</a:t>
                      </a:r>
                    </a:p>
                  </a:txBody>
                  <a:tcPr marL="36191" marR="36191" marT="36314" marB="178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marL="61065" marR="61065" marT="15832" marB="158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marL="61065" marR="61065" marT="15832" marB="158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867095">
                <a:tc>
                  <a:txBody>
                    <a:bodyPr/>
                    <a:lstStyle/>
                    <a:p>
                      <a:pPr marL="0" marR="0" lvl="0" indent="0" algn="l" defTabSz="914400" rtl="0" eaLnBrk="1" fontAlgn="base" latinLnBrk="0" hangingPunct="1">
                        <a:lnSpc>
                          <a:spcPct val="105000"/>
                        </a:lnSpc>
                        <a:spcBef>
                          <a:spcPct val="0"/>
                        </a:spcBef>
                        <a:spcAft>
                          <a:spcPts val="200"/>
                        </a:spcAft>
                        <a:buClrTx/>
                        <a:buSzTx/>
                        <a:buFontTx/>
                        <a:buNone/>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Risks and Mitigation </a:t>
                      </a:r>
                    </a:p>
                    <a:p>
                      <a:pPr marL="0" marR="0" lvl="0" indent="0" algn="l" defTabSz="914400" rtl="0" eaLnBrk="1" fontAlgn="base" latinLnBrk="0" hangingPunct="1">
                        <a:lnSpc>
                          <a:spcPct val="105000"/>
                        </a:lnSpc>
                        <a:spcBef>
                          <a:spcPct val="0"/>
                        </a:spcBef>
                        <a:spcAft>
                          <a:spcPts val="200"/>
                        </a:spcAft>
                        <a:buClrTx/>
                        <a:buSzTx/>
                        <a:buFontTx/>
                        <a:buNone/>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(If applicable)</a:t>
                      </a:r>
                    </a:p>
                  </a:txBody>
                  <a:tcPr marL="61059" marR="61059" marT="15886" marB="1588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4">
                  <a:txBody>
                    <a:bodyPr/>
                    <a:lstStyle/>
                    <a:p>
                      <a:pPr marL="0" indent="0" algn="l">
                        <a:buFont typeface="Arial" panose="020B0604020202020204" pitchFamily="34" charset="0"/>
                        <a:buNone/>
                      </a:pPr>
                      <a:r>
                        <a:rPr lang="en-US" sz="1200" dirty="0">
                          <a:latin typeface="Verdana" panose="020B0604030504040204" pitchFamily="34" charset="0"/>
                          <a:ea typeface="Verdana" panose="020B0604030504040204" pitchFamily="34" charset="0"/>
                          <a:cs typeface="Arial" panose="020B0604020202020204" pitchFamily="34" charset="0"/>
                        </a:rPr>
                        <a:t>Risk:</a:t>
                      </a:r>
                      <a:r>
                        <a:rPr lang="en-US" sz="1200" baseline="0" dirty="0">
                          <a:latin typeface="Verdana" panose="020B0604030504040204" pitchFamily="34" charset="0"/>
                          <a:ea typeface="Verdana" panose="020B0604030504040204" pitchFamily="34" charset="0"/>
                          <a:cs typeface="Arial" panose="020B0604020202020204" pitchFamily="34" charset="0"/>
                        </a:rPr>
                        <a:t> </a:t>
                      </a:r>
                      <a:r>
                        <a:rPr lang="en-US" sz="1200" dirty="0">
                          <a:latin typeface="Verdana" panose="020B0604030504040204" pitchFamily="34" charset="0"/>
                          <a:ea typeface="Verdana" panose="020B0604030504040204" pitchFamily="34" charset="0"/>
                          <a:cs typeface="Arial" panose="020B0604020202020204" pitchFamily="34" charset="0"/>
                        </a:rPr>
                        <a:t>No</a:t>
                      </a:r>
                      <a:r>
                        <a:rPr lang="en-US" sz="1200" baseline="0" dirty="0">
                          <a:latin typeface="Verdana" panose="020B0604030504040204" pitchFamily="34" charset="0"/>
                          <a:ea typeface="Verdana" panose="020B0604030504040204" pitchFamily="34" charset="0"/>
                          <a:cs typeface="Arial" panose="020B0604020202020204" pitchFamily="34" charset="0"/>
                        </a:rPr>
                        <a:t> procedure for Enforcement Committee to govern functioning and execution of responsibilities. </a:t>
                      </a:r>
                    </a:p>
                    <a:p>
                      <a:pPr marL="0" indent="0" algn="l">
                        <a:buFont typeface="Arial" panose="020B0604020202020204" pitchFamily="34" charset="0"/>
                        <a:buNone/>
                      </a:pPr>
                      <a:r>
                        <a:rPr lang="en-US" sz="1200" baseline="0" dirty="0">
                          <a:latin typeface="Verdana" panose="020B0604030504040204" pitchFamily="34" charset="0"/>
                          <a:ea typeface="Verdana" panose="020B0604030504040204" pitchFamily="34" charset="0"/>
                          <a:cs typeface="Arial" panose="020B0604020202020204" pitchFamily="34" charset="0"/>
                        </a:rPr>
                        <a:t>Mitigation : Rules of procedure have been drafted. </a:t>
                      </a:r>
                      <a:r>
                        <a:rPr lang="en-US" sz="1200" baseline="0" dirty="0" smtClean="0">
                          <a:latin typeface="Verdana" panose="020B0604030504040204" pitchFamily="34" charset="0"/>
                          <a:ea typeface="Verdana" panose="020B0604030504040204" pitchFamily="34" charset="0"/>
                          <a:cs typeface="Arial" panose="020B0604020202020204" pitchFamily="34" charset="0"/>
                        </a:rPr>
                        <a:t>EXCO </a:t>
                      </a:r>
                      <a:r>
                        <a:rPr lang="en-US" sz="1200" baseline="0" dirty="0">
                          <a:latin typeface="Verdana" panose="020B0604030504040204" pitchFamily="34" charset="0"/>
                          <a:ea typeface="Verdana" panose="020B0604030504040204" pitchFamily="34" charset="0"/>
                          <a:cs typeface="Arial" panose="020B0604020202020204" pitchFamily="34" charset="0"/>
                        </a:rPr>
                        <a:t>recommended to a working session for consideration and approval.</a:t>
                      </a:r>
                    </a:p>
                  </a:txBody>
                  <a:tcPr marL="36191" marR="36191" marT="36314" marB="178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bl>
          </a:graphicData>
        </a:graphic>
      </p:graphicFrame>
      <p:sp>
        <p:nvSpPr>
          <p:cNvPr id="2" name="Footer Placeholder 1"/>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defPPr>
              <a:defRPr lang="en-US"/>
            </a:defPPr>
            <a:lvl1pPr algn="ctr" defTabSz="457200" rtl="0" eaLnBrk="1" fontAlgn="auto" hangingPunct="1">
              <a:spcBef>
                <a:spcPts val="0"/>
              </a:spcBef>
              <a:spcAft>
                <a:spcPts val="0"/>
              </a:spcAft>
              <a:defRPr sz="1200" kern="1200">
                <a:solidFill>
                  <a:schemeClr val="tx1">
                    <a:tint val="75000"/>
                  </a:schemeClr>
                </a:solidFill>
                <a:latin typeface="+mn-lt"/>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a:defRPr/>
            </a:pPr>
            <a:fld id="{9990E244-2E62-47F5-8020-03BFED8862E7}" type="slidenum">
              <a:rPr lang="en-US" sz="800" b="1" smtClean="0">
                <a:latin typeface="Arial" panose="020B0604020202020204" pitchFamily="34" charset="0"/>
                <a:cs typeface="Arial" panose="020B0604020202020204" pitchFamily="34" charset="0"/>
              </a:rPr>
              <a:t>66</a:t>
            </a:fld>
            <a:endParaRPr lang="en-US" sz="8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339382"/>
            <a:ext cx="8229600" cy="508000"/>
          </a:xfrm>
        </p:spPr>
        <p:txBody>
          <a:bodyPr/>
          <a:lstStyle/>
          <a:p>
            <a:pPr eaLnBrk="1" hangingPunct="1"/>
            <a:r>
              <a:rPr lang="en-US" altLang="en-US" sz="2400" b="1" dirty="0">
                <a:latin typeface="Arial" panose="020B0604020202020204" pitchFamily="34" charset="0"/>
                <a:cs typeface="Arial" panose="020B0604020202020204" pitchFamily="34" charset="0"/>
              </a:rPr>
              <a:t>PROGRAMME 4 : LEGAL, POLICY, RESEARCH AND INFORMATION TECHNOLOGY ANALYSIS</a:t>
            </a:r>
          </a:p>
        </p:txBody>
      </p:sp>
      <p:graphicFrame>
        <p:nvGraphicFramePr>
          <p:cNvPr id="7" name="Group 33"/>
          <p:cNvGraphicFramePr>
            <a:graphicFrameLocks noGrp="1"/>
          </p:cNvGraphicFramePr>
          <p:nvPr/>
        </p:nvGraphicFramePr>
        <p:xfrm>
          <a:off x="208231" y="1024006"/>
          <a:ext cx="8745645" cy="5786566"/>
        </p:xfrm>
        <a:graphic>
          <a:graphicData uri="http://schemas.openxmlformats.org/drawingml/2006/table">
            <a:tbl>
              <a:tblPr/>
              <a:tblGrid>
                <a:gridCol w="1475129">
                  <a:extLst>
                    <a:ext uri="{9D8B030D-6E8A-4147-A177-3AD203B41FA5}">
                      <a16:colId xmlns:a16="http://schemas.microsoft.com/office/drawing/2014/main" val="20000"/>
                    </a:ext>
                  </a:extLst>
                </a:gridCol>
                <a:gridCol w="1136478">
                  <a:extLst>
                    <a:ext uri="{9D8B030D-6E8A-4147-A177-3AD203B41FA5}">
                      <a16:colId xmlns:a16="http://schemas.microsoft.com/office/drawing/2014/main" val="20001"/>
                    </a:ext>
                  </a:extLst>
                </a:gridCol>
                <a:gridCol w="1461434">
                  <a:extLst>
                    <a:ext uri="{9D8B030D-6E8A-4147-A177-3AD203B41FA5}">
                      <a16:colId xmlns:a16="http://schemas.microsoft.com/office/drawing/2014/main" val="20002"/>
                    </a:ext>
                  </a:extLst>
                </a:gridCol>
                <a:gridCol w="3438120">
                  <a:extLst>
                    <a:ext uri="{9D8B030D-6E8A-4147-A177-3AD203B41FA5}">
                      <a16:colId xmlns:a16="http://schemas.microsoft.com/office/drawing/2014/main" val="20003"/>
                    </a:ext>
                  </a:extLst>
                </a:gridCol>
                <a:gridCol w="1234484">
                  <a:extLst>
                    <a:ext uri="{9D8B030D-6E8A-4147-A177-3AD203B41FA5}">
                      <a16:colId xmlns:a16="http://schemas.microsoft.com/office/drawing/2014/main" val="20004"/>
                    </a:ext>
                  </a:extLst>
                </a:gridCol>
              </a:tblGrid>
              <a:tr h="356774">
                <a:tc gridSpan="5">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pPr>
                      <a:r>
                        <a:rPr lang="en-ZA" sz="1200" b="1" dirty="0" smtClean="0">
                          <a:solidFill>
                            <a:schemeClr val="tx1"/>
                          </a:solidFill>
                          <a:latin typeface="Verdana" panose="020B0604030504040204" pitchFamily="34" charset="0"/>
                          <a:ea typeface="Verdana" panose="020B0604030504040204" pitchFamily="34" charset="0"/>
                          <a:cs typeface="Arial" panose="020B0604020202020204" pitchFamily="34" charset="0"/>
                        </a:rPr>
                        <a:t>Output: </a:t>
                      </a:r>
                      <a:r>
                        <a:rPr kumimoji="0" lang="en-GB" altLang="en-US" sz="1200" b="1" i="0" u="none" strike="noStrike" cap="none" normalizeH="0" baseline="0" dirty="0" smtClean="0">
                          <a:ln>
                            <a:noFill/>
                          </a:ln>
                          <a:solidFill>
                            <a:schemeClr val="tx1"/>
                          </a:solidFill>
                          <a:effectLst/>
                          <a:latin typeface="Verdana" panose="020B0604030504040204" pitchFamily="34" charset="0"/>
                          <a:ea typeface="Verdana" panose="020B0604030504040204" pitchFamily="34" charset="0"/>
                        </a:rPr>
                        <a:t>Research </a:t>
                      </a:r>
                      <a:r>
                        <a:rPr kumimoji="0" lang="en-GB" altLang="en-US"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rPr>
                        <a:t>projects in line with the approved research strategy implemented </a:t>
                      </a:r>
                      <a:r>
                        <a:rPr kumimoji="0" lang="en-GB" altLang="en-US"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rPr>
                        <a:t>	</a:t>
                      </a:r>
                    </a:p>
                  </a:txBody>
                  <a:tcPr marL="50801" marR="50801" marT="50912" marB="509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8F2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60619">
                <a:tc rowSpan="2">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5000"/>
                        </a:lnSpc>
                        <a:spcBef>
                          <a:spcPct val="0"/>
                        </a:spcBef>
                        <a:spcAft>
                          <a:spcPts val="200"/>
                        </a:spcAft>
                        <a:buClrTx/>
                        <a:buSzTx/>
                        <a:buFontTx/>
                        <a:buNone/>
                      </a:pPr>
                      <a:r>
                        <a:rPr kumimoji="0" lang="en-US" altLang="en-US"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Indicator</a:t>
                      </a:r>
                      <a:endParaRPr kumimoji="0" lang="en-ZA" altLang="en-US"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59" marR="61059" marT="15876" marB="1587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rowSpan="2">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5000"/>
                        </a:lnSpc>
                        <a:spcBef>
                          <a:spcPct val="0"/>
                        </a:spcBef>
                        <a:spcAft>
                          <a:spcPts val="200"/>
                        </a:spcAft>
                        <a:buClrTx/>
                        <a:buSzTx/>
                        <a:buFontTx/>
                        <a:buNone/>
                      </a:pPr>
                      <a:r>
                        <a:rPr kumimoji="0" lang="en-US" altLang="en-US"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Annual target: </a:t>
                      </a:r>
                      <a:r>
                        <a:rPr kumimoji="0" lang="en-US" altLang="en-US" sz="1200" b="1" i="0" u="none" strike="noStrike" cap="none" normalizeH="0" baseline="0" dirty="0" smtClean="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2021/22</a:t>
                      </a:r>
                      <a:endParaRPr kumimoji="0" lang="en-ZA" altLang="en-US"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59" marR="61059" marT="15876" marB="1587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gridSpan="2">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5000"/>
                        </a:lnSpc>
                        <a:spcBef>
                          <a:spcPct val="0"/>
                        </a:spcBef>
                        <a:spcAft>
                          <a:spcPts val="200"/>
                        </a:spcAft>
                        <a:buClrTx/>
                        <a:buSzTx/>
                        <a:buFontTx/>
                        <a:buNone/>
                      </a:pPr>
                      <a:r>
                        <a:rPr kumimoji="0" lang="en-ZA" altLang="en-US" sz="1200" b="1" i="0" u="none" strike="noStrike" cap="none" normalizeH="0" baseline="0" dirty="0" smtClean="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Mid-Year </a:t>
                      </a:r>
                      <a:endParaRPr kumimoji="0" lang="en-ZA" altLang="en-US"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59" marR="61059" marT="15876" marB="1587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hMerge="1">
                  <a:txBody>
                    <a:bodyPr/>
                    <a:lstStyle/>
                    <a:p>
                      <a:endParaRPr lang="en-US"/>
                    </a:p>
                  </a:txBody>
                  <a:tcPr/>
                </a:tc>
                <a:tc rowSpan="2">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5000"/>
                        </a:lnSpc>
                        <a:spcBef>
                          <a:spcPct val="0"/>
                        </a:spcBef>
                        <a:spcAft>
                          <a:spcPts val="200"/>
                        </a:spcAft>
                        <a:buClrTx/>
                        <a:buSzTx/>
                        <a:buFontTx/>
                        <a:buNone/>
                      </a:pPr>
                      <a:r>
                        <a:rPr kumimoji="0" lang="en-ZA" altLang="en-US"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Status</a:t>
                      </a:r>
                    </a:p>
                  </a:txBody>
                  <a:tcPr marL="61059" marR="61059" marT="15876" marB="1587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1"/>
                  </a:ext>
                </a:extLst>
              </a:tr>
              <a:tr h="189658">
                <a:tc vMerge="1">
                  <a:txBody>
                    <a:bodyPr/>
                    <a:lstStyle/>
                    <a:p>
                      <a:endParaRPr lang="en-US"/>
                    </a:p>
                  </a:txBody>
                  <a:tcPr/>
                </a:tc>
                <a:tc vMerge="1">
                  <a:txBody>
                    <a:bodyPr/>
                    <a:lstStyle/>
                    <a:p>
                      <a:endParaRPr lang="en-US"/>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15000"/>
                        </a:lnSpc>
                        <a:spcBef>
                          <a:spcPts val="1200"/>
                        </a:spcBef>
                        <a:spcAft>
                          <a:spcPct val="0"/>
                        </a:spcAft>
                        <a:buClrTx/>
                        <a:buSzTx/>
                        <a:buFontTx/>
                        <a:buNone/>
                      </a:pPr>
                      <a:r>
                        <a:rPr kumimoji="0" lang="en-US" altLang="en-US"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Target </a:t>
                      </a:r>
                    </a:p>
                  </a:txBody>
                  <a:tcPr marL="61059" marR="61059" marT="15876" marB="1587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pPr>
                      <a:r>
                        <a:rPr kumimoji="0" lang="en-ZA" altLang="en-US"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Actual Output </a:t>
                      </a:r>
                    </a:p>
                  </a:txBody>
                  <a:tcPr marL="61059" marR="61059" marT="15876" marB="1587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vMerge="1">
                  <a:txBody>
                    <a:bodyPr/>
                    <a:lstStyle/>
                    <a:p>
                      <a:endParaRPr lang="en-US"/>
                    </a:p>
                  </a:txBody>
                  <a:tcPr/>
                </a:tc>
                <a:extLst>
                  <a:ext uri="{0D108BD9-81ED-4DB2-BD59-A6C34878D82A}">
                    <a16:rowId xmlns:a16="http://schemas.microsoft.com/office/drawing/2014/main" val="10002"/>
                  </a:ext>
                </a:extLst>
              </a:tr>
              <a:tr h="1668996">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pPr>
                      <a:r>
                        <a:rPr kumimoji="0" lang="en-GB" altLang="en-US" sz="1200" b="1" i="0" u="none" strike="noStrike" cap="none" normalizeH="0" baseline="0" dirty="0" smtClean="0">
                          <a:ln>
                            <a:noFill/>
                          </a:ln>
                          <a:solidFill>
                            <a:srgbClr val="000000"/>
                          </a:solidFill>
                          <a:effectLst/>
                          <a:latin typeface="Verdana" panose="020B0604030504040204" pitchFamily="34" charset="0"/>
                          <a:ea typeface="Verdana" panose="020B0604030504040204" pitchFamily="34" charset="0"/>
                          <a:cs typeface="Arial" panose="020B0604020202020204" pitchFamily="34" charset="0"/>
                        </a:rPr>
                        <a:t>4.5.</a:t>
                      </a:r>
                      <a:endParaRPr kumimoji="0" lang="en-GB" altLang="en-US" sz="1200" b="1" i="0" u="none" strike="noStrike" cap="none" normalizeH="0" baseline="0" dirty="0">
                        <a:ln>
                          <a:noFill/>
                        </a:ln>
                        <a:solidFill>
                          <a:srgbClr val="000000"/>
                        </a:solidFill>
                        <a:effectLst/>
                        <a:latin typeface="Verdana" panose="020B0604030504040204" pitchFamily="34" charset="0"/>
                        <a:ea typeface="Verdana" panose="020B0604030504040204" pitchFamily="34" charset="0"/>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None/>
                      </a:pPr>
                      <a:r>
                        <a:rPr kumimoji="0" lang="en-GB" altLang="en-US" sz="1200" b="1" i="0" u="none" strike="noStrike" cap="none" normalizeH="0" baseline="0" dirty="0" smtClean="0">
                          <a:ln>
                            <a:noFill/>
                          </a:ln>
                          <a:solidFill>
                            <a:srgbClr val="000000"/>
                          </a:solidFill>
                          <a:effectLst/>
                          <a:latin typeface="Verdana" panose="020B0604030504040204" pitchFamily="34" charset="0"/>
                          <a:ea typeface="Verdana" panose="020B0604030504040204" pitchFamily="34" charset="0"/>
                          <a:cs typeface="Arial" panose="020B0604020202020204" pitchFamily="34" charset="0"/>
                        </a:rPr>
                        <a:t>Number </a:t>
                      </a:r>
                      <a:r>
                        <a:rPr kumimoji="0" lang="en-GB" altLang="en-US" sz="1200" b="1" i="0" u="none" strike="noStrike" cap="none" normalizeH="0" baseline="0" dirty="0">
                          <a:ln>
                            <a:noFill/>
                          </a:ln>
                          <a:solidFill>
                            <a:srgbClr val="000000"/>
                          </a:solidFill>
                          <a:effectLst/>
                          <a:latin typeface="Verdana" panose="020B0604030504040204" pitchFamily="34" charset="0"/>
                          <a:ea typeface="Verdana" panose="020B0604030504040204" pitchFamily="34" charset="0"/>
                          <a:cs typeface="Arial" panose="020B0604020202020204" pitchFamily="34" charset="0"/>
                        </a:rPr>
                        <a:t>of research projects in line with the approved research strategy </a:t>
                      </a:r>
                      <a:r>
                        <a:rPr kumimoji="0" lang="en-GB" altLang="en-US" sz="1200" b="1" i="0" u="none" strike="noStrike" cap="none" normalizeH="0" baseline="0" dirty="0" smtClean="0">
                          <a:ln>
                            <a:noFill/>
                          </a:ln>
                          <a:solidFill>
                            <a:srgbClr val="000000"/>
                          </a:solidFill>
                          <a:effectLst/>
                          <a:latin typeface="Verdana" panose="020B0604030504040204" pitchFamily="34" charset="0"/>
                          <a:ea typeface="Verdana" panose="020B0604030504040204" pitchFamily="34" charset="0"/>
                          <a:cs typeface="Arial" panose="020B0604020202020204" pitchFamily="34" charset="0"/>
                        </a:rPr>
                        <a:t>implemented</a:t>
                      </a:r>
                      <a:r>
                        <a:rPr kumimoji="0" lang="en-GB" altLang="en-US" sz="1200" b="0" i="0" u="none" strike="noStrike" cap="none" normalizeH="0" baseline="0" dirty="0">
                          <a:ln>
                            <a:noFill/>
                          </a:ln>
                          <a:solidFill>
                            <a:srgbClr val="000000"/>
                          </a:solidFill>
                          <a:effectLst/>
                          <a:latin typeface="Verdana" panose="020B0604030504040204" pitchFamily="34" charset="0"/>
                          <a:ea typeface="Verdana" panose="020B0604030504040204" pitchFamily="34" charset="0"/>
                          <a:cs typeface="Arial" panose="020B0604020202020204" pitchFamily="34" charset="0"/>
                        </a:rPr>
                        <a:t>	</a:t>
                      </a:r>
                      <a:endParaRPr kumimoji="0" lang="en-ZA" altLang="en-US" sz="1200" b="0" i="0" u="none" strike="noStrike" cap="none" normalizeH="0" baseline="0" dirty="0" smtClean="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59" marR="61059" marT="15876" marB="1587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pPr>
                      <a:r>
                        <a:rPr kumimoji="0" lang="en-ZA" altLang="en-US" sz="1200" b="0" i="0" u="none" strike="noStrike" cap="none" normalizeH="0" baseline="0" dirty="0">
                          <a:ln>
                            <a:noFill/>
                          </a:ln>
                          <a:solidFill>
                            <a:srgbClr val="000000"/>
                          </a:solidFill>
                          <a:effectLst/>
                          <a:latin typeface="Verdana" panose="020B0604030504040204" pitchFamily="34" charset="0"/>
                          <a:ea typeface="Verdana" panose="020B0604030504040204" pitchFamily="34" charset="0"/>
                          <a:cs typeface="Arial" panose="020B0604020202020204" pitchFamily="34" charset="0"/>
                        </a:rPr>
                        <a:t>2 researched projects implemented </a:t>
                      </a:r>
                    </a:p>
                  </a:txBody>
                  <a:tcPr marL="36191" marR="36191" marT="36289" marB="178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pPr>
                      <a:r>
                        <a:rPr kumimoji="0" lang="en-GB" altLang="en-US" sz="1200" b="0" i="0" u="none" strike="noStrike" cap="none" normalizeH="0" baseline="0" dirty="0">
                          <a:ln>
                            <a:noFill/>
                          </a:ln>
                          <a:solidFill>
                            <a:srgbClr val="000000"/>
                          </a:solidFill>
                          <a:effectLst/>
                          <a:latin typeface="Verdana" panose="020B0604030504040204" pitchFamily="34" charset="0"/>
                          <a:ea typeface="Verdana" panose="020B0604030504040204" pitchFamily="34" charset="0"/>
                          <a:cs typeface="Arial" panose="020B0604020202020204" pitchFamily="34" charset="0"/>
                        </a:rPr>
                        <a:t>Identification and preparation of research proposal and establish partnerships </a:t>
                      </a:r>
                    </a:p>
                  </a:txBody>
                  <a:tcPr marL="36191" marR="36191" marT="36289" marB="178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pPr>
                      <a:r>
                        <a:rPr kumimoji="0" lang="en-US" altLang="en-US"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2 Research projects have been identified.</a:t>
                      </a:r>
                    </a:p>
                    <a:p>
                      <a:pPr marL="0" marR="0" lvl="0" indent="0" algn="l" defTabSz="457200" rtl="0" eaLnBrk="1" fontAlgn="base" latinLnBrk="0" hangingPunct="1">
                        <a:lnSpc>
                          <a:spcPct val="100000"/>
                        </a:lnSpc>
                        <a:spcBef>
                          <a:spcPct val="0"/>
                        </a:spcBef>
                        <a:spcAft>
                          <a:spcPct val="0"/>
                        </a:spcAft>
                        <a:buClrTx/>
                        <a:buSzTx/>
                        <a:buFontTx/>
                        <a:buNone/>
                      </a:pPr>
                      <a:r>
                        <a:rPr kumimoji="0" lang="en-US" altLang="en-US" sz="1200" b="0" i="0" u="none" strike="noStrike" cap="none" normalizeH="0" baseline="0" dirty="0" smtClean="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[CCTV </a:t>
                      </a:r>
                      <a:r>
                        <a:rPr kumimoji="0" lang="en-US" altLang="en-US"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and compliance with POPIA] [Health Sector Regulations in terms of Section 32(6) of Protection of Personal Information Act ]</a:t>
                      </a:r>
                    </a:p>
                    <a:p>
                      <a:pPr marL="0" marR="0" lvl="0" indent="0" algn="l" defTabSz="457200" rtl="0" eaLnBrk="1" fontAlgn="base" latinLnBrk="0" hangingPunct="1">
                        <a:lnSpc>
                          <a:spcPct val="100000"/>
                        </a:lnSpc>
                        <a:spcBef>
                          <a:spcPct val="0"/>
                        </a:spcBef>
                        <a:spcAft>
                          <a:spcPct val="0"/>
                        </a:spcAft>
                        <a:buClrTx/>
                        <a:buSzTx/>
                        <a:buFontTx/>
                        <a:buNone/>
                      </a:pPr>
                      <a:endParaRPr kumimoji="0" lang="en-US" altLang="en-US"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None/>
                      </a:pPr>
                      <a:r>
                        <a:rPr kumimoji="0" lang="en-US" altLang="en-US"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Potential academic institutions to partner with have been identified.</a:t>
                      </a:r>
                      <a:endParaRPr kumimoji="0" lang="en-ZA" altLang="en-US"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36191" marR="36191" marT="36289" marB="178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5000"/>
                        </a:lnSpc>
                        <a:spcBef>
                          <a:spcPct val="0"/>
                        </a:spcBef>
                        <a:spcAft>
                          <a:spcPts val="200"/>
                        </a:spcAft>
                        <a:buClrTx/>
                        <a:buSzTx/>
                        <a:buFontTx/>
                        <a:buNone/>
                      </a:pPr>
                      <a:r>
                        <a:rPr kumimoji="0" lang="en-ZA" altLang="en-US"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Not Achieved</a:t>
                      </a:r>
                    </a:p>
                  </a:txBody>
                  <a:tcPr marL="36191" marR="36191" marT="36289" marB="178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1297156">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5000"/>
                        </a:lnSpc>
                        <a:spcBef>
                          <a:spcPct val="0"/>
                        </a:spcBef>
                        <a:spcAft>
                          <a:spcPts val="200"/>
                        </a:spcAft>
                        <a:buClrTx/>
                        <a:buSzTx/>
                        <a:buFontTx/>
                        <a:buNone/>
                      </a:pPr>
                      <a:r>
                        <a:rPr kumimoji="0" lang="en-ZA" altLang="en-US"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Performance Overview</a:t>
                      </a:r>
                    </a:p>
                    <a:p>
                      <a:pPr marL="0" marR="0" lvl="0" indent="0" algn="l" defTabSz="914400" rtl="0" eaLnBrk="1" fontAlgn="base" latinLnBrk="0" hangingPunct="1">
                        <a:lnSpc>
                          <a:spcPct val="105000"/>
                        </a:lnSpc>
                        <a:spcBef>
                          <a:spcPct val="0"/>
                        </a:spcBef>
                        <a:spcAft>
                          <a:spcPts val="200"/>
                        </a:spcAft>
                        <a:buClrTx/>
                        <a:buSzTx/>
                        <a:buFontTx/>
                        <a:buNone/>
                      </a:pPr>
                      <a:endParaRPr kumimoji="0" lang="en-ZA" altLang="en-US"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59" marR="61059" marT="15876" marB="1587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4">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pPr>
                      <a:r>
                        <a:rPr kumimoji="0" lang="en-US" altLang="en-US" sz="1200" b="0" i="0" u="none" strike="noStrike" cap="none" normalizeH="0" baseline="0" dirty="0" smtClean="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This work will proceed in tandem with the approval of the Research Strategy. This will entail:</a:t>
                      </a:r>
                    </a:p>
                    <a:p>
                      <a:pPr marL="228600" marR="0" lvl="0" indent="-228600" algn="l" defTabSz="457200" rtl="0" eaLnBrk="1" fontAlgn="base" latinLnBrk="0" hangingPunct="1">
                        <a:lnSpc>
                          <a:spcPct val="100000"/>
                        </a:lnSpc>
                        <a:spcBef>
                          <a:spcPct val="0"/>
                        </a:spcBef>
                        <a:spcAft>
                          <a:spcPct val="0"/>
                        </a:spcAft>
                        <a:buClrTx/>
                        <a:buSzTx/>
                        <a:buFont typeface="+mj-lt"/>
                        <a:buAutoNum type="arabicPeriod"/>
                      </a:pPr>
                      <a:r>
                        <a:rPr kumimoji="0" lang="en-US" altLang="en-US" sz="1200" b="0" i="0" u="none" strike="noStrike" cap="none" normalizeH="0" baseline="0" dirty="0" smtClean="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Research </a:t>
                      </a:r>
                      <a:r>
                        <a:rPr kumimoji="0" lang="en-US" altLang="en-US"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proposal developed </a:t>
                      </a:r>
                      <a:r>
                        <a:rPr kumimoji="0" lang="en-ZA" altLang="en-US"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 on “The usage of CCTV’s and its compliance with POPIA” identified and prepared.</a:t>
                      </a:r>
                    </a:p>
                    <a:p>
                      <a:pPr marL="228600" marR="0" lvl="0" indent="-228600" algn="l" defTabSz="457200" rtl="0" eaLnBrk="1" fontAlgn="base" latinLnBrk="0" hangingPunct="1">
                        <a:lnSpc>
                          <a:spcPct val="100000"/>
                        </a:lnSpc>
                        <a:spcBef>
                          <a:spcPct val="0"/>
                        </a:spcBef>
                        <a:spcAft>
                          <a:spcPct val="0"/>
                        </a:spcAft>
                        <a:buClrTx/>
                        <a:buSzTx/>
                        <a:buFont typeface="+mj-lt"/>
                        <a:buAutoNum type="arabicPeriod"/>
                      </a:pPr>
                      <a:r>
                        <a:rPr kumimoji="0" lang="en-ZA" altLang="en-US" sz="1200" b="0" i="0" u="none" strike="noStrike" cap="none" normalizeH="0" baseline="0" dirty="0" smtClean="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Development </a:t>
                      </a:r>
                      <a:r>
                        <a:rPr kumimoji="0" lang="en-ZA" altLang="en-US"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of the Health sector regulations is the second research project identified : a call for expressions of interest was advertised. Four expressions of interest received on the development of Healthcare sector regulations </a:t>
                      </a:r>
                      <a:r>
                        <a:rPr kumimoji="0" lang="en-GB" altLang="en-US"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as listed in terms of Section 32(6) of POPIA.</a:t>
                      </a:r>
                      <a:r>
                        <a:rPr kumimoji="0" lang="en-ZA" altLang="en-US"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 </a:t>
                      </a:r>
                    </a:p>
                    <a:p>
                      <a:pPr marL="228600" marR="0" lvl="0" indent="-228600" algn="l" defTabSz="457200" rtl="0" eaLnBrk="1" fontAlgn="base" latinLnBrk="0" hangingPunct="1">
                        <a:lnSpc>
                          <a:spcPct val="100000"/>
                        </a:lnSpc>
                        <a:spcBef>
                          <a:spcPct val="0"/>
                        </a:spcBef>
                        <a:spcAft>
                          <a:spcPct val="0"/>
                        </a:spcAft>
                        <a:buClrTx/>
                        <a:buSzTx/>
                        <a:buFont typeface="+mj-lt"/>
                        <a:buAutoNum type="arabicPeriod"/>
                      </a:pPr>
                      <a:r>
                        <a:rPr kumimoji="0" lang="en-US" altLang="en-US" sz="1200" b="0" i="0" u="none" strike="noStrike" cap="none" normalizeH="0" baseline="0" dirty="0" smtClean="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Identification of possible partners.</a:t>
                      </a:r>
                      <a:endParaRPr kumimoji="0" lang="en-ZA" altLang="en-US"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36191" marR="36191" marT="36289" marB="178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492415">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5000"/>
                        </a:lnSpc>
                        <a:spcBef>
                          <a:spcPct val="0"/>
                        </a:spcBef>
                        <a:spcAft>
                          <a:spcPts val="200"/>
                        </a:spcAft>
                        <a:buClrTx/>
                        <a:buSzTx/>
                        <a:buFontTx/>
                        <a:buNone/>
                      </a:pPr>
                      <a:r>
                        <a:rPr kumimoji="0" lang="en-ZA" altLang="en-US"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Challenges </a:t>
                      </a:r>
                    </a:p>
                    <a:p>
                      <a:pPr marL="0" marR="0" lvl="0" indent="0" algn="l" defTabSz="914400" rtl="0" eaLnBrk="1" fontAlgn="base" latinLnBrk="0" hangingPunct="1">
                        <a:lnSpc>
                          <a:spcPct val="105000"/>
                        </a:lnSpc>
                        <a:spcBef>
                          <a:spcPct val="0"/>
                        </a:spcBef>
                        <a:spcAft>
                          <a:spcPts val="200"/>
                        </a:spcAft>
                        <a:buClrTx/>
                        <a:buSzTx/>
                        <a:buFontTx/>
                        <a:buNone/>
                      </a:pPr>
                      <a:r>
                        <a:rPr kumimoji="0" lang="en-ZA" altLang="en-US"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(If applicable)</a:t>
                      </a:r>
                    </a:p>
                    <a:p>
                      <a:pPr marL="0" marR="0" lvl="0" indent="0" algn="l" defTabSz="914400" rtl="0" eaLnBrk="1" fontAlgn="base" latinLnBrk="0" hangingPunct="1">
                        <a:lnSpc>
                          <a:spcPct val="105000"/>
                        </a:lnSpc>
                        <a:spcBef>
                          <a:spcPct val="0"/>
                        </a:spcBef>
                        <a:spcAft>
                          <a:spcPts val="200"/>
                        </a:spcAft>
                        <a:buClrTx/>
                        <a:buSzTx/>
                        <a:buFontTx/>
                        <a:buNone/>
                      </a:pPr>
                      <a:endParaRPr kumimoji="0" lang="en-ZA" altLang="en-US"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59" marR="61059" marT="15876" marB="1587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4">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ctr" latinLnBrk="0" hangingPunct="1">
                        <a:lnSpc>
                          <a:spcPct val="120000"/>
                        </a:lnSpc>
                        <a:spcBef>
                          <a:spcPct val="0"/>
                        </a:spcBef>
                        <a:spcAft>
                          <a:spcPct val="0"/>
                        </a:spcAft>
                        <a:buClrTx/>
                        <a:buSzTx/>
                        <a:buFontTx/>
                        <a:buNone/>
                      </a:pPr>
                      <a:r>
                        <a:rPr kumimoji="0" lang="en-US" altLang="en-US"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The research strategy and plan has not been approved. </a:t>
                      </a:r>
                      <a:r>
                        <a:rPr kumimoji="0" lang="en-US" altLang="en-US" sz="1200" b="0" i="0" u="none" strike="noStrike" cap="none" normalizeH="0" baseline="0" dirty="0" smtClean="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Memoranda of Cooperation (MOCs) </a:t>
                      </a:r>
                      <a:r>
                        <a:rPr kumimoji="0" lang="en-US" altLang="en-US"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not entered into with possible research partners.</a:t>
                      </a:r>
                    </a:p>
                  </a:txBody>
                  <a:tcPr marL="36191" marR="36191" marT="36289" marB="178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599453">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5000"/>
                        </a:lnSpc>
                        <a:spcBef>
                          <a:spcPct val="0"/>
                        </a:spcBef>
                        <a:spcAft>
                          <a:spcPts val="200"/>
                        </a:spcAft>
                        <a:buClrTx/>
                        <a:buSzTx/>
                        <a:buFontTx/>
                        <a:buNone/>
                      </a:pPr>
                      <a:r>
                        <a:rPr kumimoji="0" lang="en-ZA" altLang="en-US"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Risks and Mitigation </a:t>
                      </a:r>
                    </a:p>
                    <a:p>
                      <a:pPr marL="0" marR="0" lvl="0" indent="0" algn="l" defTabSz="914400" rtl="0" eaLnBrk="1" fontAlgn="base" latinLnBrk="0" hangingPunct="1">
                        <a:lnSpc>
                          <a:spcPct val="105000"/>
                        </a:lnSpc>
                        <a:spcBef>
                          <a:spcPct val="0"/>
                        </a:spcBef>
                        <a:spcAft>
                          <a:spcPts val="200"/>
                        </a:spcAft>
                        <a:buClrTx/>
                        <a:buSzTx/>
                        <a:buFontTx/>
                        <a:buNone/>
                      </a:pPr>
                      <a:r>
                        <a:rPr kumimoji="0" lang="en-ZA" altLang="en-US"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(If applicable)</a:t>
                      </a:r>
                    </a:p>
                  </a:txBody>
                  <a:tcPr marL="61059" marR="61059" marT="15876" marB="1587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4">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en-US"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Risks: research being undertaken without an approved research strategy. </a:t>
                      </a:r>
                      <a:r>
                        <a:rPr kumimoji="0" lang="en-US" altLang="en-US" sz="1200" b="0" i="0" u="none" strike="noStrike" cap="none" normalizeH="0" baseline="0" dirty="0" smtClean="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MOCs </a:t>
                      </a:r>
                      <a:r>
                        <a:rPr kumimoji="0" lang="en-US" altLang="en-US"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not entered into with identified institutions. </a:t>
                      </a:r>
                    </a:p>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en-US"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Mitigation: Research strategy referred to a working committee. Preliminary work has commenced to ensure that once the research strategy is approved.</a:t>
                      </a:r>
                      <a:endParaRPr kumimoji="0" lang="en-ZA" altLang="en-US"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36191" marR="36191" marT="36289" marB="178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393700"/>
            <a:ext cx="8229600" cy="508000"/>
          </a:xfrm>
        </p:spPr>
        <p:txBody>
          <a:bodyPr/>
          <a:lstStyle/>
          <a:p>
            <a:pPr eaLnBrk="1" hangingPunct="1"/>
            <a:r>
              <a:rPr lang="en-US" altLang="en-US" sz="2400" b="1" dirty="0">
                <a:latin typeface="Arial" panose="020B0604020202020204" pitchFamily="34" charset="0"/>
                <a:cs typeface="Arial" panose="020B0604020202020204" pitchFamily="34" charset="0"/>
              </a:rPr>
              <a:t>PROGRAMME: LEGAL, POLICY, RESEARCH AND INFORMATION TECHNOLOGY ANALYSIS</a:t>
            </a:r>
          </a:p>
        </p:txBody>
      </p:sp>
      <p:graphicFrame>
        <p:nvGraphicFramePr>
          <p:cNvPr id="7" name="Group 33"/>
          <p:cNvGraphicFramePr/>
          <p:nvPr/>
        </p:nvGraphicFramePr>
        <p:xfrm>
          <a:off x="341313" y="1171575"/>
          <a:ext cx="8451850" cy="5080000"/>
        </p:xfrm>
        <a:graphic>
          <a:graphicData uri="http://schemas.openxmlformats.org/drawingml/2006/table">
            <a:tbl>
              <a:tblPr/>
              <a:tblGrid>
                <a:gridCol w="1426212">
                  <a:extLst>
                    <a:ext uri="{9D8B030D-6E8A-4147-A177-3AD203B41FA5}">
                      <a16:colId xmlns:a16="http://schemas.microsoft.com/office/drawing/2014/main" val="20000"/>
                    </a:ext>
                  </a:extLst>
                </a:gridCol>
                <a:gridCol w="1298219">
                  <a:extLst>
                    <a:ext uri="{9D8B030D-6E8A-4147-A177-3AD203B41FA5}">
                      <a16:colId xmlns:a16="http://schemas.microsoft.com/office/drawing/2014/main" val="20001"/>
                    </a:ext>
                  </a:extLst>
                </a:gridCol>
                <a:gridCol w="1380500">
                  <a:extLst>
                    <a:ext uri="{9D8B030D-6E8A-4147-A177-3AD203B41FA5}">
                      <a16:colId xmlns:a16="http://schemas.microsoft.com/office/drawing/2014/main" val="20002"/>
                    </a:ext>
                  </a:extLst>
                </a:gridCol>
                <a:gridCol w="3165744">
                  <a:extLst>
                    <a:ext uri="{9D8B030D-6E8A-4147-A177-3AD203B41FA5}">
                      <a16:colId xmlns:a16="http://schemas.microsoft.com/office/drawing/2014/main" val="20003"/>
                    </a:ext>
                  </a:extLst>
                </a:gridCol>
                <a:gridCol w="1181175">
                  <a:extLst>
                    <a:ext uri="{9D8B030D-6E8A-4147-A177-3AD203B41FA5}">
                      <a16:colId xmlns:a16="http://schemas.microsoft.com/office/drawing/2014/main" val="20004"/>
                    </a:ext>
                  </a:extLst>
                </a:gridCol>
              </a:tblGrid>
              <a:tr h="560805">
                <a:tc gridSpan="5">
                  <a:txBody>
                    <a:bodyPr/>
                    <a:lstStyle/>
                    <a:p>
                      <a:pPr marL="0" marR="0">
                        <a:spcBef>
                          <a:spcPts val="0"/>
                        </a:spcBef>
                        <a:spcAft>
                          <a:spcPts val="0"/>
                        </a:spcAft>
                      </a:pPr>
                      <a:r>
                        <a:rPr lang="en-ZA" sz="1200" b="1" dirty="0" err="1" smtClean="0">
                          <a:solidFill>
                            <a:schemeClr val="tx1"/>
                          </a:solidFill>
                          <a:latin typeface="Verdana" panose="020B0604030504040204" pitchFamily="34" charset="0"/>
                          <a:ea typeface="Verdana" panose="020B0604030504040204" pitchFamily="34" charset="0"/>
                          <a:cs typeface="Arial" panose="020B0604020202020204" pitchFamily="34" charset="0"/>
                        </a:rPr>
                        <a:t>Output:Output</a:t>
                      </a:r>
                      <a:r>
                        <a:rPr lang="en-ZA" sz="1200" b="1" dirty="0" smtClean="0">
                          <a:solidFill>
                            <a:schemeClr val="tx1"/>
                          </a:solidFill>
                          <a:latin typeface="Verdana" panose="020B0604030504040204" pitchFamily="34" charset="0"/>
                          <a:ea typeface="Verdana" panose="020B0604030504040204" pitchFamily="34" charset="0"/>
                          <a:cs typeface="Arial" panose="020B0604020202020204" pitchFamily="34" charset="0"/>
                        </a:rPr>
                        <a:t>: </a:t>
                      </a:r>
                      <a:r>
                        <a:rPr lang="en-US" sz="1200" b="1" dirty="0" smtClean="0">
                          <a:latin typeface="Verdana" panose="020B0604030504040204" pitchFamily="34" charset="0"/>
                          <a:ea typeface="Verdana" panose="020B0604030504040204" pitchFamily="34" charset="0"/>
                        </a:rPr>
                        <a:t>Percentage </a:t>
                      </a:r>
                      <a:r>
                        <a:rPr lang="en-US" sz="1200" b="1" dirty="0">
                          <a:latin typeface="Verdana" panose="020B0604030504040204" pitchFamily="34" charset="0"/>
                          <a:ea typeface="Verdana" panose="020B0604030504040204" pitchFamily="34" charset="0"/>
                        </a:rPr>
                        <a:t>of prioritized actions in the readiness plan implemented </a:t>
                      </a:r>
                      <a:endParaRPr lang="en-ZA" sz="1200" b="1" dirty="0">
                        <a:solidFill>
                          <a:schemeClr val="bg1"/>
                        </a:solidFill>
                        <a:effectLst/>
                        <a:latin typeface="Verdana" panose="020B0604030504040204" pitchFamily="34" charset="0"/>
                        <a:ea typeface="Verdana" panose="020B0604030504040204" pitchFamily="34" charset="0"/>
                        <a:cs typeface="Arial" panose="020B0604020202020204" pitchFamily="34" charset="0"/>
                      </a:endParaRPr>
                    </a:p>
                  </a:txBody>
                  <a:tcPr marL="50801" marR="50801" marT="50810" marB="5081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8F2E"/>
                    </a:solidFill>
                  </a:tcPr>
                </a:tc>
                <a:tc hMerge="1">
                  <a:txBody>
                    <a:bodyPr/>
                    <a:lstStyle/>
                    <a:p>
                      <a:endParaRPr lang="en-US"/>
                    </a:p>
                  </a:txBody>
                  <a:tcPr marL="50800" marR="50800" marT="50800" marB="50800"/>
                </a:tc>
                <a:tc hMerge="1">
                  <a:txBody>
                    <a:bodyPr/>
                    <a:lstStyle/>
                    <a:p>
                      <a:endParaRPr lang="en-US"/>
                    </a:p>
                  </a:txBody>
                  <a:tcPr marL="50800" marR="50800" marT="50800" marB="50800"/>
                </a:tc>
                <a:tc hMerge="1">
                  <a:txBody>
                    <a:bodyPr/>
                    <a:lstStyle/>
                    <a:p>
                      <a:endParaRPr lang="en-US"/>
                    </a:p>
                  </a:txBody>
                  <a:tcPr marL="50800" marR="50800" marT="50800" marB="50800"/>
                </a:tc>
                <a:tc hMerge="1">
                  <a:txBody>
                    <a:bodyPr/>
                    <a:lstStyle/>
                    <a:p>
                      <a:endParaRPr lang="en-US"/>
                    </a:p>
                  </a:txBody>
                  <a:tcPr marL="50800" marR="50800" marT="50800" marB="50800"/>
                </a:tc>
                <a:extLst>
                  <a:ext uri="{0D108BD9-81ED-4DB2-BD59-A6C34878D82A}">
                    <a16:rowId xmlns:a16="http://schemas.microsoft.com/office/drawing/2014/main" val="10000"/>
                  </a:ext>
                </a:extLst>
              </a:tr>
              <a:tr h="513089">
                <a:tc rowSpan="2">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ctr" defTabSz="914400" rtl="0" eaLnBrk="1" fontAlgn="base" latinLnBrk="0" hangingPunct="1">
                        <a:lnSpc>
                          <a:spcPct val="105000"/>
                        </a:lnSpc>
                        <a:spcBef>
                          <a:spcPct val="0"/>
                        </a:spcBef>
                        <a:spcAft>
                          <a:spcPts val="200"/>
                        </a:spcAft>
                        <a:buClrTx/>
                        <a:buSzTx/>
                        <a:buFontTx/>
                        <a:buNone/>
                      </a:pPr>
                      <a:r>
                        <a:rPr kumimoji="0" lang="en-US"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Indicator</a:t>
                      </a:r>
                      <a:endPar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59" marR="61059" marT="15845" marB="1584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rowSpan="2">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ctr" defTabSz="914400" rtl="0" eaLnBrk="1" fontAlgn="base" latinLnBrk="0" hangingPunct="1">
                        <a:lnSpc>
                          <a:spcPct val="105000"/>
                        </a:lnSpc>
                        <a:spcBef>
                          <a:spcPct val="0"/>
                        </a:spcBef>
                        <a:spcAft>
                          <a:spcPts val="200"/>
                        </a:spcAft>
                        <a:buClrTx/>
                        <a:buSzTx/>
                        <a:buFontTx/>
                        <a:buNone/>
                      </a:pPr>
                      <a:r>
                        <a:rPr kumimoji="0" lang="en-US"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Annual target: </a:t>
                      </a:r>
                      <a:r>
                        <a:rPr kumimoji="0" lang="en-US" sz="1200" b="1" i="0" u="none" strike="noStrike" cap="none" normalizeH="0" baseline="0" dirty="0" smtClean="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2021/22</a:t>
                      </a:r>
                      <a:endPar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59" marR="61059" marT="15845" marB="1584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gridSpan="2">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ctr" defTabSz="914400" rtl="0" eaLnBrk="1" fontAlgn="base" latinLnBrk="0" hangingPunct="1">
                        <a:lnSpc>
                          <a:spcPct val="105000"/>
                        </a:lnSpc>
                        <a:spcBef>
                          <a:spcPct val="0"/>
                        </a:spcBef>
                        <a:spcAft>
                          <a:spcPts val="200"/>
                        </a:spcAft>
                        <a:buClrTx/>
                        <a:buSzTx/>
                        <a:buFontTx/>
                        <a:buNone/>
                      </a:pPr>
                      <a:r>
                        <a:rPr kumimoji="0" lang="en-ZA" sz="1200" b="1" i="0" u="none" strike="noStrike" kern="1200" cap="none" normalizeH="0" baseline="0" dirty="0" smtClean="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Mid Year</a:t>
                      </a:r>
                      <a:endParaRPr kumimoji="0" lang="en-ZA" sz="1200" b="1"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59" marR="61059" marT="15845" marB="1584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hMerge="1">
                  <a:txBody>
                    <a:bodyPr/>
                    <a:lstStyle/>
                    <a:p>
                      <a:endParaRPr lang="en-US"/>
                    </a:p>
                  </a:txBody>
                  <a:tcPr/>
                </a:tc>
                <a:tc rowSpan="2">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ctr" defTabSz="914400" rtl="0" eaLnBrk="1" fontAlgn="base" latinLnBrk="0" hangingPunct="1">
                        <a:lnSpc>
                          <a:spcPct val="105000"/>
                        </a:lnSpc>
                        <a:spcBef>
                          <a:spcPct val="0"/>
                        </a:spcBef>
                        <a:spcAft>
                          <a:spcPts val="200"/>
                        </a:spcAft>
                        <a:buClrTx/>
                        <a:buSzTx/>
                        <a:buFontTx/>
                        <a:buNone/>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Status</a:t>
                      </a:r>
                    </a:p>
                  </a:txBody>
                  <a:tcPr marL="61059" marR="61059" marT="15845" marB="1584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1"/>
                  </a:ext>
                </a:extLst>
              </a:tr>
              <a:tr h="612913">
                <a:tc vMerge="1">
                  <a:txBody>
                    <a:bodyPr/>
                    <a:lstStyle/>
                    <a:p>
                      <a:endParaRPr lang="en-US"/>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vMerge="1">
                  <a:txBody>
                    <a:bodyPr/>
                    <a:lstStyle/>
                    <a:p>
                      <a:endParaRPr lang="en-US"/>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115000"/>
                        </a:lnSpc>
                        <a:spcBef>
                          <a:spcPts val="1200"/>
                        </a:spcBef>
                        <a:spcAft>
                          <a:spcPts val="0"/>
                        </a:spcAft>
                      </a:pPr>
                      <a:r>
                        <a:rPr lang="en-US" sz="1200" b="1" dirty="0">
                          <a:latin typeface="Verdana" panose="020B0604030504040204" pitchFamily="34" charset="0"/>
                          <a:ea typeface="Verdana" panose="020B0604030504040204" pitchFamily="34" charset="0"/>
                          <a:cs typeface="Arial" panose="020B0604020202020204" pitchFamily="34" charset="0"/>
                        </a:rPr>
                        <a:t>Target</a:t>
                      </a:r>
                      <a:r>
                        <a:rPr lang="en-US" sz="1200" b="1" baseline="0" dirty="0">
                          <a:latin typeface="Verdana" panose="020B0604030504040204" pitchFamily="34" charset="0"/>
                          <a:ea typeface="Verdana" panose="020B0604030504040204" pitchFamily="34" charset="0"/>
                          <a:cs typeface="Arial" panose="020B0604020202020204" pitchFamily="34" charset="0"/>
                        </a:rPr>
                        <a:t> </a:t>
                      </a:r>
                      <a:endParaRPr lang="en-US" sz="1200" b="1" dirty="0">
                        <a:latin typeface="Verdana" panose="020B0604030504040204" pitchFamily="34" charset="0"/>
                        <a:ea typeface="Verdana" panose="020B0604030504040204" pitchFamily="34" charset="0"/>
                        <a:cs typeface="Arial" panose="020B0604020202020204" pitchFamily="34" charset="0"/>
                      </a:endParaRPr>
                    </a:p>
                  </a:txBody>
                  <a:tcPr marL="61059" marR="61059" marT="15845" marB="1584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r>
                        <a:rPr lang="en-ZA" sz="1200" b="1" dirty="0">
                          <a:latin typeface="Verdana" panose="020B0604030504040204" pitchFamily="34" charset="0"/>
                          <a:ea typeface="Verdana" panose="020B0604030504040204" pitchFamily="34" charset="0"/>
                          <a:cs typeface="Arial" panose="020B0604020202020204" pitchFamily="34" charset="0"/>
                        </a:rPr>
                        <a:t>Actual</a:t>
                      </a:r>
                      <a:r>
                        <a:rPr lang="en-ZA" sz="1200" b="1" baseline="0" dirty="0">
                          <a:latin typeface="Verdana" panose="020B0604030504040204" pitchFamily="34" charset="0"/>
                          <a:ea typeface="Verdana" panose="020B0604030504040204" pitchFamily="34" charset="0"/>
                          <a:cs typeface="Arial" panose="020B0604020202020204" pitchFamily="34" charset="0"/>
                        </a:rPr>
                        <a:t> Output </a:t>
                      </a:r>
                      <a:endParaRPr lang="en-ZA" sz="1200" b="1" dirty="0">
                        <a:latin typeface="Verdana" panose="020B0604030504040204" pitchFamily="34" charset="0"/>
                        <a:ea typeface="Verdana" panose="020B0604030504040204" pitchFamily="34" charset="0"/>
                        <a:cs typeface="Arial" panose="020B0604020202020204" pitchFamily="34" charset="0"/>
                      </a:endParaRPr>
                    </a:p>
                  </a:txBody>
                  <a:tcPr marL="61059" marR="61059" marT="15845" marB="1584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vMerge="1">
                  <a:txBody>
                    <a:bodyPr/>
                    <a:lstStyle/>
                    <a:p>
                      <a:endParaRPr lang="en-US"/>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36680">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l" defTabSz="914400" rtl="0" eaLnBrk="1" fontAlgn="base" latinLnBrk="0" hangingPunct="1">
                        <a:lnSpc>
                          <a:spcPct val="105000"/>
                        </a:lnSpc>
                        <a:spcBef>
                          <a:spcPct val="0"/>
                        </a:spcBef>
                        <a:spcAft>
                          <a:spcPts val="200"/>
                        </a:spcAft>
                        <a:buClrTx/>
                        <a:buSzTx/>
                        <a:buFontTx/>
                        <a:buNone/>
                      </a:pPr>
                      <a:r>
                        <a:rPr lang="en-US" sz="1200" b="1" dirty="0" smtClean="0">
                          <a:latin typeface="Verdana" panose="020B0604030504040204" pitchFamily="34" charset="0"/>
                          <a:ea typeface="Verdana" panose="020B0604030504040204" pitchFamily="34" charset="0"/>
                          <a:cs typeface="Arial" panose="020B0604020202020204" pitchFamily="34" charset="0"/>
                        </a:rPr>
                        <a:t>4.6.</a:t>
                      </a:r>
                      <a:endParaRPr lang="en-US" sz="1200" b="1" dirty="0">
                        <a:latin typeface="Verdana" panose="020B0604030504040204" pitchFamily="34" charset="0"/>
                        <a:ea typeface="Verdana" panose="020B0604030504040204" pitchFamily="34" charset="0"/>
                        <a:cs typeface="Arial" panose="020B0604020202020204" pitchFamily="34" charset="0"/>
                      </a:endParaRPr>
                    </a:p>
                    <a:p>
                      <a:pPr marL="0" marR="0" lvl="0" indent="0" algn="l" defTabSz="914400" rtl="0" eaLnBrk="1" fontAlgn="base" latinLnBrk="0" hangingPunct="1">
                        <a:lnSpc>
                          <a:spcPct val="105000"/>
                        </a:lnSpc>
                        <a:spcBef>
                          <a:spcPct val="0"/>
                        </a:spcBef>
                        <a:spcAft>
                          <a:spcPts val="200"/>
                        </a:spcAft>
                        <a:buClrTx/>
                        <a:buSzTx/>
                        <a:buFontTx/>
                        <a:buNone/>
                      </a:pPr>
                      <a:r>
                        <a:rPr lang="en-US" sz="1200" b="1" dirty="0" smtClean="0">
                          <a:latin typeface="Verdana" panose="020B0604030504040204" pitchFamily="34" charset="0"/>
                          <a:ea typeface="Verdana" panose="020B0604030504040204" pitchFamily="34" charset="0"/>
                          <a:cs typeface="Arial" panose="020B0604020202020204" pitchFamily="34" charset="0"/>
                        </a:rPr>
                        <a:t>Percentage </a:t>
                      </a:r>
                      <a:r>
                        <a:rPr lang="en-US" sz="1200" b="1" dirty="0">
                          <a:latin typeface="Verdana" panose="020B0604030504040204" pitchFamily="34" charset="0"/>
                          <a:ea typeface="Verdana" panose="020B0604030504040204" pitchFamily="34" charset="0"/>
                          <a:cs typeface="Arial" panose="020B0604020202020204" pitchFamily="34" charset="0"/>
                        </a:rPr>
                        <a:t>of prioritised actions in the readiness plan implemented </a:t>
                      </a:r>
                      <a:endPar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59" marR="61059" marT="15845" marB="1584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algn="l" fontAlgn="ctr">
                        <a:lnSpc>
                          <a:spcPct val="120000"/>
                        </a:lnSpc>
                        <a:spcBef>
                          <a:spcPts val="0"/>
                        </a:spcBef>
                        <a:spcAft>
                          <a:spcPts val="0"/>
                        </a:spcAft>
                      </a:pPr>
                      <a:r>
                        <a:rPr lang="en-US" sz="1200" dirty="0">
                          <a:latin typeface="Verdana" panose="020B0604030504040204" pitchFamily="34" charset="0"/>
                          <a:ea typeface="Verdana" panose="020B0604030504040204" pitchFamily="34" charset="0"/>
                          <a:cs typeface="Arial" panose="020B0604020202020204" pitchFamily="34" charset="0"/>
                        </a:rPr>
                        <a:t>100 Percentage of prioritised actions in the readiness plan implemented </a:t>
                      </a:r>
                      <a:endParaRPr lang="en-GB" sz="1200" b="0" dirty="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36191" marR="36191" marT="36218" marB="1779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5000"/>
                        </a:lnSpc>
                        <a:spcBef>
                          <a:spcPct val="0"/>
                        </a:spcBef>
                        <a:spcAft>
                          <a:spcPts val="200"/>
                        </a:spcAft>
                        <a:buClrTx/>
                        <a:buSzTx/>
                        <a:buFontTx/>
                        <a:buNone/>
                      </a:pPr>
                      <a:r>
                        <a:rPr lang="en-US" sz="1200" dirty="0">
                          <a:latin typeface="Verdana" panose="020B0604030504040204" pitchFamily="34" charset="0"/>
                          <a:ea typeface="Verdana" panose="020B0604030504040204" pitchFamily="34" charset="0"/>
                          <a:cs typeface="Arial" panose="020B0604020202020204" pitchFamily="34" charset="0"/>
                        </a:rPr>
                        <a:t>50</a:t>
                      </a:r>
                      <a:r>
                        <a:rPr lang="en-US" sz="1200" baseline="0" dirty="0">
                          <a:latin typeface="Verdana" panose="020B0604030504040204" pitchFamily="34" charset="0"/>
                          <a:ea typeface="Verdana" panose="020B0604030504040204" pitchFamily="34" charset="0"/>
                          <a:cs typeface="Arial" panose="020B0604020202020204" pitchFamily="34" charset="0"/>
                        </a:rPr>
                        <a:t> </a:t>
                      </a:r>
                      <a:r>
                        <a:rPr lang="en-US" sz="1200" dirty="0">
                          <a:latin typeface="Verdana" panose="020B0604030504040204" pitchFamily="34" charset="0"/>
                          <a:ea typeface="Verdana" panose="020B0604030504040204" pitchFamily="34" charset="0"/>
                          <a:cs typeface="Arial" panose="020B0604020202020204" pitchFamily="34" charset="0"/>
                        </a:rPr>
                        <a:t>Percent of prioritised actions in the readiness plan implemented </a:t>
                      </a:r>
                      <a:endParaRPr kumimoji="0" lang="en-ZA"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36191" marR="36191" marT="36218" marB="1779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indent="0" algn="l">
                        <a:buNone/>
                      </a:pPr>
                      <a:r>
                        <a:rPr lang="en-US" sz="1200" dirty="0" smtClean="0">
                          <a:latin typeface="Verdana" panose="020B0604030504040204" pitchFamily="34" charset="0"/>
                          <a:ea typeface="Verdana" panose="020B0604030504040204" pitchFamily="34" charset="0"/>
                          <a:cs typeface="Arial" panose="020B0604020202020204" pitchFamily="34" charset="0"/>
                        </a:rPr>
                        <a:t>0%</a:t>
                      </a:r>
                      <a:endParaRPr lang="en-ZA" sz="1200" dirty="0">
                        <a:latin typeface="Verdana" panose="020B0604030504040204" pitchFamily="34" charset="0"/>
                        <a:ea typeface="Verdana" panose="020B0604030504040204" pitchFamily="34" charset="0"/>
                        <a:cs typeface="Arial" panose="020B0604020202020204" pitchFamily="34" charset="0"/>
                      </a:endParaRPr>
                    </a:p>
                  </a:txBody>
                  <a:tcPr marL="36191" marR="36191" marT="36218" marB="1779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5000"/>
                        </a:lnSpc>
                        <a:spcBef>
                          <a:spcPct val="0"/>
                        </a:spcBef>
                        <a:spcAft>
                          <a:spcPts val="200"/>
                        </a:spcAft>
                        <a:buClrTx/>
                        <a:buSzTx/>
                        <a:buFontTx/>
                        <a:buNone/>
                        <a:defRPr/>
                      </a:pPr>
                      <a:r>
                        <a:rPr lang="en-US" sz="1200" dirty="0">
                          <a:latin typeface="Verdana" panose="020B0604030504040204" pitchFamily="34" charset="0"/>
                          <a:ea typeface="Verdana" panose="020B0604030504040204" pitchFamily="34" charset="0"/>
                          <a:cs typeface="Arial" panose="020B0604020202020204" pitchFamily="34" charset="0"/>
                        </a:rPr>
                        <a:t>Not</a:t>
                      </a:r>
                      <a:r>
                        <a:rPr lang="en-US" sz="1200" baseline="0" dirty="0">
                          <a:latin typeface="Verdana" panose="020B0604030504040204" pitchFamily="34" charset="0"/>
                          <a:ea typeface="Verdana" panose="020B0604030504040204" pitchFamily="34" charset="0"/>
                          <a:cs typeface="Arial" panose="020B0604020202020204" pitchFamily="34" charset="0"/>
                        </a:rPr>
                        <a:t> </a:t>
                      </a:r>
                      <a:r>
                        <a:rPr lang="en-US" sz="1200" dirty="0">
                          <a:latin typeface="Verdana" panose="020B0604030504040204" pitchFamily="34" charset="0"/>
                          <a:ea typeface="Verdana" panose="020B0604030504040204" pitchFamily="34" charset="0"/>
                          <a:cs typeface="Arial" panose="020B0604020202020204" pitchFamily="34" charset="0"/>
                        </a:rPr>
                        <a:t>Achieved</a:t>
                      </a:r>
                      <a:endParaRPr lang="en-ZA" sz="1200" dirty="0">
                        <a:latin typeface="Verdana" panose="020B0604030504040204" pitchFamily="34" charset="0"/>
                        <a:ea typeface="Verdana" panose="020B0604030504040204" pitchFamily="34" charset="0"/>
                        <a:cs typeface="Arial" panose="020B0604020202020204" pitchFamily="34" charset="0"/>
                      </a:endParaRPr>
                    </a:p>
                  </a:txBody>
                  <a:tcPr marL="36191" marR="36191" marT="36218" marB="1779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633160">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l" defTabSz="914400" rtl="0" eaLnBrk="1" fontAlgn="base" latinLnBrk="0" hangingPunct="1">
                        <a:lnSpc>
                          <a:spcPct val="105000"/>
                        </a:lnSpc>
                        <a:spcBef>
                          <a:spcPct val="0"/>
                        </a:spcBef>
                        <a:spcAft>
                          <a:spcPts val="200"/>
                        </a:spcAft>
                        <a:buClrTx/>
                        <a:buSzTx/>
                        <a:buFontTx/>
                        <a:buNone/>
                        <a:defRPr/>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Performance Overview</a:t>
                      </a:r>
                    </a:p>
                    <a:p>
                      <a:pPr marL="0" marR="0" lvl="0" indent="0" algn="l" defTabSz="914400" rtl="0" eaLnBrk="1" fontAlgn="base" latinLnBrk="0" hangingPunct="1">
                        <a:lnSpc>
                          <a:spcPct val="105000"/>
                        </a:lnSpc>
                        <a:spcBef>
                          <a:spcPct val="0"/>
                        </a:spcBef>
                        <a:spcAft>
                          <a:spcPts val="200"/>
                        </a:spcAft>
                        <a:buClrTx/>
                        <a:buSzTx/>
                        <a:buFontTx/>
                        <a:buNone/>
                      </a:pPr>
                      <a:endPar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59" marR="61059" marT="15845" marB="1584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4">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l"/>
                      <a:r>
                        <a:rPr lang="en-US" sz="1200" dirty="0" smtClean="0">
                          <a:latin typeface="Verdana" panose="020B0604030504040204" pitchFamily="34" charset="0"/>
                          <a:ea typeface="Verdana" panose="020B0604030504040204" pitchFamily="34" charset="0"/>
                          <a:cs typeface="Arial" panose="020B0604020202020204" pitchFamily="34" charset="0"/>
                        </a:rPr>
                        <a:t>Eleven (11) of</a:t>
                      </a:r>
                      <a:r>
                        <a:rPr lang="en-US" sz="1200" baseline="0" dirty="0" smtClean="0">
                          <a:latin typeface="Verdana" panose="020B0604030504040204" pitchFamily="34" charset="0"/>
                          <a:ea typeface="Verdana" panose="020B0604030504040204" pitchFamily="34" charset="0"/>
                          <a:cs typeface="Arial" panose="020B0604020202020204" pitchFamily="34" charset="0"/>
                        </a:rPr>
                        <a:t> twenty-two </a:t>
                      </a:r>
                      <a:r>
                        <a:rPr lang="en-US" sz="1200" dirty="0" smtClean="0">
                          <a:latin typeface="Verdana" panose="020B0604030504040204" pitchFamily="34" charset="0"/>
                          <a:ea typeface="Verdana" panose="020B0604030504040204" pitchFamily="34" charset="0"/>
                          <a:cs typeface="Arial" panose="020B0604020202020204" pitchFamily="34" charset="0"/>
                        </a:rPr>
                        <a:t>(22) prioritised </a:t>
                      </a:r>
                      <a:r>
                        <a:rPr lang="en-US" sz="1200" dirty="0">
                          <a:latin typeface="Verdana" panose="020B0604030504040204" pitchFamily="34" charset="0"/>
                          <a:ea typeface="Verdana" panose="020B0604030504040204" pitchFamily="34" charset="0"/>
                          <a:cs typeface="Arial" panose="020B0604020202020204" pitchFamily="34" charset="0"/>
                        </a:rPr>
                        <a:t>actions in the readiness plan </a:t>
                      </a:r>
                      <a:r>
                        <a:rPr lang="en-US" sz="1200" dirty="0" smtClean="0">
                          <a:latin typeface="Verdana" panose="020B0604030504040204" pitchFamily="34" charset="0"/>
                          <a:ea typeface="Verdana" panose="020B0604030504040204" pitchFamily="34" charset="0"/>
                          <a:cs typeface="Arial" panose="020B0604020202020204" pitchFamily="34" charset="0"/>
                        </a:rPr>
                        <a:t>have been identified</a:t>
                      </a:r>
                      <a:r>
                        <a:rPr lang="en-US" sz="1200" dirty="0">
                          <a:latin typeface="Verdana" panose="020B0604030504040204" pitchFamily="34" charset="0"/>
                          <a:ea typeface="Verdana" panose="020B0604030504040204" pitchFamily="34" charset="0"/>
                          <a:cs typeface="Arial" panose="020B0604020202020204" pitchFamily="34" charset="0"/>
                        </a:rPr>
                        <a:t>, </a:t>
                      </a:r>
                      <a:r>
                        <a:rPr lang="en-US" sz="1200" dirty="0" smtClean="0">
                          <a:latin typeface="Verdana" panose="020B0604030504040204" pitchFamily="34" charset="0"/>
                          <a:ea typeface="Verdana" panose="020B0604030504040204" pitchFamily="34" charset="0"/>
                          <a:cs typeface="Arial" panose="020B0604020202020204" pitchFamily="34" charset="0"/>
                        </a:rPr>
                        <a:t>prioritized,</a:t>
                      </a:r>
                      <a:r>
                        <a:rPr lang="en-US" sz="1200" baseline="0" dirty="0" smtClean="0">
                          <a:latin typeface="Verdana" panose="020B0604030504040204" pitchFamily="34" charset="0"/>
                          <a:ea typeface="Verdana" panose="020B0604030504040204" pitchFamily="34" charset="0"/>
                          <a:cs typeface="Arial" panose="020B0604020202020204" pitchFamily="34" charset="0"/>
                        </a:rPr>
                        <a:t> </a:t>
                      </a:r>
                      <a:r>
                        <a:rPr lang="en-US" sz="1200" dirty="0" smtClean="0">
                          <a:latin typeface="Verdana" panose="020B0604030504040204" pitchFamily="34" charset="0"/>
                          <a:ea typeface="Verdana" panose="020B0604030504040204" pitchFamily="34" charset="0"/>
                          <a:cs typeface="Arial" panose="020B0604020202020204" pitchFamily="34" charset="0"/>
                        </a:rPr>
                        <a:t>drafted </a:t>
                      </a:r>
                      <a:r>
                        <a:rPr lang="en-US" sz="1200" dirty="0">
                          <a:latin typeface="Verdana" panose="020B0604030504040204" pitchFamily="34" charset="0"/>
                          <a:ea typeface="Verdana" panose="020B0604030504040204" pitchFamily="34" charset="0"/>
                          <a:cs typeface="Arial" panose="020B0604020202020204" pitchFamily="34" charset="0"/>
                        </a:rPr>
                        <a:t>and </a:t>
                      </a:r>
                      <a:r>
                        <a:rPr lang="en-US" sz="1200" dirty="0" smtClean="0">
                          <a:latin typeface="Verdana" panose="020B0604030504040204" pitchFamily="34" charset="0"/>
                          <a:ea typeface="Verdana" panose="020B0604030504040204" pitchFamily="34" charset="0"/>
                          <a:cs typeface="Arial" panose="020B0604020202020204" pitchFamily="34" charset="0"/>
                        </a:rPr>
                        <a:t>are awaiting approval process for implementation.</a:t>
                      </a:r>
                      <a:endParaRPr kumimoji="0" lang="en-ZA"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36191" marR="36191" marT="36218" marB="1779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marL="61065" marR="61065" marT="15832" marB="158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marL="61065" marR="61065" marT="15832" marB="158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58561">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l" defTabSz="914400" rtl="0" eaLnBrk="1" fontAlgn="base" latinLnBrk="0" hangingPunct="1">
                        <a:lnSpc>
                          <a:spcPct val="105000"/>
                        </a:lnSpc>
                        <a:spcBef>
                          <a:spcPct val="0"/>
                        </a:spcBef>
                        <a:spcAft>
                          <a:spcPts val="200"/>
                        </a:spcAft>
                        <a:buClrTx/>
                        <a:buSzTx/>
                        <a:buFontTx/>
                        <a:buNone/>
                        <a:defRPr/>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Challenges </a:t>
                      </a:r>
                    </a:p>
                    <a:p>
                      <a:pPr marL="0" marR="0" lvl="0" indent="0" algn="l" defTabSz="914400" rtl="0" eaLnBrk="1" fontAlgn="base" latinLnBrk="0" hangingPunct="1">
                        <a:lnSpc>
                          <a:spcPct val="105000"/>
                        </a:lnSpc>
                        <a:spcBef>
                          <a:spcPct val="0"/>
                        </a:spcBef>
                        <a:spcAft>
                          <a:spcPts val="200"/>
                        </a:spcAft>
                        <a:buClrTx/>
                        <a:buSzTx/>
                        <a:buFontTx/>
                        <a:buNone/>
                        <a:defRPr/>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(If applicable)</a:t>
                      </a:r>
                    </a:p>
                    <a:p>
                      <a:pPr marL="0" marR="0" lvl="0" indent="0" algn="l" defTabSz="914400" rtl="0" eaLnBrk="1" fontAlgn="base" latinLnBrk="0" hangingPunct="1">
                        <a:lnSpc>
                          <a:spcPct val="105000"/>
                        </a:lnSpc>
                        <a:spcBef>
                          <a:spcPct val="0"/>
                        </a:spcBef>
                        <a:spcAft>
                          <a:spcPts val="200"/>
                        </a:spcAft>
                        <a:buClrTx/>
                        <a:buSzTx/>
                        <a:buFontTx/>
                        <a:buNone/>
                      </a:pPr>
                      <a:endPar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59" marR="61059" marT="15845" marB="1584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4">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l" defTabSz="457200" rtl="0" eaLnBrk="1" fontAlgn="ctr" latinLnBrk="0" hangingPunct="1">
                        <a:lnSpc>
                          <a:spcPct val="120000"/>
                        </a:lnSpc>
                        <a:spcBef>
                          <a:spcPts val="0"/>
                        </a:spcBef>
                        <a:spcAft>
                          <a:spcPts val="0"/>
                        </a:spcAft>
                        <a:buClrTx/>
                        <a:buSzTx/>
                        <a:buFontTx/>
                        <a:buNone/>
                        <a:defRPr/>
                      </a:pPr>
                      <a:r>
                        <a:rPr lang="en-US" sz="1200" baseline="0" dirty="0" smtClean="0">
                          <a:latin typeface="Verdana" panose="020B0604030504040204" pitchFamily="34" charset="0"/>
                          <a:ea typeface="Verdana" panose="020B0604030504040204" pitchFamily="34" charset="0"/>
                          <a:cs typeface="Arial" panose="020B0604020202020204" pitchFamily="34" charset="0"/>
                        </a:rPr>
                        <a:t>Ensuring that drafted documents are presented and consulted upon.</a:t>
                      </a:r>
                      <a:endParaRPr lang="en-US" sz="1200" baseline="0" dirty="0">
                        <a:latin typeface="Verdana" panose="020B0604030504040204" pitchFamily="34" charset="0"/>
                        <a:ea typeface="Verdana" panose="020B0604030504040204" pitchFamily="34" charset="0"/>
                        <a:cs typeface="Arial" panose="020B0604020202020204" pitchFamily="34" charset="0"/>
                      </a:endParaRPr>
                    </a:p>
                  </a:txBody>
                  <a:tcPr marL="36191" marR="36191" marT="36218" marB="1779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marL="61065" marR="61065" marT="15832" marB="158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marL="61065" marR="61065" marT="15832" marB="158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864792">
                <a:tc>
                  <a:txBody>
                    <a:bodyPr/>
                    <a:lstStyle/>
                    <a:p>
                      <a:pPr marL="0" marR="0" lvl="0" indent="0" algn="l" defTabSz="914400" rtl="0" eaLnBrk="1" fontAlgn="base" latinLnBrk="0" hangingPunct="1">
                        <a:lnSpc>
                          <a:spcPct val="105000"/>
                        </a:lnSpc>
                        <a:spcBef>
                          <a:spcPct val="0"/>
                        </a:spcBef>
                        <a:spcAft>
                          <a:spcPts val="200"/>
                        </a:spcAft>
                        <a:buClrTx/>
                        <a:buSzTx/>
                        <a:buFontTx/>
                        <a:buNone/>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Risks and Mitigation </a:t>
                      </a:r>
                    </a:p>
                    <a:p>
                      <a:pPr marL="0" marR="0" lvl="0" indent="0" algn="l" defTabSz="914400" rtl="0" eaLnBrk="1" fontAlgn="base" latinLnBrk="0" hangingPunct="1">
                        <a:lnSpc>
                          <a:spcPct val="105000"/>
                        </a:lnSpc>
                        <a:spcBef>
                          <a:spcPct val="0"/>
                        </a:spcBef>
                        <a:spcAft>
                          <a:spcPts val="200"/>
                        </a:spcAft>
                        <a:buClrTx/>
                        <a:buSzTx/>
                        <a:buFontTx/>
                        <a:buNone/>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(If applicable)</a:t>
                      </a:r>
                    </a:p>
                  </a:txBody>
                  <a:tcPr marL="61059" marR="61059" marT="15845" marB="1584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4">
                  <a:txBody>
                    <a:bodyPr/>
                    <a:lstStyle/>
                    <a:p>
                      <a:pPr marL="0" indent="0">
                        <a:buFont typeface="Arial" panose="020B0604020202020204" pitchFamily="34" charset="0"/>
                        <a:buNone/>
                      </a:pPr>
                      <a:r>
                        <a:rPr lang="en-US" sz="1200" dirty="0">
                          <a:latin typeface="Verdana" panose="020B0604030504040204" pitchFamily="34" charset="0"/>
                          <a:ea typeface="Verdana" panose="020B0604030504040204" pitchFamily="34" charset="0"/>
                          <a:cs typeface="Arial" panose="020B0604020202020204" pitchFamily="34" charset="0"/>
                        </a:rPr>
                        <a:t>Risk:</a:t>
                      </a:r>
                      <a:r>
                        <a:rPr lang="en-US" sz="1200" baseline="0" dirty="0">
                          <a:latin typeface="Verdana" panose="020B0604030504040204" pitchFamily="34" charset="0"/>
                          <a:ea typeface="Verdana" panose="020B0604030504040204" pitchFamily="34" charset="0"/>
                          <a:cs typeface="Arial" panose="020B0604020202020204" pitchFamily="34" charset="0"/>
                        </a:rPr>
                        <a:t> </a:t>
                      </a:r>
                      <a:r>
                        <a:rPr lang="en-US" sz="1200" baseline="0" dirty="0" smtClean="0">
                          <a:latin typeface="Verdana" panose="020B0604030504040204" pitchFamily="34" charset="0"/>
                          <a:ea typeface="Verdana" panose="020B0604030504040204" pitchFamily="34" charset="0"/>
                          <a:cs typeface="Arial" panose="020B0604020202020204" pitchFamily="34" charset="0"/>
                        </a:rPr>
                        <a:t>If documents are not approved then the targets will not be attained.</a:t>
                      </a:r>
                      <a:endParaRPr lang="en-US" sz="1200" baseline="0" dirty="0">
                        <a:latin typeface="Verdana" panose="020B0604030504040204" pitchFamily="34" charset="0"/>
                        <a:ea typeface="Verdana" panose="020B0604030504040204" pitchFamily="34" charset="0"/>
                        <a:cs typeface="Arial" panose="020B0604020202020204" pitchFamily="34" charset="0"/>
                      </a:endParaRPr>
                    </a:p>
                    <a:p>
                      <a:pPr marL="0" indent="0">
                        <a:buFont typeface="Arial" panose="020B0604020202020204" pitchFamily="34" charset="0"/>
                        <a:buNone/>
                      </a:pPr>
                      <a:r>
                        <a:rPr lang="en-US" sz="1200" baseline="0" dirty="0">
                          <a:latin typeface="Verdana" panose="020B0604030504040204" pitchFamily="34" charset="0"/>
                          <a:ea typeface="Verdana" panose="020B0604030504040204" pitchFamily="34" charset="0"/>
                          <a:cs typeface="Arial" panose="020B0604020202020204" pitchFamily="34" charset="0"/>
                        </a:rPr>
                        <a:t>Mitigation: Documents to be presented to MANCO</a:t>
                      </a:r>
                      <a:r>
                        <a:rPr lang="en-US" sz="1200" baseline="0" dirty="0" smtClean="0">
                          <a:latin typeface="Verdana" panose="020B0604030504040204" pitchFamily="34" charset="0"/>
                          <a:ea typeface="Verdana" panose="020B0604030504040204" pitchFamily="34" charset="0"/>
                          <a:cs typeface="Arial" panose="020B0604020202020204" pitchFamily="34" charset="0"/>
                        </a:rPr>
                        <a:t>, EXCO </a:t>
                      </a:r>
                      <a:r>
                        <a:rPr lang="en-US" sz="1200" baseline="0" dirty="0">
                          <a:latin typeface="Verdana" panose="020B0604030504040204" pitchFamily="34" charset="0"/>
                          <a:ea typeface="Verdana" panose="020B0604030504040204" pitchFamily="34" charset="0"/>
                          <a:cs typeface="Arial" panose="020B0604020202020204" pitchFamily="34" charset="0"/>
                        </a:rPr>
                        <a:t>and Working </a:t>
                      </a:r>
                      <a:r>
                        <a:rPr lang="en-US" sz="1200" baseline="0" dirty="0" smtClean="0">
                          <a:latin typeface="Verdana" panose="020B0604030504040204" pitchFamily="34" charset="0"/>
                          <a:ea typeface="Verdana" panose="020B0604030504040204" pitchFamily="34" charset="0"/>
                          <a:cs typeface="Arial" panose="020B0604020202020204" pitchFamily="34" charset="0"/>
                        </a:rPr>
                        <a:t>Committees for approval </a:t>
                      </a:r>
                      <a:r>
                        <a:rPr lang="en-US" sz="1200" baseline="0" dirty="0">
                          <a:latin typeface="Verdana" panose="020B0604030504040204" pitchFamily="34" charset="0"/>
                          <a:ea typeface="Verdana" panose="020B0604030504040204" pitchFamily="34" charset="0"/>
                          <a:cs typeface="Arial" panose="020B0604020202020204" pitchFamily="34" charset="0"/>
                        </a:rPr>
                        <a:t>to enable implementation. </a:t>
                      </a:r>
                      <a:endParaRPr lang="en-ZA" sz="1200" dirty="0">
                        <a:latin typeface="Verdana" panose="020B0604030504040204" pitchFamily="34" charset="0"/>
                        <a:ea typeface="Verdana" panose="020B0604030504040204" pitchFamily="34" charset="0"/>
                        <a:cs typeface="Arial" panose="020B0604020202020204" pitchFamily="34" charset="0"/>
                      </a:endParaRPr>
                    </a:p>
                  </a:txBody>
                  <a:tcPr marL="36191" marR="36191" marT="36218" marB="1779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bl>
          </a:graphicData>
        </a:graphic>
      </p:graphicFrame>
      <p:sp>
        <p:nvSpPr>
          <p:cNvPr id="2" name="Footer Placeholder 1"/>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defPPr>
              <a:defRPr lang="en-US"/>
            </a:defPPr>
            <a:lvl1pPr algn="ctr" defTabSz="457200" rtl="0" eaLnBrk="1" fontAlgn="auto" hangingPunct="1">
              <a:spcBef>
                <a:spcPts val="0"/>
              </a:spcBef>
              <a:spcAft>
                <a:spcPts val="0"/>
              </a:spcAft>
              <a:defRPr sz="1200" kern="1200">
                <a:solidFill>
                  <a:schemeClr val="tx1">
                    <a:tint val="75000"/>
                  </a:schemeClr>
                </a:solidFill>
                <a:latin typeface="+mn-lt"/>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a:defRPr/>
            </a:pPr>
            <a:fld id="{4E24F946-2BDC-49DA-8F87-869C77A7CF9D}" type="slidenum">
              <a:rPr lang="en-US" sz="800" b="1" smtClean="0">
                <a:latin typeface="Arial" panose="020B0604020202020204" pitchFamily="34" charset="0"/>
                <a:cs typeface="Arial" panose="020B0604020202020204" pitchFamily="34" charset="0"/>
              </a:rPr>
              <a:t>68</a:t>
            </a:fld>
            <a:endParaRPr lang="en-US" sz="8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defPPr>
              <a:defRPr lang="en-US"/>
            </a:defPPr>
            <a:lvl1pPr algn="ctr" defTabSz="457200" rtl="0" eaLnBrk="1" fontAlgn="auto" hangingPunct="1">
              <a:spcBef>
                <a:spcPts val="0"/>
              </a:spcBef>
              <a:spcAft>
                <a:spcPts val="0"/>
              </a:spcAft>
              <a:defRPr sz="1200" kern="1200">
                <a:solidFill>
                  <a:schemeClr val="tx1">
                    <a:tint val="75000"/>
                  </a:schemeClr>
                </a:solidFill>
                <a:latin typeface="+mn-lt"/>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a:defRPr/>
            </a:pPr>
            <a:fld id="{102B2718-8C7B-447A-8E32-E38758177A4F}" type="slidenum">
              <a:rPr lang="en-US" smtClean="0"/>
              <a:t>69</a:t>
            </a:fld>
            <a:endParaRPr lang="en-US" dirty="0"/>
          </a:p>
        </p:txBody>
      </p:sp>
      <p:graphicFrame>
        <p:nvGraphicFramePr>
          <p:cNvPr id="5" name="Group 33"/>
          <p:cNvGraphicFramePr/>
          <p:nvPr/>
        </p:nvGraphicFramePr>
        <p:xfrm>
          <a:off x="369888" y="1077913"/>
          <a:ext cx="8529666" cy="5036900"/>
        </p:xfrm>
        <a:graphic>
          <a:graphicData uri="http://schemas.openxmlformats.org/drawingml/2006/table">
            <a:tbl>
              <a:tblPr/>
              <a:tblGrid>
                <a:gridCol w="1462634">
                  <a:extLst>
                    <a:ext uri="{9D8B030D-6E8A-4147-A177-3AD203B41FA5}">
                      <a16:colId xmlns:a16="http://schemas.microsoft.com/office/drawing/2014/main" val="20000"/>
                    </a:ext>
                  </a:extLst>
                </a:gridCol>
                <a:gridCol w="1390512">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77774">
                  <a:extLst>
                    <a:ext uri="{9D8B030D-6E8A-4147-A177-3AD203B41FA5}">
                      <a16:colId xmlns:a16="http://schemas.microsoft.com/office/drawing/2014/main" val="20003"/>
                    </a:ext>
                  </a:extLst>
                </a:gridCol>
                <a:gridCol w="896293">
                  <a:extLst>
                    <a:ext uri="{9D8B030D-6E8A-4147-A177-3AD203B41FA5}">
                      <a16:colId xmlns:a16="http://schemas.microsoft.com/office/drawing/2014/main" val="20004"/>
                    </a:ext>
                  </a:extLst>
                </a:gridCol>
                <a:gridCol w="887240">
                  <a:extLst>
                    <a:ext uri="{9D8B030D-6E8A-4147-A177-3AD203B41FA5}">
                      <a16:colId xmlns:a16="http://schemas.microsoft.com/office/drawing/2014/main" val="20005"/>
                    </a:ext>
                  </a:extLst>
                </a:gridCol>
                <a:gridCol w="1113576">
                  <a:extLst>
                    <a:ext uri="{9D8B030D-6E8A-4147-A177-3AD203B41FA5}">
                      <a16:colId xmlns:a16="http://schemas.microsoft.com/office/drawing/2014/main" val="20006"/>
                    </a:ext>
                  </a:extLst>
                </a:gridCol>
                <a:gridCol w="887237">
                  <a:extLst>
                    <a:ext uri="{9D8B030D-6E8A-4147-A177-3AD203B41FA5}">
                      <a16:colId xmlns:a16="http://schemas.microsoft.com/office/drawing/2014/main" val="20007"/>
                    </a:ext>
                  </a:extLst>
                </a:gridCol>
              </a:tblGrid>
              <a:tr h="514575">
                <a:tc gridSpan="8">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l" defTabSz="914400" rtl="0" eaLnBrk="1" fontAlgn="base" latinLnBrk="0" hangingPunct="1">
                        <a:lnSpc>
                          <a:spcPct val="105000"/>
                        </a:lnSpc>
                        <a:spcBef>
                          <a:spcPts val="600"/>
                        </a:spcBef>
                        <a:spcAft>
                          <a:spcPts val="600"/>
                        </a:spcAft>
                        <a:buClrTx/>
                        <a:buSzTx/>
                        <a:buFontTx/>
                        <a:buNone/>
                        <a:defRPr/>
                      </a:pPr>
                      <a:r>
                        <a:rPr lang="en-US" sz="1200" b="1" kern="1200" dirty="0">
                          <a:solidFill>
                            <a:schemeClr val="tx1"/>
                          </a:solidFill>
                          <a:effectLst/>
                          <a:latin typeface="Verdana" panose="020B0604030504040204" pitchFamily="34" charset="0"/>
                          <a:ea typeface="Verdana" panose="020B0604030504040204" pitchFamily="34" charset="0"/>
                          <a:cs typeface="Arial" panose="020B0604020202020204" pitchFamily="34" charset="0"/>
                        </a:rPr>
                        <a:t>Output:</a:t>
                      </a:r>
                      <a:r>
                        <a:rPr lang="en-US" sz="1200" b="1" kern="1200" baseline="0" dirty="0">
                          <a:solidFill>
                            <a:schemeClr val="tx1"/>
                          </a:solidFill>
                          <a:effectLst/>
                          <a:latin typeface="Verdana" panose="020B0604030504040204" pitchFamily="34" charset="0"/>
                          <a:ea typeface="Verdana" panose="020B0604030504040204" pitchFamily="34" charset="0"/>
                          <a:cs typeface="Arial" panose="020B0604020202020204" pitchFamily="34" charset="0"/>
                        </a:rPr>
                        <a:t> Approved separation strategy </a:t>
                      </a:r>
                      <a:endParaRPr lang="en-ZA" sz="1200" b="1" dirty="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61057" marR="61057" marT="15843" marB="1584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8F2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70793">
                <a:tc rowSpan="2">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ctr" defTabSz="914400" rtl="0" eaLnBrk="1" fontAlgn="base" latinLnBrk="0" hangingPunct="1">
                        <a:lnSpc>
                          <a:spcPct val="105000"/>
                        </a:lnSpc>
                        <a:spcBef>
                          <a:spcPct val="0"/>
                        </a:spcBef>
                        <a:spcAft>
                          <a:spcPts val="200"/>
                        </a:spcAft>
                        <a:buClrTx/>
                        <a:buSzTx/>
                        <a:buFontTx/>
                        <a:buNone/>
                      </a:pPr>
                      <a:r>
                        <a:rPr kumimoji="0" lang="en-US"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Indicator</a:t>
                      </a:r>
                      <a:endPar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57" marR="61057" marT="15843" marB="1584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rowSpan="2">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ctr" defTabSz="914400" rtl="0" eaLnBrk="1" fontAlgn="base" latinLnBrk="0" hangingPunct="1">
                        <a:lnSpc>
                          <a:spcPct val="105000"/>
                        </a:lnSpc>
                        <a:spcBef>
                          <a:spcPct val="0"/>
                        </a:spcBef>
                        <a:spcAft>
                          <a:spcPts val="200"/>
                        </a:spcAft>
                        <a:buClrTx/>
                        <a:buSzTx/>
                        <a:buFontTx/>
                        <a:buNone/>
                      </a:pPr>
                      <a:r>
                        <a:rPr kumimoji="0" lang="en-US"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Annual target: </a:t>
                      </a:r>
                      <a:r>
                        <a:rPr kumimoji="0" lang="en-US" sz="1200" b="1" i="0" u="none" strike="noStrike" cap="none" normalizeH="0" baseline="0" dirty="0" smtClean="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2021/22</a:t>
                      </a:r>
                      <a:endPar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57" marR="61057" marT="15843" marB="1584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gridSpan="3">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ctr" defTabSz="914400" rtl="0" eaLnBrk="1" fontAlgn="base" latinLnBrk="0" hangingPunct="1">
                        <a:lnSpc>
                          <a:spcPct val="105000"/>
                        </a:lnSpc>
                        <a:spcBef>
                          <a:spcPct val="0"/>
                        </a:spcBef>
                        <a:spcAft>
                          <a:spcPts val="200"/>
                        </a:spcAft>
                        <a:buClrTx/>
                        <a:buSzTx/>
                        <a:buFontTx/>
                        <a:buNone/>
                      </a:pPr>
                      <a:r>
                        <a:rPr kumimoji="0" lang="en-ZA" sz="1200" b="1" i="0" u="none" strike="noStrike" kern="1200" cap="none" normalizeH="0" baseline="0" dirty="0" smtClean="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Q1</a:t>
                      </a:r>
                      <a:endParaRPr kumimoji="0" lang="en-ZA" sz="1200" b="1"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57" marR="61057" marT="15843" marB="1584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ase" latinLnBrk="0" hangingPunct="1">
                        <a:lnSpc>
                          <a:spcPct val="105000"/>
                        </a:lnSpc>
                        <a:spcBef>
                          <a:spcPct val="0"/>
                        </a:spcBef>
                        <a:spcAft>
                          <a:spcPts val="200"/>
                        </a:spcAft>
                        <a:buClrTx/>
                        <a:buSzTx/>
                        <a:buFontTx/>
                        <a:buNone/>
                      </a:pPr>
                      <a:r>
                        <a:rPr kumimoji="0" lang="en-US" sz="1200" b="1" i="0" u="none" strike="noStrike" kern="1200" cap="none" normalizeH="0" baseline="0" dirty="0" smtClean="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Q2</a:t>
                      </a:r>
                      <a:endParaRPr kumimoji="0" lang="en-ZA" sz="1200" b="1"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57" marR="61057" marT="15843" marB="1584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70232">
                <a:tc vMerge="1">
                  <a:txBody>
                    <a:bodyPr/>
                    <a:lstStyle/>
                    <a:p>
                      <a:endParaRPr lang="en-US"/>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vMerge="1">
                  <a:txBody>
                    <a:bodyPr/>
                    <a:lstStyle/>
                    <a:p>
                      <a:endParaRPr lang="en-US"/>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115000"/>
                        </a:lnSpc>
                        <a:spcBef>
                          <a:spcPts val="1200"/>
                        </a:spcBef>
                        <a:spcAft>
                          <a:spcPts val="0"/>
                        </a:spcAft>
                      </a:pPr>
                      <a:r>
                        <a:rPr lang="en-US" sz="1200" b="1" dirty="0">
                          <a:latin typeface="Verdana" panose="020B0604030504040204" pitchFamily="34" charset="0"/>
                          <a:ea typeface="Verdana" panose="020B0604030504040204" pitchFamily="34" charset="0"/>
                          <a:cs typeface="Arial" panose="020B0604020202020204" pitchFamily="34" charset="0"/>
                        </a:rPr>
                        <a:t>Target</a:t>
                      </a:r>
                      <a:r>
                        <a:rPr lang="en-US" sz="1200" b="1" baseline="0" dirty="0">
                          <a:latin typeface="Verdana" panose="020B0604030504040204" pitchFamily="34" charset="0"/>
                          <a:ea typeface="Verdana" panose="020B0604030504040204" pitchFamily="34" charset="0"/>
                          <a:cs typeface="Arial" panose="020B0604020202020204" pitchFamily="34" charset="0"/>
                        </a:rPr>
                        <a:t> </a:t>
                      </a:r>
                      <a:endParaRPr lang="en-US" sz="1200" b="1" dirty="0">
                        <a:latin typeface="Verdana" panose="020B0604030504040204" pitchFamily="34" charset="0"/>
                        <a:ea typeface="Verdana" panose="020B0604030504040204" pitchFamily="34" charset="0"/>
                        <a:cs typeface="Arial" panose="020B0604020202020204" pitchFamily="34" charset="0"/>
                      </a:endParaRPr>
                    </a:p>
                  </a:txBody>
                  <a:tcPr marL="61057" marR="61057" marT="15843" marB="158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indent="0" algn="ctr" defTabSz="457200" rtl="0" eaLnBrk="1" fontAlgn="auto" latinLnBrk="0" hangingPunct="1">
                        <a:lnSpc>
                          <a:spcPct val="115000"/>
                        </a:lnSpc>
                        <a:spcBef>
                          <a:spcPts val="1200"/>
                        </a:spcBef>
                        <a:spcAft>
                          <a:spcPts val="0"/>
                        </a:spcAft>
                        <a:buClrTx/>
                        <a:buSzTx/>
                        <a:buFontTx/>
                        <a:buNone/>
                        <a:defRPr/>
                      </a:pPr>
                      <a:r>
                        <a:rPr lang="en-ZA" sz="1200" b="1" dirty="0" smtClean="0">
                          <a:latin typeface="Verdana" panose="020B0604030504040204" pitchFamily="34" charset="0"/>
                          <a:ea typeface="Verdana" panose="020B0604030504040204" pitchFamily="34" charset="0"/>
                          <a:cs typeface="Arial" panose="020B0604020202020204" pitchFamily="34" charset="0"/>
                        </a:rPr>
                        <a:t>Actual</a:t>
                      </a:r>
                      <a:r>
                        <a:rPr lang="en-ZA" sz="1200" b="1" baseline="0" dirty="0" smtClean="0">
                          <a:latin typeface="Verdana" panose="020B0604030504040204" pitchFamily="34" charset="0"/>
                          <a:ea typeface="Verdana" panose="020B0604030504040204" pitchFamily="34" charset="0"/>
                          <a:cs typeface="Arial" panose="020B0604020202020204" pitchFamily="34" charset="0"/>
                        </a:rPr>
                        <a:t> Output </a:t>
                      </a:r>
                      <a:endParaRPr lang="en-ZA" sz="1200" b="1" dirty="0" smtClean="0">
                        <a:latin typeface="Verdana" panose="020B0604030504040204" pitchFamily="34" charset="0"/>
                        <a:ea typeface="Verdana" panose="020B0604030504040204" pitchFamily="34" charset="0"/>
                        <a:cs typeface="Arial" panose="020B0604020202020204" pitchFamily="34" charset="0"/>
                      </a:endParaRPr>
                    </a:p>
                    <a:p>
                      <a:pPr algn="ctr">
                        <a:lnSpc>
                          <a:spcPct val="115000"/>
                        </a:lnSpc>
                        <a:spcBef>
                          <a:spcPts val="1200"/>
                        </a:spcBef>
                        <a:spcAft>
                          <a:spcPts val="0"/>
                        </a:spcAft>
                      </a:pPr>
                      <a:endParaRPr lang="en-US" sz="1200" b="1" dirty="0">
                        <a:latin typeface="Verdana" panose="020B0604030504040204" pitchFamily="34" charset="0"/>
                        <a:ea typeface="Verdana" panose="020B0604030504040204" pitchFamily="34" charset="0"/>
                        <a:cs typeface="Arial" panose="020B0604020202020204" pitchFamily="34" charset="0"/>
                      </a:endParaRPr>
                    </a:p>
                  </a:txBody>
                  <a:tcPr marL="61057" marR="61057" marT="15843" marB="158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r>
                        <a:rPr lang="en-US" sz="1200" b="1" dirty="0" smtClean="0">
                          <a:latin typeface="Verdana" panose="020B0604030504040204" pitchFamily="34" charset="0"/>
                          <a:ea typeface="Verdana" panose="020B0604030504040204" pitchFamily="34" charset="0"/>
                          <a:cs typeface="Arial" panose="020B0604020202020204" pitchFamily="34" charset="0"/>
                        </a:rPr>
                        <a:t>Status</a:t>
                      </a:r>
                      <a:endParaRPr lang="en-ZA" sz="1200" b="1" dirty="0">
                        <a:latin typeface="Verdana" panose="020B0604030504040204" pitchFamily="34" charset="0"/>
                        <a:ea typeface="Verdana" panose="020B0604030504040204" pitchFamily="34" charset="0"/>
                        <a:cs typeface="Arial" panose="020B0604020202020204" pitchFamily="34" charset="0"/>
                      </a:endParaRPr>
                    </a:p>
                  </a:txBody>
                  <a:tcPr marL="61057" marR="61057" marT="15843" marB="158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115000"/>
                        </a:lnSpc>
                        <a:spcBef>
                          <a:spcPts val="1200"/>
                        </a:spcBef>
                        <a:spcAft>
                          <a:spcPts val="0"/>
                        </a:spcAft>
                      </a:pPr>
                      <a:r>
                        <a:rPr lang="en-US" sz="1200" b="1" dirty="0">
                          <a:latin typeface="Verdana" panose="020B0604030504040204" pitchFamily="34" charset="0"/>
                          <a:ea typeface="Verdana" panose="020B0604030504040204" pitchFamily="34" charset="0"/>
                          <a:cs typeface="Arial" panose="020B0604020202020204" pitchFamily="34" charset="0"/>
                        </a:rPr>
                        <a:t>Target</a:t>
                      </a:r>
                      <a:r>
                        <a:rPr lang="en-US" sz="1200" b="1" baseline="0" dirty="0">
                          <a:latin typeface="Verdana" panose="020B0604030504040204" pitchFamily="34" charset="0"/>
                          <a:ea typeface="Verdana" panose="020B0604030504040204" pitchFamily="34" charset="0"/>
                          <a:cs typeface="Arial" panose="020B0604020202020204" pitchFamily="34" charset="0"/>
                        </a:rPr>
                        <a:t> </a:t>
                      </a:r>
                      <a:endParaRPr lang="en-US" sz="1200" b="1" dirty="0">
                        <a:latin typeface="Verdana" panose="020B0604030504040204" pitchFamily="34" charset="0"/>
                        <a:ea typeface="Verdana" panose="020B0604030504040204" pitchFamily="34" charset="0"/>
                        <a:cs typeface="Arial" panose="020B0604020202020204" pitchFamily="34" charset="0"/>
                      </a:endParaRPr>
                    </a:p>
                  </a:txBody>
                  <a:tcPr marL="61057" marR="61057" marT="15843" marB="158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indent="0" algn="ctr" defTabSz="457200" rtl="0" eaLnBrk="1" fontAlgn="auto" latinLnBrk="0" hangingPunct="1">
                        <a:lnSpc>
                          <a:spcPct val="115000"/>
                        </a:lnSpc>
                        <a:spcBef>
                          <a:spcPts val="1200"/>
                        </a:spcBef>
                        <a:spcAft>
                          <a:spcPts val="0"/>
                        </a:spcAft>
                        <a:buClrTx/>
                        <a:buSzTx/>
                        <a:buFontTx/>
                        <a:buNone/>
                        <a:defRPr/>
                      </a:pPr>
                      <a:r>
                        <a:rPr lang="en-ZA" sz="1200" b="1" dirty="0" smtClean="0">
                          <a:latin typeface="Verdana" panose="020B0604030504040204" pitchFamily="34" charset="0"/>
                          <a:ea typeface="Verdana" panose="020B0604030504040204" pitchFamily="34" charset="0"/>
                          <a:cs typeface="Arial" panose="020B0604020202020204" pitchFamily="34" charset="0"/>
                        </a:rPr>
                        <a:t>Actual</a:t>
                      </a:r>
                      <a:r>
                        <a:rPr lang="en-ZA" sz="1200" b="1" baseline="0" dirty="0" smtClean="0">
                          <a:latin typeface="Verdana" panose="020B0604030504040204" pitchFamily="34" charset="0"/>
                          <a:ea typeface="Verdana" panose="020B0604030504040204" pitchFamily="34" charset="0"/>
                          <a:cs typeface="Arial" panose="020B0604020202020204" pitchFamily="34" charset="0"/>
                        </a:rPr>
                        <a:t> Output </a:t>
                      </a:r>
                      <a:endParaRPr lang="en-ZA" sz="1200" b="1" dirty="0" smtClean="0">
                        <a:latin typeface="Verdana" panose="020B0604030504040204" pitchFamily="34" charset="0"/>
                        <a:ea typeface="Verdana" panose="020B0604030504040204" pitchFamily="34" charset="0"/>
                        <a:cs typeface="Arial" panose="020B0604020202020204" pitchFamily="34" charset="0"/>
                      </a:endParaRPr>
                    </a:p>
                  </a:txBody>
                  <a:tcPr marL="61057" marR="61057" marT="15843" marB="158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r>
                        <a:rPr lang="en-US" sz="1200" b="1" dirty="0" smtClean="0">
                          <a:latin typeface="Verdana" panose="020B0604030504040204" pitchFamily="34" charset="0"/>
                          <a:ea typeface="Verdana" panose="020B0604030504040204" pitchFamily="34" charset="0"/>
                          <a:cs typeface="Arial" panose="020B0604020202020204" pitchFamily="34" charset="0"/>
                        </a:rPr>
                        <a:t>Status</a:t>
                      </a:r>
                      <a:endParaRPr lang="en-ZA" sz="1200" b="1" dirty="0">
                        <a:latin typeface="Verdana" panose="020B0604030504040204" pitchFamily="34" charset="0"/>
                        <a:ea typeface="Verdana" panose="020B0604030504040204" pitchFamily="34" charset="0"/>
                        <a:cs typeface="Arial" panose="020B0604020202020204" pitchFamily="34" charset="0"/>
                      </a:endParaRPr>
                    </a:p>
                  </a:txBody>
                  <a:tcPr marL="61057" marR="61057" marT="15843" marB="158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2"/>
                  </a:ext>
                </a:extLst>
              </a:tr>
              <a:tr h="1101739">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a:spcBef>
                          <a:spcPts val="0"/>
                        </a:spcBef>
                        <a:spcAft>
                          <a:spcPts val="0"/>
                        </a:spcAft>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5.1. </a:t>
                      </a:r>
                    </a:p>
                    <a:p>
                      <a:pPr marL="0" marR="0">
                        <a:spcBef>
                          <a:spcPts val="0"/>
                        </a:spcBef>
                        <a:spcAft>
                          <a:spcPts val="0"/>
                        </a:spcAft>
                      </a:pPr>
                      <a:endPar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p>
                      <a:pPr marL="0" marR="0">
                        <a:spcBef>
                          <a:spcPts val="0"/>
                        </a:spcBef>
                        <a:spcAft>
                          <a:spcPts val="0"/>
                        </a:spcAft>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Approved  separation strategy </a:t>
                      </a:r>
                    </a:p>
                  </a:txBody>
                  <a:tcPr marL="61057" marR="61057" marT="15843" marB="158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a:spcBef>
                          <a:spcPts val="0"/>
                        </a:spcBef>
                        <a:spcAft>
                          <a:spcPts val="0"/>
                        </a:spcAft>
                      </a:pPr>
                      <a:r>
                        <a:rPr lang="en-US" sz="1200" kern="1200" dirty="0">
                          <a:solidFill>
                            <a:schemeClr val="tx1"/>
                          </a:solidFill>
                          <a:effectLst/>
                          <a:latin typeface="Verdana" panose="020B0604030504040204" pitchFamily="34" charset="0"/>
                          <a:ea typeface="Verdana" panose="020B0604030504040204" pitchFamily="34" charset="0"/>
                          <a:cs typeface="Arial" panose="020B0604020202020204" pitchFamily="34" charset="0"/>
                        </a:rPr>
                        <a:t>Approved separation strategy</a:t>
                      </a:r>
                      <a:endParaRPr lang="en-GB" sz="1200" b="0" dirty="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36191" marR="36191" marT="36217" marB="177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defRPr/>
                      </a:pPr>
                      <a:r>
                        <a:rPr lang="en-ZA" sz="1200" kern="1200" dirty="0" smtClean="0">
                          <a:solidFill>
                            <a:schemeClr val="tx1"/>
                          </a:solidFill>
                          <a:effectLst/>
                          <a:uFillTx/>
                          <a:latin typeface="Verdana" panose="020B0604030504040204" pitchFamily="34" charset="0"/>
                          <a:ea typeface="Verdana" panose="020B0604030504040204" pitchFamily="34" charset="0"/>
                          <a:cs typeface="Arial" panose="020B0604020202020204" pitchFamily="34" charset="0"/>
                        </a:rPr>
                        <a:t>Policy proposals developed 	</a:t>
                      </a:r>
                    </a:p>
                    <a:p>
                      <a:pPr marL="0" marR="0" algn="l" defTabSz="457200" rtl="0" eaLnBrk="1" latinLnBrk="0" hangingPunct="1">
                        <a:spcBef>
                          <a:spcPts val="0"/>
                        </a:spcBef>
                        <a:spcAft>
                          <a:spcPts val="0"/>
                        </a:spcAft>
                      </a:pPr>
                      <a:endParaRPr lang="en-ZA" sz="1200" kern="1200" dirty="0">
                        <a:solidFill>
                          <a:schemeClr val="tx1"/>
                        </a:solidFill>
                        <a:effectLst/>
                        <a:uFillTx/>
                        <a:latin typeface="Verdana" panose="020B0604030504040204" pitchFamily="34" charset="0"/>
                        <a:ea typeface="Verdana" panose="020B0604030504040204" pitchFamily="34" charset="0"/>
                        <a:cs typeface="Arial" panose="020B0604020202020204" pitchFamily="34" charset="0"/>
                      </a:endParaRPr>
                    </a:p>
                  </a:txBody>
                  <a:tcPr marL="36191" marR="36191" marT="36217" marB="177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defRPr/>
                      </a:pPr>
                      <a:r>
                        <a:rPr lang="en-ZA" sz="1200" kern="1200" dirty="0" smtClean="0">
                          <a:solidFill>
                            <a:schemeClr val="tx1"/>
                          </a:solidFill>
                          <a:effectLst/>
                          <a:uFillTx/>
                          <a:latin typeface="Verdana" panose="020B0604030504040204" pitchFamily="34" charset="0"/>
                          <a:ea typeface="Verdana" panose="020B0604030504040204" pitchFamily="34" charset="0"/>
                          <a:cs typeface="Arial" panose="020B0604020202020204" pitchFamily="34" charset="0"/>
                        </a:rPr>
                        <a:t>Policy proposals were developed 	</a:t>
                      </a:r>
                    </a:p>
                    <a:p>
                      <a:pPr marL="0" marR="0" algn="l" defTabSz="457200" rtl="0" eaLnBrk="1" latinLnBrk="0" hangingPunct="1">
                        <a:spcBef>
                          <a:spcPts val="0"/>
                        </a:spcBef>
                        <a:spcAft>
                          <a:spcPts val="0"/>
                        </a:spcAft>
                      </a:pPr>
                      <a:endParaRPr lang="en-ZA" sz="1200" kern="1200" dirty="0">
                        <a:solidFill>
                          <a:schemeClr val="tx1"/>
                        </a:solidFill>
                        <a:effectLst/>
                        <a:uFillTx/>
                        <a:latin typeface="Verdana" panose="020B0604030504040204" pitchFamily="34" charset="0"/>
                        <a:ea typeface="Verdana" panose="020B0604030504040204" pitchFamily="34" charset="0"/>
                        <a:cs typeface="Arial" panose="020B0604020202020204" pitchFamily="34" charset="0"/>
                      </a:endParaRPr>
                    </a:p>
                  </a:txBody>
                  <a:tcPr marL="36191" marR="36191" marT="36217" marB="177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algn="l" defTabSz="457200" rtl="0" eaLnBrk="1" latinLnBrk="0" hangingPunct="1">
                        <a:spcBef>
                          <a:spcPts val="0"/>
                        </a:spcBef>
                        <a:spcAft>
                          <a:spcPts val="0"/>
                        </a:spcAft>
                      </a:pPr>
                      <a:r>
                        <a:rPr lang="en-ZA" sz="1200" kern="1200" dirty="0" smtClean="0">
                          <a:solidFill>
                            <a:schemeClr val="tx1"/>
                          </a:solidFill>
                          <a:effectLst/>
                          <a:uFillTx/>
                          <a:latin typeface="Verdana" panose="020B0604030504040204" pitchFamily="34" charset="0"/>
                          <a:ea typeface="Verdana" panose="020B0604030504040204" pitchFamily="34" charset="0"/>
                          <a:cs typeface="Arial" panose="020B0604020202020204" pitchFamily="34" charset="0"/>
                        </a:rPr>
                        <a:t>Achieved</a:t>
                      </a:r>
                      <a:endParaRPr lang="en-ZA" sz="1200" kern="1200" dirty="0">
                        <a:solidFill>
                          <a:schemeClr val="tx1"/>
                        </a:solidFill>
                        <a:effectLst/>
                        <a:uFillTx/>
                        <a:latin typeface="Verdana" panose="020B0604030504040204" pitchFamily="34" charset="0"/>
                        <a:ea typeface="Verdana" panose="020B0604030504040204" pitchFamily="34" charset="0"/>
                        <a:cs typeface="Arial" panose="020B0604020202020204" pitchFamily="34" charset="0"/>
                      </a:endParaRPr>
                    </a:p>
                  </a:txBody>
                  <a:tcPr marL="36191" marR="36191" marT="36217" marB="177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defRPr/>
                      </a:pPr>
                      <a:r>
                        <a:rPr lang="en-ZA" sz="1200" kern="1200" dirty="0" smtClean="0">
                          <a:solidFill>
                            <a:schemeClr val="tx1"/>
                          </a:solidFill>
                          <a:effectLst/>
                          <a:uFillTx/>
                          <a:latin typeface="Verdana" panose="020B0604030504040204" pitchFamily="34" charset="0"/>
                          <a:ea typeface="Verdana" panose="020B0604030504040204" pitchFamily="34" charset="0"/>
                          <a:cs typeface="Arial" panose="020B0604020202020204" pitchFamily="34" charset="0"/>
                        </a:rPr>
                        <a:t>Policy proposals consulted internally</a:t>
                      </a:r>
                    </a:p>
                    <a:p>
                      <a:pPr marL="0" marR="0" algn="l" defTabSz="457200" rtl="0" eaLnBrk="1" latinLnBrk="0" hangingPunct="1">
                        <a:spcBef>
                          <a:spcPts val="0"/>
                        </a:spcBef>
                        <a:spcAft>
                          <a:spcPts val="0"/>
                        </a:spcAft>
                      </a:pPr>
                      <a:endParaRPr lang="en-ZA" sz="1200" kern="1200" dirty="0">
                        <a:solidFill>
                          <a:schemeClr val="tx1"/>
                        </a:solidFill>
                        <a:effectLst/>
                        <a:uFillTx/>
                        <a:latin typeface="Verdana" panose="020B0604030504040204" pitchFamily="34" charset="0"/>
                        <a:ea typeface="Verdana" panose="020B0604030504040204" pitchFamily="34" charset="0"/>
                        <a:cs typeface="Arial" panose="020B0604020202020204" pitchFamily="34" charset="0"/>
                      </a:endParaRPr>
                    </a:p>
                  </a:txBody>
                  <a:tcPr marL="36191" marR="36191" marT="36217" marB="177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defRPr/>
                      </a:pPr>
                      <a:r>
                        <a:rPr lang="en-ZA" sz="1200" kern="1200" dirty="0" smtClean="0">
                          <a:solidFill>
                            <a:schemeClr val="tx1"/>
                          </a:solidFill>
                          <a:effectLst/>
                          <a:uFillTx/>
                          <a:latin typeface="Verdana" panose="020B0604030504040204" pitchFamily="34" charset="0"/>
                          <a:ea typeface="Verdana" panose="020B0604030504040204" pitchFamily="34" charset="0"/>
                          <a:cs typeface="Arial" panose="020B0604020202020204" pitchFamily="34" charset="0"/>
                        </a:rPr>
                        <a:t>Internal consultations were carried out</a:t>
                      </a:r>
                    </a:p>
                    <a:p>
                      <a:pPr marL="0" marR="0" algn="l" defTabSz="457200" rtl="0" eaLnBrk="1" latinLnBrk="0" hangingPunct="1">
                        <a:spcBef>
                          <a:spcPts val="0"/>
                        </a:spcBef>
                        <a:spcAft>
                          <a:spcPts val="0"/>
                        </a:spcAft>
                      </a:pPr>
                      <a:endParaRPr lang="en-ZA" sz="1200" kern="1200" dirty="0">
                        <a:solidFill>
                          <a:schemeClr val="tx1"/>
                        </a:solidFill>
                        <a:effectLst/>
                        <a:uFillTx/>
                        <a:latin typeface="Verdana" panose="020B0604030504040204" pitchFamily="34" charset="0"/>
                        <a:ea typeface="Verdana" panose="020B0604030504040204" pitchFamily="34" charset="0"/>
                        <a:cs typeface="Arial" panose="020B0604020202020204" pitchFamily="34" charset="0"/>
                      </a:endParaRPr>
                    </a:p>
                  </a:txBody>
                  <a:tcPr marL="36191" marR="36191" marT="36217" marB="177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algn="l" defTabSz="457200" rtl="0" eaLnBrk="1" latinLnBrk="0" hangingPunct="1">
                        <a:spcBef>
                          <a:spcPts val="0"/>
                        </a:spcBef>
                        <a:spcAft>
                          <a:spcPts val="0"/>
                        </a:spcAft>
                      </a:pPr>
                      <a:r>
                        <a:rPr lang="en-US" sz="1200" kern="1200" dirty="0" smtClean="0">
                          <a:solidFill>
                            <a:schemeClr val="tx1"/>
                          </a:solidFill>
                          <a:effectLst/>
                          <a:uFillTx/>
                          <a:latin typeface="Verdana" panose="020B0604030504040204" pitchFamily="34" charset="0"/>
                          <a:ea typeface="Verdana" panose="020B0604030504040204" pitchFamily="34" charset="0"/>
                          <a:cs typeface="Arial" panose="020B0604020202020204" pitchFamily="34" charset="0"/>
                        </a:rPr>
                        <a:t>Achieved</a:t>
                      </a:r>
                      <a:endParaRPr lang="en-ZA" sz="1200" kern="1200" dirty="0">
                        <a:solidFill>
                          <a:schemeClr val="tx1"/>
                        </a:solidFill>
                        <a:effectLst/>
                        <a:uFillTx/>
                        <a:latin typeface="Verdana" panose="020B0604030504040204" pitchFamily="34" charset="0"/>
                        <a:ea typeface="Verdana" panose="020B0604030504040204" pitchFamily="34" charset="0"/>
                        <a:cs typeface="Arial" panose="020B0604020202020204" pitchFamily="34" charset="0"/>
                      </a:endParaRPr>
                    </a:p>
                  </a:txBody>
                  <a:tcPr marL="36191" marR="36191" marT="36217" marB="177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585170">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l" defTabSz="914400" rtl="0" eaLnBrk="1" fontAlgn="base" latinLnBrk="0" hangingPunct="1">
                        <a:lnSpc>
                          <a:spcPct val="105000"/>
                        </a:lnSpc>
                        <a:spcBef>
                          <a:spcPct val="0"/>
                        </a:spcBef>
                        <a:spcAft>
                          <a:spcPts val="200"/>
                        </a:spcAft>
                        <a:buClrTx/>
                        <a:buSzTx/>
                        <a:buFontTx/>
                        <a:buNone/>
                        <a:defRPr/>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Performance Overview</a:t>
                      </a:r>
                    </a:p>
                    <a:p>
                      <a:pPr marL="0" marR="0" lvl="0" indent="0" algn="l" defTabSz="914400" rtl="0" eaLnBrk="1" fontAlgn="base" latinLnBrk="0" hangingPunct="1">
                        <a:lnSpc>
                          <a:spcPct val="105000"/>
                        </a:lnSpc>
                        <a:spcBef>
                          <a:spcPct val="0"/>
                        </a:spcBef>
                        <a:spcAft>
                          <a:spcPts val="200"/>
                        </a:spcAft>
                        <a:buClrTx/>
                        <a:buSzTx/>
                        <a:buFontTx/>
                        <a:buNone/>
                      </a:pPr>
                      <a:endPar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57" marR="61057" marT="15843" marB="158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7">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l" defTabSz="457200" rtl="0" eaLnBrk="1" fontAlgn="ctr" latinLnBrk="0" hangingPunct="1">
                        <a:lnSpc>
                          <a:spcPct val="120000"/>
                        </a:lnSpc>
                        <a:spcBef>
                          <a:spcPts val="0"/>
                        </a:spcBef>
                        <a:spcAft>
                          <a:spcPts val="0"/>
                        </a:spcAft>
                        <a:buClrTx/>
                        <a:buSzTx/>
                        <a:buFontTx/>
                        <a:buNone/>
                        <a:defRPr/>
                      </a:pPr>
                      <a:r>
                        <a:rPr lang="en-US" sz="1200" dirty="0">
                          <a:solidFill>
                            <a:schemeClr val="tx1"/>
                          </a:solidFill>
                          <a:latin typeface="Verdana" panose="020B0604030504040204" pitchFamily="34" charset="0"/>
                          <a:ea typeface="Verdana" panose="020B0604030504040204" pitchFamily="34" charset="0"/>
                          <a:cs typeface="Arial" panose="020B0604020202020204" pitchFamily="34" charset="0"/>
                        </a:rPr>
                        <a:t>100% achieved</a:t>
                      </a:r>
                      <a:r>
                        <a:rPr lang="en-US" sz="1200" baseline="0" dirty="0">
                          <a:solidFill>
                            <a:schemeClr val="tx1"/>
                          </a:solidFill>
                          <a:latin typeface="Verdana" panose="020B0604030504040204" pitchFamily="34" charset="0"/>
                          <a:ea typeface="Verdana" panose="020B0604030504040204" pitchFamily="34" charset="0"/>
                          <a:cs typeface="Arial" panose="020B0604020202020204" pitchFamily="34" charset="0"/>
                        </a:rPr>
                        <a:t> target</a:t>
                      </a:r>
                      <a:endParaRPr lang="en-US" sz="1200" dirty="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36191" marR="36191" marT="36217" marB="177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marL="61065" marR="61065" marT="15832" marB="158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610870">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l" defTabSz="914400" rtl="0" eaLnBrk="1" fontAlgn="base" latinLnBrk="0" hangingPunct="1">
                        <a:lnSpc>
                          <a:spcPct val="105000"/>
                        </a:lnSpc>
                        <a:spcBef>
                          <a:spcPct val="0"/>
                        </a:spcBef>
                        <a:spcAft>
                          <a:spcPts val="200"/>
                        </a:spcAft>
                        <a:buClrTx/>
                        <a:buSzTx/>
                        <a:buFontTx/>
                        <a:buNone/>
                        <a:defRPr/>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Challenges </a:t>
                      </a:r>
                    </a:p>
                    <a:p>
                      <a:pPr marL="0" marR="0" lvl="0" indent="0" algn="l" defTabSz="914400" rtl="0" eaLnBrk="1" fontAlgn="base" latinLnBrk="0" hangingPunct="1">
                        <a:lnSpc>
                          <a:spcPct val="105000"/>
                        </a:lnSpc>
                        <a:spcBef>
                          <a:spcPct val="0"/>
                        </a:spcBef>
                        <a:spcAft>
                          <a:spcPts val="200"/>
                        </a:spcAft>
                        <a:buClrTx/>
                        <a:buSzTx/>
                        <a:buFontTx/>
                        <a:buNone/>
                        <a:defRPr/>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(If applicable)</a:t>
                      </a:r>
                    </a:p>
                    <a:p>
                      <a:pPr marL="0" marR="0" lvl="0" indent="0" algn="l" defTabSz="914400" rtl="0" eaLnBrk="1" fontAlgn="base" latinLnBrk="0" hangingPunct="1">
                        <a:lnSpc>
                          <a:spcPct val="105000"/>
                        </a:lnSpc>
                        <a:spcBef>
                          <a:spcPct val="0"/>
                        </a:spcBef>
                        <a:spcAft>
                          <a:spcPts val="200"/>
                        </a:spcAft>
                        <a:buClrTx/>
                        <a:buSzTx/>
                        <a:buFontTx/>
                        <a:buNone/>
                      </a:pPr>
                      <a:endPar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57" marR="61057" marT="15843" marB="158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7">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l" defTabSz="457200" rtl="0" eaLnBrk="1" fontAlgn="ctr" latinLnBrk="0" hangingPunct="1">
                        <a:lnSpc>
                          <a:spcPct val="120000"/>
                        </a:lnSpc>
                        <a:spcBef>
                          <a:spcPts val="0"/>
                        </a:spcBef>
                        <a:spcAft>
                          <a:spcPts val="0"/>
                        </a:spcAft>
                        <a:buClrTx/>
                        <a:buSzTx/>
                        <a:buFontTx/>
                        <a:buNone/>
                        <a:defRPr/>
                      </a:pPr>
                      <a:r>
                        <a:rPr lang="en-US" sz="1200" baseline="0" dirty="0">
                          <a:latin typeface="Verdana" panose="020B0604030504040204" pitchFamily="34" charset="0"/>
                          <a:ea typeface="Verdana" panose="020B0604030504040204" pitchFamily="34" charset="0"/>
                          <a:cs typeface="Arial" panose="020B0604020202020204" pitchFamily="34" charset="0"/>
                        </a:rPr>
                        <a:t>None</a:t>
                      </a:r>
                    </a:p>
                  </a:txBody>
                  <a:tcPr marL="36191" marR="36191" marT="36217" marB="177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marL="61065" marR="61065" marT="15832" marB="158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793507">
                <a:tc>
                  <a:txBody>
                    <a:bodyPr/>
                    <a:lstStyle/>
                    <a:p>
                      <a:pPr marL="0" marR="0" lvl="0" indent="0" algn="l" defTabSz="914400" rtl="0" eaLnBrk="1" fontAlgn="base" latinLnBrk="0" hangingPunct="1">
                        <a:lnSpc>
                          <a:spcPct val="105000"/>
                        </a:lnSpc>
                        <a:spcBef>
                          <a:spcPct val="0"/>
                        </a:spcBef>
                        <a:spcAft>
                          <a:spcPts val="200"/>
                        </a:spcAft>
                        <a:buClrTx/>
                        <a:buSzTx/>
                        <a:buFontTx/>
                        <a:buNone/>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Risks and Mitigation </a:t>
                      </a:r>
                    </a:p>
                    <a:p>
                      <a:pPr marL="0" marR="0" lvl="0" indent="0" algn="l" defTabSz="914400" rtl="0" eaLnBrk="1" fontAlgn="base" latinLnBrk="0" hangingPunct="1">
                        <a:lnSpc>
                          <a:spcPct val="105000"/>
                        </a:lnSpc>
                        <a:spcBef>
                          <a:spcPct val="0"/>
                        </a:spcBef>
                        <a:spcAft>
                          <a:spcPts val="200"/>
                        </a:spcAft>
                        <a:buClrTx/>
                        <a:buSzTx/>
                        <a:buFontTx/>
                        <a:buNone/>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(If applicable)</a:t>
                      </a:r>
                    </a:p>
                  </a:txBody>
                  <a:tcPr marL="61057" marR="61057" marT="15843" marB="158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7">
                  <a:txBody>
                    <a:bodyPr/>
                    <a:lstStyle/>
                    <a:p>
                      <a:pPr marL="0" indent="0">
                        <a:buFont typeface="Arial" panose="020B0604020202020204" pitchFamily="34" charset="0"/>
                        <a:buNone/>
                      </a:pPr>
                      <a:r>
                        <a:rPr lang="en-US" altLang="en-ZA" sz="1200" dirty="0">
                          <a:latin typeface="Verdana" panose="020B0604030504040204" pitchFamily="34" charset="0"/>
                          <a:ea typeface="Verdana" panose="020B0604030504040204" pitchFamily="34" charset="0"/>
                          <a:cs typeface="Arial" panose="020B0604020202020204" pitchFamily="34" charset="0"/>
                        </a:rPr>
                        <a:t>Delay by Finance Minister.</a:t>
                      </a:r>
                      <a:r>
                        <a:rPr lang="en-US" altLang="en-ZA" sz="1200" baseline="0" dirty="0">
                          <a:latin typeface="Verdana" panose="020B0604030504040204" pitchFamily="34" charset="0"/>
                          <a:ea typeface="Verdana" panose="020B0604030504040204" pitchFamily="34" charset="0"/>
                          <a:cs typeface="Arial" panose="020B0604020202020204" pitchFamily="34" charset="0"/>
                        </a:rPr>
                        <a:t> Follow up with the Minister’s office </a:t>
                      </a:r>
                      <a:endParaRPr lang="en-US" altLang="en-ZA" sz="1200" dirty="0">
                        <a:latin typeface="Verdana" panose="020B0604030504040204" pitchFamily="34" charset="0"/>
                        <a:ea typeface="Verdana" panose="020B0604030504040204" pitchFamily="34" charset="0"/>
                        <a:cs typeface="Arial" panose="020B0604020202020204" pitchFamily="34" charset="0"/>
                      </a:endParaRPr>
                    </a:p>
                  </a:txBody>
                  <a:tcPr marL="36191" marR="36191" marT="36217" marB="177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bl>
          </a:graphicData>
        </a:graphic>
      </p:graphicFrame>
      <p:sp>
        <p:nvSpPr>
          <p:cNvPr id="2" name="Rectangle 1"/>
          <p:cNvSpPr/>
          <p:nvPr/>
        </p:nvSpPr>
        <p:spPr>
          <a:xfrm>
            <a:off x="479503" y="333617"/>
            <a:ext cx="7995424" cy="800219"/>
          </a:xfrm>
          <a:prstGeom prst="rect">
            <a:avLst/>
          </a:prstGeom>
        </p:spPr>
        <p:txBody>
          <a:bodyPr wrap="square">
            <a:spAutoFit/>
          </a:bodyPr>
          <a:lstStyle/>
          <a:p>
            <a:pPr algn="ctr"/>
            <a:r>
              <a:rPr lang="en-ZA" sz="2800" b="1" dirty="0"/>
              <a:t>PROGRAMME 5: ADMINISTRATION</a:t>
            </a:r>
            <a:r>
              <a:rPr lang="en-ZA" dirty="0"/>
              <a:t/>
            </a:r>
            <a:br>
              <a:rPr lang="en-ZA" dirty="0"/>
            </a:br>
            <a:endParaRPr lang="en-ZA"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Title 1"/>
          <p:cNvSpPr>
            <a:spLocks noGrp="1"/>
          </p:cNvSpPr>
          <p:nvPr>
            <p:ph type="ctrTitle"/>
          </p:nvPr>
        </p:nvSpPr>
        <p:spPr>
          <a:xfrm>
            <a:off x="685006" y="408180"/>
            <a:ext cx="7772400" cy="1900237"/>
          </a:xfrm>
        </p:spPr>
        <p:txBody>
          <a:bodyPr/>
          <a:lstStyle/>
          <a:p>
            <a:r>
              <a:rPr lang="en-ZA" sz="2800" b="1" dirty="0">
                <a:latin typeface="Arial" panose="020B0604020202020204" pitchFamily="34" charset="0"/>
                <a:cs typeface="Arial" panose="020B0604020202020204" pitchFamily="34" charset="0"/>
              </a:rPr>
              <a:t/>
            </a:r>
            <a:br>
              <a:rPr lang="en-ZA" sz="2800" b="1" dirty="0">
                <a:latin typeface="Arial" panose="020B0604020202020204" pitchFamily="34" charset="0"/>
                <a:cs typeface="Arial" panose="020B0604020202020204" pitchFamily="34" charset="0"/>
              </a:rPr>
            </a:br>
            <a:endParaRPr lang="en-ZA" sz="2800" dirty="0">
              <a:latin typeface="Arial" panose="020B0604020202020204" pitchFamily="34" charset="0"/>
              <a:cs typeface="Arial" panose="020B0604020202020204" pitchFamily="34" charset="0"/>
            </a:endParaRPr>
          </a:p>
        </p:txBody>
      </p:sp>
      <p:cxnSp>
        <p:nvCxnSpPr>
          <p:cNvPr id="7" name="Straight Connector 6"/>
          <p:cNvCxnSpPr/>
          <p:nvPr/>
        </p:nvCxnSpPr>
        <p:spPr>
          <a:xfrm>
            <a:off x="0" y="6459538"/>
            <a:ext cx="9144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9221" name="Content Placeholder 2"/>
          <p:cNvSpPr>
            <a:spLocks noGrp="1"/>
          </p:cNvSpPr>
          <p:nvPr>
            <p:ph type="subTitle" idx="1"/>
          </p:nvPr>
        </p:nvSpPr>
        <p:spPr>
          <a:xfrm>
            <a:off x="527050" y="1225550"/>
            <a:ext cx="8088313" cy="4464050"/>
          </a:xfrm>
        </p:spPr>
        <p:txBody>
          <a:bodyPr/>
          <a:lstStyle/>
          <a:p>
            <a:pPr algn="l"/>
            <a:endParaRPr lang="en-ZA" sz="2000" dirty="0">
              <a:solidFill>
                <a:schemeClr val="tx1"/>
              </a:solidFill>
            </a:endParaRPr>
          </a:p>
          <a:p>
            <a:pPr algn="l"/>
            <a:endParaRPr lang="en-ZA" sz="2000" dirty="0">
              <a:solidFill>
                <a:schemeClr val="tx1"/>
              </a:solidFill>
            </a:endParaRPr>
          </a:p>
          <a:p>
            <a:pPr algn="l"/>
            <a:endParaRPr lang="en-ZA" sz="2000" dirty="0">
              <a:solidFill>
                <a:schemeClr val="tx1"/>
              </a:solidFill>
            </a:endParaRPr>
          </a:p>
          <a:p>
            <a:pPr algn="l"/>
            <a:endParaRPr lang="en-ZA" sz="2000" dirty="0">
              <a:solidFill>
                <a:schemeClr val="tx1"/>
              </a:solidFill>
            </a:endParaRPr>
          </a:p>
          <a:p>
            <a:pPr algn="l"/>
            <a:endParaRPr lang="en-ZA" sz="2000" dirty="0">
              <a:solidFill>
                <a:schemeClr val="tx1"/>
              </a:solidFill>
            </a:endParaRPr>
          </a:p>
          <a:p>
            <a:pPr algn="l"/>
            <a:endParaRPr lang="en-ZA" sz="2000" dirty="0">
              <a:solidFill>
                <a:schemeClr val="tx1"/>
              </a:solidFill>
            </a:endParaRPr>
          </a:p>
          <a:p>
            <a:pPr algn="l"/>
            <a:endParaRPr lang="en-ZA" sz="2000" dirty="0">
              <a:solidFill>
                <a:schemeClr val="tx1"/>
              </a:solidFill>
            </a:endParaRPr>
          </a:p>
          <a:p>
            <a:pPr algn="l"/>
            <a:endParaRPr lang="en-ZA" sz="2000" dirty="0">
              <a:solidFill>
                <a:schemeClr val="tx1"/>
              </a:solidFill>
            </a:endParaRPr>
          </a:p>
          <a:p>
            <a:pPr algn="l"/>
            <a:endParaRPr lang="en-ZA" sz="2000" dirty="0">
              <a:solidFill>
                <a:schemeClr val="tx1"/>
              </a:solidFill>
            </a:endParaRPr>
          </a:p>
        </p:txBody>
      </p:sp>
      <p:sp>
        <p:nvSpPr>
          <p:cNvPr id="9222" name="Title 1"/>
          <p:cNvSpPr txBox="1"/>
          <p:nvPr/>
        </p:nvSpPr>
        <p:spPr bwMode="auto">
          <a:xfrm>
            <a:off x="527049" y="398461"/>
            <a:ext cx="7917657" cy="522289"/>
          </a:xfrm>
          <a:prstGeom prst="rect">
            <a:avLst/>
          </a:prstGeom>
          <a:solidFill>
            <a:srgbClr val="C00000"/>
          </a:solid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ZA" sz="2400" b="1" dirty="0">
                <a:solidFill>
                  <a:schemeClr val="bg1"/>
                </a:solidFill>
                <a:latin typeface="Verdana" panose="020B0604030504040204" pitchFamily="34" charset="0"/>
                <a:ea typeface="Verdana" panose="020B0604030504040204" pitchFamily="34" charset="0"/>
              </a:rPr>
              <a:t>OPERATIONAL FRAMEWORK</a:t>
            </a:r>
          </a:p>
        </p:txBody>
      </p:sp>
      <p:sp>
        <p:nvSpPr>
          <p:cNvPr id="9223" name="Content Placeholder 2"/>
          <p:cNvSpPr txBox="1"/>
          <p:nvPr/>
        </p:nvSpPr>
        <p:spPr bwMode="auto">
          <a:xfrm>
            <a:off x="323850" y="1184275"/>
            <a:ext cx="8663115" cy="496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8128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a:spcBef>
                <a:spcPct val="20000"/>
              </a:spcBef>
              <a:buFont typeface="Arial" panose="020B0604020202020204" pitchFamily="34" charset="0"/>
              <a:buChar char="•"/>
              <a:defRPr sz="2400">
                <a:solidFill>
                  <a:schemeClr val="tx1"/>
                </a:solidFill>
                <a:latin typeface="Calibri" panose="020F0502020204030204" pitchFamily="34" charset="0"/>
              </a:defRPr>
            </a:lvl3pPr>
            <a:lvl4pPr>
              <a:spcBef>
                <a:spcPct val="20000"/>
              </a:spcBef>
              <a:buFont typeface="Arial" panose="020B0604020202020204" pitchFamily="34" charset="0"/>
              <a:buChar char="–"/>
              <a:defRPr sz="2000">
                <a:solidFill>
                  <a:schemeClr val="tx1"/>
                </a:solidFill>
                <a:latin typeface="Calibri" panose="020F0502020204030204" pitchFamily="34" charset="0"/>
              </a:defRPr>
            </a:lvl4pPr>
            <a:lvl5pPr>
              <a:spcBef>
                <a:spcPct val="20000"/>
              </a:spcBef>
              <a:buFont typeface="Arial" panose="020B0604020202020204" pitchFamily="34" charset="0"/>
              <a:buChar char="»"/>
              <a:defRPr sz="2000">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auto">
              <a:spcAft>
                <a:spcPts val="0"/>
              </a:spcAft>
              <a:buNone/>
              <a:defRPr/>
            </a:pPr>
            <a:r>
              <a:rPr lang="en-ZA" sz="1600" b="1" dirty="0">
                <a:latin typeface="Verdana" panose="020B0604030504040204" pitchFamily="34" charset="0"/>
                <a:ea typeface="Verdana" panose="020B0604030504040204" pitchFamily="34" charset="0"/>
                <a:cs typeface="Arial" panose="020B0604020202020204" pitchFamily="34" charset="0"/>
              </a:rPr>
              <a:t>Due to the fact that the Regulator does not yet have a Budget Vote, it currently operates as follows:</a:t>
            </a:r>
          </a:p>
        </p:txBody>
      </p:sp>
      <p:sp>
        <p:nvSpPr>
          <p:cNvPr id="11" name="Content Placeholder 2"/>
          <p:cNvSpPr txBox="1"/>
          <p:nvPr/>
        </p:nvSpPr>
        <p:spPr>
          <a:xfrm>
            <a:off x="157035" y="1835149"/>
            <a:ext cx="8829930" cy="4595810"/>
          </a:xfrm>
          <a:prstGeom prst="rect">
            <a:avLst/>
          </a:prstGeom>
        </p:spPr>
        <p:txBody>
          <a:bodyPr numCol="1">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just" fontAlgn="auto">
              <a:lnSpc>
                <a:spcPct val="150000"/>
              </a:lnSpc>
              <a:spcAft>
                <a:spcPts val="0"/>
              </a:spcAft>
              <a:buFont typeface="Arial" panose="020B0604020202020204" pitchFamily="34" charset="0"/>
              <a:buChar char="•"/>
              <a:defRPr/>
            </a:pPr>
            <a:r>
              <a:rPr lang="en-ZA" sz="1500" dirty="0">
                <a:solidFill>
                  <a:schemeClr val="tx1"/>
                </a:solidFill>
                <a:latin typeface="Verdana" panose="020B0604030504040204" pitchFamily="34" charset="0"/>
                <a:ea typeface="Verdana" panose="020B0604030504040204" pitchFamily="34" charset="0"/>
                <a:cs typeface="Arial" panose="020B0604020202020204" pitchFamily="34" charset="0"/>
              </a:rPr>
              <a:t>The Regulator does not produce separate Annual Financial Statement for the 2020/21 financial year as its financial records form part of the AFS of the DoJ&amp;CD and are audited by the Auditor-General as part of the Vote of the DoJ&amp;CD. </a:t>
            </a:r>
          </a:p>
          <a:p>
            <a:pPr marL="342900" indent="-342900" algn="l" fontAlgn="auto">
              <a:lnSpc>
                <a:spcPct val="150000"/>
              </a:lnSpc>
              <a:spcAft>
                <a:spcPts val="0"/>
              </a:spcAft>
              <a:buFont typeface="Arial" panose="020B0604020202020204" pitchFamily="34" charset="0"/>
              <a:buChar char="•"/>
              <a:defRPr/>
            </a:pPr>
            <a:r>
              <a:rPr lang="en-ZA" sz="1500" dirty="0">
                <a:solidFill>
                  <a:schemeClr val="tx1"/>
                </a:solidFill>
                <a:latin typeface="Verdana" panose="020B0604030504040204" pitchFamily="34" charset="0"/>
                <a:ea typeface="Verdana" panose="020B0604030504040204" pitchFamily="34" charset="0"/>
                <a:cs typeface="Arial" panose="020B0604020202020204" pitchFamily="34" charset="0"/>
              </a:rPr>
              <a:t>The CEO is the Accounting Officer in terms POPIA but not yet in terms of the PFMA due to the fact that the Regulator’s budget is managed through the DOJ&amp;CD</a:t>
            </a:r>
          </a:p>
          <a:p>
            <a:pPr marL="342900" indent="-342900" algn="just" fontAlgn="auto">
              <a:lnSpc>
                <a:spcPct val="150000"/>
              </a:lnSpc>
              <a:spcAft>
                <a:spcPts val="0"/>
              </a:spcAft>
              <a:buFont typeface="Arial" panose="020B0604020202020204" pitchFamily="34" charset="0"/>
              <a:buChar char="•"/>
              <a:defRPr/>
            </a:pPr>
            <a:r>
              <a:rPr lang="en-US" sz="1500" dirty="0">
                <a:solidFill>
                  <a:schemeClr val="tx1"/>
                </a:solidFill>
                <a:latin typeface="Verdana" panose="020B0604030504040204" pitchFamily="34" charset="0"/>
                <a:ea typeface="Verdana" panose="020B0604030504040204" pitchFamily="34" charset="0"/>
                <a:cs typeface="Arial" panose="020B0604020202020204" pitchFamily="34" charset="0"/>
              </a:rPr>
              <a:t>We are making steady progress in the establishment of the Regulator as an independent body.  </a:t>
            </a:r>
            <a:r>
              <a:rPr lang="en-US" sz="1500" b="1" dirty="0">
                <a:solidFill>
                  <a:schemeClr val="tx1"/>
                </a:solidFill>
                <a:latin typeface="Verdana" panose="020B0604030504040204" pitchFamily="34" charset="0"/>
                <a:ea typeface="Verdana" panose="020B0604030504040204" pitchFamily="34" charset="0"/>
                <a:cs typeface="Arial" panose="020B0604020202020204" pitchFamily="34" charset="0"/>
              </a:rPr>
              <a:t>BUT…</a:t>
            </a:r>
          </a:p>
          <a:p>
            <a:pPr marL="342900" indent="-342900" algn="just" fontAlgn="auto">
              <a:lnSpc>
                <a:spcPct val="150000"/>
              </a:lnSpc>
              <a:spcAft>
                <a:spcPts val="0"/>
              </a:spcAft>
              <a:buFont typeface="Arial" panose="020B0604020202020204" pitchFamily="34" charset="0"/>
              <a:buChar char="•"/>
              <a:defRPr/>
            </a:pPr>
            <a:r>
              <a:rPr lang="en-US" sz="1500" dirty="0">
                <a:solidFill>
                  <a:schemeClr val="tx1"/>
                </a:solidFill>
                <a:latin typeface="Verdana" panose="020B0604030504040204" pitchFamily="34" charset="0"/>
                <a:ea typeface="Verdana" panose="020B0604030504040204" pitchFamily="34" charset="0"/>
                <a:cs typeface="Arial" panose="020B0604020202020204" pitchFamily="34" charset="0"/>
              </a:rPr>
              <a:t>The listing of the Regulator in the Public Finance Management Act 1 of 1999 (PFMA) remains unresolved. </a:t>
            </a:r>
          </a:p>
          <a:p>
            <a:pPr marL="342900" indent="-342900" algn="just" fontAlgn="auto">
              <a:lnSpc>
                <a:spcPct val="150000"/>
              </a:lnSpc>
              <a:spcAft>
                <a:spcPts val="0"/>
              </a:spcAft>
              <a:buFont typeface="Arial" panose="020B0604020202020204" pitchFamily="34" charset="0"/>
              <a:buChar char="•"/>
              <a:defRPr/>
            </a:pPr>
            <a:r>
              <a:rPr lang="en-US" sz="1500" dirty="0">
                <a:solidFill>
                  <a:schemeClr val="tx1"/>
                </a:solidFill>
                <a:latin typeface="Verdana" panose="020B0604030504040204" pitchFamily="34" charset="0"/>
                <a:ea typeface="Verdana" panose="020B0604030504040204" pitchFamily="34" charset="0"/>
                <a:cs typeface="Arial" panose="020B0604020202020204" pitchFamily="34" charset="0"/>
              </a:rPr>
              <a:t>The separation of the Regulator from the DoJ&amp;CD, which will ensure the independence of the Regulator, is dependent on this classification. Consultations with the DoJ&amp;CD and National Treasury were held during the year under review</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393700"/>
            <a:ext cx="8229600" cy="508000"/>
          </a:xfrm>
        </p:spPr>
        <p:txBody>
          <a:bodyPr/>
          <a:lstStyle/>
          <a:p>
            <a:pPr eaLnBrk="1" hangingPunct="1"/>
            <a:r>
              <a:rPr lang="en-US" altLang="en-US" sz="2400" b="1" dirty="0">
                <a:latin typeface="Arial" panose="020B0604020202020204" pitchFamily="34" charset="0"/>
                <a:cs typeface="Arial" panose="020B0604020202020204" pitchFamily="34" charset="0"/>
              </a:rPr>
              <a:t>PROGRAMME 5: ADMINISTRATION</a:t>
            </a:r>
          </a:p>
        </p:txBody>
      </p:sp>
      <p:graphicFrame>
        <p:nvGraphicFramePr>
          <p:cNvPr id="7" name="Group 33"/>
          <p:cNvGraphicFramePr/>
          <p:nvPr/>
        </p:nvGraphicFramePr>
        <p:xfrm>
          <a:off x="369888" y="1077913"/>
          <a:ext cx="8386763" cy="4704918"/>
        </p:xfrm>
        <a:graphic>
          <a:graphicData uri="http://schemas.openxmlformats.org/drawingml/2006/table">
            <a:tbl>
              <a:tblPr/>
              <a:tblGrid>
                <a:gridCol w="1422425">
                  <a:extLst>
                    <a:ext uri="{9D8B030D-6E8A-4147-A177-3AD203B41FA5}">
                      <a16:colId xmlns:a16="http://schemas.microsoft.com/office/drawing/2014/main" val="20000"/>
                    </a:ext>
                  </a:extLst>
                </a:gridCol>
                <a:gridCol w="1330059">
                  <a:extLst>
                    <a:ext uri="{9D8B030D-6E8A-4147-A177-3AD203B41FA5}">
                      <a16:colId xmlns:a16="http://schemas.microsoft.com/office/drawing/2014/main" val="20001"/>
                    </a:ext>
                  </a:extLst>
                </a:gridCol>
                <a:gridCol w="1406525">
                  <a:extLst>
                    <a:ext uri="{9D8B030D-6E8A-4147-A177-3AD203B41FA5}">
                      <a16:colId xmlns:a16="http://schemas.microsoft.com/office/drawing/2014/main" val="20002"/>
                    </a:ext>
                  </a:extLst>
                </a:gridCol>
                <a:gridCol w="2842275">
                  <a:extLst>
                    <a:ext uri="{9D8B030D-6E8A-4147-A177-3AD203B41FA5}">
                      <a16:colId xmlns:a16="http://schemas.microsoft.com/office/drawing/2014/main" val="20003"/>
                    </a:ext>
                  </a:extLst>
                </a:gridCol>
                <a:gridCol w="1385479">
                  <a:extLst>
                    <a:ext uri="{9D8B030D-6E8A-4147-A177-3AD203B41FA5}">
                      <a16:colId xmlns:a16="http://schemas.microsoft.com/office/drawing/2014/main" val="20004"/>
                    </a:ext>
                  </a:extLst>
                </a:gridCol>
              </a:tblGrid>
              <a:tr h="514575">
                <a:tc gridSpan="5">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l" defTabSz="914400" rtl="0" eaLnBrk="1" fontAlgn="base" latinLnBrk="0" hangingPunct="1">
                        <a:lnSpc>
                          <a:spcPct val="105000"/>
                        </a:lnSpc>
                        <a:spcBef>
                          <a:spcPts val="600"/>
                        </a:spcBef>
                        <a:spcAft>
                          <a:spcPts val="600"/>
                        </a:spcAft>
                        <a:buClrTx/>
                        <a:buSzTx/>
                        <a:buFontTx/>
                        <a:buNone/>
                        <a:defRPr/>
                      </a:pPr>
                      <a:r>
                        <a:rPr lang="en-US" sz="1200" b="1" kern="1200" dirty="0">
                          <a:solidFill>
                            <a:schemeClr val="tx1"/>
                          </a:solidFill>
                          <a:effectLst/>
                          <a:latin typeface="Verdana" panose="020B0604030504040204" pitchFamily="34" charset="0"/>
                          <a:ea typeface="Verdana" panose="020B0604030504040204" pitchFamily="34" charset="0"/>
                          <a:cs typeface="Arial" panose="020B0604020202020204" pitchFamily="34" charset="0"/>
                        </a:rPr>
                        <a:t>Output: </a:t>
                      </a:r>
                      <a:r>
                        <a:rPr lang="en-US" sz="1200" b="1" dirty="0">
                          <a:solidFill>
                            <a:schemeClr val="tx1"/>
                          </a:solidFill>
                          <a:effectLst/>
                          <a:latin typeface="Verdana" panose="020B0604030504040204" pitchFamily="34" charset="0"/>
                          <a:ea typeface="Verdana" panose="020B0604030504040204" pitchFamily="34" charset="0"/>
                          <a:sym typeface="+mn-ea"/>
                        </a:rPr>
                        <a:t>Human Resource Strategy and Plan approved</a:t>
                      </a:r>
                      <a:endParaRPr lang="en-ZA" sz="1200" b="1" dirty="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61057" marR="61057" marT="15843" marB="1584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8F2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70793">
                <a:tc rowSpan="2">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ctr" defTabSz="914400" rtl="0" eaLnBrk="1" fontAlgn="base" latinLnBrk="0" hangingPunct="1">
                        <a:lnSpc>
                          <a:spcPct val="105000"/>
                        </a:lnSpc>
                        <a:spcBef>
                          <a:spcPct val="0"/>
                        </a:spcBef>
                        <a:spcAft>
                          <a:spcPts val="200"/>
                        </a:spcAft>
                        <a:buClrTx/>
                        <a:buSzTx/>
                        <a:buFontTx/>
                        <a:buNone/>
                      </a:pPr>
                      <a:r>
                        <a:rPr kumimoji="0" lang="en-US"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Indicator</a:t>
                      </a:r>
                      <a:endPar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57" marR="61057" marT="15843" marB="1584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rowSpan="2">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ctr" defTabSz="914400" rtl="0" eaLnBrk="1" fontAlgn="base" latinLnBrk="0" hangingPunct="1">
                        <a:lnSpc>
                          <a:spcPct val="105000"/>
                        </a:lnSpc>
                        <a:spcBef>
                          <a:spcPct val="0"/>
                        </a:spcBef>
                        <a:spcAft>
                          <a:spcPts val="200"/>
                        </a:spcAft>
                        <a:buClrTx/>
                        <a:buSzTx/>
                        <a:buFontTx/>
                        <a:buNone/>
                      </a:pPr>
                      <a:r>
                        <a:rPr kumimoji="0" lang="en-US"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Annual target: 2020/21</a:t>
                      </a:r>
                      <a:endPar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57" marR="61057" marT="15843" marB="1584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gridSpan="2">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ctr" defTabSz="914400" rtl="0" eaLnBrk="1" fontAlgn="base" latinLnBrk="0" hangingPunct="1">
                        <a:lnSpc>
                          <a:spcPct val="105000"/>
                        </a:lnSpc>
                        <a:spcBef>
                          <a:spcPct val="0"/>
                        </a:spcBef>
                        <a:spcAft>
                          <a:spcPts val="200"/>
                        </a:spcAft>
                        <a:buClrTx/>
                        <a:buSzTx/>
                        <a:buFontTx/>
                        <a:buNone/>
                      </a:pPr>
                      <a:r>
                        <a:rPr kumimoji="0" lang="en-US" sz="1200" b="1" i="0" u="none" strike="noStrike" kern="1200" cap="none" normalizeH="0" baseline="0" dirty="0" smtClean="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Q1</a:t>
                      </a:r>
                      <a:endParaRPr kumimoji="0" lang="en-US" sz="1200" b="1"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57" marR="61057" marT="15843" marB="1584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hMerge="1">
                  <a:txBody>
                    <a:bodyPr/>
                    <a:lstStyle/>
                    <a:p>
                      <a:endParaRPr lang="en-US"/>
                    </a:p>
                  </a:txBody>
                  <a:tcPr/>
                </a:tc>
                <a:tc rowSpan="2">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ctr" defTabSz="914400" rtl="0" eaLnBrk="1" fontAlgn="base" latinLnBrk="0" hangingPunct="1">
                        <a:lnSpc>
                          <a:spcPct val="105000"/>
                        </a:lnSpc>
                        <a:spcBef>
                          <a:spcPct val="0"/>
                        </a:spcBef>
                        <a:spcAft>
                          <a:spcPts val="200"/>
                        </a:spcAft>
                        <a:buClrTx/>
                        <a:buSzTx/>
                        <a:buFontTx/>
                        <a:buNone/>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Status</a:t>
                      </a:r>
                    </a:p>
                  </a:txBody>
                  <a:tcPr marL="61057" marR="61057" marT="15843" marB="1584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1"/>
                  </a:ext>
                </a:extLst>
              </a:tr>
              <a:tr h="370232">
                <a:tc vMerge="1">
                  <a:txBody>
                    <a:bodyPr/>
                    <a:lstStyle/>
                    <a:p>
                      <a:endParaRPr lang="en-US"/>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vMerge="1">
                  <a:txBody>
                    <a:bodyPr/>
                    <a:lstStyle/>
                    <a:p>
                      <a:endParaRPr lang="en-US"/>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115000"/>
                        </a:lnSpc>
                        <a:spcBef>
                          <a:spcPts val="1200"/>
                        </a:spcBef>
                        <a:spcAft>
                          <a:spcPts val="0"/>
                        </a:spcAft>
                      </a:pPr>
                      <a:r>
                        <a:rPr lang="en-US" sz="1200" b="1" dirty="0">
                          <a:latin typeface="Verdana" panose="020B0604030504040204" pitchFamily="34" charset="0"/>
                          <a:ea typeface="Verdana" panose="020B0604030504040204" pitchFamily="34" charset="0"/>
                          <a:cs typeface="Arial" panose="020B0604020202020204" pitchFamily="34" charset="0"/>
                        </a:rPr>
                        <a:t>Target</a:t>
                      </a:r>
                      <a:r>
                        <a:rPr lang="en-US" sz="1200" b="1" baseline="0" dirty="0">
                          <a:latin typeface="Verdana" panose="020B0604030504040204" pitchFamily="34" charset="0"/>
                          <a:ea typeface="Verdana" panose="020B0604030504040204" pitchFamily="34" charset="0"/>
                          <a:cs typeface="Arial" panose="020B0604020202020204" pitchFamily="34" charset="0"/>
                        </a:rPr>
                        <a:t> </a:t>
                      </a:r>
                      <a:endParaRPr lang="en-US" sz="1200" b="1" dirty="0">
                        <a:latin typeface="Verdana" panose="020B0604030504040204" pitchFamily="34" charset="0"/>
                        <a:ea typeface="Verdana" panose="020B0604030504040204" pitchFamily="34" charset="0"/>
                        <a:cs typeface="Arial" panose="020B0604020202020204" pitchFamily="34" charset="0"/>
                      </a:endParaRPr>
                    </a:p>
                  </a:txBody>
                  <a:tcPr marL="61057" marR="61057" marT="15843" marB="1584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r>
                        <a:rPr lang="en-ZA" sz="1200" b="1" dirty="0">
                          <a:latin typeface="Verdana" panose="020B0604030504040204" pitchFamily="34" charset="0"/>
                          <a:ea typeface="Verdana" panose="020B0604030504040204" pitchFamily="34" charset="0"/>
                          <a:cs typeface="Arial" panose="020B0604020202020204" pitchFamily="34" charset="0"/>
                        </a:rPr>
                        <a:t>Actual</a:t>
                      </a:r>
                      <a:r>
                        <a:rPr lang="en-ZA" sz="1200" b="1" baseline="0" dirty="0">
                          <a:latin typeface="Verdana" panose="020B0604030504040204" pitchFamily="34" charset="0"/>
                          <a:ea typeface="Verdana" panose="020B0604030504040204" pitchFamily="34" charset="0"/>
                          <a:cs typeface="Arial" panose="020B0604020202020204" pitchFamily="34" charset="0"/>
                        </a:rPr>
                        <a:t> Output </a:t>
                      </a:r>
                      <a:endParaRPr lang="en-ZA" sz="1200" b="1" dirty="0">
                        <a:latin typeface="Verdana" panose="020B0604030504040204" pitchFamily="34" charset="0"/>
                        <a:ea typeface="Verdana" panose="020B0604030504040204" pitchFamily="34" charset="0"/>
                        <a:cs typeface="Arial" panose="020B0604020202020204" pitchFamily="34" charset="0"/>
                      </a:endParaRPr>
                    </a:p>
                  </a:txBody>
                  <a:tcPr marL="61057" marR="61057" marT="15843" marB="1584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vMerge="1">
                  <a:txBody>
                    <a:bodyPr/>
                    <a:lstStyle/>
                    <a:p>
                      <a:endParaRPr lang="en-US"/>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62330">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a:spcBef>
                          <a:spcPts val="0"/>
                        </a:spcBef>
                        <a:spcAft>
                          <a:spcPts val="0"/>
                        </a:spcAft>
                      </a:pPr>
                      <a:r>
                        <a:rPr lang="en-US" sz="1200" b="1" dirty="0" smtClean="0">
                          <a:effectLst/>
                          <a:latin typeface="Verdana" panose="020B0604030504040204" pitchFamily="34" charset="0"/>
                          <a:ea typeface="Verdana" panose="020B0604030504040204" pitchFamily="34" charset="0"/>
                          <a:sym typeface="+mn-ea"/>
                        </a:rPr>
                        <a:t>5.2 </a:t>
                      </a:r>
                    </a:p>
                    <a:p>
                      <a:pPr marL="0" marR="0">
                        <a:spcBef>
                          <a:spcPts val="0"/>
                        </a:spcBef>
                        <a:spcAft>
                          <a:spcPts val="0"/>
                        </a:spcAft>
                      </a:pPr>
                      <a:r>
                        <a:rPr lang="en-US" sz="1200" b="1" dirty="0" smtClean="0">
                          <a:effectLst/>
                          <a:latin typeface="Verdana" panose="020B0604030504040204" pitchFamily="34" charset="0"/>
                          <a:ea typeface="Verdana" panose="020B0604030504040204" pitchFamily="34" charset="0"/>
                          <a:sym typeface="+mn-ea"/>
                        </a:rPr>
                        <a:t>Approved </a:t>
                      </a:r>
                      <a:r>
                        <a:rPr lang="en-US" sz="1200" b="1" dirty="0">
                          <a:effectLst/>
                          <a:latin typeface="Verdana" panose="020B0604030504040204" pitchFamily="34" charset="0"/>
                          <a:ea typeface="Verdana" panose="020B0604030504040204" pitchFamily="34" charset="0"/>
                          <a:sym typeface="+mn-ea"/>
                        </a:rPr>
                        <a:t>Human Resource Strategy and plan</a:t>
                      </a:r>
                      <a:endPar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57" marR="61057" marT="15843" marB="158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a:spcBef>
                          <a:spcPts val="0"/>
                        </a:spcBef>
                        <a:spcAft>
                          <a:spcPts val="0"/>
                        </a:spcAft>
                      </a:pPr>
                      <a:r>
                        <a:rPr lang="en-US" sz="1200" kern="1200" dirty="0">
                          <a:solidFill>
                            <a:schemeClr val="tx1"/>
                          </a:solidFill>
                          <a:effectLst/>
                          <a:latin typeface="Verdana" panose="020B0604030504040204" pitchFamily="34" charset="0"/>
                          <a:ea typeface="Verdana" panose="020B0604030504040204" pitchFamily="34" charset="0"/>
                          <a:cs typeface="Arial" panose="020B0604020202020204" pitchFamily="34" charset="0"/>
                        </a:rPr>
                        <a:t>A</a:t>
                      </a:r>
                      <a:r>
                        <a:rPr lang="en-US" sz="1200" dirty="0">
                          <a:effectLst/>
                          <a:latin typeface="Verdana" panose="020B0604030504040204" pitchFamily="34" charset="0"/>
                          <a:ea typeface="Verdana" panose="020B0604030504040204" pitchFamily="34" charset="0"/>
                          <a:sym typeface="+mn-ea"/>
                        </a:rPr>
                        <a:t>pproved Human Resource strategy and plan</a:t>
                      </a:r>
                      <a:endParaRPr lang="en-GB" sz="1200" b="0" dirty="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36191" marR="36191" marT="36217" marB="177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r>
                        <a:rPr lang="en-US" sz="1200" kern="1200" dirty="0">
                          <a:solidFill>
                            <a:schemeClr val="tx1"/>
                          </a:solidFill>
                          <a:effectLst/>
                          <a:latin typeface="Verdana" panose="020B0604030504040204" pitchFamily="34" charset="0"/>
                          <a:ea typeface="Verdana" panose="020B0604030504040204" pitchFamily="34" charset="0"/>
                          <a:cs typeface="Arial" panose="020B0604020202020204" pitchFamily="34" charset="0"/>
                        </a:rPr>
                        <a:t>Human Resource Strategy and Plan Approved</a:t>
                      </a:r>
                      <a:endParaRPr kumimoji="0" lang="en-ZA"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36191" marR="36191" marT="36217" marB="177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l"/>
                      <a:r>
                        <a:rPr lang="en-US" altLang="en-ZA" sz="1200" dirty="0">
                          <a:latin typeface="Verdana" panose="020B0604030504040204" pitchFamily="34" charset="0"/>
                          <a:ea typeface="Verdana" panose="020B0604030504040204" pitchFamily="34" charset="0"/>
                          <a:cs typeface="Arial" panose="020B0604020202020204" pitchFamily="34" charset="0"/>
                        </a:rPr>
                        <a:t>Human Resource Strategy and Plan tabled for approval</a:t>
                      </a:r>
                    </a:p>
                  </a:txBody>
                  <a:tcPr marL="36191" marR="36191" marT="36217" marB="177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R="0" lvl="0" indent="0" algn="l" defTabSz="914400" rtl="0" eaLnBrk="1" fontAlgn="base" latinLnBrk="0" hangingPunct="1">
                        <a:lnSpc>
                          <a:spcPct val="105000"/>
                        </a:lnSpc>
                        <a:spcBef>
                          <a:spcPct val="0"/>
                        </a:spcBef>
                        <a:spcAft>
                          <a:spcPts val="200"/>
                        </a:spcAft>
                        <a:buClrTx/>
                        <a:buSzTx/>
                        <a:buFontTx/>
                        <a:buNone/>
                      </a:pPr>
                      <a:r>
                        <a:rPr kumimoji="0" lang="en-US" sz="1200" b="0" i="0" u="none" strike="noStrike" cap="none" normalizeH="0" baseline="0" dirty="0" smtClean="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Not Achieved</a:t>
                      </a:r>
                      <a:endParaRPr kumimoji="0" lang="en-US"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36191" marR="36191" marT="36217" marB="177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735965">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l" defTabSz="914400" rtl="0" eaLnBrk="1" fontAlgn="base" latinLnBrk="0" hangingPunct="1">
                        <a:lnSpc>
                          <a:spcPct val="105000"/>
                        </a:lnSpc>
                        <a:spcBef>
                          <a:spcPct val="0"/>
                        </a:spcBef>
                        <a:spcAft>
                          <a:spcPts val="200"/>
                        </a:spcAft>
                        <a:buClrTx/>
                        <a:buSzTx/>
                        <a:buFontTx/>
                        <a:buNone/>
                        <a:defRPr/>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Performance Overview</a:t>
                      </a:r>
                    </a:p>
                    <a:p>
                      <a:pPr marL="0" marR="0" lvl="0" indent="0" algn="l" defTabSz="914400" rtl="0" eaLnBrk="1" fontAlgn="base" latinLnBrk="0" hangingPunct="1">
                        <a:lnSpc>
                          <a:spcPct val="105000"/>
                        </a:lnSpc>
                        <a:spcBef>
                          <a:spcPct val="0"/>
                        </a:spcBef>
                        <a:spcAft>
                          <a:spcPts val="200"/>
                        </a:spcAft>
                        <a:buClrTx/>
                        <a:buSzTx/>
                        <a:buFontTx/>
                        <a:buNone/>
                      </a:pPr>
                      <a:endPar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57" marR="61057" marT="15843" marB="158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4">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l" defTabSz="457200" rtl="0" eaLnBrk="1" fontAlgn="ctr" latinLnBrk="0" hangingPunct="1">
                        <a:lnSpc>
                          <a:spcPct val="120000"/>
                        </a:lnSpc>
                        <a:spcBef>
                          <a:spcPts val="0"/>
                        </a:spcBef>
                        <a:spcAft>
                          <a:spcPts val="0"/>
                        </a:spcAft>
                        <a:buClrTx/>
                        <a:buSzTx/>
                        <a:buFontTx/>
                        <a:buNone/>
                        <a:defRPr/>
                      </a:pPr>
                      <a:r>
                        <a:rPr lang="en-US" sz="1200" dirty="0">
                          <a:solidFill>
                            <a:schemeClr val="tx1"/>
                          </a:solidFill>
                          <a:latin typeface="Verdana" panose="020B0604030504040204" pitchFamily="34" charset="0"/>
                          <a:ea typeface="Verdana" panose="020B0604030504040204" pitchFamily="34" charset="0"/>
                          <a:cs typeface="Arial" panose="020B0604020202020204" pitchFamily="34" charset="0"/>
                        </a:rPr>
                        <a:t>During the fist quarter, the Human Resource Strategy and Plan was presented to Ordinary </a:t>
                      </a:r>
                      <a:r>
                        <a:rPr lang="en-US" sz="1200" dirty="0" smtClean="0">
                          <a:solidFill>
                            <a:schemeClr val="tx1"/>
                          </a:solidFill>
                          <a:latin typeface="Verdana" panose="020B0604030504040204" pitchFamily="34" charset="0"/>
                          <a:ea typeface="Verdana" panose="020B0604030504040204" pitchFamily="34" charset="0"/>
                          <a:cs typeface="Arial" panose="020B0604020202020204" pitchFamily="34" charset="0"/>
                        </a:rPr>
                        <a:t>Meeting </a:t>
                      </a:r>
                      <a:r>
                        <a:rPr lang="en-US" sz="1200" dirty="0">
                          <a:solidFill>
                            <a:schemeClr val="tx1"/>
                          </a:solidFill>
                          <a:latin typeface="Verdana" panose="020B0604030504040204" pitchFamily="34" charset="0"/>
                          <a:ea typeface="Verdana" panose="020B0604030504040204" pitchFamily="34" charset="0"/>
                          <a:cs typeface="Arial" panose="020B0604020202020204" pitchFamily="34" charset="0"/>
                        </a:rPr>
                        <a:t>and it was refered to a working session.The Human Resource Strategy will be approved during the third quarter.</a:t>
                      </a:r>
                    </a:p>
                  </a:txBody>
                  <a:tcPr marL="36191" marR="36191" marT="36217" marB="177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marL="61065" marR="61065" marT="15832" marB="158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marL="61065" marR="61065" marT="15832" marB="158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90880">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l" defTabSz="914400" rtl="0" eaLnBrk="1" fontAlgn="base" latinLnBrk="0" hangingPunct="1">
                        <a:lnSpc>
                          <a:spcPct val="105000"/>
                        </a:lnSpc>
                        <a:spcBef>
                          <a:spcPct val="0"/>
                        </a:spcBef>
                        <a:spcAft>
                          <a:spcPts val="200"/>
                        </a:spcAft>
                        <a:buClrTx/>
                        <a:buSzTx/>
                        <a:buFontTx/>
                        <a:buNone/>
                        <a:defRPr/>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Challenges </a:t>
                      </a:r>
                    </a:p>
                    <a:p>
                      <a:pPr marL="0" marR="0" lvl="0" indent="0" algn="l" defTabSz="914400" rtl="0" eaLnBrk="1" fontAlgn="base" latinLnBrk="0" hangingPunct="1">
                        <a:lnSpc>
                          <a:spcPct val="105000"/>
                        </a:lnSpc>
                        <a:spcBef>
                          <a:spcPct val="0"/>
                        </a:spcBef>
                        <a:spcAft>
                          <a:spcPts val="200"/>
                        </a:spcAft>
                        <a:buClrTx/>
                        <a:buSzTx/>
                        <a:buFontTx/>
                        <a:buNone/>
                        <a:defRPr/>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(If applicable)</a:t>
                      </a:r>
                    </a:p>
                    <a:p>
                      <a:pPr marL="0" marR="0" lvl="0" indent="0" algn="l" defTabSz="914400" rtl="0" eaLnBrk="1" fontAlgn="base" latinLnBrk="0" hangingPunct="1">
                        <a:lnSpc>
                          <a:spcPct val="105000"/>
                        </a:lnSpc>
                        <a:spcBef>
                          <a:spcPct val="0"/>
                        </a:spcBef>
                        <a:spcAft>
                          <a:spcPts val="200"/>
                        </a:spcAft>
                        <a:buClrTx/>
                        <a:buSzTx/>
                        <a:buFontTx/>
                        <a:buNone/>
                      </a:pPr>
                      <a:endPar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57" marR="61057" marT="15843" marB="158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4">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l" defTabSz="457200" rtl="0" eaLnBrk="1" fontAlgn="ctr" latinLnBrk="0" hangingPunct="1">
                        <a:lnSpc>
                          <a:spcPct val="120000"/>
                        </a:lnSpc>
                        <a:spcBef>
                          <a:spcPts val="0"/>
                        </a:spcBef>
                        <a:spcAft>
                          <a:spcPts val="0"/>
                        </a:spcAft>
                        <a:buClrTx/>
                        <a:buSzTx/>
                        <a:buFontTx/>
                        <a:buNone/>
                        <a:defRPr/>
                      </a:pPr>
                      <a:r>
                        <a:rPr lang="en-US" sz="1200" baseline="0" dirty="0">
                          <a:latin typeface="Verdana" panose="020B0604030504040204" pitchFamily="34" charset="0"/>
                          <a:ea typeface="Verdana" panose="020B0604030504040204" pitchFamily="34" charset="0"/>
                          <a:cs typeface="Arial" panose="020B0604020202020204" pitchFamily="34" charset="0"/>
                        </a:rPr>
                        <a:t>Inadequate human resource capacity to implement the Human Resource Plan.</a:t>
                      </a:r>
                    </a:p>
                  </a:txBody>
                  <a:tcPr marL="36191" marR="36191" marT="36217" marB="177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marL="61065" marR="61065" marT="15832" marB="158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marL="61065" marR="61065" marT="15832" marB="158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93507">
                <a:tc>
                  <a:txBody>
                    <a:bodyPr/>
                    <a:lstStyle/>
                    <a:p>
                      <a:pPr marL="0" marR="0" lvl="0" indent="0" algn="l" defTabSz="914400" rtl="0" eaLnBrk="1" fontAlgn="base" latinLnBrk="0" hangingPunct="1">
                        <a:lnSpc>
                          <a:spcPct val="105000"/>
                        </a:lnSpc>
                        <a:spcBef>
                          <a:spcPct val="0"/>
                        </a:spcBef>
                        <a:spcAft>
                          <a:spcPts val="200"/>
                        </a:spcAft>
                        <a:buClrTx/>
                        <a:buSzTx/>
                        <a:buFontTx/>
                        <a:buNone/>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Risks and Mitigation </a:t>
                      </a:r>
                    </a:p>
                    <a:p>
                      <a:pPr marL="0" marR="0" lvl="0" indent="0" algn="l" defTabSz="914400" rtl="0" eaLnBrk="1" fontAlgn="base" latinLnBrk="0" hangingPunct="1">
                        <a:lnSpc>
                          <a:spcPct val="105000"/>
                        </a:lnSpc>
                        <a:spcBef>
                          <a:spcPct val="0"/>
                        </a:spcBef>
                        <a:spcAft>
                          <a:spcPts val="200"/>
                        </a:spcAft>
                        <a:buClrTx/>
                        <a:buSzTx/>
                        <a:buFontTx/>
                        <a:buNone/>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(If applicable)</a:t>
                      </a:r>
                    </a:p>
                  </a:txBody>
                  <a:tcPr marL="61057" marR="61057" marT="15843" marB="158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4">
                  <a:txBody>
                    <a:bodyPr/>
                    <a:lstStyle/>
                    <a:p>
                      <a:pPr marL="0" indent="0">
                        <a:buFont typeface="Arial" panose="020B0604020202020204" pitchFamily="34" charset="0"/>
                        <a:buNone/>
                      </a:pPr>
                      <a:r>
                        <a:rPr lang="en-US" altLang="en-ZA" sz="1200" dirty="0">
                          <a:latin typeface="Verdana" panose="020B0604030504040204" pitchFamily="34" charset="0"/>
                          <a:ea typeface="Verdana" panose="020B0604030504040204" pitchFamily="34" charset="0"/>
                          <a:cs typeface="Arial" panose="020B0604020202020204" pitchFamily="34" charset="0"/>
                        </a:rPr>
                        <a:t>Inadequate human resource capacity to implement the Human Resource Plan. </a:t>
                      </a:r>
                      <a:endParaRPr lang="en-US" altLang="en-ZA" sz="1200" dirty="0" smtClean="0">
                        <a:latin typeface="Verdana" panose="020B0604030504040204" pitchFamily="34" charset="0"/>
                        <a:ea typeface="Verdana" panose="020B0604030504040204" pitchFamily="34" charset="0"/>
                        <a:cs typeface="Arial" panose="020B0604020202020204" pitchFamily="34" charset="0"/>
                      </a:endParaRPr>
                    </a:p>
                    <a:p>
                      <a:pPr marL="0" indent="0">
                        <a:buFont typeface="Arial" panose="020B0604020202020204" pitchFamily="34" charset="0"/>
                        <a:buNone/>
                      </a:pPr>
                      <a:r>
                        <a:rPr lang="en-US" altLang="en-ZA" sz="1200" dirty="0" smtClean="0">
                          <a:latin typeface="Verdana" panose="020B0604030504040204" pitchFamily="34" charset="0"/>
                          <a:ea typeface="Verdana" panose="020B0604030504040204" pitchFamily="34" charset="0"/>
                          <a:cs typeface="Arial" panose="020B0604020202020204" pitchFamily="34" charset="0"/>
                        </a:rPr>
                        <a:t>Phase </a:t>
                      </a:r>
                      <a:r>
                        <a:rPr lang="en-US" altLang="en-ZA" sz="1200" dirty="0">
                          <a:latin typeface="Verdana" panose="020B0604030504040204" pitchFamily="34" charset="0"/>
                          <a:ea typeface="Verdana" panose="020B0604030504040204" pitchFamily="34" charset="0"/>
                          <a:cs typeface="Arial" panose="020B0604020202020204" pitchFamily="34" charset="0"/>
                        </a:rPr>
                        <a:t>four implementation of the structure is finalised and approved for implementation.</a:t>
                      </a:r>
                    </a:p>
                  </a:txBody>
                  <a:tcPr marL="36191" marR="36191" marT="36217" marB="177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bl>
          </a:graphicData>
        </a:graphic>
      </p:graphicFrame>
      <p:sp>
        <p:nvSpPr>
          <p:cNvPr id="2" name="Footer Placeholder 1"/>
          <p:cNvSpPr>
            <a:spLocks noGrp="1"/>
          </p:cNvSpPr>
          <p:nvPr>
            <p:ph type="ftr" sz="quarter" idx="4294967295"/>
          </p:nvPr>
        </p:nvSpPr>
        <p:spPr>
          <a:xfrm>
            <a:off x="3124200" y="6356350"/>
            <a:ext cx="2895600" cy="365125"/>
          </a:xfrm>
          <a:prstGeom prst="rect">
            <a:avLst/>
          </a:prstGeom>
        </p:spPr>
        <p:txBody>
          <a:bodyPr/>
          <a:lstStyle/>
          <a:p>
            <a:pPr algn="ctr">
              <a:defRPr/>
            </a:pPr>
            <a:fld id="{E900362A-3138-4D76-9B31-2BCC1194E0DC}" type="slidenum">
              <a:rPr lang="en-US" sz="800" b="1">
                <a:latin typeface="Arial" panose="020B0604020202020204" pitchFamily="34" charset="0"/>
                <a:cs typeface="Arial" panose="020B0604020202020204" pitchFamily="34" charset="0"/>
              </a:rPr>
              <a:t>70</a:t>
            </a:fld>
            <a:endParaRPr lang="en-US" sz="8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393700"/>
            <a:ext cx="8229600" cy="508000"/>
          </a:xfrm>
        </p:spPr>
        <p:txBody>
          <a:bodyPr/>
          <a:lstStyle/>
          <a:p>
            <a:pPr eaLnBrk="1" hangingPunct="1"/>
            <a:r>
              <a:rPr lang="en-US" altLang="en-US" sz="2400" b="1" dirty="0">
                <a:latin typeface="Arial" panose="020B0604020202020204" pitchFamily="34" charset="0"/>
                <a:cs typeface="Arial" panose="020B0604020202020204" pitchFamily="34" charset="0"/>
              </a:rPr>
              <a:t>PROGRAMME 5: ADMINISTRATION</a:t>
            </a:r>
          </a:p>
        </p:txBody>
      </p:sp>
      <p:graphicFrame>
        <p:nvGraphicFramePr>
          <p:cNvPr id="7" name="Group 33"/>
          <p:cNvGraphicFramePr/>
          <p:nvPr/>
        </p:nvGraphicFramePr>
        <p:xfrm>
          <a:off x="271463" y="818499"/>
          <a:ext cx="8593136" cy="5345606"/>
        </p:xfrm>
        <a:graphic>
          <a:graphicData uri="http://schemas.openxmlformats.org/drawingml/2006/table">
            <a:tbl>
              <a:tblPr/>
              <a:tblGrid>
                <a:gridCol w="1309505">
                  <a:extLst>
                    <a:ext uri="{9D8B030D-6E8A-4147-A177-3AD203B41FA5}">
                      <a16:colId xmlns:a16="http://schemas.microsoft.com/office/drawing/2014/main" val="20000"/>
                    </a:ext>
                  </a:extLst>
                </a:gridCol>
                <a:gridCol w="1325001">
                  <a:extLst>
                    <a:ext uri="{9D8B030D-6E8A-4147-A177-3AD203B41FA5}">
                      <a16:colId xmlns:a16="http://schemas.microsoft.com/office/drawing/2014/main" val="20001"/>
                    </a:ext>
                  </a:extLst>
                </a:gridCol>
                <a:gridCol w="1773607">
                  <a:extLst>
                    <a:ext uri="{9D8B030D-6E8A-4147-A177-3AD203B41FA5}">
                      <a16:colId xmlns:a16="http://schemas.microsoft.com/office/drawing/2014/main" val="20002"/>
                    </a:ext>
                  </a:extLst>
                </a:gridCol>
                <a:gridCol w="2820351">
                  <a:extLst>
                    <a:ext uri="{9D8B030D-6E8A-4147-A177-3AD203B41FA5}">
                      <a16:colId xmlns:a16="http://schemas.microsoft.com/office/drawing/2014/main" val="20003"/>
                    </a:ext>
                  </a:extLst>
                </a:gridCol>
                <a:gridCol w="1364672">
                  <a:extLst>
                    <a:ext uri="{9D8B030D-6E8A-4147-A177-3AD203B41FA5}">
                      <a16:colId xmlns:a16="http://schemas.microsoft.com/office/drawing/2014/main" val="20004"/>
                    </a:ext>
                  </a:extLst>
                </a:gridCol>
              </a:tblGrid>
              <a:tr h="560820">
                <a:tc gridSpan="5">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a:spcBef>
                          <a:spcPts val="0"/>
                        </a:spcBef>
                        <a:spcAft>
                          <a:spcPts val="0"/>
                        </a:spcAft>
                        <a:buNone/>
                      </a:pPr>
                      <a:r>
                        <a:rPr lang="en-US" sz="1200" b="1" kern="1200" dirty="0">
                          <a:solidFill>
                            <a:schemeClr val="tx1"/>
                          </a:solidFill>
                          <a:effectLst/>
                          <a:latin typeface="Verdana" panose="020B0604030504040204" pitchFamily="34" charset="0"/>
                          <a:ea typeface="Verdana" panose="020B0604030504040204" pitchFamily="34" charset="0"/>
                          <a:cs typeface="Arial" panose="020B0604020202020204" pitchFamily="34" charset="0"/>
                        </a:rPr>
                        <a:t>Output: </a:t>
                      </a:r>
                      <a:r>
                        <a:rPr lang="en-US" sz="1200" b="1" dirty="0">
                          <a:solidFill>
                            <a:schemeClr val="tx1"/>
                          </a:solidFill>
                          <a:effectLst/>
                          <a:latin typeface="Verdana" panose="020B0604030504040204" pitchFamily="34" charset="0"/>
                          <a:ea typeface="Verdana" panose="020B0604030504040204" pitchFamily="34" charset="0"/>
                          <a:sym typeface="+mn-ea"/>
                        </a:rPr>
                        <a:t>Vacancy rate on funded posts maintained at the level in line with the relevant prescripts</a:t>
                      </a:r>
                      <a:endParaRPr lang="en-ZA" sz="1200" b="1" dirty="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61053" marR="61053" marT="15844" marB="158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8F2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13102">
                <a:tc rowSpan="2">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ctr" defTabSz="914400" rtl="0" eaLnBrk="1" fontAlgn="base" latinLnBrk="0" hangingPunct="1">
                        <a:lnSpc>
                          <a:spcPct val="105000"/>
                        </a:lnSpc>
                        <a:spcBef>
                          <a:spcPct val="0"/>
                        </a:spcBef>
                        <a:spcAft>
                          <a:spcPts val="200"/>
                        </a:spcAft>
                        <a:buClrTx/>
                        <a:buSzTx/>
                        <a:buFontTx/>
                        <a:buNone/>
                      </a:pPr>
                      <a:r>
                        <a:rPr kumimoji="0" lang="en-US"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Indicator</a:t>
                      </a:r>
                      <a:endPar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53" marR="61053" marT="15844" marB="158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rowSpan="2">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ctr" defTabSz="914400" rtl="0" eaLnBrk="1" fontAlgn="base" latinLnBrk="0" hangingPunct="1">
                        <a:lnSpc>
                          <a:spcPct val="105000"/>
                        </a:lnSpc>
                        <a:spcBef>
                          <a:spcPct val="0"/>
                        </a:spcBef>
                        <a:spcAft>
                          <a:spcPts val="200"/>
                        </a:spcAft>
                        <a:buClrTx/>
                        <a:buSzTx/>
                        <a:buFontTx/>
                        <a:buNone/>
                      </a:pPr>
                      <a:r>
                        <a:rPr kumimoji="0" lang="en-US"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Annual target: 2020/21</a:t>
                      </a:r>
                      <a:endPar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53" marR="61053" marT="15844" marB="158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gridSpan="2">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ctr" defTabSz="914400" rtl="0" eaLnBrk="1" fontAlgn="base" latinLnBrk="0" hangingPunct="1">
                        <a:lnSpc>
                          <a:spcPct val="105000"/>
                        </a:lnSpc>
                        <a:spcBef>
                          <a:spcPct val="0"/>
                        </a:spcBef>
                        <a:spcAft>
                          <a:spcPts val="200"/>
                        </a:spcAft>
                        <a:buClrTx/>
                        <a:buSzTx/>
                        <a:buFontTx/>
                        <a:buNone/>
                      </a:pPr>
                      <a:r>
                        <a:rPr kumimoji="0" lang="en-US" sz="1200" b="1"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MID-YEAR</a:t>
                      </a:r>
                    </a:p>
                  </a:txBody>
                  <a:tcPr marL="61053" marR="61053" marT="15844" marB="158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hMerge="1">
                  <a:txBody>
                    <a:bodyPr/>
                    <a:lstStyle/>
                    <a:p>
                      <a:endParaRPr lang="en-US"/>
                    </a:p>
                  </a:txBody>
                  <a:tcPr/>
                </a:tc>
                <a:tc rowSpan="2">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ctr" defTabSz="914400" rtl="0" eaLnBrk="1" fontAlgn="base" latinLnBrk="0" hangingPunct="1">
                        <a:lnSpc>
                          <a:spcPct val="105000"/>
                        </a:lnSpc>
                        <a:spcBef>
                          <a:spcPct val="0"/>
                        </a:spcBef>
                        <a:spcAft>
                          <a:spcPts val="200"/>
                        </a:spcAft>
                        <a:buClrTx/>
                        <a:buSzTx/>
                        <a:buFontTx/>
                        <a:buNone/>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Status</a:t>
                      </a:r>
                    </a:p>
                  </a:txBody>
                  <a:tcPr marL="61053" marR="61053" marT="15844" marB="158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1"/>
                  </a:ext>
                </a:extLst>
              </a:tr>
              <a:tr h="403503">
                <a:tc vMerge="1">
                  <a:txBody>
                    <a:bodyPr/>
                    <a:lstStyle/>
                    <a:p>
                      <a:endParaRPr lang="en-US"/>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vMerge="1">
                  <a:txBody>
                    <a:bodyPr/>
                    <a:lstStyle/>
                    <a:p>
                      <a:endParaRPr lang="en-US"/>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115000"/>
                        </a:lnSpc>
                        <a:spcBef>
                          <a:spcPts val="1200"/>
                        </a:spcBef>
                        <a:spcAft>
                          <a:spcPts val="0"/>
                        </a:spcAft>
                      </a:pPr>
                      <a:r>
                        <a:rPr lang="en-US" sz="1200" b="1" dirty="0">
                          <a:latin typeface="Verdana" panose="020B0604030504040204" pitchFamily="34" charset="0"/>
                          <a:ea typeface="Verdana" panose="020B0604030504040204" pitchFamily="34" charset="0"/>
                          <a:cs typeface="Arial" panose="020B0604020202020204" pitchFamily="34" charset="0"/>
                        </a:rPr>
                        <a:t>Target</a:t>
                      </a:r>
                      <a:r>
                        <a:rPr lang="en-US" sz="1200" b="1" baseline="0" dirty="0">
                          <a:latin typeface="Verdana" panose="020B0604030504040204" pitchFamily="34" charset="0"/>
                          <a:ea typeface="Verdana" panose="020B0604030504040204" pitchFamily="34" charset="0"/>
                          <a:cs typeface="Arial" panose="020B0604020202020204" pitchFamily="34" charset="0"/>
                        </a:rPr>
                        <a:t> </a:t>
                      </a:r>
                      <a:endParaRPr lang="en-US" sz="1200" b="1" dirty="0">
                        <a:latin typeface="Verdana" panose="020B0604030504040204" pitchFamily="34" charset="0"/>
                        <a:ea typeface="Verdana" panose="020B0604030504040204" pitchFamily="34" charset="0"/>
                        <a:cs typeface="Arial" panose="020B0604020202020204" pitchFamily="34" charset="0"/>
                      </a:endParaRPr>
                    </a:p>
                  </a:txBody>
                  <a:tcPr marL="61053" marR="61053" marT="15844" marB="158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r>
                        <a:rPr lang="en-ZA" sz="1200" b="1" dirty="0">
                          <a:latin typeface="Verdana" panose="020B0604030504040204" pitchFamily="34" charset="0"/>
                          <a:ea typeface="Verdana" panose="020B0604030504040204" pitchFamily="34" charset="0"/>
                          <a:cs typeface="Arial" panose="020B0604020202020204" pitchFamily="34" charset="0"/>
                        </a:rPr>
                        <a:t>Actual</a:t>
                      </a:r>
                      <a:r>
                        <a:rPr lang="en-ZA" sz="1200" b="1" baseline="0" dirty="0">
                          <a:latin typeface="Verdana" panose="020B0604030504040204" pitchFamily="34" charset="0"/>
                          <a:ea typeface="Verdana" panose="020B0604030504040204" pitchFamily="34" charset="0"/>
                          <a:cs typeface="Arial" panose="020B0604020202020204" pitchFamily="34" charset="0"/>
                        </a:rPr>
                        <a:t> Output </a:t>
                      </a:r>
                      <a:endParaRPr lang="en-ZA" sz="1200" b="1" dirty="0">
                        <a:latin typeface="Verdana" panose="020B0604030504040204" pitchFamily="34" charset="0"/>
                        <a:ea typeface="Verdana" panose="020B0604030504040204" pitchFamily="34" charset="0"/>
                        <a:cs typeface="Arial" panose="020B0604020202020204" pitchFamily="34" charset="0"/>
                      </a:endParaRPr>
                    </a:p>
                  </a:txBody>
                  <a:tcPr marL="61053" marR="61053" marT="15844" marB="158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vMerge="1">
                  <a:txBody>
                    <a:bodyPr/>
                    <a:lstStyle/>
                    <a:p>
                      <a:endParaRPr lang="en-US"/>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00752">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a:spcBef>
                          <a:spcPts val="0"/>
                        </a:spcBef>
                        <a:spcAft>
                          <a:spcPts val="0"/>
                        </a:spcAft>
                        <a:buNone/>
                      </a:pPr>
                      <a:r>
                        <a:rPr lang="en-US" sz="1200" b="1" dirty="0" smtClean="0">
                          <a:effectLst/>
                          <a:latin typeface="Verdana" panose="020B0604030504040204" pitchFamily="34" charset="0"/>
                          <a:ea typeface="Verdana" panose="020B0604030504040204" pitchFamily="34" charset="0"/>
                          <a:sym typeface="+mn-ea"/>
                        </a:rPr>
                        <a:t>5.3 Percentage </a:t>
                      </a:r>
                      <a:r>
                        <a:rPr lang="en-US" sz="1200" b="1" dirty="0">
                          <a:effectLst/>
                          <a:latin typeface="Verdana" panose="020B0604030504040204" pitchFamily="34" charset="0"/>
                          <a:ea typeface="Verdana" panose="020B0604030504040204" pitchFamily="34" charset="0"/>
                          <a:sym typeface="+mn-ea"/>
                        </a:rPr>
                        <a:t>of vacancy rate on funded posts maintained </a:t>
                      </a:r>
                      <a:endPar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53" marR="61053" marT="15844" marB="1584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a:spcBef>
                          <a:spcPts val="0"/>
                        </a:spcBef>
                        <a:spcAft>
                          <a:spcPts val="0"/>
                        </a:spcAft>
                        <a:buNone/>
                      </a:pPr>
                      <a:r>
                        <a:rPr lang="en-US" sz="1200" dirty="0">
                          <a:effectLst/>
                          <a:latin typeface="Verdana" panose="020B0604030504040204" pitchFamily="34" charset="0"/>
                          <a:ea typeface="Verdana" panose="020B0604030504040204" pitchFamily="34" charset="0"/>
                          <a:cs typeface="Times New Roman" panose="02020603050405020304"/>
                          <a:sym typeface="+mn-ea"/>
                        </a:rPr>
                        <a:t>Maintain vacancy rate of 10% or less on funded posts</a:t>
                      </a:r>
                      <a:endParaRPr lang="en-GB" sz="1200" b="0" dirty="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36188" marR="36188" marT="36220" marB="177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a:spcBef>
                          <a:spcPts val="0"/>
                        </a:spcBef>
                        <a:spcAft>
                          <a:spcPts val="0"/>
                        </a:spcAft>
                        <a:buNone/>
                      </a:pPr>
                      <a:r>
                        <a:rPr lang="en-US" sz="1200" dirty="0">
                          <a:effectLst/>
                          <a:latin typeface="Verdana" panose="020B0604030504040204" pitchFamily="34" charset="0"/>
                          <a:ea typeface="Verdana" panose="020B0604030504040204" pitchFamily="34" charset="0"/>
                          <a:cs typeface="Times New Roman" panose="02020603050405020304"/>
                          <a:sym typeface="+mn-ea"/>
                        </a:rPr>
                        <a:t>Fill 60%  of funded vacant posts</a:t>
                      </a:r>
                      <a:endParaRPr kumimoji="0" lang="en-ZA"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36188" marR="36188" marT="36220" marB="177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a:spcBef>
                          <a:spcPts val="0"/>
                        </a:spcBef>
                        <a:spcAft>
                          <a:spcPts val="0"/>
                        </a:spcAft>
                        <a:buNone/>
                      </a:pPr>
                      <a:r>
                        <a:rPr lang="en-US" sz="1200" dirty="0">
                          <a:effectLst/>
                          <a:latin typeface="Verdana" panose="020B0604030504040204" pitchFamily="34" charset="0"/>
                          <a:ea typeface="Verdana" panose="020B0604030504040204" pitchFamily="34" charset="0"/>
                          <a:cs typeface="Times New Roman" panose="02020603050405020304"/>
                          <a:sym typeface="+mn-ea"/>
                        </a:rPr>
                        <a:t>90% of funded positions filled</a:t>
                      </a:r>
                      <a:endParaRPr lang="en-US" sz="1200" dirty="0">
                        <a:effectLst/>
                        <a:latin typeface="Verdana" panose="020B0604030504040204" pitchFamily="34" charset="0"/>
                        <a:ea typeface="Verdana" panose="020B0604030504040204" pitchFamily="34" charset="0"/>
                        <a:cs typeface="Times New Roman" panose="02020603050405020304"/>
                      </a:endParaRPr>
                    </a:p>
                    <a:p>
                      <a:pPr marL="0" marR="0">
                        <a:spcBef>
                          <a:spcPts val="0"/>
                        </a:spcBef>
                        <a:spcAft>
                          <a:spcPts val="0"/>
                        </a:spcAft>
                        <a:buNone/>
                      </a:pPr>
                      <a:endParaRPr lang="en-US" sz="1200" dirty="0">
                        <a:effectLst/>
                        <a:latin typeface="Verdana" panose="020B0604030504040204" pitchFamily="34" charset="0"/>
                        <a:ea typeface="Verdana" panose="020B0604030504040204" pitchFamily="34" charset="0"/>
                        <a:cs typeface="Times New Roman" panose="02020603050405020304"/>
                      </a:endParaRPr>
                    </a:p>
                    <a:p>
                      <a:pPr marR="0" indent="0">
                        <a:spcBef>
                          <a:spcPts val="0"/>
                        </a:spcBef>
                        <a:spcAft>
                          <a:spcPts val="0"/>
                        </a:spcAft>
                        <a:buFont typeface="Arial" panose="020B0604020202020204" pitchFamily="34" charset="0"/>
                        <a:buNone/>
                      </a:pPr>
                      <a:endParaRPr lang="en-US" sz="1200" dirty="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36188" marR="36188" marT="36220" marB="177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5000"/>
                        </a:lnSpc>
                        <a:spcBef>
                          <a:spcPct val="0"/>
                        </a:spcBef>
                        <a:spcAft>
                          <a:spcPts val="200"/>
                        </a:spcAft>
                        <a:buClrTx/>
                        <a:buSzTx/>
                        <a:buFontTx/>
                        <a:buNone/>
                      </a:pPr>
                      <a:r>
                        <a:rPr kumimoji="0" lang="en-US" altLang="en-GB"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Over-achievement</a:t>
                      </a:r>
                    </a:p>
                  </a:txBody>
                  <a:tcPr marL="36188" marR="36188" marT="36220" marB="177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830313">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l" defTabSz="914400" rtl="0" eaLnBrk="1" fontAlgn="base" latinLnBrk="0" hangingPunct="1">
                        <a:lnSpc>
                          <a:spcPct val="105000"/>
                        </a:lnSpc>
                        <a:spcBef>
                          <a:spcPct val="0"/>
                        </a:spcBef>
                        <a:spcAft>
                          <a:spcPts val="200"/>
                        </a:spcAft>
                        <a:buClrTx/>
                        <a:buSzTx/>
                        <a:buFontTx/>
                        <a:buNone/>
                        <a:defRPr/>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Performance Overview</a:t>
                      </a:r>
                    </a:p>
                    <a:p>
                      <a:pPr marL="0" marR="0" lvl="0" indent="0" algn="l" defTabSz="914400" rtl="0" eaLnBrk="1" fontAlgn="base" latinLnBrk="0" hangingPunct="1">
                        <a:lnSpc>
                          <a:spcPct val="105000"/>
                        </a:lnSpc>
                        <a:spcBef>
                          <a:spcPct val="0"/>
                        </a:spcBef>
                        <a:spcAft>
                          <a:spcPts val="200"/>
                        </a:spcAft>
                        <a:buClrTx/>
                        <a:buSzTx/>
                        <a:buFontTx/>
                        <a:buNone/>
                      </a:pPr>
                      <a:endPar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53" marR="61053" marT="15844" marB="1584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4">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indent="0">
                        <a:buNone/>
                      </a:pPr>
                      <a:r>
                        <a:rPr lang="en-US" sz="1200" dirty="0">
                          <a:latin typeface="Verdana" panose="020B0604030504040204" pitchFamily="34" charset="0"/>
                          <a:ea typeface="Verdana" panose="020B0604030504040204" pitchFamily="34" charset="0"/>
                          <a:cs typeface="Arial" panose="020B0604020202020204" pitchFamily="34" charset="0"/>
                          <a:sym typeface="+mn-ea"/>
                        </a:rPr>
                        <a:t>The plan was to fill sixty percent (60%) of the fifty one (51) funded vacancies by the end of the mid-term.   This includes </a:t>
                      </a:r>
                      <a:r>
                        <a:rPr lang="en-US" sz="1200" dirty="0" smtClean="0">
                          <a:latin typeface="Verdana" panose="020B0604030504040204" pitchFamily="34" charset="0"/>
                          <a:ea typeface="Verdana" panose="020B0604030504040204" pitchFamily="34" charset="0"/>
                          <a:cs typeface="Arial" panose="020B0604020202020204" pitchFamily="34" charset="0"/>
                          <a:sym typeface="+mn-ea"/>
                        </a:rPr>
                        <a:t>forty </a:t>
                      </a:r>
                      <a:r>
                        <a:rPr lang="en-US" sz="1200" dirty="0">
                          <a:latin typeface="Verdana" panose="020B0604030504040204" pitchFamily="34" charset="0"/>
                          <a:ea typeface="Verdana" panose="020B0604030504040204" pitchFamily="34" charset="0"/>
                          <a:cs typeface="Arial" panose="020B0604020202020204" pitchFamily="34" charset="0"/>
                          <a:sym typeface="+mn-ea"/>
                        </a:rPr>
                        <a:t>three (43) phase three positions plus eight (8) vacancies from previous phases. We manage to fill </a:t>
                      </a:r>
                      <a:r>
                        <a:rPr lang="en-US" sz="1200" dirty="0" smtClean="0">
                          <a:latin typeface="Verdana" panose="020B0604030504040204" pitchFamily="34" charset="0"/>
                          <a:ea typeface="Verdana" panose="020B0604030504040204" pitchFamily="34" charset="0"/>
                          <a:cs typeface="Arial" panose="020B0604020202020204" pitchFamily="34" charset="0"/>
                          <a:sym typeface="+mn-ea"/>
                        </a:rPr>
                        <a:t>forty </a:t>
                      </a:r>
                      <a:r>
                        <a:rPr lang="en-US" sz="1200" dirty="0">
                          <a:latin typeface="Verdana" panose="020B0604030504040204" pitchFamily="34" charset="0"/>
                          <a:ea typeface="Verdana" panose="020B0604030504040204" pitchFamily="34" charset="0"/>
                          <a:cs typeface="Arial" panose="020B0604020202020204" pitchFamily="34" charset="0"/>
                          <a:sym typeface="+mn-ea"/>
                        </a:rPr>
                        <a:t>six (46) positions which constitutes (90%) . In addition to this achievement, eleven  (11) funded positions of interns were filled</a:t>
                      </a:r>
                      <a:r>
                        <a:rPr lang="en-US" sz="1200" dirty="0" smtClean="0">
                          <a:latin typeface="Verdana" panose="020B0604030504040204" pitchFamily="34" charset="0"/>
                          <a:ea typeface="Verdana" panose="020B0604030504040204" pitchFamily="34" charset="0"/>
                          <a:cs typeface="Arial" panose="020B0604020202020204" pitchFamily="34" charset="0"/>
                          <a:sym typeface="+mn-ea"/>
                        </a:rPr>
                        <a:t>.</a:t>
                      </a:r>
                    </a:p>
                    <a:p>
                      <a:pPr indent="0">
                        <a:buNone/>
                      </a:pPr>
                      <a:endParaRPr lang="en-US" sz="1200" b="0" dirty="0" smtClean="0">
                        <a:latin typeface="Verdana" panose="020B0604030504040204" pitchFamily="34" charset="0"/>
                        <a:ea typeface="Verdana" panose="020B0604030504040204" pitchFamily="34" charset="0"/>
                        <a:cs typeface="Arial" panose="020B0604020202020204" pitchFamily="34" charset="0"/>
                        <a:sym typeface="+mn-ea"/>
                      </a:endParaRPr>
                    </a:p>
                  </a:txBody>
                  <a:tcPr marL="36188" marR="36188" marT="36220" marB="177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marL="61065" marR="61065" marT="15832" marB="158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marL="61065" marR="61065" marT="15832" marB="158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20968">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l" defTabSz="914400" rtl="0" eaLnBrk="1" fontAlgn="base" latinLnBrk="0" hangingPunct="1">
                        <a:lnSpc>
                          <a:spcPct val="105000"/>
                        </a:lnSpc>
                        <a:spcBef>
                          <a:spcPct val="0"/>
                        </a:spcBef>
                        <a:spcAft>
                          <a:spcPts val="200"/>
                        </a:spcAft>
                        <a:buClrTx/>
                        <a:buSzTx/>
                        <a:buFontTx/>
                        <a:buNone/>
                        <a:defRPr/>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Challenges </a:t>
                      </a:r>
                    </a:p>
                    <a:p>
                      <a:pPr marL="0" marR="0" lvl="0" indent="0" algn="l" defTabSz="914400" rtl="0" eaLnBrk="1" fontAlgn="base" latinLnBrk="0" hangingPunct="1">
                        <a:lnSpc>
                          <a:spcPct val="105000"/>
                        </a:lnSpc>
                        <a:spcBef>
                          <a:spcPct val="0"/>
                        </a:spcBef>
                        <a:spcAft>
                          <a:spcPts val="200"/>
                        </a:spcAft>
                        <a:buClrTx/>
                        <a:buSzTx/>
                        <a:buFontTx/>
                        <a:buNone/>
                        <a:defRPr/>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(If applicable)</a:t>
                      </a:r>
                    </a:p>
                    <a:p>
                      <a:pPr marL="0" marR="0" lvl="0" indent="0" algn="l" defTabSz="914400" rtl="0" eaLnBrk="1" fontAlgn="base" latinLnBrk="0" hangingPunct="1">
                        <a:lnSpc>
                          <a:spcPct val="105000"/>
                        </a:lnSpc>
                        <a:spcBef>
                          <a:spcPct val="0"/>
                        </a:spcBef>
                        <a:spcAft>
                          <a:spcPts val="200"/>
                        </a:spcAft>
                        <a:buClrTx/>
                        <a:buSzTx/>
                        <a:buFontTx/>
                        <a:buNone/>
                      </a:pPr>
                      <a:endPar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53" marR="61053" marT="15844" marB="1584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4">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l" defTabSz="457200" rtl="0" eaLnBrk="1" fontAlgn="ctr" latinLnBrk="0" hangingPunct="1">
                        <a:lnSpc>
                          <a:spcPct val="120000"/>
                        </a:lnSpc>
                        <a:spcBef>
                          <a:spcPts val="0"/>
                        </a:spcBef>
                        <a:spcAft>
                          <a:spcPts val="0"/>
                        </a:spcAft>
                        <a:buClrTx/>
                        <a:buSzTx/>
                        <a:buFontTx/>
                        <a:buNone/>
                        <a:defRPr/>
                      </a:pPr>
                      <a:r>
                        <a:rPr lang="en-US" sz="1200" baseline="0" dirty="0">
                          <a:solidFill>
                            <a:schemeClr val="tx1"/>
                          </a:solidFill>
                          <a:latin typeface="Verdana" panose="020B0604030504040204" pitchFamily="34" charset="0"/>
                          <a:ea typeface="Verdana" panose="020B0604030504040204" pitchFamily="34" charset="0"/>
                          <a:cs typeface="Arial" panose="020B0604020202020204" pitchFamily="34" charset="0"/>
                        </a:rPr>
                        <a:t>N/A</a:t>
                      </a:r>
                    </a:p>
                  </a:txBody>
                  <a:tcPr marL="36188" marR="36188" marT="36220" marB="177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marL="61065" marR="61065" marT="15832" marB="158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marL="61065" marR="61065" marT="15832" marB="158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864818">
                <a:tc>
                  <a:txBody>
                    <a:bodyPr/>
                    <a:lstStyle/>
                    <a:p>
                      <a:pPr marL="0" marR="0" lvl="0" indent="0" algn="l" defTabSz="914400" rtl="0" eaLnBrk="1" fontAlgn="base" latinLnBrk="0" hangingPunct="1">
                        <a:lnSpc>
                          <a:spcPct val="105000"/>
                        </a:lnSpc>
                        <a:spcBef>
                          <a:spcPct val="0"/>
                        </a:spcBef>
                        <a:spcAft>
                          <a:spcPts val="200"/>
                        </a:spcAft>
                        <a:buClrTx/>
                        <a:buSzTx/>
                        <a:buFontTx/>
                        <a:buNone/>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Risks and Mitigation </a:t>
                      </a:r>
                    </a:p>
                    <a:p>
                      <a:pPr marL="0" marR="0" lvl="0" indent="0" algn="l" defTabSz="914400" rtl="0" eaLnBrk="1" fontAlgn="base" latinLnBrk="0" hangingPunct="1">
                        <a:lnSpc>
                          <a:spcPct val="105000"/>
                        </a:lnSpc>
                        <a:spcBef>
                          <a:spcPct val="0"/>
                        </a:spcBef>
                        <a:spcAft>
                          <a:spcPts val="200"/>
                        </a:spcAft>
                        <a:buClrTx/>
                        <a:buSzTx/>
                        <a:buFontTx/>
                        <a:buNone/>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(If applicable)</a:t>
                      </a:r>
                    </a:p>
                  </a:txBody>
                  <a:tcPr marL="61053" marR="61053" marT="15844" marB="1584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4">
                  <a:txBody>
                    <a:bodyPr/>
                    <a:lstStyle/>
                    <a:p>
                      <a:pPr marL="0" indent="0">
                        <a:buFont typeface="Arial" panose="020B0604020202020204" pitchFamily="34" charset="0"/>
                        <a:buNone/>
                      </a:pPr>
                      <a:r>
                        <a:rPr lang="en-US" sz="1200" dirty="0" smtClean="0">
                          <a:solidFill>
                            <a:schemeClr val="tx1"/>
                          </a:solidFill>
                          <a:latin typeface="Verdana" panose="020B0604030504040204" pitchFamily="34" charset="0"/>
                          <a:ea typeface="Verdana" panose="020B0604030504040204" pitchFamily="34" charset="0"/>
                          <a:cs typeface="Arial" panose="020B0604020202020204" pitchFamily="34" charset="0"/>
                        </a:rPr>
                        <a:t>Staff turnover is a potential risk. </a:t>
                      </a:r>
                      <a:endParaRPr lang="en-US" sz="1200" dirty="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36188" marR="36188" marT="36220" marB="177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bl>
          </a:graphicData>
        </a:graphic>
      </p:graphicFrame>
      <p:sp>
        <p:nvSpPr>
          <p:cNvPr id="2" name="Footer Placeholder 1"/>
          <p:cNvSpPr>
            <a:spLocks noGrp="1"/>
          </p:cNvSpPr>
          <p:nvPr>
            <p:ph type="ftr" sz="quarter" idx="4294967295"/>
          </p:nvPr>
        </p:nvSpPr>
        <p:spPr>
          <a:xfrm>
            <a:off x="3124200" y="6356350"/>
            <a:ext cx="2895600" cy="365125"/>
          </a:xfrm>
          <a:prstGeom prst="rect">
            <a:avLst/>
          </a:prstGeom>
        </p:spPr>
        <p:txBody>
          <a:bodyPr/>
          <a:lstStyle/>
          <a:p>
            <a:pPr algn="ctr">
              <a:defRPr/>
            </a:pPr>
            <a:fld id="{1AE112C9-9B01-4CB2-848E-C00870F0B133}" type="slidenum">
              <a:rPr lang="en-US" sz="800" b="1">
                <a:latin typeface="Arial" panose="020B0604020202020204" pitchFamily="34" charset="0"/>
                <a:cs typeface="Arial" panose="020B0604020202020204" pitchFamily="34" charset="0"/>
              </a:rPr>
              <a:t>71</a:t>
            </a:fld>
            <a:endParaRPr lang="en-US" sz="800" b="1" dirty="0">
              <a:latin typeface="Arial" panose="020B0604020202020204" pitchFamily="34" charset="0"/>
              <a:cs typeface="Arial" panose="020B0604020202020204" pitchFamily="34"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303170"/>
            <a:ext cx="8229600" cy="508000"/>
          </a:xfrm>
        </p:spPr>
        <p:txBody>
          <a:bodyPr/>
          <a:lstStyle/>
          <a:p>
            <a:pPr eaLnBrk="1" hangingPunct="1"/>
            <a:r>
              <a:rPr lang="en-US" altLang="en-US" sz="2400" b="1" dirty="0">
                <a:latin typeface="Arial" panose="020B0604020202020204" pitchFamily="34" charset="0"/>
                <a:cs typeface="Arial" panose="020B0604020202020204" pitchFamily="34" charset="0"/>
              </a:rPr>
              <a:t>PROGRAMME 5: ADMINISTRATION</a:t>
            </a:r>
          </a:p>
        </p:txBody>
      </p:sp>
      <p:graphicFrame>
        <p:nvGraphicFramePr>
          <p:cNvPr id="7" name="Group 33"/>
          <p:cNvGraphicFramePr/>
          <p:nvPr/>
        </p:nvGraphicFramePr>
        <p:xfrm>
          <a:off x="365125" y="748119"/>
          <a:ext cx="8656320" cy="5960501"/>
        </p:xfrm>
        <a:graphic>
          <a:graphicData uri="http://schemas.openxmlformats.org/drawingml/2006/table">
            <a:tbl>
              <a:tblPr/>
              <a:tblGrid>
                <a:gridCol w="1335405">
                  <a:extLst>
                    <a:ext uri="{9D8B030D-6E8A-4147-A177-3AD203B41FA5}">
                      <a16:colId xmlns:a16="http://schemas.microsoft.com/office/drawing/2014/main" val="20000"/>
                    </a:ext>
                  </a:extLst>
                </a:gridCol>
                <a:gridCol w="1390650">
                  <a:extLst>
                    <a:ext uri="{9D8B030D-6E8A-4147-A177-3AD203B41FA5}">
                      <a16:colId xmlns:a16="http://schemas.microsoft.com/office/drawing/2014/main" val="20001"/>
                    </a:ext>
                  </a:extLst>
                </a:gridCol>
                <a:gridCol w="1720215">
                  <a:extLst>
                    <a:ext uri="{9D8B030D-6E8A-4147-A177-3AD203B41FA5}">
                      <a16:colId xmlns:a16="http://schemas.microsoft.com/office/drawing/2014/main" val="20002"/>
                    </a:ext>
                  </a:extLst>
                </a:gridCol>
                <a:gridCol w="2784475">
                  <a:extLst>
                    <a:ext uri="{9D8B030D-6E8A-4147-A177-3AD203B41FA5}">
                      <a16:colId xmlns:a16="http://schemas.microsoft.com/office/drawing/2014/main" val="20003"/>
                    </a:ext>
                  </a:extLst>
                </a:gridCol>
                <a:gridCol w="1425575">
                  <a:extLst>
                    <a:ext uri="{9D8B030D-6E8A-4147-A177-3AD203B41FA5}">
                      <a16:colId xmlns:a16="http://schemas.microsoft.com/office/drawing/2014/main" val="20004"/>
                    </a:ext>
                  </a:extLst>
                </a:gridCol>
              </a:tblGrid>
              <a:tr h="536699">
                <a:tc gridSpan="5">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l" defTabSz="914400" rtl="0" eaLnBrk="1" fontAlgn="base" latinLnBrk="0" hangingPunct="1">
                        <a:lnSpc>
                          <a:spcPct val="105000"/>
                        </a:lnSpc>
                        <a:spcBef>
                          <a:spcPts val="600"/>
                        </a:spcBef>
                        <a:spcAft>
                          <a:spcPts val="600"/>
                        </a:spcAft>
                        <a:buClrTx/>
                        <a:buSzTx/>
                        <a:buFontTx/>
                        <a:buNone/>
                        <a:defRPr/>
                      </a:pPr>
                      <a:r>
                        <a:rPr lang="en-US" sz="1200" b="1" kern="1200" dirty="0">
                          <a:solidFill>
                            <a:schemeClr val="tx1"/>
                          </a:solidFill>
                          <a:effectLst/>
                          <a:latin typeface="Verdana" panose="020B0604030504040204" pitchFamily="34" charset="0"/>
                          <a:ea typeface="Verdana" panose="020B0604030504040204" pitchFamily="34" charset="0"/>
                          <a:cs typeface="Arial" panose="020B0604020202020204" pitchFamily="34" charset="0"/>
                        </a:rPr>
                        <a:t>Output: Approved ICT Strategy and Plan </a:t>
                      </a:r>
                    </a:p>
                  </a:txBody>
                  <a:tcPr marL="61054" marR="61054" marT="15840" marB="158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8F2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91186">
                <a:tc rowSpan="2">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ctr" defTabSz="914400" rtl="0" eaLnBrk="1" fontAlgn="base" latinLnBrk="0" hangingPunct="1">
                        <a:lnSpc>
                          <a:spcPct val="105000"/>
                        </a:lnSpc>
                        <a:spcBef>
                          <a:spcPct val="0"/>
                        </a:spcBef>
                        <a:spcAft>
                          <a:spcPts val="200"/>
                        </a:spcAft>
                        <a:buClrTx/>
                        <a:buSzTx/>
                        <a:buFontTx/>
                        <a:buNone/>
                      </a:pPr>
                      <a:r>
                        <a:rPr kumimoji="0" lang="en-US"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Indicator</a:t>
                      </a:r>
                      <a:endPar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54" marR="61054" marT="15840" marB="158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rowSpan="2">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ctr" defTabSz="914400" rtl="0" eaLnBrk="1" fontAlgn="base" latinLnBrk="0" hangingPunct="1">
                        <a:lnSpc>
                          <a:spcPct val="105000"/>
                        </a:lnSpc>
                        <a:spcBef>
                          <a:spcPct val="0"/>
                        </a:spcBef>
                        <a:spcAft>
                          <a:spcPts val="200"/>
                        </a:spcAft>
                        <a:buClrTx/>
                        <a:buSzTx/>
                        <a:buFontTx/>
                        <a:buNone/>
                      </a:pPr>
                      <a:r>
                        <a:rPr kumimoji="0" lang="en-US"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Annual target: 2020/21</a:t>
                      </a:r>
                      <a:endPar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54" marR="61054" marT="15840" marB="158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gridSpan="2">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ctr" defTabSz="914400" rtl="0" eaLnBrk="1" fontAlgn="base" latinLnBrk="0" hangingPunct="1">
                        <a:lnSpc>
                          <a:spcPct val="105000"/>
                        </a:lnSpc>
                        <a:spcBef>
                          <a:spcPct val="0"/>
                        </a:spcBef>
                        <a:spcAft>
                          <a:spcPts val="200"/>
                        </a:spcAft>
                        <a:buClrTx/>
                        <a:buSzTx/>
                        <a:buFontTx/>
                        <a:buNone/>
                      </a:pPr>
                      <a:r>
                        <a:rPr kumimoji="0" lang="en-US" sz="1200" b="1" i="0" u="none" strike="noStrike" kern="1200" cap="none" normalizeH="0" baseline="0" dirty="0" smtClean="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Q2</a:t>
                      </a:r>
                      <a:endParaRPr kumimoji="0" lang="en-US" sz="1200" b="1"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54" marR="61054" marT="15840" marB="158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hMerge="1">
                  <a:txBody>
                    <a:bodyPr/>
                    <a:lstStyle/>
                    <a:p>
                      <a:endParaRPr lang="en-US"/>
                    </a:p>
                  </a:txBody>
                  <a:tcPr/>
                </a:tc>
                <a:tc rowSpan="2">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ctr" defTabSz="914400" rtl="0" eaLnBrk="1" fontAlgn="base" latinLnBrk="0" hangingPunct="1">
                        <a:lnSpc>
                          <a:spcPct val="105000"/>
                        </a:lnSpc>
                        <a:spcBef>
                          <a:spcPct val="0"/>
                        </a:spcBef>
                        <a:spcAft>
                          <a:spcPts val="200"/>
                        </a:spcAft>
                        <a:buClrTx/>
                        <a:buSzTx/>
                        <a:buFontTx/>
                        <a:buNone/>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Status</a:t>
                      </a:r>
                    </a:p>
                  </a:txBody>
                  <a:tcPr marL="61054" marR="61054" marT="15840" marB="158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1"/>
                  </a:ext>
                </a:extLst>
              </a:tr>
              <a:tr h="436215">
                <a:tc vMerge="1">
                  <a:txBody>
                    <a:bodyPr/>
                    <a:lstStyle/>
                    <a:p>
                      <a:endParaRPr lang="en-US"/>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vMerge="1">
                  <a:txBody>
                    <a:bodyPr/>
                    <a:lstStyle/>
                    <a:p>
                      <a:endParaRPr lang="en-US"/>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115000"/>
                        </a:lnSpc>
                        <a:spcBef>
                          <a:spcPts val="1200"/>
                        </a:spcBef>
                        <a:spcAft>
                          <a:spcPts val="0"/>
                        </a:spcAft>
                      </a:pPr>
                      <a:r>
                        <a:rPr lang="en-US" sz="1200" b="1" dirty="0">
                          <a:latin typeface="Verdana" panose="020B0604030504040204" pitchFamily="34" charset="0"/>
                          <a:ea typeface="Verdana" panose="020B0604030504040204" pitchFamily="34" charset="0"/>
                          <a:cs typeface="Arial" panose="020B0604020202020204" pitchFamily="34" charset="0"/>
                        </a:rPr>
                        <a:t>Target</a:t>
                      </a:r>
                      <a:r>
                        <a:rPr lang="en-US" sz="1200" b="1" baseline="0" dirty="0">
                          <a:latin typeface="Verdana" panose="020B0604030504040204" pitchFamily="34" charset="0"/>
                          <a:ea typeface="Verdana" panose="020B0604030504040204" pitchFamily="34" charset="0"/>
                          <a:cs typeface="Arial" panose="020B0604020202020204" pitchFamily="34" charset="0"/>
                        </a:rPr>
                        <a:t> </a:t>
                      </a:r>
                      <a:endParaRPr lang="en-US" sz="1200" b="1" dirty="0">
                        <a:latin typeface="Verdana" panose="020B0604030504040204" pitchFamily="34" charset="0"/>
                        <a:ea typeface="Verdana" panose="020B0604030504040204" pitchFamily="34" charset="0"/>
                        <a:cs typeface="Arial" panose="020B0604020202020204" pitchFamily="34" charset="0"/>
                      </a:endParaRPr>
                    </a:p>
                  </a:txBody>
                  <a:tcPr marL="61054" marR="61054" marT="15840" marB="158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r>
                        <a:rPr lang="en-ZA" sz="1200" b="1" dirty="0">
                          <a:latin typeface="Verdana" panose="020B0604030504040204" pitchFamily="34" charset="0"/>
                          <a:ea typeface="Verdana" panose="020B0604030504040204" pitchFamily="34" charset="0"/>
                          <a:cs typeface="Arial" panose="020B0604020202020204" pitchFamily="34" charset="0"/>
                        </a:rPr>
                        <a:t>Actual</a:t>
                      </a:r>
                      <a:r>
                        <a:rPr lang="en-ZA" sz="1200" b="1" baseline="0" dirty="0">
                          <a:latin typeface="Verdana" panose="020B0604030504040204" pitchFamily="34" charset="0"/>
                          <a:ea typeface="Verdana" panose="020B0604030504040204" pitchFamily="34" charset="0"/>
                          <a:cs typeface="Arial" panose="020B0604020202020204" pitchFamily="34" charset="0"/>
                        </a:rPr>
                        <a:t> Output </a:t>
                      </a:r>
                      <a:endParaRPr lang="en-ZA" sz="1200" b="1" dirty="0">
                        <a:latin typeface="Verdana" panose="020B0604030504040204" pitchFamily="34" charset="0"/>
                        <a:ea typeface="Verdana" panose="020B0604030504040204" pitchFamily="34" charset="0"/>
                        <a:cs typeface="Arial" panose="020B0604020202020204" pitchFamily="34" charset="0"/>
                      </a:endParaRPr>
                    </a:p>
                  </a:txBody>
                  <a:tcPr marL="61054" marR="61054" marT="15840" marB="158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vMerge="1">
                  <a:txBody>
                    <a:bodyPr/>
                    <a:lstStyle/>
                    <a:p>
                      <a:endParaRPr lang="en-US"/>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22582">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l" defTabSz="914400" rtl="0" eaLnBrk="1" fontAlgn="base" latinLnBrk="0" hangingPunct="1">
                        <a:lnSpc>
                          <a:spcPct val="105000"/>
                        </a:lnSpc>
                        <a:spcBef>
                          <a:spcPct val="0"/>
                        </a:spcBef>
                        <a:spcAft>
                          <a:spcPts val="200"/>
                        </a:spcAft>
                        <a:buClrTx/>
                        <a:buSzTx/>
                        <a:buFontTx/>
                        <a:buNone/>
                      </a:pPr>
                      <a:r>
                        <a:rPr lang="en-US" sz="1200" b="1" kern="1200" dirty="0" smtClean="0">
                          <a:solidFill>
                            <a:schemeClr val="tx1"/>
                          </a:solidFill>
                          <a:effectLst/>
                          <a:latin typeface="Verdana" panose="020B0604030504040204" pitchFamily="34" charset="0"/>
                          <a:ea typeface="Verdana" panose="020B0604030504040204" pitchFamily="34" charset="0"/>
                          <a:cs typeface="Arial" panose="020B0604020202020204" pitchFamily="34" charset="0"/>
                        </a:rPr>
                        <a:t>5.4</a:t>
                      </a:r>
                      <a:r>
                        <a:rPr lang="en-US" sz="1200" kern="1200" dirty="0" smtClean="0">
                          <a:solidFill>
                            <a:schemeClr val="tx1"/>
                          </a:solidFill>
                          <a:effectLst/>
                          <a:latin typeface="Verdana" panose="020B0604030504040204" pitchFamily="34" charset="0"/>
                          <a:ea typeface="Verdana" panose="020B0604030504040204" pitchFamily="34" charset="0"/>
                          <a:cs typeface="Arial" panose="020B0604020202020204" pitchFamily="34" charset="0"/>
                        </a:rPr>
                        <a:t> </a:t>
                      </a:r>
                    </a:p>
                    <a:p>
                      <a:pPr marL="0" marR="0" lvl="0" indent="0" algn="l" defTabSz="914400" rtl="0" eaLnBrk="1" fontAlgn="base" latinLnBrk="0" hangingPunct="1">
                        <a:lnSpc>
                          <a:spcPct val="105000"/>
                        </a:lnSpc>
                        <a:spcBef>
                          <a:spcPct val="0"/>
                        </a:spcBef>
                        <a:spcAft>
                          <a:spcPts val="200"/>
                        </a:spcAft>
                        <a:buClrTx/>
                        <a:buSzTx/>
                        <a:buFontTx/>
                        <a:buNone/>
                      </a:pPr>
                      <a:r>
                        <a:rPr lang="en-US" sz="1200" b="1" kern="1200" dirty="0" smtClean="0">
                          <a:solidFill>
                            <a:schemeClr val="tx1"/>
                          </a:solidFill>
                          <a:effectLst/>
                          <a:latin typeface="Verdana" panose="020B0604030504040204" pitchFamily="34" charset="0"/>
                          <a:ea typeface="Verdana" panose="020B0604030504040204" pitchFamily="34" charset="0"/>
                          <a:cs typeface="Arial" panose="020B0604020202020204" pitchFamily="34" charset="0"/>
                        </a:rPr>
                        <a:t>Approved </a:t>
                      </a:r>
                      <a:r>
                        <a:rPr lang="en-US" sz="1200" b="1" kern="1200" dirty="0">
                          <a:solidFill>
                            <a:schemeClr val="tx1"/>
                          </a:solidFill>
                          <a:effectLst/>
                          <a:latin typeface="Verdana" panose="020B0604030504040204" pitchFamily="34" charset="0"/>
                          <a:ea typeface="Verdana" panose="020B0604030504040204" pitchFamily="34" charset="0"/>
                          <a:cs typeface="Arial" panose="020B0604020202020204" pitchFamily="34" charset="0"/>
                        </a:rPr>
                        <a:t>ICT Strategy and plan </a:t>
                      </a:r>
                    </a:p>
                  </a:txBody>
                  <a:tcPr marL="61054" marR="61054" marT="15840" marB="158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algn="l" fontAlgn="ctr">
                        <a:lnSpc>
                          <a:spcPct val="120000"/>
                        </a:lnSpc>
                        <a:spcBef>
                          <a:spcPts val="0"/>
                        </a:spcBef>
                        <a:spcAft>
                          <a:spcPts val="0"/>
                        </a:spcAft>
                      </a:pPr>
                      <a:r>
                        <a:rPr lang="en-US" sz="1200" kern="1200" dirty="0">
                          <a:solidFill>
                            <a:schemeClr val="tx1"/>
                          </a:solidFill>
                          <a:effectLst/>
                          <a:latin typeface="Verdana" panose="020B0604030504040204" pitchFamily="34" charset="0"/>
                          <a:ea typeface="Verdana" panose="020B0604030504040204" pitchFamily="34" charset="0"/>
                          <a:cs typeface="Arial" panose="020B0604020202020204" pitchFamily="34" charset="0"/>
                        </a:rPr>
                        <a:t>Produce ICT Strategy and Plan </a:t>
                      </a:r>
                    </a:p>
                  </a:txBody>
                  <a:tcPr marL="36189" marR="36189" marT="36211" marB="177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r>
                        <a:rPr lang="en-US" sz="1200" kern="1200" dirty="0">
                          <a:solidFill>
                            <a:schemeClr val="tx1"/>
                          </a:solidFill>
                          <a:effectLst/>
                          <a:latin typeface="Verdana" panose="020B0604030504040204" pitchFamily="34" charset="0"/>
                          <a:ea typeface="Verdana" panose="020B0604030504040204" pitchFamily="34" charset="0"/>
                          <a:cs typeface="Arial" panose="020B0604020202020204" pitchFamily="34" charset="0"/>
                        </a:rPr>
                        <a:t>ICT Strategy and Plan developed</a:t>
                      </a:r>
                    </a:p>
                  </a:txBody>
                  <a:tcPr marL="36189" marR="36189" marT="36211" marB="177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l"/>
                      <a:r>
                        <a:rPr lang="en-US" sz="1200" dirty="0">
                          <a:latin typeface="Verdana" panose="020B0604030504040204" pitchFamily="34" charset="0"/>
                          <a:ea typeface="Verdana" panose="020B0604030504040204" pitchFamily="34" charset="0"/>
                          <a:cs typeface="Arial" panose="020B0604020202020204" pitchFamily="34" charset="0"/>
                        </a:rPr>
                        <a:t> Draft ICT Strategy and Plan has been developed.</a:t>
                      </a:r>
                    </a:p>
                  </a:txBody>
                  <a:tcPr marL="36189" marR="36189" marT="36211" marB="177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5000"/>
                        </a:lnSpc>
                        <a:spcBef>
                          <a:spcPct val="0"/>
                        </a:spcBef>
                        <a:spcAft>
                          <a:spcPts val="200"/>
                        </a:spcAft>
                        <a:buClrTx/>
                        <a:buSzTx/>
                        <a:buFontTx/>
                        <a:buNone/>
                      </a:pPr>
                      <a:r>
                        <a:rPr kumimoji="0" lang="en-GB"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Achieved</a:t>
                      </a:r>
                    </a:p>
                  </a:txBody>
                  <a:tcPr marL="36189" marR="36189" marT="36211" marB="177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1840497">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l" defTabSz="914400" rtl="0" eaLnBrk="1" fontAlgn="base" latinLnBrk="0" hangingPunct="1">
                        <a:lnSpc>
                          <a:spcPct val="105000"/>
                        </a:lnSpc>
                        <a:spcBef>
                          <a:spcPct val="0"/>
                        </a:spcBef>
                        <a:spcAft>
                          <a:spcPts val="200"/>
                        </a:spcAft>
                        <a:buClrTx/>
                        <a:buSzTx/>
                        <a:buFontTx/>
                        <a:buNone/>
                        <a:defRPr/>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Performance Overview</a:t>
                      </a:r>
                    </a:p>
                    <a:p>
                      <a:pPr marL="0" marR="0" lvl="0" indent="0" algn="l" defTabSz="914400" rtl="0" eaLnBrk="1" fontAlgn="base" latinLnBrk="0" hangingPunct="1">
                        <a:lnSpc>
                          <a:spcPct val="105000"/>
                        </a:lnSpc>
                        <a:spcBef>
                          <a:spcPct val="0"/>
                        </a:spcBef>
                        <a:spcAft>
                          <a:spcPts val="200"/>
                        </a:spcAft>
                        <a:buClrTx/>
                        <a:buSzTx/>
                        <a:buFontTx/>
                        <a:buNone/>
                      </a:pPr>
                      <a:endPar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54" marR="61054" marT="15840" marB="158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4">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l" defTabSz="457200" rtl="0" eaLnBrk="1" fontAlgn="ctr" latinLnBrk="0" hangingPunct="1">
                        <a:lnSpc>
                          <a:spcPct val="120000"/>
                        </a:lnSpc>
                        <a:spcBef>
                          <a:spcPts val="0"/>
                        </a:spcBef>
                        <a:spcAft>
                          <a:spcPts val="0"/>
                        </a:spcAft>
                        <a:buClrTx/>
                        <a:buSzTx/>
                        <a:buFontTx/>
                        <a:buNone/>
                        <a:defRPr/>
                      </a:pPr>
                      <a:r>
                        <a:rPr lang="en-US" sz="1200" dirty="0">
                          <a:solidFill>
                            <a:schemeClr val="tx1"/>
                          </a:solidFill>
                          <a:latin typeface="Verdana" panose="020B0604030504040204" pitchFamily="34" charset="0"/>
                          <a:ea typeface="Verdana" panose="020B0604030504040204" pitchFamily="34" charset="0"/>
                          <a:cs typeface="Arial" panose="020B0604020202020204" pitchFamily="34" charset="0"/>
                        </a:rPr>
                        <a:t>The following ICT activities have been achieved:</a:t>
                      </a:r>
                    </a:p>
                    <a:p>
                      <a:pPr marL="171450" marR="0" lvl="0" indent="-171450" algn="l" defTabSz="457200" rtl="0" eaLnBrk="1" fontAlgn="ctr" latinLnBrk="0" hangingPunct="1">
                        <a:lnSpc>
                          <a:spcPct val="120000"/>
                        </a:lnSpc>
                        <a:spcBef>
                          <a:spcPts val="0"/>
                        </a:spcBef>
                        <a:spcAft>
                          <a:spcPts val="0"/>
                        </a:spcAft>
                        <a:buClrTx/>
                        <a:buSzTx/>
                        <a:buFont typeface="Arial" panose="020B0604020202020204" pitchFamily="34" charset="0"/>
                        <a:buChar char="•"/>
                        <a:defRPr/>
                      </a:pPr>
                      <a:r>
                        <a:rPr lang="en-US" sz="1200" dirty="0">
                          <a:solidFill>
                            <a:schemeClr val="tx1"/>
                          </a:solidFill>
                          <a:latin typeface="Verdana" panose="020B0604030504040204" pitchFamily="34" charset="0"/>
                          <a:ea typeface="Verdana" panose="020B0604030504040204" pitchFamily="34" charset="0"/>
                          <a:cs typeface="Arial" panose="020B0604020202020204" pitchFamily="34" charset="0"/>
                        </a:rPr>
                        <a:t>The Regulator has now implemented its own email system and has its own domain.</a:t>
                      </a:r>
                    </a:p>
                    <a:p>
                      <a:pPr marL="171450" marR="0" lvl="0" indent="-171450" algn="l" defTabSz="457200" rtl="0" eaLnBrk="1" fontAlgn="ctr" latinLnBrk="0" hangingPunct="1">
                        <a:lnSpc>
                          <a:spcPct val="120000"/>
                        </a:lnSpc>
                        <a:spcBef>
                          <a:spcPts val="0"/>
                        </a:spcBef>
                        <a:spcAft>
                          <a:spcPts val="0"/>
                        </a:spcAft>
                        <a:buClrTx/>
                        <a:buSzTx/>
                        <a:buFont typeface="Arial" panose="020B0604020202020204" pitchFamily="34" charset="0"/>
                        <a:buChar char="•"/>
                        <a:defRPr/>
                      </a:pPr>
                      <a:r>
                        <a:rPr lang="en-US" sz="1200" dirty="0">
                          <a:solidFill>
                            <a:schemeClr val="tx1"/>
                          </a:solidFill>
                          <a:latin typeface="Verdana" panose="020B0604030504040204" pitchFamily="34" charset="0"/>
                          <a:ea typeface="Verdana" panose="020B0604030504040204" pitchFamily="34" charset="0"/>
                          <a:cs typeface="Arial" panose="020B0604020202020204" pitchFamily="34" charset="0"/>
                        </a:rPr>
                        <a:t>Network connectivity completed on the 3</a:t>
                      </a:r>
                      <a:r>
                        <a:rPr lang="en-US" sz="1200" baseline="30000" dirty="0">
                          <a:solidFill>
                            <a:schemeClr val="tx1"/>
                          </a:solidFill>
                          <a:latin typeface="Verdana" panose="020B0604030504040204" pitchFamily="34" charset="0"/>
                          <a:ea typeface="Verdana" panose="020B0604030504040204" pitchFamily="34" charset="0"/>
                          <a:cs typeface="Arial" panose="020B0604020202020204" pitchFamily="34" charset="0"/>
                        </a:rPr>
                        <a:t>rd</a:t>
                      </a:r>
                      <a:r>
                        <a:rPr lang="en-US" sz="1200" dirty="0">
                          <a:solidFill>
                            <a:schemeClr val="tx1"/>
                          </a:solidFill>
                          <a:latin typeface="Verdana" panose="020B0604030504040204" pitchFamily="34" charset="0"/>
                          <a:ea typeface="Verdana" panose="020B0604030504040204" pitchFamily="34" charset="0"/>
                          <a:cs typeface="Arial" panose="020B0604020202020204" pitchFamily="34" charset="0"/>
                        </a:rPr>
                        <a:t> floor, and allocation of new laptops completed</a:t>
                      </a:r>
                    </a:p>
                    <a:p>
                      <a:pPr marL="171450" marR="0" lvl="0" indent="-171450" algn="l" defTabSz="457200" rtl="0" eaLnBrk="1" fontAlgn="ctr" latinLnBrk="0" hangingPunct="1">
                        <a:lnSpc>
                          <a:spcPct val="120000"/>
                        </a:lnSpc>
                        <a:spcBef>
                          <a:spcPts val="0"/>
                        </a:spcBef>
                        <a:spcAft>
                          <a:spcPts val="0"/>
                        </a:spcAft>
                        <a:buClrTx/>
                        <a:buSzTx/>
                        <a:buFont typeface="Arial" panose="020B0604020202020204" pitchFamily="34" charset="0"/>
                        <a:buChar char="•"/>
                        <a:defRPr/>
                      </a:pPr>
                      <a:r>
                        <a:rPr lang="en-US" sz="1200" dirty="0">
                          <a:solidFill>
                            <a:schemeClr val="tx1"/>
                          </a:solidFill>
                          <a:latin typeface="Verdana" panose="020B0604030504040204" pitchFamily="34" charset="0"/>
                          <a:ea typeface="Verdana" panose="020B0604030504040204" pitchFamily="34" charset="0"/>
                          <a:cs typeface="Arial" panose="020B0604020202020204" pitchFamily="34" charset="0"/>
                        </a:rPr>
                        <a:t>The Registration Portal system development is in its advanced stages ( User testing)  </a:t>
                      </a:r>
                    </a:p>
                    <a:p>
                      <a:pPr marL="171450" marR="0" lvl="0" indent="-171450" algn="l" defTabSz="457200" rtl="0" eaLnBrk="1" fontAlgn="ctr" latinLnBrk="0" hangingPunct="1">
                        <a:lnSpc>
                          <a:spcPct val="120000"/>
                        </a:lnSpc>
                        <a:spcBef>
                          <a:spcPts val="0"/>
                        </a:spcBef>
                        <a:spcAft>
                          <a:spcPts val="0"/>
                        </a:spcAft>
                        <a:buClrTx/>
                        <a:buSzTx/>
                        <a:buFont typeface="Arial" panose="020B0604020202020204" pitchFamily="34" charset="0"/>
                        <a:buChar char="•"/>
                        <a:defRPr/>
                      </a:pPr>
                      <a:r>
                        <a:rPr lang="en-US" sz="1200" dirty="0">
                          <a:solidFill>
                            <a:schemeClr val="tx1"/>
                          </a:solidFill>
                          <a:latin typeface="Verdana" panose="020B0604030504040204" pitchFamily="34" charset="0"/>
                          <a:ea typeface="Verdana" panose="020B0604030504040204" pitchFamily="34" charset="0"/>
                          <a:cs typeface="Arial" panose="020B0604020202020204" pitchFamily="34" charset="0"/>
                        </a:rPr>
                        <a:t>The telephone system implementation is in its completion stages with the fibre link installation as the last step.</a:t>
                      </a:r>
                    </a:p>
                    <a:p>
                      <a:pPr marL="0" marR="0" lvl="0" indent="0" algn="l" defTabSz="457200" rtl="0" eaLnBrk="1" fontAlgn="ctr" latinLnBrk="0" hangingPunct="1">
                        <a:lnSpc>
                          <a:spcPct val="120000"/>
                        </a:lnSpc>
                        <a:spcBef>
                          <a:spcPts val="0"/>
                        </a:spcBef>
                        <a:spcAft>
                          <a:spcPts val="0"/>
                        </a:spcAft>
                        <a:buClrTx/>
                        <a:buSzTx/>
                        <a:buFontTx/>
                        <a:buNone/>
                        <a:defRPr/>
                      </a:pPr>
                      <a:r>
                        <a:rPr lang="en-US" sz="1200" dirty="0">
                          <a:solidFill>
                            <a:schemeClr val="tx1"/>
                          </a:solidFill>
                          <a:latin typeface="Verdana" panose="020B0604030504040204" pitchFamily="34" charset="0"/>
                          <a:ea typeface="Verdana" panose="020B0604030504040204" pitchFamily="34" charset="0"/>
                          <a:cs typeface="Arial" panose="020B0604020202020204" pitchFamily="34" charset="0"/>
                        </a:rPr>
                        <a:t>WIFI Connectivity : </a:t>
                      </a:r>
                      <a:r>
                        <a:rPr lang="en-US" sz="1200" dirty="0" smtClean="0">
                          <a:solidFill>
                            <a:schemeClr val="tx1"/>
                          </a:solidFill>
                          <a:latin typeface="Verdana" panose="020B0604030504040204" pitchFamily="34" charset="0"/>
                          <a:ea typeface="Verdana" panose="020B0604030504040204" pitchFamily="34" charset="0"/>
                          <a:cs typeface="Arial" panose="020B0604020202020204" pitchFamily="34" charset="0"/>
                        </a:rPr>
                        <a:t>We are awaiting </a:t>
                      </a:r>
                      <a:r>
                        <a:rPr lang="en-US" sz="1200" dirty="0">
                          <a:solidFill>
                            <a:schemeClr val="tx1"/>
                          </a:solidFill>
                          <a:latin typeface="Verdana" panose="020B0604030504040204" pitchFamily="34" charset="0"/>
                          <a:ea typeface="Verdana" panose="020B0604030504040204" pitchFamily="34" charset="0"/>
                          <a:cs typeface="Arial" panose="020B0604020202020204" pitchFamily="34" charset="0"/>
                        </a:rPr>
                        <a:t>delivery for the </a:t>
                      </a:r>
                      <a:r>
                        <a:rPr lang="en-US" sz="1200" dirty="0" smtClean="0">
                          <a:solidFill>
                            <a:schemeClr val="tx1"/>
                          </a:solidFill>
                          <a:latin typeface="Verdana" panose="020B0604030504040204" pitchFamily="34" charset="0"/>
                          <a:ea typeface="Verdana" panose="020B0604030504040204" pitchFamily="34" charset="0"/>
                          <a:cs typeface="Arial" panose="020B0604020202020204" pitchFamily="34" charset="0"/>
                        </a:rPr>
                        <a:t>month-to-month service. </a:t>
                      </a:r>
                      <a:r>
                        <a:rPr lang="en-US" sz="1200" dirty="0">
                          <a:solidFill>
                            <a:schemeClr val="tx1"/>
                          </a:solidFill>
                          <a:latin typeface="Verdana" panose="020B0604030504040204" pitchFamily="34" charset="0"/>
                          <a:ea typeface="Verdana" panose="020B0604030504040204" pitchFamily="34" charset="0"/>
                          <a:cs typeface="Arial" panose="020B0604020202020204" pitchFamily="34" charset="0"/>
                        </a:rPr>
                        <a:t>Quotations received for the permanent WIFI </a:t>
                      </a:r>
                      <a:r>
                        <a:rPr lang="en-US" sz="1200" dirty="0" smtClean="0">
                          <a:solidFill>
                            <a:schemeClr val="tx1"/>
                          </a:solidFill>
                          <a:latin typeface="Verdana" panose="020B0604030504040204" pitchFamily="34" charset="0"/>
                          <a:ea typeface="Verdana" panose="020B0604030504040204" pitchFamily="34" charset="0"/>
                          <a:cs typeface="Arial" panose="020B0604020202020204" pitchFamily="34" charset="0"/>
                        </a:rPr>
                        <a:t>are </a:t>
                      </a:r>
                      <a:r>
                        <a:rPr lang="en-US" sz="1200" dirty="0">
                          <a:solidFill>
                            <a:schemeClr val="tx1"/>
                          </a:solidFill>
                          <a:latin typeface="Verdana" panose="020B0604030504040204" pitchFamily="34" charset="0"/>
                          <a:ea typeface="Verdana" panose="020B0604030504040204" pitchFamily="34" charset="0"/>
                          <a:cs typeface="Arial" panose="020B0604020202020204" pitchFamily="34" charset="0"/>
                        </a:rPr>
                        <a:t>currenty at evaluation stage.</a:t>
                      </a:r>
                    </a:p>
                  </a:txBody>
                  <a:tcPr marL="36189" marR="36189" marT="36211" marB="177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marL="61065" marR="61065" marT="15832" marB="158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marL="61065" marR="61065" marT="15832" marB="158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48415">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l" defTabSz="914400" rtl="0" eaLnBrk="1" fontAlgn="base" latinLnBrk="0" hangingPunct="1">
                        <a:lnSpc>
                          <a:spcPct val="105000"/>
                        </a:lnSpc>
                        <a:spcBef>
                          <a:spcPct val="0"/>
                        </a:spcBef>
                        <a:spcAft>
                          <a:spcPts val="200"/>
                        </a:spcAft>
                        <a:buClrTx/>
                        <a:buSzTx/>
                        <a:buFontTx/>
                        <a:buNone/>
                        <a:defRPr/>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Challenges </a:t>
                      </a:r>
                    </a:p>
                    <a:p>
                      <a:pPr marL="0" marR="0" lvl="0" indent="0" algn="l" defTabSz="914400" rtl="0" eaLnBrk="1" fontAlgn="base" latinLnBrk="0" hangingPunct="1">
                        <a:lnSpc>
                          <a:spcPct val="105000"/>
                        </a:lnSpc>
                        <a:spcBef>
                          <a:spcPct val="0"/>
                        </a:spcBef>
                        <a:spcAft>
                          <a:spcPts val="200"/>
                        </a:spcAft>
                        <a:buClrTx/>
                        <a:buSzTx/>
                        <a:buFontTx/>
                        <a:buNone/>
                        <a:defRPr/>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(If applicable)</a:t>
                      </a:r>
                    </a:p>
                    <a:p>
                      <a:pPr marL="0" marR="0" lvl="0" indent="0" algn="l" defTabSz="914400" rtl="0" eaLnBrk="1" fontAlgn="base" latinLnBrk="0" hangingPunct="1">
                        <a:lnSpc>
                          <a:spcPct val="105000"/>
                        </a:lnSpc>
                        <a:spcBef>
                          <a:spcPct val="0"/>
                        </a:spcBef>
                        <a:spcAft>
                          <a:spcPts val="200"/>
                        </a:spcAft>
                        <a:buClrTx/>
                        <a:buSzTx/>
                        <a:buFontTx/>
                        <a:buNone/>
                      </a:pPr>
                      <a:endPar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54" marR="61054" marT="15840" marB="158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4">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indent="0">
                        <a:buFont typeface="Arial" panose="020B0604020202020204" pitchFamily="34" charset="0"/>
                        <a:buNone/>
                      </a:pPr>
                      <a:r>
                        <a:rPr lang="en-ZA" sz="1200" dirty="0">
                          <a:solidFill>
                            <a:schemeClr val="tx1"/>
                          </a:solidFill>
                          <a:latin typeface="Verdana" panose="020B0604030504040204" pitchFamily="34" charset="0"/>
                          <a:ea typeface="Verdana" panose="020B0604030504040204" pitchFamily="34" charset="0"/>
                          <a:cs typeface="Arial" panose="020B0604020202020204" pitchFamily="34" charset="0"/>
                        </a:rPr>
                        <a:t>Reliance on the Department of Justice &amp; Constitutional Development for ICT Infrastructure and Services </a:t>
                      </a:r>
                    </a:p>
                  </a:txBody>
                  <a:tcPr marL="36189" marR="36189" marT="36211" marB="177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marL="61065" marR="61065" marT="15832" marB="158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marL="61065" marR="61065" marT="15832" marB="158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984907">
                <a:tc>
                  <a:txBody>
                    <a:bodyPr/>
                    <a:lstStyle/>
                    <a:p>
                      <a:pPr marL="0" marR="0" lvl="0" indent="0" algn="l" defTabSz="914400" rtl="0" eaLnBrk="1" fontAlgn="base" latinLnBrk="0" hangingPunct="1">
                        <a:lnSpc>
                          <a:spcPct val="105000"/>
                        </a:lnSpc>
                        <a:spcBef>
                          <a:spcPct val="0"/>
                        </a:spcBef>
                        <a:spcAft>
                          <a:spcPts val="200"/>
                        </a:spcAft>
                        <a:buClrTx/>
                        <a:buSzTx/>
                        <a:buFontTx/>
                        <a:buNone/>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Risks and Mitigation </a:t>
                      </a:r>
                    </a:p>
                    <a:p>
                      <a:pPr marL="0" marR="0" lvl="0" indent="0" algn="l" defTabSz="914400" rtl="0" eaLnBrk="1" fontAlgn="base" latinLnBrk="0" hangingPunct="1">
                        <a:lnSpc>
                          <a:spcPct val="105000"/>
                        </a:lnSpc>
                        <a:spcBef>
                          <a:spcPct val="0"/>
                        </a:spcBef>
                        <a:spcAft>
                          <a:spcPts val="200"/>
                        </a:spcAft>
                        <a:buClrTx/>
                        <a:buSzTx/>
                        <a:buFontTx/>
                        <a:buNone/>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(If applicable)</a:t>
                      </a:r>
                    </a:p>
                  </a:txBody>
                  <a:tcPr marL="61054" marR="61054" marT="15840" marB="158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4">
                  <a:txBody>
                    <a:bodyPr/>
                    <a:lstStyle/>
                    <a:p>
                      <a:pPr marL="0" indent="0">
                        <a:buFont typeface="Arial" panose="020B0604020202020204" pitchFamily="34" charset="0"/>
                        <a:buNone/>
                      </a:pPr>
                      <a:r>
                        <a:rPr lang="en-ZA" sz="1200" dirty="0">
                          <a:solidFill>
                            <a:schemeClr val="tx1"/>
                          </a:solidFill>
                          <a:latin typeface="Verdana" panose="020B0604030504040204" pitchFamily="34" charset="0"/>
                          <a:ea typeface="Verdana" panose="020B0604030504040204" pitchFamily="34" charset="0"/>
                          <a:cs typeface="Arial" panose="020B0604020202020204" pitchFamily="34" charset="0"/>
                        </a:rPr>
                        <a:t>Reliance on the Department of Justice &amp; Constitutional Development for ICT Infrastructure and Services </a:t>
                      </a:r>
                    </a:p>
                    <a:p>
                      <a:pPr marL="0" indent="0">
                        <a:buFont typeface="Arial" panose="020B0604020202020204" pitchFamily="34" charset="0"/>
                        <a:buNone/>
                      </a:pPr>
                      <a:endParaRPr lang="en-ZA" sz="1200" dirty="0">
                        <a:solidFill>
                          <a:schemeClr val="tx1"/>
                        </a:solidFill>
                        <a:latin typeface="Verdana" panose="020B0604030504040204" pitchFamily="34" charset="0"/>
                        <a:ea typeface="Verdana" panose="020B0604030504040204" pitchFamily="34" charset="0"/>
                        <a:cs typeface="Arial" panose="020B0604020202020204" pitchFamily="34" charset="0"/>
                      </a:endParaRPr>
                    </a:p>
                    <a:p>
                      <a:pPr marL="0" indent="0">
                        <a:buFont typeface="Arial" panose="020B0604020202020204" pitchFamily="34" charset="0"/>
                        <a:buNone/>
                      </a:pPr>
                      <a:r>
                        <a:rPr lang="en-ZA" sz="1200" dirty="0">
                          <a:solidFill>
                            <a:schemeClr val="tx1"/>
                          </a:solidFill>
                          <a:latin typeface="Verdana" panose="020B0604030504040204" pitchFamily="34" charset="0"/>
                          <a:ea typeface="Verdana" panose="020B0604030504040204" pitchFamily="34" charset="0"/>
                          <a:cs typeface="Arial" panose="020B0604020202020204" pitchFamily="34" charset="0"/>
                        </a:rPr>
                        <a:t>The Regulator is establishing is in a process of establishing its own ICT </a:t>
                      </a:r>
                      <a:r>
                        <a:rPr lang="en-ZA" sz="1200" dirty="0" smtClean="0">
                          <a:solidFill>
                            <a:schemeClr val="tx1"/>
                          </a:solidFill>
                          <a:latin typeface="Verdana" panose="020B0604030504040204" pitchFamily="34" charset="0"/>
                          <a:ea typeface="Verdana" panose="020B0604030504040204" pitchFamily="34" charset="0"/>
                          <a:cs typeface="Arial" panose="020B0604020202020204" pitchFamily="34" charset="0"/>
                        </a:rPr>
                        <a:t>infrastructure,</a:t>
                      </a:r>
                      <a:r>
                        <a:rPr lang="en-ZA" sz="1200" baseline="0" dirty="0" smtClean="0">
                          <a:solidFill>
                            <a:schemeClr val="tx1"/>
                          </a:solidFill>
                          <a:latin typeface="Verdana" panose="020B0604030504040204" pitchFamily="34" charset="0"/>
                          <a:ea typeface="Verdana" panose="020B0604030504040204" pitchFamily="34" charset="0"/>
                          <a:cs typeface="Arial" panose="020B0604020202020204" pitchFamily="34" charset="0"/>
                        </a:rPr>
                        <a:t> </a:t>
                      </a:r>
                      <a:r>
                        <a:rPr lang="en-ZA" sz="1200" dirty="0" smtClean="0">
                          <a:solidFill>
                            <a:schemeClr val="tx1"/>
                          </a:solidFill>
                          <a:latin typeface="Verdana" panose="020B0604030504040204" pitchFamily="34" charset="0"/>
                          <a:ea typeface="Verdana" panose="020B0604030504040204" pitchFamily="34" charset="0"/>
                          <a:cs typeface="Arial" panose="020B0604020202020204" pitchFamily="34" charset="0"/>
                        </a:rPr>
                        <a:t>systems, services </a:t>
                      </a:r>
                      <a:r>
                        <a:rPr lang="en-ZA" sz="1200" dirty="0">
                          <a:solidFill>
                            <a:schemeClr val="tx1"/>
                          </a:solidFill>
                          <a:latin typeface="Verdana" panose="020B0604030504040204" pitchFamily="34" charset="0"/>
                          <a:ea typeface="Verdana" panose="020B0604030504040204" pitchFamily="34" charset="0"/>
                          <a:cs typeface="Arial" panose="020B0604020202020204" pitchFamily="34" charset="0"/>
                        </a:rPr>
                        <a:t>and IT Personnel.</a:t>
                      </a:r>
                    </a:p>
                  </a:txBody>
                  <a:tcPr marL="36189" marR="36189" marT="36211" marB="177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bl>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57200" y="648199"/>
          <a:ext cx="8413751" cy="5555621"/>
        </p:xfrm>
        <a:graphic>
          <a:graphicData uri="http://schemas.openxmlformats.org/drawingml/2006/table">
            <a:tbl>
              <a:tblPr/>
              <a:tblGrid>
                <a:gridCol w="1297847">
                  <a:extLst>
                    <a:ext uri="{9D8B030D-6E8A-4147-A177-3AD203B41FA5}">
                      <a16:colId xmlns:a16="http://schemas.microsoft.com/office/drawing/2014/main" val="20000"/>
                    </a:ext>
                  </a:extLst>
                </a:gridCol>
                <a:gridCol w="1351923">
                  <a:extLst>
                    <a:ext uri="{9D8B030D-6E8A-4147-A177-3AD203B41FA5}">
                      <a16:colId xmlns:a16="http://schemas.microsoft.com/office/drawing/2014/main" val="20001"/>
                    </a:ext>
                  </a:extLst>
                </a:gridCol>
                <a:gridCol w="1671909">
                  <a:extLst>
                    <a:ext uri="{9D8B030D-6E8A-4147-A177-3AD203B41FA5}">
                      <a16:colId xmlns:a16="http://schemas.microsoft.com/office/drawing/2014/main" val="20002"/>
                    </a:ext>
                  </a:extLst>
                </a:gridCol>
                <a:gridCol w="2706713">
                  <a:extLst>
                    <a:ext uri="{9D8B030D-6E8A-4147-A177-3AD203B41FA5}">
                      <a16:colId xmlns:a16="http://schemas.microsoft.com/office/drawing/2014/main" val="20003"/>
                    </a:ext>
                  </a:extLst>
                </a:gridCol>
                <a:gridCol w="1385359">
                  <a:extLst>
                    <a:ext uri="{9D8B030D-6E8A-4147-A177-3AD203B41FA5}">
                      <a16:colId xmlns:a16="http://schemas.microsoft.com/office/drawing/2014/main" val="20004"/>
                    </a:ext>
                  </a:extLst>
                </a:gridCol>
              </a:tblGrid>
              <a:tr h="319968">
                <a:tc gridSpan="5">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l" defTabSz="914400" rtl="0" eaLnBrk="1" fontAlgn="base" latinLnBrk="0" hangingPunct="1">
                        <a:lnSpc>
                          <a:spcPct val="105000"/>
                        </a:lnSpc>
                        <a:spcBef>
                          <a:spcPts val="600"/>
                        </a:spcBef>
                        <a:spcAft>
                          <a:spcPts val="600"/>
                        </a:spcAft>
                        <a:buClrTx/>
                        <a:buSzTx/>
                        <a:buFontTx/>
                        <a:buNone/>
                        <a:defRPr/>
                      </a:pPr>
                      <a:r>
                        <a:rPr lang="en-US" sz="1200" b="1" kern="1200" dirty="0">
                          <a:solidFill>
                            <a:schemeClr val="tx1"/>
                          </a:solidFill>
                          <a:effectLst/>
                          <a:latin typeface="Verdana" panose="020B0604030504040204" pitchFamily="34" charset="0"/>
                          <a:ea typeface="Verdana" panose="020B0604030504040204" pitchFamily="34" charset="0"/>
                          <a:cs typeface="Arial" panose="020B0604020202020204" pitchFamily="34" charset="0"/>
                        </a:rPr>
                        <a:t>Output: Budget spent as allocated on goods and services, machinery and equipment. </a:t>
                      </a:r>
                      <a:endParaRPr lang="en-ZA" sz="1200" b="1" dirty="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61054" marR="61054" marT="15842" marB="1584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8F2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92742">
                <a:tc rowSpan="2">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ctr" defTabSz="914400" rtl="0" eaLnBrk="1" fontAlgn="base" latinLnBrk="0" hangingPunct="1">
                        <a:lnSpc>
                          <a:spcPct val="105000"/>
                        </a:lnSpc>
                        <a:spcBef>
                          <a:spcPct val="0"/>
                        </a:spcBef>
                        <a:spcAft>
                          <a:spcPts val="200"/>
                        </a:spcAft>
                        <a:buClrTx/>
                        <a:buSzTx/>
                        <a:buFontTx/>
                        <a:buNone/>
                      </a:pPr>
                      <a:r>
                        <a:rPr kumimoji="0" lang="en-US"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Indicator</a:t>
                      </a:r>
                      <a:endPar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54" marR="61054" marT="15842" marB="1584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rowSpan="2">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ctr" defTabSz="914400" rtl="0" eaLnBrk="1" fontAlgn="base" latinLnBrk="0" hangingPunct="1">
                        <a:lnSpc>
                          <a:spcPct val="105000"/>
                        </a:lnSpc>
                        <a:spcBef>
                          <a:spcPct val="0"/>
                        </a:spcBef>
                        <a:spcAft>
                          <a:spcPts val="200"/>
                        </a:spcAft>
                        <a:buClrTx/>
                        <a:buSzTx/>
                        <a:buFontTx/>
                        <a:buNone/>
                      </a:pPr>
                      <a:r>
                        <a:rPr kumimoji="0" lang="en-US"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Annual target: </a:t>
                      </a:r>
                      <a:r>
                        <a:rPr kumimoji="0" lang="en-US" sz="1200" b="1" i="0" u="none" strike="noStrike" cap="none" normalizeH="0" baseline="0" dirty="0" smtClean="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2021/22</a:t>
                      </a:r>
                      <a:endPar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54" marR="61054" marT="15842" marB="1584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gridSpan="2">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ctr" defTabSz="914400" rtl="0" eaLnBrk="1" fontAlgn="base" latinLnBrk="0" hangingPunct="1">
                        <a:lnSpc>
                          <a:spcPct val="105000"/>
                        </a:lnSpc>
                        <a:spcBef>
                          <a:spcPct val="0"/>
                        </a:spcBef>
                        <a:spcAft>
                          <a:spcPts val="200"/>
                        </a:spcAft>
                        <a:buClrTx/>
                        <a:buSzTx/>
                        <a:buFontTx/>
                        <a:buNone/>
                      </a:pPr>
                      <a:r>
                        <a:rPr kumimoji="0" lang="en-ZA" sz="1200" b="1" i="0" u="none" strike="noStrike" kern="1200" cap="none" normalizeH="0" baseline="0" dirty="0" smtClean="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Mid-Year</a:t>
                      </a:r>
                      <a:endParaRPr kumimoji="0" lang="en-ZA" sz="1200" b="1"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54" marR="61054" marT="15842" marB="1584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hMerge="1">
                  <a:txBody>
                    <a:bodyPr/>
                    <a:lstStyle/>
                    <a:p>
                      <a:endParaRPr lang="en-US"/>
                    </a:p>
                  </a:txBody>
                  <a:tcPr/>
                </a:tc>
                <a:tc rowSpan="2">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ctr" defTabSz="914400" rtl="0" eaLnBrk="1" fontAlgn="base" latinLnBrk="0" hangingPunct="1">
                        <a:lnSpc>
                          <a:spcPct val="105000"/>
                        </a:lnSpc>
                        <a:spcBef>
                          <a:spcPct val="0"/>
                        </a:spcBef>
                        <a:spcAft>
                          <a:spcPts val="200"/>
                        </a:spcAft>
                        <a:buClrTx/>
                        <a:buSzTx/>
                        <a:buFontTx/>
                        <a:buNone/>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Status</a:t>
                      </a:r>
                    </a:p>
                  </a:txBody>
                  <a:tcPr marL="61054" marR="61054" marT="15842" marB="1584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1"/>
                  </a:ext>
                </a:extLst>
              </a:tr>
              <a:tr h="230212">
                <a:tc vMerge="1">
                  <a:txBody>
                    <a:bodyPr/>
                    <a:lstStyle/>
                    <a:p>
                      <a:endParaRPr lang="en-US"/>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vMerge="1">
                  <a:txBody>
                    <a:bodyPr/>
                    <a:lstStyle/>
                    <a:p>
                      <a:endParaRPr lang="en-US"/>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115000"/>
                        </a:lnSpc>
                        <a:spcBef>
                          <a:spcPts val="1200"/>
                        </a:spcBef>
                        <a:spcAft>
                          <a:spcPts val="0"/>
                        </a:spcAft>
                      </a:pPr>
                      <a:r>
                        <a:rPr lang="en-US" sz="1200" b="1" dirty="0">
                          <a:solidFill>
                            <a:schemeClr val="tx1"/>
                          </a:solidFill>
                          <a:latin typeface="Verdana" panose="020B0604030504040204" pitchFamily="34" charset="0"/>
                          <a:ea typeface="Verdana" panose="020B0604030504040204" pitchFamily="34" charset="0"/>
                          <a:cs typeface="Arial" panose="020B0604020202020204" pitchFamily="34" charset="0"/>
                        </a:rPr>
                        <a:t>Target</a:t>
                      </a:r>
                      <a:r>
                        <a:rPr lang="en-US" sz="1200" b="1" baseline="0" dirty="0">
                          <a:solidFill>
                            <a:schemeClr val="tx1"/>
                          </a:solidFill>
                          <a:latin typeface="Verdana" panose="020B0604030504040204" pitchFamily="34" charset="0"/>
                          <a:ea typeface="Verdana" panose="020B0604030504040204" pitchFamily="34" charset="0"/>
                          <a:cs typeface="Arial" panose="020B0604020202020204" pitchFamily="34" charset="0"/>
                        </a:rPr>
                        <a:t> </a:t>
                      </a:r>
                      <a:endParaRPr lang="en-US" sz="1200" b="1" dirty="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61054" marR="61054" marT="15842" marB="1584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r>
                        <a:rPr lang="en-ZA" sz="1200" b="1" dirty="0">
                          <a:solidFill>
                            <a:schemeClr val="tx1"/>
                          </a:solidFill>
                          <a:latin typeface="Verdana" panose="020B0604030504040204" pitchFamily="34" charset="0"/>
                          <a:ea typeface="Verdana" panose="020B0604030504040204" pitchFamily="34" charset="0"/>
                          <a:cs typeface="Arial" panose="020B0604020202020204" pitchFamily="34" charset="0"/>
                        </a:rPr>
                        <a:t>Actual</a:t>
                      </a:r>
                      <a:r>
                        <a:rPr lang="en-ZA" sz="1200" b="1" baseline="0" dirty="0">
                          <a:solidFill>
                            <a:schemeClr val="tx1"/>
                          </a:solidFill>
                          <a:latin typeface="Verdana" panose="020B0604030504040204" pitchFamily="34" charset="0"/>
                          <a:ea typeface="Verdana" panose="020B0604030504040204" pitchFamily="34" charset="0"/>
                          <a:cs typeface="Arial" panose="020B0604020202020204" pitchFamily="34" charset="0"/>
                        </a:rPr>
                        <a:t> Output </a:t>
                      </a:r>
                      <a:endParaRPr lang="en-ZA" sz="1200" b="1" dirty="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61054" marR="61054" marT="15842" marB="1584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vMerge="1">
                  <a:txBody>
                    <a:bodyPr/>
                    <a:lstStyle/>
                    <a:p>
                      <a:endParaRPr lang="en-US"/>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52988">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l" defTabSz="914400" rtl="0" eaLnBrk="1" fontAlgn="base" latinLnBrk="0" hangingPunct="1">
                        <a:lnSpc>
                          <a:spcPct val="105000"/>
                        </a:lnSpc>
                        <a:spcBef>
                          <a:spcPct val="0"/>
                        </a:spcBef>
                        <a:spcAft>
                          <a:spcPts val="200"/>
                        </a:spcAft>
                        <a:buClrTx/>
                        <a:buSzTx/>
                        <a:buFontTx/>
                        <a:buNone/>
                      </a:pPr>
                      <a:r>
                        <a:rPr lang="en-ZA" sz="1200" b="1" dirty="0">
                          <a:solidFill>
                            <a:schemeClr val="tx1"/>
                          </a:solidFill>
                          <a:effectLst/>
                          <a:latin typeface="Verdana" panose="020B0604030504040204" pitchFamily="34" charset="0"/>
                          <a:ea typeface="Verdana" panose="020B0604030504040204" pitchFamily="34" charset="0"/>
                          <a:cs typeface="Arial" panose="020B0604020202020204" pitchFamily="34" charset="0"/>
                        </a:rPr>
                        <a:t>5.5.</a:t>
                      </a:r>
                    </a:p>
                    <a:p>
                      <a:pPr marL="0" marR="0" lvl="0" indent="0" algn="l" defTabSz="914400" rtl="0" eaLnBrk="1" fontAlgn="base" latinLnBrk="0" hangingPunct="1">
                        <a:lnSpc>
                          <a:spcPct val="105000"/>
                        </a:lnSpc>
                        <a:spcBef>
                          <a:spcPct val="0"/>
                        </a:spcBef>
                        <a:spcAft>
                          <a:spcPts val="200"/>
                        </a:spcAft>
                        <a:buClrTx/>
                        <a:buSzTx/>
                        <a:buFontTx/>
                        <a:buNone/>
                      </a:pPr>
                      <a:r>
                        <a:rPr lang="en-ZA" sz="1200" b="1" dirty="0" smtClean="0">
                          <a:solidFill>
                            <a:schemeClr val="tx1"/>
                          </a:solidFill>
                          <a:effectLst/>
                          <a:latin typeface="Verdana" panose="020B0604030504040204" pitchFamily="34" charset="0"/>
                          <a:ea typeface="Verdana" panose="020B0604030504040204" pitchFamily="34" charset="0"/>
                          <a:cs typeface="Arial" panose="020B0604020202020204" pitchFamily="34" charset="0"/>
                        </a:rPr>
                        <a:t>Budget </a:t>
                      </a:r>
                      <a:r>
                        <a:rPr lang="en-ZA" sz="1200" b="1" dirty="0">
                          <a:solidFill>
                            <a:schemeClr val="tx1"/>
                          </a:solidFill>
                          <a:effectLst/>
                          <a:latin typeface="Verdana" panose="020B0604030504040204" pitchFamily="34" charset="0"/>
                          <a:ea typeface="Verdana" panose="020B0604030504040204" pitchFamily="34" charset="0"/>
                          <a:cs typeface="Arial" panose="020B0604020202020204" pitchFamily="34" charset="0"/>
                        </a:rPr>
                        <a:t>spent as allocated on goods and services, machinery and equipment. </a:t>
                      </a:r>
                      <a:endPar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54" marR="61054" marT="15842" marB="1584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l">
                        <a:spcAft>
                          <a:spcPts val="0"/>
                        </a:spcAft>
                      </a:pPr>
                      <a:r>
                        <a:rPr lang="en-US" sz="1200" dirty="0">
                          <a:solidFill>
                            <a:schemeClr val="tx1"/>
                          </a:solidFill>
                          <a:effectLst/>
                          <a:latin typeface="Verdana" panose="020B0604030504040204" pitchFamily="34" charset="0"/>
                          <a:ea typeface="Verdana" panose="020B0604030504040204" pitchFamily="34" charset="0"/>
                          <a:cs typeface="Arial" panose="020B0604020202020204" pitchFamily="34" charset="0"/>
                        </a:rPr>
                        <a:t>95% Expenditure on allocated budget on goods and services, machinery and equipment </a:t>
                      </a:r>
                      <a:endParaRPr lang="en-ZA" sz="120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36189" marR="36189" marT="36215" marB="177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l">
                        <a:spcAft>
                          <a:spcPts val="0"/>
                        </a:spcAft>
                      </a:pPr>
                      <a:r>
                        <a:rPr lang="en-ZA" sz="1200" dirty="0">
                          <a:solidFill>
                            <a:schemeClr val="tx1"/>
                          </a:solidFill>
                          <a:effectLst/>
                          <a:latin typeface="Verdana" panose="020B0604030504040204" pitchFamily="34" charset="0"/>
                          <a:ea typeface="Verdana" panose="020B0604030504040204" pitchFamily="34" charset="0"/>
                          <a:cs typeface="Arial" panose="020B0604020202020204" pitchFamily="34" charset="0"/>
                        </a:rPr>
                        <a:t>90% of the budget allocation for the quarter spent on Goods and Services and Machinery and Equipment </a:t>
                      </a:r>
                    </a:p>
                    <a:p>
                      <a:pPr marL="0" marR="0" lvl="0" indent="0" algn="l" defTabSz="914400" rtl="0" eaLnBrk="1" fontAlgn="base" latinLnBrk="0" hangingPunct="1">
                        <a:lnSpc>
                          <a:spcPct val="105000"/>
                        </a:lnSpc>
                        <a:spcBef>
                          <a:spcPct val="0"/>
                        </a:spcBef>
                        <a:spcAft>
                          <a:spcPts val="200"/>
                        </a:spcAft>
                        <a:buClrTx/>
                        <a:buSzTx/>
                        <a:buFontTx/>
                        <a:buNone/>
                      </a:pPr>
                      <a:endParaRPr kumimoji="0" lang="en-ZA"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36189" marR="36189" marT="36215" marB="177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l"/>
                      <a:r>
                        <a:rPr lang="en-ZA" sz="1200" dirty="0">
                          <a:solidFill>
                            <a:schemeClr val="tx1"/>
                          </a:solidFill>
                          <a:latin typeface="Verdana" panose="020B0604030504040204" pitchFamily="34" charset="0"/>
                          <a:ea typeface="Verdana" panose="020B0604030504040204" pitchFamily="34" charset="0"/>
                          <a:cs typeface="Arial" panose="020B0604020202020204" pitchFamily="34" charset="0"/>
                        </a:rPr>
                        <a:t>44% </a:t>
                      </a:r>
                    </a:p>
                  </a:txBody>
                  <a:tcPr marL="36189" marR="36189" marT="36215" marB="177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5000"/>
                        </a:lnSpc>
                        <a:spcBef>
                          <a:spcPct val="0"/>
                        </a:spcBef>
                        <a:spcAft>
                          <a:spcPts val="200"/>
                        </a:spcAft>
                        <a:buClrTx/>
                        <a:buSzTx/>
                        <a:buFontTx/>
                        <a:buNone/>
                      </a:pPr>
                      <a:r>
                        <a:rPr kumimoji="0" lang="en-GB"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Not achieved </a:t>
                      </a:r>
                    </a:p>
                  </a:txBody>
                  <a:tcPr marL="36189" marR="36189" marT="36215" marB="177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1214401">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l" defTabSz="914400" rtl="0" eaLnBrk="1" fontAlgn="base" latinLnBrk="0" hangingPunct="1">
                        <a:lnSpc>
                          <a:spcPct val="105000"/>
                        </a:lnSpc>
                        <a:spcBef>
                          <a:spcPct val="0"/>
                        </a:spcBef>
                        <a:spcAft>
                          <a:spcPts val="200"/>
                        </a:spcAft>
                        <a:buClrTx/>
                        <a:buSzTx/>
                        <a:buFontTx/>
                        <a:buNone/>
                        <a:defRPr/>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Performance Overview</a:t>
                      </a:r>
                    </a:p>
                    <a:p>
                      <a:pPr marL="0" marR="0" lvl="0" indent="0" algn="l" defTabSz="914400" rtl="0" eaLnBrk="1" fontAlgn="base" latinLnBrk="0" hangingPunct="1">
                        <a:lnSpc>
                          <a:spcPct val="105000"/>
                        </a:lnSpc>
                        <a:spcBef>
                          <a:spcPct val="0"/>
                        </a:spcBef>
                        <a:spcAft>
                          <a:spcPts val="200"/>
                        </a:spcAft>
                        <a:buClrTx/>
                        <a:buSzTx/>
                        <a:buFontTx/>
                        <a:buNone/>
                      </a:pPr>
                      <a:endPar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54" marR="61054" marT="15842" marB="1584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4">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l" defTabSz="457200" rtl="0" eaLnBrk="1" fontAlgn="ctr" latinLnBrk="0" hangingPunct="1">
                        <a:lnSpc>
                          <a:spcPct val="120000"/>
                        </a:lnSpc>
                        <a:spcBef>
                          <a:spcPts val="0"/>
                        </a:spcBef>
                        <a:spcAft>
                          <a:spcPts val="0"/>
                        </a:spcAft>
                        <a:buClrTx/>
                        <a:buSzTx/>
                        <a:buFontTx/>
                        <a:buNone/>
                        <a:defRPr/>
                      </a:pPr>
                      <a:r>
                        <a:rPr lang="en-ZA" sz="1200" b="0" dirty="0">
                          <a:solidFill>
                            <a:schemeClr val="tx1"/>
                          </a:solidFill>
                          <a:effectLst/>
                          <a:latin typeface="Verdana" panose="020B0604030504040204" pitchFamily="34" charset="0"/>
                          <a:ea typeface="Verdana" panose="020B0604030504040204" pitchFamily="34" charset="0"/>
                          <a:cs typeface="Arial" panose="020B0604020202020204" pitchFamily="34" charset="0"/>
                        </a:rPr>
                        <a:t>Expenditure </a:t>
                      </a:r>
                      <a:r>
                        <a:rPr lang="en-ZA" sz="1200" b="0" dirty="0" smtClean="0">
                          <a:solidFill>
                            <a:schemeClr val="tx1"/>
                          </a:solidFill>
                          <a:effectLst/>
                          <a:latin typeface="Verdana" panose="020B0604030504040204" pitchFamily="34" charset="0"/>
                          <a:ea typeface="Verdana" panose="020B0604030504040204" pitchFamily="34" charset="0"/>
                          <a:cs typeface="Arial" panose="020B0604020202020204" pitchFamily="34" charset="0"/>
                        </a:rPr>
                        <a:t>Target: </a:t>
                      </a:r>
                      <a:r>
                        <a:rPr lang="en-ZA" sz="1200" b="0" dirty="0">
                          <a:solidFill>
                            <a:schemeClr val="tx1"/>
                          </a:solidFill>
                          <a:effectLst/>
                          <a:latin typeface="Verdana" panose="020B0604030504040204" pitchFamily="34" charset="0"/>
                          <a:ea typeface="Verdana" panose="020B0604030504040204" pitchFamily="34" charset="0"/>
                          <a:cs typeface="Arial" panose="020B0604020202020204" pitchFamily="34" charset="0"/>
                        </a:rPr>
                        <a:t>R 11,565,000 </a:t>
                      </a:r>
                    </a:p>
                    <a:p>
                      <a:pPr marL="0" marR="0" lvl="0" indent="0" algn="l" defTabSz="457200" rtl="0" eaLnBrk="1" fontAlgn="ctr" latinLnBrk="0" hangingPunct="1">
                        <a:lnSpc>
                          <a:spcPct val="120000"/>
                        </a:lnSpc>
                        <a:spcBef>
                          <a:spcPts val="0"/>
                        </a:spcBef>
                        <a:spcAft>
                          <a:spcPts val="0"/>
                        </a:spcAft>
                        <a:buClrTx/>
                        <a:buSzTx/>
                        <a:buFontTx/>
                        <a:buNone/>
                        <a:defRPr/>
                      </a:pPr>
                      <a:r>
                        <a:rPr lang="en-ZA" sz="1200" b="0" dirty="0">
                          <a:solidFill>
                            <a:schemeClr val="tx1"/>
                          </a:solidFill>
                          <a:effectLst/>
                          <a:latin typeface="Verdana" panose="020B0604030504040204" pitchFamily="34" charset="0"/>
                          <a:ea typeface="Verdana" panose="020B0604030504040204" pitchFamily="34" charset="0"/>
                          <a:cs typeface="Arial" panose="020B0604020202020204" pitchFamily="34" charset="0"/>
                        </a:rPr>
                        <a:t>Expenditure </a:t>
                      </a:r>
                      <a:r>
                        <a:rPr lang="en-ZA" sz="1200" b="0" dirty="0" smtClean="0">
                          <a:solidFill>
                            <a:schemeClr val="tx1"/>
                          </a:solidFill>
                          <a:effectLst/>
                          <a:latin typeface="Verdana" panose="020B0604030504040204" pitchFamily="34" charset="0"/>
                          <a:ea typeface="Verdana" panose="020B0604030504040204" pitchFamily="34" charset="0"/>
                          <a:cs typeface="Arial" panose="020B0604020202020204" pitchFamily="34" charset="0"/>
                        </a:rPr>
                        <a:t>Actual: </a:t>
                      </a:r>
                      <a:r>
                        <a:rPr lang="en-ZA" sz="1200" b="0" dirty="0">
                          <a:solidFill>
                            <a:schemeClr val="tx1"/>
                          </a:solidFill>
                          <a:effectLst/>
                          <a:latin typeface="Verdana" panose="020B0604030504040204" pitchFamily="34" charset="0"/>
                          <a:ea typeface="Verdana" panose="020B0604030504040204" pitchFamily="34" charset="0"/>
                          <a:cs typeface="Arial" panose="020B0604020202020204" pitchFamily="34" charset="0"/>
                        </a:rPr>
                        <a:t>R 5,091,000</a:t>
                      </a:r>
                    </a:p>
                    <a:p>
                      <a:pPr marL="0" marR="0" lvl="0" indent="0" algn="l" defTabSz="457200" rtl="0" eaLnBrk="1" fontAlgn="ctr" latinLnBrk="0" hangingPunct="1">
                        <a:lnSpc>
                          <a:spcPct val="120000"/>
                        </a:lnSpc>
                        <a:spcBef>
                          <a:spcPts val="0"/>
                        </a:spcBef>
                        <a:spcAft>
                          <a:spcPts val="0"/>
                        </a:spcAft>
                        <a:buClrTx/>
                        <a:buSzTx/>
                        <a:buFontTx/>
                        <a:buNone/>
                        <a:defRPr/>
                      </a:pPr>
                      <a:r>
                        <a:rPr lang="en-ZA" sz="1200" b="0" dirty="0" smtClean="0">
                          <a:solidFill>
                            <a:schemeClr val="tx1"/>
                          </a:solidFill>
                          <a:effectLst/>
                          <a:latin typeface="Verdana" panose="020B0604030504040204" pitchFamily="34" charset="0"/>
                          <a:ea typeface="Verdana" panose="020B0604030504040204" pitchFamily="34" charset="0"/>
                          <a:cs typeface="Arial" panose="020B0604020202020204" pitchFamily="34" charset="0"/>
                        </a:rPr>
                        <a:t>Forty-four</a:t>
                      </a:r>
                      <a:r>
                        <a:rPr lang="en-ZA" sz="1200" b="0" baseline="0" dirty="0" smtClean="0">
                          <a:solidFill>
                            <a:schemeClr val="tx1"/>
                          </a:solidFill>
                          <a:effectLst/>
                          <a:latin typeface="Verdana" panose="020B0604030504040204" pitchFamily="34" charset="0"/>
                          <a:ea typeface="Verdana" panose="020B0604030504040204" pitchFamily="34" charset="0"/>
                          <a:cs typeface="Arial" panose="020B0604020202020204" pitchFamily="34" charset="0"/>
                        </a:rPr>
                        <a:t> percent (</a:t>
                      </a:r>
                      <a:r>
                        <a:rPr lang="en-ZA" sz="1200" b="0" dirty="0" smtClean="0">
                          <a:solidFill>
                            <a:schemeClr val="tx1"/>
                          </a:solidFill>
                          <a:effectLst/>
                          <a:latin typeface="Verdana" panose="020B0604030504040204" pitchFamily="34" charset="0"/>
                          <a:ea typeface="Verdana" panose="020B0604030504040204" pitchFamily="34" charset="0"/>
                          <a:cs typeface="Arial" panose="020B0604020202020204" pitchFamily="34" charset="0"/>
                        </a:rPr>
                        <a:t>44%) </a:t>
                      </a:r>
                      <a:r>
                        <a:rPr lang="en-ZA" sz="1200" b="0" dirty="0">
                          <a:solidFill>
                            <a:schemeClr val="tx1"/>
                          </a:solidFill>
                          <a:effectLst/>
                          <a:latin typeface="Verdana" panose="020B0604030504040204" pitchFamily="34" charset="0"/>
                          <a:ea typeface="Verdana" panose="020B0604030504040204" pitchFamily="34" charset="0"/>
                          <a:cs typeface="Arial" panose="020B0604020202020204" pitchFamily="34" charset="0"/>
                        </a:rPr>
                        <a:t>of the budget allocation for the mid term period was spent on Goods and Services and Machinery and Equipment. All invoices valid and presented for payment were</a:t>
                      </a:r>
                      <a:r>
                        <a:rPr lang="en-ZA" sz="1200" b="0" baseline="0" dirty="0">
                          <a:solidFill>
                            <a:schemeClr val="tx1"/>
                          </a:solidFill>
                          <a:effectLst/>
                          <a:latin typeface="Verdana" panose="020B0604030504040204" pitchFamily="34" charset="0"/>
                          <a:ea typeface="Verdana" panose="020B0604030504040204" pitchFamily="34" charset="0"/>
                          <a:cs typeface="Arial" panose="020B0604020202020204" pitchFamily="34" charset="0"/>
                        </a:rPr>
                        <a:t> captured and paid by the end of Q2. </a:t>
                      </a:r>
                      <a:endParaRPr kumimoji="0" lang="en-ZA"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36189" marR="36189" marT="36215" marB="177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marL="61065" marR="61065" marT="15832" marB="158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marL="61065" marR="61065" marT="15832" marB="158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55992">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l" defTabSz="914400" rtl="0" eaLnBrk="1" fontAlgn="base" latinLnBrk="0" hangingPunct="1">
                        <a:lnSpc>
                          <a:spcPct val="105000"/>
                        </a:lnSpc>
                        <a:spcBef>
                          <a:spcPct val="0"/>
                        </a:spcBef>
                        <a:spcAft>
                          <a:spcPts val="200"/>
                        </a:spcAft>
                        <a:buClrTx/>
                        <a:buSzTx/>
                        <a:buFontTx/>
                        <a:buNone/>
                        <a:defRPr/>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Challenges </a:t>
                      </a:r>
                    </a:p>
                    <a:p>
                      <a:pPr marL="0" marR="0" lvl="0" indent="0" algn="l" defTabSz="914400" rtl="0" eaLnBrk="1" fontAlgn="base" latinLnBrk="0" hangingPunct="1">
                        <a:lnSpc>
                          <a:spcPct val="105000"/>
                        </a:lnSpc>
                        <a:spcBef>
                          <a:spcPct val="0"/>
                        </a:spcBef>
                        <a:spcAft>
                          <a:spcPts val="200"/>
                        </a:spcAft>
                        <a:buClrTx/>
                        <a:buSzTx/>
                        <a:buFontTx/>
                        <a:buNone/>
                        <a:defRPr/>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(If applicable)</a:t>
                      </a:r>
                    </a:p>
                    <a:p>
                      <a:pPr marL="0" marR="0" lvl="0" indent="0" algn="l" defTabSz="914400" rtl="0" eaLnBrk="1" fontAlgn="base" latinLnBrk="0" hangingPunct="1">
                        <a:lnSpc>
                          <a:spcPct val="105000"/>
                        </a:lnSpc>
                        <a:spcBef>
                          <a:spcPct val="0"/>
                        </a:spcBef>
                        <a:spcAft>
                          <a:spcPts val="200"/>
                        </a:spcAft>
                        <a:buClrTx/>
                        <a:buSzTx/>
                        <a:buFontTx/>
                        <a:buNone/>
                      </a:pPr>
                      <a:endPar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1054" marR="61054" marT="15842" marB="1584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4">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l" defTabSz="457200" rtl="0" eaLnBrk="1" fontAlgn="ctr" latinLnBrk="0" hangingPunct="1">
                        <a:lnSpc>
                          <a:spcPct val="120000"/>
                        </a:lnSpc>
                        <a:spcBef>
                          <a:spcPts val="0"/>
                        </a:spcBef>
                        <a:spcAft>
                          <a:spcPts val="0"/>
                        </a:spcAft>
                        <a:buClrTx/>
                        <a:buSzTx/>
                        <a:buFontTx/>
                        <a:buNone/>
                        <a:defRPr/>
                      </a:pPr>
                      <a:r>
                        <a:rPr lang="en-ZA" sz="1200" dirty="0">
                          <a:solidFill>
                            <a:schemeClr val="tx1"/>
                          </a:solidFill>
                          <a:effectLst/>
                          <a:latin typeface="Verdana" panose="020B0604030504040204" pitchFamily="34" charset="0"/>
                          <a:ea typeface="Verdana" panose="020B0604030504040204" pitchFamily="34" charset="0"/>
                          <a:cs typeface="Arial" panose="020B0604020202020204" pitchFamily="34" charset="0"/>
                        </a:rPr>
                        <a:t>Invoice payments were up to date as at 30 September 2021, in spite of the breakdown in system access during the month of September. However, where Goods and Services were not delivered on time, no invoices were generated for payments resulting in actual expenditure lower than budgeted expenditure</a:t>
                      </a:r>
                      <a:endParaRPr lang="en-US" sz="1200" baseline="0" dirty="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36189" marR="36189" marT="36215" marB="177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marL="61065" marR="61065" marT="15832" marB="158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marL="61065" marR="61065" marT="15832" marB="158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801713">
                <a:tc>
                  <a:txBody>
                    <a:bodyPr/>
                    <a:lstStyle/>
                    <a:p>
                      <a:pPr marL="0" marR="0" lvl="0" indent="0" algn="l" defTabSz="914400" rtl="0" eaLnBrk="1" fontAlgn="base" latinLnBrk="0" hangingPunct="1">
                        <a:lnSpc>
                          <a:spcPct val="105000"/>
                        </a:lnSpc>
                        <a:spcBef>
                          <a:spcPct val="0"/>
                        </a:spcBef>
                        <a:spcAft>
                          <a:spcPts val="200"/>
                        </a:spcAft>
                        <a:buClrTx/>
                        <a:buSzTx/>
                        <a:buFontTx/>
                        <a:buNone/>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Risks and Mitigation </a:t>
                      </a:r>
                    </a:p>
                    <a:p>
                      <a:pPr marL="0" marR="0" lvl="0" indent="0" algn="l" defTabSz="914400" rtl="0" eaLnBrk="1" fontAlgn="base" latinLnBrk="0" hangingPunct="1">
                        <a:lnSpc>
                          <a:spcPct val="105000"/>
                        </a:lnSpc>
                        <a:spcBef>
                          <a:spcPct val="0"/>
                        </a:spcBef>
                        <a:spcAft>
                          <a:spcPts val="200"/>
                        </a:spcAft>
                        <a:buClrTx/>
                        <a:buSzTx/>
                        <a:buFontTx/>
                        <a:buNone/>
                      </a:pPr>
                      <a:r>
                        <a:rPr kumimoji="0" lang="en-ZA"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(If applicable)</a:t>
                      </a:r>
                    </a:p>
                  </a:txBody>
                  <a:tcPr marL="61054" marR="61054" marT="15842" marB="1584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4">
                  <a:txBody>
                    <a:bodyPr/>
                    <a:lstStyle/>
                    <a:p>
                      <a:pPr>
                        <a:lnSpc>
                          <a:spcPct val="107000"/>
                        </a:lnSpc>
                        <a:spcAft>
                          <a:spcPts val="800"/>
                        </a:spcAft>
                      </a:pPr>
                      <a:r>
                        <a:rPr lang="en-ZA" sz="1200" dirty="0">
                          <a:solidFill>
                            <a:schemeClr val="tx1"/>
                          </a:solidFill>
                          <a:effectLst/>
                          <a:latin typeface="Verdana" panose="020B0604030504040204" pitchFamily="34" charset="0"/>
                          <a:ea typeface="Verdana" panose="020B0604030504040204" pitchFamily="34" charset="0"/>
                          <a:cs typeface="Arial" panose="020B0604020202020204" pitchFamily="34" charset="0"/>
                        </a:rPr>
                        <a:t>Follow up with Executives regarding outstanding Goods and </a:t>
                      </a:r>
                      <a:r>
                        <a:rPr lang="en-ZA" sz="1200" dirty="0" smtClean="0">
                          <a:solidFill>
                            <a:schemeClr val="tx1"/>
                          </a:solidFill>
                          <a:effectLst/>
                          <a:latin typeface="Verdana" panose="020B0604030504040204" pitchFamily="34" charset="0"/>
                          <a:ea typeface="Verdana" panose="020B0604030504040204" pitchFamily="34" charset="0"/>
                          <a:cs typeface="Arial" panose="020B0604020202020204" pitchFamily="34" charset="0"/>
                        </a:rPr>
                        <a:t>Services, </a:t>
                      </a:r>
                      <a:r>
                        <a:rPr lang="en-ZA" sz="1200" dirty="0">
                          <a:solidFill>
                            <a:schemeClr val="tx1"/>
                          </a:solidFill>
                          <a:effectLst/>
                          <a:latin typeface="Verdana" panose="020B0604030504040204" pitchFamily="34" charset="0"/>
                          <a:ea typeface="Verdana" panose="020B0604030504040204" pitchFamily="34" charset="0"/>
                          <a:cs typeface="Arial" panose="020B0604020202020204" pitchFamily="34" charset="0"/>
                        </a:rPr>
                        <a:t>and accelerate procurement in Q3 to ensure all procurement is completed and goods and services delivered for payments by Q4.  </a:t>
                      </a:r>
                    </a:p>
                    <a:p>
                      <a:pPr>
                        <a:lnSpc>
                          <a:spcPct val="107000"/>
                        </a:lnSpc>
                        <a:spcAft>
                          <a:spcPts val="800"/>
                        </a:spcAft>
                      </a:pPr>
                      <a:r>
                        <a:rPr lang="en-US" sz="1200" dirty="0">
                          <a:solidFill>
                            <a:schemeClr val="tx1"/>
                          </a:solidFill>
                          <a:effectLst/>
                          <a:latin typeface="Verdana" panose="020B0604030504040204" pitchFamily="34" charset="0"/>
                          <a:ea typeface="Verdana" panose="020B0604030504040204" pitchFamily="34" charset="0"/>
                          <a:cs typeface="Arial" panose="020B0604020202020204" pitchFamily="34" charset="0"/>
                        </a:rPr>
                        <a:t>Risk of underspending </a:t>
                      </a:r>
                      <a:endParaRPr lang="en-ZA" sz="120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36189" marR="36189" marT="36215" marB="177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bl>
          </a:graphicData>
        </a:graphic>
      </p:graphicFrame>
      <p:sp>
        <p:nvSpPr>
          <p:cNvPr id="4" name="Footer Placeholder 3"/>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defPPr>
              <a:defRPr lang="en-US"/>
            </a:defPPr>
            <a:lvl1pPr algn="ctr" defTabSz="457200" rtl="0" eaLnBrk="1" fontAlgn="auto" hangingPunct="1">
              <a:spcBef>
                <a:spcPts val="0"/>
              </a:spcBef>
              <a:spcAft>
                <a:spcPts val="0"/>
              </a:spcAft>
              <a:defRPr sz="1200" kern="1200">
                <a:solidFill>
                  <a:schemeClr val="tx1">
                    <a:tint val="75000"/>
                  </a:schemeClr>
                </a:solidFill>
                <a:latin typeface="+mn-lt"/>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a:defRPr/>
            </a:pPr>
            <a:fld id="{5AB8FE71-9DF9-4AD4-9E98-CD60D6AA5BB5}" type="slidenum">
              <a:rPr lang="en-US" smtClean="0"/>
              <a:t>73</a:t>
            </a:fld>
            <a:endParaRPr lang="en-US" dirty="0"/>
          </a:p>
        </p:txBody>
      </p:sp>
      <p:sp>
        <p:nvSpPr>
          <p:cNvPr id="6" name="Rectangle 5"/>
          <p:cNvSpPr/>
          <p:nvPr/>
        </p:nvSpPr>
        <p:spPr>
          <a:xfrm>
            <a:off x="811941" y="251001"/>
            <a:ext cx="7225989" cy="461665"/>
          </a:xfrm>
          <a:prstGeom prst="rect">
            <a:avLst/>
          </a:prstGeom>
        </p:spPr>
        <p:txBody>
          <a:bodyPr wrap="square">
            <a:spAutoFit/>
          </a:bodyPr>
          <a:lstStyle/>
          <a:p>
            <a:pPr algn="ctr"/>
            <a:r>
              <a:rPr lang="en-ZA" sz="2400" b="1" dirty="0"/>
              <a:t>PROGRAMME 5: ADMINISTRATION</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365124" y="968015"/>
          <a:ext cx="8413751" cy="5227327"/>
        </p:xfrm>
        <a:graphic>
          <a:graphicData uri="http://schemas.openxmlformats.org/drawingml/2006/table">
            <a:tbl>
              <a:tblPr/>
              <a:tblGrid>
                <a:gridCol w="1297847">
                  <a:extLst>
                    <a:ext uri="{9D8B030D-6E8A-4147-A177-3AD203B41FA5}">
                      <a16:colId xmlns:a16="http://schemas.microsoft.com/office/drawing/2014/main" val="20000"/>
                    </a:ext>
                  </a:extLst>
                </a:gridCol>
                <a:gridCol w="1351923">
                  <a:extLst>
                    <a:ext uri="{9D8B030D-6E8A-4147-A177-3AD203B41FA5}">
                      <a16:colId xmlns:a16="http://schemas.microsoft.com/office/drawing/2014/main" val="20001"/>
                    </a:ext>
                  </a:extLst>
                </a:gridCol>
                <a:gridCol w="1671909">
                  <a:extLst>
                    <a:ext uri="{9D8B030D-6E8A-4147-A177-3AD203B41FA5}">
                      <a16:colId xmlns:a16="http://schemas.microsoft.com/office/drawing/2014/main" val="20002"/>
                    </a:ext>
                  </a:extLst>
                </a:gridCol>
                <a:gridCol w="2706713">
                  <a:extLst>
                    <a:ext uri="{9D8B030D-6E8A-4147-A177-3AD203B41FA5}">
                      <a16:colId xmlns:a16="http://schemas.microsoft.com/office/drawing/2014/main" val="20003"/>
                    </a:ext>
                  </a:extLst>
                </a:gridCol>
                <a:gridCol w="1385359">
                  <a:extLst>
                    <a:ext uri="{9D8B030D-6E8A-4147-A177-3AD203B41FA5}">
                      <a16:colId xmlns:a16="http://schemas.microsoft.com/office/drawing/2014/main" val="20004"/>
                    </a:ext>
                  </a:extLst>
                </a:gridCol>
              </a:tblGrid>
              <a:tr h="428218">
                <a:tc gridSpan="5">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l" defTabSz="914400" rtl="0" eaLnBrk="1" fontAlgn="base" latinLnBrk="0" hangingPunct="1">
                        <a:lnSpc>
                          <a:spcPct val="105000"/>
                        </a:lnSpc>
                        <a:spcBef>
                          <a:spcPts val="600"/>
                        </a:spcBef>
                        <a:spcAft>
                          <a:spcPts val="600"/>
                        </a:spcAft>
                        <a:buClrTx/>
                        <a:buSzTx/>
                        <a:buFontTx/>
                        <a:buNone/>
                        <a:defRPr/>
                      </a:pPr>
                      <a:r>
                        <a:rPr lang="en-US" sz="1200" b="1" kern="1200" dirty="0">
                          <a:solidFill>
                            <a:schemeClr val="tx1"/>
                          </a:solidFill>
                          <a:effectLst/>
                          <a:latin typeface="Arial" panose="020B0604020202020204" pitchFamily="34" charset="0"/>
                          <a:ea typeface="+mn-ea"/>
                          <a:cs typeface="Arial" panose="020B0604020202020204" pitchFamily="34" charset="0"/>
                        </a:rPr>
                        <a:t>Output: Procurement plan approved and implemented </a:t>
                      </a:r>
                      <a:endParaRPr lang="en-ZA" sz="1200" b="1" dirty="0">
                        <a:solidFill>
                          <a:schemeClr val="tx1"/>
                        </a:solidFill>
                        <a:latin typeface="Arial" panose="020B0604020202020204" pitchFamily="34" charset="0"/>
                        <a:ea typeface="Times New Roman" panose="02020603050405020304"/>
                        <a:cs typeface="Arial" panose="020B0604020202020204" pitchFamily="34" charset="0"/>
                      </a:endParaRPr>
                    </a:p>
                  </a:txBody>
                  <a:tcPr marL="61054" marR="61054" marT="15842" marB="1584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8F2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91782">
                <a:tc rowSpan="2">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ctr" defTabSz="914400" rtl="0" eaLnBrk="1" fontAlgn="base" latinLnBrk="0" hangingPunct="1">
                        <a:lnSpc>
                          <a:spcPct val="105000"/>
                        </a:lnSpc>
                        <a:spcBef>
                          <a:spcPct val="0"/>
                        </a:spcBef>
                        <a:spcAft>
                          <a:spcPts val="200"/>
                        </a:spcAft>
                        <a:buClrTx/>
                        <a:buSzTx/>
                        <a:buFontTx/>
                        <a:buNone/>
                      </a:pPr>
                      <a:r>
                        <a:rPr kumimoji="0" lang="en-US" sz="12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Indicator</a:t>
                      </a:r>
                      <a:endParaRPr kumimoji="0" lang="en-ZA" sz="12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61054" marR="61054" marT="15842" marB="1584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rowSpan="2">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ctr" defTabSz="914400" rtl="0" eaLnBrk="1" fontAlgn="base" latinLnBrk="0" hangingPunct="1">
                        <a:lnSpc>
                          <a:spcPct val="105000"/>
                        </a:lnSpc>
                        <a:spcBef>
                          <a:spcPct val="0"/>
                        </a:spcBef>
                        <a:spcAft>
                          <a:spcPts val="200"/>
                        </a:spcAft>
                        <a:buClrTx/>
                        <a:buSzTx/>
                        <a:buFontTx/>
                        <a:buNone/>
                      </a:pPr>
                      <a:r>
                        <a:rPr kumimoji="0" lang="en-US" sz="12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Annual target: </a:t>
                      </a:r>
                      <a:r>
                        <a:rPr kumimoji="0" 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2021/22</a:t>
                      </a:r>
                      <a:endParaRPr kumimoji="0" lang="en-ZA" sz="12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61054" marR="61054" marT="15842" marB="1584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gridSpan="2">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ctr" defTabSz="914400" rtl="0" eaLnBrk="1" fontAlgn="base" latinLnBrk="0" hangingPunct="1">
                        <a:lnSpc>
                          <a:spcPct val="105000"/>
                        </a:lnSpc>
                        <a:spcBef>
                          <a:spcPct val="0"/>
                        </a:spcBef>
                        <a:spcAft>
                          <a:spcPts val="200"/>
                        </a:spcAft>
                        <a:buClrTx/>
                        <a:buSzTx/>
                        <a:buFontTx/>
                        <a:buNone/>
                      </a:pPr>
                      <a:r>
                        <a:rPr kumimoji="0" lang="en-ZA" sz="1200" b="1"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Mid-Year</a:t>
                      </a:r>
                      <a:endParaRPr kumimoji="0" lang="en-ZA" sz="12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61054" marR="61054" marT="15842" marB="1584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hMerge="1">
                  <a:txBody>
                    <a:bodyPr/>
                    <a:lstStyle/>
                    <a:p>
                      <a:endParaRPr lang="en-US"/>
                    </a:p>
                  </a:txBody>
                  <a:tcPr/>
                </a:tc>
                <a:tc rowSpan="2">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ctr" defTabSz="914400" rtl="0" eaLnBrk="1" fontAlgn="base" latinLnBrk="0" hangingPunct="1">
                        <a:lnSpc>
                          <a:spcPct val="105000"/>
                        </a:lnSpc>
                        <a:spcBef>
                          <a:spcPct val="0"/>
                        </a:spcBef>
                        <a:spcAft>
                          <a:spcPts val="200"/>
                        </a:spcAft>
                        <a:buClrTx/>
                        <a:buSzTx/>
                        <a:buFontTx/>
                        <a:buNone/>
                      </a:pPr>
                      <a:r>
                        <a:rPr kumimoji="0" lang="en-ZA" sz="12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Status</a:t>
                      </a:r>
                    </a:p>
                  </a:txBody>
                  <a:tcPr marL="61054" marR="61054" marT="15842" marB="1584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1"/>
                  </a:ext>
                </a:extLst>
              </a:tr>
              <a:tr h="308097">
                <a:tc vMerge="1">
                  <a:txBody>
                    <a:bodyPr/>
                    <a:lstStyle/>
                    <a:p>
                      <a:endParaRPr lang="en-US"/>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vMerge="1">
                  <a:txBody>
                    <a:bodyPr/>
                    <a:lstStyle/>
                    <a:p>
                      <a:endParaRPr lang="en-US"/>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115000"/>
                        </a:lnSpc>
                        <a:spcBef>
                          <a:spcPts val="1200"/>
                        </a:spcBef>
                        <a:spcAft>
                          <a:spcPts val="0"/>
                        </a:spcAft>
                      </a:pPr>
                      <a:r>
                        <a:rPr lang="en-US" sz="1200" b="1" dirty="0">
                          <a:solidFill>
                            <a:schemeClr val="tx1"/>
                          </a:solidFill>
                          <a:latin typeface="Arial" panose="020B0604020202020204" pitchFamily="34" charset="0"/>
                          <a:ea typeface="Calibri" panose="020F0502020204030204"/>
                          <a:cs typeface="Arial" panose="020B0604020202020204" pitchFamily="34" charset="0"/>
                        </a:rPr>
                        <a:t>Target</a:t>
                      </a:r>
                      <a:r>
                        <a:rPr lang="en-US" sz="1200" b="1" baseline="0" dirty="0">
                          <a:solidFill>
                            <a:schemeClr val="tx1"/>
                          </a:solidFill>
                          <a:latin typeface="Arial" panose="020B0604020202020204" pitchFamily="34" charset="0"/>
                          <a:ea typeface="Calibri" panose="020F0502020204030204"/>
                          <a:cs typeface="Arial" panose="020B0604020202020204" pitchFamily="34" charset="0"/>
                        </a:rPr>
                        <a:t> </a:t>
                      </a:r>
                      <a:endParaRPr lang="en-US" sz="1200" b="1" dirty="0">
                        <a:solidFill>
                          <a:schemeClr val="tx1"/>
                        </a:solidFill>
                        <a:latin typeface="Arial" panose="020B0604020202020204" pitchFamily="34" charset="0"/>
                        <a:ea typeface="Calibri" panose="020F0502020204030204"/>
                        <a:cs typeface="Arial" panose="020B0604020202020204" pitchFamily="34" charset="0"/>
                      </a:endParaRPr>
                    </a:p>
                  </a:txBody>
                  <a:tcPr marL="61054" marR="61054" marT="15842" marB="1584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r>
                        <a:rPr lang="en-ZA" sz="1200" b="1" dirty="0">
                          <a:solidFill>
                            <a:schemeClr val="tx1"/>
                          </a:solidFill>
                          <a:latin typeface="Arial" panose="020B0604020202020204" pitchFamily="34" charset="0"/>
                          <a:cs typeface="Arial" panose="020B0604020202020204" pitchFamily="34" charset="0"/>
                        </a:rPr>
                        <a:t>Actual</a:t>
                      </a:r>
                      <a:r>
                        <a:rPr lang="en-ZA" sz="1200" b="1" baseline="0" dirty="0">
                          <a:solidFill>
                            <a:schemeClr val="tx1"/>
                          </a:solidFill>
                          <a:latin typeface="Arial" panose="020B0604020202020204" pitchFamily="34" charset="0"/>
                          <a:cs typeface="Arial" panose="020B0604020202020204" pitchFamily="34" charset="0"/>
                        </a:rPr>
                        <a:t> Output </a:t>
                      </a:r>
                      <a:endParaRPr lang="en-ZA" sz="1200" b="1" dirty="0">
                        <a:solidFill>
                          <a:schemeClr val="tx1"/>
                        </a:solidFill>
                        <a:latin typeface="Arial" panose="020B0604020202020204" pitchFamily="34" charset="0"/>
                        <a:cs typeface="Arial" panose="020B0604020202020204" pitchFamily="34" charset="0"/>
                      </a:endParaRPr>
                    </a:p>
                  </a:txBody>
                  <a:tcPr marL="61054" marR="61054" marT="15842" marB="1584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vMerge="1">
                  <a:txBody>
                    <a:bodyPr/>
                    <a:lstStyle/>
                    <a:p>
                      <a:endParaRPr lang="en-US"/>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38313">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l">
                        <a:spcAft>
                          <a:spcPts val="0"/>
                        </a:spcAft>
                      </a:pPr>
                      <a:r>
                        <a:rPr lang="en-US" sz="1200" b="1" dirty="0">
                          <a:solidFill>
                            <a:schemeClr val="tx1"/>
                          </a:solidFill>
                          <a:effectLst/>
                          <a:latin typeface="Arial" panose="020B0604020202020204" pitchFamily="34" charset="0"/>
                          <a:ea typeface="Calibri" panose="020F0502020204030204" pitchFamily="34" charset="0"/>
                        </a:rPr>
                        <a:t>5.6</a:t>
                      </a:r>
                    </a:p>
                    <a:p>
                      <a:pPr algn="l">
                        <a:spcAft>
                          <a:spcPts val="0"/>
                        </a:spcAft>
                      </a:pPr>
                      <a:r>
                        <a:rPr lang="en-US" sz="1200" b="1" dirty="0" smtClean="0">
                          <a:solidFill>
                            <a:schemeClr val="tx1"/>
                          </a:solidFill>
                          <a:effectLst/>
                          <a:latin typeface="Arial" panose="020B0604020202020204" pitchFamily="34" charset="0"/>
                          <a:ea typeface="Calibri" panose="020F0502020204030204" pitchFamily="34" charset="0"/>
                        </a:rPr>
                        <a:t>Percentage</a:t>
                      </a:r>
                      <a:r>
                        <a:rPr lang="en-US" sz="1200" b="1" baseline="0" dirty="0" smtClean="0">
                          <a:solidFill>
                            <a:schemeClr val="tx1"/>
                          </a:solidFill>
                          <a:effectLst/>
                          <a:latin typeface="Arial" panose="020B0604020202020204" pitchFamily="34" charset="0"/>
                          <a:ea typeface="Calibri" panose="020F0502020204030204" pitchFamily="34" charset="0"/>
                        </a:rPr>
                        <a:t> </a:t>
                      </a:r>
                      <a:r>
                        <a:rPr lang="en-US" sz="1200" b="1" baseline="0" dirty="0">
                          <a:solidFill>
                            <a:schemeClr val="tx1"/>
                          </a:solidFill>
                          <a:effectLst/>
                          <a:latin typeface="Arial" panose="020B0604020202020204" pitchFamily="34" charset="0"/>
                          <a:ea typeface="Calibri" panose="020F0502020204030204" pitchFamily="34" charset="0"/>
                        </a:rPr>
                        <a:t>achievement on the approved procurement plan </a:t>
                      </a:r>
                      <a:endParaRPr lang="en-ZA" sz="1200" b="1" dirty="0">
                        <a:solidFill>
                          <a:schemeClr val="tx1"/>
                        </a:solidFill>
                        <a:effectLst/>
                        <a:latin typeface="Arial" panose="020B0604020202020204" pitchFamily="34" charset="0"/>
                        <a:ea typeface="Calibri" panose="020F0502020204030204" pitchFamily="34" charset="0"/>
                      </a:endParaRPr>
                    </a:p>
                    <a:p>
                      <a:pPr marL="0" marR="0" lvl="0" indent="0" algn="l" defTabSz="914400" rtl="0" eaLnBrk="1" fontAlgn="base" latinLnBrk="0" hangingPunct="1">
                        <a:lnSpc>
                          <a:spcPct val="105000"/>
                        </a:lnSpc>
                        <a:spcBef>
                          <a:spcPct val="0"/>
                        </a:spcBef>
                        <a:spcAft>
                          <a:spcPts val="200"/>
                        </a:spcAft>
                        <a:buClrTx/>
                        <a:buSzTx/>
                        <a:buFontTx/>
                        <a:buNone/>
                      </a:pPr>
                      <a:endParaRPr kumimoji="0" lang="en-ZA"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61054" marR="61054" marT="15842" marB="1584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algn="l" fontAlgn="ctr">
                        <a:lnSpc>
                          <a:spcPct val="120000"/>
                        </a:lnSpc>
                        <a:spcBef>
                          <a:spcPts val="0"/>
                        </a:spcBef>
                        <a:spcAft>
                          <a:spcPts val="0"/>
                        </a:spcAft>
                      </a:pPr>
                      <a:r>
                        <a:rPr lang="en-GB" sz="1200" b="0" dirty="0">
                          <a:solidFill>
                            <a:schemeClr val="tx1"/>
                          </a:solidFill>
                          <a:latin typeface="Arial" panose="020B0604020202020204" pitchFamily="34" charset="0"/>
                          <a:ea typeface="Calibri" panose="020F0502020204030204"/>
                          <a:cs typeface="Arial" panose="020B0604020202020204" pitchFamily="34" charset="0"/>
                        </a:rPr>
                        <a:t>95% of approved procurement plan achieved </a:t>
                      </a:r>
                    </a:p>
                  </a:txBody>
                  <a:tcPr marL="36189" marR="36189" marT="36215" marB="177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l">
                        <a:spcAft>
                          <a:spcPts val="0"/>
                        </a:spcAft>
                      </a:pPr>
                      <a:r>
                        <a:rPr lang="en-ZA" sz="1200" dirty="0">
                          <a:solidFill>
                            <a:schemeClr val="tx1"/>
                          </a:solidFill>
                          <a:effectLst/>
                          <a:latin typeface="Arial" panose="020B0604020202020204" pitchFamily="34" charset="0"/>
                          <a:ea typeface="Calibri" panose="020F0502020204030204" pitchFamily="34" charset="0"/>
                        </a:rPr>
                        <a:t>90% of the Goods and Services</a:t>
                      </a:r>
                      <a:r>
                        <a:rPr lang="en-ZA" sz="1200" baseline="0" dirty="0">
                          <a:solidFill>
                            <a:schemeClr val="tx1"/>
                          </a:solidFill>
                          <a:effectLst/>
                          <a:latin typeface="Arial" panose="020B0604020202020204" pitchFamily="34" charset="0"/>
                          <a:ea typeface="Calibri" panose="020F0502020204030204" pitchFamily="34" charset="0"/>
                        </a:rPr>
                        <a:t> and Machinery and Equipment procured </a:t>
                      </a:r>
                      <a:endParaRPr lang="en-ZA" sz="1200" dirty="0">
                        <a:solidFill>
                          <a:schemeClr val="tx1"/>
                        </a:solidFill>
                        <a:effectLst/>
                        <a:latin typeface="Arial" panose="020B0604020202020204" pitchFamily="34" charset="0"/>
                        <a:ea typeface="Calibri" panose="020F0502020204030204" pitchFamily="34" charset="0"/>
                      </a:endParaRPr>
                    </a:p>
                    <a:p>
                      <a:pPr marL="0" marR="0" lvl="0" indent="0" algn="l" defTabSz="914400" rtl="0" eaLnBrk="1" fontAlgn="base" latinLnBrk="0" hangingPunct="1">
                        <a:lnSpc>
                          <a:spcPct val="105000"/>
                        </a:lnSpc>
                        <a:spcBef>
                          <a:spcPct val="0"/>
                        </a:spcBef>
                        <a:spcAft>
                          <a:spcPts val="200"/>
                        </a:spcAft>
                        <a:buClrTx/>
                        <a:buSzTx/>
                        <a:buFontTx/>
                        <a:buNone/>
                      </a:pPr>
                      <a:endParaRPr kumimoji="0" lang="en-ZA"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36189" marR="36189" marT="36215" marB="177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l"/>
                      <a:r>
                        <a:rPr lang="en-US" sz="1200" dirty="0" smtClean="0">
                          <a:solidFill>
                            <a:schemeClr val="tx1"/>
                          </a:solidFill>
                          <a:latin typeface="Arial" panose="020B0604020202020204" pitchFamily="34" charset="0"/>
                          <a:cs typeface="Arial" panose="020B0604020202020204" pitchFamily="34" charset="0"/>
                        </a:rPr>
                        <a:t>88.6</a:t>
                      </a:r>
                      <a:r>
                        <a:rPr lang="en-US" sz="1200" dirty="0">
                          <a:solidFill>
                            <a:schemeClr val="tx1"/>
                          </a:solidFill>
                          <a:latin typeface="Arial" panose="020B0604020202020204" pitchFamily="34" charset="0"/>
                          <a:cs typeface="Arial" panose="020B0604020202020204" pitchFamily="34" charset="0"/>
                        </a:rPr>
                        <a:t>%</a:t>
                      </a:r>
                      <a:endParaRPr lang="en-ZA" sz="1200" dirty="0">
                        <a:solidFill>
                          <a:schemeClr val="tx1"/>
                        </a:solidFill>
                        <a:latin typeface="Arial" panose="020B0604020202020204" pitchFamily="34" charset="0"/>
                        <a:cs typeface="Arial" panose="020B0604020202020204" pitchFamily="34" charset="0"/>
                      </a:endParaRPr>
                    </a:p>
                  </a:txBody>
                  <a:tcPr marL="36189" marR="36189" marT="36215" marB="177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5000"/>
                        </a:lnSpc>
                        <a:spcBef>
                          <a:spcPct val="0"/>
                        </a:spcBef>
                        <a:spcAft>
                          <a:spcPts val="200"/>
                        </a:spcAft>
                        <a:buClrTx/>
                        <a:buSzTx/>
                        <a:buFontTx/>
                        <a:buNone/>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Not achieved </a:t>
                      </a:r>
                    </a:p>
                  </a:txBody>
                  <a:tcPr marL="36189" marR="36189" marT="36215" marB="177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879192">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l" defTabSz="914400" rtl="0" eaLnBrk="1" fontAlgn="base" latinLnBrk="0" hangingPunct="1">
                        <a:lnSpc>
                          <a:spcPct val="105000"/>
                        </a:lnSpc>
                        <a:spcBef>
                          <a:spcPct val="0"/>
                        </a:spcBef>
                        <a:spcAft>
                          <a:spcPts val="200"/>
                        </a:spcAft>
                        <a:buClrTx/>
                        <a:buSzTx/>
                        <a:buFontTx/>
                        <a:buNone/>
                        <a:defRPr/>
                      </a:pPr>
                      <a:r>
                        <a:rPr kumimoji="0" lang="en-ZA" sz="12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Performance Overview</a:t>
                      </a:r>
                    </a:p>
                    <a:p>
                      <a:pPr marL="0" marR="0" lvl="0" indent="0" algn="l" defTabSz="914400" rtl="0" eaLnBrk="1" fontAlgn="base" latinLnBrk="0" hangingPunct="1">
                        <a:lnSpc>
                          <a:spcPct val="105000"/>
                        </a:lnSpc>
                        <a:spcBef>
                          <a:spcPct val="0"/>
                        </a:spcBef>
                        <a:spcAft>
                          <a:spcPts val="200"/>
                        </a:spcAft>
                        <a:buClrTx/>
                        <a:buSzTx/>
                        <a:buFontTx/>
                        <a:buNone/>
                      </a:pPr>
                      <a:endParaRPr kumimoji="0" lang="en-ZA" sz="12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61054" marR="61054" marT="15842" marB="1584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4">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l" defTabSz="457200" rtl="0" eaLnBrk="1" fontAlgn="ctr" latinLnBrk="0" hangingPunct="1">
                        <a:lnSpc>
                          <a:spcPct val="120000"/>
                        </a:lnSpc>
                        <a:spcBef>
                          <a:spcPts val="0"/>
                        </a:spcBef>
                        <a:spcAft>
                          <a:spcPts val="0"/>
                        </a:spcAft>
                        <a:buClrTx/>
                        <a:buSzTx/>
                        <a:buFontTx/>
                        <a:buNone/>
                        <a:defRPr/>
                      </a:pPr>
                      <a:r>
                        <a:rPr kumimoji="0" lang="pt-BR"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Procurement Target (90% ) R9,221,400</a:t>
                      </a:r>
                    </a:p>
                    <a:p>
                      <a:pPr marL="0" marR="0" lvl="0" indent="0" algn="l" defTabSz="457200" rtl="0" eaLnBrk="1" fontAlgn="ctr" latinLnBrk="0" hangingPunct="1">
                        <a:lnSpc>
                          <a:spcPct val="120000"/>
                        </a:lnSpc>
                        <a:spcBef>
                          <a:spcPts val="0"/>
                        </a:spcBef>
                        <a:spcAft>
                          <a:spcPts val="0"/>
                        </a:spcAft>
                        <a:buClrTx/>
                        <a:buSzTx/>
                        <a:buFontTx/>
                        <a:buNone/>
                        <a:defRPr/>
                      </a:pPr>
                      <a:r>
                        <a:rPr kumimoji="0" lang="pt-BR"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Procurement Actual R (88.6%)  9,079,705</a:t>
                      </a:r>
                    </a:p>
                    <a:p>
                      <a:pPr marL="0" marR="0" lvl="0" indent="0" algn="l" defTabSz="457200" rtl="0" eaLnBrk="1" fontAlgn="ctr" latinLnBrk="0" hangingPunct="1">
                        <a:lnSpc>
                          <a:spcPct val="120000"/>
                        </a:lnSpc>
                        <a:spcBef>
                          <a:spcPts val="0"/>
                        </a:spcBef>
                        <a:spcAft>
                          <a:spcPts val="0"/>
                        </a:spcAft>
                        <a:buClrTx/>
                        <a:buSzTx/>
                        <a:buFontTx/>
                        <a:buNone/>
                        <a:defRPr/>
                      </a:pPr>
                      <a:r>
                        <a:rPr kumimoji="0" 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Procurement plan was executed and 88.6 % of target performance was achieved for the two quarters . The performance is commendable but would still be classified as not achieved. </a:t>
                      </a:r>
                      <a:endParaRPr kumimoji="0" lang="en-ZA"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457200" rtl="0" eaLnBrk="1" fontAlgn="ctr" latinLnBrk="0" hangingPunct="1">
                        <a:lnSpc>
                          <a:spcPct val="120000"/>
                        </a:lnSpc>
                        <a:spcBef>
                          <a:spcPts val="0"/>
                        </a:spcBef>
                        <a:spcAft>
                          <a:spcPts val="0"/>
                        </a:spcAft>
                        <a:buClrTx/>
                        <a:buSzTx/>
                        <a:buFontTx/>
                        <a:buNone/>
                        <a:defRPr/>
                      </a:pPr>
                      <a:endParaRPr lang="en-US" sz="1200" dirty="0">
                        <a:solidFill>
                          <a:schemeClr val="tx1"/>
                        </a:solidFill>
                        <a:latin typeface="Arial" panose="020B0604020202020204" pitchFamily="34" charset="0"/>
                        <a:ea typeface="Calibri" panose="020F0502020204030204"/>
                        <a:cs typeface="Arial" panose="020B0604020202020204" pitchFamily="34" charset="0"/>
                      </a:endParaRPr>
                    </a:p>
                  </a:txBody>
                  <a:tcPr marL="36189" marR="36189" marT="36215" marB="177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marL="61065" marR="61065" marT="15832" marB="158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marL="61065" marR="61065" marT="15832" marB="158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92780">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l" defTabSz="914400" rtl="0" eaLnBrk="1" fontAlgn="base" latinLnBrk="0" hangingPunct="1">
                        <a:lnSpc>
                          <a:spcPct val="105000"/>
                        </a:lnSpc>
                        <a:spcBef>
                          <a:spcPct val="0"/>
                        </a:spcBef>
                        <a:spcAft>
                          <a:spcPts val="200"/>
                        </a:spcAft>
                        <a:buClrTx/>
                        <a:buSzTx/>
                        <a:buFontTx/>
                        <a:buNone/>
                        <a:defRPr/>
                      </a:pPr>
                      <a:r>
                        <a:rPr kumimoji="0" lang="en-ZA" sz="12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Challenges </a:t>
                      </a:r>
                    </a:p>
                    <a:p>
                      <a:pPr marL="0" marR="0" lvl="0" indent="0" algn="l" defTabSz="914400" rtl="0" eaLnBrk="1" fontAlgn="base" latinLnBrk="0" hangingPunct="1">
                        <a:lnSpc>
                          <a:spcPct val="105000"/>
                        </a:lnSpc>
                        <a:spcBef>
                          <a:spcPct val="0"/>
                        </a:spcBef>
                        <a:spcAft>
                          <a:spcPts val="200"/>
                        </a:spcAft>
                        <a:buClrTx/>
                        <a:buSzTx/>
                        <a:buFontTx/>
                        <a:buNone/>
                        <a:defRPr/>
                      </a:pPr>
                      <a:r>
                        <a:rPr kumimoji="0" lang="en-ZA" sz="12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(If applicable)</a:t>
                      </a:r>
                    </a:p>
                    <a:p>
                      <a:pPr marL="0" marR="0" lvl="0" indent="0" algn="l" defTabSz="914400" rtl="0" eaLnBrk="1" fontAlgn="base" latinLnBrk="0" hangingPunct="1">
                        <a:lnSpc>
                          <a:spcPct val="105000"/>
                        </a:lnSpc>
                        <a:spcBef>
                          <a:spcPct val="0"/>
                        </a:spcBef>
                        <a:spcAft>
                          <a:spcPts val="200"/>
                        </a:spcAft>
                        <a:buClrTx/>
                        <a:buSzTx/>
                        <a:buFontTx/>
                        <a:buNone/>
                      </a:pPr>
                      <a:endParaRPr kumimoji="0" lang="en-ZA" sz="12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61054" marR="61054" marT="15842" marB="1584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4">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l" defTabSz="457200" rtl="0" eaLnBrk="1" fontAlgn="ctr" latinLnBrk="0" hangingPunct="1">
                        <a:lnSpc>
                          <a:spcPct val="120000"/>
                        </a:lnSpc>
                        <a:spcBef>
                          <a:spcPts val="0"/>
                        </a:spcBef>
                        <a:spcAft>
                          <a:spcPts val="0"/>
                        </a:spcAft>
                        <a:buClrTx/>
                        <a:buSzTx/>
                        <a:buFontTx/>
                        <a:buNone/>
                        <a:defRPr/>
                      </a:pPr>
                      <a:r>
                        <a:rPr lang="en-US" sz="1200" baseline="0" dirty="0">
                          <a:solidFill>
                            <a:schemeClr val="tx1"/>
                          </a:solidFill>
                          <a:latin typeface="Arial" panose="020B0604020202020204" pitchFamily="34" charset="0"/>
                          <a:ea typeface="Calibri" panose="020F0502020204030204"/>
                          <a:cs typeface="Arial" panose="020B0604020202020204" pitchFamily="34" charset="0"/>
                        </a:rPr>
                        <a:t>Limited responses to RFQs ; staff capacity in SCM </a:t>
                      </a:r>
                    </a:p>
                  </a:txBody>
                  <a:tcPr marL="36189" marR="36189" marT="36215" marB="177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marL="61065" marR="61065" marT="15832" marB="158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marL="61065" marR="61065" marT="15832" marB="158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39533">
                <a:tc>
                  <a:txBody>
                    <a:bodyPr/>
                    <a:lstStyle/>
                    <a:p>
                      <a:pPr marL="0" marR="0" lvl="0" indent="0" algn="l" defTabSz="914400" rtl="0" eaLnBrk="1" fontAlgn="base" latinLnBrk="0" hangingPunct="1">
                        <a:lnSpc>
                          <a:spcPct val="105000"/>
                        </a:lnSpc>
                        <a:spcBef>
                          <a:spcPct val="0"/>
                        </a:spcBef>
                        <a:spcAft>
                          <a:spcPts val="200"/>
                        </a:spcAft>
                        <a:buClrTx/>
                        <a:buSzTx/>
                        <a:buFontTx/>
                        <a:buNone/>
                      </a:pPr>
                      <a:r>
                        <a:rPr kumimoji="0" lang="en-ZA" sz="12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Risks and Mitigation </a:t>
                      </a:r>
                    </a:p>
                    <a:p>
                      <a:pPr marL="0" marR="0" lvl="0" indent="0" algn="l" defTabSz="914400" rtl="0" eaLnBrk="1" fontAlgn="base" latinLnBrk="0" hangingPunct="1">
                        <a:lnSpc>
                          <a:spcPct val="105000"/>
                        </a:lnSpc>
                        <a:spcBef>
                          <a:spcPct val="0"/>
                        </a:spcBef>
                        <a:spcAft>
                          <a:spcPts val="200"/>
                        </a:spcAft>
                        <a:buClrTx/>
                        <a:buSzTx/>
                        <a:buFontTx/>
                        <a:buNone/>
                      </a:pPr>
                      <a:r>
                        <a:rPr kumimoji="0" lang="en-ZA" sz="12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(If applicable)</a:t>
                      </a:r>
                    </a:p>
                  </a:txBody>
                  <a:tcPr marL="61054" marR="61054" marT="15842" marB="1584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4">
                  <a:txBody>
                    <a:bodyPr/>
                    <a:lstStyle/>
                    <a:p>
                      <a:pPr marL="0" indent="0">
                        <a:buFont typeface="Arial" panose="020B0604020202020204" pitchFamily="34" charset="0"/>
                        <a:buNone/>
                      </a:pPr>
                      <a:r>
                        <a:rPr lang="en-US" sz="1200" dirty="0" smtClean="0">
                          <a:solidFill>
                            <a:schemeClr val="tx1"/>
                          </a:solidFill>
                          <a:latin typeface="Arial" panose="020B0604020202020204" pitchFamily="34" charset="0"/>
                          <a:cs typeface="Arial" panose="020B0604020202020204" pitchFamily="34" charset="0"/>
                        </a:rPr>
                        <a:t>Service providers</a:t>
                      </a:r>
                      <a:r>
                        <a:rPr lang="en-US" sz="1200" baseline="0" dirty="0" smtClean="0">
                          <a:solidFill>
                            <a:schemeClr val="tx1"/>
                          </a:solidFill>
                          <a:latin typeface="Arial" panose="020B0604020202020204" pitchFamily="34" charset="0"/>
                          <a:cs typeface="Arial" panose="020B0604020202020204" pitchFamily="34" charset="0"/>
                        </a:rPr>
                        <a:t> not concluding the work and not invoicing for goods and services on time</a:t>
                      </a:r>
                      <a:r>
                        <a:rPr lang="en-US" sz="1200" dirty="0" smtClean="0">
                          <a:solidFill>
                            <a:schemeClr val="tx1"/>
                          </a:solidFill>
                          <a:latin typeface="Arial" panose="020B0604020202020204" pitchFamily="34" charset="0"/>
                          <a:cs typeface="Arial" panose="020B0604020202020204" pitchFamily="34" charset="0"/>
                        </a:rPr>
                        <a:t>; </a:t>
                      </a:r>
                      <a:endParaRPr lang="en-US" sz="1200" dirty="0">
                        <a:solidFill>
                          <a:schemeClr val="tx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200" dirty="0">
                          <a:solidFill>
                            <a:schemeClr val="tx1"/>
                          </a:solidFill>
                          <a:latin typeface="Arial" panose="020B0604020202020204" pitchFamily="34" charset="0"/>
                          <a:cs typeface="Arial" panose="020B0604020202020204" pitchFamily="34" charset="0"/>
                        </a:rPr>
                        <a:t>Request assistance from National Office SCM and work together with Divisions to provide support in case of challenges ; </a:t>
                      </a:r>
                    </a:p>
                    <a:p>
                      <a:pPr marL="0" indent="0">
                        <a:buFont typeface="Arial" panose="020B0604020202020204" pitchFamily="34" charset="0"/>
                        <a:buNone/>
                      </a:pPr>
                      <a:r>
                        <a:rPr lang="en-US" sz="1200" dirty="0">
                          <a:solidFill>
                            <a:schemeClr val="tx1"/>
                          </a:solidFill>
                          <a:latin typeface="Arial" panose="020B0604020202020204" pitchFamily="34" charset="0"/>
                          <a:cs typeface="Arial" panose="020B0604020202020204" pitchFamily="34" charset="0"/>
                        </a:rPr>
                        <a:t>Improved human resource capacity of SCM is required to achieve targets. </a:t>
                      </a:r>
                    </a:p>
                    <a:p>
                      <a:pPr marL="0" indent="0">
                        <a:buFont typeface="Arial" panose="020B0604020202020204" pitchFamily="34" charset="0"/>
                        <a:buNone/>
                      </a:pPr>
                      <a:endParaRPr lang="en-ZA" sz="1200" dirty="0">
                        <a:solidFill>
                          <a:schemeClr val="tx1"/>
                        </a:solidFill>
                        <a:latin typeface="Arial" panose="020B0604020202020204" pitchFamily="34" charset="0"/>
                        <a:cs typeface="Arial" panose="020B0604020202020204" pitchFamily="34" charset="0"/>
                      </a:endParaRPr>
                    </a:p>
                  </a:txBody>
                  <a:tcPr marL="36189" marR="36189" marT="36215" marB="177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bl>
          </a:graphicData>
        </a:graphic>
      </p:graphicFrame>
      <p:sp>
        <p:nvSpPr>
          <p:cNvPr id="6" name="Rectangle 5"/>
          <p:cNvSpPr/>
          <p:nvPr/>
        </p:nvSpPr>
        <p:spPr>
          <a:xfrm>
            <a:off x="947855" y="356168"/>
            <a:ext cx="6244682" cy="523220"/>
          </a:xfrm>
          <a:prstGeom prst="rect">
            <a:avLst/>
          </a:prstGeom>
        </p:spPr>
        <p:txBody>
          <a:bodyPr wrap="square">
            <a:spAutoFit/>
          </a:bodyPr>
          <a:lstStyle/>
          <a:p>
            <a:pPr algn="ctr"/>
            <a:r>
              <a:rPr lang="en-ZA" sz="2800" b="1" dirty="0"/>
              <a:t>PROGRAMME</a:t>
            </a:r>
            <a:r>
              <a:rPr lang="en-ZA" b="1" dirty="0"/>
              <a:t> </a:t>
            </a:r>
            <a:r>
              <a:rPr lang="en-ZA" sz="2800" b="1" dirty="0"/>
              <a:t>5: ADMINISTRATION</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ZA" b="1" dirty="0" smtClean="0"/>
              <a:t>END OF PART II: MID-TERM PERFORMANCE 							REPORT</a:t>
            </a:r>
          </a:p>
          <a:p>
            <a:pPr marL="0" indent="0">
              <a:buNone/>
            </a:pPr>
            <a:endParaRPr lang="en-US" b="1" dirty="0"/>
          </a:p>
          <a:p>
            <a:pPr marL="0" indent="0">
              <a:buNone/>
            </a:pPr>
            <a:endParaRPr lang="en-US" b="1" dirty="0" smtClean="0"/>
          </a:p>
          <a:p>
            <a:pPr marL="0" indent="0">
              <a:buNone/>
            </a:pPr>
            <a:endParaRPr lang="en-US" b="1" dirty="0"/>
          </a:p>
          <a:p>
            <a:pPr marL="0" indent="0" algn="ctr">
              <a:buNone/>
            </a:pPr>
            <a:r>
              <a:rPr lang="en-US" b="1" dirty="0" smtClean="0"/>
              <a:t>(Questions)</a:t>
            </a:r>
            <a:endParaRPr lang="en-ZA" b="1" dirty="0"/>
          </a:p>
          <a:p>
            <a:endParaRPr lang="en-ZA" dirty="0"/>
          </a:p>
        </p:txBody>
      </p:sp>
    </p:spTree>
    <p:extLst>
      <p:ext uri="{BB962C8B-B14F-4D97-AF65-F5344CB8AC3E}">
        <p14:creationId xmlns:p14="http://schemas.microsoft.com/office/powerpoint/2010/main" val="73035319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6765" y="1518721"/>
            <a:ext cx="6162675" cy="3279616"/>
          </a:xfrm>
        </p:spPr>
        <p:style>
          <a:lnRef idx="1">
            <a:schemeClr val="accent2"/>
          </a:lnRef>
          <a:fillRef idx="2">
            <a:schemeClr val="accent2"/>
          </a:fillRef>
          <a:effectRef idx="1">
            <a:schemeClr val="accent2"/>
          </a:effectRef>
          <a:fontRef idx="minor">
            <a:schemeClr val="dk1"/>
          </a:fontRef>
        </p:style>
        <p:txBody>
          <a:bodyPr/>
          <a:lstStyle/>
          <a:p>
            <a:pPr marL="0" indent="0" algn="ctr">
              <a:lnSpc>
                <a:spcPct val="150000"/>
              </a:lnSpc>
              <a:buNone/>
            </a:pPr>
            <a:endParaRPr lang="en-US" sz="2400" b="1" dirty="0">
              <a:latin typeface="Arial" panose="020B0604020202020204" pitchFamily="34" charset="0"/>
              <a:cs typeface="Arial" panose="020B0604020202020204" pitchFamily="34" charset="0"/>
            </a:endParaRPr>
          </a:p>
          <a:p>
            <a:pPr marL="0" indent="0" algn="ctr">
              <a:lnSpc>
                <a:spcPct val="150000"/>
              </a:lnSpc>
              <a:buNone/>
            </a:pPr>
            <a:r>
              <a:rPr lang="en-GB" sz="2400" b="1" dirty="0" smtClean="0"/>
              <a:t>2021/22 Expenditure to </a:t>
            </a:r>
            <a:r>
              <a:rPr lang="en-GB" sz="2400" b="1" dirty="0"/>
              <a:t>date </a:t>
            </a:r>
            <a:endParaRPr lang="en-GB" sz="2400" b="1" dirty="0" smtClean="0"/>
          </a:p>
          <a:p>
            <a:pPr marL="0" indent="0" algn="ctr">
              <a:lnSpc>
                <a:spcPct val="150000"/>
              </a:lnSpc>
              <a:buNone/>
            </a:pPr>
            <a:r>
              <a:rPr lang="en-GB" sz="2400" b="1" dirty="0" smtClean="0"/>
              <a:t>and </a:t>
            </a:r>
          </a:p>
          <a:p>
            <a:pPr marL="0" indent="0" algn="ctr">
              <a:lnSpc>
                <a:spcPct val="150000"/>
              </a:lnSpc>
              <a:buNone/>
            </a:pPr>
            <a:r>
              <a:rPr lang="en-GB" sz="2400" b="1" dirty="0" smtClean="0"/>
              <a:t>Forward </a:t>
            </a:r>
            <a:r>
              <a:rPr lang="en-GB" sz="2400" b="1" dirty="0"/>
              <a:t>funding needs </a:t>
            </a:r>
            <a:r>
              <a:rPr lang="en-GB" sz="2400" b="1" dirty="0" smtClean="0"/>
              <a:t>for 2022</a:t>
            </a:r>
            <a:r>
              <a:rPr lang="en-US" altLang="en-GB" sz="2400" b="1" dirty="0" smtClean="0"/>
              <a:t>/2023</a:t>
            </a:r>
            <a:r>
              <a:rPr lang="en-GB" sz="2400" b="1" dirty="0" smtClean="0"/>
              <a:t> </a:t>
            </a:r>
            <a:r>
              <a:rPr lang="en-GB" sz="2400" b="1" dirty="0"/>
              <a:t>MTEF</a:t>
            </a:r>
            <a:endParaRPr lang="en-US" sz="2400" b="1" dirty="0">
              <a:latin typeface="Verdana" panose="020B0604030504040204" pitchFamily="34" charset="0"/>
              <a:ea typeface="Verdana" panose="020B0604030504040204" pitchFamily="34" charset="0"/>
              <a:cs typeface="Arial" panose="020B0604020202020204" pitchFamily="34" charset="0"/>
            </a:endParaRPr>
          </a:p>
        </p:txBody>
      </p:sp>
      <p:sp>
        <p:nvSpPr>
          <p:cNvPr id="5" name="Slide Number Placeholder 4"/>
          <p:cNvSpPr>
            <a:spLocks noGrp="1"/>
          </p:cNvSpPr>
          <p:nvPr>
            <p:ph type="sldNum" sz="quarter" idx="12"/>
          </p:nvPr>
        </p:nvSpPr>
        <p:spPr>
          <a:xfrm>
            <a:off x="2524125" y="6173787"/>
            <a:ext cx="2133600" cy="365125"/>
          </a:xfrm>
        </p:spPr>
        <p:txBody>
          <a:bodyPr/>
          <a:lstStyle/>
          <a:p>
            <a:pPr>
              <a:defRPr>
                <a:uFillTx/>
              </a:defRPr>
            </a:pPr>
            <a:fld id="{53D2BF3C-DD81-4A71-B976-BFF89C61EB4E}" type="slidenum">
              <a:rPr lang="en-US" altLang="en-US" smtClean="0">
                <a:uFillTx/>
              </a:rPr>
              <a:t>76</a:t>
            </a:fld>
            <a:endParaRPr lang="en-US" altLang="en-US" dirty="0">
              <a:uFillTx/>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Mid-Year 2021/22 </a:t>
            </a:r>
            <a:r>
              <a:rPr lang="en-US" sz="2800" b="1" dirty="0"/>
              <a:t/>
            </a:r>
            <a:br>
              <a:rPr lang="en-US" sz="2800" b="1" dirty="0"/>
            </a:br>
            <a:r>
              <a:rPr lang="en-US" sz="2800" b="1" dirty="0" smtClean="0"/>
              <a:t>(01 April -  30 September 2021)</a:t>
            </a:r>
            <a:endParaRPr lang="en-ZA" sz="2800" b="1" dirty="0"/>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pPr algn="ctr">
              <a:defRPr/>
            </a:pPr>
            <a:fld id="{EF6C1B3B-B565-457A-8A78-4AFFD4010B91}" type="slidenum">
              <a:rPr lang="en-US" smtClean="0"/>
              <a:t>77</a:t>
            </a:fld>
            <a:endParaRPr lang="en-US" dirty="0"/>
          </a:p>
        </p:txBody>
      </p:sp>
      <p:pic>
        <p:nvPicPr>
          <p:cNvPr id="5" name="table"/>
          <p:cNvPicPr>
            <a:picLocks noGrp="1" noChangeAspect="1"/>
          </p:cNvPicPr>
          <p:nvPr>
            <p:ph idx="1"/>
          </p:nvPr>
        </p:nvPicPr>
        <p:blipFill>
          <a:blip r:embed="rId2"/>
          <a:stretch>
            <a:fillRect/>
          </a:stretch>
        </p:blipFill>
        <p:spPr>
          <a:xfrm>
            <a:off x="457200" y="1912207"/>
            <a:ext cx="8229600" cy="3950208"/>
          </a:xfrm>
          <a:prstGeom prst="rect">
            <a:avLst/>
          </a:prstGeom>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900" y="224790"/>
            <a:ext cx="8216900" cy="794385"/>
          </a:xfrm>
        </p:spPr>
        <p:txBody>
          <a:bodyPr/>
          <a:lstStyle/>
          <a:p>
            <a:r>
              <a:rPr lang="en-US" sz="2800" b="1" dirty="0" smtClean="0"/>
              <a:t>Actions to mitigate Under expenditure in 2021/22</a:t>
            </a:r>
            <a:endParaRPr lang="en-ZA" sz="2800" b="1" dirty="0"/>
          </a:p>
        </p:txBody>
      </p:sp>
      <p:sp>
        <p:nvSpPr>
          <p:cNvPr id="3" name="Content Placeholder 2"/>
          <p:cNvSpPr>
            <a:spLocks noGrp="1"/>
          </p:cNvSpPr>
          <p:nvPr>
            <p:ph idx="1"/>
          </p:nvPr>
        </p:nvSpPr>
        <p:spPr>
          <a:xfrm>
            <a:off x="469900" y="1224280"/>
            <a:ext cx="8216900" cy="4087495"/>
          </a:xfrm>
        </p:spPr>
        <p:txBody>
          <a:bodyPr/>
          <a:lstStyle/>
          <a:p>
            <a:pPr>
              <a:lnSpc>
                <a:spcPct val="150000"/>
              </a:lnSpc>
            </a:pPr>
            <a:r>
              <a:rPr lang="en-US" sz="1800" dirty="0" smtClean="0">
                <a:latin typeface="Verdana" panose="020B0604030504040204" pitchFamily="34" charset="0"/>
                <a:ea typeface="Verdana" panose="020B0604030504040204" pitchFamily="34" charset="0"/>
              </a:rPr>
              <a:t>Fill the remainder of all the vacant funded positions in Phase 3 and selected vacant funded positions in Phase 4 in order to reduce the expected under-expenditure on Cost of Employment (CoE).</a:t>
            </a:r>
          </a:p>
          <a:p>
            <a:pPr>
              <a:lnSpc>
                <a:spcPct val="150000"/>
              </a:lnSpc>
            </a:pPr>
            <a:r>
              <a:rPr lang="en-US" sz="1800" dirty="0" smtClean="0">
                <a:latin typeface="Verdana" panose="020B0604030504040204" pitchFamily="34" charset="0"/>
                <a:ea typeface="Verdana" panose="020B0604030504040204" pitchFamily="34" charset="0"/>
              </a:rPr>
              <a:t>Ensure all service providers deliver goods and services by due date </a:t>
            </a:r>
          </a:p>
          <a:p>
            <a:pPr>
              <a:lnSpc>
                <a:spcPct val="150000"/>
              </a:lnSpc>
            </a:pPr>
            <a:r>
              <a:rPr lang="en-US" sz="1800" dirty="0" smtClean="0">
                <a:latin typeface="Verdana" panose="020B0604030504040204" pitchFamily="34" charset="0"/>
                <a:ea typeface="Verdana" panose="020B0604030504040204" pitchFamily="34" charset="0"/>
              </a:rPr>
              <a:t>Pay invoices within 30 days of delivery (on track)</a:t>
            </a:r>
          </a:p>
          <a:p>
            <a:pPr>
              <a:lnSpc>
                <a:spcPct val="150000"/>
              </a:lnSpc>
            </a:pPr>
            <a:r>
              <a:rPr lang="en-US" sz="1800" dirty="0" smtClean="0">
                <a:latin typeface="Verdana" panose="020B0604030504040204" pitchFamily="34" charset="0"/>
                <a:ea typeface="Verdana" panose="020B0604030504040204" pitchFamily="34" charset="0"/>
              </a:rPr>
              <a:t>Reprioritise budget to ICT projects in 2021/22 as part of Adjusted ENE ( August 2021)  </a:t>
            </a:r>
          </a:p>
          <a:p>
            <a:pPr>
              <a:lnSpc>
                <a:spcPct val="150000"/>
              </a:lnSpc>
            </a:pPr>
            <a:r>
              <a:rPr lang="en-US" sz="1800" dirty="0" smtClean="0">
                <a:latin typeface="Verdana" panose="020B0604030504040204" pitchFamily="34" charset="0"/>
                <a:ea typeface="Verdana" panose="020B0604030504040204" pitchFamily="34" charset="0"/>
              </a:rPr>
              <a:t>Ensure all SCM demand management is concluded by December 2021 </a:t>
            </a:r>
          </a:p>
          <a:p>
            <a:pPr>
              <a:lnSpc>
                <a:spcPct val="150000"/>
              </a:lnSpc>
            </a:pPr>
            <a:endParaRPr lang="en-US" sz="1800" dirty="0" smtClean="0">
              <a:latin typeface="Verdana" panose="020B0604030504040204" pitchFamily="34" charset="0"/>
              <a:ea typeface="Verdana" panose="020B0604030504040204" pitchFamily="34" charset="0"/>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Budget Allocation 2022/23 and 2023/24</a:t>
            </a:r>
            <a:endParaRPr lang="en-ZA" sz="2800" b="1" dirty="0"/>
          </a:p>
        </p:txBody>
      </p:sp>
      <p:graphicFrame>
        <p:nvGraphicFramePr>
          <p:cNvPr id="6" name="Content Placeholder 5"/>
          <p:cNvGraphicFramePr>
            <a:graphicFrameLocks noGrp="1"/>
          </p:cNvGraphicFramePr>
          <p:nvPr>
            <p:ph idx="1"/>
          </p:nvPr>
        </p:nvGraphicFramePr>
        <p:xfrm>
          <a:off x="457200" y="1600200"/>
          <a:ext cx="8229600" cy="185420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r>
                        <a:rPr lang="en-US" sz="1200" dirty="0" smtClean="0">
                          <a:latin typeface="Verdana" panose="020B0604030504040204" pitchFamily="34" charset="0"/>
                          <a:ea typeface="Verdana" panose="020B0604030504040204" pitchFamily="34" charset="0"/>
                        </a:rPr>
                        <a:t>Classification</a:t>
                      </a:r>
                      <a:endParaRPr lang="en-ZA" sz="1200" dirty="0">
                        <a:latin typeface="Verdana" panose="020B0604030504040204" pitchFamily="34" charset="0"/>
                        <a:ea typeface="Verdana" panose="020B0604030504040204" pitchFamily="34" charset="0"/>
                      </a:endParaRPr>
                    </a:p>
                  </a:txBody>
                  <a:tcPr/>
                </a:tc>
                <a:tc>
                  <a:txBody>
                    <a:bodyPr/>
                    <a:lstStyle/>
                    <a:p>
                      <a:r>
                        <a:rPr lang="en-US" sz="1200" dirty="0" smtClean="0">
                          <a:latin typeface="Verdana" panose="020B0604030504040204" pitchFamily="34" charset="0"/>
                          <a:ea typeface="Verdana" panose="020B0604030504040204" pitchFamily="34" charset="0"/>
                        </a:rPr>
                        <a:t>2022/23 (R’000)</a:t>
                      </a:r>
                      <a:endParaRPr lang="en-ZA" sz="1200" dirty="0">
                        <a:latin typeface="Verdana" panose="020B0604030504040204" pitchFamily="34" charset="0"/>
                        <a:ea typeface="Verdana" panose="020B0604030504040204" pitchFamily="34" charset="0"/>
                      </a:endParaRPr>
                    </a:p>
                  </a:txBody>
                  <a:tcPr/>
                </a:tc>
                <a:tc>
                  <a:txBody>
                    <a:bodyPr/>
                    <a:lstStyle/>
                    <a:p>
                      <a:r>
                        <a:rPr lang="en-US" sz="1200" dirty="0" smtClean="0">
                          <a:latin typeface="Verdana" panose="020B0604030504040204" pitchFamily="34" charset="0"/>
                          <a:ea typeface="Verdana" panose="020B0604030504040204" pitchFamily="34" charset="0"/>
                        </a:rPr>
                        <a:t>2023/24</a:t>
                      </a:r>
                      <a:r>
                        <a:rPr lang="en-US" sz="1200" baseline="0" dirty="0" smtClean="0">
                          <a:latin typeface="Verdana" panose="020B0604030504040204" pitchFamily="34" charset="0"/>
                          <a:ea typeface="Verdana" panose="020B0604030504040204" pitchFamily="34" charset="0"/>
                        </a:rPr>
                        <a:t> (R’000)</a:t>
                      </a:r>
                      <a:endParaRPr lang="en-ZA" sz="120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10000"/>
                  </a:ext>
                </a:extLst>
              </a:tr>
              <a:tr h="370840">
                <a:tc>
                  <a:txBody>
                    <a:bodyPr/>
                    <a:lstStyle/>
                    <a:p>
                      <a:r>
                        <a:rPr lang="en-US" sz="1200" dirty="0" smtClean="0">
                          <a:latin typeface="Verdana" panose="020B0604030504040204" pitchFamily="34" charset="0"/>
                          <a:ea typeface="Verdana" panose="020B0604030504040204" pitchFamily="34" charset="0"/>
                        </a:rPr>
                        <a:t>Compensation</a:t>
                      </a:r>
                      <a:r>
                        <a:rPr lang="en-US" sz="1200" baseline="0" dirty="0" smtClean="0">
                          <a:latin typeface="Verdana" panose="020B0604030504040204" pitchFamily="34" charset="0"/>
                          <a:ea typeface="Verdana" panose="020B0604030504040204" pitchFamily="34" charset="0"/>
                        </a:rPr>
                        <a:t> of Employees</a:t>
                      </a:r>
                    </a:p>
                  </a:txBody>
                  <a:tcPr/>
                </a:tc>
                <a:tc>
                  <a:txBody>
                    <a:bodyPr/>
                    <a:lstStyle/>
                    <a:p>
                      <a:r>
                        <a:rPr lang="en-US" sz="1200" dirty="0" smtClean="0">
                          <a:latin typeface="Verdana" panose="020B0604030504040204" pitchFamily="34" charset="0"/>
                          <a:ea typeface="Verdana" panose="020B0604030504040204" pitchFamily="34" charset="0"/>
                        </a:rPr>
                        <a:t>69 984</a:t>
                      </a:r>
                      <a:endParaRPr lang="en-ZA" sz="1200" dirty="0">
                        <a:latin typeface="Verdana" panose="020B0604030504040204" pitchFamily="34" charset="0"/>
                        <a:ea typeface="Verdana" panose="020B0604030504040204" pitchFamily="34" charset="0"/>
                      </a:endParaRPr>
                    </a:p>
                  </a:txBody>
                  <a:tcPr/>
                </a:tc>
                <a:tc>
                  <a:txBody>
                    <a:bodyPr/>
                    <a:lstStyle/>
                    <a:p>
                      <a:r>
                        <a:rPr lang="en-US" sz="1200" dirty="0" smtClean="0">
                          <a:latin typeface="Verdana" panose="020B0604030504040204" pitchFamily="34" charset="0"/>
                          <a:ea typeface="Verdana" panose="020B0604030504040204" pitchFamily="34" charset="0"/>
                        </a:rPr>
                        <a:t>75 304</a:t>
                      </a:r>
                      <a:endParaRPr lang="en-ZA" sz="120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10001"/>
                  </a:ext>
                </a:extLst>
              </a:tr>
              <a:tr h="370840">
                <a:tc>
                  <a:txBody>
                    <a:bodyPr/>
                    <a:lstStyle/>
                    <a:p>
                      <a:r>
                        <a:rPr lang="en-US" sz="1200" dirty="0" smtClean="0">
                          <a:latin typeface="Verdana" panose="020B0604030504040204" pitchFamily="34" charset="0"/>
                          <a:ea typeface="Verdana" panose="020B0604030504040204" pitchFamily="34" charset="0"/>
                        </a:rPr>
                        <a:t>Goods and Services </a:t>
                      </a:r>
                      <a:endParaRPr lang="en-ZA" sz="1200" dirty="0">
                        <a:latin typeface="Verdana" panose="020B0604030504040204" pitchFamily="34" charset="0"/>
                        <a:ea typeface="Verdana" panose="020B0604030504040204" pitchFamily="34" charset="0"/>
                      </a:endParaRPr>
                    </a:p>
                  </a:txBody>
                  <a:tcPr/>
                </a:tc>
                <a:tc>
                  <a:txBody>
                    <a:bodyPr/>
                    <a:lstStyle/>
                    <a:p>
                      <a:r>
                        <a:rPr lang="en-US" sz="1200" dirty="0" smtClean="0">
                          <a:latin typeface="Verdana" panose="020B0604030504040204" pitchFamily="34" charset="0"/>
                          <a:ea typeface="Verdana" panose="020B0604030504040204" pitchFamily="34" charset="0"/>
                        </a:rPr>
                        <a:t>23 029</a:t>
                      </a:r>
                      <a:endParaRPr lang="en-ZA" sz="1200" dirty="0">
                        <a:latin typeface="Verdana" panose="020B0604030504040204" pitchFamily="34" charset="0"/>
                        <a:ea typeface="Verdana" panose="020B0604030504040204" pitchFamily="34" charset="0"/>
                      </a:endParaRPr>
                    </a:p>
                  </a:txBody>
                  <a:tcPr/>
                </a:tc>
                <a:tc>
                  <a:txBody>
                    <a:bodyPr/>
                    <a:lstStyle/>
                    <a:p>
                      <a:r>
                        <a:rPr lang="en-US" sz="1200" dirty="0" smtClean="0">
                          <a:latin typeface="Verdana" panose="020B0604030504040204" pitchFamily="34" charset="0"/>
                          <a:ea typeface="Verdana" panose="020B0604030504040204" pitchFamily="34" charset="0"/>
                        </a:rPr>
                        <a:t>24 995</a:t>
                      </a:r>
                      <a:endParaRPr lang="en-ZA" sz="120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10002"/>
                  </a:ext>
                </a:extLst>
              </a:tr>
              <a:tr h="370840">
                <a:tc>
                  <a:txBody>
                    <a:bodyPr/>
                    <a:lstStyle/>
                    <a:p>
                      <a:r>
                        <a:rPr lang="en-US" sz="1200" dirty="0" smtClean="0">
                          <a:latin typeface="Verdana" panose="020B0604030504040204" pitchFamily="34" charset="0"/>
                          <a:ea typeface="Verdana" panose="020B0604030504040204" pitchFamily="34" charset="0"/>
                        </a:rPr>
                        <a:t>Capital Assets</a:t>
                      </a:r>
                      <a:endParaRPr lang="en-ZA" sz="1200" dirty="0">
                        <a:latin typeface="Verdana" panose="020B0604030504040204" pitchFamily="34" charset="0"/>
                        <a:ea typeface="Verdana" panose="020B0604030504040204" pitchFamily="34" charset="0"/>
                      </a:endParaRPr>
                    </a:p>
                  </a:txBody>
                  <a:tcPr/>
                </a:tc>
                <a:tc>
                  <a:txBody>
                    <a:bodyPr/>
                    <a:lstStyle/>
                    <a:p>
                      <a:r>
                        <a:rPr lang="en-US" sz="1200" dirty="0" smtClean="0">
                          <a:latin typeface="Verdana" panose="020B0604030504040204" pitchFamily="34" charset="0"/>
                          <a:ea typeface="Verdana" panose="020B0604030504040204" pitchFamily="34" charset="0"/>
                        </a:rPr>
                        <a:t>  5 705</a:t>
                      </a:r>
                      <a:endParaRPr lang="en-ZA" sz="1200" dirty="0">
                        <a:latin typeface="Verdana" panose="020B0604030504040204" pitchFamily="34" charset="0"/>
                        <a:ea typeface="Verdana" panose="020B0604030504040204" pitchFamily="34" charset="0"/>
                      </a:endParaRPr>
                    </a:p>
                  </a:txBody>
                  <a:tcPr/>
                </a:tc>
                <a:tc>
                  <a:txBody>
                    <a:bodyPr/>
                    <a:lstStyle/>
                    <a:p>
                      <a:r>
                        <a:rPr lang="en-US" sz="1200" dirty="0" smtClean="0">
                          <a:latin typeface="Verdana" panose="020B0604030504040204" pitchFamily="34" charset="0"/>
                          <a:ea typeface="Verdana" panose="020B0604030504040204" pitchFamily="34" charset="0"/>
                        </a:rPr>
                        <a:t>  6 269</a:t>
                      </a:r>
                      <a:endParaRPr lang="en-ZA" sz="120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10003"/>
                  </a:ext>
                </a:extLst>
              </a:tr>
              <a:tr h="370840">
                <a:tc>
                  <a:txBody>
                    <a:bodyPr/>
                    <a:lstStyle/>
                    <a:p>
                      <a:r>
                        <a:rPr lang="en-US" sz="1200" b="1" dirty="0" smtClean="0">
                          <a:latin typeface="Verdana" panose="020B0604030504040204" pitchFamily="34" charset="0"/>
                          <a:ea typeface="Verdana" panose="020B0604030504040204" pitchFamily="34" charset="0"/>
                        </a:rPr>
                        <a:t>TOTAL</a:t>
                      </a:r>
                      <a:r>
                        <a:rPr lang="en-US" sz="1200" b="1" baseline="0" dirty="0" smtClean="0">
                          <a:latin typeface="Verdana" panose="020B0604030504040204" pitchFamily="34" charset="0"/>
                          <a:ea typeface="Verdana" panose="020B0604030504040204" pitchFamily="34" charset="0"/>
                        </a:rPr>
                        <a:t> </a:t>
                      </a:r>
                      <a:endParaRPr lang="en-ZA" sz="1200" b="1" dirty="0">
                        <a:latin typeface="Verdana" panose="020B0604030504040204" pitchFamily="34" charset="0"/>
                        <a:ea typeface="Verdana" panose="020B0604030504040204" pitchFamily="34" charset="0"/>
                      </a:endParaRPr>
                    </a:p>
                  </a:txBody>
                  <a:tcPr/>
                </a:tc>
                <a:tc>
                  <a:txBody>
                    <a:bodyPr/>
                    <a:lstStyle/>
                    <a:p>
                      <a:r>
                        <a:rPr lang="en-US" sz="1200" b="1" dirty="0" smtClean="0">
                          <a:latin typeface="Verdana" panose="020B0604030504040204" pitchFamily="34" charset="0"/>
                          <a:ea typeface="Verdana" panose="020B0604030504040204" pitchFamily="34" charset="0"/>
                        </a:rPr>
                        <a:t>98 718</a:t>
                      </a:r>
                      <a:endParaRPr lang="en-ZA" sz="1200" b="1" dirty="0">
                        <a:latin typeface="Verdana" panose="020B0604030504040204" pitchFamily="34" charset="0"/>
                        <a:ea typeface="Verdana" panose="020B0604030504040204" pitchFamily="34" charset="0"/>
                      </a:endParaRPr>
                    </a:p>
                  </a:txBody>
                  <a:tcPr/>
                </a:tc>
                <a:tc>
                  <a:txBody>
                    <a:bodyPr/>
                    <a:lstStyle/>
                    <a:p>
                      <a:r>
                        <a:rPr lang="en-US" sz="1200" b="1" dirty="0" smtClean="0">
                          <a:latin typeface="Verdana" panose="020B0604030504040204" pitchFamily="34" charset="0"/>
                          <a:ea typeface="Verdana" panose="020B0604030504040204" pitchFamily="34" charset="0"/>
                        </a:rPr>
                        <a:t>106 568</a:t>
                      </a:r>
                      <a:endParaRPr lang="en-ZA" sz="1200" b="1"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10004"/>
                  </a:ext>
                </a:extLst>
              </a:tr>
            </a:tbl>
          </a:graphicData>
        </a:graphic>
      </p:graphicFrame>
      <p:sp>
        <p:nvSpPr>
          <p:cNvPr id="4" name="Footer Placeholder 3"/>
          <p:cNvSpPr>
            <a:spLocks noGrp="1"/>
          </p:cNvSpPr>
          <p:nvPr>
            <p:ph type="ftr" sz="quarter" idx="4294967295"/>
          </p:nvPr>
        </p:nvSpPr>
        <p:spPr>
          <a:xfrm>
            <a:off x="3124200" y="6356350"/>
            <a:ext cx="2895600" cy="365125"/>
          </a:xfrm>
          <a:prstGeom prst="rect">
            <a:avLst/>
          </a:prstGeom>
        </p:spPr>
        <p:txBody>
          <a:bodyPr/>
          <a:lstStyle/>
          <a:p>
            <a:pPr algn="ctr">
              <a:defRPr/>
            </a:pPr>
            <a:fld id="{063CB1BD-9ABE-4BFB-A5C9-599BD8D4ACD0}" type="slidenum">
              <a:rPr lang="en-US" smtClean="0"/>
              <a:t>79</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685800" y="260350"/>
            <a:ext cx="7772400" cy="1900238"/>
          </a:xfrm>
        </p:spPr>
        <p:txBody>
          <a:bodyPr/>
          <a:lstStyle/>
          <a:p>
            <a:r>
              <a:rPr lang="en-ZA" sz="2800" b="1" dirty="0">
                <a:latin typeface="Arial" panose="020B0604020202020204" pitchFamily="34" charset="0"/>
                <a:cs typeface="Arial" panose="020B0604020202020204" pitchFamily="34" charset="0"/>
              </a:rPr>
              <a:t/>
            </a:r>
            <a:br>
              <a:rPr lang="en-ZA" sz="2800" b="1" dirty="0">
                <a:latin typeface="Arial" panose="020B0604020202020204" pitchFamily="34" charset="0"/>
                <a:cs typeface="Arial" panose="020B0604020202020204" pitchFamily="34" charset="0"/>
              </a:rPr>
            </a:br>
            <a:endParaRPr lang="en-ZA" sz="2800" dirty="0">
              <a:latin typeface="Arial" panose="020B0604020202020204" pitchFamily="34" charset="0"/>
              <a:cs typeface="Arial" panose="020B0604020202020204" pitchFamily="34" charset="0"/>
            </a:endParaRPr>
          </a:p>
        </p:txBody>
      </p:sp>
      <p:cxnSp>
        <p:nvCxnSpPr>
          <p:cNvPr id="7" name="Straight Connector 6"/>
          <p:cNvCxnSpPr/>
          <p:nvPr/>
        </p:nvCxnSpPr>
        <p:spPr>
          <a:xfrm>
            <a:off x="0" y="6021388"/>
            <a:ext cx="9144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9" name="Title 1"/>
          <p:cNvSpPr txBox="1"/>
          <p:nvPr/>
        </p:nvSpPr>
        <p:spPr>
          <a:xfrm>
            <a:off x="539750" y="284983"/>
            <a:ext cx="7918450" cy="781817"/>
          </a:xfrm>
          <a:prstGeom prst="rect">
            <a:avLst/>
          </a:prstGeom>
          <a:solidFill>
            <a:srgbClr val="C00000"/>
          </a:solidFill>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en-ZA" sz="2400" b="1" dirty="0">
                <a:solidFill>
                  <a:schemeClr val="bg1"/>
                </a:solidFill>
                <a:latin typeface="Verdana" panose="020B0604030504040204" pitchFamily="34" charset="0"/>
                <a:ea typeface="Verdana" panose="020B0604030504040204" pitchFamily="34" charset="0"/>
                <a:cs typeface="Arial" panose="020B0604020202020204" pitchFamily="34" charset="0"/>
              </a:rPr>
              <a:t>HIGHLIGHTS OF ACHIEVEMENTS 2020-2021</a:t>
            </a:r>
          </a:p>
        </p:txBody>
      </p:sp>
      <p:sp>
        <p:nvSpPr>
          <p:cNvPr id="6150" name="Content Placeholder 2"/>
          <p:cNvSpPr>
            <a:spLocks noGrp="1"/>
          </p:cNvSpPr>
          <p:nvPr>
            <p:ph type="subTitle" idx="1"/>
          </p:nvPr>
        </p:nvSpPr>
        <p:spPr>
          <a:xfrm>
            <a:off x="293290" y="1568451"/>
            <a:ext cx="8557419" cy="4668837"/>
          </a:xfrm>
        </p:spPr>
        <p:txBody>
          <a:bodyPr/>
          <a:lstStyle/>
          <a:p>
            <a:pPr marL="368300" lvl="1" indent="-285750" algn="just">
              <a:lnSpc>
                <a:spcPct val="150000"/>
              </a:lnSpc>
              <a:spcBef>
                <a:spcPts val="600"/>
              </a:spcBef>
              <a:buSzPct val="80000"/>
              <a:buFont typeface="Arial" panose="020B0604020202020204" pitchFamily="34" charset="0"/>
              <a:buChar char="•"/>
            </a:pPr>
            <a:r>
              <a:rPr lang="en-ZA" sz="1600" dirty="0">
                <a:solidFill>
                  <a:schemeClr val="tx1"/>
                </a:solidFill>
                <a:latin typeface="Verdana" panose="020B0604030504040204" pitchFamily="34" charset="0"/>
                <a:ea typeface="Verdana" panose="020B0604030504040204" pitchFamily="34" charset="0"/>
                <a:cs typeface="Arial" panose="020B0604020202020204" pitchFamily="34" charset="0"/>
              </a:rPr>
              <a:t>Maintenance of administrative and financial operations despite the work-from-home arrangements during the first two months of the financial year as a result of Covid-19 pandemic.</a:t>
            </a:r>
          </a:p>
          <a:p>
            <a:pPr marL="368300" lvl="1" indent="-285750" algn="just">
              <a:lnSpc>
                <a:spcPct val="150000"/>
              </a:lnSpc>
              <a:spcBef>
                <a:spcPts val="600"/>
              </a:spcBef>
              <a:buSzPct val="80000"/>
              <a:buFont typeface="Arial" panose="020B0604020202020204" pitchFamily="34" charset="0"/>
              <a:buChar char="•"/>
            </a:pPr>
            <a:r>
              <a:rPr lang="en-ZA" sz="1600" dirty="0">
                <a:solidFill>
                  <a:schemeClr val="tx1"/>
                </a:solidFill>
                <a:latin typeface="Verdana" panose="020B0604030504040204" pitchFamily="34" charset="0"/>
                <a:ea typeface="Verdana" panose="020B0604030504040204" pitchFamily="34" charset="0"/>
                <a:cs typeface="Arial" panose="020B0604020202020204" pitchFamily="34" charset="0"/>
              </a:rPr>
              <a:t>The Regulator made a submission to the Select Committee on Security and Justice of the National Council of Provinces on the proposed amendments to section 16 of the Electoral Act 73 of 1998- Clause 8 of the Electoral Amendment Bill.</a:t>
            </a:r>
          </a:p>
          <a:p>
            <a:pPr marL="368300" lvl="1" indent="-285750" algn="just">
              <a:lnSpc>
                <a:spcPct val="150000"/>
              </a:lnSpc>
              <a:spcBef>
                <a:spcPts val="600"/>
              </a:spcBef>
              <a:buSzPct val="80000"/>
              <a:buFont typeface="Arial" panose="020B0604020202020204" pitchFamily="34" charset="0"/>
              <a:buChar char="•"/>
            </a:pPr>
            <a:r>
              <a:rPr lang="en-US" sz="1600" dirty="0">
                <a:solidFill>
                  <a:schemeClr val="tx1"/>
                </a:solidFill>
                <a:latin typeface="Verdana" panose="020B0604030504040204" pitchFamily="34" charset="0"/>
                <a:ea typeface="Verdana" panose="020B0604030504040204" pitchFamily="34" charset="0"/>
                <a:cs typeface="Arial" panose="020B0604020202020204" pitchFamily="34" charset="0"/>
              </a:rPr>
              <a:t>Presidential proclamation was issued to bring into operation the remaining sections of POPIA on 1 July 2020. The proclamation also brought into operation sections 110 and 114 (4) of POPIA on 1 July 2021.</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92750"/>
            <a:ext cx="8406143" cy="784612"/>
          </a:xfrm>
        </p:spPr>
        <p:txBody>
          <a:bodyPr/>
          <a:lstStyle/>
          <a:p>
            <a:pPr algn="l"/>
            <a:r>
              <a:rPr lang="en-US" sz="2400" b="1" dirty="0" smtClean="0">
                <a:latin typeface="Verdana" panose="020B0604030504040204" pitchFamily="34" charset="0"/>
                <a:ea typeface="Verdana" panose="020B0604030504040204" pitchFamily="34" charset="0"/>
              </a:rPr>
              <a:t>Required Additional Budget 2022/23 																	R’000</a:t>
            </a:r>
            <a:endParaRPr lang="en-ZA" sz="2400" b="1" dirty="0">
              <a:latin typeface="Verdana" panose="020B0604030504040204" pitchFamily="34" charset="0"/>
              <a:ea typeface="Verdana" panose="020B0604030504040204" pitchFamily="34" charset="0"/>
            </a:endParaRPr>
          </a:p>
        </p:txBody>
      </p:sp>
      <p:sp>
        <p:nvSpPr>
          <p:cNvPr id="3" name="Content Placeholder 2"/>
          <p:cNvSpPr>
            <a:spLocks noGrp="1"/>
          </p:cNvSpPr>
          <p:nvPr>
            <p:ph idx="1"/>
          </p:nvPr>
        </p:nvSpPr>
        <p:spPr>
          <a:xfrm>
            <a:off x="457200" y="1274286"/>
            <a:ext cx="8229600" cy="4525963"/>
          </a:xfrm>
        </p:spPr>
        <p:txBody>
          <a:bodyPr/>
          <a:lstStyle/>
          <a:p>
            <a:r>
              <a:rPr lang="en-US" sz="2000" b="1" dirty="0" smtClean="0">
                <a:latin typeface="Verdana" panose="020B0604030504040204" pitchFamily="34" charset="0"/>
                <a:ea typeface="Verdana" panose="020B0604030504040204" pitchFamily="34" charset="0"/>
              </a:rPr>
              <a:t>C</a:t>
            </a:r>
            <a:r>
              <a:rPr lang="en-US" sz="1800" b="1" dirty="0" smtClean="0">
                <a:latin typeface="Verdana" panose="020B0604030504040204" pitchFamily="34" charset="0"/>
                <a:ea typeface="Verdana" panose="020B0604030504040204" pitchFamily="34" charset="0"/>
              </a:rPr>
              <a:t>ompensation of employees</a:t>
            </a:r>
          </a:p>
          <a:p>
            <a:pPr lvl="1"/>
            <a:r>
              <a:rPr lang="en-US" sz="1800" dirty="0" smtClean="0">
                <a:latin typeface="Verdana" panose="020B0604030504040204" pitchFamily="34" charset="0"/>
                <a:ea typeface="Verdana" panose="020B0604030504040204" pitchFamily="34" charset="0"/>
              </a:rPr>
              <a:t>Phase 4 positions								R 4 500 </a:t>
            </a:r>
          </a:p>
          <a:p>
            <a:pPr lvl="1"/>
            <a:r>
              <a:rPr lang="en-US" sz="1800" dirty="0" smtClean="0">
                <a:latin typeface="Verdana" panose="020B0604030504040204" pitchFamily="34" charset="0"/>
                <a:ea typeface="Verdana" panose="020B0604030504040204" pitchFamily="34" charset="0"/>
              </a:rPr>
              <a:t>Breach unit 										R 2 600 </a:t>
            </a:r>
          </a:p>
          <a:p>
            <a:pPr marL="457200" lvl="1" indent="0">
              <a:buNone/>
            </a:pPr>
            <a:endParaRPr lang="en-US" sz="1800" dirty="0" smtClean="0">
              <a:latin typeface="Verdana" panose="020B0604030504040204" pitchFamily="34" charset="0"/>
              <a:ea typeface="Verdana" panose="020B0604030504040204" pitchFamily="34" charset="0"/>
            </a:endParaRPr>
          </a:p>
          <a:p>
            <a:r>
              <a:rPr lang="en-US" sz="1800" b="1" dirty="0" smtClean="0">
                <a:latin typeface="Verdana" panose="020B0604030504040204" pitchFamily="34" charset="0"/>
                <a:ea typeface="Verdana" panose="020B0604030504040204" pitchFamily="34" charset="0"/>
              </a:rPr>
              <a:t>Goods and Services </a:t>
            </a:r>
          </a:p>
          <a:p>
            <a:pPr lvl="1"/>
            <a:r>
              <a:rPr lang="en-US" sz="1800" dirty="0" smtClean="0">
                <a:latin typeface="Verdana" panose="020B0604030504040204" pitchFamily="34" charset="0"/>
                <a:ea typeface="Verdana" panose="020B0604030504040204" pitchFamily="34" charset="0"/>
              </a:rPr>
              <a:t>Operating Lease Buildings	 					R 1 500 </a:t>
            </a:r>
          </a:p>
          <a:p>
            <a:pPr lvl="1"/>
            <a:r>
              <a:rPr lang="en-US" sz="1800" dirty="0" smtClean="0">
                <a:latin typeface="Verdana" panose="020B0604030504040204" pitchFamily="34" charset="0"/>
                <a:ea typeface="Verdana" panose="020B0604030504040204" pitchFamily="34" charset="0"/>
              </a:rPr>
              <a:t>Property Payments Utilities						R 	500</a:t>
            </a:r>
          </a:p>
          <a:p>
            <a:pPr lvl="1"/>
            <a:r>
              <a:rPr lang="en-US" sz="1800" dirty="0" smtClean="0">
                <a:latin typeface="Verdana" panose="020B0604030504040204" pitchFamily="34" charset="0"/>
                <a:ea typeface="Verdana" panose="020B0604030504040204" pitchFamily="34" charset="0"/>
              </a:rPr>
              <a:t>ICT 	Projects 									R 11 000</a:t>
            </a:r>
          </a:p>
          <a:p>
            <a:pPr marL="457200" lvl="1" indent="0">
              <a:buNone/>
            </a:pPr>
            <a:endParaRPr lang="en-US" sz="1800" dirty="0">
              <a:latin typeface="Verdana" panose="020B0604030504040204" pitchFamily="34" charset="0"/>
              <a:ea typeface="Verdana" panose="020B0604030504040204" pitchFamily="34" charset="0"/>
            </a:endParaRPr>
          </a:p>
          <a:p>
            <a:r>
              <a:rPr lang="en-US" sz="1800" b="1" dirty="0" smtClean="0">
                <a:latin typeface="Verdana" panose="020B0604030504040204" pitchFamily="34" charset="0"/>
                <a:ea typeface="Verdana" panose="020B0604030504040204" pitchFamily="34" charset="0"/>
              </a:rPr>
              <a:t>Capital Assets</a:t>
            </a:r>
          </a:p>
          <a:p>
            <a:pPr lvl="1"/>
            <a:r>
              <a:rPr lang="en-US" sz="1800" dirty="0" smtClean="0">
                <a:latin typeface="Verdana" panose="020B0604030504040204" pitchFamily="34" charset="0"/>
                <a:ea typeface="Verdana" panose="020B0604030504040204" pitchFamily="34" charset="0"/>
              </a:rPr>
              <a:t>ICT ( Offsite storage and DR)		 			R 2 500</a:t>
            </a:r>
          </a:p>
          <a:p>
            <a:pPr marL="457200" lvl="1" indent="0">
              <a:buNone/>
            </a:pPr>
            <a:r>
              <a:rPr lang="en-US" sz="1800" dirty="0" smtClean="0">
                <a:latin typeface="Verdana" panose="020B0604030504040204" pitchFamily="34" charset="0"/>
                <a:ea typeface="Verdana" panose="020B0604030504040204" pitchFamily="34" charset="0"/>
              </a:rPr>
              <a:t> </a:t>
            </a:r>
          </a:p>
          <a:p>
            <a:pPr marL="457200" lvl="1" indent="0">
              <a:buNone/>
            </a:pPr>
            <a:r>
              <a:rPr lang="en-US" sz="1800" b="1" dirty="0" smtClean="0">
                <a:latin typeface="Verdana" panose="020B0604030504040204" pitchFamily="34" charset="0"/>
                <a:ea typeface="Verdana" panose="020B0604030504040204" pitchFamily="34" charset="0"/>
              </a:rPr>
              <a:t>TOTAL </a:t>
            </a:r>
            <a:r>
              <a:rPr lang="en-US" sz="1800" b="1" dirty="0">
                <a:latin typeface="Verdana" panose="020B0604030504040204" pitchFamily="34" charset="0"/>
                <a:ea typeface="Verdana" panose="020B0604030504040204" pitchFamily="34" charset="0"/>
              </a:rPr>
              <a:t>	</a:t>
            </a:r>
            <a:r>
              <a:rPr lang="en-US" sz="1800" b="1" dirty="0" smtClean="0">
                <a:latin typeface="Verdana" panose="020B0604030504040204" pitchFamily="34" charset="0"/>
                <a:ea typeface="Verdana" panose="020B0604030504040204" pitchFamily="34" charset="0"/>
              </a:rPr>
              <a:t>											R 22 600</a:t>
            </a:r>
          </a:p>
        </p:txBody>
      </p:sp>
      <p:sp>
        <p:nvSpPr>
          <p:cNvPr id="4" name="Footer Placeholder 3"/>
          <p:cNvSpPr>
            <a:spLocks noGrp="1"/>
          </p:cNvSpPr>
          <p:nvPr>
            <p:ph type="ftr" sz="quarter" idx="4294967295"/>
          </p:nvPr>
        </p:nvSpPr>
        <p:spPr>
          <a:xfrm>
            <a:off x="4273987" y="6356350"/>
            <a:ext cx="2895600" cy="365125"/>
          </a:xfrm>
          <a:prstGeom prst="rect">
            <a:avLst/>
          </a:prstGeom>
        </p:spPr>
        <p:txBody>
          <a:bodyPr/>
          <a:lstStyle/>
          <a:p>
            <a:pPr>
              <a:defRPr/>
            </a:pPr>
            <a:fld id="{2B1E1999-000E-4961-9E86-339CD453A7FE}" type="slidenum">
              <a:rPr lang="en-US" smtClean="0"/>
              <a:t>80</a:t>
            </a:fld>
            <a:endParaRPr 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20495"/>
            <a:ext cx="8229600" cy="4525963"/>
          </a:xfrm>
        </p:spPr>
        <p:txBody>
          <a:bodyPr/>
          <a:lstStyle/>
          <a:p>
            <a:pPr marL="0" indent="0" algn="ctr">
              <a:lnSpc>
                <a:spcPct val="150000"/>
              </a:lnSpc>
              <a:buNone/>
            </a:pPr>
            <a:endParaRPr lang="en-US" sz="2000" dirty="0">
              <a:latin typeface="Arial" panose="020B0604020202020204" pitchFamily="34" charset="0"/>
              <a:cs typeface="Arial" panose="020B0604020202020204" pitchFamily="34" charset="0"/>
            </a:endParaRPr>
          </a:p>
          <a:p>
            <a:pPr marL="0" indent="0" algn="ctr">
              <a:lnSpc>
                <a:spcPct val="150000"/>
              </a:lnSpc>
              <a:buNone/>
            </a:pPr>
            <a:endParaRPr lang="en-US" sz="2000" dirty="0">
              <a:latin typeface="Arial" panose="020B0604020202020204" pitchFamily="34" charset="0"/>
              <a:cs typeface="Arial" panose="020B0604020202020204" pitchFamily="34" charset="0"/>
            </a:endParaRPr>
          </a:p>
          <a:p>
            <a:pPr marL="0" indent="0" algn="ctr">
              <a:lnSpc>
                <a:spcPct val="150000"/>
              </a:lnSpc>
              <a:buNone/>
            </a:pPr>
            <a:r>
              <a:rPr lang="en-US" sz="3600" b="1" dirty="0">
                <a:latin typeface="Arial" panose="020B0604020202020204" pitchFamily="34" charset="0"/>
                <a:cs typeface="Arial" panose="020B0604020202020204" pitchFamily="34" charset="0"/>
              </a:rPr>
              <a:t>THANK YOU</a:t>
            </a:r>
          </a:p>
          <a:p>
            <a:pPr marL="0" indent="0" algn="ctr">
              <a:lnSpc>
                <a:spcPct val="150000"/>
              </a:lnSpc>
              <a:buNone/>
            </a:pPr>
            <a:r>
              <a:rPr lang="en-US" sz="2800" b="1" dirty="0">
                <a:latin typeface="Verdana" panose="020B0604030504040204" pitchFamily="34" charset="0"/>
                <a:ea typeface="Verdana" panose="020B0604030504040204" pitchFamily="34" charset="0"/>
                <a:cs typeface="Arial" panose="020B0604020202020204" pitchFamily="34" charset="0"/>
              </a:rPr>
              <a:t>QUESTIONS</a:t>
            </a:r>
          </a:p>
        </p:txBody>
      </p:sp>
      <p:sp>
        <p:nvSpPr>
          <p:cNvPr id="5" name="Slide Number Placeholder 4"/>
          <p:cNvSpPr>
            <a:spLocks noGrp="1"/>
          </p:cNvSpPr>
          <p:nvPr>
            <p:ph type="sldNum" sz="quarter" idx="12"/>
          </p:nvPr>
        </p:nvSpPr>
        <p:spPr>
          <a:xfrm>
            <a:off x="2524125" y="6173787"/>
            <a:ext cx="2133600" cy="365125"/>
          </a:xfrm>
        </p:spPr>
        <p:txBody>
          <a:bodyPr/>
          <a:lstStyle/>
          <a:p>
            <a:pPr>
              <a:defRPr>
                <a:uFillTx/>
              </a:defRPr>
            </a:pPr>
            <a:fld id="{53D2BF3C-DD81-4A71-B976-BFF89C61EB4E}" type="slidenum">
              <a:rPr lang="en-US" altLang="en-US" smtClean="0">
                <a:uFillTx/>
              </a:rPr>
              <a:t>81</a:t>
            </a:fld>
            <a:endParaRPr lang="en-US" altLang="en-US" dirty="0">
              <a:uFillTx/>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685800" y="260350"/>
            <a:ext cx="7772400" cy="1900238"/>
          </a:xfrm>
        </p:spPr>
        <p:txBody>
          <a:bodyPr/>
          <a:lstStyle/>
          <a:p>
            <a:r>
              <a:rPr lang="en-ZA" sz="2800" b="1" dirty="0">
                <a:latin typeface="Arial" panose="020B0604020202020204" pitchFamily="34" charset="0"/>
                <a:cs typeface="Arial" panose="020B0604020202020204" pitchFamily="34" charset="0"/>
              </a:rPr>
              <a:t/>
            </a:r>
            <a:br>
              <a:rPr lang="en-ZA" sz="2800" b="1" dirty="0">
                <a:latin typeface="Arial" panose="020B0604020202020204" pitchFamily="34" charset="0"/>
                <a:cs typeface="Arial" panose="020B0604020202020204" pitchFamily="34" charset="0"/>
              </a:rPr>
            </a:br>
            <a:endParaRPr lang="en-ZA" sz="2800" dirty="0">
              <a:latin typeface="Arial" panose="020B0604020202020204" pitchFamily="34" charset="0"/>
              <a:cs typeface="Arial" panose="020B0604020202020204" pitchFamily="34" charset="0"/>
            </a:endParaRPr>
          </a:p>
        </p:txBody>
      </p:sp>
      <p:cxnSp>
        <p:nvCxnSpPr>
          <p:cNvPr id="7" name="Straight Connector 6"/>
          <p:cNvCxnSpPr/>
          <p:nvPr/>
        </p:nvCxnSpPr>
        <p:spPr>
          <a:xfrm>
            <a:off x="0" y="6021388"/>
            <a:ext cx="9144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9" name="Title 1"/>
          <p:cNvSpPr txBox="1"/>
          <p:nvPr/>
        </p:nvSpPr>
        <p:spPr>
          <a:xfrm>
            <a:off x="539750" y="284983"/>
            <a:ext cx="7918450" cy="781817"/>
          </a:xfrm>
          <a:prstGeom prst="rect">
            <a:avLst/>
          </a:prstGeom>
          <a:solidFill>
            <a:srgbClr val="C00000"/>
          </a:solidFill>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en-ZA" sz="2400" b="1" dirty="0">
                <a:solidFill>
                  <a:schemeClr val="bg1"/>
                </a:solidFill>
                <a:latin typeface="Verdana" panose="020B0604030504040204" pitchFamily="34" charset="0"/>
                <a:ea typeface="Verdana" panose="020B0604030504040204" pitchFamily="34" charset="0"/>
                <a:cs typeface="Arial" panose="020B0604020202020204" pitchFamily="34" charset="0"/>
              </a:rPr>
              <a:t>HIGHLIGHTS OF ACHIEVEMENTS 2020-2021</a:t>
            </a:r>
          </a:p>
        </p:txBody>
      </p:sp>
      <p:sp>
        <p:nvSpPr>
          <p:cNvPr id="6150" name="Content Placeholder 2"/>
          <p:cNvSpPr>
            <a:spLocks noGrp="1"/>
          </p:cNvSpPr>
          <p:nvPr>
            <p:ph type="subTitle" idx="1"/>
          </p:nvPr>
        </p:nvSpPr>
        <p:spPr>
          <a:xfrm>
            <a:off x="293290" y="1625601"/>
            <a:ext cx="8557419" cy="4668837"/>
          </a:xfrm>
        </p:spPr>
        <p:txBody>
          <a:bodyPr/>
          <a:lstStyle/>
          <a:p>
            <a:pPr marL="368300" lvl="1" indent="-285750" algn="just">
              <a:lnSpc>
                <a:spcPct val="150000"/>
              </a:lnSpc>
              <a:spcBef>
                <a:spcPts val="600"/>
              </a:spcBef>
              <a:buSzPct val="80000"/>
              <a:buFont typeface="Arial" panose="020B0604020202020204" pitchFamily="34" charset="0"/>
              <a:buChar char="•"/>
            </a:pPr>
            <a:r>
              <a:rPr lang="en-US" sz="1600" dirty="0">
                <a:solidFill>
                  <a:schemeClr val="tx1"/>
                </a:solidFill>
                <a:latin typeface="Verdana" panose="020B0604030504040204" pitchFamily="34" charset="0"/>
                <a:ea typeface="Verdana" panose="020B0604030504040204" pitchFamily="34" charset="0"/>
                <a:cs typeface="Arial" panose="020B0604020202020204" pitchFamily="34" charset="0"/>
              </a:rPr>
              <a:t>The Guidance Note on applications for Prior Authorisation was issued.</a:t>
            </a:r>
          </a:p>
          <a:p>
            <a:pPr marL="368300" lvl="1" indent="-285750" algn="just">
              <a:lnSpc>
                <a:spcPct val="150000"/>
              </a:lnSpc>
              <a:spcBef>
                <a:spcPts val="600"/>
              </a:spcBef>
              <a:buSzPct val="80000"/>
              <a:buFont typeface="Arial" panose="020B0604020202020204" pitchFamily="34" charset="0"/>
              <a:buChar char="•"/>
            </a:pPr>
            <a:r>
              <a:rPr lang="en-US" sz="1600" dirty="0">
                <a:solidFill>
                  <a:schemeClr val="tx1"/>
                </a:solidFill>
                <a:latin typeface="Verdana" panose="020B0604030504040204" pitchFamily="34" charset="0"/>
                <a:ea typeface="Verdana" panose="020B0604030504040204" pitchFamily="34" charset="0"/>
                <a:cs typeface="Arial" panose="020B0604020202020204" pitchFamily="34" charset="0"/>
              </a:rPr>
              <a:t>The Regulator heightened the use of digital meetings and social media platforms to ensure continuous engagement with stakeholders and the public. </a:t>
            </a:r>
          </a:p>
          <a:p>
            <a:pPr marL="368300" lvl="1" indent="-285750" algn="just">
              <a:lnSpc>
                <a:spcPct val="150000"/>
              </a:lnSpc>
              <a:spcBef>
                <a:spcPts val="600"/>
              </a:spcBef>
              <a:buSzPct val="80000"/>
              <a:buFont typeface="Arial" panose="020B0604020202020204" pitchFamily="34" charset="0"/>
              <a:buChar char="•"/>
            </a:pPr>
            <a:r>
              <a:rPr lang="en-US" sz="1600" dirty="0">
                <a:solidFill>
                  <a:schemeClr val="tx1"/>
                </a:solidFill>
                <a:latin typeface="Verdana" panose="020B0604030504040204" pitchFamily="34" charset="0"/>
                <a:ea typeface="Verdana" panose="020B0604030504040204" pitchFamily="34" charset="0"/>
                <a:cs typeface="Arial" panose="020B0604020202020204" pitchFamily="34" charset="0"/>
              </a:rPr>
              <a:t>The Regulator organised webinars to commemorate the International Day for Universal Access to Information on 28 September 2020 and the Data Privacy Day on 28 January 2021.</a:t>
            </a:r>
            <a:endParaRPr lang="en-ZA" sz="1600" dirty="0">
              <a:solidFill>
                <a:schemeClr val="tx1"/>
              </a:solidFill>
              <a:latin typeface="Verdana" panose="020B0604030504040204" pitchFamily="34" charset="0"/>
              <a:ea typeface="Verdana" panose="020B0604030504040204" pitchFamily="34" charset="0"/>
              <a:cs typeface="Arial" panose="020B0604020202020204" pitchFamily="34" charset="0"/>
            </a:endParaRPr>
          </a:p>
          <a:p>
            <a:pPr marL="368300" lvl="1" indent="-285750" algn="just">
              <a:lnSpc>
                <a:spcPct val="150000"/>
              </a:lnSpc>
              <a:spcBef>
                <a:spcPts val="600"/>
              </a:spcBef>
              <a:buSzPct val="80000"/>
              <a:buFont typeface="Arial" panose="020B0604020202020204" pitchFamily="34" charset="0"/>
              <a:buChar char="•"/>
            </a:pPr>
            <a:r>
              <a:rPr lang="en-US" sz="1600" dirty="0">
                <a:solidFill>
                  <a:schemeClr val="tx1"/>
                </a:solidFill>
                <a:latin typeface="Verdana" panose="020B0604030504040204" pitchFamily="34" charset="0"/>
                <a:ea typeface="Verdana" panose="020B0604030504040204" pitchFamily="34" charset="0"/>
                <a:cs typeface="Arial" panose="020B0604020202020204" pitchFamily="34" charset="0"/>
              </a:rPr>
              <a:t>The Regulator adopted the Guidelines to Develop Codes of Conduct, and the standard for making and dealing with complaints under approved codes of conduct provided for in section 65 of POPIA.</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9094</Words>
  <Application>Microsoft Office PowerPoint</Application>
  <PresentationFormat>On-screen Show (4:3)</PresentationFormat>
  <Paragraphs>1839</Paragraphs>
  <Slides>81</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81</vt:i4>
      </vt:variant>
    </vt:vector>
  </HeadingPairs>
  <TitlesOfParts>
    <vt:vector size="89" baseType="lpstr">
      <vt:lpstr>MS PGothic</vt:lpstr>
      <vt:lpstr>Arial</vt:lpstr>
      <vt:lpstr>Calibri</vt:lpstr>
      <vt:lpstr>Courier New</vt:lpstr>
      <vt:lpstr>Times New Roman</vt:lpstr>
      <vt:lpstr>Verdana</vt:lpstr>
      <vt:lpstr>Wingdings</vt:lpstr>
      <vt:lpstr>Office Theme</vt:lpstr>
      <vt:lpstr>                  </vt:lpstr>
      <vt:lpstr>PRESENTATION OUTLINE </vt:lpstr>
      <vt:lpstr>MANDATE OF THE INFORMATION REGULATOR</vt:lpstr>
      <vt:lpstr>STRATEGIC FOCUS</vt:lpstr>
      <vt:lpstr>GOVERNANCE  Members of the Regulator:  Adv. Pansy Tlakula (Chairperson) Adv. Collen Weapond, (Fulltime member) Adv. Lebogang Stroom-Nzama, (Fulltime member) Prof. Sizwe Snail kaMtuze (Part-time member) Ms. Alison Tilley (Part-time member)  </vt:lpstr>
      <vt:lpstr>Organisational structure </vt:lpstr>
      <vt:lpstr> </vt:lpstr>
      <vt:lpstr> </vt:lpstr>
      <vt:lpstr> </vt:lpstr>
      <vt:lpstr>HIGHLIGHTS: AREAS OF CONCERN</vt:lpstr>
      <vt:lpstr>OPERATIONAL MATTERS</vt:lpstr>
      <vt:lpstr>OPERATIONAL MATTERS</vt:lpstr>
      <vt:lpstr>OPERATIONAL MATTERS: Expenditure Report </vt:lpstr>
      <vt:lpstr>OPERATIONAL MATTERS: Expenditure Report </vt:lpstr>
      <vt:lpstr>OPERATIONAL MATT: Reasons for Under Expenditure</vt:lpstr>
      <vt:lpstr>INSTITUTIONAL PERFORMANCE</vt:lpstr>
      <vt:lpstr>INSTITUTIONAL PERFORMANCE</vt:lpstr>
      <vt:lpstr>OPERATIONAL MATTERS</vt:lpstr>
      <vt:lpstr>PROGRAMME 1: PROTECTION OF PERSONAL INFORMATION</vt:lpstr>
      <vt:lpstr>PROGRAMME 1: PROTECTION OF PERSONAL INFORMATION</vt:lpstr>
      <vt:lpstr>PROGRAMME 1: PROTECTION OF PERSONAL INFORMATION</vt:lpstr>
      <vt:lpstr>PROGRAMME 2: PROMOTION OF ACCESS TO INFORMATION</vt:lpstr>
      <vt:lpstr>PROGRAMME 2: PROMOTION OF ACCESS TO INFORMATION</vt:lpstr>
      <vt:lpstr>PROGRAMME 3: EDUCATION AND COMMUNICATION</vt:lpstr>
      <vt:lpstr>PROGRAMME 3: EDUCATION AND COMMUNICATION</vt:lpstr>
      <vt:lpstr>PROGRAMME 3: EDUCATION AND COMMUNICATION</vt:lpstr>
      <vt:lpstr>PROGRAMME 4: LEGAL, POLICY, RESEARCH AND INFORMATION TECHNOLOGY ANALYSIS</vt:lpstr>
      <vt:lpstr>PROGRAMME 4: LEGAL, POLICY, RESEARCH AND INFORMATION TECHNOLOGY ANALYSIS</vt:lpstr>
      <vt:lpstr>PROGRAMME 5: ADMINISTRATION</vt:lpstr>
      <vt:lpstr>PROGRAMME 5: ADMINISTRATION</vt:lpstr>
      <vt:lpstr>PROGRAMME 5: ADMINISTRATION</vt:lpstr>
      <vt:lpstr>CAPITAL INVESTMENT</vt:lpstr>
      <vt:lpstr>CAPITAL INVESTMENT</vt:lpstr>
      <vt:lpstr>PARLIAMENTARY ENGAGEMENTS</vt:lpstr>
      <vt:lpstr>PARLIAMENTARY ENGAGEMENTS</vt:lpstr>
      <vt:lpstr>HUMAN RESOURCES</vt:lpstr>
      <vt:lpstr>HUMAN RESOURCES</vt:lpstr>
      <vt:lpstr>HUMAN RESOURCES</vt:lpstr>
      <vt:lpstr>HUMAN RESOURCES</vt:lpstr>
      <vt:lpstr>HUMAN RESOURCES</vt:lpstr>
      <vt:lpstr>HUMAN RESOURCES</vt:lpstr>
      <vt:lpstr>PowerPoint Presentation</vt:lpstr>
      <vt:lpstr>                  </vt:lpstr>
      <vt:lpstr>Organisational Performance</vt:lpstr>
      <vt:lpstr>PROGRAMME 1:  PROTECTION OF PERSONAL INFORMATION ACT</vt:lpstr>
      <vt:lpstr>PROGRAMME 1: PROTECTION OF PERSONAL INFORMATION ACT</vt:lpstr>
      <vt:lpstr>PROGRAMME 1:  PROTECTION OF PERSONAL INFORMATION ACT</vt:lpstr>
      <vt:lpstr>PROGRAMME 1:  PROTECTION OF PERSONAL INFORMATION ACT</vt:lpstr>
      <vt:lpstr>PROGRAMME 1:  PROTECTION OF PERSONAL INFORMATION ACT</vt:lpstr>
      <vt:lpstr>PROGRAMME 1:  PROTECTION OF PERSONAL INFORMATION ACT</vt:lpstr>
      <vt:lpstr>PROGRAMME 1:  PROTECTION OF PERSONAL INFORMATION ACT</vt:lpstr>
      <vt:lpstr>PROGRAMME 2: PROMOTION OF ACCESS TO INFORMATION ACT</vt:lpstr>
      <vt:lpstr>PROGRAMME 2: PROMOTION OF ACCESS TO INFORMATION ACT</vt:lpstr>
      <vt:lpstr>PROGRAMME 2: PROMOTION OF ACCESS TO INFORMATION ACT</vt:lpstr>
      <vt:lpstr>PowerPoint Presentation</vt:lpstr>
      <vt:lpstr>PowerPoint Presentation</vt:lpstr>
      <vt:lpstr>PROGRAMME 3: EDUCATION &amp; COMMUNICATION</vt:lpstr>
      <vt:lpstr>PROGRAMME 3: EDUCATION &amp; COMMUNICATION</vt:lpstr>
      <vt:lpstr>PROGRAMME 3: EDUCATION &amp; COMMUNICATION</vt:lpstr>
      <vt:lpstr>PROGRAMME 3: EDUCATION &amp; COMMUNICATION</vt:lpstr>
      <vt:lpstr>PROGRAMME 3: EDUCATION &amp; COMMUNICATION</vt:lpstr>
      <vt:lpstr>PROGRAMME 3: EDUCATION &amp; COMMUNICATION</vt:lpstr>
      <vt:lpstr>PROGRAMME 4: LEGAL, POLICY, RESEARCH AND INFORMATION TECHNOLOGY ANALYSIS</vt:lpstr>
      <vt:lpstr>PROGRAMME4 : LEGAL, POLICY, RESEARCH AND INFORMATION TECHNOLOGY ANALYSIS</vt:lpstr>
      <vt:lpstr>PROGRAMME 4: LEGAL, POLICY, RESEARCH AND INFORMATION TECHNOLOGY ANALYSIS</vt:lpstr>
      <vt:lpstr>PROGRAMME 4 : LEGAL, POLICY, RESEARCH AND INFORMATION TECHNOLOGY ANALYSIS</vt:lpstr>
      <vt:lpstr>PROGRAMME 4 : LEGAL, POLICY, RESEARCH AND INFORMATION TECHNOLOGY ANALYSIS</vt:lpstr>
      <vt:lpstr>PROGRAMME: LEGAL, POLICY, RESEARCH AND INFORMATION TECHNOLOGY ANALYSIS</vt:lpstr>
      <vt:lpstr>PowerPoint Presentation</vt:lpstr>
      <vt:lpstr>PROGRAMME 5: ADMINISTRATION</vt:lpstr>
      <vt:lpstr>PROGRAMME 5: ADMINISTRATION</vt:lpstr>
      <vt:lpstr>PROGRAMME 5: ADMINISTRATION</vt:lpstr>
      <vt:lpstr>PowerPoint Presentation</vt:lpstr>
      <vt:lpstr>PowerPoint Presentation</vt:lpstr>
      <vt:lpstr>PowerPoint Presentation</vt:lpstr>
      <vt:lpstr>PowerPoint Presentation</vt:lpstr>
      <vt:lpstr>Mid-Year 2021/22  (01 April -  30 September 2021)</vt:lpstr>
      <vt:lpstr>Actions to mitigate Under expenditure in 2021/22</vt:lpstr>
      <vt:lpstr>Budget Allocation 2022/23 and 2023/24</vt:lpstr>
      <vt:lpstr>Required Additional Budget 2022/23                  R’000</vt:lpstr>
      <vt:lpstr>PowerPoint Presentation</vt:lpstr>
    </vt:vector>
  </TitlesOfParts>
  <Company>DEPARTMENT OF JUSTICE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TSEPO TSOAELI</dc:creator>
  <cp:lastModifiedBy>Vhonani Ramaano</cp:lastModifiedBy>
  <cp:revision>351</cp:revision>
  <dcterms:created xsi:type="dcterms:W3CDTF">2017-03-24T11:50:00Z</dcterms:created>
  <dcterms:modified xsi:type="dcterms:W3CDTF">2021-11-18T15:24:59Z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1A58D439820C453EA260B86BACB9FB6D</vt:lpwstr>
  </property>
  <property fmtid="{D5CDD505-2E9C-101B-9397-08002B2CF9AE}" pid="3" name="KSOProductBuildVer">
    <vt:lpwstr>1033-11.2.0.10351</vt:lpwstr>
  </property>
</Properties>
</file>