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bookmarkIdSeed="5">
  <p:sldMasterIdLst>
    <p:sldMasterId id="2147483753" r:id="rId1"/>
  </p:sldMasterIdLst>
  <p:notesMasterIdLst>
    <p:notesMasterId r:id="rId48"/>
  </p:notesMasterIdLst>
  <p:handoutMasterIdLst>
    <p:handoutMasterId r:id="rId49"/>
  </p:handoutMasterIdLst>
  <p:sldIdLst>
    <p:sldId id="256" r:id="rId2"/>
    <p:sldId id="316" r:id="rId3"/>
    <p:sldId id="317" r:id="rId4"/>
    <p:sldId id="373" r:id="rId5"/>
    <p:sldId id="353" r:id="rId6"/>
    <p:sldId id="318" r:id="rId7"/>
    <p:sldId id="348" r:id="rId8"/>
    <p:sldId id="349" r:id="rId9"/>
    <p:sldId id="350" r:id="rId10"/>
    <p:sldId id="351" r:id="rId11"/>
    <p:sldId id="352" r:id="rId12"/>
    <p:sldId id="319" r:id="rId13"/>
    <p:sldId id="320" r:id="rId14"/>
    <p:sldId id="354" r:id="rId15"/>
    <p:sldId id="355" r:id="rId16"/>
    <p:sldId id="321" r:id="rId17"/>
    <p:sldId id="356" r:id="rId18"/>
    <p:sldId id="322" r:id="rId19"/>
    <p:sldId id="358" r:id="rId20"/>
    <p:sldId id="359" r:id="rId21"/>
    <p:sldId id="360" r:id="rId22"/>
    <p:sldId id="361" r:id="rId23"/>
    <p:sldId id="362" r:id="rId24"/>
    <p:sldId id="363" r:id="rId25"/>
    <p:sldId id="364" r:id="rId26"/>
    <p:sldId id="365" r:id="rId27"/>
    <p:sldId id="366" r:id="rId28"/>
    <p:sldId id="334" r:id="rId29"/>
    <p:sldId id="343" r:id="rId30"/>
    <p:sldId id="367" r:id="rId31"/>
    <p:sldId id="335" r:id="rId32"/>
    <p:sldId id="368" r:id="rId33"/>
    <p:sldId id="337" r:id="rId34"/>
    <p:sldId id="369" r:id="rId35"/>
    <p:sldId id="357" r:id="rId36"/>
    <p:sldId id="370" r:id="rId37"/>
    <p:sldId id="340" r:id="rId38"/>
    <p:sldId id="371" r:id="rId39"/>
    <p:sldId id="338" r:id="rId40"/>
    <p:sldId id="372" r:id="rId41"/>
    <p:sldId id="339" r:id="rId42"/>
    <p:sldId id="374" r:id="rId43"/>
    <p:sldId id="375" r:id="rId44"/>
    <p:sldId id="384" r:id="rId45"/>
    <p:sldId id="346" r:id="rId46"/>
    <p:sldId id="347" r:id="rId47"/>
  </p:sldIdLst>
  <p:sldSz cx="24371300" cy="13716000"/>
  <p:notesSz cx="6797675" cy="9926638"/>
  <p:defaultTextStyle>
    <a:lvl1pPr defTabSz="1828432">
      <a:defRPr sz="3600">
        <a:solidFill>
          <a:srgbClr val="737572"/>
        </a:solidFill>
        <a:latin typeface="+mj-lt"/>
        <a:ea typeface="+mj-ea"/>
        <a:cs typeface="+mj-cs"/>
        <a:sym typeface="Helvetica Neue"/>
      </a:defRPr>
    </a:lvl1pPr>
    <a:lvl2pPr defTabSz="1828432">
      <a:defRPr sz="3600">
        <a:solidFill>
          <a:srgbClr val="737572"/>
        </a:solidFill>
        <a:latin typeface="+mj-lt"/>
        <a:ea typeface="+mj-ea"/>
        <a:cs typeface="+mj-cs"/>
        <a:sym typeface="Helvetica Neue"/>
      </a:defRPr>
    </a:lvl2pPr>
    <a:lvl3pPr defTabSz="1828432">
      <a:defRPr sz="3600">
        <a:solidFill>
          <a:srgbClr val="737572"/>
        </a:solidFill>
        <a:latin typeface="+mj-lt"/>
        <a:ea typeface="+mj-ea"/>
        <a:cs typeface="+mj-cs"/>
        <a:sym typeface="Helvetica Neue"/>
      </a:defRPr>
    </a:lvl3pPr>
    <a:lvl4pPr defTabSz="1828432">
      <a:defRPr sz="3600">
        <a:solidFill>
          <a:srgbClr val="737572"/>
        </a:solidFill>
        <a:latin typeface="+mj-lt"/>
        <a:ea typeface="+mj-ea"/>
        <a:cs typeface="+mj-cs"/>
        <a:sym typeface="Helvetica Neue"/>
      </a:defRPr>
    </a:lvl4pPr>
    <a:lvl5pPr defTabSz="1828432">
      <a:defRPr sz="3600">
        <a:solidFill>
          <a:srgbClr val="737572"/>
        </a:solidFill>
        <a:latin typeface="+mj-lt"/>
        <a:ea typeface="+mj-ea"/>
        <a:cs typeface="+mj-cs"/>
        <a:sym typeface="Helvetica Neue"/>
      </a:defRPr>
    </a:lvl5pPr>
    <a:lvl6pPr defTabSz="1828432">
      <a:defRPr sz="3600">
        <a:solidFill>
          <a:srgbClr val="737572"/>
        </a:solidFill>
        <a:latin typeface="+mj-lt"/>
        <a:ea typeface="+mj-ea"/>
        <a:cs typeface="+mj-cs"/>
        <a:sym typeface="Helvetica Neue"/>
      </a:defRPr>
    </a:lvl6pPr>
    <a:lvl7pPr defTabSz="1828432">
      <a:defRPr sz="3600">
        <a:solidFill>
          <a:srgbClr val="737572"/>
        </a:solidFill>
        <a:latin typeface="+mj-lt"/>
        <a:ea typeface="+mj-ea"/>
        <a:cs typeface="+mj-cs"/>
        <a:sym typeface="Helvetica Neue"/>
      </a:defRPr>
    </a:lvl7pPr>
    <a:lvl8pPr defTabSz="1828432">
      <a:defRPr sz="3600">
        <a:solidFill>
          <a:srgbClr val="737572"/>
        </a:solidFill>
        <a:latin typeface="+mj-lt"/>
        <a:ea typeface="+mj-ea"/>
        <a:cs typeface="+mj-cs"/>
        <a:sym typeface="Helvetica Neue"/>
      </a:defRPr>
    </a:lvl8pPr>
    <a:lvl9pPr defTabSz="1828432">
      <a:defRPr sz="3600">
        <a:solidFill>
          <a:srgbClr val="737572"/>
        </a:solidFill>
        <a:latin typeface="+mj-lt"/>
        <a:ea typeface="+mj-ea"/>
        <a:cs typeface="+mj-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0DD7F"/>
    <a:srgbClr val="666633"/>
    <a:srgbClr val="FF66FF"/>
    <a:srgbClr val="FFFF99"/>
    <a:srgbClr val="0D7E4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737572"/>
        </a:fontRef>
        <a:srgbClr val="737572"/>
      </a:tcTxStyle>
      <a:tcStyle>
        <a:tcBdr>
          <a:left>
            <a:ln w="12700" cap="flat">
              <a:solidFill>
                <a:srgbClr val="FAFCFF"/>
              </a:solidFill>
              <a:prstDash val="solid"/>
              <a:bevel/>
            </a:ln>
          </a:left>
          <a:right>
            <a:ln w="12700" cap="flat">
              <a:solidFill>
                <a:srgbClr val="FAFCFF"/>
              </a:solidFill>
              <a:prstDash val="solid"/>
              <a:bevel/>
            </a:ln>
          </a:right>
          <a:top>
            <a:ln w="12700" cap="flat">
              <a:solidFill>
                <a:srgbClr val="FAFCFF"/>
              </a:solidFill>
              <a:prstDash val="solid"/>
              <a:bevel/>
            </a:ln>
          </a:top>
          <a:bottom>
            <a:ln w="12700" cap="flat">
              <a:solidFill>
                <a:srgbClr val="FAFCFF"/>
              </a:solidFill>
              <a:prstDash val="solid"/>
              <a:bevel/>
            </a:ln>
          </a:bottom>
          <a:insideH>
            <a:ln w="12700" cap="flat">
              <a:solidFill>
                <a:srgbClr val="FAFCFF"/>
              </a:solidFill>
              <a:prstDash val="solid"/>
              <a:bevel/>
            </a:ln>
          </a:insideH>
          <a:insideV>
            <a:ln w="12700" cap="flat">
              <a:solidFill>
                <a:srgbClr val="FAFCFF"/>
              </a:solidFill>
              <a:prstDash val="solid"/>
              <a:bevel/>
            </a:ln>
          </a:insideV>
        </a:tcBdr>
        <a:fill>
          <a:solidFill>
            <a:srgbClr val="F4E7CB"/>
          </a:solidFill>
        </a:fill>
      </a:tcStyle>
    </a:wholeTbl>
    <a:band2H>
      <a:tcTxStyle/>
      <a:tcStyle>
        <a:tcBdr/>
        <a:fill>
          <a:solidFill>
            <a:srgbClr val="FAF3E7"/>
          </a:solidFill>
        </a:fill>
      </a:tcStyle>
    </a:band2H>
    <a:firstCol>
      <a:tcTxStyle b="on" i="on">
        <a:fontRef idx="major">
          <a:srgbClr val="FAFCFF"/>
        </a:fontRef>
        <a:srgbClr val="FAFCFF"/>
      </a:tcTxStyle>
      <a:tcStyle>
        <a:tcBdr>
          <a:left>
            <a:ln w="12700" cap="flat">
              <a:solidFill>
                <a:srgbClr val="FAFCFF"/>
              </a:solidFill>
              <a:prstDash val="solid"/>
              <a:bevel/>
            </a:ln>
          </a:left>
          <a:right>
            <a:ln w="12700" cap="flat">
              <a:solidFill>
                <a:srgbClr val="FAFCFF"/>
              </a:solidFill>
              <a:prstDash val="solid"/>
              <a:bevel/>
            </a:ln>
          </a:right>
          <a:top>
            <a:ln w="12700" cap="flat">
              <a:solidFill>
                <a:srgbClr val="FAFCFF"/>
              </a:solidFill>
              <a:prstDash val="solid"/>
              <a:bevel/>
            </a:ln>
          </a:top>
          <a:bottom>
            <a:ln w="12700" cap="flat">
              <a:solidFill>
                <a:srgbClr val="FAFCFF"/>
              </a:solidFill>
              <a:prstDash val="solid"/>
              <a:bevel/>
            </a:ln>
          </a:bottom>
          <a:insideH>
            <a:ln w="12700" cap="flat">
              <a:solidFill>
                <a:srgbClr val="FAFCFF"/>
              </a:solidFill>
              <a:prstDash val="solid"/>
              <a:bevel/>
            </a:ln>
          </a:insideH>
          <a:insideV>
            <a:ln w="12700" cap="flat">
              <a:solidFill>
                <a:srgbClr val="FAFCFF"/>
              </a:solidFill>
              <a:prstDash val="solid"/>
              <a:bevel/>
            </a:ln>
          </a:insideV>
        </a:tcBdr>
        <a:fill>
          <a:solidFill>
            <a:srgbClr val="E2BB19"/>
          </a:solidFill>
        </a:fill>
      </a:tcStyle>
    </a:firstCol>
    <a:lastRow>
      <a:tcTxStyle b="on" i="on">
        <a:fontRef idx="major">
          <a:srgbClr val="FAFCFF"/>
        </a:fontRef>
        <a:srgbClr val="FAFCFF"/>
      </a:tcTxStyle>
      <a:tcStyle>
        <a:tcBdr>
          <a:left>
            <a:ln w="12700" cap="flat">
              <a:solidFill>
                <a:srgbClr val="FAFCFF"/>
              </a:solidFill>
              <a:prstDash val="solid"/>
              <a:bevel/>
            </a:ln>
          </a:left>
          <a:right>
            <a:ln w="12700" cap="flat">
              <a:solidFill>
                <a:srgbClr val="FAFCFF"/>
              </a:solidFill>
              <a:prstDash val="solid"/>
              <a:bevel/>
            </a:ln>
          </a:right>
          <a:top>
            <a:ln w="38100" cap="flat">
              <a:solidFill>
                <a:srgbClr val="FAFCFF"/>
              </a:solidFill>
              <a:prstDash val="solid"/>
              <a:bevel/>
            </a:ln>
          </a:top>
          <a:bottom>
            <a:ln w="12700" cap="flat">
              <a:solidFill>
                <a:srgbClr val="FAFCFF"/>
              </a:solidFill>
              <a:prstDash val="solid"/>
              <a:bevel/>
            </a:ln>
          </a:bottom>
          <a:insideH>
            <a:ln w="12700" cap="flat">
              <a:solidFill>
                <a:srgbClr val="FAFCFF"/>
              </a:solidFill>
              <a:prstDash val="solid"/>
              <a:bevel/>
            </a:ln>
          </a:insideH>
          <a:insideV>
            <a:ln w="12700" cap="flat">
              <a:solidFill>
                <a:srgbClr val="FAFCFF"/>
              </a:solidFill>
              <a:prstDash val="solid"/>
              <a:bevel/>
            </a:ln>
          </a:insideV>
        </a:tcBdr>
        <a:fill>
          <a:solidFill>
            <a:srgbClr val="E2BB19"/>
          </a:solidFill>
        </a:fill>
      </a:tcStyle>
    </a:lastRow>
    <a:firstRow>
      <a:tcTxStyle b="on" i="on">
        <a:fontRef idx="major">
          <a:srgbClr val="FAFCFF"/>
        </a:fontRef>
        <a:srgbClr val="FAFCFF"/>
      </a:tcTxStyle>
      <a:tcStyle>
        <a:tcBdr>
          <a:left>
            <a:ln w="12700" cap="flat">
              <a:solidFill>
                <a:srgbClr val="FAFCFF"/>
              </a:solidFill>
              <a:prstDash val="solid"/>
              <a:bevel/>
            </a:ln>
          </a:left>
          <a:right>
            <a:ln w="12700" cap="flat">
              <a:solidFill>
                <a:srgbClr val="FAFCFF"/>
              </a:solidFill>
              <a:prstDash val="solid"/>
              <a:bevel/>
            </a:ln>
          </a:right>
          <a:top>
            <a:ln w="12700" cap="flat">
              <a:solidFill>
                <a:srgbClr val="FAFCFF"/>
              </a:solidFill>
              <a:prstDash val="solid"/>
              <a:bevel/>
            </a:ln>
          </a:top>
          <a:bottom>
            <a:ln w="38100" cap="flat">
              <a:solidFill>
                <a:srgbClr val="FAFCFF"/>
              </a:solidFill>
              <a:prstDash val="solid"/>
              <a:bevel/>
            </a:ln>
          </a:bottom>
          <a:insideH>
            <a:ln w="12700" cap="flat">
              <a:solidFill>
                <a:srgbClr val="FAFCFF"/>
              </a:solidFill>
              <a:prstDash val="solid"/>
              <a:bevel/>
            </a:ln>
          </a:insideH>
          <a:insideV>
            <a:ln w="12700" cap="flat">
              <a:solidFill>
                <a:srgbClr val="FAFCFF"/>
              </a:solidFill>
              <a:prstDash val="solid"/>
              <a:bevel/>
            </a:ln>
          </a:insideV>
        </a:tcBdr>
        <a:fill>
          <a:solidFill>
            <a:srgbClr val="E2BB19"/>
          </a:solidFill>
        </a:fill>
      </a:tcStyle>
    </a:firstRow>
  </a:tblStyle>
  <a:tblStyle styleId="{C7B018BB-80A7-4F77-B60F-C8B233D01FF8}" styleName="">
    <a:tblBg/>
    <a:wholeTbl>
      <a:tcTxStyle b="on" i="on">
        <a:fontRef idx="major">
          <a:srgbClr val="737572"/>
        </a:fontRef>
        <a:srgbClr val="737572"/>
      </a:tcTxStyle>
      <a:tcStyle>
        <a:tcBdr>
          <a:left>
            <a:ln w="12700" cap="flat">
              <a:solidFill>
                <a:srgbClr val="FAFCFF"/>
              </a:solidFill>
              <a:prstDash val="solid"/>
              <a:bevel/>
            </a:ln>
          </a:left>
          <a:right>
            <a:ln w="12700" cap="flat">
              <a:solidFill>
                <a:srgbClr val="FAFCFF"/>
              </a:solidFill>
              <a:prstDash val="solid"/>
              <a:bevel/>
            </a:ln>
          </a:right>
          <a:top>
            <a:ln w="12700" cap="flat">
              <a:solidFill>
                <a:srgbClr val="FAFCFF"/>
              </a:solidFill>
              <a:prstDash val="solid"/>
              <a:bevel/>
            </a:ln>
          </a:top>
          <a:bottom>
            <a:ln w="12700" cap="flat">
              <a:solidFill>
                <a:srgbClr val="FAFCFF"/>
              </a:solidFill>
              <a:prstDash val="solid"/>
              <a:bevel/>
            </a:ln>
          </a:bottom>
          <a:insideH>
            <a:ln w="12700" cap="flat">
              <a:solidFill>
                <a:srgbClr val="FAFCFF"/>
              </a:solidFill>
              <a:prstDash val="solid"/>
              <a:bevel/>
            </a:ln>
          </a:insideH>
          <a:insideV>
            <a:ln w="12700" cap="flat">
              <a:solidFill>
                <a:srgbClr val="FAFCFF"/>
              </a:solidFill>
              <a:prstDash val="solid"/>
              <a:bevel/>
            </a:ln>
          </a:insideV>
        </a:tcBdr>
        <a:fill>
          <a:solidFill>
            <a:srgbClr val="E2DACA"/>
          </a:solidFill>
        </a:fill>
      </a:tcStyle>
    </a:wholeTbl>
    <a:band2H>
      <a:tcTxStyle/>
      <a:tcStyle>
        <a:tcBdr/>
        <a:fill>
          <a:solidFill>
            <a:srgbClr val="F1EDE7"/>
          </a:solidFill>
        </a:fill>
      </a:tcStyle>
    </a:band2H>
    <a:firstCol>
      <a:tcTxStyle b="on" i="on">
        <a:fontRef idx="major">
          <a:srgbClr val="FAFCFF"/>
        </a:fontRef>
        <a:srgbClr val="FAFCFF"/>
      </a:tcTxStyle>
      <a:tcStyle>
        <a:tcBdr>
          <a:left>
            <a:ln w="12700" cap="flat">
              <a:solidFill>
                <a:srgbClr val="FAFCFF"/>
              </a:solidFill>
              <a:prstDash val="solid"/>
              <a:bevel/>
            </a:ln>
          </a:left>
          <a:right>
            <a:ln w="12700" cap="flat">
              <a:solidFill>
                <a:srgbClr val="FAFCFF"/>
              </a:solidFill>
              <a:prstDash val="solid"/>
              <a:bevel/>
            </a:ln>
          </a:right>
          <a:top>
            <a:ln w="12700" cap="flat">
              <a:solidFill>
                <a:srgbClr val="FAFCFF"/>
              </a:solidFill>
              <a:prstDash val="solid"/>
              <a:bevel/>
            </a:ln>
          </a:top>
          <a:bottom>
            <a:ln w="12700" cap="flat">
              <a:solidFill>
                <a:srgbClr val="FAFCFF"/>
              </a:solidFill>
              <a:prstDash val="solid"/>
              <a:bevel/>
            </a:ln>
          </a:bottom>
          <a:insideH>
            <a:ln w="12700" cap="flat">
              <a:solidFill>
                <a:srgbClr val="FAFCFF"/>
              </a:solidFill>
              <a:prstDash val="solid"/>
              <a:bevel/>
            </a:ln>
          </a:insideH>
          <a:insideV>
            <a:ln w="12700" cap="flat">
              <a:solidFill>
                <a:srgbClr val="FAFCFF"/>
              </a:solidFill>
              <a:prstDash val="solid"/>
              <a:bevel/>
            </a:ln>
          </a:insideV>
        </a:tcBdr>
        <a:fill>
          <a:solidFill>
            <a:srgbClr val="AA8C14"/>
          </a:solidFill>
        </a:fill>
      </a:tcStyle>
    </a:firstCol>
    <a:lastRow>
      <a:tcTxStyle b="on" i="on">
        <a:fontRef idx="major">
          <a:srgbClr val="FAFCFF"/>
        </a:fontRef>
        <a:srgbClr val="FAFCFF"/>
      </a:tcTxStyle>
      <a:tcStyle>
        <a:tcBdr>
          <a:left>
            <a:ln w="12700" cap="flat">
              <a:solidFill>
                <a:srgbClr val="FAFCFF"/>
              </a:solidFill>
              <a:prstDash val="solid"/>
              <a:bevel/>
            </a:ln>
          </a:left>
          <a:right>
            <a:ln w="12700" cap="flat">
              <a:solidFill>
                <a:srgbClr val="FAFCFF"/>
              </a:solidFill>
              <a:prstDash val="solid"/>
              <a:bevel/>
            </a:ln>
          </a:right>
          <a:top>
            <a:ln w="38100" cap="flat">
              <a:solidFill>
                <a:srgbClr val="FAFCFF"/>
              </a:solidFill>
              <a:prstDash val="solid"/>
              <a:bevel/>
            </a:ln>
          </a:top>
          <a:bottom>
            <a:ln w="12700" cap="flat">
              <a:solidFill>
                <a:srgbClr val="FAFCFF"/>
              </a:solidFill>
              <a:prstDash val="solid"/>
              <a:bevel/>
            </a:ln>
          </a:bottom>
          <a:insideH>
            <a:ln w="12700" cap="flat">
              <a:solidFill>
                <a:srgbClr val="FAFCFF"/>
              </a:solidFill>
              <a:prstDash val="solid"/>
              <a:bevel/>
            </a:ln>
          </a:insideH>
          <a:insideV>
            <a:ln w="12700" cap="flat">
              <a:solidFill>
                <a:srgbClr val="FAFCFF"/>
              </a:solidFill>
              <a:prstDash val="solid"/>
              <a:bevel/>
            </a:ln>
          </a:insideV>
        </a:tcBdr>
        <a:fill>
          <a:solidFill>
            <a:srgbClr val="AA8C14"/>
          </a:solidFill>
        </a:fill>
      </a:tcStyle>
    </a:lastRow>
    <a:firstRow>
      <a:tcTxStyle b="on" i="on">
        <a:fontRef idx="major">
          <a:srgbClr val="FAFCFF"/>
        </a:fontRef>
        <a:srgbClr val="FAFCFF"/>
      </a:tcTxStyle>
      <a:tcStyle>
        <a:tcBdr>
          <a:left>
            <a:ln w="12700" cap="flat">
              <a:solidFill>
                <a:srgbClr val="FAFCFF"/>
              </a:solidFill>
              <a:prstDash val="solid"/>
              <a:bevel/>
            </a:ln>
          </a:left>
          <a:right>
            <a:ln w="12700" cap="flat">
              <a:solidFill>
                <a:srgbClr val="FAFCFF"/>
              </a:solidFill>
              <a:prstDash val="solid"/>
              <a:bevel/>
            </a:ln>
          </a:right>
          <a:top>
            <a:ln w="12700" cap="flat">
              <a:solidFill>
                <a:srgbClr val="FAFCFF"/>
              </a:solidFill>
              <a:prstDash val="solid"/>
              <a:bevel/>
            </a:ln>
          </a:top>
          <a:bottom>
            <a:ln w="38100" cap="flat">
              <a:solidFill>
                <a:srgbClr val="FAFCFF"/>
              </a:solidFill>
              <a:prstDash val="solid"/>
              <a:bevel/>
            </a:ln>
          </a:bottom>
          <a:insideH>
            <a:ln w="12700" cap="flat">
              <a:solidFill>
                <a:srgbClr val="FAFCFF"/>
              </a:solidFill>
              <a:prstDash val="solid"/>
              <a:bevel/>
            </a:ln>
          </a:insideH>
          <a:insideV>
            <a:ln w="12700" cap="flat">
              <a:solidFill>
                <a:srgbClr val="FAFCFF"/>
              </a:solidFill>
              <a:prstDash val="solid"/>
              <a:bevel/>
            </a:ln>
          </a:insideV>
        </a:tcBdr>
        <a:fill>
          <a:solidFill>
            <a:srgbClr val="AA8C14"/>
          </a:solidFill>
        </a:fill>
      </a:tcStyle>
    </a:firstRow>
  </a:tblStyle>
  <a:tblStyle styleId="{EEE7283C-3CF3-47DC-8721-378D4A62B228}" styleName="">
    <a:tblBg/>
    <a:wholeTbl>
      <a:tcTxStyle b="on" i="on">
        <a:fontRef idx="major">
          <a:srgbClr val="737572"/>
        </a:fontRef>
        <a:srgbClr val="737572"/>
      </a:tcTxStyle>
      <a:tcStyle>
        <a:tcBdr>
          <a:left>
            <a:ln w="12700" cap="flat">
              <a:solidFill>
                <a:srgbClr val="FAFCFF"/>
              </a:solidFill>
              <a:prstDash val="solid"/>
              <a:bevel/>
            </a:ln>
          </a:left>
          <a:right>
            <a:ln w="12700" cap="flat">
              <a:solidFill>
                <a:srgbClr val="FAFCFF"/>
              </a:solidFill>
              <a:prstDash val="solid"/>
              <a:bevel/>
            </a:ln>
          </a:right>
          <a:top>
            <a:ln w="12700" cap="flat">
              <a:solidFill>
                <a:srgbClr val="FAFCFF"/>
              </a:solidFill>
              <a:prstDash val="solid"/>
              <a:bevel/>
            </a:ln>
          </a:top>
          <a:bottom>
            <a:ln w="12700" cap="flat">
              <a:solidFill>
                <a:srgbClr val="FAFCFF"/>
              </a:solidFill>
              <a:prstDash val="solid"/>
              <a:bevel/>
            </a:ln>
          </a:bottom>
          <a:insideH>
            <a:ln w="12700" cap="flat">
              <a:solidFill>
                <a:srgbClr val="FAFCFF"/>
              </a:solidFill>
              <a:prstDash val="solid"/>
              <a:bevel/>
            </a:ln>
          </a:insideH>
          <a:insideV>
            <a:ln w="12700" cap="flat">
              <a:solidFill>
                <a:srgbClr val="FAFCFF"/>
              </a:solidFill>
              <a:prstDash val="solid"/>
              <a:bevel/>
            </a:ln>
          </a:insideV>
        </a:tcBdr>
        <a:fill>
          <a:solidFill>
            <a:srgbClr val="CCCDCD"/>
          </a:solidFill>
        </a:fill>
      </a:tcStyle>
    </a:wholeTbl>
    <a:band2H>
      <a:tcTxStyle/>
      <a:tcStyle>
        <a:tcBdr/>
        <a:fill>
          <a:solidFill>
            <a:srgbClr val="E7E7E7"/>
          </a:solidFill>
        </a:fill>
      </a:tcStyle>
    </a:band2H>
    <a:firstCol>
      <a:tcTxStyle b="on" i="on">
        <a:fontRef idx="major">
          <a:srgbClr val="FAFCFF"/>
        </a:fontRef>
        <a:srgbClr val="FAFCFF"/>
      </a:tcTxStyle>
      <a:tcStyle>
        <a:tcBdr>
          <a:left>
            <a:ln w="12700" cap="flat">
              <a:solidFill>
                <a:srgbClr val="FAFCFF"/>
              </a:solidFill>
              <a:prstDash val="solid"/>
              <a:bevel/>
            </a:ln>
          </a:left>
          <a:right>
            <a:ln w="12700" cap="flat">
              <a:solidFill>
                <a:srgbClr val="FAFCFF"/>
              </a:solidFill>
              <a:prstDash val="solid"/>
              <a:bevel/>
            </a:ln>
          </a:right>
          <a:top>
            <a:ln w="12700" cap="flat">
              <a:solidFill>
                <a:srgbClr val="FAFCFF"/>
              </a:solidFill>
              <a:prstDash val="solid"/>
              <a:bevel/>
            </a:ln>
          </a:top>
          <a:bottom>
            <a:ln w="12700" cap="flat">
              <a:solidFill>
                <a:srgbClr val="FAFCFF"/>
              </a:solidFill>
              <a:prstDash val="solid"/>
              <a:bevel/>
            </a:ln>
          </a:bottom>
          <a:insideH>
            <a:ln w="12700" cap="flat">
              <a:solidFill>
                <a:srgbClr val="FAFCFF"/>
              </a:solidFill>
              <a:prstDash val="solid"/>
              <a:bevel/>
            </a:ln>
          </a:insideH>
          <a:insideV>
            <a:ln w="12700" cap="flat">
              <a:solidFill>
                <a:srgbClr val="FAFCFF"/>
              </a:solidFill>
              <a:prstDash val="solid"/>
              <a:bevel/>
            </a:ln>
          </a:insideV>
        </a:tcBdr>
        <a:fill>
          <a:solidFill>
            <a:srgbClr val="333C3C"/>
          </a:solidFill>
        </a:fill>
      </a:tcStyle>
    </a:firstCol>
    <a:lastRow>
      <a:tcTxStyle b="on" i="on">
        <a:fontRef idx="major">
          <a:srgbClr val="FAFCFF"/>
        </a:fontRef>
        <a:srgbClr val="FAFCFF"/>
      </a:tcTxStyle>
      <a:tcStyle>
        <a:tcBdr>
          <a:left>
            <a:ln w="12700" cap="flat">
              <a:solidFill>
                <a:srgbClr val="FAFCFF"/>
              </a:solidFill>
              <a:prstDash val="solid"/>
              <a:bevel/>
            </a:ln>
          </a:left>
          <a:right>
            <a:ln w="12700" cap="flat">
              <a:solidFill>
                <a:srgbClr val="FAFCFF"/>
              </a:solidFill>
              <a:prstDash val="solid"/>
              <a:bevel/>
            </a:ln>
          </a:right>
          <a:top>
            <a:ln w="38100" cap="flat">
              <a:solidFill>
                <a:srgbClr val="FAFCFF"/>
              </a:solidFill>
              <a:prstDash val="solid"/>
              <a:bevel/>
            </a:ln>
          </a:top>
          <a:bottom>
            <a:ln w="12700" cap="flat">
              <a:solidFill>
                <a:srgbClr val="FAFCFF"/>
              </a:solidFill>
              <a:prstDash val="solid"/>
              <a:bevel/>
            </a:ln>
          </a:bottom>
          <a:insideH>
            <a:ln w="12700" cap="flat">
              <a:solidFill>
                <a:srgbClr val="FAFCFF"/>
              </a:solidFill>
              <a:prstDash val="solid"/>
              <a:bevel/>
            </a:ln>
          </a:insideH>
          <a:insideV>
            <a:ln w="12700" cap="flat">
              <a:solidFill>
                <a:srgbClr val="FAFCFF"/>
              </a:solidFill>
              <a:prstDash val="solid"/>
              <a:bevel/>
            </a:ln>
          </a:insideV>
        </a:tcBdr>
        <a:fill>
          <a:solidFill>
            <a:srgbClr val="333C3C"/>
          </a:solidFill>
        </a:fill>
      </a:tcStyle>
    </a:lastRow>
    <a:firstRow>
      <a:tcTxStyle b="on" i="on">
        <a:fontRef idx="major">
          <a:srgbClr val="FAFCFF"/>
        </a:fontRef>
        <a:srgbClr val="FAFCFF"/>
      </a:tcTxStyle>
      <a:tcStyle>
        <a:tcBdr>
          <a:left>
            <a:ln w="12700" cap="flat">
              <a:solidFill>
                <a:srgbClr val="FAFCFF"/>
              </a:solidFill>
              <a:prstDash val="solid"/>
              <a:bevel/>
            </a:ln>
          </a:left>
          <a:right>
            <a:ln w="12700" cap="flat">
              <a:solidFill>
                <a:srgbClr val="FAFCFF"/>
              </a:solidFill>
              <a:prstDash val="solid"/>
              <a:bevel/>
            </a:ln>
          </a:right>
          <a:top>
            <a:ln w="12700" cap="flat">
              <a:solidFill>
                <a:srgbClr val="FAFCFF"/>
              </a:solidFill>
              <a:prstDash val="solid"/>
              <a:bevel/>
            </a:ln>
          </a:top>
          <a:bottom>
            <a:ln w="38100" cap="flat">
              <a:solidFill>
                <a:srgbClr val="FAFCFF"/>
              </a:solidFill>
              <a:prstDash val="solid"/>
              <a:bevel/>
            </a:ln>
          </a:bottom>
          <a:insideH>
            <a:ln w="12700" cap="flat">
              <a:solidFill>
                <a:srgbClr val="FAFCFF"/>
              </a:solidFill>
              <a:prstDash val="solid"/>
              <a:bevel/>
            </a:ln>
          </a:insideH>
          <a:insideV>
            <a:ln w="12700" cap="flat">
              <a:solidFill>
                <a:srgbClr val="FAFCFF"/>
              </a:solidFill>
              <a:prstDash val="solid"/>
              <a:bevel/>
            </a:ln>
          </a:insideV>
        </a:tcBdr>
        <a:fill>
          <a:solidFill>
            <a:srgbClr val="333C3C"/>
          </a:solidFill>
        </a:fill>
      </a:tcStyle>
    </a:firstRow>
  </a:tblStyle>
  <a:tblStyle styleId="{CF821DB8-F4EB-4A41-A1BA-3FCAFE7338EE}" styleName="">
    <a:tblBg/>
    <a:wholeTbl>
      <a:tcTxStyle b="on" i="on">
        <a:fontRef idx="major">
          <a:srgbClr val="737572"/>
        </a:fontRef>
        <a:srgbClr val="737572"/>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BEBEB"/>
          </a:solidFill>
        </a:fill>
      </a:tcStyle>
    </a:wholeTbl>
    <a:band2H>
      <a:tcTxStyle/>
      <a:tcStyle>
        <a:tcBdr/>
        <a:fill>
          <a:solidFill>
            <a:srgbClr val="FAFCFF"/>
          </a:solidFill>
        </a:fill>
      </a:tcStyle>
    </a:band2H>
    <a:firstCol>
      <a:tcTxStyle b="on" i="on">
        <a:fontRef idx="major">
          <a:srgbClr val="FAFCFF"/>
        </a:fontRef>
        <a:srgbClr val="FAFC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2BB19"/>
          </a:solidFill>
        </a:fill>
      </a:tcStyle>
    </a:firstCol>
    <a:lastRow>
      <a:tcTxStyle b="on" i="on">
        <a:fontRef idx="major">
          <a:srgbClr val="737572"/>
        </a:fontRef>
        <a:srgbClr val="737572"/>
      </a:tcTxStyle>
      <a:tcStyle>
        <a:tcBdr>
          <a:left>
            <a:ln w="12700" cap="flat">
              <a:noFill/>
              <a:miter lim="400000"/>
            </a:ln>
          </a:left>
          <a:right>
            <a:ln w="12700" cap="flat">
              <a:noFill/>
              <a:miter lim="400000"/>
            </a:ln>
          </a:right>
          <a:top>
            <a:ln w="50800" cap="flat">
              <a:solidFill>
                <a:srgbClr val="737572"/>
              </a:solidFill>
              <a:prstDash val="solid"/>
              <a:bevel/>
            </a:ln>
          </a:top>
          <a:bottom>
            <a:ln w="25400" cap="flat">
              <a:solidFill>
                <a:srgbClr val="737572"/>
              </a:solidFill>
              <a:prstDash val="solid"/>
              <a:bevel/>
            </a:ln>
          </a:bottom>
          <a:insideH>
            <a:ln w="12700" cap="flat">
              <a:noFill/>
              <a:miter lim="400000"/>
            </a:ln>
          </a:insideH>
          <a:insideV>
            <a:ln w="12700" cap="flat">
              <a:noFill/>
              <a:miter lim="400000"/>
            </a:ln>
          </a:insideV>
        </a:tcBdr>
        <a:fill>
          <a:solidFill>
            <a:srgbClr val="FAFCFF"/>
          </a:solidFill>
        </a:fill>
      </a:tcStyle>
    </a:lastRow>
    <a:firstRow>
      <a:tcTxStyle b="on" i="on">
        <a:fontRef idx="major">
          <a:srgbClr val="FAFCFF"/>
        </a:fontRef>
        <a:srgbClr val="FAFCFF"/>
      </a:tcTxStyle>
      <a:tcStyle>
        <a:tcBdr>
          <a:left>
            <a:ln w="12700" cap="flat">
              <a:noFill/>
              <a:miter lim="400000"/>
            </a:ln>
          </a:left>
          <a:right>
            <a:ln w="12700" cap="flat">
              <a:noFill/>
              <a:miter lim="400000"/>
            </a:ln>
          </a:right>
          <a:top>
            <a:ln w="25400" cap="flat">
              <a:solidFill>
                <a:srgbClr val="737572"/>
              </a:solidFill>
              <a:prstDash val="solid"/>
              <a:bevel/>
            </a:ln>
          </a:top>
          <a:bottom>
            <a:ln w="25400" cap="flat">
              <a:solidFill>
                <a:srgbClr val="737572"/>
              </a:solidFill>
              <a:prstDash val="solid"/>
              <a:bevel/>
            </a:ln>
          </a:bottom>
          <a:insideH>
            <a:ln w="12700" cap="flat">
              <a:noFill/>
              <a:miter lim="400000"/>
            </a:ln>
          </a:insideH>
          <a:insideV>
            <a:ln w="12700" cap="flat">
              <a:noFill/>
              <a:miter lim="400000"/>
            </a:ln>
          </a:insideV>
        </a:tcBdr>
        <a:fill>
          <a:solidFill>
            <a:srgbClr val="E2BB19"/>
          </a:solidFill>
        </a:fill>
      </a:tcStyle>
    </a:firstRow>
  </a:tblStyle>
  <a:tblStyle styleId="{33BA23B1-9221-436E-865A-0063620EA4FD}" styleName="">
    <a:tblBg/>
    <a:wholeTbl>
      <a:tcTxStyle b="on" i="on">
        <a:fontRef idx="major">
          <a:srgbClr val="737572"/>
        </a:fontRef>
        <a:srgbClr val="737572"/>
      </a:tcTxStyle>
      <a:tcStyle>
        <a:tcBdr>
          <a:left>
            <a:ln w="12700" cap="flat">
              <a:solidFill>
                <a:srgbClr val="FAFCFF"/>
              </a:solidFill>
              <a:prstDash val="solid"/>
              <a:bevel/>
            </a:ln>
          </a:left>
          <a:right>
            <a:ln w="12700" cap="flat">
              <a:solidFill>
                <a:srgbClr val="FAFCFF"/>
              </a:solidFill>
              <a:prstDash val="solid"/>
              <a:bevel/>
            </a:ln>
          </a:right>
          <a:top>
            <a:ln w="12700" cap="flat">
              <a:solidFill>
                <a:srgbClr val="FAFCFF"/>
              </a:solidFill>
              <a:prstDash val="solid"/>
              <a:bevel/>
            </a:ln>
          </a:top>
          <a:bottom>
            <a:ln w="12700" cap="flat">
              <a:solidFill>
                <a:srgbClr val="FAFCFF"/>
              </a:solidFill>
              <a:prstDash val="solid"/>
              <a:bevel/>
            </a:ln>
          </a:bottom>
          <a:insideH>
            <a:ln w="12700" cap="flat">
              <a:solidFill>
                <a:srgbClr val="FAFCFF"/>
              </a:solidFill>
              <a:prstDash val="solid"/>
              <a:bevel/>
            </a:ln>
          </a:insideH>
          <a:insideV>
            <a:ln w="12700" cap="flat">
              <a:solidFill>
                <a:srgbClr val="FAFCFF"/>
              </a:solidFill>
              <a:prstDash val="solid"/>
              <a:bevel/>
            </a:ln>
          </a:insideV>
        </a:tcBdr>
        <a:fill>
          <a:solidFill>
            <a:srgbClr val="D4D5D4"/>
          </a:solidFill>
        </a:fill>
      </a:tcStyle>
    </a:wholeTbl>
    <a:band2H>
      <a:tcTxStyle/>
      <a:tcStyle>
        <a:tcBdr/>
        <a:fill>
          <a:solidFill>
            <a:srgbClr val="EBEBEB"/>
          </a:solidFill>
        </a:fill>
      </a:tcStyle>
    </a:band2H>
    <a:firstCol>
      <a:tcTxStyle b="on" i="on">
        <a:fontRef idx="major">
          <a:srgbClr val="FAFCFF"/>
        </a:fontRef>
        <a:srgbClr val="FAFCFF"/>
      </a:tcTxStyle>
      <a:tcStyle>
        <a:tcBdr>
          <a:left>
            <a:ln w="12700" cap="flat">
              <a:solidFill>
                <a:srgbClr val="FAFCFF"/>
              </a:solidFill>
              <a:prstDash val="solid"/>
              <a:bevel/>
            </a:ln>
          </a:left>
          <a:right>
            <a:ln w="12700" cap="flat">
              <a:solidFill>
                <a:srgbClr val="FAFCFF"/>
              </a:solidFill>
              <a:prstDash val="solid"/>
              <a:bevel/>
            </a:ln>
          </a:right>
          <a:top>
            <a:ln w="12700" cap="flat">
              <a:solidFill>
                <a:srgbClr val="FAFCFF"/>
              </a:solidFill>
              <a:prstDash val="solid"/>
              <a:bevel/>
            </a:ln>
          </a:top>
          <a:bottom>
            <a:ln w="12700" cap="flat">
              <a:solidFill>
                <a:srgbClr val="FAFCFF"/>
              </a:solidFill>
              <a:prstDash val="solid"/>
              <a:bevel/>
            </a:ln>
          </a:bottom>
          <a:insideH>
            <a:ln w="12700" cap="flat">
              <a:solidFill>
                <a:srgbClr val="FAFCFF"/>
              </a:solidFill>
              <a:prstDash val="solid"/>
              <a:bevel/>
            </a:ln>
          </a:insideH>
          <a:insideV>
            <a:ln w="12700" cap="flat">
              <a:solidFill>
                <a:srgbClr val="FAFCFF"/>
              </a:solidFill>
              <a:prstDash val="solid"/>
              <a:bevel/>
            </a:ln>
          </a:insideV>
        </a:tcBdr>
        <a:fill>
          <a:solidFill>
            <a:srgbClr val="737572"/>
          </a:solidFill>
        </a:fill>
      </a:tcStyle>
    </a:firstCol>
    <a:lastRow>
      <a:tcTxStyle b="on" i="on">
        <a:fontRef idx="major">
          <a:srgbClr val="FAFCFF"/>
        </a:fontRef>
        <a:srgbClr val="FAFCFF"/>
      </a:tcTxStyle>
      <a:tcStyle>
        <a:tcBdr>
          <a:left>
            <a:ln w="12700" cap="flat">
              <a:solidFill>
                <a:srgbClr val="FAFCFF"/>
              </a:solidFill>
              <a:prstDash val="solid"/>
              <a:bevel/>
            </a:ln>
          </a:left>
          <a:right>
            <a:ln w="12700" cap="flat">
              <a:solidFill>
                <a:srgbClr val="FAFCFF"/>
              </a:solidFill>
              <a:prstDash val="solid"/>
              <a:bevel/>
            </a:ln>
          </a:right>
          <a:top>
            <a:ln w="38100" cap="flat">
              <a:solidFill>
                <a:srgbClr val="FAFCFF"/>
              </a:solidFill>
              <a:prstDash val="solid"/>
              <a:bevel/>
            </a:ln>
          </a:top>
          <a:bottom>
            <a:ln w="12700" cap="flat">
              <a:solidFill>
                <a:srgbClr val="FAFCFF"/>
              </a:solidFill>
              <a:prstDash val="solid"/>
              <a:bevel/>
            </a:ln>
          </a:bottom>
          <a:insideH>
            <a:ln w="12700" cap="flat">
              <a:solidFill>
                <a:srgbClr val="FAFCFF"/>
              </a:solidFill>
              <a:prstDash val="solid"/>
              <a:bevel/>
            </a:ln>
          </a:insideH>
          <a:insideV>
            <a:ln w="12700" cap="flat">
              <a:solidFill>
                <a:srgbClr val="FAFCFF"/>
              </a:solidFill>
              <a:prstDash val="solid"/>
              <a:bevel/>
            </a:ln>
          </a:insideV>
        </a:tcBdr>
        <a:fill>
          <a:solidFill>
            <a:srgbClr val="737572"/>
          </a:solidFill>
        </a:fill>
      </a:tcStyle>
    </a:lastRow>
    <a:firstRow>
      <a:tcTxStyle b="on" i="on">
        <a:fontRef idx="major">
          <a:srgbClr val="FAFCFF"/>
        </a:fontRef>
        <a:srgbClr val="FAFCFF"/>
      </a:tcTxStyle>
      <a:tcStyle>
        <a:tcBdr>
          <a:left>
            <a:ln w="12700" cap="flat">
              <a:solidFill>
                <a:srgbClr val="FAFCFF"/>
              </a:solidFill>
              <a:prstDash val="solid"/>
              <a:bevel/>
            </a:ln>
          </a:left>
          <a:right>
            <a:ln w="12700" cap="flat">
              <a:solidFill>
                <a:srgbClr val="FAFCFF"/>
              </a:solidFill>
              <a:prstDash val="solid"/>
              <a:bevel/>
            </a:ln>
          </a:right>
          <a:top>
            <a:ln w="12700" cap="flat">
              <a:solidFill>
                <a:srgbClr val="FAFCFF"/>
              </a:solidFill>
              <a:prstDash val="solid"/>
              <a:bevel/>
            </a:ln>
          </a:top>
          <a:bottom>
            <a:ln w="38100" cap="flat">
              <a:solidFill>
                <a:srgbClr val="FAFCFF"/>
              </a:solidFill>
              <a:prstDash val="solid"/>
              <a:bevel/>
            </a:ln>
          </a:bottom>
          <a:insideH>
            <a:ln w="12700" cap="flat">
              <a:solidFill>
                <a:srgbClr val="FAFCFF"/>
              </a:solidFill>
              <a:prstDash val="solid"/>
              <a:bevel/>
            </a:ln>
          </a:insideH>
          <a:insideV>
            <a:ln w="12700" cap="flat">
              <a:solidFill>
                <a:srgbClr val="FAFCFF"/>
              </a:solidFill>
              <a:prstDash val="solid"/>
              <a:bevel/>
            </a:ln>
          </a:insideV>
        </a:tcBdr>
        <a:fill>
          <a:solidFill>
            <a:srgbClr val="737572"/>
          </a:solidFill>
        </a:fill>
      </a:tcStyle>
    </a:firstRow>
  </a:tblStyle>
  <a:tblStyle styleId="{2708684C-4D16-4618-839F-0558EEFCDFE6}" styleName="">
    <a:tblBg/>
    <a:wholeTbl>
      <a:tcTxStyle b="on" i="on">
        <a:fontRef idx="major">
          <a:srgbClr val="737572"/>
        </a:fontRef>
        <a:srgbClr val="737572"/>
      </a:tcTxStyle>
      <a:tcStyle>
        <a:tcBdr>
          <a:left>
            <a:ln w="12700" cap="flat">
              <a:solidFill>
                <a:srgbClr val="737572"/>
              </a:solidFill>
              <a:prstDash val="solid"/>
              <a:bevel/>
            </a:ln>
          </a:left>
          <a:right>
            <a:ln w="12700" cap="flat">
              <a:solidFill>
                <a:srgbClr val="737572"/>
              </a:solidFill>
              <a:prstDash val="solid"/>
              <a:bevel/>
            </a:ln>
          </a:right>
          <a:top>
            <a:ln w="12700" cap="flat">
              <a:solidFill>
                <a:srgbClr val="737572"/>
              </a:solidFill>
              <a:prstDash val="solid"/>
              <a:bevel/>
            </a:ln>
          </a:top>
          <a:bottom>
            <a:ln w="12700" cap="flat">
              <a:solidFill>
                <a:srgbClr val="737572"/>
              </a:solidFill>
              <a:prstDash val="solid"/>
              <a:bevel/>
            </a:ln>
          </a:bottom>
          <a:insideH>
            <a:ln w="12700" cap="flat">
              <a:solidFill>
                <a:srgbClr val="737572"/>
              </a:solidFill>
              <a:prstDash val="solid"/>
              <a:bevel/>
            </a:ln>
          </a:insideH>
          <a:insideV>
            <a:ln w="12700" cap="flat">
              <a:solidFill>
                <a:srgbClr val="737572"/>
              </a:solidFill>
              <a:prstDash val="solid"/>
              <a:bevel/>
            </a:ln>
          </a:insideV>
        </a:tcBdr>
        <a:fill>
          <a:solidFill>
            <a:srgbClr val="737572">
              <a:alpha val="20000"/>
            </a:srgbClr>
          </a:solidFill>
        </a:fill>
      </a:tcStyle>
    </a:wholeTbl>
    <a:band2H>
      <a:tcTxStyle/>
      <a:tcStyle>
        <a:tcBdr/>
        <a:fill>
          <a:solidFill>
            <a:srgbClr val="FFFFFF"/>
          </a:solidFill>
        </a:fill>
      </a:tcStyle>
    </a:band2H>
    <a:firstCol>
      <a:tcTxStyle b="on" i="on">
        <a:fontRef idx="major">
          <a:srgbClr val="737572"/>
        </a:fontRef>
        <a:srgbClr val="737572"/>
      </a:tcTxStyle>
      <a:tcStyle>
        <a:tcBdr>
          <a:left>
            <a:ln w="12700" cap="flat">
              <a:solidFill>
                <a:srgbClr val="737572"/>
              </a:solidFill>
              <a:prstDash val="solid"/>
              <a:bevel/>
            </a:ln>
          </a:left>
          <a:right>
            <a:ln w="12700" cap="flat">
              <a:solidFill>
                <a:srgbClr val="737572"/>
              </a:solidFill>
              <a:prstDash val="solid"/>
              <a:bevel/>
            </a:ln>
          </a:right>
          <a:top>
            <a:ln w="12700" cap="flat">
              <a:solidFill>
                <a:srgbClr val="737572"/>
              </a:solidFill>
              <a:prstDash val="solid"/>
              <a:bevel/>
            </a:ln>
          </a:top>
          <a:bottom>
            <a:ln w="12700" cap="flat">
              <a:solidFill>
                <a:srgbClr val="737572"/>
              </a:solidFill>
              <a:prstDash val="solid"/>
              <a:bevel/>
            </a:ln>
          </a:bottom>
          <a:insideH>
            <a:ln w="12700" cap="flat">
              <a:solidFill>
                <a:srgbClr val="737572"/>
              </a:solidFill>
              <a:prstDash val="solid"/>
              <a:bevel/>
            </a:ln>
          </a:insideH>
          <a:insideV>
            <a:ln w="12700" cap="flat">
              <a:solidFill>
                <a:srgbClr val="737572"/>
              </a:solidFill>
              <a:prstDash val="solid"/>
              <a:bevel/>
            </a:ln>
          </a:insideV>
        </a:tcBdr>
        <a:fill>
          <a:solidFill>
            <a:srgbClr val="737572">
              <a:alpha val="20000"/>
            </a:srgbClr>
          </a:solidFill>
        </a:fill>
      </a:tcStyle>
    </a:firstCol>
    <a:lastRow>
      <a:tcTxStyle b="on" i="on">
        <a:fontRef idx="major">
          <a:srgbClr val="737572"/>
        </a:fontRef>
        <a:srgbClr val="737572"/>
      </a:tcTxStyle>
      <a:tcStyle>
        <a:tcBdr>
          <a:left>
            <a:ln w="12700" cap="flat">
              <a:solidFill>
                <a:srgbClr val="737572"/>
              </a:solidFill>
              <a:prstDash val="solid"/>
              <a:bevel/>
            </a:ln>
          </a:left>
          <a:right>
            <a:ln w="12700" cap="flat">
              <a:solidFill>
                <a:srgbClr val="737572"/>
              </a:solidFill>
              <a:prstDash val="solid"/>
              <a:bevel/>
            </a:ln>
          </a:right>
          <a:top>
            <a:ln w="50800" cap="flat">
              <a:solidFill>
                <a:srgbClr val="737572"/>
              </a:solidFill>
              <a:prstDash val="solid"/>
              <a:bevel/>
            </a:ln>
          </a:top>
          <a:bottom>
            <a:ln w="12700" cap="flat">
              <a:solidFill>
                <a:srgbClr val="737572"/>
              </a:solidFill>
              <a:prstDash val="solid"/>
              <a:bevel/>
            </a:ln>
          </a:bottom>
          <a:insideH>
            <a:ln w="12700" cap="flat">
              <a:solidFill>
                <a:srgbClr val="737572"/>
              </a:solidFill>
              <a:prstDash val="solid"/>
              <a:bevel/>
            </a:ln>
          </a:insideH>
          <a:insideV>
            <a:ln w="12700" cap="flat">
              <a:solidFill>
                <a:srgbClr val="737572"/>
              </a:solidFill>
              <a:prstDash val="solid"/>
              <a:bevel/>
            </a:ln>
          </a:insideV>
        </a:tcBdr>
        <a:fill>
          <a:noFill/>
        </a:fill>
      </a:tcStyle>
    </a:lastRow>
    <a:firstRow>
      <a:tcTxStyle b="on" i="on">
        <a:fontRef idx="major">
          <a:srgbClr val="737572"/>
        </a:fontRef>
        <a:srgbClr val="737572"/>
      </a:tcTxStyle>
      <a:tcStyle>
        <a:tcBdr>
          <a:left>
            <a:ln w="12700" cap="flat">
              <a:solidFill>
                <a:srgbClr val="737572"/>
              </a:solidFill>
              <a:prstDash val="solid"/>
              <a:bevel/>
            </a:ln>
          </a:left>
          <a:right>
            <a:ln w="12700" cap="flat">
              <a:solidFill>
                <a:srgbClr val="737572"/>
              </a:solidFill>
              <a:prstDash val="solid"/>
              <a:bevel/>
            </a:ln>
          </a:right>
          <a:top>
            <a:ln w="12700" cap="flat">
              <a:solidFill>
                <a:srgbClr val="737572"/>
              </a:solidFill>
              <a:prstDash val="solid"/>
              <a:bevel/>
            </a:ln>
          </a:top>
          <a:bottom>
            <a:ln w="25400" cap="flat">
              <a:solidFill>
                <a:srgbClr val="737572"/>
              </a:solidFill>
              <a:prstDash val="solid"/>
              <a:bevel/>
            </a:ln>
          </a:bottom>
          <a:insideH>
            <a:ln w="12700" cap="flat">
              <a:solidFill>
                <a:srgbClr val="737572"/>
              </a:solidFill>
              <a:prstDash val="solid"/>
              <a:bevel/>
            </a:ln>
          </a:insideH>
          <a:insideV>
            <a:ln w="12700" cap="flat">
              <a:solidFill>
                <a:srgbClr val="737572"/>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79" autoAdjust="0"/>
    <p:restoredTop sz="94660"/>
  </p:normalViewPr>
  <p:slideViewPr>
    <p:cSldViewPr snapToGrid="0">
      <p:cViewPr varScale="1">
        <p:scale>
          <a:sx n="35" d="100"/>
          <a:sy n="35" d="100"/>
        </p:scale>
        <p:origin x="726" y="84"/>
      </p:cViewPr>
      <p:guideLst/>
    </p:cSldViewPr>
  </p:slideViewPr>
  <p:notesTextViewPr>
    <p:cViewPr>
      <p:scale>
        <a:sx n="1" d="1"/>
        <a:sy n="1" d="1"/>
      </p:scale>
      <p:origin x="0" y="0"/>
    </p:cViewPr>
  </p:notesTextViewPr>
  <p:sorterViewPr>
    <p:cViewPr>
      <p:scale>
        <a:sx n="40" d="100"/>
        <a:sy n="40" d="100"/>
      </p:scale>
      <p:origin x="0" y="-856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3600" b="1" i="0" u="none" strike="noStrike" kern="1200" baseline="0">
                <a:solidFill>
                  <a:schemeClr val="tx2"/>
                </a:solidFill>
                <a:latin typeface="+mn-lt"/>
                <a:ea typeface="+mn-ea"/>
                <a:cs typeface="+mn-cs"/>
              </a:defRPr>
            </a:pPr>
            <a:r>
              <a:rPr lang="en-ZA" sz="3600"/>
              <a:t>Mode of Contact </a:t>
            </a:r>
          </a:p>
        </c:rich>
      </c:tx>
      <c:overlay val="0"/>
      <c:spPr>
        <a:noFill/>
        <a:ln>
          <a:noFill/>
        </a:ln>
        <a:effectLst/>
      </c:spPr>
      <c:txPr>
        <a:bodyPr rot="0" spcFirstLastPara="1" vertOverflow="ellipsis" vert="horz" wrap="square" anchor="ctr" anchorCtr="1"/>
        <a:lstStyle/>
        <a:p>
          <a:pPr>
            <a:defRPr sz="3600" b="1" i="0" u="none" strike="noStrike" kern="1200" baseline="0">
              <a:solidFill>
                <a:schemeClr val="tx2"/>
              </a:solidFill>
              <a:latin typeface="+mn-lt"/>
              <a:ea typeface="+mn-ea"/>
              <a:cs typeface="+mn-cs"/>
            </a:defRPr>
          </a:pPr>
          <a:endParaRPr lang="en-US"/>
        </a:p>
      </c:txPr>
    </c:title>
    <c:autoTitleDeleted val="0"/>
    <c:plotArea>
      <c:layout/>
      <c:pieChart>
        <c:varyColors val="1"/>
        <c:ser>
          <c:idx val="0"/>
          <c:order val="0"/>
          <c:tx>
            <c:strRef>
              <c:f>Sheet1!$B$1</c:f>
              <c:strCache>
                <c:ptCount val="1"/>
                <c:pt idx="0">
                  <c:v>Mode of Contact </c:v>
                </c:pt>
              </c:strCache>
            </c:strRef>
          </c:tx>
          <c:dPt>
            <c:idx val="0"/>
            <c:bubble3D val="0"/>
            <c:spPr>
              <a:gradFill rotWithShape="1">
                <a:gsLst>
                  <a:gs pos="0">
                    <a:schemeClr val="accent1">
                      <a:shade val="65000"/>
                      <a:satMod val="103000"/>
                      <a:lumMod val="102000"/>
                      <a:tint val="94000"/>
                    </a:schemeClr>
                  </a:gs>
                  <a:gs pos="50000">
                    <a:schemeClr val="accent1">
                      <a:shade val="65000"/>
                      <a:satMod val="110000"/>
                      <a:lumMod val="100000"/>
                      <a:shade val="100000"/>
                    </a:schemeClr>
                  </a:gs>
                  <a:gs pos="100000">
                    <a:schemeClr val="accent1">
                      <a:shade val="65000"/>
                      <a:lumMod val="99000"/>
                      <a:satMod val="120000"/>
                      <a:shade val="78000"/>
                    </a:schemeClr>
                  </a:gs>
                </a:gsLst>
                <a:lin ang="5400000" scaled="0"/>
              </a:gradFill>
              <a:ln>
                <a:noFill/>
              </a:ln>
              <a:effectLst/>
            </c:spPr>
            <c:extLst>
              <c:ext xmlns:c16="http://schemas.microsoft.com/office/drawing/2014/chart" uri="{C3380CC4-5D6E-409C-BE32-E72D297353CC}">
                <c16:uniqueId val="{00000001-74C8-449B-8987-9AB16DEDCC12}"/>
              </c:ext>
            </c:extLst>
          </c:dPt>
          <c:dPt>
            <c:idx val="1"/>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extLst>
              <c:ext xmlns:c16="http://schemas.microsoft.com/office/drawing/2014/chart" uri="{C3380CC4-5D6E-409C-BE32-E72D297353CC}">
                <c16:uniqueId val="{00000003-74C8-449B-8987-9AB16DEDCC12}"/>
              </c:ext>
            </c:extLst>
          </c:dPt>
          <c:dPt>
            <c:idx val="2"/>
            <c:bubble3D val="0"/>
            <c:spPr>
              <a:gradFill rotWithShape="1">
                <a:gsLst>
                  <a:gs pos="0">
                    <a:schemeClr val="accent1">
                      <a:tint val="65000"/>
                      <a:satMod val="103000"/>
                      <a:lumMod val="102000"/>
                      <a:tint val="94000"/>
                    </a:schemeClr>
                  </a:gs>
                  <a:gs pos="50000">
                    <a:schemeClr val="accent1">
                      <a:tint val="65000"/>
                      <a:satMod val="110000"/>
                      <a:lumMod val="100000"/>
                      <a:shade val="100000"/>
                    </a:schemeClr>
                  </a:gs>
                  <a:gs pos="100000">
                    <a:schemeClr val="accent1">
                      <a:tint val="65000"/>
                      <a:lumMod val="99000"/>
                      <a:satMod val="120000"/>
                      <a:shade val="78000"/>
                    </a:schemeClr>
                  </a:gs>
                </a:gsLst>
                <a:lin ang="5400000" scaled="0"/>
              </a:gradFill>
              <a:ln>
                <a:noFill/>
              </a:ln>
              <a:effectLst/>
            </c:spPr>
            <c:extLst>
              <c:ext xmlns:c16="http://schemas.microsoft.com/office/drawing/2014/chart" uri="{C3380CC4-5D6E-409C-BE32-E72D297353CC}">
                <c16:uniqueId val="{00000005-74C8-449B-8987-9AB16DEDCC12}"/>
              </c:ext>
            </c:extLst>
          </c:dPt>
          <c:dLbls>
            <c:dLbl>
              <c:idx val="0"/>
              <c:tx>
                <c:rich>
                  <a:bodyPr/>
                  <a:lstStyle/>
                  <a:p>
                    <a:fld id="{70F6B435-E493-48D1-AD3E-6CD7182A1A03}" type="PERCENTAGE">
                      <a:rPr lang="en-US" baseline="0"/>
                      <a:pPr/>
                      <a:t>[PERCENTAGE]</a:t>
                    </a:fld>
                    <a:endParaRPr lang="en-ZA"/>
                  </a:p>
                </c:rich>
              </c:tx>
              <c:dLblPos val="inEnd"/>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74C8-449B-8987-9AB16DEDCC12}"/>
                </c:ext>
              </c:extLst>
            </c:dLbl>
            <c:dLbl>
              <c:idx val="1"/>
              <c:tx>
                <c:rich>
                  <a:bodyPr/>
                  <a:lstStyle/>
                  <a:p>
                    <a:r>
                      <a:rPr lang="en-US" baseline="0"/>
                      <a:t> </a:t>
                    </a:r>
                    <a:fld id="{D1EE0719-5458-479E-AD2D-72CABE38C652}" type="PERCENTAGE">
                      <a:rPr lang="en-US" baseline="0"/>
                      <a:pPr/>
                      <a:t>[PERCENTAGE]</a:t>
                    </a:fld>
                    <a:endParaRPr lang="en-US" baseline="0"/>
                  </a:p>
                </c:rich>
              </c:tx>
              <c:dLblPos val="inEnd"/>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74C8-449B-8987-9AB16DEDCC12}"/>
                </c:ext>
              </c:extLst>
            </c:dLbl>
            <c:dLbl>
              <c:idx val="2"/>
              <c:tx>
                <c:rich>
                  <a:bodyPr/>
                  <a:lstStyle/>
                  <a:p>
                    <a:r>
                      <a:rPr lang="en-US" baseline="0"/>
                      <a:t> </a:t>
                    </a:r>
                    <a:fld id="{EE9107A7-6A31-4BF3-B460-814D88FEEEF8}" type="PERCENTAGE">
                      <a:rPr lang="en-US" baseline="0"/>
                      <a:pPr/>
                      <a:t>[PERCENTAGE]</a:t>
                    </a:fld>
                    <a:endParaRPr lang="en-US" baseline="0"/>
                  </a:p>
                </c:rich>
              </c:tx>
              <c:dLblPos val="inEnd"/>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74C8-449B-8987-9AB16DEDCC12}"/>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2"/>
                    </a:solidFill>
                    <a:latin typeface="+mn-lt"/>
                    <a:ea typeface="+mn-ea"/>
                    <a:cs typeface="+mn-cs"/>
                  </a:defRPr>
                </a:pPr>
                <a:endParaRPr lang="en-US"/>
              </a:p>
            </c:txPr>
            <c:dLblPos val="inEnd"/>
            <c:showLegendKey val="0"/>
            <c:showVal val="1"/>
            <c:showCatName val="0"/>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Sheet1!$A$2:$A$4</c:f>
              <c:strCache>
                <c:ptCount val="3"/>
                <c:pt idx="0">
                  <c:v>Telephone Enquiries = 91</c:v>
                </c:pt>
                <c:pt idx="1">
                  <c:v>Walk-In Enquiries = 40</c:v>
                </c:pt>
                <c:pt idx="2">
                  <c:v>Electronic Enquiries =26</c:v>
                </c:pt>
              </c:strCache>
            </c:strRef>
          </c:cat>
          <c:val>
            <c:numRef>
              <c:f>Sheet1!$B$2:$B$4</c:f>
              <c:numCache>
                <c:formatCode>General</c:formatCode>
                <c:ptCount val="3"/>
                <c:pt idx="0">
                  <c:v>91</c:v>
                </c:pt>
                <c:pt idx="1">
                  <c:v>40</c:v>
                </c:pt>
                <c:pt idx="2">
                  <c:v>36</c:v>
                </c:pt>
              </c:numCache>
            </c:numRef>
          </c:val>
          <c:extLst>
            <c:ext xmlns:c16="http://schemas.microsoft.com/office/drawing/2014/chart" uri="{C3380CC4-5D6E-409C-BE32-E72D297353CC}">
              <c16:uniqueId val="{00000006-74C8-449B-8987-9AB16DEDCC12}"/>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32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spPr>
        <a:noFill/>
        <a:ln>
          <a:noFill/>
        </a:ln>
        <a:effectLst/>
      </c:spPr>
      <c:txPr>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Nature of Complaints</c:v>
                </c:pt>
              </c:strCache>
            </c:strRef>
          </c:tx>
          <c:spPr>
            <a:solidFill>
              <a:schemeClr val="accent6"/>
            </a:solidFill>
            <a:ln w="19050">
              <a:solidFill>
                <a:schemeClr val="lt1"/>
              </a:solidFill>
            </a:ln>
            <a:effectLst/>
          </c:spPr>
          <c:invertIfNegative val="0"/>
          <c:dPt>
            <c:idx val="0"/>
            <c:invertIfNegative val="0"/>
            <c:bubble3D val="0"/>
            <c:extLst>
              <c:ext xmlns:c16="http://schemas.microsoft.com/office/drawing/2014/chart" uri="{C3380CC4-5D6E-409C-BE32-E72D297353CC}">
                <c16:uniqueId val="{00000000-7A17-4837-8DBD-D969216C301B}"/>
              </c:ext>
            </c:extLst>
          </c:dPt>
          <c:dPt>
            <c:idx val="1"/>
            <c:invertIfNegative val="0"/>
            <c:bubble3D val="0"/>
            <c:extLst>
              <c:ext xmlns:c16="http://schemas.microsoft.com/office/drawing/2014/chart" uri="{C3380CC4-5D6E-409C-BE32-E72D297353CC}">
                <c16:uniqueId val="{00000001-7A17-4837-8DBD-D969216C301B}"/>
              </c:ext>
            </c:extLst>
          </c:dPt>
          <c:dPt>
            <c:idx val="2"/>
            <c:invertIfNegative val="0"/>
            <c:bubble3D val="0"/>
            <c:extLst>
              <c:ext xmlns:c16="http://schemas.microsoft.com/office/drawing/2014/chart" uri="{C3380CC4-5D6E-409C-BE32-E72D297353CC}">
                <c16:uniqueId val="{00000002-7A17-4837-8DBD-D969216C301B}"/>
              </c:ext>
            </c:extLst>
          </c:dPt>
          <c:dLbls>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Conditions of Service </c:v>
                </c:pt>
                <c:pt idx="1">
                  <c:v>Official Conduct of SANDF members </c:v>
                </c:pt>
                <c:pt idx="2">
                  <c:v>Other</c:v>
                </c:pt>
              </c:strCache>
            </c:strRef>
          </c:cat>
          <c:val>
            <c:numRef>
              <c:f>Sheet1!$B$2:$B$4</c:f>
              <c:numCache>
                <c:formatCode>General</c:formatCode>
                <c:ptCount val="3"/>
                <c:pt idx="0">
                  <c:v>212</c:v>
                </c:pt>
                <c:pt idx="1">
                  <c:v>56</c:v>
                </c:pt>
                <c:pt idx="2">
                  <c:v>29</c:v>
                </c:pt>
              </c:numCache>
            </c:numRef>
          </c:val>
          <c:extLst>
            <c:ext xmlns:c16="http://schemas.microsoft.com/office/drawing/2014/chart" uri="{C3380CC4-5D6E-409C-BE32-E72D297353CC}">
              <c16:uniqueId val="{00000003-7A17-4837-8DBD-D969216C301B}"/>
            </c:ext>
          </c:extLst>
        </c:ser>
        <c:dLbls>
          <c:showLegendKey val="0"/>
          <c:showVal val="0"/>
          <c:showCatName val="0"/>
          <c:showSerName val="0"/>
          <c:showPercent val="0"/>
          <c:showBubbleSize val="0"/>
        </c:dLbls>
        <c:gapWidth val="100"/>
        <c:axId val="452906696"/>
        <c:axId val="453689720"/>
      </c:barChart>
      <c:catAx>
        <c:axId val="45290669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453689720"/>
        <c:crosses val="autoZero"/>
        <c:auto val="1"/>
        <c:lblAlgn val="ctr"/>
        <c:lblOffset val="100"/>
        <c:noMultiLvlLbl val="0"/>
      </c:catAx>
      <c:valAx>
        <c:axId val="4536897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2906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3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32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3200">
                <a:latin typeface="Arial" panose="020B0604020202020204" pitchFamily="34" charset="0"/>
                <a:cs typeface="Arial" panose="020B0604020202020204" pitchFamily="34" charset="0"/>
              </a:rPr>
              <a:t>Service/Public </a:t>
            </a:r>
          </a:p>
        </c:rich>
      </c:tx>
      <c:overlay val="0"/>
      <c:spPr>
        <a:noFill/>
        <a:ln>
          <a:noFill/>
        </a:ln>
        <a:effectLst/>
      </c:spPr>
      <c:txPr>
        <a:bodyPr rot="0" spcFirstLastPara="1" vertOverflow="ellipsis" vert="horz" wrap="square" anchor="ctr" anchorCtr="1"/>
        <a:lstStyle/>
        <a:p>
          <a:pPr>
            <a:defRPr sz="32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clustered"/>
        <c:varyColors val="0"/>
        <c:ser>
          <c:idx val="0"/>
          <c:order val="0"/>
          <c:tx>
            <c:strRef>
              <c:f>Sheet1!$B$1</c:f>
              <c:strCache>
                <c:ptCount val="1"/>
                <c:pt idx="0">
                  <c:v>Service/Public </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Sheet1!$A$2:$A$10</c:f>
              <c:strCache>
                <c:ptCount val="9"/>
                <c:pt idx="0">
                  <c:v>SA Army</c:v>
                </c:pt>
                <c:pt idx="1">
                  <c:v>SAMHS</c:v>
                </c:pt>
                <c:pt idx="2">
                  <c:v>Public</c:v>
                </c:pt>
                <c:pt idx="3">
                  <c:v>SAAF</c:v>
                </c:pt>
                <c:pt idx="4">
                  <c:v>SA Navy</c:v>
                </c:pt>
                <c:pt idx="5">
                  <c:v>NSF</c:v>
                </c:pt>
                <c:pt idx="6">
                  <c:v>Member of Parliament</c:v>
                </c:pt>
                <c:pt idx="7">
                  <c:v>Military Police</c:v>
                </c:pt>
                <c:pt idx="8">
                  <c:v>Unknown</c:v>
                </c:pt>
              </c:strCache>
            </c:strRef>
          </c:cat>
          <c:val>
            <c:numRef>
              <c:f>Sheet1!$B$2:$B$10</c:f>
              <c:numCache>
                <c:formatCode>General</c:formatCode>
                <c:ptCount val="9"/>
                <c:pt idx="0">
                  <c:v>131</c:v>
                </c:pt>
                <c:pt idx="1">
                  <c:v>42</c:v>
                </c:pt>
                <c:pt idx="2">
                  <c:v>75</c:v>
                </c:pt>
                <c:pt idx="3">
                  <c:v>19</c:v>
                </c:pt>
                <c:pt idx="4">
                  <c:v>16</c:v>
                </c:pt>
                <c:pt idx="5">
                  <c:v>7</c:v>
                </c:pt>
                <c:pt idx="6">
                  <c:v>3</c:v>
                </c:pt>
                <c:pt idx="7">
                  <c:v>2</c:v>
                </c:pt>
                <c:pt idx="8">
                  <c:v>2</c:v>
                </c:pt>
              </c:numCache>
            </c:numRef>
          </c:val>
          <c:extLst>
            <c:ext xmlns:c16="http://schemas.microsoft.com/office/drawing/2014/chart" uri="{C3380CC4-5D6E-409C-BE32-E72D297353CC}">
              <c16:uniqueId val="{00000000-6BE8-4530-89D6-22AB0DF5CD02}"/>
            </c:ext>
          </c:extLst>
        </c:ser>
        <c:ser>
          <c:idx val="1"/>
          <c:order val="1"/>
          <c:tx>
            <c:strRef>
              <c:f>Sheet1!$C$1</c:f>
              <c:strCache>
                <c:ptCount val="1"/>
                <c:pt idx="0">
                  <c:v>Series 2</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Sheet1!$A$2:$A$10</c:f>
              <c:strCache>
                <c:ptCount val="9"/>
                <c:pt idx="0">
                  <c:v>SA Army</c:v>
                </c:pt>
                <c:pt idx="1">
                  <c:v>SAMHS</c:v>
                </c:pt>
                <c:pt idx="2">
                  <c:v>Public</c:v>
                </c:pt>
                <c:pt idx="3">
                  <c:v>SAAF</c:v>
                </c:pt>
                <c:pt idx="4">
                  <c:v>SA Navy</c:v>
                </c:pt>
                <c:pt idx="5">
                  <c:v>NSF</c:v>
                </c:pt>
                <c:pt idx="6">
                  <c:v>Member of Parliament</c:v>
                </c:pt>
                <c:pt idx="7">
                  <c:v>Military Police</c:v>
                </c:pt>
                <c:pt idx="8">
                  <c:v>Unknown</c:v>
                </c:pt>
              </c:strCache>
            </c:strRef>
          </c:cat>
          <c:val>
            <c:numRef>
              <c:f>Sheet1!$C$2:$C$10</c:f>
            </c:numRef>
          </c:val>
          <c:extLst>
            <c:ext xmlns:c16="http://schemas.microsoft.com/office/drawing/2014/chart" uri="{C3380CC4-5D6E-409C-BE32-E72D297353CC}">
              <c16:uniqueId val="{00000001-6BE8-4530-89D6-22AB0DF5CD02}"/>
            </c:ext>
          </c:extLst>
        </c:ser>
        <c:ser>
          <c:idx val="2"/>
          <c:order val="2"/>
          <c:tx>
            <c:strRef>
              <c:f>Sheet1!$D$1</c:f>
              <c:strCache>
                <c:ptCount val="1"/>
                <c:pt idx="0">
                  <c:v>Series 3</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Sheet1!$A$2:$A$10</c:f>
              <c:strCache>
                <c:ptCount val="9"/>
                <c:pt idx="0">
                  <c:v>SA Army</c:v>
                </c:pt>
                <c:pt idx="1">
                  <c:v>SAMHS</c:v>
                </c:pt>
                <c:pt idx="2">
                  <c:v>Public</c:v>
                </c:pt>
                <c:pt idx="3">
                  <c:v>SAAF</c:v>
                </c:pt>
                <c:pt idx="4">
                  <c:v>SA Navy</c:v>
                </c:pt>
                <c:pt idx="5">
                  <c:v>NSF</c:v>
                </c:pt>
                <c:pt idx="6">
                  <c:v>Member of Parliament</c:v>
                </c:pt>
                <c:pt idx="7">
                  <c:v>Military Police</c:v>
                </c:pt>
                <c:pt idx="8">
                  <c:v>Unknown</c:v>
                </c:pt>
              </c:strCache>
            </c:strRef>
          </c:cat>
          <c:val>
            <c:numRef>
              <c:f>Sheet1!$D$2:$D$10</c:f>
            </c:numRef>
          </c:val>
          <c:extLst>
            <c:ext xmlns:c16="http://schemas.microsoft.com/office/drawing/2014/chart" uri="{C3380CC4-5D6E-409C-BE32-E72D297353CC}">
              <c16:uniqueId val="{00000002-6BE8-4530-89D6-22AB0DF5CD02}"/>
            </c:ext>
          </c:extLst>
        </c:ser>
        <c:dLbls>
          <c:showLegendKey val="0"/>
          <c:showVal val="0"/>
          <c:showCatName val="0"/>
          <c:showSerName val="0"/>
          <c:showPercent val="0"/>
          <c:showBubbleSize val="0"/>
        </c:dLbls>
        <c:gapWidth val="115"/>
        <c:overlap val="-20"/>
        <c:axId val="452501720"/>
        <c:axId val="526784400"/>
      </c:barChart>
      <c:catAx>
        <c:axId val="452501720"/>
        <c:scaling>
          <c:orientation val="minMax"/>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526784400"/>
        <c:crosses val="autoZero"/>
        <c:auto val="1"/>
        <c:lblAlgn val="ctr"/>
        <c:lblOffset val="100"/>
        <c:noMultiLvlLbl val="0"/>
      </c:catAx>
      <c:valAx>
        <c:axId val="5267844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5250172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32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dTable>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3200" b="1" i="0" u="none" strike="noStrike" kern="1200" cap="none" spc="5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3200" cap="none">
                <a:latin typeface="Arial" panose="020B0604020202020204" pitchFamily="34" charset="0"/>
                <a:cs typeface="Arial" panose="020B0604020202020204" pitchFamily="34" charset="0"/>
              </a:rPr>
              <a:t>Geographic Spread</a:t>
            </a:r>
          </a:p>
        </c:rich>
      </c:tx>
      <c:overlay val="0"/>
      <c:spPr>
        <a:noFill/>
        <a:ln>
          <a:noFill/>
        </a:ln>
        <a:effectLst/>
      </c:spPr>
      <c:txPr>
        <a:bodyPr rot="0" spcFirstLastPara="1" vertOverflow="ellipsis" vert="horz" wrap="square" anchor="ctr" anchorCtr="1"/>
        <a:lstStyle/>
        <a:p>
          <a:pPr>
            <a:defRPr sz="3200" b="1" i="0" u="none" strike="noStrike" kern="1200" cap="none" spc="5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tx>
            <c:strRef>
              <c:f>Sheet1!$B$1</c:f>
              <c:strCache>
                <c:ptCount val="1"/>
                <c:pt idx="0">
                  <c:v>Geographic Spread</c:v>
                </c:pt>
              </c:strCache>
            </c:strRef>
          </c:tx>
          <c:spPr>
            <a:gradFill flip="none" rotWithShape="1">
              <a:gsLst>
                <a:gs pos="0">
                  <a:schemeClr val="accent4">
                    <a:shade val="65000"/>
                  </a:schemeClr>
                </a:gs>
                <a:gs pos="75000">
                  <a:schemeClr val="accent4">
                    <a:shade val="65000"/>
                    <a:lumMod val="60000"/>
                    <a:lumOff val="40000"/>
                  </a:schemeClr>
                </a:gs>
                <a:gs pos="51000">
                  <a:schemeClr val="accent4">
                    <a:shade val="65000"/>
                    <a:alpha val="75000"/>
                  </a:schemeClr>
                </a:gs>
                <a:gs pos="100000">
                  <a:schemeClr val="accent4">
                    <a:shade val="65000"/>
                    <a:lumMod val="20000"/>
                    <a:lumOff val="80000"/>
                    <a:alpha val="15000"/>
                  </a:schemeClr>
                </a:gs>
              </a:gsLst>
              <a:lin ang="5400000" scaled="0"/>
            </a:gradFill>
            <a:ln>
              <a:noFill/>
            </a:ln>
            <a:effectLst/>
          </c:spPr>
          <c:invertIfNegative val="0"/>
          <c:dPt>
            <c:idx val="0"/>
            <c:invertIfNegative val="0"/>
            <c:bubble3D val="0"/>
            <c:extLst>
              <c:ext xmlns:c16="http://schemas.microsoft.com/office/drawing/2014/chart" uri="{C3380CC4-5D6E-409C-BE32-E72D297353CC}">
                <c16:uniqueId val="{00000000-CA32-4D4F-B7BD-0D98BEA8D2A5}"/>
              </c:ext>
            </c:extLst>
          </c:dPt>
          <c:dPt>
            <c:idx val="1"/>
            <c:invertIfNegative val="0"/>
            <c:bubble3D val="0"/>
            <c:extLst>
              <c:ext xmlns:c16="http://schemas.microsoft.com/office/drawing/2014/chart" uri="{C3380CC4-5D6E-409C-BE32-E72D297353CC}">
                <c16:uniqueId val="{00000001-CA32-4D4F-B7BD-0D98BEA8D2A5}"/>
              </c:ext>
            </c:extLst>
          </c:dPt>
          <c:dPt>
            <c:idx val="2"/>
            <c:invertIfNegative val="0"/>
            <c:bubble3D val="0"/>
            <c:extLst>
              <c:ext xmlns:c16="http://schemas.microsoft.com/office/drawing/2014/chart" uri="{C3380CC4-5D6E-409C-BE32-E72D297353CC}">
                <c16:uniqueId val="{00000002-CA32-4D4F-B7BD-0D98BEA8D2A5}"/>
              </c:ext>
            </c:extLst>
          </c:dPt>
          <c:dPt>
            <c:idx val="3"/>
            <c:invertIfNegative val="0"/>
            <c:bubble3D val="0"/>
            <c:extLst>
              <c:ext xmlns:c16="http://schemas.microsoft.com/office/drawing/2014/chart" uri="{C3380CC4-5D6E-409C-BE32-E72D297353CC}">
                <c16:uniqueId val="{00000003-CA32-4D4F-B7BD-0D98BEA8D2A5}"/>
              </c:ext>
            </c:extLst>
          </c:dPt>
          <c:dPt>
            <c:idx val="4"/>
            <c:invertIfNegative val="0"/>
            <c:bubble3D val="0"/>
            <c:extLst>
              <c:ext xmlns:c16="http://schemas.microsoft.com/office/drawing/2014/chart" uri="{C3380CC4-5D6E-409C-BE32-E72D297353CC}">
                <c16:uniqueId val="{00000004-CA32-4D4F-B7BD-0D98BEA8D2A5}"/>
              </c:ext>
            </c:extLst>
          </c:dPt>
          <c:dPt>
            <c:idx val="5"/>
            <c:invertIfNegative val="0"/>
            <c:bubble3D val="0"/>
            <c:extLst>
              <c:ext xmlns:c16="http://schemas.microsoft.com/office/drawing/2014/chart" uri="{C3380CC4-5D6E-409C-BE32-E72D297353CC}">
                <c16:uniqueId val="{00000005-CA32-4D4F-B7BD-0D98BEA8D2A5}"/>
              </c:ext>
            </c:extLst>
          </c:dPt>
          <c:dPt>
            <c:idx val="6"/>
            <c:invertIfNegative val="0"/>
            <c:bubble3D val="0"/>
            <c:extLst>
              <c:ext xmlns:c16="http://schemas.microsoft.com/office/drawing/2014/chart" uri="{C3380CC4-5D6E-409C-BE32-E72D297353CC}">
                <c16:uniqueId val="{00000006-CA32-4D4F-B7BD-0D98BEA8D2A5}"/>
              </c:ext>
            </c:extLst>
          </c:dPt>
          <c:dPt>
            <c:idx val="7"/>
            <c:invertIfNegative val="0"/>
            <c:bubble3D val="0"/>
            <c:extLst>
              <c:ext xmlns:c16="http://schemas.microsoft.com/office/drawing/2014/chart" uri="{C3380CC4-5D6E-409C-BE32-E72D297353CC}">
                <c16:uniqueId val="{00000007-CA32-4D4F-B7BD-0D98BEA8D2A5}"/>
              </c:ext>
            </c:extLst>
          </c:dPt>
          <c:dPt>
            <c:idx val="8"/>
            <c:invertIfNegative val="0"/>
            <c:bubble3D val="0"/>
            <c:extLst>
              <c:ext xmlns:c16="http://schemas.microsoft.com/office/drawing/2014/chart" uri="{C3380CC4-5D6E-409C-BE32-E72D297353CC}">
                <c16:uniqueId val="{00000008-CA32-4D4F-B7BD-0D98BEA8D2A5}"/>
              </c:ext>
            </c:extLst>
          </c:dPt>
          <c:cat>
            <c:strRef>
              <c:f>Sheet1!$A$2:$A$10</c:f>
              <c:strCache>
                <c:ptCount val="9"/>
                <c:pt idx="0">
                  <c:v>GP</c:v>
                </c:pt>
                <c:pt idx="1">
                  <c:v>EC </c:v>
                </c:pt>
                <c:pt idx="2">
                  <c:v>FS </c:v>
                </c:pt>
                <c:pt idx="3">
                  <c:v>WC</c:v>
                </c:pt>
                <c:pt idx="4">
                  <c:v>NW</c:v>
                </c:pt>
                <c:pt idx="5">
                  <c:v>LP </c:v>
                </c:pt>
                <c:pt idx="6">
                  <c:v>MP</c:v>
                </c:pt>
                <c:pt idx="7">
                  <c:v>NC</c:v>
                </c:pt>
                <c:pt idx="8">
                  <c:v>KZN</c:v>
                </c:pt>
              </c:strCache>
            </c:strRef>
          </c:cat>
          <c:val>
            <c:numRef>
              <c:f>Sheet1!$B$2:$B$10</c:f>
              <c:numCache>
                <c:formatCode>General</c:formatCode>
                <c:ptCount val="9"/>
                <c:pt idx="0">
                  <c:v>139</c:v>
                </c:pt>
                <c:pt idx="1">
                  <c:v>19</c:v>
                </c:pt>
                <c:pt idx="2">
                  <c:v>22</c:v>
                </c:pt>
                <c:pt idx="3">
                  <c:v>51</c:v>
                </c:pt>
                <c:pt idx="4">
                  <c:v>16</c:v>
                </c:pt>
                <c:pt idx="5">
                  <c:v>13</c:v>
                </c:pt>
                <c:pt idx="6">
                  <c:v>10</c:v>
                </c:pt>
                <c:pt idx="7">
                  <c:v>9</c:v>
                </c:pt>
                <c:pt idx="8">
                  <c:v>18</c:v>
                </c:pt>
              </c:numCache>
            </c:numRef>
          </c:val>
          <c:extLst>
            <c:ext xmlns:c16="http://schemas.microsoft.com/office/drawing/2014/chart" uri="{C3380CC4-5D6E-409C-BE32-E72D297353CC}">
              <c16:uniqueId val="{00000009-CA32-4D4F-B7BD-0D98BEA8D2A5}"/>
            </c:ext>
          </c:extLst>
        </c:ser>
        <c:ser>
          <c:idx val="1"/>
          <c:order val="1"/>
          <c:tx>
            <c:strRef>
              <c:f>Sheet1!$C$1</c:f>
              <c:strCache>
                <c:ptCount val="1"/>
                <c:pt idx="0">
                  <c:v>Series 2</c:v>
                </c:pt>
              </c:strCache>
            </c:strRef>
          </c:tx>
          <c:spPr>
            <a:gradFill flip="none" rotWithShape="1">
              <a:gsLst>
                <a:gs pos="0">
                  <a:schemeClr val="accent4"/>
                </a:gs>
                <a:gs pos="75000">
                  <a:schemeClr val="accent4">
                    <a:lumMod val="60000"/>
                    <a:lumOff val="40000"/>
                  </a:schemeClr>
                </a:gs>
                <a:gs pos="51000">
                  <a:schemeClr val="accent4">
                    <a:alpha val="75000"/>
                  </a:schemeClr>
                </a:gs>
                <a:gs pos="100000">
                  <a:schemeClr val="accent4">
                    <a:lumMod val="20000"/>
                    <a:lumOff val="80000"/>
                    <a:alpha val="15000"/>
                  </a:schemeClr>
                </a:gs>
              </a:gsLst>
              <a:lin ang="5400000" scaled="0"/>
            </a:gradFill>
            <a:ln>
              <a:noFill/>
            </a:ln>
            <a:effectLst/>
          </c:spPr>
          <c:invertIfNegative val="0"/>
          <c:cat>
            <c:strRef>
              <c:f>Sheet1!$A$2:$A$10</c:f>
              <c:strCache>
                <c:ptCount val="9"/>
                <c:pt idx="0">
                  <c:v>GP</c:v>
                </c:pt>
                <c:pt idx="1">
                  <c:v>EC </c:v>
                </c:pt>
                <c:pt idx="2">
                  <c:v>FS </c:v>
                </c:pt>
                <c:pt idx="3">
                  <c:v>WC</c:v>
                </c:pt>
                <c:pt idx="4">
                  <c:v>NW</c:v>
                </c:pt>
                <c:pt idx="5">
                  <c:v>LP </c:v>
                </c:pt>
                <c:pt idx="6">
                  <c:v>MP</c:v>
                </c:pt>
                <c:pt idx="7">
                  <c:v>NC</c:v>
                </c:pt>
                <c:pt idx="8">
                  <c:v>KZN</c:v>
                </c:pt>
              </c:strCache>
            </c:strRef>
          </c:cat>
          <c:val>
            <c:numRef>
              <c:f>Sheet1!$C$2:$C$10</c:f>
            </c:numRef>
          </c:val>
          <c:extLst>
            <c:ext xmlns:c16="http://schemas.microsoft.com/office/drawing/2014/chart" uri="{C3380CC4-5D6E-409C-BE32-E72D297353CC}">
              <c16:uniqueId val="{0000000A-CA32-4D4F-B7BD-0D98BEA8D2A5}"/>
            </c:ext>
          </c:extLst>
        </c:ser>
        <c:ser>
          <c:idx val="2"/>
          <c:order val="2"/>
          <c:tx>
            <c:strRef>
              <c:f>Sheet1!$D$1</c:f>
              <c:strCache>
                <c:ptCount val="1"/>
                <c:pt idx="0">
                  <c:v>Series 3</c:v>
                </c:pt>
              </c:strCache>
            </c:strRef>
          </c:tx>
          <c:spPr>
            <a:gradFill flip="none" rotWithShape="1">
              <a:gsLst>
                <a:gs pos="0">
                  <a:schemeClr val="accent4">
                    <a:tint val="65000"/>
                  </a:schemeClr>
                </a:gs>
                <a:gs pos="75000">
                  <a:schemeClr val="accent4">
                    <a:tint val="65000"/>
                    <a:lumMod val="60000"/>
                    <a:lumOff val="40000"/>
                  </a:schemeClr>
                </a:gs>
                <a:gs pos="51000">
                  <a:schemeClr val="accent4">
                    <a:tint val="65000"/>
                    <a:alpha val="75000"/>
                  </a:schemeClr>
                </a:gs>
                <a:gs pos="100000">
                  <a:schemeClr val="accent4">
                    <a:tint val="65000"/>
                    <a:lumMod val="20000"/>
                    <a:lumOff val="80000"/>
                    <a:alpha val="15000"/>
                  </a:schemeClr>
                </a:gs>
              </a:gsLst>
              <a:lin ang="5400000" scaled="0"/>
            </a:gradFill>
            <a:ln>
              <a:noFill/>
            </a:ln>
            <a:effectLst/>
          </c:spPr>
          <c:invertIfNegative val="0"/>
          <c:cat>
            <c:strRef>
              <c:f>Sheet1!$A$2:$A$10</c:f>
              <c:strCache>
                <c:ptCount val="9"/>
                <c:pt idx="0">
                  <c:v>GP</c:v>
                </c:pt>
                <c:pt idx="1">
                  <c:v>EC </c:v>
                </c:pt>
                <c:pt idx="2">
                  <c:v>FS </c:v>
                </c:pt>
                <c:pt idx="3">
                  <c:v>WC</c:v>
                </c:pt>
                <c:pt idx="4">
                  <c:v>NW</c:v>
                </c:pt>
                <c:pt idx="5">
                  <c:v>LP </c:v>
                </c:pt>
                <c:pt idx="6">
                  <c:v>MP</c:v>
                </c:pt>
                <c:pt idx="7">
                  <c:v>NC</c:v>
                </c:pt>
                <c:pt idx="8">
                  <c:v>KZN</c:v>
                </c:pt>
              </c:strCache>
            </c:strRef>
          </c:cat>
          <c:val>
            <c:numRef>
              <c:f>Sheet1!$D$2:$D$10</c:f>
            </c:numRef>
          </c:val>
          <c:extLst>
            <c:ext xmlns:c16="http://schemas.microsoft.com/office/drawing/2014/chart" uri="{C3380CC4-5D6E-409C-BE32-E72D297353CC}">
              <c16:uniqueId val="{0000000B-CA32-4D4F-B7BD-0D98BEA8D2A5}"/>
            </c:ext>
          </c:extLst>
        </c:ser>
        <c:dLbls>
          <c:showLegendKey val="0"/>
          <c:showVal val="0"/>
          <c:showCatName val="0"/>
          <c:showSerName val="0"/>
          <c:showPercent val="0"/>
          <c:showBubbleSize val="0"/>
        </c:dLbls>
        <c:gapWidth val="355"/>
        <c:overlap val="-70"/>
        <c:axId val="526787144"/>
        <c:axId val="526782048"/>
      </c:barChart>
      <c:catAx>
        <c:axId val="526787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6782048"/>
        <c:crosses val="autoZero"/>
        <c:auto val="1"/>
        <c:lblAlgn val="ctr"/>
        <c:lblOffset val="100"/>
        <c:noMultiLvlLbl val="0"/>
      </c:catAx>
      <c:valAx>
        <c:axId val="526782048"/>
        <c:scaling>
          <c:orientation val="minMax"/>
        </c:scaling>
        <c:delete val="0"/>
        <c:axPos val="l"/>
        <c:majorGridlines>
          <c:spPr>
            <a:ln w="9525" cap="flat" cmpd="sng" algn="ctr">
              <a:gradFill>
                <a:gsLst>
                  <a:gs pos="100000">
                    <a:schemeClr val="tx1">
                      <a:lumMod val="5000"/>
                      <a:lumOff val="95000"/>
                    </a:schemeClr>
                  </a:gs>
                  <a:gs pos="0">
                    <a:schemeClr val="tx1">
                      <a:lumMod val="25000"/>
                      <a:lumOff val="7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526787144"/>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28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r>
              <a:rPr lang="en-US" sz="3200"/>
              <a:t>Gender Breakdown</a:t>
            </a:r>
          </a:p>
        </c:rich>
      </c:tx>
      <c:overlay val="0"/>
      <c:spPr>
        <a:noFill/>
        <a:ln>
          <a:noFill/>
        </a:ln>
        <a:effectLst/>
      </c:spPr>
      <c:txPr>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doughnutChart>
        <c:varyColors val="1"/>
        <c:ser>
          <c:idx val="0"/>
          <c:order val="0"/>
          <c:tx>
            <c:strRef>
              <c:f>Sheet1!$B$1</c:f>
              <c:strCache>
                <c:ptCount val="1"/>
                <c:pt idx="0">
                  <c:v>Gender Breakdown</c:v>
                </c:pt>
              </c:strCache>
            </c:strRef>
          </c:tx>
          <c:dPt>
            <c:idx val="0"/>
            <c:bubble3D val="0"/>
            <c:spPr>
              <a:solidFill>
                <a:schemeClr val="accent6"/>
              </a:solidFill>
              <a:ln w="19050">
                <a:solidFill>
                  <a:schemeClr val="lt1"/>
                </a:solidFill>
              </a:ln>
              <a:effectLst/>
            </c:spPr>
            <c:extLst>
              <c:ext xmlns:c16="http://schemas.microsoft.com/office/drawing/2014/chart" uri="{C3380CC4-5D6E-409C-BE32-E72D297353CC}">
                <c16:uniqueId val="{00000001-A744-48EE-A871-ED8851DA5D77}"/>
              </c:ext>
            </c:extLst>
          </c:dPt>
          <c:dPt>
            <c:idx val="1"/>
            <c:bubble3D val="0"/>
            <c:spPr>
              <a:solidFill>
                <a:schemeClr val="accent5"/>
              </a:solidFill>
              <a:ln w="19050">
                <a:solidFill>
                  <a:schemeClr val="lt1"/>
                </a:solidFill>
              </a:ln>
              <a:effectLst/>
            </c:spPr>
            <c:extLst>
              <c:ext xmlns:c16="http://schemas.microsoft.com/office/drawing/2014/chart" uri="{C3380CC4-5D6E-409C-BE32-E72D297353CC}">
                <c16:uniqueId val="{00000003-A744-48EE-A871-ED8851DA5D77}"/>
              </c:ext>
            </c:extLst>
          </c:dPt>
          <c:dPt>
            <c:idx val="2"/>
            <c:bubble3D val="0"/>
            <c:spPr>
              <a:solidFill>
                <a:schemeClr val="accent4"/>
              </a:solidFill>
              <a:ln w="19050">
                <a:solidFill>
                  <a:schemeClr val="lt1"/>
                </a:solidFill>
              </a:ln>
              <a:effectLst/>
            </c:spPr>
            <c:extLst>
              <c:ext xmlns:c16="http://schemas.microsoft.com/office/drawing/2014/chart" uri="{C3380CC4-5D6E-409C-BE32-E72D297353CC}">
                <c16:uniqueId val="{00000005-A744-48EE-A871-ED8851DA5D77}"/>
              </c:ext>
            </c:extLst>
          </c:dPt>
          <c:dPt>
            <c:idx val="3"/>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07-A744-48EE-A871-ED8851DA5D77}"/>
              </c:ext>
            </c:extLst>
          </c:dPt>
          <c:dLbls>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2"/>
                <c:pt idx="0">
                  <c:v>Male=221</c:v>
                </c:pt>
                <c:pt idx="1">
                  <c:v>Female=76</c:v>
                </c:pt>
              </c:strCache>
            </c:strRef>
          </c:cat>
          <c:val>
            <c:numRef>
              <c:f>Sheet1!$B$2:$B$5</c:f>
              <c:numCache>
                <c:formatCode>General</c:formatCode>
                <c:ptCount val="4"/>
                <c:pt idx="0">
                  <c:v>221</c:v>
                </c:pt>
                <c:pt idx="1">
                  <c:v>76</c:v>
                </c:pt>
              </c:numCache>
            </c:numRef>
          </c:val>
          <c:extLst>
            <c:ext xmlns:c16="http://schemas.microsoft.com/office/drawing/2014/chart" uri="{C3380CC4-5D6E-409C-BE32-E72D297353CC}">
              <c16:uniqueId val="{00000008-A744-48EE-A871-ED8851DA5D77}"/>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egendEntry>
        <c:idx val="2"/>
        <c:delete val="1"/>
      </c:legendEntry>
      <c:legendEntry>
        <c:idx val="3"/>
        <c:delete val="1"/>
      </c:legendEntry>
      <c:overlay val="0"/>
      <c:spPr>
        <a:noFill/>
        <a:ln>
          <a:noFill/>
        </a:ln>
        <a:effectLst/>
      </c:spPr>
      <c:txPr>
        <a:bodyPr rot="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 id="17">
  <a:schemeClr val="accent4"/>
</cs:colorStyle>
</file>

<file path=ppt/charts/colors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2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9C8D66-F1A2-4574-B5C1-AEEED943E02F}"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ZA"/>
        </a:p>
      </dgm:t>
    </dgm:pt>
    <dgm:pt modelId="{29A1F153-37AB-4790-9428-0CD0852B5779}">
      <dgm:prSet phldrT="[Text]" custT="1"/>
      <dgm:spPr/>
      <dgm:t>
        <a:bodyPr/>
        <a:lstStyle/>
        <a:p>
          <a:r>
            <a:rPr lang="en-ZA" sz="3200" dirty="0" smtClean="0">
              <a:solidFill>
                <a:schemeClr val="tx1"/>
              </a:solidFill>
              <a:latin typeface="Arial Rounded MT Bold" panose="020F0704030504030204" pitchFamily="34" charset="0"/>
            </a:rPr>
            <a:t>Mandate of the Office</a:t>
          </a:r>
          <a:endParaRPr lang="en-ZA" sz="3200" dirty="0">
            <a:solidFill>
              <a:schemeClr val="tx1"/>
            </a:solidFill>
            <a:latin typeface="Arial Rounded MT Bold" panose="020F0704030504030204" pitchFamily="34" charset="0"/>
          </a:endParaRPr>
        </a:p>
      </dgm:t>
    </dgm:pt>
    <dgm:pt modelId="{02B28AE2-B085-4129-9405-761D85506DA8}" type="parTrans" cxnId="{751D7390-3A2D-4448-ADDE-B6E5BAFF3FF0}">
      <dgm:prSet/>
      <dgm:spPr/>
      <dgm:t>
        <a:bodyPr/>
        <a:lstStyle/>
        <a:p>
          <a:endParaRPr lang="en-ZA" sz="2700">
            <a:latin typeface="Arial Rounded MT Bold" panose="020F0704030504030204" pitchFamily="34" charset="0"/>
          </a:endParaRPr>
        </a:p>
      </dgm:t>
    </dgm:pt>
    <dgm:pt modelId="{9D2613A7-4C01-4B74-9E74-D024DF4D550D}" type="sibTrans" cxnId="{751D7390-3A2D-4448-ADDE-B6E5BAFF3FF0}">
      <dgm:prSet/>
      <dgm:spPr/>
      <dgm:t>
        <a:bodyPr/>
        <a:lstStyle/>
        <a:p>
          <a:endParaRPr lang="en-ZA" sz="2700">
            <a:latin typeface="Arial Rounded MT Bold" panose="020F0704030504030204" pitchFamily="34" charset="0"/>
          </a:endParaRPr>
        </a:p>
      </dgm:t>
    </dgm:pt>
    <dgm:pt modelId="{D997EC61-45F8-4DFE-AF1F-8E446658DAE7}">
      <dgm:prSet phldrT="[Text]" custT="1"/>
      <dgm:spPr/>
      <dgm:t>
        <a:bodyPr/>
        <a:lstStyle/>
        <a:p>
          <a:pPr algn="just"/>
          <a:r>
            <a:rPr lang="en-ZA" sz="2700" dirty="0" smtClean="0">
              <a:latin typeface="Arial Rounded MT Bold" panose="020F0704030504030204" pitchFamily="34" charset="0"/>
            </a:rPr>
            <a:t>The mandate of the Office as captured in the Military Ombud Act 4 of 2012 is to investigate complaints lodged in writing by - </a:t>
          </a:r>
          <a:endParaRPr lang="en-ZA" sz="2700" dirty="0">
            <a:latin typeface="Arial Rounded MT Bold" panose="020F0704030504030204" pitchFamily="34" charset="0"/>
          </a:endParaRPr>
        </a:p>
      </dgm:t>
    </dgm:pt>
    <dgm:pt modelId="{A7593FE5-E80A-42B2-993C-A9A5314D0249}" type="parTrans" cxnId="{05A7C36A-4587-44EB-BBA7-52B0D6CEDEE8}">
      <dgm:prSet/>
      <dgm:spPr/>
      <dgm:t>
        <a:bodyPr/>
        <a:lstStyle/>
        <a:p>
          <a:endParaRPr lang="en-ZA" sz="2700">
            <a:latin typeface="Arial Rounded MT Bold" panose="020F0704030504030204" pitchFamily="34" charset="0"/>
          </a:endParaRPr>
        </a:p>
      </dgm:t>
    </dgm:pt>
    <dgm:pt modelId="{059329F2-B380-4D7C-A35D-81DD044BFD42}" type="sibTrans" cxnId="{05A7C36A-4587-44EB-BBA7-52B0D6CEDEE8}">
      <dgm:prSet/>
      <dgm:spPr/>
      <dgm:t>
        <a:bodyPr/>
        <a:lstStyle/>
        <a:p>
          <a:endParaRPr lang="en-ZA" sz="2700">
            <a:latin typeface="Arial Rounded MT Bold" panose="020F0704030504030204" pitchFamily="34" charset="0"/>
          </a:endParaRPr>
        </a:p>
      </dgm:t>
    </dgm:pt>
    <dgm:pt modelId="{D547B979-BF3E-40A0-96C3-33D57CDDE3ED}">
      <dgm:prSet phldrT="[Text]" custT="1"/>
      <dgm:spPr/>
      <dgm:t>
        <a:bodyPr/>
        <a:lstStyle/>
        <a:p>
          <a:r>
            <a:rPr lang="en-ZA" sz="3200" dirty="0" smtClean="0">
              <a:solidFill>
                <a:schemeClr val="tx1"/>
              </a:solidFill>
              <a:latin typeface="Arial Rounded MT Bold" panose="020F0704030504030204" pitchFamily="34" charset="0"/>
            </a:rPr>
            <a:t>Vision</a:t>
          </a:r>
          <a:endParaRPr lang="en-ZA" sz="3200" dirty="0">
            <a:solidFill>
              <a:schemeClr val="tx1"/>
            </a:solidFill>
            <a:latin typeface="Arial Rounded MT Bold" panose="020F0704030504030204" pitchFamily="34" charset="0"/>
          </a:endParaRPr>
        </a:p>
      </dgm:t>
    </dgm:pt>
    <dgm:pt modelId="{8A254FF6-2B46-4AEF-A8D2-C5C0A145221D}" type="parTrans" cxnId="{A3376E53-0BED-46D7-BDC6-CDB890B580E5}">
      <dgm:prSet/>
      <dgm:spPr/>
      <dgm:t>
        <a:bodyPr/>
        <a:lstStyle/>
        <a:p>
          <a:endParaRPr lang="en-ZA" sz="2700">
            <a:latin typeface="Arial Rounded MT Bold" panose="020F0704030504030204" pitchFamily="34" charset="0"/>
          </a:endParaRPr>
        </a:p>
      </dgm:t>
    </dgm:pt>
    <dgm:pt modelId="{3F837EA9-048B-413E-B923-2FBFBB1A20F9}" type="sibTrans" cxnId="{A3376E53-0BED-46D7-BDC6-CDB890B580E5}">
      <dgm:prSet/>
      <dgm:spPr/>
      <dgm:t>
        <a:bodyPr/>
        <a:lstStyle/>
        <a:p>
          <a:endParaRPr lang="en-ZA" sz="2700">
            <a:latin typeface="Arial Rounded MT Bold" panose="020F0704030504030204" pitchFamily="34" charset="0"/>
          </a:endParaRPr>
        </a:p>
      </dgm:t>
    </dgm:pt>
    <dgm:pt modelId="{4CE2CE27-C332-422A-8CC2-FF1896D5DDFD}">
      <dgm:prSet phldrT="[Text]" custT="1"/>
      <dgm:spPr/>
      <dgm:t>
        <a:bodyPr/>
        <a:lstStyle/>
        <a:p>
          <a:pPr algn="just"/>
          <a:r>
            <a:rPr lang="en-ZA" sz="2700" dirty="0" smtClean="0">
              <a:latin typeface="Arial Rounded MT Bold" panose="020F0704030504030204" pitchFamily="34" charset="0"/>
            </a:rPr>
            <a:t>To be a world leading, independent and impartial Military </a:t>
          </a:r>
          <a:r>
            <a:rPr lang="en-ZA" sz="2700" smtClean="0">
              <a:latin typeface="Arial Rounded MT Bold" panose="020F0704030504030204" pitchFamily="34" charset="0"/>
            </a:rPr>
            <a:t>Ombud Intsitution.</a:t>
          </a:r>
          <a:endParaRPr lang="en-ZA" sz="2700" dirty="0">
            <a:latin typeface="Arial Rounded MT Bold" panose="020F0704030504030204" pitchFamily="34" charset="0"/>
          </a:endParaRPr>
        </a:p>
      </dgm:t>
    </dgm:pt>
    <dgm:pt modelId="{B664FFC1-7457-4DAC-BF54-8090C3E56118}" type="parTrans" cxnId="{CBC78BC3-E4C9-4126-98F9-88AA7A8C2B6F}">
      <dgm:prSet/>
      <dgm:spPr/>
      <dgm:t>
        <a:bodyPr/>
        <a:lstStyle/>
        <a:p>
          <a:endParaRPr lang="en-ZA" sz="2700">
            <a:latin typeface="Arial Rounded MT Bold" panose="020F0704030504030204" pitchFamily="34" charset="0"/>
          </a:endParaRPr>
        </a:p>
      </dgm:t>
    </dgm:pt>
    <dgm:pt modelId="{B763C97F-A340-4EE7-8E43-E97D74ECC2AD}" type="sibTrans" cxnId="{CBC78BC3-E4C9-4126-98F9-88AA7A8C2B6F}">
      <dgm:prSet/>
      <dgm:spPr/>
      <dgm:t>
        <a:bodyPr/>
        <a:lstStyle/>
        <a:p>
          <a:endParaRPr lang="en-ZA" sz="2700">
            <a:latin typeface="Arial Rounded MT Bold" panose="020F0704030504030204" pitchFamily="34" charset="0"/>
          </a:endParaRPr>
        </a:p>
      </dgm:t>
    </dgm:pt>
    <dgm:pt modelId="{9F110B80-3D13-462B-ADCD-0B2E8FFF32CE}">
      <dgm:prSet phldrT="[Text]" custT="1"/>
      <dgm:spPr/>
      <dgm:t>
        <a:bodyPr/>
        <a:lstStyle/>
        <a:p>
          <a:r>
            <a:rPr lang="en-ZA" sz="3200" dirty="0" smtClean="0">
              <a:solidFill>
                <a:schemeClr val="tx1"/>
              </a:solidFill>
              <a:latin typeface="Arial Rounded MT Bold" panose="020F0704030504030204" pitchFamily="34" charset="0"/>
            </a:rPr>
            <a:t>Mission</a:t>
          </a:r>
          <a:endParaRPr lang="en-ZA" sz="3200" dirty="0">
            <a:solidFill>
              <a:schemeClr val="tx1"/>
            </a:solidFill>
            <a:latin typeface="Arial Rounded MT Bold" panose="020F0704030504030204" pitchFamily="34" charset="0"/>
          </a:endParaRPr>
        </a:p>
      </dgm:t>
    </dgm:pt>
    <dgm:pt modelId="{6283B6E5-9D82-4AF9-9272-53CCDC39A310}" type="parTrans" cxnId="{D36CE7E8-D6E9-4C09-8F49-1570C7CA5931}">
      <dgm:prSet/>
      <dgm:spPr/>
      <dgm:t>
        <a:bodyPr/>
        <a:lstStyle/>
        <a:p>
          <a:endParaRPr lang="en-ZA" sz="2700">
            <a:latin typeface="Arial Rounded MT Bold" panose="020F0704030504030204" pitchFamily="34" charset="0"/>
          </a:endParaRPr>
        </a:p>
      </dgm:t>
    </dgm:pt>
    <dgm:pt modelId="{DD68C522-7FA9-4F90-BE5D-84E305A19389}" type="sibTrans" cxnId="{D36CE7E8-D6E9-4C09-8F49-1570C7CA5931}">
      <dgm:prSet/>
      <dgm:spPr/>
      <dgm:t>
        <a:bodyPr/>
        <a:lstStyle/>
        <a:p>
          <a:endParaRPr lang="en-ZA" sz="2700">
            <a:latin typeface="Arial Rounded MT Bold" panose="020F0704030504030204" pitchFamily="34" charset="0"/>
          </a:endParaRPr>
        </a:p>
      </dgm:t>
    </dgm:pt>
    <dgm:pt modelId="{F138414A-7D06-49C0-9B60-146EA507508A}">
      <dgm:prSet phldrT="[Text]" custT="1"/>
      <dgm:spPr/>
      <dgm:t>
        <a:bodyPr/>
        <a:lstStyle/>
        <a:p>
          <a:pPr algn="just"/>
          <a:r>
            <a:rPr lang="en-ZA" sz="2700" dirty="0" smtClean="0">
              <a:latin typeface="Arial Rounded MT Bold" panose="020F0704030504030204" pitchFamily="34" charset="0"/>
            </a:rPr>
            <a:t>To provide an independent, impartial and expeditious complaints resolution process for serving and former members of the SANDF and the Public to promote good governance.</a:t>
          </a:r>
          <a:endParaRPr lang="en-ZA" sz="2700" dirty="0">
            <a:latin typeface="Arial Rounded MT Bold" panose="020F0704030504030204" pitchFamily="34" charset="0"/>
          </a:endParaRPr>
        </a:p>
      </dgm:t>
    </dgm:pt>
    <dgm:pt modelId="{E06AD132-7425-40AE-B83A-71449774CB23}" type="parTrans" cxnId="{44514839-33E9-46B3-802E-22F8D0E012A6}">
      <dgm:prSet/>
      <dgm:spPr/>
      <dgm:t>
        <a:bodyPr/>
        <a:lstStyle/>
        <a:p>
          <a:endParaRPr lang="en-ZA" sz="2700">
            <a:latin typeface="Arial Rounded MT Bold" panose="020F0704030504030204" pitchFamily="34" charset="0"/>
          </a:endParaRPr>
        </a:p>
      </dgm:t>
    </dgm:pt>
    <dgm:pt modelId="{F1FACD09-CCFC-48E3-A0E0-12795793A7ED}" type="sibTrans" cxnId="{44514839-33E9-46B3-802E-22F8D0E012A6}">
      <dgm:prSet/>
      <dgm:spPr/>
      <dgm:t>
        <a:bodyPr/>
        <a:lstStyle/>
        <a:p>
          <a:endParaRPr lang="en-ZA" sz="2700">
            <a:latin typeface="Arial Rounded MT Bold" panose="020F0704030504030204" pitchFamily="34" charset="0"/>
          </a:endParaRPr>
        </a:p>
      </dgm:t>
    </dgm:pt>
    <dgm:pt modelId="{C748C25D-D927-468F-A342-47A90C24D548}">
      <dgm:prSet phldrT="[Text]" custT="1"/>
      <dgm:spPr/>
      <dgm:t>
        <a:bodyPr/>
        <a:lstStyle/>
        <a:p>
          <a:pPr algn="just"/>
          <a:r>
            <a:rPr lang="en-ZA" sz="2700" i="1" dirty="0" smtClean="0">
              <a:latin typeface="Arial Rounded MT Bold" panose="020F0704030504030204" pitchFamily="34" charset="0"/>
            </a:rPr>
            <a:t>A member regarding his or her conditions of service;</a:t>
          </a:r>
          <a:endParaRPr lang="en-ZA" sz="2700" i="1" dirty="0">
            <a:latin typeface="Arial Rounded MT Bold" panose="020F0704030504030204" pitchFamily="34" charset="0"/>
          </a:endParaRPr>
        </a:p>
      </dgm:t>
    </dgm:pt>
    <dgm:pt modelId="{4BBC937B-E3A5-4A6F-827E-4B8E4195D42A}" type="parTrans" cxnId="{55024259-A51B-4FEF-8264-154519DF8238}">
      <dgm:prSet/>
      <dgm:spPr/>
      <dgm:t>
        <a:bodyPr/>
        <a:lstStyle/>
        <a:p>
          <a:endParaRPr lang="en-ZA" sz="2700"/>
        </a:p>
      </dgm:t>
    </dgm:pt>
    <dgm:pt modelId="{92EB2059-6868-4962-8893-8BB987214E2D}" type="sibTrans" cxnId="{55024259-A51B-4FEF-8264-154519DF8238}">
      <dgm:prSet/>
      <dgm:spPr/>
      <dgm:t>
        <a:bodyPr/>
        <a:lstStyle/>
        <a:p>
          <a:endParaRPr lang="en-ZA" sz="2700"/>
        </a:p>
      </dgm:t>
    </dgm:pt>
    <dgm:pt modelId="{4857F488-2EE4-4BF9-946B-4A66782F3029}">
      <dgm:prSet phldrT="[Text]" custT="1"/>
      <dgm:spPr/>
      <dgm:t>
        <a:bodyPr/>
        <a:lstStyle/>
        <a:p>
          <a:pPr algn="just"/>
          <a:r>
            <a:rPr lang="en-ZA" sz="2700" i="1" dirty="0" smtClean="0">
              <a:latin typeface="Arial Rounded MT Bold" panose="020F0704030504030204" pitchFamily="34" charset="0"/>
            </a:rPr>
            <a:t>A former member regarding his or her conditions of service;</a:t>
          </a:r>
          <a:endParaRPr lang="en-ZA" sz="2700" i="1" dirty="0">
            <a:latin typeface="Arial Rounded MT Bold" panose="020F0704030504030204" pitchFamily="34" charset="0"/>
          </a:endParaRPr>
        </a:p>
      </dgm:t>
    </dgm:pt>
    <dgm:pt modelId="{0A439F76-B7F3-4E6F-9A11-F82C9C02EAF5}" type="parTrans" cxnId="{8A8BFE08-EB24-4442-92DB-FBC0E67923E1}">
      <dgm:prSet/>
      <dgm:spPr/>
      <dgm:t>
        <a:bodyPr/>
        <a:lstStyle/>
        <a:p>
          <a:endParaRPr lang="en-ZA" sz="2700"/>
        </a:p>
      </dgm:t>
    </dgm:pt>
    <dgm:pt modelId="{6B1C26A9-AFA2-45BA-83D0-C1B3E4BC226B}" type="sibTrans" cxnId="{8A8BFE08-EB24-4442-92DB-FBC0E67923E1}">
      <dgm:prSet/>
      <dgm:spPr/>
      <dgm:t>
        <a:bodyPr/>
        <a:lstStyle/>
        <a:p>
          <a:endParaRPr lang="en-ZA" sz="2700"/>
        </a:p>
      </dgm:t>
    </dgm:pt>
    <dgm:pt modelId="{3D3B00F2-A0A4-4F43-A2CB-5C091A0FE8FC}">
      <dgm:prSet phldrT="[Text]" custT="1"/>
      <dgm:spPr/>
      <dgm:t>
        <a:bodyPr/>
        <a:lstStyle/>
        <a:p>
          <a:pPr algn="just"/>
          <a:r>
            <a:rPr lang="en-ZA" sz="2700" i="1" dirty="0" smtClean="0">
              <a:latin typeface="Arial Rounded MT Bold" panose="020F0704030504030204" pitchFamily="34" charset="0"/>
            </a:rPr>
            <a:t>A member of the public regarding the official conduct of a member of the Defence Force; or</a:t>
          </a:r>
          <a:endParaRPr lang="en-ZA" sz="2700" i="1" dirty="0">
            <a:latin typeface="Arial Rounded MT Bold" panose="020F0704030504030204" pitchFamily="34" charset="0"/>
          </a:endParaRPr>
        </a:p>
      </dgm:t>
    </dgm:pt>
    <dgm:pt modelId="{A433FE1F-21C7-4C5D-BD50-ECEA5B7256F8}" type="parTrans" cxnId="{77793652-7168-4153-BC1A-E6B1D15AFE04}">
      <dgm:prSet/>
      <dgm:spPr/>
      <dgm:t>
        <a:bodyPr/>
        <a:lstStyle/>
        <a:p>
          <a:endParaRPr lang="en-ZA" sz="2700"/>
        </a:p>
      </dgm:t>
    </dgm:pt>
    <dgm:pt modelId="{81ED2A2F-F2DB-443B-B8CF-826AA2DC582D}" type="sibTrans" cxnId="{77793652-7168-4153-BC1A-E6B1D15AFE04}">
      <dgm:prSet/>
      <dgm:spPr/>
      <dgm:t>
        <a:bodyPr/>
        <a:lstStyle/>
        <a:p>
          <a:endParaRPr lang="en-ZA" sz="2700"/>
        </a:p>
      </dgm:t>
    </dgm:pt>
    <dgm:pt modelId="{4DA88226-AC12-45DD-9D61-80FA73FF4310}">
      <dgm:prSet phldrT="[Text]" custT="1"/>
      <dgm:spPr/>
      <dgm:t>
        <a:bodyPr/>
        <a:lstStyle/>
        <a:p>
          <a:pPr algn="just"/>
          <a:r>
            <a:rPr lang="en-ZA" sz="2700" i="1" dirty="0" smtClean="0">
              <a:latin typeface="Arial Rounded MT Bold" panose="020F0704030504030204" pitchFamily="34" charset="0"/>
            </a:rPr>
            <a:t>A person acting on behalf of a member.</a:t>
          </a:r>
          <a:endParaRPr lang="en-ZA" sz="2700" i="1" dirty="0">
            <a:latin typeface="Arial Rounded MT Bold" panose="020F0704030504030204" pitchFamily="34" charset="0"/>
          </a:endParaRPr>
        </a:p>
      </dgm:t>
    </dgm:pt>
    <dgm:pt modelId="{C05DA8B9-8D50-4478-AD06-3102FD3B39A1}" type="parTrans" cxnId="{E44F4EDD-DF73-43B8-AF7C-329A1E15E60D}">
      <dgm:prSet/>
      <dgm:spPr/>
      <dgm:t>
        <a:bodyPr/>
        <a:lstStyle/>
        <a:p>
          <a:endParaRPr lang="en-ZA" sz="2700"/>
        </a:p>
      </dgm:t>
    </dgm:pt>
    <dgm:pt modelId="{C7A1849B-C7EE-4D58-BAB9-1EA7B5E964FA}" type="sibTrans" cxnId="{E44F4EDD-DF73-43B8-AF7C-329A1E15E60D}">
      <dgm:prSet/>
      <dgm:spPr/>
      <dgm:t>
        <a:bodyPr/>
        <a:lstStyle/>
        <a:p>
          <a:endParaRPr lang="en-ZA" sz="2700"/>
        </a:p>
      </dgm:t>
    </dgm:pt>
    <dgm:pt modelId="{25DBA7FA-92B8-466B-A9AF-061D6EF72A2F}">
      <dgm:prSet phldrT="[Text]" custT="1"/>
      <dgm:spPr/>
      <dgm:t>
        <a:bodyPr/>
        <a:lstStyle/>
        <a:p>
          <a:r>
            <a:rPr lang="en-ZA" sz="3200" dirty="0" smtClean="0">
              <a:solidFill>
                <a:schemeClr val="tx1"/>
              </a:solidFill>
              <a:latin typeface="Arial Rounded MT Bold" panose="020F0704030504030204" pitchFamily="34" charset="0"/>
            </a:rPr>
            <a:t>Impact Statement</a:t>
          </a:r>
          <a:endParaRPr lang="en-ZA" sz="3200" dirty="0">
            <a:solidFill>
              <a:schemeClr val="tx1"/>
            </a:solidFill>
            <a:latin typeface="Arial Rounded MT Bold" panose="020F0704030504030204" pitchFamily="34" charset="0"/>
          </a:endParaRPr>
        </a:p>
      </dgm:t>
    </dgm:pt>
    <dgm:pt modelId="{94F872FF-5E2B-4337-BD8C-D572AE2B2442}" type="parTrans" cxnId="{3BCD0A10-1F9B-4407-87C9-63F523ED040E}">
      <dgm:prSet/>
      <dgm:spPr/>
      <dgm:t>
        <a:bodyPr/>
        <a:lstStyle/>
        <a:p>
          <a:endParaRPr lang="en-ZA" sz="2700"/>
        </a:p>
      </dgm:t>
    </dgm:pt>
    <dgm:pt modelId="{C0900C4D-D1DB-447D-9B37-F06AE00E81F1}" type="sibTrans" cxnId="{3BCD0A10-1F9B-4407-87C9-63F523ED040E}">
      <dgm:prSet/>
      <dgm:spPr/>
      <dgm:t>
        <a:bodyPr/>
        <a:lstStyle/>
        <a:p>
          <a:endParaRPr lang="en-ZA" sz="2700"/>
        </a:p>
      </dgm:t>
    </dgm:pt>
    <dgm:pt modelId="{81DD7489-5E8E-4BCD-A631-C3148EF48509}">
      <dgm:prSet phldrT="[Text]" custT="1"/>
      <dgm:spPr/>
      <dgm:t>
        <a:bodyPr/>
        <a:lstStyle/>
        <a:p>
          <a:pPr algn="just"/>
          <a:r>
            <a:rPr lang="en-ZA" sz="2700" dirty="0" smtClean="0">
              <a:latin typeface="Arial Rounded MT Bold" panose="020F0704030504030204" pitchFamily="34" charset="0"/>
            </a:rPr>
            <a:t>Complaints from Members and Former members of the SANDF and the public are resolved fairly, economically and expeditiously in a manner that good administration and governance is ensured within the SANDF.</a:t>
          </a:r>
          <a:endParaRPr lang="en-ZA" sz="2700" dirty="0">
            <a:latin typeface="Arial Rounded MT Bold" panose="020F0704030504030204" pitchFamily="34" charset="0"/>
          </a:endParaRPr>
        </a:p>
      </dgm:t>
    </dgm:pt>
    <dgm:pt modelId="{A967F8E2-FD72-4BC3-BBC4-3E73A09E3ED5}" type="parTrans" cxnId="{365C9E3B-6FC7-4F35-9419-A75DC1D69918}">
      <dgm:prSet/>
      <dgm:spPr/>
      <dgm:t>
        <a:bodyPr/>
        <a:lstStyle/>
        <a:p>
          <a:endParaRPr lang="en-ZA" sz="2700"/>
        </a:p>
      </dgm:t>
    </dgm:pt>
    <dgm:pt modelId="{229ED1D4-92BA-487C-AF38-5640BE1BCC1F}" type="sibTrans" cxnId="{365C9E3B-6FC7-4F35-9419-A75DC1D69918}">
      <dgm:prSet/>
      <dgm:spPr/>
      <dgm:t>
        <a:bodyPr/>
        <a:lstStyle/>
        <a:p>
          <a:endParaRPr lang="en-ZA" sz="2700"/>
        </a:p>
      </dgm:t>
    </dgm:pt>
    <dgm:pt modelId="{54095500-8190-4E8B-BBDA-5BACD2BE8D46}" type="pres">
      <dgm:prSet presAssocID="{F39C8D66-F1A2-4574-B5C1-AEEED943E02F}" presName="Name0" presStyleCnt="0">
        <dgm:presLayoutVars>
          <dgm:dir/>
          <dgm:animLvl val="lvl"/>
          <dgm:resizeHandles val="exact"/>
        </dgm:presLayoutVars>
      </dgm:prSet>
      <dgm:spPr/>
      <dgm:t>
        <a:bodyPr/>
        <a:lstStyle/>
        <a:p>
          <a:endParaRPr lang="en-ZA"/>
        </a:p>
      </dgm:t>
    </dgm:pt>
    <dgm:pt modelId="{045EDA51-61FD-4E35-973C-4E6A2DB2BA5D}" type="pres">
      <dgm:prSet presAssocID="{29A1F153-37AB-4790-9428-0CD0852B5779}" presName="linNode" presStyleCnt="0"/>
      <dgm:spPr/>
    </dgm:pt>
    <dgm:pt modelId="{E78696ED-57A5-42B9-ACB6-CFDDB0027337}" type="pres">
      <dgm:prSet presAssocID="{29A1F153-37AB-4790-9428-0CD0852B5779}" presName="parentText" presStyleLbl="node1" presStyleIdx="0" presStyleCnt="4" custScaleY="83865">
        <dgm:presLayoutVars>
          <dgm:chMax val="1"/>
          <dgm:bulletEnabled val="1"/>
        </dgm:presLayoutVars>
      </dgm:prSet>
      <dgm:spPr/>
      <dgm:t>
        <a:bodyPr/>
        <a:lstStyle/>
        <a:p>
          <a:endParaRPr lang="en-ZA"/>
        </a:p>
      </dgm:t>
    </dgm:pt>
    <dgm:pt modelId="{07880271-49A6-4651-A3A0-604CEF6ED9F3}" type="pres">
      <dgm:prSet presAssocID="{29A1F153-37AB-4790-9428-0CD0852B5779}" presName="descendantText" presStyleLbl="alignAccFollowNode1" presStyleIdx="0" presStyleCnt="4">
        <dgm:presLayoutVars>
          <dgm:bulletEnabled val="1"/>
        </dgm:presLayoutVars>
      </dgm:prSet>
      <dgm:spPr/>
      <dgm:t>
        <a:bodyPr/>
        <a:lstStyle/>
        <a:p>
          <a:endParaRPr lang="en-ZA"/>
        </a:p>
      </dgm:t>
    </dgm:pt>
    <dgm:pt modelId="{577F7D6F-37EA-4F25-BA53-1392F7C173CF}" type="pres">
      <dgm:prSet presAssocID="{9D2613A7-4C01-4B74-9E74-D024DF4D550D}" presName="sp" presStyleCnt="0"/>
      <dgm:spPr/>
    </dgm:pt>
    <dgm:pt modelId="{D05E8747-E6D7-46DC-B3E0-059DAC2F13EC}" type="pres">
      <dgm:prSet presAssocID="{D547B979-BF3E-40A0-96C3-33D57CDDE3ED}" presName="linNode" presStyleCnt="0"/>
      <dgm:spPr/>
    </dgm:pt>
    <dgm:pt modelId="{A8453A63-FC71-44D7-B5F3-DEB86F3E6188}" type="pres">
      <dgm:prSet presAssocID="{D547B979-BF3E-40A0-96C3-33D57CDDE3ED}" presName="parentText" presStyleLbl="node1" presStyleIdx="1" presStyleCnt="4" custScaleY="86513">
        <dgm:presLayoutVars>
          <dgm:chMax val="1"/>
          <dgm:bulletEnabled val="1"/>
        </dgm:presLayoutVars>
      </dgm:prSet>
      <dgm:spPr/>
      <dgm:t>
        <a:bodyPr/>
        <a:lstStyle/>
        <a:p>
          <a:endParaRPr lang="en-ZA"/>
        </a:p>
      </dgm:t>
    </dgm:pt>
    <dgm:pt modelId="{6128FA02-DA3F-4280-8115-8F6BE5CFC7F9}" type="pres">
      <dgm:prSet presAssocID="{D547B979-BF3E-40A0-96C3-33D57CDDE3ED}" presName="descendantText" presStyleLbl="alignAccFollowNode1" presStyleIdx="1" presStyleCnt="4" custLinFactNeighborX="395">
        <dgm:presLayoutVars>
          <dgm:bulletEnabled val="1"/>
        </dgm:presLayoutVars>
      </dgm:prSet>
      <dgm:spPr/>
      <dgm:t>
        <a:bodyPr/>
        <a:lstStyle/>
        <a:p>
          <a:endParaRPr lang="en-ZA"/>
        </a:p>
      </dgm:t>
    </dgm:pt>
    <dgm:pt modelId="{3B37472D-FD45-4288-98BF-18CC15336731}" type="pres">
      <dgm:prSet presAssocID="{3F837EA9-048B-413E-B923-2FBFBB1A20F9}" presName="sp" presStyleCnt="0"/>
      <dgm:spPr/>
    </dgm:pt>
    <dgm:pt modelId="{2DD9E8AF-4F2A-4AF3-90EE-1017D0F3BE6E}" type="pres">
      <dgm:prSet presAssocID="{9F110B80-3D13-462B-ADCD-0B2E8FFF32CE}" presName="linNode" presStyleCnt="0"/>
      <dgm:spPr/>
    </dgm:pt>
    <dgm:pt modelId="{8C952952-B0C2-4140-BD41-0E10631759D2}" type="pres">
      <dgm:prSet presAssocID="{9F110B80-3D13-462B-ADCD-0B2E8FFF32CE}" presName="parentText" presStyleLbl="node1" presStyleIdx="2" presStyleCnt="4" custScaleY="81519">
        <dgm:presLayoutVars>
          <dgm:chMax val="1"/>
          <dgm:bulletEnabled val="1"/>
        </dgm:presLayoutVars>
      </dgm:prSet>
      <dgm:spPr/>
      <dgm:t>
        <a:bodyPr/>
        <a:lstStyle/>
        <a:p>
          <a:endParaRPr lang="en-ZA"/>
        </a:p>
      </dgm:t>
    </dgm:pt>
    <dgm:pt modelId="{BE695075-F966-4551-AEDB-8CF09F1AB7E5}" type="pres">
      <dgm:prSet presAssocID="{9F110B80-3D13-462B-ADCD-0B2E8FFF32CE}" presName="descendantText" presStyleLbl="alignAccFollowNode1" presStyleIdx="2" presStyleCnt="4">
        <dgm:presLayoutVars>
          <dgm:bulletEnabled val="1"/>
        </dgm:presLayoutVars>
      </dgm:prSet>
      <dgm:spPr/>
      <dgm:t>
        <a:bodyPr/>
        <a:lstStyle/>
        <a:p>
          <a:endParaRPr lang="en-ZA"/>
        </a:p>
      </dgm:t>
    </dgm:pt>
    <dgm:pt modelId="{319DE6C6-485B-4CD9-BF7B-BFE177A591C5}" type="pres">
      <dgm:prSet presAssocID="{DD68C522-7FA9-4F90-BE5D-84E305A19389}" presName="sp" presStyleCnt="0"/>
      <dgm:spPr/>
    </dgm:pt>
    <dgm:pt modelId="{51EF99D2-2EAC-440F-A356-BC3F2C3577EE}" type="pres">
      <dgm:prSet presAssocID="{25DBA7FA-92B8-466B-A9AF-061D6EF72A2F}" presName="linNode" presStyleCnt="0"/>
      <dgm:spPr/>
    </dgm:pt>
    <dgm:pt modelId="{D563599D-B604-4A1F-9DBA-2F7FDB8A7332}" type="pres">
      <dgm:prSet presAssocID="{25DBA7FA-92B8-466B-A9AF-061D6EF72A2F}" presName="parentText" presStyleLbl="node1" presStyleIdx="3" presStyleCnt="4" custScaleY="86539" custLinFactNeighborY="-2352">
        <dgm:presLayoutVars>
          <dgm:chMax val="1"/>
          <dgm:bulletEnabled val="1"/>
        </dgm:presLayoutVars>
      </dgm:prSet>
      <dgm:spPr/>
      <dgm:t>
        <a:bodyPr/>
        <a:lstStyle/>
        <a:p>
          <a:endParaRPr lang="en-ZA"/>
        </a:p>
      </dgm:t>
    </dgm:pt>
    <dgm:pt modelId="{32EB8265-BCD1-44CC-BDBB-EE0DDA40D23E}" type="pres">
      <dgm:prSet presAssocID="{25DBA7FA-92B8-466B-A9AF-061D6EF72A2F}" presName="descendantText" presStyleLbl="alignAccFollowNode1" presStyleIdx="3" presStyleCnt="4">
        <dgm:presLayoutVars>
          <dgm:bulletEnabled val="1"/>
        </dgm:presLayoutVars>
      </dgm:prSet>
      <dgm:spPr/>
      <dgm:t>
        <a:bodyPr/>
        <a:lstStyle/>
        <a:p>
          <a:endParaRPr lang="en-ZA"/>
        </a:p>
      </dgm:t>
    </dgm:pt>
  </dgm:ptLst>
  <dgm:cxnLst>
    <dgm:cxn modelId="{21C316B2-8BC0-444D-8001-18E937C55887}" type="presOf" srcId="{F39C8D66-F1A2-4574-B5C1-AEEED943E02F}" destId="{54095500-8190-4E8B-BBDA-5BACD2BE8D46}" srcOrd="0" destOrd="0" presId="urn:microsoft.com/office/officeart/2005/8/layout/vList5"/>
    <dgm:cxn modelId="{87953E40-2C34-4A24-AD00-A1EE4EA2FCD8}" type="presOf" srcId="{81DD7489-5E8E-4BCD-A631-C3148EF48509}" destId="{32EB8265-BCD1-44CC-BDBB-EE0DDA40D23E}" srcOrd="0" destOrd="0" presId="urn:microsoft.com/office/officeart/2005/8/layout/vList5"/>
    <dgm:cxn modelId="{D36CE7E8-D6E9-4C09-8F49-1570C7CA5931}" srcId="{F39C8D66-F1A2-4574-B5C1-AEEED943E02F}" destId="{9F110B80-3D13-462B-ADCD-0B2E8FFF32CE}" srcOrd="2" destOrd="0" parTransId="{6283B6E5-9D82-4AF9-9272-53CCDC39A310}" sibTransId="{DD68C522-7FA9-4F90-BE5D-84E305A19389}"/>
    <dgm:cxn modelId="{3BCD0A10-1F9B-4407-87C9-63F523ED040E}" srcId="{F39C8D66-F1A2-4574-B5C1-AEEED943E02F}" destId="{25DBA7FA-92B8-466B-A9AF-061D6EF72A2F}" srcOrd="3" destOrd="0" parTransId="{94F872FF-5E2B-4337-BD8C-D572AE2B2442}" sibTransId="{C0900C4D-D1DB-447D-9B37-F06AE00E81F1}"/>
    <dgm:cxn modelId="{CBC78BC3-E4C9-4126-98F9-88AA7A8C2B6F}" srcId="{D547B979-BF3E-40A0-96C3-33D57CDDE3ED}" destId="{4CE2CE27-C332-422A-8CC2-FF1896D5DDFD}" srcOrd="0" destOrd="0" parTransId="{B664FFC1-7457-4DAC-BF54-8090C3E56118}" sibTransId="{B763C97F-A340-4EE7-8E43-E97D74ECC2AD}"/>
    <dgm:cxn modelId="{77793652-7168-4153-BC1A-E6B1D15AFE04}" srcId="{D997EC61-45F8-4DFE-AF1F-8E446658DAE7}" destId="{3D3B00F2-A0A4-4F43-A2CB-5C091A0FE8FC}" srcOrd="2" destOrd="0" parTransId="{A433FE1F-21C7-4C5D-BD50-ECEA5B7256F8}" sibTransId="{81ED2A2F-F2DB-443B-B8CF-826AA2DC582D}"/>
    <dgm:cxn modelId="{E72A34E4-3673-4101-86DC-16049405800C}" type="presOf" srcId="{25DBA7FA-92B8-466B-A9AF-061D6EF72A2F}" destId="{D563599D-B604-4A1F-9DBA-2F7FDB8A7332}" srcOrd="0" destOrd="0" presId="urn:microsoft.com/office/officeart/2005/8/layout/vList5"/>
    <dgm:cxn modelId="{57E5B5C9-4572-4578-B6A5-3D779117A9DB}" type="presOf" srcId="{F138414A-7D06-49C0-9B60-146EA507508A}" destId="{BE695075-F966-4551-AEDB-8CF09F1AB7E5}" srcOrd="0" destOrd="0" presId="urn:microsoft.com/office/officeart/2005/8/layout/vList5"/>
    <dgm:cxn modelId="{C24C1EF2-B579-4129-8FC8-598B913B7162}" type="presOf" srcId="{D997EC61-45F8-4DFE-AF1F-8E446658DAE7}" destId="{07880271-49A6-4651-A3A0-604CEF6ED9F3}" srcOrd="0" destOrd="0" presId="urn:microsoft.com/office/officeart/2005/8/layout/vList5"/>
    <dgm:cxn modelId="{A3376E53-0BED-46D7-BDC6-CDB890B580E5}" srcId="{F39C8D66-F1A2-4574-B5C1-AEEED943E02F}" destId="{D547B979-BF3E-40A0-96C3-33D57CDDE3ED}" srcOrd="1" destOrd="0" parTransId="{8A254FF6-2B46-4AEF-A8D2-C5C0A145221D}" sibTransId="{3F837EA9-048B-413E-B923-2FBFBB1A20F9}"/>
    <dgm:cxn modelId="{44514839-33E9-46B3-802E-22F8D0E012A6}" srcId="{9F110B80-3D13-462B-ADCD-0B2E8FFF32CE}" destId="{F138414A-7D06-49C0-9B60-146EA507508A}" srcOrd="0" destOrd="0" parTransId="{E06AD132-7425-40AE-B83A-71449774CB23}" sibTransId="{F1FACD09-CCFC-48E3-A0E0-12795793A7ED}"/>
    <dgm:cxn modelId="{5CA6FCBB-71DC-49DF-B318-286C5318B4AF}" type="presOf" srcId="{3D3B00F2-A0A4-4F43-A2CB-5C091A0FE8FC}" destId="{07880271-49A6-4651-A3A0-604CEF6ED9F3}" srcOrd="0" destOrd="3" presId="urn:microsoft.com/office/officeart/2005/8/layout/vList5"/>
    <dgm:cxn modelId="{B41B0320-EACD-471C-9AF8-574CA59491A5}" type="presOf" srcId="{4857F488-2EE4-4BF9-946B-4A66782F3029}" destId="{07880271-49A6-4651-A3A0-604CEF6ED9F3}" srcOrd="0" destOrd="2" presId="urn:microsoft.com/office/officeart/2005/8/layout/vList5"/>
    <dgm:cxn modelId="{9419D75B-27ED-4C1C-AE59-87F55E83BF6F}" type="presOf" srcId="{29A1F153-37AB-4790-9428-0CD0852B5779}" destId="{E78696ED-57A5-42B9-ACB6-CFDDB0027337}" srcOrd="0" destOrd="0" presId="urn:microsoft.com/office/officeart/2005/8/layout/vList5"/>
    <dgm:cxn modelId="{751D7390-3A2D-4448-ADDE-B6E5BAFF3FF0}" srcId="{F39C8D66-F1A2-4574-B5C1-AEEED943E02F}" destId="{29A1F153-37AB-4790-9428-0CD0852B5779}" srcOrd="0" destOrd="0" parTransId="{02B28AE2-B085-4129-9405-761D85506DA8}" sibTransId="{9D2613A7-4C01-4B74-9E74-D024DF4D550D}"/>
    <dgm:cxn modelId="{365C9E3B-6FC7-4F35-9419-A75DC1D69918}" srcId="{25DBA7FA-92B8-466B-A9AF-061D6EF72A2F}" destId="{81DD7489-5E8E-4BCD-A631-C3148EF48509}" srcOrd="0" destOrd="0" parTransId="{A967F8E2-FD72-4BC3-BBC4-3E73A09E3ED5}" sibTransId="{229ED1D4-92BA-487C-AF38-5640BE1BCC1F}"/>
    <dgm:cxn modelId="{8A8BFE08-EB24-4442-92DB-FBC0E67923E1}" srcId="{D997EC61-45F8-4DFE-AF1F-8E446658DAE7}" destId="{4857F488-2EE4-4BF9-946B-4A66782F3029}" srcOrd="1" destOrd="0" parTransId="{0A439F76-B7F3-4E6F-9A11-F82C9C02EAF5}" sibTransId="{6B1C26A9-AFA2-45BA-83D0-C1B3E4BC226B}"/>
    <dgm:cxn modelId="{8485F2FD-3B78-42E7-8289-E2D8F712CC96}" type="presOf" srcId="{D547B979-BF3E-40A0-96C3-33D57CDDE3ED}" destId="{A8453A63-FC71-44D7-B5F3-DEB86F3E6188}" srcOrd="0" destOrd="0" presId="urn:microsoft.com/office/officeart/2005/8/layout/vList5"/>
    <dgm:cxn modelId="{08004CDC-EEED-4BB9-8803-DDE658D99686}" type="presOf" srcId="{9F110B80-3D13-462B-ADCD-0B2E8FFF32CE}" destId="{8C952952-B0C2-4140-BD41-0E10631759D2}" srcOrd="0" destOrd="0" presId="urn:microsoft.com/office/officeart/2005/8/layout/vList5"/>
    <dgm:cxn modelId="{05A7C36A-4587-44EB-BBA7-52B0D6CEDEE8}" srcId="{29A1F153-37AB-4790-9428-0CD0852B5779}" destId="{D997EC61-45F8-4DFE-AF1F-8E446658DAE7}" srcOrd="0" destOrd="0" parTransId="{A7593FE5-E80A-42B2-993C-A9A5314D0249}" sibTransId="{059329F2-B380-4D7C-A35D-81DD044BFD42}"/>
    <dgm:cxn modelId="{55024259-A51B-4FEF-8264-154519DF8238}" srcId="{D997EC61-45F8-4DFE-AF1F-8E446658DAE7}" destId="{C748C25D-D927-468F-A342-47A90C24D548}" srcOrd="0" destOrd="0" parTransId="{4BBC937B-E3A5-4A6F-827E-4B8E4195D42A}" sibTransId="{92EB2059-6868-4962-8893-8BB987214E2D}"/>
    <dgm:cxn modelId="{44EDF46C-53C4-42BC-AB28-CB0D0BB8A6B6}" type="presOf" srcId="{4DA88226-AC12-45DD-9D61-80FA73FF4310}" destId="{07880271-49A6-4651-A3A0-604CEF6ED9F3}" srcOrd="0" destOrd="4" presId="urn:microsoft.com/office/officeart/2005/8/layout/vList5"/>
    <dgm:cxn modelId="{0D6B1C7F-EFCE-49D2-8CD7-5B70970C9F2F}" type="presOf" srcId="{4CE2CE27-C332-422A-8CC2-FF1896D5DDFD}" destId="{6128FA02-DA3F-4280-8115-8F6BE5CFC7F9}" srcOrd="0" destOrd="0" presId="urn:microsoft.com/office/officeart/2005/8/layout/vList5"/>
    <dgm:cxn modelId="{90100E4E-D28A-40D0-8F70-85964A61288C}" type="presOf" srcId="{C748C25D-D927-468F-A342-47A90C24D548}" destId="{07880271-49A6-4651-A3A0-604CEF6ED9F3}" srcOrd="0" destOrd="1" presId="urn:microsoft.com/office/officeart/2005/8/layout/vList5"/>
    <dgm:cxn modelId="{E44F4EDD-DF73-43B8-AF7C-329A1E15E60D}" srcId="{D997EC61-45F8-4DFE-AF1F-8E446658DAE7}" destId="{4DA88226-AC12-45DD-9D61-80FA73FF4310}" srcOrd="3" destOrd="0" parTransId="{C05DA8B9-8D50-4478-AD06-3102FD3B39A1}" sibTransId="{C7A1849B-C7EE-4D58-BAB9-1EA7B5E964FA}"/>
    <dgm:cxn modelId="{41F2AC60-139C-436A-9ED7-799703B3ABEF}" type="presParOf" srcId="{54095500-8190-4E8B-BBDA-5BACD2BE8D46}" destId="{045EDA51-61FD-4E35-973C-4E6A2DB2BA5D}" srcOrd="0" destOrd="0" presId="urn:microsoft.com/office/officeart/2005/8/layout/vList5"/>
    <dgm:cxn modelId="{76A2ACEF-2FCB-43CC-88C4-F7CDD7BBECEF}" type="presParOf" srcId="{045EDA51-61FD-4E35-973C-4E6A2DB2BA5D}" destId="{E78696ED-57A5-42B9-ACB6-CFDDB0027337}" srcOrd="0" destOrd="0" presId="urn:microsoft.com/office/officeart/2005/8/layout/vList5"/>
    <dgm:cxn modelId="{A908863C-248D-4DB3-A906-5C0B5DE24FA2}" type="presParOf" srcId="{045EDA51-61FD-4E35-973C-4E6A2DB2BA5D}" destId="{07880271-49A6-4651-A3A0-604CEF6ED9F3}" srcOrd="1" destOrd="0" presId="urn:microsoft.com/office/officeart/2005/8/layout/vList5"/>
    <dgm:cxn modelId="{9CC1867D-2C2A-4BF1-B16E-822C3825613E}" type="presParOf" srcId="{54095500-8190-4E8B-BBDA-5BACD2BE8D46}" destId="{577F7D6F-37EA-4F25-BA53-1392F7C173CF}" srcOrd="1" destOrd="0" presId="urn:microsoft.com/office/officeart/2005/8/layout/vList5"/>
    <dgm:cxn modelId="{A3E0009B-8E70-41B8-A0FA-8B1A2C8B3468}" type="presParOf" srcId="{54095500-8190-4E8B-BBDA-5BACD2BE8D46}" destId="{D05E8747-E6D7-46DC-B3E0-059DAC2F13EC}" srcOrd="2" destOrd="0" presId="urn:microsoft.com/office/officeart/2005/8/layout/vList5"/>
    <dgm:cxn modelId="{74A4C719-7ABF-472A-88F5-8A9EA66C654F}" type="presParOf" srcId="{D05E8747-E6D7-46DC-B3E0-059DAC2F13EC}" destId="{A8453A63-FC71-44D7-B5F3-DEB86F3E6188}" srcOrd="0" destOrd="0" presId="urn:microsoft.com/office/officeart/2005/8/layout/vList5"/>
    <dgm:cxn modelId="{E4CE711D-0A77-4680-9E43-0AA7AF62916E}" type="presParOf" srcId="{D05E8747-E6D7-46DC-B3E0-059DAC2F13EC}" destId="{6128FA02-DA3F-4280-8115-8F6BE5CFC7F9}" srcOrd="1" destOrd="0" presId="urn:microsoft.com/office/officeart/2005/8/layout/vList5"/>
    <dgm:cxn modelId="{66076111-7A20-40AD-AC4E-9871ED5C0BC5}" type="presParOf" srcId="{54095500-8190-4E8B-BBDA-5BACD2BE8D46}" destId="{3B37472D-FD45-4288-98BF-18CC15336731}" srcOrd="3" destOrd="0" presId="urn:microsoft.com/office/officeart/2005/8/layout/vList5"/>
    <dgm:cxn modelId="{309773F1-1D38-4DC4-8531-1BEE2A583690}" type="presParOf" srcId="{54095500-8190-4E8B-BBDA-5BACD2BE8D46}" destId="{2DD9E8AF-4F2A-4AF3-90EE-1017D0F3BE6E}" srcOrd="4" destOrd="0" presId="urn:microsoft.com/office/officeart/2005/8/layout/vList5"/>
    <dgm:cxn modelId="{04F9E3BA-CE36-44BC-9168-618481AFD236}" type="presParOf" srcId="{2DD9E8AF-4F2A-4AF3-90EE-1017D0F3BE6E}" destId="{8C952952-B0C2-4140-BD41-0E10631759D2}" srcOrd="0" destOrd="0" presId="urn:microsoft.com/office/officeart/2005/8/layout/vList5"/>
    <dgm:cxn modelId="{4B596597-DCC7-424B-8A6E-BD0195864AED}" type="presParOf" srcId="{2DD9E8AF-4F2A-4AF3-90EE-1017D0F3BE6E}" destId="{BE695075-F966-4551-AEDB-8CF09F1AB7E5}" srcOrd="1" destOrd="0" presId="urn:microsoft.com/office/officeart/2005/8/layout/vList5"/>
    <dgm:cxn modelId="{0A0B8197-101D-4AE5-922F-039A1B28B7A8}" type="presParOf" srcId="{54095500-8190-4E8B-BBDA-5BACD2BE8D46}" destId="{319DE6C6-485B-4CD9-BF7B-BFE177A591C5}" srcOrd="5" destOrd="0" presId="urn:microsoft.com/office/officeart/2005/8/layout/vList5"/>
    <dgm:cxn modelId="{AEF09032-8071-4F1E-9D0D-F2FC4BEF8AEB}" type="presParOf" srcId="{54095500-8190-4E8B-BBDA-5BACD2BE8D46}" destId="{51EF99D2-2EAC-440F-A356-BC3F2C3577EE}" srcOrd="6" destOrd="0" presId="urn:microsoft.com/office/officeart/2005/8/layout/vList5"/>
    <dgm:cxn modelId="{9ECDCFDD-0057-4132-A39F-9D5CDDEF54AC}" type="presParOf" srcId="{51EF99D2-2EAC-440F-A356-BC3F2C3577EE}" destId="{D563599D-B604-4A1F-9DBA-2F7FDB8A7332}" srcOrd="0" destOrd="0" presId="urn:microsoft.com/office/officeart/2005/8/layout/vList5"/>
    <dgm:cxn modelId="{21611DD6-E8C4-49D3-8333-A3414F8D76D2}" type="presParOf" srcId="{51EF99D2-2EAC-440F-A356-BC3F2C3577EE}" destId="{32EB8265-BCD1-44CC-BDBB-EE0DDA40D23E}"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3A6FCB-B694-40B1-8748-22809D0C133B}" type="doc">
      <dgm:prSet loTypeId="urn:microsoft.com/office/officeart/2009/layout/CircleArrowProcess" loCatId="cycle" qsTypeId="urn:microsoft.com/office/officeart/2005/8/quickstyle/simple1" qsCatId="simple" csTypeId="urn:microsoft.com/office/officeart/2005/8/colors/colorful1" csCatId="colorful" phldr="1"/>
      <dgm:spPr/>
      <dgm:t>
        <a:bodyPr/>
        <a:lstStyle/>
        <a:p>
          <a:endParaRPr lang="en-ZA"/>
        </a:p>
      </dgm:t>
    </dgm:pt>
    <dgm:pt modelId="{FF6D5BEB-2C5A-4F8C-9729-49F7B726177D}">
      <dgm:prSet phldrT="[Text]"/>
      <dgm:spPr/>
      <dgm:t>
        <a:bodyPr/>
        <a:lstStyle/>
        <a:p>
          <a:r>
            <a:rPr lang="en-ZA" dirty="0" smtClean="0">
              <a:latin typeface="Arial Rounded MT Bold" panose="020F0704030504030204" pitchFamily="34" charset="0"/>
            </a:rPr>
            <a:t>Organisational Values</a:t>
          </a:r>
          <a:endParaRPr lang="en-ZA" dirty="0">
            <a:latin typeface="Arial Rounded MT Bold" panose="020F0704030504030204" pitchFamily="34" charset="0"/>
          </a:endParaRPr>
        </a:p>
      </dgm:t>
    </dgm:pt>
    <dgm:pt modelId="{43875444-3CBA-4A89-8CCA-C822083F9BD7}" type="parTrans" cxnId="{4A0521DE-088F-4DEC-B320-471FE6512DC7}">
      <dgm:prSet/>
      <dgm:spPr/>
      <dgm:t>
        <a:bodyPr/>
        <a:lstStyle/>
        <a:p>
          <a:endParaRPr lang="en-ZA">
            <a:latin typeface="Arial Rounded MT Bold" panose="020F0704030504030204" pitchFamily="34" charset="0"/>
          </a:endParaRPr>
        </a:p>
      </dgm:t>
    </dgm:pt>
    <dgm:pt modelId="{292C99C5-428A-481C-9242-CEB1BE65AFF5}" type="sibTrans" cxnId="{4A0521DE-088F-4DEC-B320-471FE6512DC7}">
      <dgm:prSet/>
      <dgm:spPr/>
      <dgm:t>
        <a:bodyPr/>
        <a:lstStyle/>
        <a:p>
          <a:endParaRPr lang="en-ZA">
            <a:latin typeface="Arial Rounded MT Bold" panose="020F0704030504030204" pitchFamily="34" charset="0"/>
          </a:endParaRPr>
        </a:p>
      </dgm:t>
    </dgm:pt>
    <dgm:pt modelId="{7C4714A3-9A58-4CF7-9741-0A1E4D1CC92D}">
      <dgm:prSet phldrT="[Text]" custT="1"/>
      <dgm:spPr/>
      <dgm:t>
        <a:bodyPr/>
        <a:lstStyle/>
        <a:p>
          <a:pPr algn="just">
            <a:lnSpc>
              <a:spcPct val="100000"/>
            </a:lnSpc>
          </a:pPr>
          <a:r>
            <a:rPr lang="en-ZA" sz="2700" u="sng" dirty="0" smtClean="0">
              <a:latin typeface="Arial Rounded MT Bold" panose="020F0704030504030204" pitchFamily="34" charset="0"/>
            </a:rPr>
            <a:t>Accountability</a:t>
          </a:r>
          <a:r>
            <a:rPr lang="en-ZA" sz="2700" dirty="0" smtClean="0">
              <a:latin typeface="Arial Rounded MT Bold" panose="020F0704030504030204" pitchFamily="34" charset="0"/>
            </a:rPr>
            <a:t>.  We ensure all information is treated with confidentiality.</a:t>
          </a:r>
          <a:endParaRPr lang="en-ZA" sz="2700" dirty="0">
            <a:latin typeface="Arial Rounded MT Bold" panose="020F0704030504030204" pitchFamily="34" charset="0"/>
          </a:endParaRPr>
        </a:p>
      </dgm:t>
    </dgm:pt>
    <dgm:pt modelId="{8F960D2E-9B08-4563-A843-96C1123CB08B}" type="parTrans" cxnId="{F56E8181-7C51-456F-B5A4-32DB162222D6}">
      <dgm:prSet/>
      <dgm:spPr/>
      <dgm:t>
        <a:bodyPr/>
        <a:lstStyle/>
        <a:p>
          <a:endParaRPr lang="en-ZA">
            <a:latin typeface="Arial Rounded MT Bold" panose="020F0704030504030204" pitchFamily="34" charset="0"/>
          </a:endParaRPr>
        </a:p>
      </dgm:t>
    </dgm:pt>
    <dgm:pt modelId="{83EB3643-C01F-4CFA-85F9-4D8CD8BB4516}" type="sibTrans" cxnId="{F56E8181-7C51-456F-B5A4-32DB162222D6}">
      <dgm:prSet/>
      <dgm:spPr/>
      <dgm:t>
        <a:bodyPr/>
        <a:lstStyle/>
        <a:p>
          <a:endParaRPr lang="en-ZA">
            <a:latin typeface="Arial Rounded MT Bold" panose="020F0704030504030204" pitchFamily="34" charset="0"/>
          </a:endParaRPr>
        </a:p>
      </dgm:t>
    </dgm:pt>
    <dgm:pt modelId="{5594D3DB-BFD8-4596-9845-A636844ABF3E}">
      <dgm:prSet phldrT="[Text]"/>
      <dgm:spPr/>
      <dgm:t>
        <a:bodyPr/>
        <a:lstStyle/>
        <a:p>
          <a:r>
            <a:rPr lang="en-ZA" dirty="0" smtClean="0">
              <a:latin typeface="Arial Rounded MT Bold" panose="020F0704030504030204" pitchFamily="34" charset="0"/>
            </a:rPr>
            <a:t>Supporting Values</a:t>
          </a:r>
          <a:endParaRPr lang="en-ZA" dirty="0">
            <a:latin typeface="Arial Rounded MT Bold" panose="020F0704030504030204" pitchFamily="34" charset="0"/>
          </a:endParaRPr>
        </a:p>
      </dgm:t>
    </dgm:pt>
    <dgm:pt modelId="{BDF88B61-97BB-4BE5-A014-230E3296D86D}" type="parTrans" cxnId="{A6AA8720-531E-4F97-83B9-E5198D94F07A}">
      <dgm:prSet/>
      <dgm:spPr/>
      <dgm:t>
        <a:bodyPr/>
        <a:lstStyle/>
        <a:p>
          <a:endParaRPr lang="en-ZA">
            <a:latin typeface="Arial Rounded MT Bold" panose="020F0704030504030204" pitchFamily="34" charset="0"/>
          </a:endParaRPr>
        </a:p>
      </dgm:t>
    </dgm:pt>
    <dgm:pt modelId="{C0F9DA03-13B5-4395-BEA9-4676533B8E1F}" type="sibTrans" cxnId="{A6AA8720-531E-4F97-83B9-E5198D94F07A}">
      <dgm:prSet/>
      <dgm:spPr/>
      <dgm:t>
        <a:bodyPr/>
        <a:lstStyle/>
        <a:p>
          <a:endParaRPr lang="en-ZA">
            <a:latin typeface="Arial Rounded MT Bold" panose="020F0704030504030204" pitchFamily="34" charset="0"/>
          </a:endParaRPr>
        </a:p>
      </dgm:t>
    </dgm:pt>
    <dgm:pt modelId="{4B64E68D-C066-4A49-AD54-70BE1A5EA365}">
      <dgm:prSet phldrT="[Text]" custT="1"/>
      <dgm:spPr/>
      <dgm:t>
        <a:bodyPr/>
        <a:lstStyle/>
        <a:p>
          <a:pPr algn="just">
            <a:lnSpc>
              <a:spcPct val="100000"/>
            </a:lnSpc>
          </a:pPr>
          <a:r>
            <a:rPr lang="en-ZA" sz="2700" u="sng" dirty="0" smtClean="0">
              <a:latin typeface="Arial Rounded MT Bold" panose="020F0704030504030204" pitchFamily="34" charset="0"/>
            </a:rPr>
            <a:t>Confidentiality</a:t>
          </a:r>
          <a:r>
            <a:rPr lang="en-ZA" sz="2700" dirty="0" smtClean="0">
              <a:latin typeface="Arial Rounded MT Bold" panose="020F0704030504030204" pitchFamily="34" charset="0"/>
            </a:rPr>
            <a:t>.  We are responsible for our decisions and actions.</a:t>
          </a:r>
          <a:endParaRPr lang="en-ZA" sz="2700" dirty="0">
            <a:latin typeface="Arial Rounded MT Bold" panose="020F0704030504030204" pitchFamily="34" charset="0"/>
          </a:endParaRPr>
        </a:p>
      </dgm:t>
    </dgm:pt>
    <dgm:pt modelId="{DB21D2B5-0636-4B2D-B636-C61444558B86}" type="parTrans" cxnId="{89924DAE-34F5-422A-8A4F-53CCF30187BE}">
      <dgm:prSet/>
      <dgm:spPr/>
      <dgm:t>
        <a:bodyPr/>
        <a:lstStyle/>
        <a:p>
          <a:endParaRPr lang="en-ZA">
            <a:latin typeface="Arial Rounded MT Bold" panose="020F0704030504030204" pitchFamily="34" charset="0"/>
          </a:endParaRPr>
        </a:p>
      </dgm:t>
    </dgm:pt>
    <dgm:pt modelId="{01F44F0D-2C15-4702-A7DD-841F408569BD}" type="sibTrans" cxnId="{89924DAE-34F5-422A-8A4F-53CCF30187BE}">
      <dgm:prSet/>
      <dgm:spPr/>
      <dgm:t>
        <a:bodyPr/>
        <a:lstStyle/>
        <a:p>
          <a:endParaRPr lang="en-ZA">
            <a:latin typeface="Arial Rounded MT Bold" panose="020F0704030504030204" pitchFamily="34" charset="0"/>
          </a:endParaRPr>
        </a:p>
      </dgm:t>
    </dgm:pt>
    <dgm:pt modelId="{CC4A3EA9-9A0D-434B-9B23-58ADE5E7D9EC}">
      <dgm:prSet phldrT="[Text]" custT="1"/>
      <dgm:spPr/>
      <dgm:t>
        <a:bodyPr/>
        <a:lstStyle/>
        <a:p>
          <a:pPr algn="just">
            <a:lnSpc>
              <a:spcPct val="100000"/>
            </a:lnSpc>
          </a:pPr>
          <a:r>
            <a:rPr lang="en-ZA" sz="2700" u="sng" dirty="0" smtClean="0">
              <a:latin typeface="Arial Rounded MT Bold" panose="020F0704030504030204" pitchFamily="34" charset="0"/>
            </a:rPr>
            <a:t>Commitment</a:t>
          </a:r>
          <a:r>
            <a:rPr lang="en-ZA" sz="2700" dirty="0" smtClean="0">
              <a:latin typeface="Arial Rounded MT Bold" panose="020F0704030504030204" pitchFamily="34" charset="0"/>
            </a:rPr>
            <a:t>.  We are dedicated to achieving the objectives of the organisation.</a:t>
          </a:r>
          <a:endParaRPr lang="en-ZA" sz="2700" dirty="0">
            <a:latin typeface="Arial Rounded MT Bold" panose="020F0704030504030204" pitchFamily="34" charset="0"/>
          </a:endParaRPr>
        </a:p>
      </dgm:t>
    </dgm:pt>
    <dgm:pt modelId="{B21FA4C5-FCB5-48D0-9F2B-6E858C26D287}" type="parTrans" cxnId="{579807D2-E144-435C-B18B-AEEE7E1B4EBD}">
      <dgm:prSet/>
      <dgm:spPr/>
      <dgm:t>
        <a:bodyPr/>
        <a:lstStyle/>
        <a:p>
          <a:endParaRPr lang="en-ZA">
            <a:latin typeface="Arial Rounded MT Bold" panose="020F0704030504030204" pitchFamily="34" charset="0"/>
          </a:endParaRPr>
        </a:p>
      </dgm:t>
    </dgm:pt>
    <dgm:pt modelId="{AB8864DC-F1C9-4A06-8D33-DDBF5928E1BF}" type="sibTrans" cxnId="{579807D2-E144-435C-B18B-AEEE7E1B4EBD}">
      <dgm:prSet/>
      <dgm:spPr/>
      <dgm:t>
        <a:bodyPr/>
        <a:lstStyle/>
        <a:p>
          <a:endParaRPr lang="en-ZA">
            <a:latin typeface="Arial Rounded MT Bold" panose="020F0704030504030204" pitchFamily="34" charset="0"/>
          </a:endParaRPr>
        </a:p>
      </dgm:t>
    </dgm:pt>
    <dgm:pt modelId="{85B9C396-3961-4C32-ADB1-5CC4F9DC1CC0}">
      <dgm:prSet phldrT="[Text]" custT="1"/>
      <dgm:spPr/>
      <dgm:t>
        <a:bodyPr/>
        <a:lstStyle/>
        <a:p>
          <a:pPr algn="just">
            <a:lnSpc>
              <a:spcPct val="100000"/>
            </a:lnSpc>
          </a:pPr>
          <a:r>
            <a:rPr lang="en-ZA" sz="2700" u="sng" dirty="0" smtClean="0">
              <a:latin typeface="Arial Rounded MT Bold" panose="020F0704030504030204" pitchFamily="34" charset="0"/>
            </a:rPr>
            <a:t>Impartiality</a:t>
          </a:r>
          <a:r>
            <a:rPr lang="en-ZA" sz="2700" dirty="0" smtClean="0">
              <a:latin typeface="Arial Rounded MT Bold" panose="020F0704030504030204" pitchFamily="34" charset="0"/>
            </a:rPr>
            <a:t>.  We aim for fairness by striking a balance between conflicting interests and rights</a:t>
          </a:r>
          <a:endParaRPr lang="en-ZA" sz="2700" dirty="0">
            <a:latin typeface="Arial Rounded MT Bold" panose="020F0704030504030204" pitchFamily="34" charset="0"/>
          </a:endParaRPr>
        </a:p>
      </dgm:t>
    </dgm:pt>
    <dgm:pt modelId="{D11DDA10-1807-4F70-B7B4-8B564B8ED7B1}" type="parTrans" cxnId="{FD957DD2-9045-4B5D-A8CD-4B95BEB94402}">
      <dgm:prSet/>
      <dgm:spPr/>
      <dgm:t>
        <a:bodyPr/>
        <a:lstStyle/>
        <a:p>
          <a:endParaRPr lang="en-ZA">
            <a:latin typeface="Arial Rounded MT Bold" panose="020F0704030504030204" pitchFamily="34" charset="0"/>
          </a:endParaRPr>
        </a:p>
      </dgm:t>
    </dgm:pt>
    <dgm:pt modelId="{409C6DE7-331C-4972-BF2A-F7BDEE9943BE}" type="sibTrans" cxnId="{FD957DD2-9045-4B5D-A8CD-4B95BEB94402}">
      <dgm:prSet/>
      <dgm:spPr/>
      <dgm:t>
        <a:bodyPr/>
        <a:lstStyle/>
        <a:p>
          <a:endParaRPr lang="en-ZA">
            <a:latin typeface="Arial Rounded MT Bold" panose="020F0704030504030204" pitchFamily="34" charset="0"/>
          </a:endParaRPr>
        </a:p>
      </dgm:t>
    </dgm:pt>
    <dgm:pt modelId="{1669F71A-92D8-4716-800A-56D6BFF8F493}">
      <dgm:prSet phldrT="[Text]" custT="1"/>
      <dgm:spPr/>
      <dgm:t>
        <a:bodyPr/>
        <a:lstStyle/>
        <a:p>
          <a:pPr algn="just">
            <a:lnSpc>
              <a:spcPct val="100000"/>
            </a:lnSpc>
          </a:pPr>
          <a:r>
            <a:rPr lang="en-ZA" sz="2700" u="sng" dirty="0" smtClean="0">
              <a:latin typeface="Arial Rounded MT Bold" panose="020F0704030504030204" pitchFamily="34" charset="0"/>
            </a:rPr>
            <a:t>Professionalism</a:t>
          </a:r>
          <a:r>
            <a:rPr lang="en-ZA" sz="2700" dirty="0" smtClean="0">
              <a:latin typeface="Arial Rounded MT Bold" panose="020F0704030504030204" pitchFamily="34" charset="0"/>
            </a:rPr>
            <a:t>.  We aim to provide highest quality service to all stakeholders.</a:t>
          </a:r>
          <a:endParaRPr lang="en-ZA" sz="2700" dirty="0">
            <a:latin typeface="Arial Rounded MT Bold" panose="020F0704030504030204" pitchFamily="34" charset="0"/>
          </a:endParaRPr>
        </a:p>
      </dgm:t>
    </dgm:pt>
    <dgm:pt modelId="{3F3EF84C-82B1-44A3-AE9D-FC3A6912544C}" type="parTrans" cxnId="{ECAFC775-13DD-40E2-87E0-B1E16DFE8136}">
      <dgm:prSet/>
      <dgm:spPr/>
      <dgm:t>
        <a:bodyPr/>
        <a:lstStyle/>
        <a:p>
          <a:endParaRPr lang="en-ZA">
            <a:latin typeface="Arial Rounded MT Bold" panose="020F0704030504030204" pitchFamily="34" charset="0"/>
          </a:endParaRPr>
        </a:p>
      </dgm:t>
    </dgm:pt>
    <dgm:pt modelId="{61FCF651-48EB-4E9A-9E0F-6DD468BBCC2C}" type="sibTrans" cxnId="{ECAFC775-13DD-40E2-87E0-B1E16DFE8136}">
      <dgm:prSet/>
      <dgm:spPr/>
      <dgm:t>
        <a:bodyPr/>
        <a:lstStyle/>
        <a:p>
          <a:endParaRPr lang="en-ZA">
            <a:latin typeface="Arial Rounded MT Bold" panose="020F0704030504030204" pitchFamily="34" charset="0"/>
          </a:endParaRPr>
        </a:p>
      </dgm:t>
    </dgm:pt>
    <dgm:pt modelId="{8EF10E6F-F602-45B8-8FDE-C602933E0CBB}">
      <dgm:prSet phldrT="[Text]" custT="1"/>
      <dgm:spPr/>
      <dgm:t>
        <a:bodyPr/>
        <a:lstStyle/>
        <a:p>
          <a:pPr algn="just">
            <a:lnSpc>
              <a:spcPct val="100000"/>
            </a:lnSpc>
          </a:pPr>
          <a:r>
            <a:rPr lang="en-ZA" sz="2700" u="sng" dirty="0" smtClean="0">
              <a:latin typeface="Arial Rounded MT Bold" panose="020F0704030504030204" pitchFamily="34" charset="0"/>
            </a:rPr>
            <a:t>Integrity</a:t>
          </a:r>
          <a:r>
            <a:rPr lang="en-ZA" sz="2700" dirty="0" smtClean="0">
              <a:latin typeface="Arial Rounded MT Bold" panose="020F0704030504030204" pitchFamily="34" charset="0"/>
            </a:rPr>
            <a:t>.  We value ethical conduct and honesty.</a:t>
          </a:r>
          <a:endParaRPr lang="en-ZA" sz="2700" dirty="0">
            <a:latin typeface="Arial Rounded MT Bold" panose="020F0704030504030204" pitchFamily="34" charset="0"/>
          </a:endParaRPr>
        </a:p>
      </dgm:t>
    </dgm:pt>
    <dgm:pt modelId="{A1813773-AF04-4C02-B585-51CAA6521CC2}" type="parTrans" cxnId="{8BF9144B-A549-4A7C-8560-60BE224E328C}">
      <dgm:prSet/>
      <dgm:spPr/>
      <dgm:t>
        <a:bodyPr/>
        <a:lstStyle/>
        <a:p>
          <a:endParaRPr lang="en-ZA">
            <a:latin typeface="Arial Rounded MT Bold" panose="020F0704030504030204" pitchFamily="34" charset="0"/>
          </a:endParaRPr>
        </a:p>
      </dgm:t>
    </dgm:pt>
    <dgm:pt modelId="{289476E6-F431-4F55-A13C-7E12C1C7D91F}" type="sibTrans" cxnId="{8BF9144B-A549-4A7C-8560-60BE224E328C}">
      <dgm:prSet/>
      <dgm:spPr/>
      <dgm:t>
        <a:bodyPr/>
        <a:lstStyle/>
        <a:p>
          <a:endParaRPr lang="en-ZA">
            <a:latin typeface="Arial Rounded MT Bold" panose="020F0704030504030204" pitchFamily="34" charset="0"/>
          </a:endParaRPr>
        </a:p>
      </dgm:t>
    </dgm:pt>
    <dgm:pt modelId="{7B69AB5B-7102-4B34-8486-8189CB5BAA10}">
      <dgm:prSet phldrT="[Text]" custT="1"/>
      <dgm:spPr/>
      <dgm:t>
        <a:bodyPr/>
        <a:lstStyle/>
        <a:p>
          <a:pPr algn="just">
            <a:lnSpc>
              <a:spcPct val="100000"/>
            </a:lnSpc>
          </a:pPr>
          <a:r>
            <a:rPr lang="en-ZA" sz="2700" u="sng" dirty="0" smtClean="0">
              <a:latin typeface="Arial Rounded MT Bold" panose="020F0704030504030204" pitchFamily="34" charset="0"/>
            </a:rPr>
            <a:t>Courtesy</a:t>
          </a:r>
          <a:r>
            <a:rPr lang="en-ZA" sz="2700" dirty="0" smtClean="0">
              <a:latin typeface="Arial Rounded MT Bold" panose="020F0704030504030204" pitchFamily="34" charset="0"/>
            </a:rPr>
            <a:t>.  We continue to show politeness, attitude and behaviour towards all stakeholders.</a:t>
          </a:r>
          <a:endParaRPr lang="en-ZA" sz="2700" dirty="0">
            <a:latin typeface="Arial Rounded MT Bold" panose="020F0704030504030204" pitchFamily="34" charset="0"/>
          </a:endParaRPr>
        </a:p>
      </dgm:t>
    </dgm:pt>
    <dgm:pt modelId="{34FD3FA5-4228-43C9-8F22-815C910759D6}" type="parTrans" cxnId="{18558825-61EB-490F-A5A1-1B1A7F1E134F}">
      <dgm:prSet/>
      <dgm:spPr/>
      <dgm:t>
        <a:bodyPr/>
        <a:lstStyle/>
        <a:p>
          <a:endParaRPr lang="en-ZA">
            <a:latin typeface="Arial Rounded MT Bold" panose="020F0704030504030204" pitchFamily="34" charset="0"/>
          </a:endParaRPr>
        </a:p>
      </dgm:t>
    </dgm:pt>
    <dgm:pt modelId="{B0D281F1-4296-4C8F-B5CC-A87FD5F14DFD}" type="sibTrans" cxnId="{18558825-61EB-490F-A5A1-1B1A7F1E134F}">
      <dgm:prSet/>
      <dgm:spPr/>
      <dgm:t>
        <a:bodyPr/>
        <a:lstStyle/>
        <a:p>
          <a:endParaRPr lang="en-ZA">
            <a:latin typeface="Arial Rounded MT Bold" panose="020F0704030504030204" pitchFamily="34" charset="0"/>
          </a:endParaRPr>
        </a:p>
      </dgm:t>
    </dgm:pt>
    <dgm:pt modelId="{A33189B5-9ADE-4644-AC62-FE1DC6B4A7FC}">
      <dgm:prSet phldrT="[Text]" custT="1"/>
      <dgm:spPr/>
      <dgm:t>
        <a:bodyPr/>
        <a:lstStyle/>
        <a:p>
          <a:pPr algn="just">
            <a:lnSpc>
              <a:spcPct val="100000"/>
            </a:lnSpc>
          </a:pPr>
          <a:r>
            <a:rPr lang="en-ZA" sz="2700" u="sng" dirty="0" smtClean="0">
              <a:latin typeface="Arial Rounded MT Bold" panose="020F0704030504030204" pitchFamily="34" charset="0"/>
            </a:rPr>
            <a:t>Transparency</a:t>
          </a:r>
          <a:r>
            <a:rPr lang="en-ZA" sz="2700" dirty="0" smtClean="0">
              <a:latin typeface="Arial Rounded MT Bold" panose="020F0704030504030204" pitchFamily="34" charset="0"/>
            </a:rPr>
            <a:t>.  We strive to be open and strike the balance of fairness.</a:t>
          </a:r>
          <a:endParaRPr lang="en-ZA" sz="2700" dirty="0">
            <a:latin typeface="Arial Rounded MT Bold" panose="020F0704030504030204" pitchFamily="34" charset="0"/>
          </a:endParaRPr>
        </a:p>
      </dgm:t>
    </dgm:pt>
    <dgm:pt modelId="{394A5159-717C-4842-A1F7-A1D83D6262BA}" type="parTrans" cxnId="{D9A667E7-BC8B-4CE7-B1CF-B2344286F14C}">
      <dgm:prSet/>
      <dgm:spPr/>
      <dgm:t>
        <a:bodyPr/>
        <a:lstStyle/>
        <a:p>
          <a:endParaRPr lang="en-ZA">
            <a:latin typeface="Arial Rounded MT Bold" panose="020F0704030504030204" pitchFamily="34" charset="0"/>
          </a:endParaRPr>
        </a:p>
      </dgm:t>
    </dgm:pt>
    <dgm:pt modelId="{504D789C-5F38-402C-BE46-E7394618421E}" type="sibTrans" cxnId="{D9A667E7-BC8B-4CE7-B1CF-B2344286F14C}">
      <dgm:prSet/>
      <dgm:spPr/>
      <dgm:t>
        <a:bodyPr/>
        <a:lstStyle/>
        <a:p>
          <a:endParaRPr lang="en-ZA">
            <a:latin typeface="Arial Rounded MT Bold" panose="020F0704030504030204" pitchFamily="34" charset="0"/>
          </a:endParaRPr>
        </a:p>
      </dgm:t>
    </dgm:pt>
    <dgm:pt modelId="{BD83656D-5EBA-4EBD-BADD-9657C52DDE5E}">
      <dgm:prSet phldrT="[Text]" custT="1"/>
      <dgm:spPr/>
      <dgm:t>
        <a:bodyPr/>
        <a:lstStyle/>
        <a:p>
          <a:pPr>
            <a:lnSpc>
              <a:spcPct val="100000"/>
            </a:lnSpc>
          </a:pPr>
          <a:r>
            <a:rPr lang="en-ZA" sz="2700" u="sng" dirty="0" smtClean="0">
              <a:latin typeface="Arial Rounded MT Bold" panose="020F0704030504030204" pitchFamily="34" charset="0"/>
            </a:rPr>
            <a:t>Behaviour</a:t>
          </a:r>
          <a:r>
            <a:rPr lang="en-ZA" sz="2700" dirty="0" smtClean="0">
              <a:latin typeface="Arial Rounded MT Bold" panose="020F0704030504030204" pitchFamily="34" charset="0"/>
            </a:rPr>
            <a:t>.  We behave in a manner that engenders respect from our clients.</a:t>
          </a:r>
          <a:endParaRPr lang="en-ZA" sz="2700" dirty="0">
            <a:latin typeface="Arial Rounded MT Bold" panose="020F0704030504030204" pitchFamily="34" charset="0"/>
          </a:endParaRPr>
        </a:p>
      </dgm:t>
    </dgm:pt>
    <dgm:pt modelId="{B6C46775-1FEA-482C-8AA5-4A1323680748}" type="parTrans" cxnId="{7F9B88DF-65EF-4394-868A-41D25E44C9D1}">
      <dgm:prSet/>
      <dgm:spPr/>
      <dgm:t>
        <a:bodyPr/>
        <a:lstStyle/>
        <a:p>
          <a:endParaRPr lang="en-ZA"/>
        </a:p>
      </dgm:t>
    </dgm:pt>
    <dgm:pt modelId="{C4E902E5-C79F-4B18-82B6-D444FE1C72D3}" type="sibTrans" cxnId="{7F9B88DF-65EF-4394-868A-41D25E44C9D1}">
      <dgm:prSet/>
      <dgm:spPr/>
      <dgm:t>
        <a:bodyPr/>
        <a:lstStyle/>
        <a:p>
          <a:endParaRPr lang="en-ZA"/>
        </a:p>
      </dgm:t>
    </dgm:pt>
    <dgm:pt modelId="{35BD557F-8A99-4F2B-B267-DE0B9E844098}">
      <dgm:prSet phldrT="[Text]" custT="1"/>
      <dgm:spPr/>
      <dgm:t>
        <a:bodyPr/>
        <a:lstStyle/>
        <a:p>
          <a:pPr>
            <a:lnSpc>
              <a:spcPct val="100000"/>
            </a:lnSpc>
          </a:pPr>
          <a:r>
            <a:rPr lang="en-ZA" sz="2700" u="sng" dirty="0" smtClean="0">
              <a:latin typeface="Arial Rounded MT Bold" panose="020F0704030504030204" pitchFamily="34" charset="0"/>
            </a:rPr>
            <a:t>Result Driven</a:t>
          </a:r>
          <a:r>
            <a:rPr lang="en-ZA" sz="2700" dirty="0" smtClean="0">
              <a:latin typeface="Arial Rounded MT Bold" panose="020F0704030504030204" pitchFamily="34" charset="0"/>
            </a:rPr>
            <a:t>.  We go the extra mile to ensure that the solutions that are developed adhere to and enhance organisational requirements.</a:t>
          </a:r>
          <a:endParaRPr lang="en-ZA" sz="2700" dirty="0">
            <a:latin typeface="Arial Rounded MT Bold" panose="020F0704030504030204" pitchFamily="34" charset="0"/>
          </a:endParaRPr>
        </a:p>
      </dgm:t>
    </dgm:pt>
    <dgm:pt modelId="{452AF719-57B7-478E-A05A-C9F6056D9034}" type="parTrans" cxnId="{6069AA93-70AE-449F-951D-8DDEEC022B51}">
      <dgm:prSet/>
      <dgm:spPr/>
      <dgm:t>
        <a:bodyPr/>
        <a:lstStyle/>
        <a:p>
          <a:endParaRPr lang="en-ZA"/>
        </a:p>
      </dgm:t>
    </dgm:pt>
    <dgm:pt modelId="{0540BEDE-6486-41F7-B4D0-9A909C94D013}" type="sibTrans" cxnId="{6069AA93-70AE-449F-951D-8DDEEC022B51}">
      <dgm:prSet/>
      <dgm:spPr/>
      <dgm:t>
        <a:bodyPr/>
        <a:lstStyle/>
        <a:p>
          <a:endParaRPr lang="en-ZA"/>
        </a:p>
      </dgm:t>
    </dgm:pt>
    <dgm:pt modelId="{9B4F6205-1CF0-48B1-82AD-D1AADC706109}">
      <dgm:prSet phldrT="[Text]" custT="1"/>
      <dgm:spPr/>
      <dgm:t>
        <a:bodyPr/>
        <a:lstStyle/>
        <a:p>
          <a:pPr>
            <a:lnSpc>
              <a:spcPct val="100000"/>
            </a:lnSpc>
          </a:pPr>
          <a:r>
            <a:rPr lang="en-ZA" sz="2700" u="sng" dirty="0" smtClean="0">
              <a:latin typeface="Arial Rounded MT Bold" panose="020F0704030504030204" pitchFamily="34" charset="0"/>
            </a:rPr>
            <a:t>Teamwork</a:t>
          </a:r>
          <a:r>
            <a:rPr lang="en-ZA" sz="2700" dirty="0" smtClean="0">
              <a:latin typeface="Arial Rounded MT Bold" panose="020F0704030504030204" pitchFamily="34" charset="0"/>
            </a:rPr>
            <a:t>.  We take joint responsibility through teamwork.</a:t>
          </a:r>
          <a:endParaRPr lang="en-ZA" sz="2700" dirty="0">
            <a:latin typeface="Arial Rounded MT Bold" panose="020F0704030504030204" pitchFamily="34" charset="0"/>
          </a:endParaRPr>
        </a:p>
      </dgm:t>
    </dgm:pt>
    <dgm:pt modelId="{9DF36388-A528-48C3-AB85-B119FD9B6D71}" type="parTrans" cxnId="{7D8C363A-0C49-4E0C-BF3D-EFE43695B29C}">
      <dgm:prSet/>
      <dgm:spPr/>
      <dgm:t>
        <a:bodyPr/>
        <a:lstStyle/>
        <a:p>
          <a:endParaRPr lang="en-ZA"/>
        </a:p>
      </dgm:t>
    </dgm:pt>
    <dgm:pt modelId="{C2F86995-36DC-47C9-95E6-C486BA69CB89}" type="sibTrans" cxnId="{7D8C363A-0C49-4E0C-BF3D-EFE43695B29C}">
      <dgm:prSet/>
      <dgm:spPr/>
      <dgm:t>
        <a:bodyPr/>
        <a:lstStyle/>
        <a:p>
          <a:endParaRPr lang="en-ZA"/>
        </a:p>
      </dgm:t>
    </dgm:pt>
    <dgm:pt modelId="{55CB06B8-C9A7-49EE-8037-8CFB9BA2508B}">
      <dgm:prSet phldrT="[Text]" custT="1"/>
      <dgm:spPr/>
      <dgm:t>
        <a:bodyPr/>
        <a:lstStyle/>
        <a:p>
          <a:pPr>
            <a:lnSpc>
              <a:spcPct val="100000"/>
            </a:lnSpc>
          </a:pPr>
          <a:r>
            <a:rPr lang="en-ZA" sz="2700" u="sng" dirty="0" smtClean="0">
              <a:latin typeface="Arial Rounded MT Bold" panose="020F0704030504030204" pitchFamily="34" charset="0"/>
            </a:rPr>
            <a:t>Excellence</a:t>
          </a:r>
          <a:r>
            <a:rPr lang="en-ZA" sz="2700" dirty="0" smtClean="0">
              <a:latin typeface="Arial Rounded MT Bold" panose="020F0704030504030204" pitchFamily="34" charset="0"/>
            </a:rPr>
            <a:t>.  We strive for excellence in all we do.</a:t>
          </a:r>
          <a:endParaRPr lang="en-ZA" sz="2700" dirty="0">
            <a:latin typeface="Arial Rounded MT Bold" panose="020F0704030504030204" pitchFamily="34" charset="0"/>
          </a:endParaRPr>
        </a:p>
      </dgm:t>
    </dgm:pt>
    <dgm:pt modelId="{7733B1A0-B88C-40CE-8312-5AC7B7E64F89}" type="parTrans" cxnId="{098BD614-0E9E-43BB-AAA4-3C8732B00798}">
      <dgm:prSet/>
      <dgm:spPr/>
      <dgm:t>
        <a:bodyPr/>
        <a:lstStyle/>
        <a:p>
          <a:endParaRPr lang="en-ZA"/>
        </a:p>
      </dgm:t>
    </dgm:pt>
    <dgm:pt modelId="{A4F31385-608E-4CF2-B35E-3B2196556181}" type="sibTrans" cxnId="{098BD614-0E9E-43BB-AAA4-3C8732B00798}">
      <dgm:prSet/>
      <dgm:spPr/>
      <dgm:t>
        <a:bodyPr/>
        <a:lstStyle/>
        <a:p>
          <a:endParaRPr lang="en-ZA"/>
        </a:p>
      </dgm:t>
    </dgm:pt>
    <dgm:pt modelId="{68B8A727-4ADA-47AA-A091-8B1DF32CF6F3}">
      <dgm:prSet phldrT="[Text]" custT="1"/>
      <dgm:spPr/>
      <dgm:t>
        <a:bodyPr/>
        <a:lstStyle/>
        <a:p>
          <a:pPr>
            <a:lnSpc>
              <a:spcPct val="100000"/>
            </a:lnSpc>
          </a:pPr>
          <a:r>
            <a:rPr lang="en-ZA" sz="2700" u="sng" dirty="0" smtClean="0">
              <a:latin typeface="Arial Rounded MT Bold" panose="020F0704030504030204" pitchFamily="34" charset="0"/>
            </a:rPr>
            <a:t>Responsibility</a:t>
          </a:r>
          <a:r>
            <a:rPr lang="en-ZA" sz="2700" dirty="0" smtClean="0">
              <a:latin typeface="Arial Rounded MT Bold" panose="020F0704030504030204" pitchFamily="34" charset="0"/>
            </a:rPr>
            <a:t>.  We individually take responsibility for our actions.</a:t>
          </a:r>
          <a:endParaRPr lang="en-ZA" sz="2700" dirty="0">
            <a:latin typeface="Arial Rounded MT Bold" panose="020F0704030504030204" pitchFamily="34" charset="0"/>
          </a:endParaRPr>
        </a:p>
      </dgm:t>
    </dgm:pt>
    <dgm:pt modelId="{9C953EEF-8110-4AD7-A14C-2C1CA75103A9}" type="parTrans" cxnId="{4D28D4BB-9FEB-4B4B-A07D-EC21D6D390FB}">
      <dgm:prSet/>
      <dgm:spPr/>
      <dgm:t>
        <a:bodyPr/>
        <a:lstStyle/>
        <a:p>
          <a:endParaRPr lang="en-ZA"/>
        </a:p>
      </dgm:t>
    </dgm:pt>
    <dgm:pt modelId="{4C4E5108-DC8A-44E5-B6A1-483C0826DB73}" type="sibTrans" cxnId="{4D28D4BB-9FEB-4B4B-A07D-EC21D6D390FB}">
      <dgm:prSet/>
      <dgm:spPr/>
      <dgm:t>
        <a:bodyPr/>
        <a:lstStyle/>
        <a:p>
          <a:endParaRPr lang="en-ZA"/>
        </a:p>
      </dgm:t>
    </dgm:pt>
    <dgm:pt modelId="{FD148298-13D9-406B-B2BE-3ECDFDBB6084}">
      <dgm:prSet phldrT="[Text]" custT="1"/>
      <dgm:spPr/>
      <dgm:t>
        <a:bodyPr/>
        <a:lstStyle/>
        <a:p>
          <a:pPr>
            <a:lnSpc>
              <a:spcPct val="100000"/>
            </a:lnSpc>
          </a:pPr>
          <a:r>
            <a:rPr lang="en-ZA" sz="2700" u="sng" dirty="0" smtClean="0">
              <a:latin typeface="Arial Rounded MT Bold" panose="020F0704030504030204" pitchFamily="34" charset="0"/>
            </a:rPr>
            <a:t>Care and Respect</a:t>
          </a:r>
          <a:r>
            <a:rPr lang="en-ZA" sz="2700" dirty="0" smtClean="0">
              <a:latin typeface="Arial Rounded MT Bold" panose="020F0704030504030204" pitchFamily="34" charset="0"/>
            </a:rPr>
            <a:t>.  We foster diversity; value our people; and treat each other with dignity and respect.</a:t>
          </a:r>
          <a:endParaRPr lang="en-ZA" sz="2700" dirty="0">
            <a:latin typeface="Arial Rounded MT Bold" panose="020F0704030504030204" pitchFamily="34" charset="0"/>
          </a:endParaRPr>
        </a:p>
      </dgm:t>
    </dgm:pt>
    <dgm:pt modelId="{5505E3ED-D76A-492A-B33E-188124877CA8}" type="parTrans" cxnId="{49BED8D5-95A8-4009-92BB-C3A02F687B9E}">
      <dgm:prSet/>
      <dgm:spPr/>
      <dgm:t>
        <a:bodyPr/>
        <a:lstStyle/>
        <a:p>
          <a:endParaRPr lang="en-ZA"/>
        </a:p>
      </dgm:t>
    </dgm:pt>
    <dgm:pt modelId="{8D63A6C3-BE94-47F8-BC36-1F1BFDAEC1D8}" type="sibTrans" cxnId="{49BED8D5-95A8-4009-92BB-C3A02F687B9E}">
      <dgm:prSet/>
      <dgm:spPr/>
      <dgm:t>
        <a:bodyPr/>
        <a:lstStyle/>
        <a:p>
          <a:endParaRPr lang="en-ZA"/>
        </a:p>
      </dgm:t>
    </dgm:pt>
    <dgm:pt modelId="{5A3EF951-A0EC-40F4-8BDF-C8E8D75348D4}" type="pres">
      <dgm:prSet presAssocID="{B53A6FCB-B694-40B1-8748-22809D0C133B}" presName="Name0" presStyleCnt="0">
        <dgm:presLayoutVars>
          <dgm:chMax val="7"/>
          <dgm:chPref val="7"/>
          <dgm:dir/>
          <dgm:animLvl val="lvl"/>
        </dgm:presLayoutVars>
      </dgm:prSet>
      <dgm:spPr/>
      <dgm:t>
        <a:bodyPr/>
        <a:lstStyle/>
        <a:p>
          <a:endParaRPr lang="en-ZA"/>
        </a:p>
      </dgm:t>
    </dgm:pt>
    <dgm:pt modelId="{2EFF467A-6F9B-4354-80E2-CE42CE226294}" type="pres">
      <dgm:prSet presAssocID="{FF6D5BEB-2C5A-4F8C-9729-49F7B726177D}" presName="Accent1" presStyleCnt="0"/>
      <dgm:spPr/>
    </dgm:pt>
    <dgm:pt modelId="{BAEFE39A-36F5-420D-A563-63D44F9F3CB5}" type="pres">
      <dgm:prSet presAssocID="{FF6D5BEB-2C5A-4F8C-9729-49F7B726177D}" presName="Accent" presStyleLbl="node1" presStyleIdx="0" presStyleCnt="2" custLinFactNeighborX="-24153"/>
      <dgm:spPr/>
    </dgm:pt>
    <dgm:pt modelId="{5F19895A-0F4A-4CA2-93A3-9938718D5D4A}" type="pres">
      <dgm:prSet presAssocID="{FF6D5BEB-2C5A-4F8C-9729-49F7B726177D}" presName="Child1" presStyleLbl="revTx" presStyleIdx="0" presStyleCnt="4" custScaleX="239725" custScaleY="164422" custLinFactNeighborX="25397" custLinFactNeighborY="-6335">
        <dgm:presLayoutVars>
          <dgm:chMax val="0"/>
          <dgm:chPref val="0"/>
          <dgm:bulletEnabled val="1"/>
        </dgm:presLayoutVars>
      </dgm:prSet>
      <dgm:spPr/>
      <dgm:t>
        <a:bodyPr/>
        <a:lstStyle/>
        <a:p>
          <a:endParaRPr lang="en-ZA"/>
        </a:p>
      </dgm:t>
    </dgm:pt>
    <dgm:pt modelId="{2136DE60-6370-4AC8-8EEE-8E3FAD9B2EFB}" type="pres">
      <dgm:prSet presAssocID="{FF6D5BEB-2C5A-4F8C-9729-49F7B726177D}" presName="Parent1" presStyleLbl="revTx" presStyleIdx="1" presStyleCnt="4" custLinFactNeighborX="-41134">
        <dgm:presLayoutVars>
          <dgm:chMax val="1"/>
          <dgm:chPref val="1"/>
          <dgm:bulletEnabled val="1"/>
        </dgm:presLayoutVars>
      </dgm:prSet>
      <dgm:spPr/>
      <dgm:t>
        <a:bodyPr/>
        <a:lstStyle/>
        <a:p>
          <a:endParaRPr lang="en-ZA"/>
        </a:p>
      </dgm:t>
    </dgm:pt>
    <dgm:pt modelId="{16041252-4F3C-40E6-8B82-59A2EB6313BC}" type="pres">
      <dgm:prSet presAssocID="{5594D3DB-BFD8-4596-9845-A636844ABF3E}" presName="Accent2" presStyleCnt="0"/>
      <dgm:spPr/>
    </dgm:pt>
    <dgm:pt modelId="{8FD94094-75CB-4D51-943F-4E4D29854700}" type="pres">
      <dgm:prSet presAssocID="{5594D3DB-BFD8-4596-9845-A636844ABF3E}" presName="Accent" presStyleLbl="node1" presStyleIdx="1" presStyleCnt="2" custLinFactNeighborX="-28118"/>
      <dgm:spPr/>
    </dgm:pt>
    <dgm:pt modelId="{DA60568E-16BC-463D-9B93-7760B902A359}" type="pres">
      <dgm:prSet presAssocID="{5594D3DB-BFD8-4596-9845-A636844ABF3E}" presName="Child2" presStyleLbl="revTx" presStyleIdx="2" presStyleCnt="4" custScaleX="269341" custScaleY="125652" custLinFactNeighborX="44297" custLinFactNeighborY="57411">
        <dgm:presLayoutVars>
          <dgm:chMax val="0"/>
          <dgm:chPref val="0"/>
          <dgm:bulletEnabled val="1"/>
        </dgm:presLayoutVars>
      </dgm:prSet>
      <dgm:spPr/>
      <dgm:t>
        <a:bodyPr/>
        <a:lstStyle/>
        <a:p>
          <a:endParaRPr lang="en-ZA"/>
        </a:p>
      </dgm:t>
    </dgm:pt>
    <dgm:pt modelId="{5DFAC53C-F1D6-4600-A389-069B930BB5CE}" type="pres">
      <dgm:prSet presAssocID="{5594D3DB-BFD8-4596-9845-A636844ABF3E}" presName="Parent2" presStyleLbl="revTx" presStyleIdx="3" presStyleCnt="4" custLinFactNeighborX="-41134">
        <dgm:presLayoutVars>
          <dgm:chMax val="1"/>
          <dgm:chPref val="1"/>
          <dgm:bulletEnabled val="1"/>
        </dgm:presLayoutVars>
      </dgm:prSet>
      <dgm:spPr/>
      <dgm:t>
        <a:bodyPr/>
        <a:lstStyle/>
        <a:p>
          <a:endParaRPr lang="en-ZA"/>
        </a:p>
      </dgm:t>
    </dgm:pt>
  </dgm:ptLst>
  <dgm:cxnLst>
    <dgm:cxn modelId="{49BED8D5-95A8-4009-92BB-C3A02F687B9E}" srcId="{5594D3DB-BFD8-4596-9845-A636844ABF3E}" destId="{FD148298-13D9-406B-B2BE-3ECDFDBB6084}" srcOrd="5" destOrd="0" parTransId="{5505E3ED-D76A-492A-B33E-188124877CA8}" sibTransId="{8D63A6C3-BE94-47F8-BC36-1F1BFDAEC1D8}"/>
    <dgm:cxn modelId="{09FE198C-15CA-424C-95BC-EE8D9D9A437D}" type="presOf" srcId="{85B9C396-3961-4C32-ADB1-5CC4F9DC1CC0}" destId="{5F19895A-0F4A-4CA2-93A3-9938718D5D4A}" srcOrd="0" destOrd="3" presId="urn:microsoft.com/office/officeart/2009/layout/CircleArrowProcess"/>
    <dgm:cxn modelId="{0026F1A0-89AD-4DBA-9F52-29A0A8CB9EA9}" type="presOf" srcId="{1669F71A-92D8-4716-800A-56D6BFF8F493}" destId="{5F19895A-0F4A-4CA2-93A3-9938718D5D4A}" srcOrd="0" destOrd="4" presId="urn:microsoft.com/office/officeart/2009/layout/CircleArrowProcess"/>
    <dgm:cxn modelId="{5DF5612F-2317-4465-8F05-FF64499A8673}" type="presOf" srcId="{BD83656D-5EBA-4EBD-BADD-9657C52DDE5E}" destId="{DA60568E-16BC-463D-9B93-7760B902A359}" srcOrd="0" destOrd="0" presId="urn:microsoft.com/office/officeart/2009/layout/CircleArrowProcess"/>
    <dgm:cxn modelId="{8BF9144B-A549-4A7C-8560-60BE224E328C}" srcId="{FF6D5BEB-2C5A-4F8C-9729-49F7B726177D}" destId="{8EF10E6F-F602-45B8-8FDE-C602933E0CBB}" srcOrd="5" destOrd="0" parTransId="{A1813773-AF04-4C02-B585-51CAA6521CC2}" sibTransId="{289476E6-F431-4F55-A13C-7E12C1C7D91F}"/>
    <dgm:cxn modelId="{A39B49EC-455E-485B-BE80-8E6CC0387341}" type="presOf" srcId="{B53A6FCB-B694-40B1-8748-22809D0C133B}" destId="{5A3EF951-A0EC-40F4-8BDF-C8E8D75348D4}" srcOrd="0" destOrd="0" presId="urn:microsoft.com/office/officeart/2009/layout/CircleArrowProcess"/>
    <dgm:cxn modelId="{11198968-3CD9-40A7-B2FB-578F226046B5}" type="presOf" srcId="{35BD557F-8A99-4F2B-B267-DE0B9E844098}" destId="{DA60568E-16BC-463D-9B93-7760B902A359}" srcOrd="0" destOrd="1" presId="urn:microsoft.com/office/officeart/2009/layout/CircleArrowProcess"/>
    <dgm:cxn modelId="{EB72D184-F7AA-42D2-8A03-BAF774405572}" type="presOf" srcId="{5594D3DB-BFD8-4596-9845-A636844ABF3E}" destId="{5DFAC53C-F1D6-4600-A389-069B930BB5CE}" srcOrd="0" destOrd="0" presId="urn:microsoft.com/office/officeart/2009/layout/CircleArrowProcess"/>
    <dgm:cxn modelId="{8998D23C-9B48-4FE9-B1CB-78D53E41E616}" type="presOf" srcId="{7C4714A3-9A58-4CF7-9741-0A1E4D1CC92D}" destId="{5F19895A-0F4A-4CA2-93A3-9938718D5D4A}" srcOrd="0" destOrd="0" presId="urn:microsoft.com/office/officeart/2009/layout/CircleArrowProcess"/>
    <dgm:cxn modelId="{74A062EF-729E-4C5F-AFFD-6087AC67C696}" type="presOf" srcId="{A33189B5-9ADE-4644-AC62-FE1DC6B4A7FC}" destId="{5F19895A-0F4A-4CA2-93A3-9938718D5D4A}" srcOrd="0" destOrd="7" presId="urn:microsoft.com/office/officeart/2009/layout/CircleArrowProcess"/>
    <dgm:cxn modelId="{21A9D296-4FEF-4804-9A13-B4C19D5E36E9}" type="presOf" srcId="{4B64E68D-C066-4A49-AD54-70BE1A5EA365}" destId="{5F19895A-0F4A-4CA2-93A3-9938718D5D4A}" srcOrd="0" destOrd="1" presId="urn:microsoft.com/office/officeart/2009/layout/CircleArrowProcess"/>
    <dgm:cxn modelId="{4A0521DE-088F-4DEC-B320-471FE6512DC7}" srcId="{B53A6FCB-B694-40B1-8748-22809D0C133B}" destId="{FF6D5BEB-2C5A-4F8C-9729-49F7B726177D}" srcOrd="0" destOrd="0" parTransId="{43875444-3CBA-4A89-8CCA-C822083F9BD7}" sibTransId="{292C99C5-428A-481C-9242-CEB1BE65AFF5}"/>
    <dgm:cxn modelId="{F556CC3F-3DD7-44F3-8F13-7D4B76DAB922}" type="presOf" srcId="{55CB06B8-C9A7-49EE-8037-8CFB9BA2508B}" destId="{DA60568E-16BC-463D-9B93-7760B902A359}" srcOrd="0" destOrd="3" presId="urn:microsoft.com/office/officeart/2009/layout/CircleArrowProcess"/>
    <dgm:cxn modelId="{A6AA8720-531E-4F97-83B9-E5198D94F07A}" srcId="{B53A6FCB-B694-40B1-8748-22809D0C133B}" destId="{5594D3DB-BFD8-4596-9845-A636844ABF3E}" srcOrd="1" destOrd="0" parTransId="{BDF88B61-97BB-4BE5-A014-230E3296D86D}" sibTransId="{C0F9DA03-13B5-4395-BEA9-4676533B8E1F}"/>
    <dgm:cxn modelId="{6069AA93-70AE-449F-951D-8DDEEC022B51}" srcId="{5594D3DB-BFD8-4596-9845-A636844ABF3E}" destId="{35BD557F-8A99-4F2B-B267-DE0B9E844098}" srcOrd="1" destOrd="0" parTransId="{452AF719-57B7-478E-A05A-C9F6056D9034}" sibTransId="{0540BEDE-6486-41F7-B4D0-9A909C94D013}"/>
    <dgm:cxn modelId="{579807D2-E144-435C-B18B-AEEE7E1B4EBD}" srcId="{FF6D5BEB-2C5A-4F8C-9729-49F7B726177D}" destId="{CC4A3EA9-9A0D-434B-9B23-58ADE5E7D9EC}" srcOrd="2" destOrd="0" parTransId="{B21FA4C5-FCB5-48D0-9F2B-6E858C26D287}" sibTransId="{AB8864DC-F1C9-4A06-8D33-DDBF5928E1BF}"/>
    <dgm:cxn modelId="{28ED093A-9351-44F2-8745-4488078ED3D6}" type="presOf" srcId="{68B8A727-4ADA-47AA-A091-8B1DF32CF6F3}" destId="{DA60568E-16BC-463D-9B93-7760B902A359}" srcOrd="0" destOrd="4" presId="urn:microsoft.com/office/officeart/2009/layout/CircleArrowProcess"/>
    <dgm:cxn modelId="{F6CDED0B-D858-40EB-AB3F-335A9805F05E}" type="presOf" srcId="{FF6D5BEB-2C5A-4F8C-9729-49F7B726177D}" destId="{2136DE60-6370-4AC8-8EEE-8E3FAD9B2EFB}" srcOrd="0" destOrd="0" presId="urn:microsoft.com/office/officeart/2009/layout/CircleArrowProcess"/>
    <dgm:cxn modelId="{89924DAE-34F5-422A-8A4F-53CCF30187BE}" srcId="{FF6D5BEB-2C5A-4F8C-9729-49F7B726177D}" destId="{4B64E68D-C066-4A49-AD54-70BE1A5EA365}" srcOrd="1" destOrd="0" parTransId="{DB21D2B5-0636-4B2D-B636-C61444558B86}" sibTransId="{01F44F0D-2C15-4702-A7DD-841F408569BD}"/>
    <dgm:cxn modelId="{7D8C363A-0C49-4E0C-BF3D-EFE43695B29C}" srcId="{5594D3DB-BFD8-4596-9845-A636844ABF3E}" destId="{9B4F6205-1CF0-48B1-82AD-D1AADC706109}" srcOrd="2" destOrd="0" parTransId="{9DF36388-A528-48C3-AB85-B119FD9B6D71}" sibTransId="{C2F86995-36DC-47C9-95E6-C486BA69CB89}"/>
    <dgm:cxn modelId="{E428D081-FAE9-4CC3-A845-87C1D45B0251}" type="presOf" srcId="{7B69AB5B-7102-4B34-8486-8189CB5BAA10}" destId="{5F19895A-0F4A-4CA2-93A3-9938718D5D4A}" srcOrd="0" destOrd="6" presId="urn:microsoft.com/office/officeart/2009/layout/CircleArrowProcess"/>
    <dgm:cxn modelId="{DEEAC30A-DCDB-4A6C-8128-864B692AAC63}" type="presOf" srcId="{CC4A3EA9-9A0D-434B-9B23-58ADE5E7D9EC}" destId="{5F19895A-0F4A-4CA2-93A3-9938718D5D4A}" srcOrd="0" destOrd="2" presId="urn:microsoft.com/office/officeart/2009/layout/CircleArrowProcess"/>
    <dgm:cxn modelId="{7F9B88DF-65EF-4394-868A-41D25E44C9D1}" srcId="{5594D3DB-BFD8-4596-9845-A636844ABF3E}" destId="{BD83656D-5EBA-4EBD-BADD-9657C52DDE5E}" srcOrd="0" destOrd="0" parTransId="{B6C46775-1FEA-482C-8AA5-4A1323680748}" sibTransId="{C4E902E5-C79F-4B18-82B6-D444FE1C72D3}"/>
    <dgm:cxn modelId="{F56E8181-7C51-456F-B5A4-32DB162222D6}" srcId="{FF6D5BEB-2C5A-4F8C-9729-49F7B726177D}" destId="{7C4714A3-9A58-4CF7-9741-0A1E4D1CC92D}" srcOrd="0" destOrd="0" parTransId="{8F960D2E-9B08-4563-A843-96C1123CB08B}" sibTransId="{83EB3643-C01F-4CFA-85F9-4D8CD8BB4516}"/>
    <dgm:cxn modelId="{D9A667E7-BC8B-4CE7-B1CF-B2344286F14C}" srcId="{FF6D5BEB-2C5A-4F8C-9729-49F7B726177D}" destId="{A33189B5-9ADE-4644-AC62-FE1DC6B4A7FC}" srcOrd="7" destOrd="0" parTransId="{394A5159-717C-4842-A1F7-A1D83D6262BA}" sibTransId="{504D789C-5F38-402C-BE46-E7394618421E}"/>
    <dgm:cxn modelId="{4D2AFC51-7F38-4572-819E-B2222903C8CE}" type="presOf" srcId="{8EF10E6F-F602-45B8-8FDE-C602933E0CBB}" destId="{5F19895A-0F4A-4CA2-93A3-9938718D5D4A}" srcOrd="0" destOrd="5" presId="urn:microsoft.com/office/officeart/2009/layout/CircleArrowProcess"/>
    <dgm:cxn modelId="{5619CBD2-B79F-4C05-90A5-E2705EE01CEE}" type="presOf" srcId="{9B4F6205-1CF0-48B1-82AD-D1AADC706109}" destId="{DA60568E-16BC-463D-9B93-7760B902A359}" srcOrd="0" destOrd="2" presId="urn:microsoft.com/office/officeart/2009/layout/CircleArrowProcess"/>
    <dgm:cxn modelId="{098BD614-0E9E-43BB-AAA4-3C8732B00798}" srcId="{5594D3DB-BFD8-4596-9845-A636844ABF3E}" destId="{55CB06B8-C9A7-49EE-8037-8CFB9BA2508B}" srcOrd="3" destOrd="0" parTransId="{7733B1A0-B88C-40CE-8312-5AC7B7E64F89}" sibTransId="{A4F31385-608E-4CF2-B35E-3B2196556181}"/>
    <dgm:cxn modelId="{ECAFC775-13DD-40E2-87E0-B1E16DFE8136}" srcId="{FF6D5BEB-2C5A-4F8C-9729-49F7B726177D}" destId="{1669F71A-92D8-4716-800A-56D6BFF8F493}" srcOrd="4" destOrd="0" parTransId="{3F3EF84C-82B1-44A3-AE9D-FC3A6912544C}" sibTransId="{61FCF651-48EB-4E9A-9E0F-6DD468BBCC2C}"/>
    <dgm:cxn modelId="{A2A34CE7-527F-42C0-9D66-9CC5D35149F7}" type="presOf" srcId="{FD148298-13D9-406B-B2BE-3ECDFDBB6084}" destId="{DA60568E-16BC-463D-9B93-7760B902A359}" srcOrd="0" destOrd="5" presId="urn:microsoft.com/office/officeart/2009/layout/CircleArrowProcess"/>
    <dgm:cxn modelId="{FD957DD2-9045-4B5D-A8CD-4B95BEB94402}" srcId="{FF6D5BEB-2C5A-4F8C-9729-49F7B726177D}" destId="{85B9C396-3961-4C32-ADB1-5CC4F9DC1CC0}" srcOrd="3" destOrd="0" parTransId="{D11DDA10-1807-4F70-B7B4-8B564B8ED7B1}" sibTransId="{409C6DE7-331C-4972-BF2A-F7BDEE9943BE}"/>
    <dgm:cxn modelId="{4D28D4BB-9FEB-4B4B-A07D-EC21D6D390FB}" srcId="{5594D3DB-BFD8-4596-9845-A636844ABF3E}" destId="{68B8A727-4ADA-47AA-A091-8B1DF32CF6F3}" srcOrd="4" destOrd="0" parTransId="{9C953EEF-8110-4AD7-A14C-2C1CA75103A9}" sibTransId="{4C4E5108-DC8A-44E5-B6A1-483C0826DB73}"/>
    <dgm:cxn modelId="{18558825-61EB-490F-A5A1-1B1A7F1E134F}" srcId="{FF6D5BEB-2C5A-4F8C-9729-49F7B726177D}" destId="{7B69AB5B-7102-4B34-8486-8189CB5BAA10}" srcOrd="6" destOrd="0" parTransId="{34FD3FA5-4228-43C9-8F22-815C910759D6}" sibTransId="{B0D281F1-4296-4C8F-B5CC-A87FD5F14DFD}"/>
    <dgm:cxn modelId="{EFFD1608-7174-4F25-8C91-4607A364E85A}" type="presParOf" srcId="{5A3EF951-A0EC-40F4-8BDF-C8E8D75348D4}" destId="{2EFF467A-6F9B-4354-80E2-CE42CE226294}" srcOrd="0" destOrd="0" presId="urn:microsoft.com/office/officeart/2009/layout/CircleArrowProcess"/>
    <dgm:cxn modelId="{3DD77E1D-7065-408D-A5BB-02BAD1DD30F0}" type="presParOf" srcId="{2EFF467A-6F9B-4354-80E2-CE42CE226294}" destId="{BAEFE39A-36F5-420D-A563-63D44F9F3CB5}" srcOrd="0" destOrd="0" presId="urn:microsoft.com/office/officeart/2009/layout/CircleArrowProcess"/>
    <dgm:cxn modelId="{744DA25B-9981-4FAC-9325-D7FFF21AA352}" type="presParOf" srcId="{5A3EF951-A0EC-40F4-8BDF-C8E8D75348D4}" destId="{5F19895A-0F4A-4CA2-93A3-9938718D5D4A}" srcOrd="1" destOrd="0" presId="urn:microsoft.com/office/officeart/2009/layout/CircleArrowProcess"/>
    <dgm:cxn modelId="{779E3510-FF2A-45E8-8C1B-045249D50154}" type="presParOf" srcId="{5A3EF951-A0EC-40F4-8BDF-C8E8D75348D4}" destId="{2136DE60-6370-4AC8-8EEE-8E3FAD9B2EFB}" srcOrd="2" destOrd="0" presId="urn:microsoft.com/office/officeart/2009/layout/CircleArrowProcess"/>
    <dgm:cxn modelId="{C3EAEEA7-46FA-4514-ABC4-366CD29C0C1C}" type="presParOf" srcId="{5A3EF951-A0EC-40F4-8BDF-C8E8D75348D4}" destId="{16041252-4F3C-40E6-8B82-59A2EB6313BC}" srcOrd="3" destOrd="0" presId="urn:microsoft.com/office/officeart/2009/layout/CircleArrowProcess"/>
    <dgm:cxn modelId="{81F1EE1A-393D-4071-A2DB-0219F4DAFD07}" type="presParOf" srcId="{16041252-4F3C-40E6-8B82-59A2EB6313BC}" destId="{8FD94094-75CB-4D51-943F-4E4D29854700}" srcOrd="0" destOrd="0" presId="urn:microsoft.com/office/officeart/2009/layout/CircleArrowProcess"/>
    <dgm:cxn modelId="{3F78E2BE-06A2-4C47-B782-59017425E723}" type="presParOf" srcId="{5A3EF951-A0EC-40F4-8BDF-C8E8D75348D4}" destId="{DA60568E-16BC-463D-9B93-7760B902A359}" srcOrd="4" destOrd="0" presId="urn:microsoft.com/office/officeart/2009/layout/CircleArrowProcess"/>
    <dgm:cxn modelId="{EB09ACCA-5391-415C-BB0B-6F9DD1D7429F}" type="presParOf" srcId="{5A3EF951-A0EC-40F4-8BDF-C8E8D75348D4}" destId="{5DFAC53C-F1D6-4600-A389-069B930BB5CE}"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B5A3D23-6495-4DEC-B12E-4A4A29B58F71}" type="doc">
      <dgm:prSet loTypeId="urn:microsoft.com/office/officeart/2005/8/layout/pyramid2" loCatId="list" qsTypeId="urn:microsoft.com/office/officeart/2005/8/quickstyle/3d7" qsCatId="3D" csTypeId="urn:microsoft.com/office/officeart/2005/8/colors/accent1_4" csCatId="accent1" phldr="1"/>
      <dgm:spPr/>
    </dgm:pt>
    <dgm:pt modelId="{43EEEDF3-A1BF-4E46-9326-9FC98B1A6A25}">
      <dgm:prSet phldrT="[Text]" custT="1"/>
      <dgm:spPr/>
      <dgm:t>
        <a:bodyPr/>
        <a:lstStyle/>
        <a:p>
          <a:pPr algn="l"/>
          <a:r>
            <a:rPr lang="en-ZA" sz="2400" dirty="0" smtClean="0">
              <a:latin typeface="Arial Rounded MT Bold" panose="020F0704030504030204" pitchFamily="34" charset="0"/>
            </a:rPr>
            <a:t>113 - Dismissed in terms of Section 7 of the Act</a:t>
          </a:r>
          <a:endParaRPr lang="en-ZA" sz="2400" dirty="0">
            <a:latin typeface="Arial Rounded MT Bold" panose="020F0704030504030204" pitchFamily="34" charset="0"/>
          </a:endParaRPr>
        </a:p>
      </dgm:t>
    </dgm:pt>
    <dgm:pt modelId="{590EDFBA-5F5A-4A82-8221-218D84CD6105}" type="parTrans" cxnId="{9EECA306-9F09-4446-A998-13260C073604}">
      <dgm:prSet/>
      <dgm:spPr/>
      <dgm:t>
        <a:bodyPr/>
        <a:lstStyle/>
        <a:p>
          <a:endParaRPr lang="en-ZA"/>
        </a:p>
      </dgm:t>
    </dgm:pt>
    <dgm:pt modelId="{B1E8A628-3E36-4FB6-9B7F-A13AF59D2BB4}" type="sibTrans" cxnId="{9EECA306-9F09-4446-A998-13260C073604}">
      <dgm:prSet/>
      <dgm:spPr/>
      <dgm:t>
        <a:bodyPr/>
        <a:lstStyle/>
        <a:p>
          <a:endParaRPr lang="en-ZA"/>
        </a:p>
      </dgm:t>
    </dgm:pt>
    <dgm:pt modelId="{71D3C99A-6DB0-4B74-A014-CECEEEBDBC4A}">
      <dgm:prSet phldrT="[Text]" custT="1"/>
      <dgm:spPr/>
      <dgm:t>
        <a:bodyPr/>
        <a:lstStyle/>
        <a:p>
          <a:pPr algn="l"/>
          <a:r>
            <a:rPr lang="en-ZA" sz="2400" dirty="0" smtClean="0">
              <a:latin typeface="Arial Rounded MT Bold" panose="020F0704030504030204" pitchFamily="34" charset="0"/>
            </a:rPr>
            <a:t>67 – Advised to Exhaust Individual Grievance Procedure in terms of Section 7 (2) (d) of the Act </a:t>
          </a:r>
          <a:endParaRPr lang="en-ZA" sz="2400" dirty="0">
            <a:latin typeface="Arial Rounded MT Bold" panose="020F0704030504030204" pitchFamily="34" charset="0"/>
          </a:endParaRPr>
        </a:p>
      </dgm:t>
    </dgm:pt>
    <dgm:pt modelId="{016094E6-71CA-42B0-9CD5-59296514C2DE}" type="parTrans" cxnId="{A95A90A5-35E3-4EB8-9FA1-7CCE9E6507D1}">
      <dgm:prSet/>
      <dgm:spPr/>
      <dgm:t>
        <a:bodyPr/>
        <a:lstStyle/>
        <a:p>
          <a:endParaRPr lang="en-ZA"/>
        </a:p>
      </dgm:t>
    </dgm:pt>
    <dgm:pt modelId="{162BC341-72FF-4E32-A7E2-EC5CA663055B}" type="sibTrans" cxnId="{A95A90A5-35E3-4EB8-9FA1-7CCE9E6507D1}">
      <dgm:prSet/>
      <dgm:spPr/>
      <dgm:t>
        <a:bodyPr/>
        <a:lstStyle/>
        <a:p>
          <a:endParaRPr lang="en-ZA"/>
        </a:p>
      </dgm:t>
    </dgm:pt>
    <dgm:pt modelId="{35FC3B97-7C02-4F72-BD6F-14D676E807AB}">
      <dgm:prSet phldrT="[Text]" custT="1"/>
      <dgm:spPr/>
      <dgm:t>
        <a:bodyPr/>
        <a:lstStyle/>
        <a:p>
          <a:pPr algn="l"/>
          <a:r>
            <a:rPr lang="en-ZA" sz="2400" dirty="0" smtClean="0">
              <a:latin typeface="Arial Rounded MT Bold" panose="020F0704030504030204" pitchFamily="34" charset="0"/>
            </a:rPr>
            <a:t>59 – Dismissed in terms of Section 6(7)(a) of the Act</a:t>
          </a:r>
          <a:endParaRPr lang="en-ZA" sz="2400" dirty="0">
            <a:latin typeface="Arial Rounded MT Bold" panose="020F0704030504030204" pitchFamily="34" charset="0"/>
          </a:endParaRPr>
        </a:p>
      </dgm:t>
    </dgm:pt>
    <dgm:pt modelId="{D9A08190-5894-4057-A535-F210CB277950}" type="parTrans" cxnId="{258910B3-C21E-4E68-A13D-9A967BCC1438}">
      <dgm:prSet/>
      <dgm:spPr/>
      <dgm:t>
        <a:bodyPr/>
        <a:lstStyle/>
        <a:p>
          <a:endParaRPr lang="en-ZA"/>
        </a:p>
      </dgm:t>
    </dgm:pt>
    <dgm:pt modelId="{63E0EDF9-C15D-4ED9-8FF9-7747FE2876CF}" type="sibTrans" cxnId="{258910B3-C21E-4E68-A13D-9A967BCC1438}">
      <dgm:prSet/>
      <dgm:spPr/>
      <dgm:t>
        <a:bodyPr/>
        <a:lstStyle/>
        <a:p>
          <a:endParaRPr lang="en-ZA"/>
        </a:p>
      </dgm:t>
    </dgm:pt>
    <dgm:pt modelId="{040D8143-789C-4643-B80D-0B7C19C3537C}">
      <dgm:prSet phldrT="[Text]" custT="1"/>
      <dgm:spPr/>
      <dgm:t>
        <a:bodyPr/>
        <a:lstStyle/>
        <a:p>
          <a:pPr algn="l"/>
          <a:r>
            <a:rPr lang="en-ZA" sz="2400" dirty="0" smtClean="0">
              <a:latin typeface="Arial Rounded MT Bold" panose="020F0704030504030204" pitchFamily="34" charset="0"/>
            </a:rPr>
            <a:t>39 – Upheld in terms of Section 6(7)(a) of the Act</a:t>
          </a:r>
          <a:endParaRPr lang="en-ZA" sz="2400" dirty="0">
            <a:latin typeface="Arial Rounded MT Bold" panose="020F0704030504030204" pitchFamily="34" charset="0"/>
          </a:endParaRPr>
        </a:p>
      </dgm:t>
    </dgm:pt>
    <dgm:pt modelId="{FA74C265-DBBE-4470-BFDB-8DB0C9B8692B}" type="parTrans" cxnId="{809564AA-D8BA-4D02-9C09-9801C5D2D511}">
      <dgm:prSet/>
      <dgm:spPr/>
      <dgm:t>
        <a:bodyPr/>
        <a:lstStyle/>
        <a:p>
          <a:endParaRPr lang="en-ZA"/>
        </a:p>
      </dgm:t>
    </dgm:pt>
    <dgm:pt modelId="{D5355C11-ABD1-40A3-8E2B-5A7BC5066B83}" type="sibTrans" cxnId="{809564AA-D8BA-4D02-9C09-9801C5D2D511}">
      <dgm:prSet/>
      <dgm:spPr/>
      <dgm:t>
        <a:bodyPr/>
        <a:lstStyle/>
        <a:p>
          <a:endParaRPr lang="en-ZA"/>
        </a:p>
      </dgm:t>
    </dgm:pt>
    <dgm:pt modelId="{18528476-70E9-430C-B96A-1022EC437B8C}">
      <dgm:prSet phldrT="[Text]" custT="1"/>
      <dgm:spPr/>
      <dgm:t>
        <a:bodyPr/>
        <a:lstStyle/>
        <a:p>
          <a:pPr algn="l"/>
          <a:r>
            <a:rPr lang="en-ZA" sz="2400" dirty="0" smtClean="0">
              <a:latin typeface="Arial Rounded MT Bold" panose="020F0704030504030204" pitchFamily="34" charset="0"/>
            </a:rPr>
            <a:t>24 – Resolved by mediation conciliation, negotiation in terms of section 6(6)(b) of the Act</a:t>
          </a:r>
          <a:endParaRPr lang="en-ZA" sz="2400" dirty="0">
            <a:latin typeface="Arial Rounded MT Bold" panose="020F0704030504030204" pitchFamily="34" charset="0"/>
          </a:endParaRPr>
        </a:p>
      </dgm:t>
    </dgm:pt>
    <dgm:pt modelId="{426B4457-F099-4A3F-8111-2DC53B467453}" type="parTrans" cxnId="{6D8D763E-B0AB-4EED-AFD4-3D960376763C}">
      <dgm:prSet/>
      <dgm:spPr/>
      <dgm:t>
        <a:bodyPr/>
        <a:lstStyle/>
        <a:p>
          <a:endParaRPr lang="en-ZA"/>
        </a:p>
      </dgm:t>
    </dgm:pt>
    <dgm:pt modelId="{8FC0611E-037C-4BB2-B719-95A615C99E8C}" type="sibTrans" cxnId="{6D8D763E-B0AB-4EED-AFD4-3D960376763C}">
      <dgm:prSet/>
      <dgm:spPr/>
      <dgm:t>
        <a:bodyPr/>
        <a:lstStyle/>
        <a:p>
          <a:endParaRPr lang="en-ZA"/>
        </a:p>
      </dgm:t>
    </dgm:pt>
    <dgm:pt modelId="{1D93CFF4-D60E-45B0-A2F5-F4E87BB232BD}">
      <dgm:prSet phldrT="[Text]" custT="1"/>
      <dgm:spPr/>
      <dgm:t>
        <a:bodyPr/>
        <a:lstStyle/>
        <a:p>
          <a:pPr algn="l"/>
          <a:r>
            <a:rPr lang="en-ZA" sz="2400" dirty="0" smtClean="0">
              <a:latin typeface="Arial Rounded MT Bold" panose="020F0704030504030204" pitchFamily="34" charset="0"/>
            </a:rPr>
            <a:t>14 – Dismissed as they do not fall within Section 4, Mandate of the At</a:t>
          </a:r>
          <a:endParaRPr lang="en-ZA" sz="2400" dirty="0">
            <a:latin typeface="Arial Rounded MT Bold" panose="020F0704030504030204" pitchFamily="34" charset="0"/>
          </a:endParaRPr>
        </a:p>
      </dgm:t>
    </dgm:pt>
    <dgm:pt modelId="{EEC18E4C-EE3B-4B43-9959-0E8EDEC3E171}" type="parTrans" cxnId="{6E850D11-6AA0-4FC1-BFE8-F2CE5875C0C9}">
      <dgm:prSet/>
      <dgm:spPr/>
      <dgm:t>
        <a:bodyPr/>
        <a:lstStyle/>
        <a:p>
          <a:endParaRPr lang="en-ZA"/>
        </a:p>
      </dgm:t>
    </dgm:pt>
    <dgm:pt modelId="{0AF34CF6-7569-4C54-891B-C26399C1A253}" type="sibTrans" cxnId="{6E850D11-6AA0-4FC1-BFE8-F2CE5875C0C9}">
      <dgm:prSet/>
      <dgm:spPr/>
      <dgm:t>
        <a:bodyPr/>
        <a:lstStyle/>
        <a:p>
          <a:endParaRPr lang="en-ZA"/>
        </a:p>
      </dgm:t>
    </dgm:pt>
    <dgm:pt modelId="{205D2B2B-3076-4BAA-8C2F-63D8110C8043}">
      <dgm:prSet phldrT="[Text]" custT="1"/>
      <dgm:spPr/>
      <dgm:t>
        <a:bodyPr/>
        <a:lstStyle/>
        <a:p>
          <a:pPr algn="l"/>
          <a:r>
            <a:rPr lang="en-ZA" sz="2400" dirty="0" smtClean="0">
              <a:latin typeface="Arial Rounded MT Bold" panose="020F0704030504030204" pitchFamily="34" charset="0"/>
            </a:rPr>
            <a:t>14 – Withdrawn by Complainant</a:t>
          </a:r>
          <a:endParaRPr lang="en-ZA" sz="2400" dirty="0">
            <a:latin typeface="Arial Rounded MT Bold" panose="020F0704030504030204" pitchFamily="34" charset="0"/>
          </a:endParaRPr>
        </a:p>
      </dgm:t>
    </dgm:pt>
    <dgm:pt modelId="{C7A3D008-F87C-4FE7-AEAF-B7888940B0EE}" type="parTrans" cxnId="{06CBF323-4193-46FD-BDCC-232DA0FEE8B6}">
      <dgm:prSet/>
      <dgm:spPr/>
      <dgm:t>
        <a:bodyPr/>
        <a:lstStyle/>
        <a:p>
          <a:endParaRPr lang="en-ZA"/>
        </a:p>
      </dgm:t>
    </dgm:pt>
    <dgm:pt modelId="{28B2FCFD-0B20-4469-9DF5-F48670D8D8E3}" type="sibTrans" cxnId="{06CBF323-4193-46FD-BDCC-232DA0FEE8B6}">
      <dgm:prSet/>
      <dgm:spPr/>
      <dgm:t>
        <a:bodyPr/>
        <a:lstStyle/>
        <a:p>
          <a:endParaRPr lang="en-ZA"/>
        </a:p>
      </dgm:t>
    </dgm:pt>
    <dgm:pt modelId="{5FC37612-8612-4F89-9BC4-926E5E1B6D17}">
      <dgm:prSet phldrT="[Text]" custT="1"/>
      <dgm:spPr/>
      <dgm:t>
        <a:bodyPr/>
        <a:lstStyle/>
        <a:p>
          <a:pPr algn="l"/>
          <a:r>
            <a:rPr lang="en-ZA" sz="2400" dirty="0" smtClean="0">
              <a:latin typeface="Arial Rounded MT Bold" panose="020F0704030504030204" pitchFamily="34" charset="0"/>
            </a:rPr>
            <a:t>12 – Complaints part of a Collective Investigation</a:t>
          </a:r>
          <a:endParaRPr lang="en-ZA" sz="2400" dirty="0">
            <a:latin typeface="Arial Rounded MT Bold" panose="020F0704030504030204" pitchFamily="34" charset="0"/>
          </a:endParaRPr>
        </a:p>
      </dgm:t>
    </dgm:pt>
    <dgm:pt modelId="{C6ED67DA-B03A-4F46-83B3-6535E44CAC8A}" type="parTrans" cxnId="{C7631AEC-4338-42C0-8297-C5365915EEE0}">
      <dgm:prSet/>
      <dgm:spPr/>
      <dgm:t>
        <a:bodyPr/>
        <a:lstStyle/>
        <a:p>
          <a:endParaRPr lang="en-ZA"/>
        </a:p>
      </dgm:t>
    </dgm:pt>
    <dgm:pt modelId="{337CCB12-EC62-442F-84B3-6C6B12C962A8}" type="sibTrans" cxnId="{C7631AEC-4338-42C0-8297-C5365915EEE0}">
      <dgm:prSet/>
      <dgm:spPr/>
      <dgm:t>
        <a:bodyPr/>
        <a:lstStyle/>
        <a:p>
          <a:endParaRPr lang="en-ZA"/>
        </a:p>
      </dgm:t>
    </dgm:pt>
    <dgm:pt modelId="{D20F8682-F4CB-4813-8ED4-2FC54F5E92A7}">
      <dgm:prSet phldrT="[Text]" custT="1"/>
      <dgm:spPr/>
      <dgm:t>
        <a:bodyPr/>
        <a:lstStyle/>
        <a:p>
          <a:pPr algn="l"/>
          <a:r>
            <a:rPr lang="en-ZA" sz="2400" dirty="0" smtClean="0">
              <a:latin typeface="Arial Rounded MT Bold" panose="020F0704030504030204" pitchFamily="34" charset="0"/>
            </a:rPr>
            <a:t>6 – Partly Upheld and Partly Dismissed in terms of Section 6(7)(a) of the Act</a:t>
          </a:r>
          <a:endParaRPr lang="en-ZA" sz="2400" dirty="0">
            <a:latin typeface="Arial Rounded MT Bold" panose="020F0704030504030204" pitchFamily="34" charset="0"/>
          </a:endParaRPr>
        </a:p>
      </dgm:t>
    </dgm:pt>
    <dgm:pt modelId="{3F1C79B6-743C-4DAF-B21F-81B871CF4349}" type="parTrans" cxnId="{8B77B8DF-4036-4E4E-B06A-B0C2DF1641CD}">
      <dgm:prSet/>
      <dgm:spPr/>
      <dgm:t>
        <a:bodyPr/>
        <a:lstStyle/>
        <a:p>
          <a:endParaRPr lang="en-ZA"/>
        </a:p>
      </dgm:t>
    </dgm:pt>
    <dgm:pt modelId="{083A18E3-1DF5-4358-8402-F0861B04ED26}" type="sibTrans" cxnId="{8B77B8DF-4036-4E4E-B06A-B0C2DF1641CD}">
      <dgm:prSet/>
      <dgm:spPr/>
      <dgm:t>
        <a:bodyPr/>
        <a:lstStyle/>
        <a:p>
          <a:endParaRPr lang="en-ZA"/>
        </a:p>
      </dgm:t>
    </dgm:pt>
    <dgm:pt modelId="{950CF24D-EC59-4EB6-A8A6-EC6713657547}">
      <dgm:prSet phldrT="[Text]" custT="1"/>
      <dgm:spPr/>
      <dgm:t>
        <a:bodyPr/>
        <a:lstStyle/>
        <a:p>
          <a:pPr algn="l"/>
          <a:r>
            <a:rPr lang="en-ZA" sz="2400" dirty="0" smtClean="0">
              <a:latin typeface="Arial Rounded MT Bold" panose="020F0704030504030204" pitchFamily="34" charset="0"/>
            </a:rPr>
            <a:t>4 – Duplicate Complaint</a:t>
          </a:r>
          <a:endParaRPr lang="en-ZA" sz="2400" dirty="0">
            <a:latin typeface="Arial Rounded MT Bold" panose="020F0704030504030204" pitchFamily="34" charset="0"/>
          </a:endParaRPr>
        </a:p>
      </dgm:t>
    </dgm:pt>
    <dgm:pt modelId="{B3F2B9BC-1888-40F2-9D89-224F65C09777}" type="parTrans" cxnId="{CD94C656-8853-4E1C-B987-3592A0EA31E2}">
      <dgm:prSet/>
      <dgm:spPr/>
      <dgm:t>
        <a:bodyPr/>
        <a:lstStyle/>
        <a:p>
          <a:endParaRPr lang="en-ZA"/>
        </a:p>
      </dgm:t>
    </dgm:pt>
    <dgm:pt modelId="{43BD0E3E-BD74-4CB6-AC36-B116AEFC5D91}" type="sibTrans" cxnId="{CD94C656-8853-4E1C-B987-3592A0EA31E2}">
      <dgm:prSet/>
      <dgm:spPr/>
      <dgm:t>
        <a:bodyPr/>
        <a:lstStyle/>
        <a:p>
          <a:endParaRPr lang="en-ZA"/>
        </a:p>
      </dgm:t>
    </dgm:pt>
    <dgm:pt modelId="{67E93899-12EE-4FD3-975A-BB070FBA3AB2}">
      <dgm:prSet phldrT="[Text]" custT="1"/>
      <dgm:spPr/>
      <dgm:t>
        <a:bodyPr/>
        <a:lstStyle/>
        <a:p>
          <a:pPr algn="l"/>
          <a:r>
            <a:rPr lang="en-ZA" sz="2400" dirty="0" smtClean="0">
              <a:latin typeface="Arial Rounded MT Bold" panose="020F0704030504030204" pitchFamily="34" charset="0"/>
            </a:rPr>
            <a:t>3 -  Issued and Alternative Resolution in terms of Section 6(7)(b) of the Act</a:t>
          </a:r>
        </a:p>
      </dgm:t>
    </dgm:pt>
    <dgm:pt modelId="{ADB13F86-2EC5-42C0-92FE-DABED98FA98F}" type="parTrans" cxnId="{38FB77D6-6644-43A1-90CD-D9B706CC321B}">
      <dgm:prSet/>
      <dgm:spPr/>
      <dgm:t>
        <a:bodyPr/>
        <a:lstStyle/>
        <a:p>
          <a:endParaRPr lang="en-ZA"/>
        </a:p>
      </dgm:t>
    </dgm:pt>
    <dgm:pt modelId="{6EDF44E3-3E6C-4577-943E-08E898FEB218}" type="sibTrans" cxnId="{38FB77D6-6644-43A1-90CD-D9B706CC321B}">
      <dgm:prSet/>
      <dgm:spPr/>
      <dgm:t>
        <a:bodyPr/>
        <a:lstStyle/>
        <a:p>
          <a:endParaRPr lang="en-ZA"/>
        </a:p>
      </dgm:t>
    </dgm:pt>
    <dgm:pt modelId="{4EDB83A2-F758-4628-B9E8-BC06F2BC2B6B}">
      <dgm:prSet phldrT="[Text]" custT="1"/>
      <dgm:spPr/>
      <dgm:t>
        <a:bodyPr/>
        <a:lstStyle/>
        <a:p>
          <a:pPr algn="l"/>
          <a:r>
            <a:rPr lang="en-ZA" sz="2400" dirty="0" smtClean="0">
              <a:latin typeface="Arial Rounded MT Bold" panose="020F0704030504030204" pitchFamily="34" charset="0"/>
            </a:rPr>
            <a:t>2 – Referred in terms of Section 6(7)(c) of the Act</a:t>
          </a:r>
        </a:p>
      </dgm:t>
    </dgm:pt>
    <dgm:pt modelId="{BA1E0651-2659-4FA6-927B-2F4A2406D0AD}" type="parTrans" cxnId="{F80759C3-998A-4148-9FFA-34D2E23FD7E5}">
      <dgm:prSet/>
      <dgm:spPr/>
      <dgm:t>
        <a:bodyPr/>
        <a:lstStyle/>
        <a:p>
          <a:endParaRPr lang="en-ZA"/>
        </a:p>
      </dgm:t>
    </dgm:pt>
    <dgm:pt modelId="{8DBA0159-6308-4E88-A6E7-CFB2F76800F1}" type="sibTrans" cxnId="{F80759C3-998A-4148-9FFA-34D2E23FD7E5}">
      <dgm:prSet/>
      <dgm:spPr/>
      <dgm:t>
        <a:bodyPr/>
        <a:lstStyle/>
        <a:p>
          <a:endParaRPr lang="en-ZA"/>
        </a:p>
      </dgm:t>
    </dgm:pt>
    <dgm:pt modelId="{B40DB0E1-8EDE-4D1B-A343-ADEB338950DB}" type="pres">
      <dgm:prSet presAssocID="{DB5A3D23-6495-4DEC-B12E-4A4A29B58F71}" presName="compositeShape" presStyleCnt="0">
        <dgm:presLayoutVars>
          <dgm:dir/>
          <dgm:resizeHandles/>
        </dgm:presLayoutVars>
      </dgm:prSet>
      <dgm:spPr/>
    </dgm:pt>
    <dgm:pt modelId="{C96D3D88-28F4-4905-A842-5C2D3A0E86BB}" type="pres">
      <dgm:prSet presAssocID="{DB5A3D23-6495-4DEC-B12E-4A4A29B58F71}" presName="pyramid" presStyleLbl="node1" presStyleIdx="0" presStyleCnt="1" custScaleX="132411" custLinFactNeighborX="-270" custLinFactNeighborY="950"/>
      <dgm:spPr/>
    </dgm:pt>
    <dgm:pt modelId="{6AB39022-0233-4638-9E8D-FD87FED4C50F}" type="pres">
      <dgm:prSet presAssocID="{DB5A3D23-6495-4DEC-B12E-4A4A29B58F71}" presName="theList" presStyleCnt="0"/>
      <dgm:spPr/>
    </dgm:pt>
    <dgm:pt modelId="{DADEBD09-61CE-4530-88F1-AD0DC18A1123}" type="pres">
      <dgm:prSet presAssocID="{43EEEDF3-A1BF-4E46-9326-9FC98B1A6A25}" presName="aNode" presStyleLbl="fgAcc1" presStyleIdx="0" presStyleCnt="12" custScaleX="134924" custScaleY="373998" custLinFactY="-17372" custLinFactNeighborX="14110" custLinFactNeighborY="-100000">
        <dgm:presLayoutVars>
          <dgm:bulletEnabled val="1"/>
        </dgm:presLayoutVars>
      </dgm:prSet>
      <dgm:spPr/>
      <dgm:t>
        <a:bodyPr/>
        <a:lstStyle/>
        <a:p>
          <a:endParaRPr lang="en-ZA"/>
        </a:p>
      </dgm:t>
    </dgm:pt>
    <dgm:pt modelId="{DBD32C0B-D5C7-42D2-9E6B-C6517FA8D667}" type="pres">
      <dgm:prSet presAssocID="{43EEEDF3-A1BF-4E46-9326-9FC98B1A6A25}" presName="aSpace" presStyleCnt="0"/>
      <dgm:spPr/>
    </dgm:pt>
    <dgm:pt modelId="{EF953668-66A6-4348-97C7-7194758F9CBD}" type="pres">
      <dgm:prSet presAssocID="{71D3C99A-6DB0-4B74-A014-CECEEEBDBC4A}" presName="aNode" presStyleLbl="fgAcc1" presStyleIdx="1" presStyleCnt="12" custScaleX="134547" custScaleY="354774" custLinFactNeighborX="14110">
        <dgm:presLayoutVars>
          <dgm:bulletEnabled val="1"/>
        </dgm:presLayoutVars>
      </dgm:prSet>
      <dgm:spPr/>
      <dgm:t>
        <a:bodyPr/>
        <a:lstStyle/>
        <a:p>
          <a:endParaRPr lang="en-ZA"/>
        </a:p>
      </dgm:t>
    </dgm:pt>
    <dgm:pt modelId="{0AFB7F36-71B2-4286-BCAA-25DCABD2A475}" type="pres">
      <dgm:prSet presAssocID="{71D3C99A-6DB0-4B74-A014-CECEEEBDBC4A}" presName="aSpace" presStyleCnt="0"/>
      <dgm:spPr/>
    </dgm:pt>
    <dgm:pt modelId="{B0C1AF6A-E1FC-4EAE-9569-AE327CA2A9A0}" type="pres">
      <dgm:prSet presAssocID="{35FC3B97-7C02-4F72-BD6F-14D676E807AB}" presName="aNode" presStyleLbl="fgAcc1" presStyleIdx="2" presStyleCnt="12" custScaleX="134547" custScaleY="354774" custLinFactY="17372" custLinFactNeighborX="14110" custLinFactNeighborY="100000">
        <dgm:presLayoutVars>
          <dgm:bulletEnabled val="1"/>
        </dgm:presLayoutVars>
      </dgm:prSet>
      <dgm:spPr/>
      <dgm:t>
        <a:bodyPr/>
        <a:lstStyle/>
        <a:p>
          <a:endParaRPr lang="en-ZA"/>
        </a:p>
      </dgm:t>
    </dgm:pt>
    <dgm:pt modelId="{996289BC-C3AF-44F1-A652-0A6696F5C080}" type="pres">
      <dgm:prSet presAssocID="{35FC3B97-7C02-4F72-BD6F-14D676E807AB}" presName="aSpace" presStyleCnt="0"/>
      <dgm:spPr/>
    </dgm:pt>
    <dgm:pt modelId="{C47EA561-8EC3-4202-9FB3-68A81550E324}" type="pres">
      <dgm:prSet presAssocID="{040D8143-789C-4643-B80D-0B7C19C3537C}" presName="aNode" presStyleLbl="fgAcc1" presStyleIdx="3" presStyleCnt="12" custScaleX="134547" custScaleY="354774" custLinFactY="62180" custLinFactNeighborX="14110" custLinFactNeighborY="100000">
        <dgm:presLayoutVars>
          <dgm:bulletEnabled val="1"/>
        </dgm:presLayoutVars>
      </dgm:prSet>
      <dgm:spPr/>
      <dgm:t>
        <a:bodyPr/>
        <a:lstStyle/>
        <a:p>
          <a:endParaRPr lang="en-ZA"/>
        </a:p>
      </dgm:t>
    </dgm:pt>
    <dgm:pt modelId="{CFFC6461-8DA2-464A-A2B2-1E8F0486E74D}" type="pres">
      <dgm:prSet presAssocID="{040D8143-789C-4643-B80D-0B7C19C3537C}" presName="aSpace" presStyleCnt="0"/>
      <dgm:spPr/>
    </dgm:pt>
    <dgm:pt modelId="{556352B3-000D-4EBD-9AEC-B6E802388A14}" type="pres">
      <dgm:prSet presAssocID="{18528476-70E9-430C-B96A-1022EC437B8C}" presName="aNode" presStyleLbl="fgAcc1" presStyleIdx="4" presStyleCnt="12" custScaleX="134547" custScaleY="354774" custLinFactY="92052" custLinFactNeighborX="14110" custLinFactNeighborY="100000">
        <dgm:presLayoutVars>
          <dgm:bulletEnabled val="1"/>
        </dgm:presLayoutVars>
      </dgm:prSet>
      <dgm:spPr/>
      <dgm:t>
        <a:bodyPr/>
        <a:lstStyle/>
        <a:p>
          <a:endParaRPr lang="en-ZA"/>
        </a:p>
      </dgm:t>
    </dgm:pt>
    <dgm:pt modelId="{DD50C6D0-764D-4183-BE37-59A4189F5074}" type="pres">
      <dgm:prSet presAssocID="{18528476-70E9-430C-B96A-1022EC437B8C}" presName="aSpace" presStyleCnt="0"/>
      <dgm:spPr/>
    </dgm:pt>
    <dgm:pt modelId="{7BA19B91-FD65-4F5A-9D59-637D1F57F156}" type="pres">
      <dgm:prSet presAssocID="{1D93CFF4-D60E-45B0-A2F5-F4E87BB232BD}" presName="aNode" presStyleLbl="fgAcc1" presStyleIdx="5" presStyleCnt="12" custScaleX="134547" custScaleY="354774" custLinFactY="139297" custLinFactNeighborX="14110" custLinFactNeighborY="200000">
        <dgm:presLayoutVars>
          <dgm:bulletEnabled val="1"/>
        </dgm:presLayoutVars>
      </dgm:prSet>
      <dgm:spPr/>
      <dgm:t>
        <a:bodyPr/>
        <a:lstStyle/>
        <a:p>
          <a:endParaRPr lang="en-ZA"/>
        </a:p>
      </dgm:t>
    </dgm:pt>
    <dgm:pt modelId="{698654EB-581E-4800-A9A1-88B5D5EC2771}" type="pres">
      <dgm:prSet presAssocID="{1D93CFF4-D60E-45B0-A2F5-F4E87BB232BD}" presName="aSpace" presStyleCnt="0"/>
      <dgm:spPr/>
    </dgm:pt>
    <dgm:pt modelId="{BC1DB292-3DCB-4052-A8BC-7408861FB12A}" type="pres">
      <dgm:prSet presAssocID="{205D2B2B-3076-4BAA-8C2F-63D8110C8043}" presName="aNode" presStyleLbl="fgAcc1" presStyleIdx="6" presStyleCnt="12" custScaleX="134547" custScaleY="354774" custLinFactY="184105" custLinFactNeighborX="14110" custLinFactNeighborY="200000">
        <dgm:presLayoutVars>
          <dgm:bulletEnabled val="1"/>
        </dgm:presLayoutVars>
      </dgm:prSet>
      <dgm:spPr/>
      <dgm:t>
        <a:bodyPr/>
        <a:lstStyle/>
        <a:p>
          <a:endParaRPr lang="en-ZA"/>
        </a:p>
      </dgm:t>
    </dgm:pt>
    <dgm:pt modelId="{4332B5F6-D06F-4E15-9449-A89EBE2617B1}" type="pres">
      <dgm:prSet presAssocID="{205D2B2B-3076-4BAA-8C2F-63D8110C8043}" presName="aSpace" presStyleCnt="0"/>
      <dgm:spPr/>
    </dgm:pt>
    <dgm:pt modelId="{2F639386-716A-43BF-B27E-1993F9878774}" type="pres">
      <dgm:prSet presAssocID="{5FC37612-8612-4F89-9BC4-926E5E1B6D17}" presName="aNode" presStyleLbl="fgAcc1" presStyleIdx="7" presStyleCnt="12" custScaleX="134547" custScaleY="354774" custLinFactY="238138" custLinFactNeighborX="14110" custLinFactNeighborY="300000">
        <dgm:presLayoutVars>
          <dgm:bulletEnabled val="1"/>
        </dgm:presLayoutVars>
      </dgm:prSet>
      <dgm:spPr/>
      <dgm:t>
        <a:bodyPr/>
        <a:lstStyle/>
        <a:p>
          <a:endParaRPr lang="en-ZA"/>
        </a:p>
      </dgm:t>
    </dgm:pt>
    <dgm:pt modelId="{D0A86C41-9561-4E5C-BD77-BF5B53A41999}" type="pres">
      <dgm:prSet presAssocID="{5FC37612-8612-4F89-9BC4-926E5E1B6D17}" presName="aSpace" presStyleCnt="0"/>
      <dgm:spPr/>
    </dgm:pt>
    <dgm:pt modelId="{7AA8544B-D383-485C-8290-B34E93B5FFA6}" type="pres">
      <dgm:prSet presAssocID="{D20F8682-F4CB-4813-8ED4-2FC54F5E92A7}" presName="aNode" presStyleLbl="fgAcc1" presStyleIdx="8" presStyleCnt="12" custScaleX="134547" custScaleY="354774" custLinFactY="279484" custLinFactNeighborX="14110" custLinFactNeighborY="300000">
        <dgm:presLayoutVars>
          <dgm:bulletEnabled val="1"/>
        </dgm:presLayoutVars>
      </dgm:prSet>
      <dgm:spPr/>
      <dgm:t>
        <a:bodyPr/>
        <a:lstStyle/>
        <a:p>
          <a:endParaRPr lang="en-ZA"/>
        </a:p>
      </dgm:t>
    </dgm:pt>
    <dgm:pt modelId="{713B56E8-38AA-43C1-ADEA-68787AFB1E86}" type="pres">
      <dgm:prSet presAssocID="{D20F8682-F4CB-4813-8ED4-2FC54F5E92A7}" presName="aSpace" presStyleCnt="0"/>
      <dgm:spPr/>
    </dgm:pt>
    <dgm:pt modelId="{A3746513-4255-43CE-845F-5A1130ADDA26}" type="pres">
      <dgm:prSet presAssocID="{950CF24D-EC59-4EB6-A8A6-EC6713657547}" presName="aNode" presStyleLbl="fgAcc1" presStyleIdx="9" presStyleCnt="12" custScaleX="134547" custScaleY="354774" custLinFactY="308329" custLinFactNeighborX="14110" custLinFactNeighborY="400000">
        <dgm:presLayoutVars>
          <dgm:bulletEnabled val="1"/>
        </dgm:presLayoutVars>
      </dgm:prSet>
      <dgm:spPr/>
      <dgm:t>
        <a:bodyPr/>
        <a:lstStyle/>
        <a:p>
          <a:endParaRPr lang="en-ZA"/>
        </a:p>
      </dgm:t>
    </dgm:pt>
    <dgm:pt modelId="{F9DEAEE4-5BFD-43B1-B812-AE9A1432451D}" type="pres">
      <dgm:prSet presAssocID="{950CF24D-EC59-4EB6-A8A6-EC6713657547}" presName="aSpace" presStyleCnt="0"/>
      <dgm:spPr/>
    </dgm:pt>
    <dgm:pt modelId="{BC4DF64F-DC07-4EBD-83EB-29A7AB4F8B81}" type="pres">
      <dgm:prSet presAssocID="{67E93899-12EE-4FD3-975A-BB070FBA3AB2}" presName="aNode" presStyleLbl="fgAcc1" presStyleIdx="10" presStyleCnt="12" custScaleX="134547" custScaleY="354774" custLinFactY="363457" custLinFactNeighborX="14110" custLinFactNeighborY="400000">
        <dgm:presLayoutVars>
          <dgm:bulletEnabled val="1"/>
        </dgm:presLayoutVars>
      </dgm:prSet>
      <dgm:spPr/>
      <dgm:t>
        <a:bodyPr/>
        <a:lstStyle/>
        <a:p>
          <a:endParaRPr lang="en-ZA"/>
        </a:p>
      </dgm:t>
    </dgm:pt>
    <dgm:pt modelId="{7871AED0-CB39-429C-921E-27FFA1843B82}" type="pres">
      <dgm:prSet presAssocID="{67E93899-12EE-4FD3-975A-BB070FBA3AB2}" presName="aSpace" presStyleCnt="0"/>
      <dgm:spPr/>
    </dgm:pt>
    <dgm:pt modelId="{D9D9B749-1F92-4618-99B0-5FE3196A7AF0}" type="pres">
      <dgm:prSet presAssocID="{4EDB83A2-F758-4628-B9E8-BC06F2BC2B6B}" presName="aNode" presStyleLbl="fgAcc1" presStyleIdx="11" presStyleCnt="12" custScaleX="134547" custScaleY="354774" custLinFactY="400000" custLinFactNeighborX="14110" custLinFactNeighborY="438390">
        <dgm:presLayoutVars>
          <dgm:bulletEnabled val="1"/>
        </dgm:presLayoutVars>
      </dgm:prSet>
      <dgm:spPr/>
      <dgm:t>
        <a:bodyPr/>
        <a:lstStyle/>
        <a:p>
          <a:endParaRPr lang="en-ZA"/>
        </a:p>
      </dgm:t>
    </dgm:pt>
    <dgm:pt modelId="{81F8DD2F-FEA3-4EB7-92E4-4D4213FA3405}" type="pres">
      <dgm:prSet presAssocID="{4EDB83A2-F758-4628-B9E8-BC06F2BC2B6B}" presName="aSpace" presStyleCnt="0"/>
      <dgm:spPr/>
    </dgm:pt>
  </dgm:ptLst>
  <dgm:cxnLst>
    <dgm:cxn modelId="{EEA59C0A-E05B-4625-B4D3-3BB8354BEDF5}" type="presOf" srcId="{040D8143-789C-4643-B80D-0B7C19C3537C}" destId="{C47EA561-8EC3-4202-9FB3-68A81550E324}" srcOrd="0" destOrd="0" presId="urn:microsoft.com/office/officeart/2005/8/layout/pyramid2"/>
    <dgm:cxn modelId="{06CBF323-4193-46FD-BDCC-232DA0FEE8B6}" srcId="{DB5A3D23-6495-4DEC-B12E-4A4A29B58F71}" destId="{205D2B2B-3076-4BAA-8C2F-63D8110C8043}" srcOrd="6" destOrd="0" parTransId="{C7A3D008-F87C-4FE7-AEAF-B7888940B0EE}" sibTransId="{28B2FCFD-0B20-4469-9DF5-F48670D8D8E3}"/>
    <dgm:cxn modelId="{B4A743F6-FD97-41BE-B15E-0205E11E9EF2}" type="presOf" srcId="{18528476-70E9-430C-B96A-1022EC437B8C}" destId="{556352B3-000D-4EBD-9AEC-B6E802388A14}" srcOrd="0" destOrd="0" presId="urn:microsoft.com/office/officeart/2005/8/layout/pyramid2"/>
    <dgm:cxn modelId="{8B77B8DF-4036-4E4E-B06A-B0C2DF1641CD}" srcId="{DB5A3D23-6495-4DEC-B12E-4A4A29B58F71}" destId="{D20F8682-F4CB-4813-8ED4-2FC54F5E92A7}" srcOrd="8" destOrd="0" parTransId="{3F1C79B6-743C-4DAF-B21F-81B871CF4349}" sibTransId="{083A18E3-1DF5-4358-8402-F0861B04ED26}"/>
    <dgm:cxn modelId="{258910B3-C21E-4E68-A13D-9A967BCC1438}" srcId="{DB5A3D23-6495-4DEC-B12E-4A4A29B58F71}" destId="{35FC3B97-7C02-4F72-BD6F-14D676E807AB}" srcOrd="2" destOrd="0" parTransId="{D9A08190-5894-4057-A535-F210CB277950}" sibTransId="{63E0EDF9-C15D-4ED9-8FF9-7747FE2876CF}"/>
    <dgm:cxn modelId="{7CC80CE8-A1B1-4082-BBDE-1106470286C9}" type="presOf" srcId="{35FC3B97-7C02-4F72-BD6F-14D676E807AB}" destId="{B0C1AF6A-E1FC-4EAE-9569-AE327CA2A9A0}" srcOrd="0" destOrd="0" presId="urn:microsoft.com/office/officeart/2005/8/layout/pyramid2"/>
    <dgm:cxn modelId="{DA2B22C7-57B2-4179-8352-6B93F3039AD5}" type="presOf" srcId="{1D93CFF4-D60E-45B0-A2F5-F4E87BB232BD}" destId="{7BA19B91-FD65-4F5A-9D59-637D1F57F156}" srcOrd="0" destOrd="0" presId="urn:microsoft.com/office/officeart/2005/8/layout/pyramid2"/>
    <dgm:cxn modelId="{6D8D763E-B0AB-4EED-AFD4-3D960376763C}" srcId="{DB5A3D23-6495-4DEC-B12E-4A4A29B58F71}" destId="{18528476-70E9-430C-B96A-1022EC437B8C}" srcOrd="4" destOrd="0" parTransId="{426B4457-F099-4A3F-8111-2DC53B467453}" sibTransId="{8FC0611E-037C-4BB2-B719-95A615C99E8C}"/>
    <dgm:cxn modelId="{A95A90A5-35E3-4EB8-9FA1-7CCE9E6507D1}" srcId="{DB5A3D23-6495-4DEC-B12E-4A4A29B58F71}" destId="{71D3C99A-6DB0-4B74-A014-CECEEEBDBC4A}" srcOrd="1" destOrd="0" parTransId="{016094E6-71CA-42B0-9CD5-59296514C2DE}" sibTransId="{162BC341-72FF-4E32-A7E2-EC5CA663055B}"/>
    <dgm:cxn modelId="{38FB77D6-6644-43A1-90CD-D9B706CC321B}" srcId="{DB5A3D23-6495-4DEC-B12E-4A4A29B58F71}" destId="{67E93899-12EE-4FD3-975A-BB070FBA3AB2}" srcOrd="10" destOrd="0" parTransId="{ADB13F86-2EC5-42C0-92FE-DABED98FA98F}" sibTransId="{6EDF44E3-3E6C-4577-943E-08E898FEB218}"/>
    <dgm:cxn modelId="{040FA4E6-72F0-4701-BEE2-4C62D5A6610A}" type="presOf" srcId="{D20F8682-F4CB-4813-8ED4-2FC54F5E92A7}" destId="{7AA8544B-D383-485C-8290-B34E93B5FFA6}" srcOrd="0" destOrd="0" presId="urn:microsoft.com/office/officeart/2005/8/layout/pyramid2"/>
    <dgm:cxn modelId="{46F08E98-E144-4976-A1DE-34E74FE2E80E}" type="presOf" srcId="{67E93899-12EE-4FD3-975A-BB070FBA3AB2}" destId="{BC4DF64F-DC07-4EBD-83EB-29A7AB4F8B81}" srcOrd="0" destOrd="0" presId="urn:microsoft.com/office/officeart/2005/8/layout/pyramid2"/>
    <dgm:cxn modelId="{5123DCBA-2B60-4409-BA67-9400D0A89B9D}" type="presOf" srcId="{205D2B2B-3076-4BAA-8C2F-63D8110C8043}" destId="{BC1DB292-3DCB-4052-A8BC-7408861FB12A}" srcOrd="0" destOrd="0" presId="urn:microsoft.com/office/officeart/2005/8/layout/pyramid2"/>
    <dgm:cxn modelId="{FF427998-4567-4D6A-BB3B-D85FACE66D7D}" type="presOf" srcId="{43EEEDF3-A1BF-4E46-9326-9FC98B1A6A25}" destId="{DADEBD09-61CE-4530-88F1-AD0DC18A1123}" srcOrd="0" destOrd="0" presId="urn:microsoft.com/office/officeart/2005/8/layout/pyramid2"/>
    <dgm:cxn modelId="{F80759C3-998A-4148-9FFA-34D2E23FD7E5}" srcId="{DB5A3D23-6495-4DEC-B12E-4A4A29B58F71}" destId="{4EDB83A2-F758-4628-B9E8-BC06F2BC2B6B}" srcOrd="11" destOrd="0" parTransId="{BA1E0651-2659-4FA6-927B-2F4A2406D0AD}" sibTransId="{8DBA0159-6308-4E88-A6E7-CFB2F76800F1}"/>
    <dgm:cxn modelId="{C15EC076-A43C-4D6A-AC34-040289070DAC}" type="presOf" srcId="{71D3C99A-6DB0-4B74-A014-CECEEEBDBC4A}" destId="{EF953668-66A6-4348-97C7-7194758F9CBD}" srcOrd="0" destOrd="0" presId="urn:microsoft.com/office/officeart/2005/8/layout/pyramid2"/>
    <dgm:cxn modelId="{6E850D11-6AA0-4FC1-BFE8-F2CE5875C0C9}" srcId="{DB5A3D23-6495-4DEC-B12E-4A4A29B58F71}" destId="{1D93CFF4-D60E-45B0-A2F5-F4E87BB232BD}" srcOrd="5" destOrd="0" parTransId="{EEC18E4C-EE3B-4B43-9959-0E8EDEC3E171}" sibTransId="{0AF34CF6-7569-4C54-891B-C26399C1A253}"/>
    <dgm:cxn modelId="{4D254B3C-FCBF-4A28-968E-8A85BF90D499}" type="presOf" srcId="{DB5A3D23-6495-4DEC-B12E-4A4A29B58F71}" destId="{B40DB0E1-8EDE-4D1B-A343-ADEB338950DB}" srcOrd="0" destOrd="0" presId="urn:microsoft.com/office/officeart/2005/8/layout/pyramid2"/>
    <dgm:cxn modelId="{A0DAE97C-80BF-4589-910B-65C71E028E04}" type="presOf" srcId="{5FC37612-8612-4F89-9BC4-926E5E1B6D17}" destId="{2F639386-716A-43BF-B27E-1993F9878774}" srcOrd="0" destOrd="0" presId="urn:microsoft.com/office/officeart/2005/8/layout/pyramid2"/>
    <dgm:cxn modelId="{809564AA-D8BA-4D02-9C09-9801C5D2D511}" srcId="{DB5A3D23-6495-4DEC-B12E-4A4A29B58F71}" destId="{040D8143-789C-4643-B80D-0B7C19C3537C}" srcOrd="3" destOrd="0" parTransId="{FA74C265-DBBE-4470-BFDB-8DB0C9B8692B}" sibTransId="{D5355C11-ABD1-40A3-8E2B-5A7BC5066B83}"/>
    <dgm:cxn modelId="{C7631AEC-4338-42C0-8297-C5365915EEE0}" srcId="{DB5A3D23-6495-4DEC-B12E-4A4A29B58F71}" destId="{5FC37612-8612-4F89-9BC4-926E5E1B6D17}" srcOrd="7" destOrd="0" parTransId="{C6ED67DA-B03A-4F46-83B3-6535E44CAC8A}" sibTransId="{337CCB12-EC62-442F-84B3-6C6B12C962A8}"/>
    <dgm:cxn modelId="{CD94C656-8853-4E1C-B987-3592A0EA31E2}" srcId="{DB5A3D23-6495-4DEC-B12E-4A4A29B58F71}" destId="{950CF24D-EC59-4EB6-A8A6-EC6713657547}" srcOrd="9" destOrd="0" parTransId="{B3F2B9BC-1888-40F2-9D89-224F65C09777}" sibTransId="{43BD0E3E-BD74-4CB6-AC36-B116AEFC5D91}"/>
    <dgm:cxn modelId="{9EECA306-9F09-4446-A998-13260C073604}" srcId="{DB5A3D23-6495-4DEC-B12E-4A4A29B58F71}" destId="{43EEEDF3-A1BF-4E46-9326-9FC98B1A6A25}" srcOrd="0" destOrd="0" parTransId="{590EDFBA-5F5A-4A82-8221-218D84CD6105}" sibTransId="{B1E8A628-3E36-4FB6-9B7F-A13AF59D2BB4}"/>
    <dgm:cxn modelId="{527DF93A-AF3F-4A9C-BABF-39A11BFDDA60}" type="presOf" srcId="{4EDB83A2-F758-4628-B9E8-BC06F2BC2B6B}" destId="{D9D9B749-1F92-4618-99B0-5FE3196A7AF0}" srcOrd="0" destOrd="0" presId="urn:microsoft.com/office/officeart/2005/8/layout/pyramid2"/>
    <dgm:cxn modelId="{0A29D7C9-A07F-4EDF-92B6-EF369C6FDD30}" type="presOf" srcId="{950CF24D-EC59-4EB6-A8A6-EC6713657547}" destId="{A3746513-4255-43CE-845F-5A1130ADDA26}" srcOrd="0" destOrd="0" presId="urn:microsoft.com/office/officeart/2005/8/layout/pyramid2"/>
    <dgm:cxn modelId="{25C6924D-3C68-412B-B2B1-D3DC814D95C0}" type="presParOf" srcId="{B40DB0E1-8EDE-4D1B-A343-ADEB338950DB}" destId="{C96D3D88-28F4-4905-A842-5C2D3A0E86BB}" srcOrd="0" destOrd="0" presId="urn:microsoft.com/office/officeart/2005/8/layout/pyramid2"/>
    <dgm:cxn modelId="{45C0339B-1255-4E92-8D29-6F19691AB490}" type="presParOf" srcId="{B40DB0E1-8EDE-4D1B-A343-ADEB338950DB}" destId="{6AB39022-0233-4638-9E8D-FD87FED4C50F}" srcOrd="1" destOrd="0" presId="urn:microsoft.com/office/officeart/2005/8/layout/pyramid2"/>
    <dgm:cxn modelId="{6AC2F045-A524-48C4-8D55-EECDA4A7ECD8}" type="presParOf" srcId="{6AB39022-0233-4638-9E8D-FD87FED4C50F}" destId="{DADEBD09-61CE-4530-88F1-AD0DC18A1123}" srcOrd="0" destOrd="0" presId="urn:microsoft.com/office/officeart/2005/8/layout/pyramid2"/>
    <dgm:cxn modelId="{D976ECBD-61C3-4412-A42B-9BF082ACD2DE}" type="presParOf" srcId="{6AB39022-0233-4638-9E8D-FD87FED4C50F}" destId="{DBD32C0B-D5C7-42D2-9E6B-C6517FA8D667}" srcOrd="1" destOrd="0" presId="urn:microsoft.com/office/officeart/2005/8/layout/pyramid2"/>
    <dgm:cxn modelId="{3655FFEB-CE76-4123-9B6C-F64947FF23C8}" type="presParOf" srcId="{6AB39022-0233-4638-9E8D-FD87FED4C50F}" destId="{EF953668-66A6-4348-97C7-7194758F9CBD}" srcOrd="2" destOrd="0" presId="urn:microsoft.com/office/officeart/2005/8/layout/pyramid2"/>
    <dgm:cxn modelId="{E75049B9-29AD-43BD-8FA9-77A01F9BA9B7}" type="presParOf" srcId="{6AB39022-0233-4638-9E8D-FD87FED4C50F}" destId="{0AFB7F36-71B2-4286-BCAA-25DCABD2A475}" srcOrd="3" destOrd="0" presId="urn:microsoft.com/office/officeart/2005/8/layout/pyramid2"/>
    <dgm:cxn modelId="{8B36EBAE-8298-41FD-9035-F8A6D9AFEDD5}" type="presParOf" srcId="{6AB39022-0233-4638-9E8D-FD87FED4C50F}" destId="{B0C1AF6A-E1FC-4EAE-9569-AE327CA2A9A0}" srcOrd="4" destOrd="0" presId="urn:microsoft.com/office/officeart/2005/8/layout/pyramid2"/>
    <dgm:cxn modelId="{93975561-EABB-4A8F-B39F-E7BAD37497D9}" type="presParOf" srcId="{6AB39022-0233-4638-9E8D-FD87FED4C50F}" destId="{996289BC-C3AF-44F1-A652-0A6696F5C080}" srcOrd="5" destOrd="0" presId="urn:microsoft.com/office/officeart/2005/8/layout/pyramid2"/>
    <dgm:cxn modelId="{774ED530-0222-41AA-B3CF-B02B812DF341}" type="presParOf" srcId="{6AB39022-0233-4638-9E8D-FD87FED4C50F}" destId="{C47EA561-8EC3-4202-9FB3-68A81550E324}" srcOrd="6" destOrd="0" presId="urn:microsoft.com/office/officeart/2005/8/layout/pyramid2"/>
    <dgm:cxn modelId="{FB603F23-BA4C-4169-891C-0F0C74CDDEFF}" type="presParOf" srcId="{6AB39022-0233-4638-9E8D-FD87FED4C50F}" destId="{CFFC6461-8DA2-464A-A2B2-1E8F0486E74D}" srcOrd="7" destOrd="0" presId="urn:microsoft.com/office/officeart/2005/8/layout/pyramid2"/>
    <dgm:cxn modelId="{56AD7A9F-6265-4D70-85D5-CFBE278CC670}" type="presParOf" srcId="{6AB39022-0233-4638-9E8D-FD87FED4C50F}" destId="{556352B3-000D-4EBD-9AEC-B6E802388A14}" srcOrd="8" destOrd="0" presId="urn:microsoft.com/office/officeart/2005/8/layout/pyramid2"/>
    <dgm:cxn modelId="{BB90E09E-A627-4BEA-A9F1-98813A08796A}" type="presParOf" srcId="{6AB39022-0233-4638-9E8D-FD87FED4C50F}" destId="{DD50C6D0-764D-4183-BE37-59A4189F5074}" srcOrd="9" destOrd="0" presId="urn:microsoft.com/office/officeart/2005/8/layout/pyramid2"/>
    <dgm:cxn modelId="{CA772512-2DB3-4074-B62D-229697AD6828}" type="presParOf" srcId="{6AB39022-0233-4638-9E8D-FD87FED4C50F}" destId="{7BA19B91-FD65-4F5A-9D59-637D1F57F156}" srcOrd="10" destOrd="0" presId="urn:microsoft.com/office/officeart/2005/8/layout/pyramid2"/>
    <dgm:cxn modelId="{193962F0-9B4D-4660-B57D-2DC66007767F}" type="presParOf" srcId="{6AB39022-0233-4638-9E8D-FD87FED4C50F}" destId="{698654EB-581E-4800-A9A1-88B5D5EC2771}" srcOrd="11" destOrd="0" presId="urn:microsoft.com/office/officeart/2005/8/layout/pyramid2"/>
    <dgm:cxn modelId="{9B577D21-706B-45BF-81E5-578D7B3FCC05}" type="presParOf" srcId="{6AB39022-0233-4638-9E8D-FD87FED4C50F}" destId="{BC1DB292-3DCB-4052-A8BC-7408861FB12A}" srcOrd="12" destOrd="0" presId="urn:microsoft.com/office/officeart/2005/8/layout/pyramid2"/>
    <dgm:cxn modelId="{9C7978FE-FEC8-4E64-BCA1-7D9AF113BF5C}" type="presParOf" srcId="{6AB39022-0233-4638-9E8D-FD87FED4C50F}" destId="{4332B5F6-D06F-4E15-9449-A89EBE2617B1}" srcOrd="13" destOrd="0" presId="urn:microsoft.com/office/officeart/2005/8/layout/pyramid2"/>
    <dgm:cxn modelId="{42E782F0-837D-431B-AB15-278058224928}" type="presParOf" srcId="{6AB39022-0233-4638-9E8D-FD87FED4C50F}" destId="{2F639386-716A-43BF-B27E-1993F9878774}" srcOrd="14" destOrd="0" presId="urn:microsoft.com/office/officeart/2005/8/layout/pyramid2"/>
    <dgm:cxn modelId="{2AFE598F-9F66-45FC-A6F8-A98AFAC8F3BF}" type="presParOf" srcId="{6AB39022-0233-4638-9E8D-FD87FED4C50F}" destId="{D0A86C41-9561-4E5C-BD77-BF5B53A41999}" srcOrd="15" destOrd="0" presId="urn:microsoft.com/office/officeart/2005/8/layout/pyramid2"/>
    <dgm:cxn modelId="{C6CDCFA5-3309-4F42-A621-0C98327E5123}" type="presParOf" srcId="{6AB39022-0233-4638-9E8D-FD87FED4C50F}" destId="{7AA8544B-D383-485C-8290-B34E93B5FFA6}" srcOrd="16" destOrd="0" presId="urn:microsoft.com/office/officeart/2005/8/layout/pyramid2"/>
    <dgm:cxn modelId="{8D6CF7C0-EDF5-4398-B7FD-84CE3A613190}" type="presParOf" srcId="{6AB39022-0233-4638-9E8D-FD87FED4C50F}" destId="{713B56E8-38AA-43C1-ADEA-68787AFB1E86}" srcOrd="17" destOrd="0" presId="urn:microsoft.com/office/officeart/2005/8/layout/pyramid2"/>
    <dgm:cxn modelId="{82E5195B-34A0-42E0-B321-73CF7AC21E7E}" type="presParOf" srcId="{6AB39022-0233-4638-9E8D-FD87FED4C50F}" destId="{A3746513-4255-43CE-845F-5A1130ADDA26}" srcOrd="18" destOrd="0" presId="urn:microsoft.com/office/officeart/2005/8/layout/pyramid2"/>
    <dgm:cxn modelId="{48A77DCA-47CE-4923-983C-9A596C36F987}" type="presParOf" srcId="{6AB39022-0233-4638-9E8D-FD87FED4C50F}" destId="{F9DEAEE4-5BFD-43B1-B812-AE9A1432451D}" srcOrd="19" destOrd="0" presId="urn:microsoft.com/office/officeart/2005/8/layout/pyramid2"/>
    <dgm:cxn modelId="{5F5ED992-DEE8-47D0-A1BC-D19767EAED74}" type="presParOf" srcId="{6AB39022-0233-4638-9E8D-FD87FED4C50F}" destId="{BC4DF64F-DC07-4EBD-83EB-29A7AB4F8B81}" srcOrd="20" destOrd="0" presId="urn:microsoft.com/office/officeart/2005/8/layout/pyramid2"/>
    <dgm:cxn modelId="{739D660A-470E-449D-A035-07F18F0BC720}" type="presParOf" srcId="{6AB39022-0233-4638-9E8D-FD87FED4C50F}" destId="{7871AED0-CB39-429C-921E-27FFA1843B82}" srcOrd="21" destOrd="0" presId="urn:microsoft.com/office/officeart/2005/8/layout/pyramid2"/>
    <dgm:cxn modelId="{3D25BFB6-ED52-43C8-8030-8BAABD8FE2D8}" type="presParOf" srcId="{6AB39022-0233-4638-9E8D-FD87FED4C50F}" destId="{D9D9B749-1F92-4618-99B0-5FE3196A7AF0}" srcOrd="22" destOrd="0" presId="urn:microsoft.com/office/officeart/2005/8/layout/pyramid2"/>
    <dgm:cxn modelId="{F12C0F8C-217B-4D62-AFCD-43325766B0DF}" type="presParOf" srcId="{6AB39022-0233-4638-9E8D-FD87FED4C50F}" destId="{81F8DD2F-FEA3-4EB7-92E4-4D4213FA3405}" srcOrd="23"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880271-49A6-4651-A3A0-604CEF6ED9F3}">
      <dsp:nvSpPr>
        <dsp:cNvPr id="0" name=""/>
        <dsp:cNvSpPr/>
      </dsp:nvSpPr>
      <dsp:spPr>
        <a:xfrm rot="5400000">
          <a:off x="11846932" y="-4768335"/>
          <a:ext cx="2775998" cy="12456406"/>
        </a:xfrm>
        <a:prstGeom prst="round2Same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1200150">
            <a:lnSpc>
              <a:spcPct val="90000"/>
            </a:lnSpc>
            <a:spcBef>
              <a:spcPct val="0"/>
            </a:spcBef>
            <a:spcAft>
              <a:spcPct val="15000"/>
            </a:spcAft>
            <a:buChar char="••"/>
          </a:pPr>
          <a:r>
            <a:rPr lang="en-ZA" sz="2700" kern="1200" dirty="0" smtClean="0">
              <a:latin typeface="Arial Rounded MT Bold" panose="020F0704030504030204" pitchFamily="34" charset="0"/>
            </a:rPr>
            <a:t>The mandate of the Office as captured in the Military Ombud Act 4 of 2012 is to investigate complaints lodged in writing by - </a:t>
          </a:r>
          <a:endParaRPr lang="en-ZA" sz="2700" kern="1200" dirty="0">
            <a:latin typeface="Arial Rounded MT Bold" panose="020F0704030504030204" pitchFamily="34" charset="0"/>
          </a:endParaRPr>
        </a:p>
        <a:p>
          <a:pPr marL="457200" lvl="2" indent="-228600" algn="just" defTabSz="1200150">
            <a:lnSpc>
              <a:spcPct val="90000"/>
            </a:lnSpc>
            <a:spcBef>
              <a:spcPct val="0"/>
            </a:spcBef>
            <a:spcAft>
              <a:spcPct val="15000"/>
            </a:spcAft>
            <a:buChar char="••"/>
          </a:pPr>
          <a:r>
            <a:rPr lang="en-ZA" sz="2700" i="1" kern="1200" dirty="0" smtClean="0">
              <a:latin typeface="Arial Rounded MT Bold" panose="020F0704030504030204" pitchFamily="34" charset="0"/>
            </a:rPr>
            <a:t>A member regarding his or her conditions of service;</a:t>
          </a:r>
          <a:endParaRPr lang="en-ZA" sz="2700" i="1" kern="1200" dirty="0">
            <a:latin typeface="Arial Rounded MT Bold" panose="020F0704030504030204" pitchFamily="34" charset="0"/>
          </a:endParaRPr>
        </a:p>
        <a:p>
          <a:pPr marL="457200" lvl="2" indent="-228600" algn="just" defTabSz="1200150">
            <a:lnSpc>
              <a:spcPct val="90000"/>
            </a:lnSpc>
            <a:spcBef>
              <a:spcPct val="0"/>
            </a:spcBef>
            <a:spcAft>
              <a:spcPct val="15000"/>
            </a:spcAft>
            <a:buChar char="••"/>
          </a:pPr>
          <a:r>
            <a:rPr lang="en-ZA" sz="2700" i="1" kern="1200" dirty="0" smtClean="0">
              <a:latin typeface="Arial Rounded MT Bold" panose="020F0704030504030204" pitchFamily="34" charset="0"/>
            </a:rPr>
            <a:t>A former member regarding his or her conditions of service;</a:t>
          </a:r>
          <a:endParaRPr lang="en-ZA" sz="2700" i="1" kern="1200" dirty="0">
            <a:latin typeface="Arial Rounded MT Bold" panose="020F0704030504030204" pitchFamily="34" charset="0"/>
          </a:endParaRPr>
        </a:p>
        <a:p>
          <a:pPr marL="457200" lvl="2" indent="-228600" algn="just" defTabSz="1200150">
            <a:lnSpc>
              <a:spcPct val="90000"/>
            </a:lnSpc>
            <a:spcBef>
              <a:spcPct val="0"/>
            </a:spcBef>
            <a:spcAft>
              <a:spcPct val="15000"/>
            </a:spcAft>
            <a:buChar char="••"/>
          </a:pPr>
          <a:r>
            <a:rPr lang="en-ZA" sz="2700" i="1" kern="1200" dirty="0" smtClean="0">
              <a:latin typeface="Arial Rounded MT Bold" panose="020F0704030504030204" pitchFamily="34" charset="0"/>
            </a:rPr>
            <a:t>A member of the public regarding the official conduct of a member of the Defence Force; or</a:t>
          </a:r>
          <a:endParaRPr lang="en-ZA" sz="2700" i="1" kern="1200" dirty="0">
            <a:latin typeface="Arial Rounded MT Bold" panose="020F0704030504030204" pitchFamily="34" charset="0"/>
          </a:endParaRPr>
        </a:p>
        <a:p>
          <a:pPr marL="457200" lvl="2" indent="-228600" algn="just" defTabSz="1200150">
            <a:lnSpc>
              <a:spcPct val="90000"/>
            </a:lnSpc>
            <a:spcBef>
              <a:spcPct val="0"/>
            </a:spcBef>
            <a:spcAft>
              <a:spcPct val="15000"/>
            </a:spcAft>
            <a:buChar char="••"/>
          </a:pPr>
          <a:r>
            <a:rPr lang="en-ZA" sz="2700" i="1" kern="1200" dirty="0" smtClean="0">
              <a:latin typeface="Arial Rounded MT Bold" panose="020F0704030504030204" pitchFamily="34" charset="0"/>
            </a:rPr>
            <a:t>A person acting on behalf of a member.</a:t>
          </a:r>
          <a:endParaRPr lang="en-ZA" sz="2700" i="1" kern="1200" dirty="0">
            <a:latin typeface="Arial Rounded MT Bold" panose="020F0704030504030204" pitchFamily="34" charset="0"/>
          </a:endParaRPr>
        </a:p>
      </dsp:txBody>
      <dsp:txXfrm rot="-5400000">
        <a:off x="7006729" y="207381"/>
        <a:ext cx="12320893" cy="2504972"/>
      </dsp:txXfrm>
    </dsp:sp>
    <dsp:sp modelId="{E78696ED-57A5-42B9-ACB6-CFDDB0027337}">
      <dsp:nvSpPr>
        <dsp:cNvPr id="0" name=""/>
        <dsp:cNvSpPr/>
      </dsp:nvSpPr>
      <dsp:spPr>
        <a:xfrm>
          <a:off x="0" y="4811"/>
          <a:ext cx="7006728" cy="2910113"/>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ZA" sz="3200" kern="1200" dirty="0" smtClean="0">
              <a:solidFill>
                <a:schemeClr val="tx1"/>
              </a:solidFill>
              <a:latin typeface="Arial Rounded MT Bold" panose="020F0704030504030204" pitchFamily="34" charset="0"/>
            </a:rPr>
            <a:t>Mandate of the Office</a:t>
          </a:r>
          <a:endParaRPr lang="en-ZA" sz="3200" kern="1200" dirty="0">
            <a:solidFill>
              <a:schemeClr val="tx1"/>
            </a:solidFill>
            <a:latin typeface="Arial Rounded MT Bold" panose="020F0704030504030204" pitchFamily="34" charset="0"/>
          </a:endParaRPr>
        </a:p>
      </dsp:txBody>
      <dsp:txXfrm>
        <a:off x="142060" y="146871"/>
        <a:ext cx="6722608" cy="2625993"/>
      </dsp:txXfrm>
    </dsp:sp>
    <dsp:sp modelId="{6128FA02-DA3F-4280-8115-8F6BE5CFC7F9}">
      <dsp:nvSpPr>
        <dsp:cNvPr id="0" name=""/>
        <dsp:cNvSpPr/>
      </dsp:nvSpPr>
      <dsp:spPr>
        <a:xfrm rot="5400000">
          <a:off x="11846932" y="-1638778"/>
          <a:ext cx="2775998" cy="12456406"/>
        </a:xfrm>
        <a:prstGeom prst="round2SameRect">
          <a:avLst/>
        </a:prstGeom>
        <a:solidFill>
          <a:schemeClr val="accent3">
            <a:tint val="40000"/>
            <a:alpha val="90000"/>
            <a:hueOff val="0"/>
            <a:satOff val="0"/>
            <a:lumOff val="0"/>
            <a:alphaOff val="0"/>
          </a:schemeClr>
        </a:solidFill>
        <a:ln w="1587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1200150">
            <a:lnSpc>
              <a:spcPct val="90000"/>
            </a:lnSpc>
            <a:spcBef>
              <a:spcPct val="0"/>
            </a:spcBef>
            <a:spcAft>
              <a:spcPct val="15000"/>
            </a:spcAft>
            <a:buChar char="••"/>
          </a:pPr>
          <a:r>
            <a:rPr lang="en-ZA" sz="2700" kern="1200" dirty="0" smtClean="0">
              <a:latin typeface="Arial Rounded MT Bold" panose="020F0704030504030204" pitchFamily="34" charset="0"/>
            </a:rPr>
            <a:t>To be a world leading, independent and impartial Military </a:t>
          </a:r>
          <a:r>
            <a:rPr lang="en-ZA" sz="2700" kern="1200" smtClean="0">
              <a:latin typeface="Arial Rounded MT Bold" panose="020F0704030504030204" pitchFamily="34" charset="0"/>
            </a:rPr>
            <a:t>Ombud Intsitution.</a:t>
          </a:r>
          <a:endParaRPr lang="en-ZA" sz="2700" kern="1200" dirty="0">
            <a:latin typeface="Arial Rounded MT Bold" panose="020F0704030504030204" pitchFamily="34" charset="0"/>
          </a:endParaRPr>
        </a:p>
      </dsp:txBody>
      <dsp:txXfrm rot="-5400000">
        <a:off x="7006729" y="3336938"/>
        <a:ext cx="12320893" cy="2504972"/>
      </dsp:txXfrm>
    </dsp:sp>
    <dsp:sp modelId="{A8453A63-FC71-44D7-B5F3-DEB86F3E6188}">
      <dsp:nvSpPr>
        <dsp:cNvPr id="0" name=""/>
        <dsp:cNvSpPr/>
      </dsp:nvSpPr>
      <dsp:spPr>
        <a:xfrm>
          <a:off x="0" y="3088425"/>
          <a:ext cx="7006728" cy="3001999"/>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ZA" sz="3200" kern="1200" dirty="0" smtClean="0">
              <a:solidFill>
                <a:schemeClr val="tx1"/>
              </a:solidFill>
              <a:latin typeface="Arial Rounded MT Bold" panose="020F0704030504030204" pitchFamily="34" charset="0"/>
            </a:rPr>
            <a:t>Vision</a:t>
          </a:r>
          <a:endParaRPr lang="en-ZA" sz="3200" kern="1200" dirty="0">
            <a:solidFill>
              <a:schemeClr val="tx1"/>
            </a:solidFill>
            <a:latin typeface="Arial Rounded MT Bold" panose="020F0704030504030204" pitchFamily="34" charset="0"/>
          </a:endParaRPr>
        </a:p>
      </dsp:txBody>
      <dsp:txXfrm>
        <a:off x="146546" y="3234971"/>
        <a:ext cx="6713636" cy="2708907"/>
      </dsp:txXfrm>
    </dsp:sp>
    <dsp:sp modelId="{BE695075-F966-4551-AEDB-8CF09F1AB7E5}">
      <dsp:nvSpPr>
        <dsp:cNvPr id="0" name=""/>
        <dsp:cNvSpPr/>
      </dsp:nvSpPr>
      <dsp:spPr>
        <a:xfrm rot="5400000">
          <a:off x="11846932" y="1450075"/>
          <a:ext cx="2775998" cy="12456406"/>
        </a:xfrm>
        <a:prstGeom prst="round2SameRect">
          <a:avLst/>
        </a:prstGeom>
        <a:solidFill>
          <a:schemeClr val="accent4">
            <a:tint val="40000"/>
            <a:alpha val="90000"/>
            <a:hueOff val="0"/>
            <a:satOff val="0"/>
            <a:lumOff val="0"/>
            <a:alphaOff val="0"/>
          </a:schemeClr>
        </a:solidFill>
        <a:ln w="15875"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1200150">
            <a:lnSpc>
              <a:spcPct val="90000"/>
            </a:lnSpc>
            <a:spcBef>
              <a:spcPct val="0"/>
            </a:spcBef>
            <a:spcAft>
              <a:spcPct val="15000"/>
            </a:spcAft>
            <a:buChar char="••"/>
          </a:pPr>
          <a:r>
            <a:rPr lang="en-ZA" sz="2700" kern="1200" dirty="0" smtClean="0">
              <a:latin typeface="Arial Rounded MT Bold" panose="020F0704030504030204" pitchFamily="34" charset="0"/>
            </a:rPr>
            <a:t>To provide an independent, impartial and expeditious complaints resolution process for serving and former members of the SANDF and the Public to promote good governance.</a:t>
          </a:r>
          <a:endParaRPr lang="en-ZA" sz="2700" kern="1200" dirty="0">
            <a:latin typeface="Arial Rounded MT Bold" panose="020F0704030504030204" pitchFamily="34" charset="0"/>
          </a:endParaRPr>
        </a:p>
      </dsp:txBody>
      <dsp:txXfrm rot="-5400000">
        <a:off x="7006729" y="6425792"/>
        <a:ext cx="12320893" cy="2504972"/>
      </dsp:txXfrm>
    </dsp:sp>
    <dsp:sp modelId="{8C952952-B0C2-4140-BD41-0E10631759D2}">
      <dsp:nvSpPr>
        <dsp:cNvPr id="0" name=""/>
        <dsp:cNvSpPr/>
      </dsp:nvSpPr>
      <dsp:spPr>
        <a:xfrm>
          <a:off x="0" y="6263924"/>
          <a:ext cx="7006728" cy="2828707"/>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ZA" sz="3200" kern="1200" dirty="0" smtClean="0">
              <a:solidFill>
                <a:schemeClr val="tx1"/>
              </a:solidFill>
              <a:latin typeface="Arial Rounded MT Bold" panose="020F0704030504030204" pitchFamily="34" charset="0"/>
            </a:rPr>
            <a:t>Mission</a:t>
          </a:r>
          <a:endParaRPr lang="en-ZA" sz="3200" kern="1200" dirty="0">
            <a:solidFill>
              <a:schemeClr val="tx1"/>
            </a:solidFill>
            <a:latin typeface="Arial Rounded MT Bold" panose="020F0704030504030204" pitchFamily="34" charset="0"/>
          </a:endParaRPr>
        </a:p>
      </dsp:txBody>
      <dsp:txXfrm>
        <a:off x="138086" y="6402010"/>
        <a:ext cx="6730556" cy="2552535"/>
      </dsp:txXfrm>
    </dsp:sp>
    <dsp:sp modelId="{32EB8265-BCD1-44CC-BDBB-EE0DDA40D23E}">
      <dsp:nvSpPr>
        <dsp:cNvPr id="0" name=""/>
        <dsp:cNvSpPr/>
      </dsp:nvSpPr>
      <dsp:spPr>
        <a:xfrm rot="5400000">
          <a:off x="11846932" y="4539379"/>
          <a:ext cx="2775998" cy="12456406"/>
        </a:xfrm>
        <a:prstGeom prst="round2SameRect">
          <a:avLst/>
        </a:prstGeom>
        <a:solidFill>
          <a:schemeClr val="accent5">
            <a:tint val="40000"/>
            <a:alpha val="90000"/>
            <a:hueOff val="0"/>
            <a:satOff val="0"/>
            <a:lumOff val="0"/>
            <a:alphaOff val="0"/>
          </a:schemeClr>
        </a:solidFill>
        <a:ln w="15875"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1200150">
            <a:lnSpc>
              <a:spcPct val="90000"/>
            </a:lnSpc>
            <a:spcBef>
              <a:spcPct val="0"/>
            </a:spcBef>
            <a:spcAft>
              <a:spcPct val="15000"/>
            </a:spcAft>
            <a:buChar char="••"/>
          </a:pPr>
          <a:r>
            <a:rPr lang="en-ZA" sz="2700" kern="1200" dirty="0" smtClean="0">
              <a:latin typeface="Arial Rounded MT Bold" panose="020F0704030504030204" pitchFamily="34" charset="0"/>
            </a:rPr>
            <a:t>Complaints from Members and Former members of the SANDF and the public are resolved fairly, economically and expeditiously in a manner that good administration and governance is ensured within the SANDF.</a:t>
          </a:r>
          <a:endParaRPr lang="en-ZA" sz="2700" kern="1200" dirty="0">
            <a:latin typeface="Arial Rounded MT Bold" panose="020F0704030504030204" pitchFamily="34" charset="0"/>
          </a:endParaRPr>
        </a:p>
      </dsp:txBody>
      <dsp:txXfrm rot="-5400000">
        <a:off x="7006729" y="9515096"/>
        <a:ext cx="12320893" cy="2504972"/>
      </dsp:txXfrm>
    </dsp:sp>
    <dsp:sp modelId="{D563599D-B604-4A1F-9DBA-2F7FDB8A7332}">
      <dsp:nvSpPr>
        <dsp:cNvPr id="0" name=""/>
        <dsp:cNvSpPr/>
      </dsp:nvSpPr>
      <dsp:spPr>
        <a:xfrm>
          <a:off x="0" y="9184517"/>
          <a:ext cx="7006728" cy="3002901"/>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ZA" sz="3200" kern="1200" dirty="0" smtClean="0">
              <a:solidFill>
                <a:schemeClr val="tx1"/>
              </a:solidFill>
              <a:latin typeface="Arial Rounded MT Bold" panose="020F0704030504030204" pitchFamily="34" charset="0"/>
            </a:rPr>
            <a:t>Impact Statement</a:t>
          </a:r>
          <a:endParaRPr lang="en-ZA" sz="3200" kern="1200" dirty="0">
            <a:solidFill>
              <a:schemeClr val="tx1"/>
            </a:solidFill>
            <a:latin typeface="Arial Rounded MT Bold" panose="020F0704030504030204" pitchFamily="34" charset="0"/>
          </a:endParaRPr>
        </a:p>
      </dsp:txBody>
      <dsp:txXfrm>
        <a:off x="146590" y="9331107"/>
        <a:ext cx="6713548" cy="27097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EFE39A-36F5-420D-A563-63D44F9F3CB5}">
      <dsp:nvSpPr>
        <dsp:cNvPr id="0" name=""/>
        <dsp:cNvSpPr/>
      </dsp:nvSpPr>
      <dsp:spPr>
        <a:xfrm>
          <a:off x="715398" y="0"/>
          <a:ext cx="7947329" cy="7947556"/>
        </a:xfrm>
        <a:prstGeom prst="circularArrow">
          <a:avLst>
            <a:gd name="adj1" fmla="val 10980"/>
            <a:gd name="adj2" fmla="val 1142322"/>
            <a:gd name="adj3" fmla="val 4500000"/>
            <a:gd name="adj4" fmla="val 10800000"/>
            <a:gd name="adj5" fmla="val 125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19895A-0F4A-4CA2-93A3-9938718D5D4A}">
      <dsp:nvSpPr>
        <dsp:cNvPr id="0" name=""/>
        <dsp:cNvSpPr/>
      </dsp:nvSpPr>
      <dsp:spPr>
        <a:xfrm>
          <a:off x="8237058" y="1140597"/>
          <a:ext cx="11420040" cy="51956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45" tIns="17145" rIns="17145" bIns="17145" numCol="1" spcCol="1270" anchor="ctr" anchorCtr="0">
          <a:noAutofit/>
        </a:bodyPr>
        <a:lstStyle/>
        <a:p>
          <a:pPr marL="228600" lvl="1" indent="-228600" algn="just" defTabSz="1200150">
            <a:lnSpc>
              <a:spcPct val="100000"/>
            </a:lnSpc>
            <a:spcBef>
              <a:spcPct val="0"/>
            </a:spcBef>
            <a:spcAft>
              <a:spcPct val="15000"/>
            </a:spcAft>
            <a:buChar char="••"/>
          </a:pPr>
          <a:r>
            <a:rPr lang="en-ZA" sz="2700" u="sng" kern="1200" dirty="0" smtClean="0">
              <a:latin typeface="Arial Rounded MT Bold" panose="020F0704030504030204" pitchFamily="34" charset="0"/>
            </a:rPr>
            <a:t>Accountability</a:t>
          </a:r>
          <a:r>
            <a:rPr lang="en-ZA" sz="2700" kern="1200" dirty="0" smtClean="0">
              <a:latin typeface="Arial Rounded MT Bold" panose="020F0704030504030204" pitchFamily="34" charset="0"/>
            </a:rPr>
            <a:t>.  We ensure all information is treated with confidentiality.</a:t>
          </a:r>
          <a:endParaRPr lang="en-ZA" sz="2700" kern="1200" dirty="0">
            <a:latin typeface="Arial Rounded MT Bold" panose="020F0704030504030204" pitchFamily="34" charset="0"/>
          </a:endParaRPr>
        </a:p>
        <a:p>
          <a:pPr marL="228600" lvl="1" indent="-228600" algn="just" defTabSz="1200150">
            <a:lnSpc>
              <a:spcPct val="100000"/>
            </a:lnSpc>
            <a:spcBef>
              <a:spcPct val="0"/>
            </a:spcBef>
            <a:spcAft>
              <a:spcPct val="15000"/>
            </a:spcAft>
            <a:buChar char="••"/>
          </a:pPr>
          <a:r>
            <a:rPr lang="en-ZA" sz="2700" u="sng" kern="1200" dirty="0" smtClean="0">
              <a:latin typeface="Arial Rounded MT Bold" panose="020F0704030504030204" pitchFamily="34" charset="0"/>
            </a:rPr>
            <a:t>Confidentiality</a:t>
          </a:r>
          <a:r>
            <a:rPr lang="en-ZA" sz="2700" kern="1200" dirty="0" smtClean="0">
              <a:latin typeface="Arial Rounded MT Bold" panose="020F0704030504030204" pitchFamily="34" charset="0"/>
            </a:rPr>
            <a:t>.  We are responsible for our decisions and actions.</a:t>
          </a:r>
          <a:endParaRPr lang="en-ZA" sz="2700" kern="1200" dirty="0">
            <a:latin typeface="Arial Rounded MT Bold" panose="020F0704030504030204" pitchFamily="34" charset="0"/>
          </a:endParaRPr>
        </a:p>
        <a:p>
          <a:pPr marL="228600" lvl="1" indent="-228600" algn="just" defTabSz="1200150">
            <a:lnSpc>
              <a:spcPct val="100000"/>
            </a:lnSpc>
            <a:spcBef>
              <a:spcPct val="0"/>
            </a:spcBef>
            <a:spcAft>
              <a:spcPct val="15000"/>
            </a:spcAft>
            <a:buChar char="••"/>
          </a:pPr>
          <a:r>
            <a:rPr lang="en-ZA" sz="2700" u="sng" kern="1200" dirty="0" smtClean="0">
              <a:latin typeface="Arial Rounded MT Bold" panose="020F0704030504030204" pitchFamily="34" charset="0"/>
            </a:rPr>
            <a:t>Commitment</a:t>
          </a:r>
          <a:r>
            <a:rPr lang="en-ZA" sz="2700" kern="1200" dirty="0" smtClean="0">
              <a:latin typeface="Arial Rounded MT Bold" panose="020F0704030504030204" pitchFamily="34" charset="0"/>
            </a:rPr>
            <a:t>.  We are dedicated to achieving the objectives of the organisation.</a:t>
          </a:r>
          <a:endParaRPr lang="en-ZA" sz="2700" kern="1200" dirty="0">
            <a:latin typeface="Arial Rounded MT Bold" panose="020F0704030504030204" pitchFamily="34" charset="0"/>
          </a:endParaRPr>
        </a:p>
        <a:p>
          <a:pPr marL="228600" lvl="1" indent="-228600" algn="just" defTabSz="1200150">
            <a:lnSpc>
              <a:spcPct val="100000"/>
            </a:lnSpc>
            <a:spcBef>
              <a:spcPct val="0"/>
            </a:spcBef>
            <a:spcAft>
              <a:spcPct val="15000"/>
            </a:spcAft>
            <a:buChar char="••"/>
          </a:pPr>
          <a:r>
            <a:rPr lang="en-ZA" sz="2700" u="sng" kern="1200" dirty="0" smtClean="0">
              <a:latin typeface="Arial Rounded MT Bold" panose="020F0704030504030204" pitchFamily="34" charset="0"/>
            </a:rPr>
            <a:t>Impartiality</a:t>
          </a:r>
          <a:r>
            <a:rPr lang="en-ZA" sz="2700" kern="1200" dirty="0" smtClean="0">
              <a:latin typeface="Arial Rounded MT Bold" panose="020F0704030504030204" pitchFamily="34" charset="0"/>
            </a:rPr>
            <a:t>.  We aim for fairness by striking a balance between conflicting interests and rights</a:t>
          </a:r>
          <a:endParaRPr lang="en-ZA" sz="2700" kern="1200" dirty="0">
            <a:latin typeface="Arial Rounded MT Bold" panose="020F0704030504030204" pitchFamily="34" charset="0"/>
          </a:endParaRPr>
        </a:p>
        <a:p>
          <a:pPr marL="228600" lvl="1" indent="-228600" algn="just" defTabSz="1200150">
            <a:lnSpc>
              <a:spcPct val="100000"/>
            </a:lnSpc>
            <a:spcBef>
              <a:spcPct val="0"/>
            </a:spcBef>
            <a:spcAft>
              <a:spcPct val="15000"/>
            </a:spcAft>
            <a:buChar char="••"/>
          </a:pPr>
          <a:r>
            <a:rPr lang="en-ZA" sz="2700" u="sng" kern="1200" dirty="0" smtClean="0">
              <a:latin typeface="Arial Rounded MT Bold" panose="020F0704030504030204" pitchFamily="34" charset="0"/>
            </a:rPr>
            <a:t>Professionalism</a:t>
          </a:r>
          <a:r>
            <a:rPr lang="en-ZA" sz="2700" kern="1200" dirty="0" smtClean="0">
              <a:latin typeface="Arial Rounded MT Bold" panose="020F0704030504030204" pitchFamily="34" charset="0"/>
            </a:rPr>
            <a:t>.  We aim to provide highest quality service to all stakeholders.</a:t>
          </a:r>
          <a:endParaRPr lang="en-ZA" sz="2700" kern="1200" dirty="0">
            <a:latin typeface="Arial Rounded MT Bold" panose="020F0704030504030204" pitchFamily="34" charset="0"/>
          </a:endParaRPr>
        </a:p>
        <a:p>
          <a:pPr marL="228600" lvl="1" indent="-228600" algn="just" defTabSz="1200150">
            <a:lnSpc>
              <a:spcPct val="100000"/>
            </a:lnSpc>
            <a:spcBef>
              <a:spcPct val="0"/>
            </a:spcBef>
            <a:spcAft>
              <a:spcPct val="15000"/>
            </a:spcAft>
            <a:buChar char="••"/>
          </a:pPr>
          <a:r>
            <a:rPr lang="en-ZA" sz="2700" u="sng" kern="1200" dirty="0" smtClean="0">
              <a:latin typeface="Arial Rounded MT Bold" panose="020F0704030504030204" pitchFamily="34" charset="0"/>
            </a:rPr>
            <a:t>Integrity</a:t>
          </a:r>
          <a:r>
            <a:rPr lang="en-ZA" sz="2700" kern="1200" dirty="0" smtClean="0">
              <a:latin typeface="Arial Rounded MT Bold" panose="020F0704030504030204" pitchFamily="34" charset="0"/>
            </a:rPr>
            <a:t>.  We value ethical conduct and honesty.</a:t>
          </a:r>
          <a:endParaRPr lang="en-ZA" sz="2700" kern="1200" dirty="0">
            <a:latin typeface="Arial Rounded MT Bold" panose="020F0704030504030204" pitchFamily="34" charset="0"/>
          </a:endParaRPr>
        </a:p>
        <a:p>
          <a:pPr marL="228600" lvl="1" indent="-228600" algn="just" defTabSz="1200150">
            <a:lnSpc>
              <a:spcPct val="100000"/>
            </a:lnSpc>
            <a:spcBef>
              <a:spcPct val="0"/>
            </a:spcBef>
            <a:spcAft>
              <a:spcPct val="15000"/>
            </a:spcAft>
            <a:buChar char="••"/>
          </a:pPr>
          <a:r>
            <a:rPr lang="en-ZA" sz="2700" u="sng" kern="1200" dirty="0" smtClean="0">
              <a:latin typeface="Arial Rounded MT Bold" panose="020F0704030504030204" pitchFamily="34" charset="0"/>
            </a:rPr>
            <a:t>Courtesy</a:t>
          </a:r>
          <a:r>
            <a:rPr lang="en-ZA" sz="2700" kern="1200" dirty="0" smtClean="0">
              <a:latin typeface="Arial Rounded MT Bold" panose="020F0704030504030204" pitchFamily="34" charset="0"/>
            </a:rPr>
            <a:t>.  We continue to show politeness, attitude and behaviour towards all stakeholders.</a:t>
          </a:r>
          <a:endParaRPr lang="en-ZA" sz="2700" kern="1200" dirty="0">
            <a:latin typeface="Arial Rounded MT Bold" panose="020F0704030504030204" pitchFamily="34" charset="0"/>
          </a:endParaRPr>
        </a:p>
        <a:p>
          <a:pPr marL="228600" lvl="1" indent="-228600" algn="just" defTabSz="1200150">
            <a:lnSpc>
              <a:spcPct val="100000"/>
            </a:lnSpc>
            <a:spcBef>
              <a:spcPct val="0"/>
            </a:spcBef>
            <a:spcAft>
              <a:spcPct val="15000"/>
            </a:spcAft>
            <a:buChar char="••"/>
          </a:pPr>
          <a:r>
            <a:rPr lang="en-ZA" sz="2700" u="sng" kern="1200" dirty="0" smtClean="0">
              <a:latin typeface="Arial Rounded MT Bold" panose="020F0704030504030204" pitchFamily="34" charset="0"/>
            </a:rPr>
            <a:t>Transparency</a:t>
          </a:r>
          <a:r>
            <a:rPr lang="en-ZA" sz="2700" kern="1200" dirty="0" smtClean="0">
              <a:latin typeface="Arial Rounded MT Bold" panose="020F0704030504030204" pitchFamily="34" charset="0"/>
            </a:rPr>
            <a:t>.  We strive to be open and strike the balance of fairness.</a:t>
          </a:r>
          <a:endParaRPr lang="en-ZA" sz="2700" kern="1200" dirty="0">
            <a:latin typeface="Arial Rounded MT Bold" panose="020F0704030504030204" pitchFamily="34" charset="0"/>
          </a:endParaRPr>
        </a:p>
      </dsp:txBody>
      <dsp:txXfrm>
        <a:off x="8237058" y="1140597"/>
        <a:ext cx="11420040" cy="5195642"/>
      </dsp:txXfrm>
    </dsp:sp>
    <dsp:sp modelId="{2136DE60-6370-4AC8-8EEE-8E3FAD9B2EFB}">
      <dsp:nvSpPr>
        <dsp:cNvPr id="0" name=""/>
        <dsp:cNvSpPr/>
      </dsp:nvSpPr>
      <dsp:spPr>
        <a:xfrm>
          <a:off x="2566280" y="2877337"/>
          <a:ext cx="4433984" cy="2216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2133600">
            <a:lnSpc>
              <a:spcPct val="90000"/>
            </a:lnSpc>
            <a:spcBef>
              <a:spcPct val="0"/>
            </a:spcBef>
            <a:spcAft>
              <a:spcPct val="35000"/>
            </a:spcAft>
          </a:pPr>
          <a:r>
            <a:rPr lang="en-ZA" sz="4800" kern="1200" dirty="0" smtClean="0">
              <a:latin typeface="Arial Rounded MT Bold" panose="020F0704030504030204" pitchFamily="34" charset="0"/>
            </a:rPr>
            <a:t>Organisational Values</a:t>
          </a:r>
          <a:endParaRPr lang="en-ZA" sz="4800" kern="1200" dirty="0">
            <a:latin typeface="Arial Rounded MT Bold" panose="020F0704030504030204" pitchFamily="34" charset="0"/>
          </a:endParaRPr>
        </a:p>
      </dsp:txBody>
      <dsp:txXfrm>
        <a:off x="2566280" y="2877337"/>
        <a:ext cx="4433984" cy="2216730"/>
      </dsp:txXfrm>
    </dsp:sp>
    <dsp:sp modelId="{8FD94094-75CB-4D51-943F-4E4D29854700}">
      <dsp:nvSpPr>
        <dsp:cNvPr id="0" name=""/>
        <dsp:cNvSpPr/>
      </dsp:nvSpPr>
      <dsp:spPr>
        <a:xfrm>
          <a:off x="-925316" y="5094067"/>
          <a:ext cx="6827360" cy="6830248"/>
        </a:xfrm>
        <a:prstGeom prst="blockArc">
          <a:avLst>
            <a:gd name="adj1" fmla="val 0"/>
            <a:gd name="adj2" fmla="val 18900000"/>
            <a:gd name="adj3" fmla="val 1274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60568E-16BC-463D-9B93-7760B902A359}">
      <dsp:nvSpPr>
        <dsp:cNvPr id="0" name=""/>
        <dsp:cNvSpPr/>
      </dsp:nvSpPr>
      <dsp:spPr>
        <a:xfrm>
          <a:off x="6476354" y="7953783"/>
          <a:ext cx="12830889" cy="3970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45" tIns="17145" rIns="17145" bIns="17145" numCol="1" spcCol="1270" anchor="ctr" anchorCtr="0">
          <a:noAutofit/>
        </a:bodyPr>
        <a:lstStyle/>
        <a:p>
          <a:pPr marL="228600" lvl="1" indent="-228600" algn="l" defTabSz="1200150">
            <a:lnSpc>
              <a:spcPct val="100000"/>
            </a:lnSpc>
            <a:spcBef>
              <a:spcPct val="0"/>
            </a:spcBef>
            <a:spcAft>
              <a:spcPct val="15000"/>
            </a:spcAft>
            <a:buChar char="••"/>
          </a:pPr>
          <a:r>
            <a:rPr lang="en-ZA" sz="2700" u="sng" kern="1200" dirty="0" smtClean="0">
              <a:latin typeface="Arial Rounded MT Bold" panose="020F0704030504030204" pitchFamily="34" charset="0"/>
            </a:rPr>
            <a:t>Behaviour</a:t>
          </a:r>
          <a:r>
            <a:rPr lang="en-ZA" sz="2700" kern="1200" dirty="0" smtClean="0">
              <a:latin typeface="Arial Rounded MT Bold" panose="020F0704030504030204" pitchFamily="34" charset="0"/>
            </a:rPr>
            <a:t>.  We behave in a manner that engenders respect from our clients.</a:t>
          </a:r>
          <a:endParaRPr lang="en-ZA" sz="2700" kern="1200" dirty="0">
            <a:latin typeface="Arial Rounded MT Bold" panose="020F0704030504030204" pitchFamily="34" charset="0"/>
          </a:endParaRPr>
        </a:p>
        <a:p>
          <a:pPr marL="228600" lvl="1" indent="-228600" algn="l" defTabSz="1200150">
            <a:lnSpc>
              <a:spcPct val="100000"/>
            </a:lnSpc>
            <a:spcBef>
              <a:spcPct val="0"/>
            </a:spcBef>
            <a:spcAft>
              <a:spcPct val="15000"/>
            </a:spcAft>
            <a:buChar char="••"/>
          </a:pPr>
          <a:r>
            <a:rPr lang="en-ZA" sz="2700" u="sng" kern="1200" dirty="0" smtClean="0">
              <a:latin typeface="Arial Rounded MT Bold" panose="020F0704030504030204" pitchFamily="34" charset="0"/>
            </a:rPr>
            <a:t>Result Driven</a:t>
          </a:r>
          <a:r>
            <a:rPr lang="en-ZA" sz="2700" kern="1200" dirty="0" smtClean="0">
              <a:latin typeface="Arial Rounded MT Bold" panose="020F0704030504030204" pitchFamily="34" charset="0"/>
            </a:rPr>
            <a:t>.  We go the extra mile to ensure that the solutions that are developed adhere to and enhance organisational requirements.</a:t>
          </a:r>
          <a:endParaRPr lang="en-ZA" sz="2700" kern="1200" dirty="0">
            <a:latin typeface="Arial Rounded MT Bold" panose="020F0704030504030204" pitchFamily="34" charset="0"/>
          </a:endParaRPr>
        </a:p>
        <a:p>
          <a:pPr marL="228600" lvl="1" indent="-228600" algn="l" defTabSz="1200150">
            <a:lnSpc>
              <a:spcPct val="100000"/>
            </a:lnSpc>
            <a:spcBef>
              <a:spcPct val="0"/>
            </a:spcBef>
            <a:spcAft>
              <a:spcPct val="15000"/>
            </a:spcAft>
            <a:buChar char="••"/>
          </a:pPr>
          <a:r>
            <a:rPr lang="en-ZA" sz="2700" u="sng" kern="1200" dirty="0" smtClean="0">
              <a:latin typeface="Arial Rounded MT Bold" panose="020F0704030504030204" pitchFamily="34" charset="0"/>
            </a:rPr>
            <a:t>Teamwork</a:t>
          </a:r>
          <a:r>
            <a:rPr lang="en-ZA" sz="2700" kern="1200" dirty="0" smtClean="0">
              <a:latin typeface="Arial Rounded MT Bold" panose="020F0704030504030204" pitchFamily="34" charset="0"/>
            </a:rPr>
            <a:t>.  We take joint responsibility through teamwork.</a:t>
          </a:r>
          <a:endParaRPr lang="en-ZA" sz="2700" kern="1200" dirty="0">
            <a:latin typeface="Arial Rounded MT Bold" panose="020F0704030504030204" pitchFamily="34" charset="0"/>
          </a:endParaRPr>
        </a:p>
        <a:p>
          <a:pPr marL="228600" lvl="1" indent="-228600" algn="l" defTabSz="1200150">
            <a:lnSpc>
              <a:spcPct val="100000"/>
            </a:lnSpc>
            <a:spcBef>
              <a:spcPct val="0"/>
            </a:spcBef>
            <a:spcAft>
              <a:spcPct val="15000"/>
            </a:spcAft>
            <a:buChar char="••"/>
          </a:pPr>
          <a:r>
            <a:rPr lang="en-ZA" sz="2700" u="sng" kern="1200" dirty="0" smtClean="0">
              <a:latin typeface="Arial Rounded MT Bold" panose="020F0704030504030204" pitchFamily="34" charset="0"/>
            </a:rPr>
            <a:t>Excellence</a:t>
          </a:r>
          <a:r>
            <a:rPr lang="en-ZA" sz="2700" kern="1200" dirty="0" smtClean="0">
              <a:latin typeface="Arial Rounded MT Bold" panose="020F0704030504030204" pitchFamily="34" charset="0"/>
            </a:rPr>
            <a:t>.  We strive for excellence in all we do.</a:t>
          </a:r>
          <a:endParaRPr lang="en-ZA" sz="2700" kern="1200" dirty="0">
            <a:latin typeface="Arial Rounded MT Bold" panose="020F0704030504030204" pitchFamily="34" charset="0"/>
          </a:endParaRPr>
        </a:p>
        <a:p>
          <a:pPr marL="228600" lvl="1" indent="-228600" algn="l" defTabSz="1200150">
            <a:lnSpc>
              <a:spcPct val="100000"/>
            </a:lnSpc>
            <a:spcBef>
              <a:spcPct val="0"/>
            </a:spcBef>
            <a:spcAft>
              <a:spcPct val="15000"/>
            </a:spcAft>
            <a:buChar char="••"/>
          </a:pPr>
          <a:r>
            <a:rPr lang="en-ZA" sz="2700" u="sng" kern="1200" dirty="0" smtClean="0">
              <a:latin typeface="Arial Rounded MT Bold" panose="020F0704030504030204" pitchFamily="34" charset="0"/>
            </a:rPr>
            <a:t>Responsibility</a:t>
          </a:r>
          <a:r>
            <a:rPr lang="en-ZA" sz="2700" kern="1200" dirty="0" smtClean="0">
              <a:latin typeface="Arial Rounded MT Bold" panose="020F0704030504030204" pitchFamily="34" charset="0"/>
            </a:rPr>
            <a:t>.  We individually take responsibility for our actions.</a:t>
          </a:r>
          <a:endParaRPr lang="en-ZA" sz="2700" kern="1200" dirty="0">
            <a:latin typeface="Arial Rounded MT Bold" panose="020F0704030504030204" pitchFamily="34" charset="0"/>
          </a:endParaRPr>
        </a:p>
        <a:p>
          <a:pPr marL="228600" lvl="1" indent="-228600" algn="l" defTabSz="1200150">
            <a:lnSpc>
              <a:spcPct val="100000"/>
            </a:lnSpc>
            <a:spcBef>
              <a:spcPct val="0"/>
            </a:spcBef>
            <a:spcAft>
              <a:spcPct val="15000"/>
            </a:spcAft>
            <a:buChar char="••"/>
          </a:pPr>
          <a:r>
            <a:rPr lang="en-ZA" sz="2700" u="sng" kern="1200" dirty="0" smtClean="0">
              <a:latin typeface="Arial Rounded MT Bold" panose="020F0704030504030204" pitchFamily="34" charset="0"/>
            </a:rPr>
            <a:t>Care and Respect</a:t>
          </a:r>
          <a:r>
            <a:rPr lang="en-ZA" sz="2700" kern="1200" dirty="0" smtClean="0">
              <a:latin typeface="Arial Rounded MT Bold" panose="020F0704030504030204" pitchFamily="34" charset="0"/>
            </a:rPr>
            <a:t>.  We foster diversity; value our people; and treat each other with dignity and respect.</a:t>
          </a:r>
          <a:endParaRPr lang="en-ZA" sz="2700" kern="1200" dirty="0">
            <a:latin typeface="Arial Rounded MT Bold" panose="020F0704030504030204" pitchFamily="34" charset="0"/>
          </a:endParaRPr>
        </a:p>
      </dsp:txBody>
      <dsp:txXfrm>
        <a:off x="6476354" y="7953783"/>
        <a:ext cx="12830889" cy="3970532"/>
      </dsp:txXfrm>
    </dsp:sp>
    <dsp:sp modelId="{5DFAC53C-F1D6-4600-A389-069B930BB5CE}">
      <dsp:nvSpPr>
        <dsp:cNvPr id="0" name=""/>
        <dsp:cNvSpPr/>
      </dsp:nvSpPr>
      <dsp:spPr>
        <a:xfrm>
          <a:off x="349288" y="7452697"/>
          <a:ext cx="4433984" cy="2216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2133600">
            <a:lnSpc>
              <a:spcPct val="90000"/>
            </a:lnSpc>
            <a:spcBef>
              <a:spcPct val="0"/>
            </a:spcBef>
            <a:spcAft>
              <a:spcPct val="35000"/>
            </a:spcAft>
          </a:pPr>
          <a:r>
            <a:rPr lang="en-ZA" sz="4800" kern="1200" dirty="0" smtClean="0">
              <a:latin typeface="Arial Rounded MT Bold" panose="020F0704030504030204" pitchFamily="34" charset="0"/>
            </a:rPr>
            <a:t>Supporting Values</a:t>
          </a:r>
          <a:endParaRPr lang="en-ZA" sz="4800" kern="1200" dirty="0">
            <a:latin typeface="Arial Rounded MT Bold" panose="020F0704030504030204" pitchFamily="34" charset="0"/>
          </a:endParaRPr>
        </a:p>
      </dsp:txBody>
      <dsp:txXfrm>
        <a:off x="349288" y="7452697"/>
        <a:ext cx="4433984" cy="22167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6D3D88-28F4-4905-A842-5C2D3A0E86BB}">
      <dsp:nvSpPr>
        <dsp:cNvPr id="0" name=""/>
        <dsp:cNvSpPr/>
      </dsp:nvSpPr>
      <dsp:spPr>
        <a:xfrm>
          <a:off x="1984838" y="0"/>
          <a:ext cx="14021454" cy="10589343"/>
        </a:xfrm>
        <a:prstGeom prst="triangle">
          <a:avLst/>
        </a:prstGeom>
        <a:solidFill>
          <a:schemeClr val="accent1">
            <a:shade val="50000"/>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DADEBD09-61CE-4530-88F1-AD0DC18A1123}">
      <dsp:nvSpPr>
        <dsp:cNvPr id="0" name=""/>
        <dsp:cNvSpPr/>
      </dsp:nvSpPr>
      <dsp:spPr>
        <a:xfrm>
          <a:off x="8793436" y="1003312"/>
          <a:ext cx="9286917" cy="715500"/>
        </a:xfrm>
        <a:prstGeom prst="roundRect">
          <a:avLst/>
        </a:prstGeom>
        <a:solidFill>
          <a:schemeClr val="lt1">
            <a:alpha val="90000"/>
            <a:hueOff val="0"/>
            <a:satOff val="0"/>
            <a:lumOff val="0"/>
            <a:alphaOff val="0"/>
          </a:schemeClr>
        </a:solidFill>
        <a:ln w="9525" cap="flat" cmpd="sng" algn="ctr">
          <a:solidFill>
            <a:schemeClr val="accent1">
              <a:shade val="50000"/>
              <a:hueOff val="0"/>
              <a:satOff val="0"/>
              <a:lumOff val="0"/>
              <a:alphaOff val="0"/>
            </a:schemeClr>
          </a:solidFill>
          <a:prstDash val="solid"/>
        </a:ln>
        <a:effectLst/>
        <a:sp3d z="57200" extrusionH="600" contourW="3000">
          <a:bevelT w="48600" h="18600" prst="relaxedInset"/>
          <a:bevelB w="48600" h="8600" prst="relaxedInset"/>
        </a:sp3d>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ZA" sz="2400" kern="1200" dirty="0" smtClean="0">
              <a:latin typeface="Arial Rounded MT Bold" panose="020F0704030504030204" pitchFamily="34" charset="0"/>
            </a:rPr>
            <a:t>113 - Dismissed in terms of Section 7 of the Act</a:t>
          </a:r>
          <a:endParaRPr lang="en-ZA" sz="2400" kern="1200" dirty="0">
            <a:latin typeface="Arial Rounded MT Bold" panose="020F0704030504030204" pitchFamily="34" charset="0"/>
          </a:endParaRPr>
        </a:p>
      </dsp:txBody>
      <dsp:txXfrm>
        <a:off x="8828364" y="1038240"/>
        <a:ext cx="9217061" cy="645644"/>
      </dsp:txXfrm>
    </dsp:sp>
    <dsp:sp modelId="{EF953668-66A6-4348-97C7-7194758F9CBD}">
      <dsp:nvSpPr>
        <dsp:cNvPr id="0" name=""/>
        <dsp:cNvSpPr/>
      </dsp:nvSpPr>
      <dsp:spPr>
        <a:xfrm>
          <a:off x="8806411" y="1799875"/>
          <a:ext cx="9260968" cy="678723"/>
        </a:xfrm>
        <a:prstGeom prst="roundRect">
          <a:avLst/>
        </a:prstGeom>
        <a:solidFill>
          <a:schemeClr val="lt1">
            <a:alpha val="90000"/>
            <a:hueOff val="0"/>
            <a:satOff val="0"/>
            <a:lumOff val="0"/>
            <a:alphaOff val="0"/>
          </a:schemeClr>
        </a:solidFill>
        <a:ln w="9525" cap="flat" cmpd="sng" algn="ctr">
          <a:solidFill>
            <a:schemeClr val="accent1">
              <a:shade val="50000"/>
              <a:hueOff val="74021"/>
              <a:satOff val="-2128"/>
              <a:lumOff val="7322"/>
              <a:alphaOff val="0"/>
            </a:schemeClr>
          </a:solidFill>
          <a:prstDash val="solid"/>
        </a:ln>
        <a:effectLst/>
        <a:sp3d z="57200" extrusionH="600" contourW="3000">
          <a:bevelT w="48600" h="18600" prst="relaxedInset"/>
          <a:bevelB w="48600" h="8600" prst="relaxedInset"/>
        </a:sp3d>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ZA" sz="2400" kern="1200" dirty="0" smtClean="0">
              <a:latin typeface="Arial Rounded MT Bold" panose="020F0704030504030204" pitchFamily="34" charset="0"/>
            </a:rPr>
            <a:t>67 – Advised to Exhaust Individual Grievance Procedure in terms of Section 7 (2) (d) of the Act </a:t>
          </a:r>
          <a:endParaRPr lang="en-ZA" sz="2400" kern="1200" dirty="0">
            <a:latin typeface="Arial Rounded MT Bold" panose="020F0704030504030204" pitchFamily="34" charset="0"/>
          </a:endParaRPr>
        </a:p>
      </dsp:txBody>
      <dsp:txXfrm>
        <a:off x="8839544" y="1833008"/>
        <a:ext cx="9194702" cy="612457"/>
      </dsp:txXfrm>
    </dsp:sp>
    <dsp:sp modelId="{B0C1AF6A-E1FC-4EAE-9569-AE327CA2A9A0}">
      <dsp:nvSpPr>
        <dsp:cNvPr id="0" name=""/>
        <dsp:cNvSpPr/>
      </dsp:nvSpPr>
      <dsp:spPr>
        <a:xfrm>
          <a:off x="8806411" y="2559661"/>
          <a:ext cx="9260968" cy="678723"/>
        </a:xfrm>
        <a:prstGeom prst="roundRect">
          <a:avLst/>
        </a:prstGeom>
        <a:solidFill>
          <a:schemeClr val="lt1">
            <a:alpha val="90000"/>
            <a:hueOff val="0"/>
            <a:satOff val="0"/>
            <a:lumOff val="0"/>
            <a:alphaOff val="0"/>
          </a:schemeClr>
        </a:solidFill>
        <a:ln w="9525" cap="flat" cmpd="sng" algn="ctr">
          <a:solidFill>
            <a:schemeClr val="accent1">
              <a:shade val="50000"/>
              <a:hueOff val="148042"/>
              <a:satOff val="-4256"/>
              <a:lumOff val="14643"/>
              <a:alphaOff val="0"/>
            </a:schemeClr>
          </a:solidFill>
          <a:prstDash val="solid"/>
        </a:ln>
        <a:effectLst/>
        <a:sp3d z="57200" extrusionH="600" contourW="3000">
          <a:bevelT w="48600" h="18600" prst="relaxedInset"/>
          <a:bevelB w="48600" h="8600" prst="relaxedInset"/>
        </a:sp3d>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ZA" sz="2400" kern="1200" dirty="0" smtClean="0">
              <a:latin typeface="Arial Rounded MT Bold" panose="020F0704030504030204" pitchFamily="34" charset="0"/>
            </a:rPr>
            <a:t>59 – Dismissed in terms of Section 6(7)(a) of the Act</a:t>
          </a:r>
          <a:endParaRPr lang="en-ZA" sz="2400" kern="1200" dirty="0">
            <a:latin typeface="Arial Rounded MT Bold" panose="020F0704030504030204" pitchFamily="34" charset="0"/>
          </a:endParaRPr>
        </a:p>
      </dsp:txBody>
      <dsp:txXfrm>
        <a:off x="8839544" y="2592794"/>
        <a:ext cx="9194702" cy="612457"/>
      </dsp:txXfrm>
    </dsp:sp>
    <dsp:sp modelId="{C47EA561-8EC3-4202-9FB3-68A81550E324}">
      <dsp:nvSpPr>
        <dsp:cNvPr id="0" name=""/>
        <dsp:cNvSpPr/>
      </dsp:nvSpPr>
      <dsp:spPr>
        <a:xfrm>
          <a:off x="8806411" y="3348020"/>
          <a:ext cx="9260968" cy="678723"/>
        </a:xfrm>
        <a:prstGeom prst="roundRect">
          <a:avLst/>
        </a:prstGeom>
        <a:solidFill>
          <a:schemeClr val="lt1">
            <a:alpha val="90000"/>
            <a:hueOff val="0"/>
            <a:satOff val="0"/>
            <a:lumOff val="0"/>
            <a:alphaOff val="0"/>
          </a:schemeClr>
        </a:solidFill>
        <a:ln w="9525" cap="flat" cmpd="sng" algn="ctr">
          <a:solidFill>
            <a:schemeClr val="accent1">
              <a:shade val="50000"/>
              <a:hueOff val="222063"/>
              <a:satOff val="-6383"/>
              <a:lumOff val="21965"/>
              <a:alphaOff val="0"/>
            </a:schemeClr>
          </a:solidFill>
          <a:prstDash val="solid"/>
        </a:ln>
        <a:effectLst/>
        <a:sp3d z="57200" extrusionH="600" contourW="3000">
          <a:bevelT w="48600" h="18600" prst="relaxedInset"/>
          <a:bevelB w="48600" h="8600" prst="relaxedInset"/>
        </a:sp3d>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ZA" sz="2400" kern="1200" dirty="0" smtClean="0">
              <a:latin typeface="Arial Rounded MT Bold" panose="020F0704030504030204" pitchFamily="34" charset="0"/>
            </a:rPr>
            <a:t>39 – Upheld in terms of Section 6(7)(a) of the Act</a:t>
          </a:r>
          <a:endParaRPr lang="en-ZA" sz="2400" kern="1200" dirty="0">
            <a:latin typeface="Arial Rounded MT Bold" panose="020F0704030504030204" pitchFamily="34" charset="0"/>
          </a:endParaRPr>
        </a:p>
      </dsp:txBody>
      <dsp:txXfrm>
        <a:off x="8839544" y="3381153"/>
        <a:ext cx="9194702" cy="612457"/>
      </dsp:txXfrm>
    </dsp:sp>
    <dsp:sp modelId="{556352B3-000D-4EBD-9AEC-B6E802388A14}">
      <dsp:nvSpPr>
        <dsp:cNvPr id="0" name=""/>
        <dsp:cNvSpPr/>
      </dsp:nvSpPr>
      <dsp:spPr>
        <a:xfrm>
          <a:off x="8806411" y="4107806"/>
          <a:ext cx="9260968" cy="678723"/>
        </a:xfrm>
        <a:prstGeom prst="roundRect">
          <a:avLst/>
        </a:prstGeom>
        <a:solidFill>
          <a:schemeClr val="lt1">
            <a:alpha val="90000"/>
            <a:hueOff val="0"/>
            <a:satOff val="0"/>
            <a:lumOff val="0"/>
            <a:alphaOff val="0"/>
          </a:schemeClr>
        </a:solidFill>
        <a:ln w="9525" cap="flat" cmpd="sng" algn="ctr">
          <a:solidFill>
            <a:schemeClr val="accent1">
              <a:shade val="50000"/>
              <a:hueOff val="296084"/>
              <a:satOff val="-8511"/>
              <a:lumOff val="29287"/>
              <a:alphaOff val="0"/>
            </a:schemeClr>
          </a:solidFill>
          <a:prstDash val="solid"/>
        </a:ln>
        <a:effectLst/>
        <a:sp3d z="57200" extrusionH="600" contourW="3000">
          <a:bevelT w="48600" h="18600" prst="relaxedInset"/>
          <a:bevelB w="48600" h="8600" prst="relaxedInset"/>
        </a:sp3d>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ZA" sz="2400" kern="1200" dirty="0" smtClean="0">
              <a:latin typeface="Arial Rounded MT Bold" panose="020F0704030504030204" pitchFamily="34" charset="0"/>
            </a:rPr>
            <a:t>24 – Resolved by mediation conciliation, negotiation in terms of section 6(6)(b) of the Act</a:t>
          </a:r>
          <a:endParaRPr lang="en-ZA" sz="2400" kern="1200" dirty="0">
            <a:latin typeface="Arial Rounded MT Bold" panose="020F0704030504030204" pitchFamily="34" charset="0"/>
          </a:endParaRPr>
        </a:p>
      </dsp:txBody>
      <dsp:txXfrm>
        <a:off x="8839544" y="4140939"/>
        <a:ext cx="9194702" cy="612457"/>
      </dsp:txXfrm>
    </dsp:sp>
    <dsp:sp modelId="{7BA19B91-FD65-4F5A-9D59-637D1F57F156}">
      <dsp:nvSpPr>
        <dsp:cNvPr id="0" name=""/>
        <dsp:cNvSpPr/>
      </dsp:nvSpPr>
      <dsp:spPr>
        <a:xfrm>
          <a:off x="8806411" y="4924742"/>
          <a:ext cx="9260968" cy="678723"/>
        </a:xfrm>
        <a:prstGeom prst="roundRect">
          <a:avLst/>
        </a:prstGeom>
        <a:solidFill>
          <a:schemeClr val="lt1">
            <a:alpha val="90000"/>
            <a:hueOff val="0"/>
            <a:satOff val="0"/>
            <a:lumOff val="0"/>
            <a:alphaOff val="0"/>
          </a:schemeClr>
        </a:solidFill>
        <a:ln w="9525" cap="flat" cmpd="sng" algn="ctr">
          <a:solidFill>
            <a:schemeClr val="accent1">
              <a:shade val="50000"/>
              <a:hueOff val="370105"/>
              <a:satOff val="-10639"/>
              <a:lumOff val="36608"/>
              <a:alphaOff val="0"/>
            </a:schemeClr>
          </a:solidFill>
          <a:prstDash val="solid"/>
        </a:ln>
        <a:effectLst/>
        <a:sp3d z="57200" extrusionH="600" contourW="3000">
          <a:bevelT w="48600" h="18600" prst="relaxedInset"/>
          <a:bevelB w="48600" h="8600" prst="relaxedInset"/>
        </a:sp3d>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ZA" sz="2400" kern="1200" dirty="0" smtClean="0">
              <a:latin typeface="Arial Rounded MT Bold" panose="020F0704030504030204" pitchFamily="34" charset="0"/>
            </a:rPr>
            <a:t>14 – Dismissed as they do not fall within Section 4, Mandate of the At</a:t>
          </a:r>
          <a:endParaRPr lang="en-ZA" sz="2400" kern="1200" dirty="0">
            <a:latin typeface="Arial Rounded MT Bold" panose="020F0704030504030204" pitchFamily="34" charset="0"/>
          </a:endParaRPr>
        </a:p>
      </dsp:txBody>
      <dsp:txXfrm>
        <a:off x="8839544" y="4957875"/>
        <a:ext cx="9194702" cy="612457"/>
      </dsp:txXfrm>
    </dsp:sp>
    <dsp:sp modelId="{BC1DB292-3DCB-4052-A8BC-7408861FB12A}">
      <dsp:nvSpPr>
        <dsp:cNvPr id="0" name=""/>
        <dsp:cNvSpPr/>
      </dsp:nvSpPr>
      <dsp:spPr>
        <a:xfrm>
          <a:off x="8806411" y="5713101"/>
          <a:ext cx="9260968" cy="678723"/>
        </a:xfrm>
        <a:prstGeom prst="roundRect">
          <a:avLst/>
        </a:prstGeom>
        <a:solidFill>
          <a:schemeClr val="lt1">
            <a:alpha val="90000"/>
            <a:hueOff val="0"/>
            <a:satOff val="0"/>
            <a:lumOff val="0"/>
            <a:alphaOff val="0"/>
          </a:schemeClr>
        </a:solidFill>
        <a:ln w="9525" cap="flat" cmpd="sng" algn="ctr">
          <a:solidFill>
            <a:schemeClr val="accent1">
              <a:shade val="50000"/>
              <a:hueOff val="444126"/>
              <a:satOff val="-12767"/>
              <a:lumOff val="43930"/>
              <a:alphaOff val="0"/>
            </a:schemeClr>
          </a:solidFill>
          <a:prstDash val="solid"/>
        </a:ln>
        <a:effectLst/>
        <a:sp3d z="57200" extrusionH="600" contourW="3000">
          <a:bevelT w="48600" h="18600" prst="relaxedInset"/>
          <a:bevelB w="48600" h="8600" prst="relaxedInset"/>
        </a:sp3d>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ZA" sz="2400" kern="1200" dirty="0" smtClean="0">
              <a:latin typeface="Arial Rounded MT Bold" panose="020F0704030504030204" pitchFamily="34" charset="0"/>
            </a:rPr>
            <a:t>14 – Withdrawn by Complainant</a:t>
          </a:r>
          <a:endParaRPr lang="en-ZA" sz="2400" kern="1200" dirty="0">
            <a:latin typeface="Arial Rounded MT Bold" panose="020F0704030504030204" pitchFamily="34" charset="0"/>
          </a:endParaRPr>
        </a:p>
      </dsp:txBody>
      <dsp:txXfrm>
        <a:off x="8839544" y="5746234"/>
        <a:ext cx="9194702" cy="612457"/>
      </dsp:txXfrm>
    </dsp:sp>
    <dsp:sp modelId="{2F639386-716A-43BF-B27E-1993F9878774}">
      <dsp:nvSpPr>
        <dsp:cNvPr id="0" name=""/>
        <dsp:cNvSpPr/>
      </dsp:nvSpPr>
      <dsp:spPr>
        <a:xfrm>
          <a:off x="8806411" y="6543024"/>
          <a:ext cx="9260968" cy="678723"/>
        </a:xfrm>
        <a:prstGeom prst="roundRect">
          <a:avLst/>
        </a:prstGeom>
        <a:solidFill>
          <a:schemeClr val="lt1">
            <a:alpha val="90000"/>
            <a:hueOff val="0"/>
            <a:satOff val="0"/>
            <a:lumOff val="0"/>
            <a:alphaOff val="0"/>
          </a:schemeClr>
        </a:solidFill>
        <a:ln w="9525" cap="flat" cmpd="sng" algn="ctr">
          <a:solidFill>
            <a:schemeClr val="accent1">
              <a:shade val="50000"/>
              <a:hueOff val="370105"/>
              <a:satOff val="-10639"/>
              <a:lumOff val="36608"/>
              <a:alphaOff val="0"/>
            </a:schemeClr>
          </a:solidFill>
          <a:prstDash val="solid"/>
        </a:ln>
        <a:effectLst/>
        <a:sp3d z="57200" extrusionH="600" contourW="3000">
          <a:bevelT w="48600" h="18600" prst="relaxedInset"/>
          <a:bevelB w="48600" h="8600" prst="relaxedInset"/>
        </a:sp3d>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ZA" sz="2400" kern="1200" dirty="0" smtClean="0">
              <a:latin typeface="Arial Rounded MT Bold" panose="020F0704030504030204" pitchFamily="34" charset="0"/>
            </a:rPr>
            <a:t>12 – Complaints part of a Collective Investigation</a:t>
          </a:r>
          <a:endParaRPr lang="en-ZA" sz="2400" kern="1200" dirty="0">
            <a:latin typeface="Arial Rounded MT Bold" panose="020F0704030504030204" pitchFamily="34" charset="0"/>
          </a:endParaRPr>
        </a:p>
      </dsp:txBody>
      <dsp:txXfrm>
        <a:off x="8839544" y="6576157"/>
        <a:ext cx="9194702" cy="612457"/>
      </dsp:txXfrm>
    </dsp:sp>
    <dsp:sp modelId="{7AA8544B-D383-485C-8290-B34E93B5FFA6}">
      <dsp:nvSpPr>
        <dsp:cNvPr id="0" name=""/>
        <dsp:cNvSpPr/>
      </dsp:nvSpPr>
      <dsp:spPr>
        <a:xfrm>
          <a:off x="8806411" y="7324760"/>
          <a:ext cx="9260968" cy="678723"/>
        </a:xfrm>
        <a:prstGeom prst="roundRect">
          <a:avLst/>
        </a:prstGeom>
        <a:solidFill>
          <a:schemeClr val="lt1">
            <a:alpha val="90000"/>
            <a:hueOff val="0"/>
            <a:satOff val="0"/>
            <a:lumOff val="0"/>
            <a:alphaOff val="0"/>
          </a:schemeClr>
        </a:solidFill>
        <a:ln w="9525" cap="flat" cmpd="sng" algn="ctr">
          <a:solidFill>
            <a:schemeClr val="accent1">
              <a:shade val="50000"/>
              <a:hueOff val="296084"/>
              <a:satOff val="-8511"/>
              <a:lumOff val="29287"/>
              <a:alphaOff val="0"/>
            </a:schemeClr>
          </a:solidFill>
          <a:prstDash val="solid"/>
        </a:ln>
        <a:effectLst/>
        <a:sp3d z="57200" extrusionH="600" contourW="3000">
          <a:bevelT w="48600" h="18600" prst="relaxedInset"/>
          <a:bevelB w="48600" h="8600" prst="relaxedInset"/>
        </a:sp3d>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ZA" sz="2400" kern="1200" dirty="0" smtClean="0">
              <a:latin typeface="Arial Rounded MT Bold" panose="020F0704030504030204" pitchFamily="34" charset="0"/>
            </a:rPr>
            <a:t>6 – Partly Upheld and Partly Dismissed in terms of Section 6(7)(a) of the Act</a:t>
          </a:r>
          <a:endParaRPr lang="en-ZA" sz="2400" kern="1200" dirty="0">
            <a:latin typeface="Arial Rounded MT Bold" panose="020F0704030504030204" pitchFamily="34" charset="0"/>
          </a:endParaRPr>
        </a:p>
      </dsp:txBody>
      <dsp:txXfrm>
        <a:off x="8839544" y="7357893"/>
        <a:ext cx="9194702" cy="612457"/>
      </dsp:txXfrm>
    </dsp:sp>
    <dsp:sp modelId="{A3746513-4255-43CE-845F-5A1130ADDA26}">
      <dsp:nvSpPr>
        <dsp:cNvPr id="0" name=""/>
        <dsp:cNvSpPr/>
      </dsp:nvSpPr>
      <dsp:spPr>
        <a:xfrm>
          <a:off x="8806411" y="8106495"/>
          <a:ext cx="9260968" cy="678723"/>
        </a:xfrm>
        <a:prstGeom prst="roundRect">
          <a:avLst/>
        </a:prstGeom>
        <a:solidFill>
          <a:schemeClr val="lt1">
            <a:alpha val="90000"/>
            <a:hueOff val="0"/>
            <a:satOff val="0"/>
            <a:lumOff val="0"/>
            <a:alphaOff val="0"/>
          </a:schemeClr>
        </a:solidFill>
        <a:ln w="9525" cap="flat" cmpd="sng" algn="ctr">
          <a:solidFill>
            <a:schemeClr val="accent1">
              <a:shade val="50000"/>
              <a:hueOff val="222063"/>
              <a:satOff val="-6383"/>
              <a:lumOff val="21965"/>
              <a:alphaOff val="0"/>
            </a:schemeClr>
          </a:solidFill>
          <a:prstDash val="solid"/>
        </a:ln>
        <a:effectLst/>
        <a:sp3d z="57200" extrusionH="600" contourW="3000">
          <a:bevelT w="48600" h="18600" prst="relaxedInset"/>
          <a:bevelB w="48600" h="8600" prst="relaxedInset"/>
        </a:sp3d>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ZA" sz="2400" kern="1200" dirty="0" smtClean="0">
              <a:latin typeface="Arial Rounded MT Bold" panose="020F0704030504030204" pitchFamily="34" charset="0"/>
            </a:rPr>
            <a:t>4 – Duplicate Complaint</a:t>
          </a:r>
          <a:endParaRPr lang="en-ZA" sz="2400" kern="1200" dirty="0">
            <a:latin typeface="Arial Rounded MT Bold" panose="020F0704030504030204" pitchFamily="34" charset="0"/>
          </a:endParaRPr>
        </a:p>
      </dsp:txBody>
      <dsp:txXfrm>
        <a:off x="8839544" y="8139628"/>
        <a:ext cx="9194702" cy="612457"/>
      </dsp:txXfrm>
    </dsp:sp>
    <dsp:sp modelId="{BC4DF64F-DC07-4EBD-83EB-29A7AB4F8B81}">
      <dsp:nvSpPr>
        <dsp:cNvPr id="0" name=""/>
        <dsp:cNvSpPr/>
      </dsp:nvSpPr>
      <dsp:spPr>
        <a:xfrm>
          <a:off x="8806411" y="8914598"/>
          <a:ext cx="9260968" cy="678723"/>
        </a:xfrm>
        <a:prstGeom prst="roundRect">
          <a:avLst/>
        </a:prstGeom>
        <a:solidFill>
          <a:schemeClr val="lt1">
            <a:alpha val="90000"/>
            <a:hueOff val="0"/>
            <a:satOff val="0"/>
            <a:lumOff val="0"/>
            <a:alphaOff val="0"/>
          </a:schemeClr>
        </a:solidFill>
        <a:ln w="9525" cap="flat" cmpd="sng" algn="ctr">
          <a:solidFill>
            <a:schemeClr val="accent1">
              <a:shade val="50000"/>
              <a:hueOff val="148042"/>
              <a:satOff val="-4256"/>
              <a:lumOff val="14643"/>
              <a:alphaOff val="0"/>
            </a:schemeClr>
          </a:solidFill>
          <a:prstDash val="solid"/>
        </a:ln>
        <a:effectLst/>
        <a:sp3d z="57200" extrusionH="600" contourW="3000">
          <a:bevelT w="48600" h="18600" prst="relaxedInset"/>
          <a:bevelB w="48600" h="8600" prst="relaxedInset"/>
        </a:sp3d>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ZA" sz="2400" kern="1200" dirty="0" smtClean="0">
              <a:latin typeface="Arial Rounded MT Bold" panose="020F0704030504030204" pitchFamily="34" charset="0"/>
            </a:rPr>
            <a:t>3 -  Issued and Alternative Resolution in terms of Section 6(7)(b) of the Act</a:t>
          </a:r>
        </a:p>
      </dsp:txBody>
      <dsp:txXfrm>
        <a:off x="8839544" y="8947731"/>
        <a:ext cx="9194702" cy="612457"/>
      </dsp:txXfrm>
    </dsp:sp>
    <dsp:sp modelId="{D9D9B749-1F92-4618-99B0-5FE3196A7AF0}">
      <dsp:nvSpPr>
        <dsp:cNvPr id="0" name=""/>
        <dsp:cNvSpPr/>
      </dsp:nvSpPr>
      <dsp:spPr>
        <a:xfrm>
          <a:off x="8806411" y="9696326"/>
          <a:ext cx="9260968" cy="678723"/>
        </a:xfrm>
        <a:prstGeom prst="roundRect">
          <a:avLst/>
        </a:prstGeom>
        <a:solidFill>
          <a:schemeClr val="lt1">
            <a:alpha val="90000"/>
            <a:hueOff val="0"/>
            <a:satOff val="0"/>
            <a:lumOff val="0"/>
            <a:alphaOff val="0"/>
          </a:schemeClr>
        </a:solidFill>
        <a:ln w="9525" cap="flat" cmpd="sng" algn="ctr">
          <a:solidFill>
            <a:schemeClr val="accent1">
              <a:shade val="50000"/>
              <a:hueOff val="74021"/>
              <a:satOff val="-2128"/>
              <a:lumOff val="7322"/>
              <a:alphaOff val="0"/>
            </a:schemeClr>
          </a:solidFill>
          <a:prstDash val="solid"/>
        </a:ln>
        <a:effectLst/>
        <a:sp3d z="57200" extrusionH="600" contourW="3000">
          <a:bevelT w="48600" h="18600" prst="relaxedInset"/>
          <a:bevelB w="48600" h="8600" prst="relaxedInset"/>
        </a:sp3d>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ZA" sz="2400" kern="1200" dirty="0" smtClean="0">
              <a:latin typeface="Arial Rounded MT Bold" panose="020F0704030504030204" pitchFamily="34" charset="0"/>
            </a:rPr>
            <a:t>2 – Referred in terms of Section 6(7)(c) of the Act</a:t>
          </a:r>
        </a:p>
      </dsp:txBody>
      <dsp:txXfrm>
        <a:off x="8839544" y="9729459"/>
        <a:ext cx="9194702" cy="61245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B59F71F8-24A1-47E2-9564-16634130E6FA}" type="datetimeFigureOut">
              <a:rPr lang="en-ZA" smtClean="0"/>
              <a:t>2021/11/17</a:t>
            </a:fld>
            <a:endParaRPr lang="en-ZA"/>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AC40E50-959D-4227-882A-38B7DAD5DED0}" type="slidenum">
              <a:rPr lang="en-ZA" smtClean="0"/>
              <a:t>‹#›</a:t>
            </a:fld>
            <a:endParaRPr lang="en-ZA"/>
          </a:p>
        </p:txBody>
      </p:sp>
    </p:spTree>
    <p:extLst>
      <p:ext uri="{BB962C8B-B14F-4D97-AF65-F5344CB8AC3E}">
        <p14:creationId xmlns:p14="http://schemas.microsoft.com/office/powerpoint/2010/main" val="23782851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77" name="Shape 277"/>
          <p:cNvSpPr>
            <a:spLocks noGrp="1" noRot="1" noChangeAspect="1"/>
          </p:cNvSpPr>
          <p:nvPr>
            <p:ph type="sldImg"/>
          </p:nvPr>
        </p:nvSpPr>
        <p:spPr>
          <a:xfrm>
            <a:off x="92075" y="744538"/>
            <a:ext cx="6613525" cy="3722687"/>
          </a:xfrm>
          <a:prstGeom prst="rect">
            <a:avLst/>
          </a:prstGeom>
        </p:spPr>
        <p:txBody>
          <a:bodyPr/>
          <a:lstStyle/>
          <a:p>
            <a:pPr lvl="0"/>
            <a:endParaRPr/>
          </a:p>
        </p:txBody>
      </p:sp>
      <p:sp>
        <p:nvSpPr>
          <p:cNvPr id="278" name="Shape 278"/>
          <p:cNvSpPr>
            <a:spLocks noGrp="1"/>
          </p:cNvSpPr>
          <p:nvPr>
            <p:ph type="body" sz="quarter" idx="1"/>
          </p:nvPr>
        </p:nvSpPr>
        <p:spPr>
          <a:xfrm>
            <a:off x="906357" y="4715153"/>
            <a:ext cx="4984962" cy="4466987"/>
          </a:xfrm>
          <a:prstGeom prst="rect">
            <a:avLst/>
          </a:prstGeom>
        </p:spPr>
        <p:txBody>
          <a:bodyPr/>
          <a:lstStyle/>
          <a:p>
            <a:pPr lvl="0"/>
            <a:endParaRPr/>
          </a:p>
        </p:txBody>
      </p:sp>
    </p:spTree>
    <p:extLst>
      <p:ext uri="{BB962C8B-B14F-4D97-AF65-F5344CB8AC3E}">
        <p14:creationId xmlns:p14="http://schemas.microsoft.com/office/powerpoint/2010/main" val="1255236062"/>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Tree>
    <p:extLst>
      <p:ext uri="{BB962C8B-B14F-4D97-AF65-F5344CB8AC3E}">
        <p14:creationId xmlns:p14="http://schemas.microsoft.com/office/powerpoint/2010/main" val="4262567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Tree>
    <p:extLst>
      <p:ext uri="{BB962C8B-B14F-4D97-AF65-F5344CB8AC3E}">
        <p14:creationId xmlns:p14="http://schemas.microsoft.com/office/powerpoint/2010/main" val="1841047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val="17835930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val="3193504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val="1871078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Tree>
    <p:extLst>
      <p:ext uri="{BB962C8B-B14F-4D97-AF65-F5344CB8AC3E}">
        <p14:creationId xmlns:p14="http://schemas.microsoft.com/office/powerpoint/2010/main" val="1830357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Tree>
    <p:extLst>
      <p:ext uri="{BB962C8B-B14F-4D97-AF65-F5344CB8AC3E}">
        <p14:creationId xmlns:p14="http://schemas.microsoft.com/office/powerpoint/2010/main" val="37320608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3924" y="9920274"/>
            <a:ext cx="15536704" cy="2926080"/>
          </a:xfrm>
        </p:spPr>
        <p:txBody>
          <a:bodyPr anchor="ctr">
            <a:normAutofit/>
          </a:bodyPr>
          <a:lstStyle>
            <a:lvl1pPr algn="r">
              <a:defRPr sz="9995" spc="400" baseline="0"/>
            </a:lvl1pPr>
          </a:lstStyle>
          <a:p>
            <a:r>
              <a:rPr lang="en-US" smtClean="0"/>
              <a:t>Click to edit Master title style</a:t>
            </a:r>
            <a:endParaRPr lang="en-US" dirty="0"/>
          </a:p>
        </p:txBody>
      </p:sp>
      <p:sp>
        <p:nvSpPr>
          <p:cNvPr id="3" name="Subtitle 2"/>
          <p:cNvSpPr>
            <a:spLocks noGrp="1"/>
          </p:cNvSpPr>
          <p:nvPr>
            <p:ph type="subTitle" idx="1"/>
          </p:nvPr>
        </p:nvSpPr>
        <p:spPr>
          <a:xfrm>
            <a:off x="17212231" y="9920274"/>
            <a:ext cx="6397466" cy="2926080"/>
          </a:xfrm>
        </p:spPr>
        <p:txBody>
          <a:bodyPr lIns="91440" rIns="91440" anchor="ctr">
            <a:normAutofit/>
          </a:bodyPr>
          <a:lstStyle>
            <a:lvl1pPr marL="0" indent="0" algn="l">
              <a:lnSpc>
                <a:spcPct val="100000"/>
              </a:lnSpc>
              <a:spcBef>
                <a:spcPts val="0"/>
              </a:spcBef>
              <a:buNone/>
              <a:defRPr sz="3598">
                <a:solidFill>
                  <a:schemeClr val="tx1">
                    <a:lumMod val="95000"/>
                    <a:lumOff val="5000"/>
                  </a:schemeClr>
                </a:solidFill>
              </a:defRPr>
            </a:lvl1pPr>
            <a:lvl2pPr marL="913943" indent="0" algn="ctr">
              <a:buNone/>
              <a:defRPr sz="3598"/>
            </a:lvl2pPr>
            <a:lvl3pPr marL="1827886" indent="0" algn="ctr">
              <a:buNone/>
              <a:defRPr sz="3598"/>
            </a:lvl3pPr>
            <a:lvl4pPr marL="2741828" indent="0" algn="ctr">
              <a:buNone/>
              <a:defRPr sz="3598"/>
            </a:lvl4pPr>
            <a:lvl5pPr marL="3655771" indent="0" algn="ctr">
              <a:buNone/>
              <a:defRPr sz="3598"/>
            </a:lvl5pPr>
            <a:lvl6pPr marL="4569714" indent="0" algn="ctr">
              <a:buNone/>
              <a:defRPr sz="3598"/>
            </a:lvl6pPr>
            <a:lvl7pPr marL="5483657" indent="0" algn="ctr">
              <a:buNone/>
              <a:defRPr sz="3598"/>
            </a:lvl7pPr>
            <a:lvl8pPr marL="6397600" indent="0" algn="ctr">
              <a:buNone/>
              <a:defRPr sz="3598"/>
            </a:lvl8pPr>
            <a:lvl9pPr marL="7311542" indent="0" algn="ctr">
              <a:buNone/>
              <a:defRPr sz="3598"/>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fld id="{86CB4B4D-7CA3-9044-876B-883B54F8677D}" type="slidenum">
              <a:rPr lang="en-ZA" smtClean="0"/>
              <a:t>‹#›</a:t>
            </a:fld>
            <a:endParaRPr lang="en-ZA"/>
          </a:p>
        </p:txBody>
      </p:sp>
      <p:cxnSp>
        <p:nvCxnSpPr>
          <p:cNvPr id="13" name="Straight Connector 12"/>
          <p:cNvCxnSpPr/>
          <p:nvPr/>
        </p:nvCxnSpPr>
        <p:spPr>
          <a:xfrm flipV="1">
            <a:off x="16764948" y="10528212"/>
            <a:ext cx="0" cy="1828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1"/>
            <a:ext cx="24371300" cy="9144002"/>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941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fld id="{86CB4B4D-7CA3-9044-876B-883B54F8677D}" type="slidenum">
              <a:rPr lang="en-ZA" smtClean="0"/>
              <a:t>‹#›</a:t>
            </a:fld>
            <a:endParaRPr lang="en-ZA"/>
          </a:p>
        </p:txBody>
      </p:sp>
    </p:spTree>
    <p:extLst>
      <p:ext uri="{BB962C8B-B14F-4D97-AF65-F5344CB8AC3E}">
        <p14:creationId xmlns:p14="http://schemas.microsoft.com/office/powerpoint/2010/main" val="1513458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440713" y="1524000"/>
            <a:ext cx="5255062" cy="108204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80170" y="1524000"/>
            <a:ext cx="15155902" cy="10820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fld id="{86CB4B4D-7CA3-9044-876B-883B54F8677D}" type="slidenum">
              <a:rPr lang="en-ZA" smtClean="0"/>
              <a:t>‹#›</a:t>
            </a:fld>
            <a:endParaRPr lang="en-ZA"/>
          </a:p>
        </p:txBody>
      </p:sp>
      <p:cxnSp>
        <p:nvCxnSpPr>
          <p:cNvPr id="7" name="Straight Connector 6"/>
          <p:cNvCxnSpPr/>
          <p:nvPr/>
        </p:nvCxnSpPr>
        <p:spPr>
          <a:xfrm rot="5400000" flipV="1">
            <a:off x="20106323" y="119002"/>
            <a:ext cx="0" cy="1827848"/>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1837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Layout 01">
    <p:bg>
      <p:bgPr>
        <a:solidFill>
          <a:srgbClr val="FAFC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178574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58742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3924" y="9920274"/>
            <a:ext cx="15536704" cy="2926080"/>
          </a:xfrm>
        </p:spPr>
        <p:txBody>
          <a:bodyPr anchor="ctr">
            <a:normAutofit/>
          </a:bodyPr>
          <a:lstStyle>
            <a:lvl1pPr algn="r">
              <a:defRPr sz="9995" b="0" spc="4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212231" y="9920274"/>
            <a:ext cx="6397466" cy="2926080"/>
          </a:xfrm>
        </p:spPr>
        <p:txBody>
          <a:bodyPr lIns="91440" rIns="91440" anchor="ctr">
            <a:normAutofit/>
          </a:bodyPr>
          <a:lstStyle>
            <a:lvl1pPr marL="0" indent="0">
              <a:lnSpc>
                <a:spcPct val="100000"/>
              </a:lnSpc>
              <a:spcBef>
                <a:spcPts val="0"/>
              </a:spcBef>
              <a:buNone/>
              <a:defRPr sz="3598">
                <a:solidFill>
                  <a:schemeClr val="tx1">
                    <a:lumMod val="95000"/>
                    <a:lumOff val="5000"/>
                  </a:schemeClr>
                </a:solidFill>
              </a:defRPr>
            </a:lvl1pPr>
            <a:lvl2pPr marL="913943" indent="0">
              <a:buNone/>
              <a:defRPr sz="3598">
                <a:solidFill>
                  <a:schemeClr val="tx1">
                    <a:tint val="75000"/>
                  </a:schemeClr>
                </a:solidFill>
              </a:defRPr>
            </a:lvl2pPr>
            <a:lvl3pPr marL="1827886" indent="0">
              <a:buNone/>
              <a:defRPr sz="3198">
                <a:solidFill>
                  <a:schemeClr val="tx1">
                    <a:tint val="75000"/>
                  </a:schemeClr>
                </a:solidFill>
              </a:defRPr>
            </a:lvl3pPr>
            <a:lvl4pPr marL="2741828" indent="0">
              <a:buNone/>
              <a:defRPr sz="2799">
                <a:solidFill>
                  <a:schemeClr val="tx1">
                    <a:tint val="75000"/>
                  </a:schemeClr>
                </a:solidFill>
              </a:defRPr>
            </a:lvl4pPr>
            <a:lvl5pPr marL="3655771" indent="0">
              <a:buNone/>
              <a:defRPr sz="2799">
                <a:solidFill>
                  <a:schemeClr val="tx1">
                    <a:tint val="75000"/>
                  </a:schemeClr>
                </a:solidFill>
              </a:defRPr>
            </a:lvl5pPr>
            <a:lvl6pPr marL="4569714" indent="0">
              <a:buNone/>
              <a:defRPr sz="2799">
                <a:solidFill>
                  <a:schemeClr val="tx1">
                    <a:tint val="75000"/>
                  </a:schemeClr>
                </a:solidFill>
              </a:defRPr>
            </a:lvl6pPr>
            <a:lvl7pPr marL="5483657" indent="0">
              <a:buNone/>
              <a:defRPr sz="2799">
                <a:solidFill>
                  <a:schemeClr val="tx1">
                    <a:tint val="75000"/>
                  </a:schemeClr>
                </a:solidFill>
              </a:defRPr>
            </a:lvl7pPr>
            <a:lvl8pPr marL="6397600" indent="0">
              <a:buNone/>
              <a:defRPr sz="2799">
                <a:solidFill>
                  <a:schemeClr val="tx1">
                    <a:tint val="75000"/>
                  </a:schemeClr>
                </a:solidFill>
              </a:defRPr>
            </a:lvl8pPr>
            <a:lvl9pPr marL="7311542" indent="0">
              <a:buNone/>
              <a:defRPr sz="2799">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fld id="{86CB4B4D-7CA3-9044-876B-883B54F8677D}" type="slidenum">
              <a:rPr lang="en-ZA" smtClean="0"/>
              <a:t>‹#›</a:t>
            </a:fld>
            <a:endParaRPr lang="en-ZA"/>
          </a:p>
        </p:txBody>
      </p:sp>
      <p:cxnSp>
        <p:nvCxnSpPr>
          <p:cNvPr id="12" name="Straight Connector 11"/>
          <p:cNvCxnSpPr/>
          <p:nvPr/>
        </p:nvCxnSpPr>
        <p:spPr>
          <a:xfrm flipV="1">
            <a:off x="16764948" y="10528212"/>
            <a:ext cx="0" cy="18288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2"/>
            <a:ext cx="24371300" cy="9144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0075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047189" y="1170432"/>
            <a:ext cx="19430019" cy="29992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047187" y="4572000"/>
            <a:ext cx="9504807" cy="8046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1972401" y="4572000"/>
            <a:ext cx="9504807" cy="8046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fld id="{86CB4B4D-7CA3-9044-876B-883B54F8677D}" type="slidenum">
              <a:rPr lang="en-ZA" smtClean="0"/>
              <a:t>‹#›</a:t>
            </a:fld>
            <a:endParaRPr lang="en-ZA"/>
          </a:p>
        </p:txBody>
      </p:sp>
    </p:spTree>
    <p:extLst>
      <p:ext uri="{BB962C8B-B14F-4D97-AF65-F5344CB8AC3E}">
        <p14:creationId xmlns:p14="http://schemas.microsoft.com/office/powerpoint/2010/main" val="1255300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047189" y="4359272"/>
            <a:ext cx="9504807" cy="1645920"/>
          </a:xfrm>
        </p:spPr>
        <p:txBody>
          <a:bodyPr lIns="137160" rIns="137160" anchor="ctr">
            <a:normAutofit/>
          </a:bodyPr>
          <a:lstStyle>
            <a:lvl1pPr marL="0" indent="0">
              <a:spcBef>
                <a:spcPts val="0"/>
              </a:spcBef>
              <a:spcAft>
                <a:spcPts val="0"/>
              </a:spcAft>
              <a:buNone/>
              <a:defRPr sz="4598" b="0" cap="none" baseline="0">
                <a:solidFill>
                  <a:schemeClr val="accent1"/>
                </a:solidFill>
                <a:latin typeface="+mn-lt"/>
              </a:defRPr>
            </a:lvl1pPr>
            <a:lvl2pPr marL="913943" indent="0">
              <a:buNone/>
              <a:defRPr sz="3998" b="1"/>
            </a:lvl2pPr>
            <a:lvl3pPr marL="1827886" indent="0">
              <a:buNone/>
              <a:defRPr sz="3598" b="1"/>
            </a:lvl3pPr>
            <a:lvl4pPr marL="2741828" indent="0">
              <a:buNone/>
              <a:defRPr sz="3198" b="1"/>
            </a:lvl4pPr>
            <a:lvl5pPr marL="3655771" indent="0">
              <a:buNone/>
              <a:defRPr sz="3198" b="1"/>
            </a:lvl5pPr>
            <a:lvl6pPr marL="4569714" indent="0">
              <a:buNone/>
              <a:defRPr sz="3198" b="1"/>
            </a:lvl6pPr>
            <a:lvl7pPr marL="5483657" indent="0">
              <a:buNone/>
              <a:defRPr sz="3198" b="1"/>
            </a:lvl7pPr>
            <a:lvl8pPr marL="6397600" indent="0">
              <a:buNone/>
              <a:defRPr sz="3198" b="1"/>
            </a:lvl8pPr>
            <a:lvl9pPr marL="7311542" indent="0">
              <a:buNone/>
              <a:defRPr sz="3198" b="1"/>
            </a:lvl9pPr>
          </a:lstStyle>
          <a:p>
            <a:pPr lvl="0"/>
            <a:r>
              <a:rPr lang="en-US" smtClean="0"/>
              <a:t>Click to edit Master text styles</a:t>
            </a:r>
          </a:p>
        </p:txBody>
      </p:sp>
      <p:sp>
        <p:nvSpPr>
          <p:cNvPr id="4" name="Content Placeholder 3"/>
          <p:cNvSpPr>
            <a:spLocks noGrp="1"/>
          </p:cNvSpPr>
          <p:nvPr>
            <p:ph sz="half" idx="2"/>
          </p:nvPr>
        </p:nvSpPr>
        <p:spPr>
          <a:xfrm>
            <a:off x="2047189" y="5935576"/>
            <a:ext cx="9504807" cy="66831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1975535" y="4359272"/>
            <a:ext cx="9504807" cy="1645920"/>
          </a:xfrm>
        </p:spPr>
        <p:txBody>
          <a:bodyPr lIns="137160" rIns="137160" anchor="ctr">
            <a:normAutofit/>
          </a:bodyPr>
          <a:lstStyle>
            <a:lvl1pPr marL="0" indent="0">
              <a:spcBef>
                <a:spcPts val="0"/>
              </a:spcBef>
              <a:spcAft>
                <a:spcPts val="0"/>
              </a:spcAft>
              <a:buNone/>
              <a:defRPr lang="en-US" sz="4598" b="0" kern="1200" cap="none" baseline="0" dirty="0">
                <a:solidFill>
                  <a:schemeClr val="accent1"/>
                </a:solidFill>
                <a:latin typeface="+mn-lt"/>
                <a:ea typeface="+mn-ea"/>
                <a:cs typeface="+mn-cs"/>
              </a:defRPr>
            </a:lvl1pPr>
            <a:lvl2pPr marL="913943" indent="0">
              <a:buNone/>
              <a:defRPr sz="3998" b="1"/>
            </a:lvl2pPr>
            <a:lvl3pPr marL="1827886" indent="0">
              <a:buNone/>
              <a:defRPr sz="3598" b="1"/>
            </a:lvl3pPr>
            <a:lvl4pPr marL="2741828" indent="0">
              <a:buNone/>
              <a:defRPr sz="3198" b="1"/>
            </a:lvl4pPr>
            <a:lvl5pPr marL="3655771" indent="0">
              <a:buNone/>
              <a:defRPr sz="3198" b="1"/>
            </a:lvl5pPr>
            <a:lvl6pPr marL="4569714" indent="0">
              <a:buNone/>
              <a:defRPr sz="3198" b="1"/>
            </a:lvl6pPr>
            <a:lvl7pPr marL="5483657" indent="0">
              <a:buNone/>
              <a:defRPr sz="3198" b="1"/>
            </a:lvl7pPr>
            <a:lvl8pPr marL="6397600" indent="0">
              <a:buNone/>
              <a:defRPr sz="3198" b="1"/>
            </a:lvl8pPr>
            <a:lvl9pPr marL="7311542" indent="0">
              <a:buNone/>
              <a:defRPr sz="3198" b="1"/>
            </a:lvl9pPr>
          </a:lstStyle>
          <a:p>
            <a:pPr marL="0" lvl="0" indent="0" algn="l" defTabSz="1827886" rtl="0" eaLnBrk="1" latinLnBrk="0" hangingPunct="1">
              <a:lnSpc>
                <a:spcPct val="90000"/>
              </a:lnSpc>
              <a:spcBef>
                <a:spcPts val="3598"/>
              </a:spcBef>
              <a:buNone/>
            </a:pPr>
            <a:r>
              <a:rPr lang="en-US" smtClean="0"/>
              <a:t>Click to edit Master text styles</a:t>
            </a:r>
          </a:p>
        </p:txBody>
      </p:sp>
      <p:sp>
        <p:nvSpPr>
          <p:cNvPr id="6" name="Content Placeholder 5"/>
          <p:cNvSpPr>
            <a:spLocks noGrp="1"/>
          </p:cNvSpPr>
          <p:nvPr>
            <p:ph sz="quarter" idx="4"/>
          </p:nvPr>
        </p:nvSpPr>
        <p:spPr>
          <a:xfrm>
            <a:off x="11975535" y="5935576"/>
            <a:ext cx="9504807" cy="66831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lvl="0"/>
            <a:fld id="{86CB4B4D-7CA3-9044-876B-883B54F8677D}" type="slidenum">
              <a:rPr lang="en-ZA" smtClean="0"/>
              <a:t>‹#›</a:t>
            </a:fld>
            <a:endParaRPr lang="en-ZA"/>
          </a:p>
        </p:txBody>
      </p:sp>
    </p:spTree>
    <p:extLst>
      <p:ext uri="{BB962C8B-B14F-4D97-AF65-F5344CB8AC3E}">
        <p14:creationId xmlns:p14="http://schemas.microsoft.com/office/powerpoint/2010/main" val="4003919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lvl="0"/>
            <a:fld id="{86CB4B4D-7CA3-9044-876B-883B54F8677D}" type="slidenum">
              <a:rPr lang="en-ZA" smtClean="0"/>
              <a:t>‹#›</a:t>
            </a:fld>
            <a:endParaRPr lang="en-ZA"/>
          </a:p>
        </p:txBody>
      </p:sp>
    </p:spTree>
    <p:extLst>
      <p:ext uri="{BB962C8B-B14F-4D97-AF65-F5344CB8AC3E}">
        <p14:creationId xmlns:p14="http://schemas.microsoft.com/office/powerpoint/2010/main" val="2074132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4910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2047189" y="943018"/>
            <a:ext cx="8773668" cy="3474720"/>
          </a:xfrm>
        </p:spPr>
        <p:txBody>
          <a:bodyPr>
            <a:noAutofit/>
          </a:bodyPr>
          <a:lstStyle>
            <a:lvl1pPr>
              <a:lnSpc>
                <a:spcPct val="80000"/>
              </a:lnSpc>
              <a:defRPr sz="7996"/>
            </a:lvl1pPr>
          </a:lstStyle>
          <a:p>
            <a:r>
              <a:rPr lang="en-US" smtClean="0"/>
              <a:t>Click to edit Master title style</a:t>
            </a:r>
            <a:endParaRPr lang="en-US" dirty="0"/>
          </a:p>
        </p:txBody>
      </p:sp>
      <p:sp>
        <p:nvSpPr>
          <p:cNvPr id="3" name="Content Placeholder 2"/>
          <p:cNvSpPr>
            <a:spLocks noGrp="1"/>
          </p:cNvSpPr>
          <p:nvPr>
            <p:ph idx="1"/>
          </p:nvPr>
        </p:nvSpPr>
        <p:spPr>
          <a:xfrm>
            <a:off x="11424047" y="1645920"/>
            <a:ext cx="11350933" cy="10369296"/>
          </a:xfrm>
        </p:spPr>
        <p:txBody>
          <a:bodyPr/>
          <a:lstStyle>
            <a:lvl1pPr>
              <a:defRPr sz="4798"/>
            </a:lvl1pPr>
            <a:lvl2pPr>
              <a:defRPr sz="3998"/>
            </a:lvl2pPr>
            <a:lvl3pPr>
              <a:defRPr sz="3198"/>
            </a:lvl3pPr>
            <a:lvl4pPr>
              <a:defRPr sz="3198"/>
            </a:lvl4pPr>
            <a:lvl5pPr>
              <a:defRPr sz="3198"/>
            </a:lvl5pPr>
            <a:lvl6pPr>
              <a:defRPr sz="3198"/>
            </a:lvl6pPr>
            <a:lvl7pPr>
              <a:defRPr sz="3198"/>
            </a:lvl7pPr>
            <a:lvl8pPr>
              <a:defRPr sz="3198"/>
            </a:lvl8pPr>
            <a:lvl9pPr>
              <a:defRPr sz="3198"/>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047189" y="4515012"/>
            <a:ext cx="8773668" cy="7524588"/>
          </a:xfrm>
        </p:spPr>
        <p:txBody>
          <a:bodyPr lIns="91440" rIns="91440">
            <a:normAutofit/>
          </a:bodyPr>
          <a:lstStyle>
            <a:lvl1pPr marL="0" indent="0">
              <a:lnSpc>
                <a:spcPct val="108000"/>
              </a:lnSpc>
              <a:spcBef>
                <a:spcPts val="1199"/>
              </a:spcBef>
              <a:buNone/>
              <a:defRPr sz="3198"/>
            </a:lvl1pPr>
            <a:lvl2pPr marL="913943" indent="0">
              <a:buNone/>
              <a:defRPr sz="2399"/>
            </a:lvl2pPr>
            <a:lvl3pPr marL="1827886" indent="0">
              <a:buNone/>
              <a:defRPr sz="1999"/>
            </a:lvl3pPr>
            <a:lvl4pPr marL="2741828" indent="0">
              <a:buNone/>
              <a:defRPr sz="1799"/>
            </a:lvl4pPr>
            <a:lvl5pPr marL="3655771" indent="0">
              <a:buNone/>
              <a:defRPr sz="1799"/>
            </a:lvl5pPr>
            <a:lvl6pPr marL="4569714" indent="0">
              <a:buNone/>
              <a:defRPr sz="1799"/>
            </a:lvl6pPr>
            <a:lvl7pPr marL="5483657" indent="0">
              <a:buNone/>
              <a:defRPr sz="1799"/>
            </a:lvl7pPr>
            <a:lvl8pPr marL="6397600" indent="0">
              <a:buNone/>
              <a:defRPr sz="1799"/>
            </a:lvl8pPr>
            <a:lvl9pPr marL="7311542" indent="0">
              <a:buNone/>
              <a:defRPr sz="1799"/>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fld id="{86CB4B4D-7CA3-9044-876B-883B54F8677D}" type="slidenum">
              <a:rPr lang="en-ZA" smtClean="0"/>
              <a:t>‹#›</a:t>
            </a:fld>
            <a:endParaRPr lang="en-ZA"/>
          </a:p>
        </p:txBody>
      </p:sp>
    </p:spTree>
    <p:extLst>
      <p:ext uri="{BB962C8B-B14F-4D97-AF65-F5344CB8AC3E}">
        <p14:creationId xmlns:p14="http://schemas.microsoft.com/office/powerpoint/2010/main" val="1483384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924" y="9920276"/>
            <a:ext cx="15536704" cy="2926080"/>
          </a:xfrm>
        </p:spPr>
        <p:txBody>
          <a:bodyPr anchor="ctr">
            <a:normAutofit/>
          </a:bodyPr>
          <a:lstStyle>
            <a:lvl1pPr algn="r">
              <a:defRPr sz="9995" spc="4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2"/>
            <a:ext cx="24365207" cy="9144000"/>
          </a:xfrm>
          <a:solidFill>
            <a:schemeClr val="accent1">
              <a:lumMod val="60000"/>
              <a:lumOff val="40000"/>
            </a:schemeClr>
          </a:solidFill>
        </p:spPr>
        <p:txBody>
          <a:bodyPr lIns="457200" tIns="365760" rIns="45720" bIns="45720" anchor="t"/>
          <a:lstStyle>
            <a:lvl1pPr marL="0" indent="0">
              <a:buNone/>
              <a:defRPr sz="6397"/>
            </a:lvl1pPr>
            <a:lvl2pPr marL="913943" indent="0">
              <a:buNone/>
              <a:defRPr sz="5597"/>
            </a:lvl2pPr>
            <a:lvl3pPr marL="1827886" indent="0">
              <a:buNone/>
              <a:defRPr sz="4798"/>
            </a:lvl3pPr>
            <a:lvl4pPr marL="2741828" indent="0">
              <a:buNone/>
              <a:defRPr sz="3998"/>
            </a:lvl4pPr>
            <a:lvl5pPr marL="3655771" indent="0">
              <a:buNone/>
              <a:defRPr sz="3998"/>
            </a:lvl5pPr>
            <a:lvl6pPr marL="4569714" indent="0">
              <a:buNone/>
              <a:defRPr sz="3998"/>
            </a:lvl6pPr>
            <a:lvl7pPr marL="5483657" indent="0">
              <a:buNone/>
              <a:defRPr sz="3998"/>
            </a:lvl7pPr>
            <a:lvl8pPr marL="6397600" indent="0">
              <a:buNone/>
              <a:defRPr sz="3998"/>
            </a:lvl8pPr>
            <a:lvl9pPr marL="7311542" indent="0">
              <a:buNone/>
              <a:defRPr sz="3998"/>
            </a:lvl9pPr>
          </a:lstStyle>
          <a:p>
            <a:r>
              <a:rPr lang="en-US" smtClean="0"/>
              <a:t>Click icon to add picture</a:t>
            </a:r>
            <a:endParaRPr lang="en-US" dirty="0"/>
          </a:p>
        </p:txBody>
      </p:sp>
      <p:sp>
        <p:nvSpPr>
          <p:cNvPr id="4" name="Text Placeholder 3"/>
          <p:cNvSpPr>
            <a:spLocks noGrp="1"/>
          </p:cNvSpPr>
          <p:nvPr>
            <p:ph type="body" sz="half" idx="2"/>
          </p:nvPr>
        </p:nvSpPr>
        <p:spPr>
          <a:xfrm>
            <a:off x="17212231" y="9920276"/>
            <a:ext cx="6397466" cy="2926080"/>
          </a:xfrm>
        </p:spPr>
        <p:txBody>
          <a:bodyPr lIns="91440" rIns="91440" anchor="ctr">
            <a:normAutofit/>
          </a:bodyPr>
          <a:lstStyle>
            <a:lvl1pPr marL="0" indent="0">
              <a:lnSpc>
                <a:spcPct val="100000"/>
              </a:lnSpc>
              <a:spcBef>
                <a:spcPts val="0"/>
              </a:spcBef>
              <a:buNone/>
              <a:defRPr sz="3598">
                <a:solidFill>
                  <a:schemeClr val="tx1">
                    <a:lumMod val="95000"/>
                    <a:lumOff val="5000"/>
                  </a:schemeClr>
                </a:solidFill>
              </a:defRPr>
            </a:lvl1pPr>
            <a:lvl2pPr marL="913943" indent="0">
              <a:buNone/>
              <a:defRPr sz="2799"/>
            </a:lvl2pPr>
            <a:lvl3pPr marL="1827886" indent="0">
              <a:buNone/>
              <a:defRPr sz="2399"/>
            </a:lvl3pPr>
            <a:lvl4pPr marL="2741828" indent="0">
              <a:buNone/>
              <a:defRPr sz="1999"/>
            </a:lvl4pPr>
            <a:lvl5pPr marL="3655771" indent="0">
              <a:buNone/>
              <a:defRPr sz="1999"/>
            </a:lvl5pPr>
            <a:lvl6pPr marL="4569714" indent="0">
              <a:buNone/>
              <a:defRPr sz="1999"/>
            </a:lvl6pPr>
            <a:lvl7pPr marL="5483657" indent="0">
              <a:buNone/>
              <a:defRPr sz="1999"/>
            </a:lvl7pPr>
            <a:lvl8pPr marL="6397600" indent="0">
              <a:buNone/>
              <a:defRPr sz="1999"/>
            </a:lvl8pPr>
            <a:lvl9pPr marL="7311542" indent="0">
              <a:buNone/>
              <a:defRPr sz="1999"/>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fld id="{86CB4B4D-7CA3-9044-876B-883B54F8677D}" type="slidenum">
              <a:rPr lang="en-ZA" smtClean="0"/>
              <a:t>‹#›</a:t>
            </a:fld>
            <a:endParaRPr lang="en-ZA"/>
          </a:p>
        </p:txBody>
      </p:sp>
      <p:cxnSp>
        <p:nvCxnSpPr>
          <p:cNvPr id="8" name="Straight Connector 7"/>
          <p:cNvCxnSpPr/>
          <p:nvPr/>
        </p:nvCxnSpPr>
        <p:spPr>
          <a:xfrm flipV="1">
            <a:off x="16764950" y="10528212"/>
            <a:ext cx="0" cy="1828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9823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47189" y="1170432"/>
            <a:ext cx="19430019" cy="299923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047190" y="4572000"/>
            <a:ext cx="19430021" cy="804672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047192" y="12941408"/>
            <a:ext cx="4306042" cy="548640"/>
          </a:xfrm>
          <a:prstGeom prst="rect">
            <a:avLst/>
          </a:prstGeom>
        </p:spPr>
        <p:txBody>
          <a:bodyPr vert="horz" lIns="91440" tIns="45720" rIns="91440" bIns="45720" rtlCol="0" anchor="ctr"/>
          <a:lstStyle>
            <a:lvl1pPr algn="l">
              <a:defRPr sz="1999">
                <a:solidFill>
                  <a:schemeClr val="tx1">
                    <a:lumMod val="95000"/>
                    <a:lumOff val="5000"/>
                  </a:schemeClr>
                </a:solidFill>
                <a:latin typeface="+mj-lt"/>
              </a:defRPr>
            </a:lvl1pPr>
          </a:lstStyle>
          <a:p>
            <a:endParaRPr lang="en-US" dirty="0"/>
          </a:p>
        </p:txBody>
      </p:sp>
      <p:sp>
        <p:nvSpPr>
          <p:cNvPr id="5" name="Footer Placeholder 4"/>
          <p:cNvSpPr>
            <a:spLocks noGrp="1"/>
          </p:cNvSpPr>
          <p:nvPr>
            <p:ph type="ftr" sz="quarter" idx="3"/>
          </p:nvPr>
        </p:nvSpPr>
        <p:spPr>
          <a:xfrm>
            <a:off x="9680820" y="12941408"/>
            <a:ext cx="11796771" cy="548640"/>
          </a:xfrm>
          <a:prstGeom prst="rect">
            <a:avLst/>
          </a:prstGeom>
        </p:spPr>
        <p:txBody>
          <a:bodyPr vert="horz" lIns="91440" tIns="45720" rIns="91440" bIns="45720" rtlCol="0" anchor="ctr"/>
          <a:lstStyle>
            <a:lvl1pPr algn="r">
              <a:defRPr sz="1999"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21663378" y="12941408"/>
            <a:ext cx="1946320" cy="548640"/>
          </a:xfrm>
          <a:prstGeom prst="rect">
            <a:avLst/>
          </a:prstGeom>
        </p:spPr>
        <p:txBody>
          <a:bodyPr vert="horz" lIns="91440" tIns="45720" rIns="91440" bIns="45720" rtlCol="0" anchor="ctr"/>
          <a:lstStyle>
            <a:lvl1pPr algn="l">
              <a:defRPr sz="1999">
                <a:solidFill>
                  <a:schemeClr val="tx1">
                    <a:lumMod val="95000"/>
                    <a:lumOff val="5000"/>
                  </a:schemeClr>
                </a:solidFill>
                <a:latin typeface="+mj-lt"/>
              </a:defRPr>
            </a:lvl1pPr>
          </a:lstStyle>
          <a:p>
            <a:pPr lvl="0"/>
            <a:fld id="{86CB4B4D-7CA3-9044-876B-883B54F8677D}" type="slidenum">
              <a:rPr lang="en-ZA" smtClean="0"/>
              <a:t>‹#›</a:t>
            </a:fld>
            <a:endParaRPr lang="en-ZA"/>
          </a:p>
        </p:txBody>
      </p:sp>
      <p:cxnSp>
        <p:nvCxnSpPr>
          <p:cNvPr id="8" name="Straight Connector 7"/>
          <p:cNvCxnSpPr/>
          <p:nvPr/>
        </p:nvCxnSpPr>
        <p:spPr>
          <a:xfrm flipV="1">
            <a:off x="1523206" y="1652648"/>
            <a:ext cx="0" cy="1828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74030"/>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Lst>
  <p:hf hdr="0" ftr="0" dt="0"/>
  <p:txStyles>
    <p:title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p:titleStyle>
    <p:bodyStyle>
      <a:lvl1pPr marL="182789" indent="-182789" algn="l" defTabSz="1827886" rtl="0" eaLnBrk="1" latinLnBrk="0" hangingPunct="1">
        <a:lnSpc>
          <a:spcPct val="90000"/>
        </a:lnSpc>
        <a:spcBef>
          <a:spcPts val="2399"/>
        </a:spcBef>
        <a:spcAft>
          <a:spcPts val="400"/>
        </a:spcAft>
        <a:buClr>
          <a:schemeClr val="accent1"/>
        </a:buClr>
        <a:buSzPct val="100000"/>
        <a:buFont typeface="Tw Cen MT" panose="020B0602020104020603" pitchFamily="34" charset="0"/>
        <a:buChar char=" "/>
        <a:defRPr sz="4398" kern="1200">
          <a:solidFill>
            <a:schemeClr val="tx1"/>
          </a:solidFill>
          <a:latin typeface="+mn-lt"/>
          <a:ea typeface="+mn-ea"/>
          <a:cs typeface="+mn-cs"/>
        </a:defRPr>
      </a:lvl1pPr>
      <a:lvl2pPr marL="530087" indent="-274183" algn="l" defTabSz="1827886" rtl="0" eaLnBrk="1" latinLnBrk="0" hangingPunct="1">
        <a:lnSpc>
          <a:spcPct val="90000"/>
        </a:lnSpc>
        <a:spcBef>
          <a:spcPts val="400"/>
        </a:spcBef>
        <a:spcAft>
          <a:spcPts val="800"/>
        </a:spcAft>
        <a:buClr>
          <a:schemeClr val="accent1"/>
        </a:buClr>
        <a:buFont typeface="Wingdings 3" pitchFamily="18" charset="2"/>
        <a:buChar char=""/>
        <a:defRPr sz="3598" kern="1200">
          <a:solidFill>
            <a:schemeClr val="tx1"/>
          </a:solidFill>
          <a:latin typeface="+mn-lt"/>
          <a:ea typeface="+mn-ea"/>
          <a:cs typeface="+mn-cs"/>
        </a:defRPr>
      </a:lvl2pPr>
      <a:lvl3pPr marL="895664"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tx1"/>
          </a:solidFill>
          <a:latin typeface="+mn-lt"/>
          <a:ea typeface="+mn-ea"/>
          <a:cs typeface="+mn-cs"/>
        </a:defRPr>
      </a:lvl3pPr>
      <a:lvl4pPr marL="1188126"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tx1"/>
          </a:solidFill>
          <a:latin typeface="+mn-lt"/>
          <a:ea typeface="+mn-ea"/>
          <a:cs typeface="+mn-cs"/>
        </a:defRPr>
      </a:lvl4pPr>
      <a:lvl5pPr marL="1553703"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tx1"/>
          </a:solidFill>
          <a:latin typeface="+mn-lt"/>
          <a:ea typeface="+mn-ea"/>
          <a:cs typeface="+mn-cs"/>
        </a:defRPr>
      </a:lvl5pPr>
      <a:lvl6pPr marL="1827886"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tx1"/>
          </a:solidFill>
          <a:latin typeface="+mn-lt"/>
          <a:ea typeface="+mn-ea"/>
          <a:cs typeface="+mn-cs"/>
        </a:defRPr>
      </a:lvl6pPr>
      <a:lvl7pPr marL="2120347"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tx1"/>
          </a:solidFill>
          <a:latin typeface="+mn-lt"/>
          <a:ea typeface="+mn-ea"/>
          <a:cs typeface="+mn-cs"/>
        </a:defRPr>
      </a:lvl7pPr>
      <a:lvl8pPr marL="2431088"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tx1"/>
          </a:solidFill>
          <a:latin typeface="+mn-lt"/>
          <a:ea typeface="+mn-ea"/>
          <a:cs typeface="+mn-cs"/>
        </a:defRPr>
      </a:lvl8pPr>
      <a:lvl9pPr marL="2723550"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tx1"/>
          </a:solidFill>
          <a:latin typeface="+mn-lt"/>
          <a:ea typeface="+mn-ea"/>
          <a:cs typeface="+mn-cs"/>
        </a:defRPr>
      </a:lvl9pPr>
    </p:bodyStyle>
    <p:otherStyle>
      <a:defPPr>
        <a:defRPr lang="en-US"/>
      </a:defPPr>
      <a:lvl1pPr marL="0" algn="l" defTabSz="1827886" rtl="0" eaLnBrk="1" latinLnBrk="0" hangingPunct="1">
        <a:defRPr sz="3598" kern="1200">
          <a:solidFill>
            <a:schemeClr val="tx1"/>
          </a:solidFill>
          <a:latin typeface="+mn-lt"/>
          <a:ea typeface="+mn-ea"/>
          <a:cs typeface="+mn-cs"/>
        </a:defRPr>
      </a:lvl1pPr>
      <a:lvl2pPr marL="913943" algn="l" defTabSz="1827886" rtl="0" eaLnBrk="1" latinLnBrk="0" hangingPunct="1">
        <a:defRPr sz="3598" kern="1200">
          <a:solidFill>
            <a:schemeClr val="tx1"/>
          </a:solidFill>
          <a:latin typeface="+mn-lt"/>
          <a:ea typeface="+mn-ea"/>
          <a:cs typeface="+mn-cs"/>
        </a:defRPr>
      </a:lvl2pPr>
      <a:lvl3pPr marL="1827886" algn="l" defTabSz="1827886" rtl="0" eaLnBrk="1" latinLnBrk="0" hangingPunct="1">
        <a:defRPr sz="3598" kern="1200">
          <a:solidFill>
            <a:schemeClr val="tx1"/>
          </a:solidFill>
          <a:latin typeface="+mn-lt"/>
          <a:ea typeface="+mn-ea"/>
          <a:cs typeface="+mn-cs"/>
        </a:defRPr>
      </a:lvl3pPr>
      <a:lvl4pPr marL="2741828" algn="l" defTabSz="1827886" rtl="0" eaLnBrk="1" latinLnBrk="0" hangingPunct="1">
        <a:defRPr sz="3598" kern="1200">
          <a:solidFill>
            <a:schemeClr val="tx1"/>
          </a:solidFill>
          <a:latin typeface="+mn-lt"/>
          <a:ea typeface="+mn-ea"/>
          <a:cs typeface="+mn-cs"/>
        </a:defRPr>
      </a:lvl4pPr>
      <a:lvl5pPr marL="3655771" algn="l" defTabSz="1827886" rtl="0" eaLnBrk="1" latinLnBrk="0" hangingPunct="1">
        <a:defRPr sz="3598" kern="1200">
          <a:solidFill>
            <a:schemeClr val="tx1"/>
          </a:solidFill>
          <a:latin typeface="+mn-lt"/>
          <a:ea typeface="+mn-ea"/>
          <a:cs typeface="+mn-cs"/>
        </a:defRPr>
      </a:lvl5pPr>
      <a:lvl6pPr marL="4569714" algn="l" defTabSz="1827886" rtl="0" eaLnBrk="1" latinLnBrk="0" hangingPunct="1">
        <a:defRPr sz="3598" kern="1200">
          <a:solidFill>
            <a:schemeClr val="tx1"/>
          </a:solidFill>
          <a:latin typeface="+mn-lt"/>
          <a:ea typeface="+mn-ea"/>
          <a:cs typeface="+mn-cs"/>
        </a:defRPr>
      </a:lvl6pPr>
      <a:lvl7pPr marL="5483657" algn="l" defTabSz="1827886" rtl="0" eaLnBrk="1" latinLnBrk="0" hangingPunct="1">
        <a:defRPr sz="3598" kern="1200">
          <a:solidFill>
            <a:schemeClr val="tx1"/>
          </a:solidFill>
          <a:latin typeface="+mn-lt"/>
          <a:ea typeface="+mn-ea"/>
          <a:cs typeface="+mn-cs"/>
        </a:defRPr>
      </a:lvl7pPr>
      <a:lvl8pPr marL="6397600" algn="l" defTabSz="1827886" rtl="0" eaLnBrk="1" latinLnBrk="0" hangingPunct="1">
        <a:defRPr sz="3598" kern="1200">
          <a:solidFill>
            <a:schemeClr val="tx1"/>
          </a:solidFill>
          <a:latin typeface="+mn-lt"/>
          <a:ea typeface="+mn-ea"/>
          <a:cs typeface="+mn-cs"/>
        </a:defRPr>
      </a:lvl8pPr>
      <a:lvl9pPr marL="7311542" algn="l" defTabSz="1827886" rtl="0" eaLnBrk="1" latinLnBrk="0" hangingPunct="1">
        <a:defRPr sz="359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intake@milombud.org" TargetMode="Externa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 name="Shape 281"/>
          <p:cNvSpPr/>
          <p:nvPr/>
        </p:nvSpPr>
        <p:spPr>
          <a:xfrm>
            <a:off x="0" y="-12699"/>
            <a:ext cx="24377650" cy="9291896"/>
          </a:xfrm>
          <a:prstGeom prst="rect">
            <a:avLst/>
          </a:prstGeom>
          <a:gradFill>
            <a:gsLst>
              <a:gs pos="0">
                <a:srgbClr val="0C7F40"/>
              </a:gs>
              <a:gs pos="100000">
                <a:srgbClr val="0C7F40"/>
              </a:gs>
            </a:gsLst>
            <a:lin ang="5400000"/>
          </a:gradFill>
          <a:ln w="12700">
            <a:miter lim="400000"/>
          </a:ln>
        </p:spPr>
        <p:txBody>
          <a:bodyPr lIns="0" tIns="0" rIns="0" bIns="0" anchor="ctr"/>
          <a:lstStyle/>
          <a:p>
            <a:pPr lvl="0" algn="ctr">
              <a:defRPr>
                <a:solidFill>
                  <a:srgbClr val="FFFFFF"/>
                </a:solidFill>
                <a:latin typeface="Lato Light"/>
                <a:ea typeface="Lato Light"/>
                <a:cs typeface="Lato Light"/>
                <a:sym typeface="Lato Light"/>
              </a:defRPr>
            </a:pPr>
            <a:endParaRPr/>
          </a:p>
        </p:txBody>
      </p:sp>
      <p:sp>
        <p:nvSpPr>
          <p:cNvPr id="282" name="Shape 282"/>
          <p:cNvSpPr/>
          <p:nvPr/>
        </p:nvSpPr>
        <p:spPr>
          <a:xfrm>
            <a:off x="0" y="9291894"/>
            <a:ext cx="24377650" cy="4424107"/>
          </a:xfrm>
          <a:prstGeom prst="rect">
            <a:avLst/>
          </a:prstGeom>
          <a:solidFill>
            <a:srgbClr val="E2BB19"/>
          </a:solidFill>
          <a:ln w="12700">
            <a:miter lim="400000"/>
          </a:ln>
        </p:spPr>
        <p:txBody>
          <a:bodyPr lIns="0" tIns="0" rIns="0" bIns="0" anchor="ctr"/>
          <a:lstStyle/>
          <a:p>
            <a:pPr lvl="0" algn="ctr">
              <a:defRPr>
                <a:solidFill>
                  <a:srgbClr val="FFFFFF"/>
                </a:solidFill>
                <a:latin typeface="Lato Light"/>
                <a:ea typeface="Lato Light"/>
                <a:cs typeface="Lato Light"/>
                <a:sym typeface="Lato Light"/>
              </a:defRPr>
            </a:pPr>
            <a:endParaRPr/>
          </a:p>
        </p:txBody>
      </p:sp>
      <p:sp>
        <p:nvSpPr>
          <p:cNvPr id="283" name="Shape 283"/>
          <p:cNvSpPr/>
          <p:nvPr/>
        </p:nvSpPr>
        <p:spPr>
          <a:xfrm>
            <a:off x="792854" y="11749245"/>
            <a:ext cx="14151871" cy="1077214"/>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p>
            <a:pPr lvl="0">
              <a:defRPr sz="1800">
                <a:solidFill>
                  <a:srgbClr val="000000"/>
                </a:solidFill>
              </a:defRPr>
            </a:pPr>
            <a:r>
              <a:rPr sz="3200" b="1" dirty="0">
                <a:solidFill>
                  <a:schemeClr val="tx1"/>
                </a:solidFill>
                <a:latin typeface="Arial Rounded MT Bold" panose="020F0704030504030204" pitchFamily="34" charset="0"/>
                <a:ea typeface="Montserrat-SemiBold"/>
                <a:cs typeface="Montserrat-SemiBold"/>
                <a:sym typeface="Montserrat-SemiBold"/>
              </a:rPr>
              <a:t>Presenter</a:t>
            </a:r>
            <a:r>
              <a:rPr sz="3200" b="1" dirty="0" smtClean="0">
                <a:solidFill>
                  <a:schemeClr val="tx1"/>
                </a:solidFill>
                <a:latin typeface="Arial Rounded MT Bold" panose="020F0704030504030204" pitchFamily="34" charset="0"/>
                <a:ea typeface="Montserrat-SemiBold"/>
                <a:cs typeface="Montserrat-SemiBold"/>
                <a:sym typeface="Montserrat-SemiBold"/>
              </a:rPr>
              <a:t>:</a:t>
            </a:r>
            <a:r>
              <a:rPr lang="en-ZA" sz="3200" b="1" dirty="0" smtClean="0">
                <a:solidFill>
                  <a:schemeClr val="tx1"/>
                </a:solidFill>
                <a:latin typeface="Arial Rounded MT Bold" panose="020F0704030504030204" pitchFamily="34" charset="0"/>
                <a:ea typeface="Montserrat-SemiBold"/>
                <a:cs typeface="Montserrat-SemiBold"/>
                <a:sym typeface="Montserrat-SemiBold"/>
              </a:rPr>
              <a:t>  </a:t>
            </a:r>
            <a:r>
              <a:rPr lang="en-ZA" sz="3200" dirty="0" smtClean="0">
                <a:solidFill>
                  <a:schemeClr val="tx1"/>
                </a:solidFill>
                <a:latin typeface="Arial Rounded MT Bold" panose="020F0704030504030204" pitchFamily="34" charset="0"/>
                <a:ea typeface="Montserrat-SemiBold"/>
                <a:cs typeface="Montserrat-SemiBold"/>
                <a:sym typeface="Montserrat-SemiBold"/>
              </a:rPr>
              <a:t>Lt Gen (Ret) V.R. Masondo / Mr J. Behr / Ms A. Welgemoed</a:t>
            </a:r>
            <a:endParaRPr dirty="0">
              <a:solidFill>
                <a:schemeClr val="tx1"/>
              </a:solidFill>
              <a:latin typeface="Arial Rounded MT Bold" panose="020F0704030504030204" pitchFamily="34" charset="0"/>
              <a:ea typeface="Lato Light"/>
              <a:cs typeface="Lato Light"/>
              <a:sym typeface="Lato Light"/>
            </a:endParaRPr>
          </a:p>
          <a:p>
            <a:pPr lvl="0">
              <a:defRPr sz="1800">
                <a:solidFill>
                  <a:srgbClr val="000000"/>
                </a:solidFill>
              </a:defRPr>
            </a:pPr>
            <a:r>
              <a:rPr sz="3200" b="1" dirty="0">
                <a:solidFill>
                  <a:schemeClr val="tx1"/>
                </a:solidFill>
                <a:latin typeface="Arial Rounded MT Bold" panose="020F0704030504030204" pitchFamily="34" charset="0"/>
                <a:ea typeface="Montserrat-SemiBold"/>
                <a:cs typeface="Montserrat-SemiBold"/>
                <a:sym typeface="Montserrat-SemiBold"/>
              </a:rPr>
              <a:t>Date</a:t>
            </a:r>
            <a:r>
              <a:rPr sz="3200" b="1" dirty="0" smtClean="0">
                <a:solidFill>
                  <a:schemeClr val="tx1"/>
                </a:solidFill>
                <a:latin typeface="Arial Rounded MT Bold" panose="020F0704030504030204" pitchFamily="34" charset="0"/>
                <a:ea typeface="Montserrat-SemiBold"/>
                <a:cs typeface="Montserrat-SemiBold"/>
                <a:sym typeface="Montserrat-SemiBold"/>
              </a:rPr>
              <a:t>:</a:t>
            </a:r>
            <a:r>
              <a:rPr lang="en-ZA" sz="3200" b="1" dirty="0" smtClean="0">
                <a:solidFill>
                  <a:schemeClr val="tx1"/>
                </a:solidFill>
                <a:latin typeface="Arial Rounded MT Bold" panose="020F0704030504030204" pitchFamily="34" charset="0"/>
                <a:ea typeface="Montserrat-SemiBold"/>
                <a:cs typeface="Montserrat-SemiBold"/>
                <a:sym typeface="Montserrat-SemiBold"/>
              </a:rPr>
              <a:t>  </a:t>
            </a:r>
            <a:r>
              <a:rPr lang="en-ZA" sz="3200" dirty="0" smtClean="0">
                <a:solidFill>
                  <a:schemeClr val="tx1"/>
                </a:solidFill>
                <a:latin typeface="Arial Rounded MT Bold" panose="020F0704030504030204" pitchFamily="34" charset="0"/>
                <a:ea typeface="Montserrat-SemiBold"/>
                <a:cs typeface="Montserrat-SemiBold"/>
                <a:sym typeface="Montserrat-SemiBold"/>
              </a:rPr>
              <a:t>November 2021</a:t>
            </a:r>
            <a:endParaRPr dirty="0">
              <a:solidFill>
                <a:schemeClr val="tx1"/>
              </a:solidFill>
              <a:latin typeface="Arial Rounded MT Bold" panose="020F0704030504030204" pitchFamily="34" charset="0"/>
              <a:ea typeface="Lato Light"/>
              <a:cs typeface="Lato Light"/>
              <a:sym typeface="Lato Light"/>
            </a:endParaRPr>
          </a:p>
        </p:txBody>
      </p:sp>
      <p:grpSp>
        <p:nvGrpSpPr>
          <p:cNvPr id="286" name="Group 286"/>
          <p:cNvGrpSpPr/>
          <p:nvPr/>
        </p:nvGrpSpPr>
        <p:grpSpPr>
          <a:xfrm>
            <a:off x="2033019" y="1471867"/>
            <a:ext cx="20311592" cy="132488"/>
            <a:chOff x="0" y="0"/>
            <a:chExt cx="20311591" cy="132486"/>
          </a:xfrm>
        </p:grpSpPr>
        <p:sp>
          <p:nvSpPr>
            <p:cNvPr id="284" name="Shape 284"/>
            <p:cNvSpPr/>
            <p:nvPr/>
          </p:nvSpPr>
          <p:spPr>
            <a:xfrm>
              <a:off x="0" y="-1"/>
              <a:ext cx="20311591" cy="132487"/>
            </a:xfrm>
            <a:prstGeom prst="rect">
              <a:avLst/>
            </a:prstGeom>
            <a:solidFill>
              <a:srgbClr val="FFFFFF"/>
            </a:solidFill>
            <a:ln w="12700" cap="flat">
              <a:noFill/>
              <a:miter lim="400000"/>
            </a:ln>
            <a:effectLst/>
          </p:spPr>
          <p:txBody>
            <a:bodyPr wrap="square" lIns="0" tIns="0" rIns="0" bIns="0" numCol="1" anchor="ctr">
              <a:noAutofit/>
            </a:bodyPr>
            <a:lstStyle/>
            <a:p>
              <a:pPr lvl="0" algn="ctr">
                <a:defRPr>
                  <a:solidFill>
                    <a:srgbClr val="FFFFFF"/>
                  </a:solidFill>
                  <a:latin typeface="Lato Light"/>
                  <a:ea typeface="Lato Light"/>
                  <a:cs typeface="Lato Light"/>
                  <a:sym typeface="Lato Light"/>
                </a:defRPr>
              </a:pPr>
              <a:endParaRPr/>
            </a:p>
          </p:txBody>
        </p:sp>
        <p:sp>
          <p:nvSpPr>
            <p:cNvPr id="285" name="Shape 285"/>
            <p:cNvSpPr/>
            <p:nvPr/>
          </p:nvSpPr>
          <p:spPr>
            <a:xfrm>
              <a:off x="-1" y="-1"/>
              <a:ext cx="1838944" cy="132487"/>
            </a:xfrm>
            <a:prstGeom prst="rect">
              <a:avLst/>
            </a:prstGeom>
            <a:solidFill>
              <a:srgbClr val="E2BB19"/>
            </a:solidFill>
            <a:ln w="12700" cap="flat">
              <a:noFill/>
              <a:miter lim="400000"/>
            </a:ln>
            <a:effectLst/>
          </p:spPr>
          <p:txBody>
            <a:bodyPr wrap="square" lIns="0" tIns="0" rIns="0" bIns="0" numCol="1" anchor="ctr">
              <a:noAutofit/>
            </a:bodyPr>
            <a:lstStyle/>
            <a:p>
              <a:pPr lvl="0" algn="ctr">
                <a:defRPr>
                  <a:solidFill>
                    <a:srgbClr val="FFFFFF"/>
                  </a:solidFill>
                  <a:latin typeface="Lato Light"/>
                  <a:ea typeface="Lato Light"/>
                  <a:cs typeface="Lato Light"/>
                  <a:sym typeface="Lato Light"/>
                </a:defRPr>
              </a:pPr>
              <a:endParaRPr/>
            </a:p>
          </p:txBody>
        </p:sp>
      </p:grpSp>
      <p:sp>
        <p:nvSpPr>
          <p:cNvPr id="287" name="Shape 287"/>
          <p:cNvSpPr/>
          <p:nvPr/>
        </p:nvSpPr>
        <p:spPr>
          <a:xfrm>
            <a:off x="1957467" y="3380964"/>
            <a:ext cx="14708209" cy="332398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p>
            <a:pPr lvl="0">
              <a:defRPr sz="1800">
                <a:solidFill>
                  <a:srgbClr val="000000"/>
                </a:solidFill>
              </a:defRPr>
            </a:pPr>
            <a:r>
              <a:rPr lang="en-ZA" sz="7000" b="1" dirty="0" smtClean="0">
                <a:solidFill>
                  <a:srgbClr val="FFFFFF"/>
                </a:solidFill>
                <a:latin typeface="Arial Rounded MT Bold" panose="020F0704030504030204" pitchFamily="34" charset="0"/>
                <a:ea typeface="Lato Black"/>
                <a:cs typeface="Lato Black"/>
                <a:sym typeface="Lato Black"/>
              </a:rPr>
              <a:t>PRESENTATION TO MEMBERS OF THE JOINT STANDING COMMITTEE ON DEFENCE </a:t>
            </a:r>
            <a:endParaRPr lang="en-ZA" dirty="0">
              <a:latin typeface="Arial Rounded MT Bold" panose="020F0704030504030204" pitchFamily="34" charset="0"/>
              <a:ea typeface="Lato Light"/>
              <a:cs typeface="Lato Light"/>
              <a:sym typeface="Lato Light"/>
            </a:endParaRPr>
          </a:p>
        </p:txBody>
      </p:sp>
      <p:sp>
        <p:nvSpPr>
          <p:cNvPr id="288" name="Shape 288"/>
          <p:cNvSpPr/>
          <p:nvPr/>
        </p:nvSpPr>
        <p:spPr>
          <a:xfrm>
            <a:off x="1957468" y="2780526"/>
            <a:ext cx="92394" cy="52321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5718" tIns="45718" rIns="45718" bIns="45718" numCol="1" anchor="t">
            <a:spAutoFit/>
          </a:bodyPr>
          <a:lstStyle>
            <a:lvl1pPr>
              <a:defRPr sz="2800" spc="300">
                <a:solidFill>
                  <a:srgbClr val="FFFFFF"/>
                </a:solidFill>
                <a:latin typeface="Lato Regular"/>
                <a:ea typeface="Lato Regular"/>
                <a:cs typeface="Lato Regular"/>
                <a:sym typeface="Lato Regular"/>
              </a:defRPr>
            </a:lvl1pPr>
          </a:lstStyle>
          <a:p>
            <a:pPr lvl="0">
              <a:defRPr sz="1800" spc="0">
                <a:solidFill>
                  <a:srgbClr val="000000"/>
                </a:solidFill>
              </a:defRPr>
            </a:pPr>
            <a:endParaRPr sz="2800" spc="300" dirty="0">
              <a:solidFill>
                <a:srgbClr val="FFFFFF"/>
              </a:solidFill>
            </a:endParaRPr>
          </a:p>
        </p:txBody>
      </p:sp>
      <p:pic>
        <p:nvPicPr>
          <p:cNvPr id="290" name="image5.png"/>
          <p:cNvPicPr/>
          <p:nvPr/>
        </p:nvPicPr>
        <p:blipFill>
          <a:blip r:embed="rId3">
            <a:extLst/>
          </a:blip>
          <a:stretch>
            <a:fillRect/>
          </a:stretch>
        </p:blipFill>
        <p:spPr>
          <a:xfrm>
            <a:off x="17517740" y="2279505"/>
            <a:ext cx="5299274" cy="5299274"/>
          </a:xfrm>
          <a:prstGeom prst="rect">
            <a:avLst/>
          </a:prstGeom>
          <a:ln w="12700">
            <a:miter lim="400000"/>
          </a:ln>
        </p:spPr>
      </p:pic>
      <p:grpSp>
        <p:nvGrpSpPr>
          <p:cNvPr id="293" name="Group 293"/>
          <p:cNvGrpSpPr/>
          <p:nvPr/>
        </p:nvGrpSpPr>
        <p:grpSpPr>
          <a:xfrm>
            <a:off x="2033019" y="9304593"/>
            <a:ext cx="20311592" cy="132488"/>
            <a:chOff x="0" y="0"/>
            <a:chExt cx="20311591" cy="132486"/>
          </a:xfrm>
        </p:grpSpPr>
        <p:sp>
          <p:nvSpPr>
            <p:cNvPr id="291" name="Shape 291"/>
            <p:cNvSpPr/>
            <p:nvPr/>
          </p:nvSpPr>
          <p:spPr>
            <a:xfrm>
              <a:off x="0" y="-1"/>
              <a:ext cx="20311591" cy="132487"/>
            </a:xfrm>
            <a:prstGeom prst="rect">
              <a:avLst/>
            </a:prstGeom>
            <a:solidFill>
              <a:srgbClr val="FFFFFF"/>
            </a:solidFill>
            <a:ln w="12700" cap="flat">
              <a:noFill/>
              <a:miter lim="400000"/>
            </a:ln>
            <a:effectLst/>
          </p:spPr>
          <p:txBody>
            <a:bodyPr wrap="square" lIns="0" tIns="0" rIns="0" bIns="0" numCol="1" anchor="ctr">
              <a:noAutofit/>
            </a:bodyPr>
            <a:lstStyle/>
            <a:p>
              <a:pPr lvl="0" algn="ctr">
                <a:defRPr>
                  <a:solidFill>
                    <a:srgbClr val="FFFFFF"/>
                  </a:solidFill>
                  <a:latin typeface="Lato Light"/>
                  <a:ea typeface="Lato Light"/>
                  <a:cs typeface="Lato Light"/>
                  <a:sym typeface="Lato Light"/>
                </a:defRPr>
              </a:pPr>
              <a:endParaRPr/>
            </a:p>
          </p:txBody>
        </p:sp>
        <p:sp>
          <p:nvSpPr>
            <p:cNvPr id="292" name="Shape 292"/>
            <p:cNvSpPr/>
            <p:nvPr/>
          </p:nvSpPr>
          <p:spPr>
            <a:xfrm>
              <a:off x="-1" y="-1"/>
              <a:ext cx="1838944" cy="132487"/>
            </a:xfrm>
            <a:prstGeom prst="rect">
              <a:avLst/>
            </a:prstGeom>
            <a:solidFill>
              <a:srgbClr val="E2BB19"/>
            </a:solidFill>
            <a:ln w="12700" cap="flat">
              <a:noFill/>
              <a:miter lim="400000"/>
            </a:ln>
            <a:effectLst/>
          </p:spPr>
          <p:txBody>
            <a:bodyPr wrap="square" lIns="0" tIns="0" rIns="0" bIns="0" numCol="1" anchor="ctr">
              <a:noAutofit/>
            </a:bodyPr>
            <a:lstStyle/>
            <a:p>
              <a:pPr lvl="0" algn="ctr">
                <a:defRPr>
                  <a:solidFill>
                    <a:srgbClr val="FFFFFF"/>
                  </a:solidFill>
                  <a:latin typeface="Lato Light"/>
                  <a:ea typeface="Lato Light"/>
                  <a:cs typeface="Lato Light"/>
                  <a:sym typeface="Lato Light"/>
                </a:defRPr>
              </a:pPr>
              <a:endParaRPr/>
            </a:p>
          </p:txBody>
        </p:sp>
      </p:grpSp>
      <p:sp>
        <p:nvSpPr>
          <p:cNvPr id="294" name="Shape 294"/>
          <p:cNvSpPr/>
          <p:nvPr/>
        </p:nvSpPr>
        <p:spPr>
          <a:xfrm>
            <a:off x="17593290" y="7661701"/>
            <a:ext cx="5148172" cy="624839"/>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defRPr sz="1800" cap="none">
                <a:solidFill>
                  <a:srgbClr val="000000"/>
                </a:solidFill>
              </a:defRPr>
            </a:pPr>
            <a:r>
              <a:rPr sz="3500" cap="all" dirty="0">
                <a:solidFill>
                  <a:srgbClr val="FFDE17"/>
                </a:solidFill>
              </a:rPr>
              <a:t>Independent and Impartial</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 name="Title 1"/>
          <p:cNvSpPr txBox="1">
            <a:spLocks/>
          </p:cNvSpPr>
          <p:nvPr/>
        </p:nvSpPr>
        <p:spPr>
          <a:xfrm>
            <a:off x="4171516" y="-1"/>
            <a:ext cx="20199784" cy="2143125"/>
          </a:xfrm>
          <a:prstGeom prst="rect">
            <a:avLst/>
          </a:prstGeom>
        </p:spPr>
        <p:txBody>
          <a:bodyPr anchor="ctr">
            <a:norm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r>
              <a:rPr lang="en-ZA" sz="8000" b="1" dirty="0" smtClean="0">
                <a:latin typeface="Arial Rounded MT Bold" panose="020F0704030504030204" pitchFamily="34" charset="0"/>
              </a:rPr>
              <a:t>MOD&amp;MV AND MILITARY OMBUD PRIORITIES</a:t>
            </a:r>
            <a:endParaRPr lang="en-ZA" sz="8000" b="1" dirty="0">
              <a:latin typeface="Arial Rounded MT Bold" panose="020F0704030504030204" pitchFamily="34" charset="0"/>
            </a:endParaRPr>
          </a:p>
        </p:txBody>
      </p:sp>
      <p:grpSp>
        <p:nvGrpSpPr>
          <p:cNvPr id="10" name="Group 9"/>
          <p:cNvGrpSpPr/>
          <p:nvPr/>
        </p:nvGrpSpPr>
        <p:grpSpPr>
          <a:xfrm>
            <a:off x="28141" y="269838"/>
            <a:ext cx="4115234" cy="5191435"/>
            <a:chOff x="28141" y="859778"/>
            <a:chExt cx="4115234" cy="5191435"/>
          </a:xfrm>
        </p:grpSpPr>
        <p:pic>
          <p:nvPicPr>
            <p:cNvPr id="11" name="image5.png"/>
            <p:cNvPicPr/>
            <p:nvPr/>
          </p:nvPicPr>
          <p:blipFill>
            <a:blip r:embed="rId2">
              <a:extLst/>
            </a:blip>
            <a:stretch>
              <a:fillRect/>
            </a:stretch>
          </p:blipFill>
          <p:spPr>
            <a:xfrm>
              <a:off x="28141" y="859778"/>
              <a:ext cx="4115234" cy="3880663"/>
            </a:xfrm>
            <a:prstGeom prst="rect">
              <a:avLst/>
            </a:prstGeom>
            <a:ln w="12700">
              <a:miter lim="400000"/>
            </a:ln>
          </p:spPr>
        </p:pic>
        <p:sp>
          <p:nvSpPr>
            <p:cNvPr id="12"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smtClean="0">
                <a:solidFill>
                  <a:srgbClr val="FFDE17"/>
                </a:solidFill>
                <a:latin typeface="Arial Black" panose="020B0A04020102020204" pitchFamily="34" charset="0"/>
              </a:endParaRPr>
            </a:p>
            <a:p>
              <a:pPr lvl="0" algn="ctr">
                <a:defRPr sz="1800" cap="none">
                  <a:solidFill>
                    <a:srgbClr val="000000"/>
                  </a:solidFill>
                </a:defRPr>
              </a:pPr>
              <a:r>
                <a:rPr lang="en-ZA" sz="2500" cap="all" dirty="0" smtClean="0">
                  <a:solidFill>
                    <a:srgbClr val="FFDE17"/>
                  </a:solidFill>
                  <a:latin typeface="Arial Black" panose="020B0A04020102020204" pitchFamily="34" charset="0"/>
                </a:rPr>
                <a:t>&amp;</a:t>
              </a:r>
            </a:p>
            <a:p>
              <a:pPr lvl="0" algn="ctr">
                <a:defRPr sz="1800" cap="none">
                  <a:solidFill>
                    <a:srgbClr val="000000"/>
                  </a:solidFill>
                </a:defRPr>
              </a:pPr>
              <a:r>
                <a:rPr sz="2500" cap="all" dirty="0" smtClean="0">
                  <a:solidFill>
                    <a:srgbClr val="FFDE17"/>
                  </a:solidFill>
                  <a:latin typeface="Arial Black" panose="020B0A04020102020204" pitchFamily="34" charset="0"/>
                </a:rPr>
                <a:t>Impartial</a:t>
              </a:r>
              <a:endParaRPr sz="2500" cap="all" dirty="0">
                <a:solidFill>
                  <a:srgbClr val="FFDE17"/>
                </a:solidFill>
                <a:latin typeface="Arial Black" panose="020B0A04020102020204" pitchFamily="34" charset="0"/>
              </a:endParaRPr>
            </a:p>
          </p:txBody>
        </p:sp>
      </p:grpSp>
      <p:graphicFrame>
        <p:nvGraphicFramePr>
          <p:cNvPr id="5" name="Table 4"/>
          <p:cNvGraphicFramePr>
            <a:graphicFrameLocks noGrp="1"/>
          </p:cNvGraphicFramePr>
          <p:nvPr>
            <p:extLst>
              <p:ext uri="{D42A27DB-BD31-4B8C-83A1-F6EECF244321}">
                <p14:modId xmlns:p14="http://schemas.microsoft.com/office/powerpoint/2010/main" val="1874683913"/>
              </p:ext>
            </p:extLst>
          </p:nvPr>
        </p:nvGraphicFramePr>
        <p:xfrm>
          <a:off x="4661958" y="2613730"/>
          <a:ext cx="19226742" cy="7863840"/>
        </p:xfrm>
        <a:graphic>
          <a:graphicData uri="http://schemas.openxmlformats.org/drawingml/2006/table">
            <a:tbl>
              <a:tblPr firstRow="1" bandRow="1">
                <a:tableStyleId>{5940675A-B579-460E-94D1-54222C63F5DA}</a:tableStyleId>
              </a:tblPr>
              <a:tblGrid>
                <a:gridCol w="4482042">
                  <a:extLst>
                    <a:ext uri="{9D8B030D-6E8A-4147-A177-3AD203B41FA5}">
                      <a16:colId xmlns:a16="http://schemas.microsoft.com/office/drawing/2014/main" val="20000"/>
                    </a:ext>
                  </a:extLst>
                </a:gridCol>
                <a:gridCol w="14744700">
                  <a:extLst>
                    <a:ext uri="{9D8B030D-6E8A-4147-A177-3AD203B41FA5}">
                      <a16:colId xmlns:a16="http://schemas.microsoft.com/office/drawing/2014/main" val="20001"/>
                    </a:ext>
                  </a:extLst>
                </a:gridCol>
              </a:tblGrid>
              <a:tr h="370840">
                <a:tc>
                  <a:txBody>
                    <a:bodyPr/>
                    <a:lstStyle/>
                    <a:p>
                      <a:pPr algn="just"/>
                      <a:r>
                        <a:rPr lang="en-ZA" sz="3000" b="1" dirty="0" smtClean="0">
                          <a:latin typeface="Arial Rounded MT Bold" panose="020F0704030504030204" pitchFamily="34" charset="0"/>
                        </a:rPr>
                        <a:t>Minister of Defence and Military Veterans</a:t>
                      </a:r>
                      <a:r>
                        <a:rPr lang="en-ZA" sz="3000" b="1" baseline="0" dirty="0" smtClean="0">
                          <a:latin typeface="Arial Rounded MT Bold" panose="020F0704030504030204" pitchFamily="34" charset="0"/>
                        </a:rPr>
                        <a:t> Priorities</a:t>
                      </a:r>
                      <a:endParaRPr lang="en-ZA" sz="3000" b="1" dirty="0">
                        <a:latin typeface="Arial Rounded MT Bold" panose="020F0704030504030204" pitchFamily="34" charset="0"/>
                      </a:endParaRPr>
                    </a:p>
                  </a:txBody>
                  <a:tcPr>
                    <a:solidFill>
                      <a:schemeClr val="accent1">
                        <a:lumMod val="20000"/>
                        <a:lumOff val="80000"/>
                      </a:schemeClr>
                    </a:solidFill>
                  </a:tcPr>
                </a:tc>
                <a:tc>
                  <a:txBody>
                    <a:bodyPr/>
                    <a:lstStyle/>
                    <a:p>
                      <a:pPr marL="571500" lvl="0" indent="-571500" algn="just">
                        <a:buFont typeface="Wingdings" panose="05000000000000000000" pitchFamily="2" charset="2"/>
                        <a:buChar char="ü"/>
                      </a:pPr>
                      <a:r>
                        <a:rPr lang="en-US" sz="3000" u="sng" kern="1200" dirty="0" smtClean="0">
                          <a:solidFill>
                            <a:schemeClr val="tx1"/>
                          </a:solidFill>
                          <a:effectLst/>
                          <a:latin typeface="Arial Rounded MT Bold" panose="020F0704030504030204" pitchFamily="34" charset="0"/>
                          <a:ea typeface="+mn-ea"/>
                          <a:cs typeface="+mn-cs"/>
                        </a:rPr>
                        <a:t>Strategic Direction</a:t>
                      </a:r>
                      <a:r>
                        <a:rPr lang="en-US" sz="3000" kern="1200" dirty="0" smtClean="0">
                          <a:solidFill>
                            <a:schemeClr val="tx1"/>
                          </a:solidFill>
                          <a:effectLst/>
                          <a:latin typeface="Arial Rounded MT Bold" panose="020F0704030504030204" pitchFamily="34" charset="0"/>
                          <a:ea typeface="+mn-ea"/>
                          <a:cs typeface="+mn-cs"/>
                        </a:rPr>
                        <a:t>. This priority relates to ensuring the provision of Ministerial strategic direction to the Office of the Military Ombud over the short, medium- and long-term.</a:t>
                      </a:r>
                    </a:p>
                    <a:p>
                      <a:pPr marL="571500" lvl="0" indent="-571500" algn="just">
                        <a:buFont typeface="Wingdings" panose="05000000000000000000" pitchFamily="2" charset="2"/>
                        <a:buChar char="ü"/>
                      </a:pPr>
                      <a:endParaRPr lang="en-ZA" sz="3000" kern="1200" dirty="0" smtClean="0">
                        <a:solidFill>
                          <a:schemeClr val="tx1"/>
                        </a:solidFill>
                        <a:effectLst/>
                        <a:latin typeface="Arial Rounded MT Bold" panose="020F0704030504030204" pitchFamily="34" charset="0"/>
                        <a:ea typeface="+mn-ea"/>
                        <a:cs typeface="+mn-cs"/>
                      </a:endParaRPr>
                    </a:p>
                    <a:p>
                      <a:pPr marL="571500" lvl="0" indent="-571500" algn="just">
                        <a:buFont typeface="Wingdings" panose="05000000000000000000" pitchFamily="2" charset="2"/>
                        <a:buChar char="ü"/>
                      </a:pPr>
                      <a:r>
                        <a:rPr lang="en-US" sz="3000" u="sng" kern="1200" dirty="0" smtClean="0">
                          <a:solidFill>
                            <a:schemeClr val="tx1"/>
                          </a:solidFill>
                          <a:effectLst/>
                          <a:latin typeface="Arial Rounded MT Bold" panose="020F0704030504030204" pitchFamily="34" charset="0"/>
                          <a:ea typeface="+mn-ea"/>
                          <a:cs typeface="+mn-cs"/>
                        </a:rPr>
                        <a:t>Strategic Resourcing Direction</a:t>
                      </a:r>
                      <a:r>
                        <a:rPr lang="en-US" sz="3000" kern="1200" dirty="0" smtClean="0">
                          <a:solidFill>
                            <a:schemeClr val="tx1"/>
                          </a:solidFill>
                          <a:effectLst/>
                          <a:latin typeface="Arial Rounded MT Bold" panose="020F0704030504030204" pitchFamily="34" charset="0"/>
                          <a:ea typeface="+mn-ea"/>
                          <a:cs typeface="+mn-cs"/>
                        </a:rPr>
                        <a:t>. This priority relates to directing the developing of an appropriate Funding Model thereby ensuring the adequate resourcing of the function over multiple MTSF periods aligned with prevailing policy.</a:t>
                      </a:r>
                      <a:endParaRPr lang="en-ZA" sz="3000" kern="1200" dirty="0" smtClean="0">
                        <a:solidFill>
                          <a:schemeClr val="tx1"/>
                        </a:solidFill>
                        <a:effectLst/>
                        <a:latin typeface="Arial Rounded MT Bold" panose="020F0704030504030204" pitchFamily="34" charset="0"/>
                        <a:ea typeface="+mn-ea"/>
                        <a:cs typeface="+mn-cs"/>
                      </a:endParaRPr>
                    </a:p>
                    <a:p>
                      <a:pPr marL="571500" lvl="0" indent="-571500" algn="just">
                        <a:buFont typeface="Wingdings" panose="05000000000000000000" pitchFamily="2" charset="2"/>
                        <a:buChar char="ü"/>
                      </a:pPr>
                      <a:endParaRPr lang="en-US" sz="3000" u="sng" kern="1200" dirty="0" smtClean="0">
                        <a:solidFill>
                          <a:schemeClr val="tx1"/>
                        </a:solidFill>
                        <a:effectLst/>
                        <a:latin typeface="Arial Rounded MT Bold" panose="020F0704030504030204" pitchFamily="34" charset="0"/>
                        <a:ea typeface="+mn-ea"/>
                        <a:cs typeface="+mn-cs"/>
                      </a:endParaRPr>
                    </a:p>
                    <a:p>
                      <a:pPr marL="571500" lvl="0" indent="-571500" algn="just">
                        <a:buFont typeface="Wingdings" panose="05000000000000000000" pitchFamily="2" charset="2"/>
                        <a:buChar char="ü"/>
                      </a:pPr>
                      <a:r>
                        <a:rPr lang="en-US" sz="3000" u="sng" kern="1200" dirty="0" err="1" smtClean="0">
                          <a:solidFill>
                            <a:schemeClr val="tx1"/>
                          </a:solidFill>
                          <a:effectLst/>
                          <a:latin typeface="Arial Rounded MT Bold" panose="020F0704030504030204" pitchFamily="34" charset="0"/>
                          <a:ea typeface="+mn-ea"/>
                          <a:cs typeface="+mn-cs"/>
                        </a:rPr>
                        <a:t>Organisational</a:t>
                      </a:r>
                      <a:r>
                        <a:rPr lang="en-US" sz="3000" u="sng" kern="1200" dirty="0" smtClean="0">
                          <a:solidFill>
                            <a:schemeClr val="tx1"/>
                          </a:solidFill>
                          <a:effectLst/>
                          <a:latin typeface="Arial Rounded MT Bold" panose="020F0704030504030204" pitchFamily="34" charset="0"/>
                          <a:ea typeface="+mn-ea"/>
                          <a:cs typeface="+mn-cs"/>
                        </a:rPr>
                        <a:t> Renewal Direction</a:t>
                      </a:r>
                      <a:r>
                        <a:rPr lang="en-US" sz="3000" kern="1200" dirty="0" smtClean="0">
                          <a:solidFill>
                            <a:schemeClr val="tx1"/>
                          </a:solidFill>
                          <a:effectLst/>
                          <a:latin typeface="Arial Rounded MT Bold" panose="020F0704030504030204" pitchFamily="34" charset="0"/>
                          <a:ea typeface="+mn-ea"/>
                          <a:cs typeface="+mn-cs"/>
                        </a:rPr>
                        <a:t>. This priority relates to directing the repositioning of the Office of the Military Ombud to determine the accountability status to achieve greater efficiencies and effectiveness across the function.</a:t>
                      </a:r>
                      <a:endParaRPr lang="en-ZA" sz="3000" kern="1200" dirty="0" smtClean="0">
                        <a:solidFill>
                          <a:schemeClr val="tx1"/>
                        </a:solidFill>
                        <a:effectLst/>
                        <a:latin typeface="Arial Rounded MT Bold" panose="020F0704030504030204" pitchFamily="34" charset="0"/>
                        <a:ea typeface="+mn-ea"/>
                        <a:cs typeface="+mn-cs"/>
                      </a:endParaRPr>
                    </a:p>
                    <a:p>
                      <a:pPr marL="571500" lvl="0" indent="-571500" algn="just">
                        <a:buFont typeface="Wingdings" panose="05000000000000000000" pitchFamily="2" charset="2"/>
                        <a:buChar char="ü"/>
                      </a:pPr>
                      <a:endParaRPr lang="en-US" sz="3000" u="sng" kern="1200" dirty="0" smtClean="0">
                        <a:solidFill>
                          <a:schemeClr val="tx1"/>
                        </a:solidFill>
                        <a:effectLst/>
                        <a:latin typeface="Arial Rounded MT Bold" panose="020F0704030504030204" pitchFamily="34" charset="0"/>
                        <a:ea typeface="+mn-ea"/>
                        <a:cs typeface="+mn-cs"/>
                      </a:endParaRPr>
                    </a:p>
                    <a:p>
                      <a:pPr marL="571500" lvl="0" indent="-571500" algn="just">
                        <a:buFont typeface="Wingdings" panose="05000000000000000000" pitchFamily="2" charset="2"/>
                        <a:buChar char="ü"/>
                      </a:pPr>
                      <a:r>
                        <a:rPr lang="en-US" sz="3000" u="sng" kern="1200" dirty="0" smtClean="0">
                          <a:solidFill>
                            <a:schemeClr val="tx1"/>
                          </a:solidFill>
                          <a:effectLst/>
                          <a:latin typeface="Arial Rounded MT Bold" panose="020F0704030504030204" pitchFamily="34" charset="0"/>
                          <a:ea typeface="+mn-ea"/>
                          <a:cs typeface="+mn-cs"/>
                        </a:rPr>
                        <a:t>Human Resources (HR) Renewal Direction</a:t>
                      </a:r>
                      <a:r>
                        <a:rPr lang="en-US" sz="3000" kern="1200" dirty="0" smtClean="0">
                          <a:solidFill>
                            <a:schemeClr val="tx1"/>
                          </a:solidFill>
                          <a:effectLst/>
                          <a:latin typeface="Arial Rounded MT Bold" panose="020F0704030504030204" pitchFamily="34" charset="0"/>
                          <a:ea typeface="+mn-ea"/>
                          <a:cs typeface="+mn-cs"/>
                        </a:rPr>
                        <a:t>. This priority relates to  directing  the renewal of the </a:t>
                      </a:r>
                      <a:r>
                        <a:rPr lang="en-US" sz="3000" kern="1200" dirty="0" err="1" smtClean="0">
                          <a:solidFill>
                            <a:schemeClr val="tx1"/>
                          </a:solidFill>
                          <a:effectLst/>
                          <a:latin typeface="Arial Rounded MT Bold" panose="020F0704030504030204" pitchFamily="34" charset="0"/>
                          <a:ea typeface="+mn-ea"/>
                          <a:cs typeface="+mn-cs"/>
                        </a:rPr>
                        <a:t>organisations</a:t>
                      </a:r>
                      <a:r>
                        <a:rPr lang="en-US" sz="3000" kern="1200" dirty="0" smtClean="0">
                          <a:solidFill>
                            <a:schemeClr val="tx1"/>
                          </a:solidFill>
                          <a:effectLst/>
                          <a:latin typeface="Arial Rounded MT Bold" panose="020F0704030504030204" pitchFamily="34" charset="0"/>
                          <a:ea typeface="+mn-ea"/>
                          <a:cs typeface="+mn-cs"/>
                        </a:rPr>
                        <a:t> human resource function to ensure that the personnel profile is able to meet both current and future obligations.</a:t>
                      </a:r>
                      <a:endParaRPr lang="en-ZA" sz="3000" kern="1200" dirty="0" smtClean="0">
                        <a:solidFill>
                          <a:schemeClr val="tx1"/>
                        </a:solidFill>
                        <a:effectLst/>
                        <a:latin typeface="Arial Rounded MT Bold" panose="020F0704030504030204" pitchFamily="34" charset="0"/>
                        <a:ea typeface="+mn-ea"/>
                        <a:cs typeface="+mn-cs"/>
                      </a:endParaRPr>
                    </a:p>
                  </a:txBody>
                  <a:tcPr/>
                </a:tc>
                <a:extLst>
                  <a:ext uri="{0D108BD9-81ED-4DB2-BD59-A6C34878D82A}">
                    <a16:rowId xmlns:a16="http://schemas.microsoft.com/office/drawing/2014/main" val="10000"/>
                  </a:ext>
                </a:extLst>
              </a:tr>
            </a:tbl>
          </a:graphicData>
        </a:graphic>
      </p:graphicFrame>
      <p:sp>
        <p:nvSpPr>
          <p:cNvPr id="9" name="TextBox 8"/>
          <p:cNvSpPr txBox="1"/>
          <p:nvPr/>
        </p:nvSpPr>
        <p:spPr>
          <a:xfrm>
            <a:off x="28141" y="13366471"/>
            <a:ext cx="4115233" cy="369332"/>
          </a:xfrm>
          <a:prstGeom prst="rect">
            <a:avLst/>
          </a:prstGeom>
          <a:noFill/>
        </p:spPr>
        <p:txBody>
          <a:bodyPr wrap="square" rtlCol="0">
            <a:spAutoFit/>
          </a:bodyPr>
          <a:lstStyle/>
          <a:p>
            <a:pPr algn="ctr"/>
            <a:r>
              <a:rPr lang="en-ZA" sz="1800" dirty="0">
                <a:solidFill>
                  <a:schemeClr val="bg1"/>
                </a:solidFill>
                <a:latin typeface="Arial Rounded MT Bold" panose="020F0704030504030204" pitchFamily="34" charset="0"/>
              </a:rPr>
              <a:t>9</a:t>
            </a:r>
            <a:r>
              <a:rPr lang="en-ZA" sz="1800" dirty="0" smtClean="0">
                <a:solidFill>
                  <a:schemeClr val="bg1"/>
                </a:solidFill>
                <a:latin typeface="Arial Rounded MT Bold" panose="020F0704030504030204" pitchFamily="34" charset="0"/>
              </a:rPr>
              <a:t>.</a:t>
            </a:r>
            <a:endParaRPr lang="en-ZA" sz="1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2192684835"/>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 name="Title 1"/>
          <p:cNvSpPr txBox="1">
            <a:spLocks/>
          </p:cNvSpPr>
          <p:nvPr/>
        </p:nvSpPr>
        <p:spPr>
          <a:xfrm>
            <a:off x="4171516" y="-1"/>
            <a:ext cx="20199784" cy="2143125"/>
          </a:xfrm>
          <a:prstGeom prst="rect">
            <a:avLst/>
          </a:prstGeom>
        </p:spPr>
        <p:txBody>
          <a:bodyPr anchor="ctr">
            <a:norm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r>
              <a:rPr lang="en-ZA" sz="8000" b="1" dirty="0" smtClean="0">
                <a:latin typeface="Arial Rounded MT Bold" panose="020F0704030504030204" pitchFamily="34" charset="0"/>
              </a:rPr>
              <a:t>MOD&amp;MV AND MILITARY OMBUD PRIORITIES</a:t>
            </a:r>
            <a:endParaRPr lang="en-ZA" sz="8000" b="1" dirty="0">
              <a:latin typeface="Arial Rounded MT Bold" panose="020F0704030504030204" pitchFamily="34" charset="0"/>
            </a:endParaRPr>
          </a:p>
        </p:txBody>
      </p:sp>
      <p:grpSp>
        <p:nvGrpSpPr>
          <p:cNvPr id="10" name="Group 9"/>
          <p:cNvGrpSpPr/>
          <p:nvPr/>
        </p:nvGrpSpPr>
        <p:grpSpPr>
          <a:xfrm>
            <a:off x="28141" y="269838"/>
            <a:ext cx="4115234" cy="5191435"/>
            <a:chOff x="28141" y="859778"/>
            <a:chExt cx="4115234" cy="5191435"/>
          </a:xfrm>
        </p:grpSpPr>
        <p:pic>
          <p:nvPicPr>
            <p:cNvPr id="11" name="image5.png"/>
            <p:cNvPicPr/>
            <p:nvPr/>
          </p:nvPicPr>
          <p:blipFill>
            <a:blip r:embed="rId2">
              <a:extLst/>
            </a:blip>
            <a:stretch>
              <a:fillRect/>
            </a:stretch>
          </p:blipFill>
          <p:spPr>
            <a:xfrm>
              <a:off x="28141" y="859778"/>
              <a:ext cx="4115234" cy="3880663"/>
            </a:xfrm>
            <a:prstGeom prst="rect">
              <a:avLst/>
            </a:prstGeom>
            <a:ln w="12700">
              <a:miter lim="400000"/>
            </a:ln>
          </p:spPr>
        </p:pic>
        <p:sp>
          <p:nvSpPr>
            <p:cNvPr id="12"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smtClean="0">
                <a:solidFill>
                  <a:srgbClr val="FFDE17"/>
                </a:solidFill>
                <a:latin typeface="Arial Black" panose="020B0A04020102020204" pitchFamily="34" charset="0"/>
              </a:endParaRPr>
            </a:p>
            <a:p>
              <a:pPr lvl="0" algn="ctr">
                <a:defRPr sz="1800" cap="none">
                  <a:solidFill>
                    <a:srgbClr val="000000"/>
                  </a:solidFill>
                </a:defRPr>
              </a:pPr>
              <a:r>
                <a:rPr lang="en-ZA" sz="2500" cap="all" dirty="0" smtClean="0">
                  <a:solidFill>
                    <a:srgbClr val="FFDE17"/>
                  </a:solidFill>
                  <a:latin typeface="Arial Black" panose="020B0A04020102020204" pitchFamily="34" charset="0"/>
                </a:rPr>
                <a:t>&amp;</a:t>
              </a:r>
            </a:p>
            <a:p>
              <a:pPr lvl="0" algn="ctr">
                <a:defRPr sz="1800" cap="none">
                  <a:solidFill>
                    <a:srgbClr val="000000"/>
                  </a:solidFill>
                </a:defRPr>
              </a:pPr>
              <a:r>
                <a:rPr sz="2500" cap="all" dirty="0" smtClean="0">
                  <a:solidFill>
                    <a:srgbClr val="FFDE17"/>
                  </a:solidFill>
                  <a:latin typeface="Arial Black" panose="020B0A04020102020204" pitchFamily="34" charset="0"/>
                </a:rPr>
                <a:t>Impartial</a:t>
              </a:r>
              <a:endParaRPr sz="2500" cap="all" dirty="0">
                <a:solidFill>
                  <a:srgbClr val="FFDE17"/>
                </a:solidFill>
                <a:latin typeface="Arial Black" panose="020B0A04020102020204" pitchFamily="34" charset="0"/>
              </a:endParaRPr>
            </a:p>
          </p:txBody>
        </p:sp>
      </p:grpSp>
      <p:graphicFrame>
        <p:nvGraphicFramePr>
          <p:cNvPr id="5" name="Table 4"/>
          <p:cNvGraphicFramePr>
            <a:graphicFrameLocks noGrp="1"/>
          </p:cNvGraphicFramePr>
          <p:nvPr>
            <p:extLst>
              <p:ext uri="{D42A27DB-BD31-4B8C-83A1-F6EECF244321}">
                <p14:modId xmlns:p14="http://schemas.microsoft.com/office/powerpoint/2010/main" val="1653812083"/>
              </p:ext>
            </p:extLst>
          </p:nvPr>
        </p:nvGraphicFramePr>
        <p:xfrm>
          <a:off x="4661958" y="2613730"/>
          <a:ext cx="19226742" cy="10972800"/>
        </p:xfrm>
        <a:graphic>
          <a:graphicData uri="http://schemas.openxmlformats.org/drawingml/2006/table">
            <a:tbl>
              <a:tblPr firstRow="1" bandRow="1">
                <a:tableStyleId>{5940675A-B579-460E-94D1-54222C63F5DA}</a:tableStyleId>
              </a:tblPr>
              <a:tblGrid>
                <a:gridCol w="4482042">
                  <a:extLst>
                    <a:ext uri="{9D8B030D-6E8A-4147-A177-3AD203B41FA5}">
                      <a16:colId xmlns:a16="http://schemas.microsoft.com/office/drawing/2014/main" val="20000"/>
                    </a:ext>
                  </a:extLst>
                </a:gridCol>
                <a:gridCol w="14744700">
                  <a:extLst>
                    <a:ext uri="{9D8B030D-6E8A-4147-A177-3AD203B41FA5}">
                      <a16:colId xmlns:a16="http://schemas.microsoft.com/office/drawing/2014/main" val="20001"/>
                    </a:ext>
                  </a:extLst>
                </a:gridCol>
              </a:tblGrid>
              <a:tr h="370840">
                <a:tc>
                  <a:txBody>
                    <a:bodyPr/>
                    <a:lstStyle/>
                    <a:p>
                      <a:pPr algn="l"/>
                      <a:r>
                        <a:rPr lang="en-ZA" sz="3000" b="1" dirty="0" smtClean="0">
                          <a:latin typeface="Arial Rounded MT Bold" panose="020F0704030504030204" pitchFamily="34" charset="0"/>
                        </a:rPr>
                        <a:t>Military Ombud Priorities</a:t>
                      </a:r>
                      <a:endParaRPr lang="en-ZA" sz="3000" b="1" dirty="0">
                        <a:latin typeface="Arial Rounded MT Bold" panose="020F0704030504030204" pitchFamily="34" charset="0"/>
                      </a:endParaRPr>
                    </a:p>
                  </a:txBody>
                  <a:tcPr>
                    <a:solidFill>
                      <a:schemeClr val="accent1">
                        <a:lumMod val="20000"/>
                        <a:lumOff val="80000"/>
                      </a:schemeClr>
                    </a:solidFill>
                  </a:tcPr>
                </a:tc>
                <a:tc>
                  <a:txBody>
                    <a:bodyPr/>
                    <a:lstStyle/>
                    <a:p>
                      <a:pPr marL="571500" lvl="0" indent="-571500" algn="just">
                        <a:buFont typeface="Wingdings" panose="05000000000000000000" pitchFamily="2" charset="2"/>
                        <a:buChar char="ü"/>
                      </a:pPr>
                      <a:r>
                        <a:rPr lang="en-US" sz="3000" kern="1200" dirty="0" smtClean="0">
                          <a:solidFill>
                            <a:schemeClr val="tx1"/>
                          </a:solidFill>
                          <a:effectLst/>
                          <a:latin typeface="Arial Rounded MT Bold" panose="020F0704030504030204" pitchFamily="34" charset="0"/>
                          <a:ea typeface="+mn-ea"/>
                          <a:cs typeface="+mn-cs"/>
                        </a:rPr>
                        <a:t>To build confidence with soldiers,</a:t>
                      </a:r>
                      <a:r>
                        <a:rPr lang="en-US" sz="3000" kern="1200" baseline="0" dirty="0" smtClean="0">
                          <a:solidFill>
                            <a:schemeClr val="tx1"/>
                          </a:solidFill>
                          <a:effectLst/>
                          <a:latin typeface="Arial Rounded MT Bold" panose="020F0704030504030204" pitchFamily="34" charset="0"/>
                          <a:ea typeface="+mn-ea"/>
                          <a:cs typeface="+mn-cs"/>
                        </a:rPr>
                        <a:t> by improving t</a:t>
                      </a:r>
                      <a:r>
                        <a:rPr lang="en-US" sz="3000" kern="1200" dirty="0" smtClean="0">
                          <a:solidFill>
                            <a:schemeClr val="tx1"/>
                          </a:solidFill>
                          <a:effectLst/>
                          <a:latin typeface="Arial Rounded MT Bold" panose="020F0704030504030204" pitchFamily="34" charset="0"/>
                          <a:ea typeface="+mn-ea"/>
                          <a:cs typeface="+mn-cs"/>
                        </a:rPr>
                        <a:t>urnaround times for resolution of complaints.</a:t>
                      </a:r>
                    </a:p>
                    <a:p>
                      <a:pPr marL="571500" lvl="0" indent="-571500" algn="just">
                        <a:buFont typeface="Wingdings" panose="05000000000000000000" pitchFamily="2" charset="2"/>
                        <a:buChar char="ü"/>
                      </a:pPr>
                      <a:endParaRPr lang="en-ZA" sz="1800" kern="1200" dirty="0" smtClean="0">
                        <a:solidFill>
                          <a:schemeClr val="tx1"/>
                        </a:solidFill>
                        <a:effectLst/>
                        <a:latin typeface="Arial Rounded MT Bold" panose="020F0704030504030204" pitchFamily="34" charset="0"/>
                        <a:ea typeface="+mn-ea"/>
                        <a:cs typeface="+mn-cs"/>
                      </a:endParaRPr>
                    </a:p>
                    <a:p>
                      <a:pPr marL="571500" lvl="0" indent="-571500" algn="just">
                        <a:buFont typeface="Wingdings" panose="05000000000000000000" pitchFamily="2" charset="2"/>
                        <a:buChar char="ü"/>
                      </a:pPr>
                      <a:r>
                        <a:rPr lang="en-US" sz="3000" kern="1200" dirty="0" smtClean="0">
                          <a:solidFill>
                            <a:schemeClr val="tx1"/>
                          </a:solidFill>
                          <a:effectLst/>
                          <a:latin typeface="Arial Rounded MT Bold" panose="020F0704030504030204" pitchFamily="34" charset="0"/>
                          <a:ea typeface="+mn-ea"/>
                          <a:cs typeface="+mn-cs"/>
                        </a:rPr>
                        <a:t>Ensure that complaints do not prolong more than a year taking into consideration the complicated ones and external factors. </a:t>
                      </a:r>
                      <a:endParaRPr lang="en-ZA" sz="3000" kern="1200" dirty="0" smtClean="0">
                        <a:solidFill>
                          <a:schemeClr val="tx1"/>
                        </a:solidFill>
                        <a:effectLst/>
                        <a:latin typeface="Arial Rounded MT Bold" panose="020F0704030504030204" pitchFamily="34" charset="0"/>
                        <a:ea typeface="+mn-ea"/>
                        <a:cs typeface="+mn-cs"/>
                      </a:endParaRPr>
                    </a:p>
                    <a:p>
                      <a:pPr marL="571500" lvl="0" indent="-571500" algn="just">
                        <a:buFont typeface="Wingdings" panose="05000000000000000000" pitchFamily="2" charset="2"/>
                        <a:buChar char="ü"/>
                      </a:pPr>
                      <a:endParaRPr lang="en-US" sz="1800" kern="1200" dirty="0" smtClean="0">
                        <a:solidFill>
                          <a:schemeClr val="tx1"/>
                        </a:solidFill>
                        <a:effectLst/>
                        <a:latin typeface="Arial Rounded MT Bold" panose="020F0704030504030204" pitchFamily="34" charset="0"/>
                        <a:ea typeface="+mn-ea"/>
                        <a:cs typeface="+mn-cs"/>
                      </a:endParaRPr>
                    </a:p>
                    <a:p>
                      <a:pPr marL="571500" lvl="0" indent="-571500" algn="just">
                        <a:buFont typeface="Wingdings" panose="05000000000000000000" pitchFamily="2" charset="2"/>
                        <a:buChar char="ü"/>
                      </a:pPr>
                      <a:r>
                        <a:rPr lang="en-US" sz="3000" kern="1200" dirty="0" smtClean="0">
                          <a:solidFill>
                            <a:schemeClr val="tx1"/>
                          </a:solidFill>
                          <a:effectLst/>
                          <a:latin typeface="Arial Rounded MT Bold" panose="020F0704030504030204" pitchFamily="34" charset="0"/>
                          <a:ea typeface="+mn-ea"/>
                          <a:cs typeface="+mn-cs"/>
                        </a:rPr>
                        <a:t>To ensure establishment and strengthening of good working relationships with Department of </a:t>
                      </a:r>
                      <a:r>
                        <a:rPr lang="en-US" sz="3000" kern="1200" dirty="0" err="1" smtClean="0">
                          <a:solidFill>
                            <a:schemeClr val="tx1"/>
                          </a:solidFill>
                          <a:effectLst/>
                          <a:latin typeface="Arial Rounded MT Bold" panose="020F0704030504030204" pitchFamily="34" charset="0"/>
                          <a:ea typeface="+mn-ea"/>
                          <a:cs typeface="+mn-cs"/>
                        </a:rPr>
                        <a:t>Defence</a:t>
                      </a:r>
                      <a:r>
                        <a:rPr lang="en-US" sz="3000" kern="1200" dirty="0" smtClean="0">
                          <a:solidFill>
                            <a:schemeClr val="tx1"/>
                          </a:solidFill>
                          <a:effectLst/>
                          <a:latin typeface="Arial Rounded MT Bold" panose="020F0704030504030204" pitchFamily="34" charset="0"/>
                          <a:ea typeface="+mn-ea"/>
                          <a:cs typeface="+mn-cs"/>
                        </a:rPr>
                        <a:t> (DOD).</a:t>
                      </a:r>
                      <a:endParaRPr lang="en-ZA" sz="3000" kern="1200" dirty="0" smtClean="0">
                        <a:solidFill>
                          <a:schemeClr val="tx1"/>
                        </a:solidFill>
                        <a:effectLst/>
                        <a:latin typeface="Arial Rounded MT Bold" panose="020F0704030504030204" pitchFamily="34" charset="0"/>
                        <a:ea typeface="+mn-ea"/>
                        <a:cs typeface="+mn-cs"/>
                      </a:endParaRPr>
                    </a:p>
                    <a:p>
                      <a:pPr marL="571500" lvl="0" indent="-571500" algn="just">
                        <a:buFont typeface="Wingdings" panose="05000000000000000000" pitchFamily="2" charset="2"/>
                        <a:buChar char="ü"/>
                      </a:pPr>
                      <a:endParaRPr lang="en-US" sz="1800" kern="1200" dirty="0" smtClean="0">
                        <a:solidFill>
                          <a:schemeClr val="tx1"/>
                        </a:solidFill>
                        <a:effectLst/>
                        <a:latin typeface="Arial Rounded MT Bold" panose="020F0704030504030204" pitchFamily="34" charset="0"/>
                        <a:ea typeface="+mn-ea"/>
                        <a:cs typeface="+mn-cs"/>
                      </a:endParaRPr>
                    </a:p>
                    <a:p>
                      <a:pPr marL="571500" lvl="0" indent="-571500" algn="just">
                        <a:buFont typeface="Wingdings" panose="05000000000000000000" pitchFamily="2" charset="2"/>
                        <a:buChar char="ü"/>
                      </a:pPr>
                      <a:r>
                        <a:rPr lang="en-US" sz="3000" kern="1200" dirty="0" smtClean="0">
                          <a:solidFill>
                            <a:schemeClr val="tx1"/>
                          </a:solidFill>
                          <a:effectLst/>
                          <a:latin typeface="Arial Rounded MT Bold" panose="020F0704030504030204" pitchFamily="34" charset="0"/>
                          <a:ea typeface="+mn-ea"/>
                          <a:cs typeface="+mn-cs"/>
                        </a:rPr>
                        <a:t>Ensure fairness, impartiality and quality is embedded and emphasize quality Minister’s recommendations.</a:t>
                      </a:r>
                      <a:endParaRPr lang="en-ZA" sz="3000" kern="1200" dirty="0" smtClean="0">
                        <a:solidFill>
                          <a:schemeClr val="tx1"/>
                        </a:solidFill>
                        <a:effectLst/>
                        <a:latin typeface="Arial Rounded MT Bold" panose="020F0704030504030204" pitchFamily="34" charset="0"/>
                        <a:ea typeface="+mn-ea"/>
                        <a:cs typeface="+mn-cs"/>
                      </a:endParaRPr>
                    </a:p>
                    <a:p>
                      <a:pPr marL="571500" lvl="0" indent="-571500" algn="just">
                        <a:buFont typeface="Wingdings" panose="05000000000000000000" pitchFamily="2" charset="2"/>
                        <a:buChar char="ü"/>
                      </a:pPr>
                      <a:endParaRPr lang="en-US" sz="1800" kern="1200" dirty="0" smtClean="0">
                        <a:solidFill>
                          <a:schemeClr val="tx1"/>
                        </a:solidFill>
                        <a:effectLst/>
                        <a:latin typeface="Arial Rounded MT Bold" panose="020F0704030504030204" pitchFamily="34" charset="0"/>
                        <a:ea typeface="+mn-ea"/>
                        <a:cs typeface="+mn-cs"/>
                      </a:endParaRPr>
                    </a:p>
                    <a:p>
                      <a:pPr marL="571500" lvl="0" indent="-571500" algn="just">
                        <a:buFont typeface="Wingdings" panose="05000000000000000000" pitchFamily="2" charset="2"/>
                        <a:buChar char="ü"/>
                      </a:pPr>
                      <a:r>
                        <a:rPr lang="en-US" sz="3000" kern="1200" dirty="0" smtClean="0">
                          <a:solidFill>
                            <a:schemeClr val="tx1"/>
                          </a:solidFill>
                          <a:effectLst/>
                          <a:latin typeface="Arial Rounded MT Bold" panose="020F0704030504030204" pitchFamily="34" charset="0"/>
                          <a:ea typeface="+mn-ea"/>
                          <a:cs typeface="+mn-cs"/>
                        </a:rPr>
                        <a:t>Ensure continuity in soliciting support on long term goals of establishing the Office as a Schedule 3 Public Entity taking </a:t>
                      </a:r>
                      <a:r>
                        <a:rPr lang="en-US" sz="3000" kern="1200" dirty="0" err="1" smtClean="0">
                          <a:solidFill>
                            <a:schemeClr val="tx1"/>
                          </a:solidFill>
                          <a:effectLst/>
                          <a:latin typeface="Arial Rounded MT Bold" panose="020F0704030504030204" pitchFamily="34" charset="0"/>
                          <a:ea typeface="+mn-ea"/>
                          <a:cs typeface="+mn-cs"/>
                        </a:rPr>
                        <a:t>cognisance</a:t>
                      </a:r>
                      <a:r>
                        <a:rPr lang="en-US" sz="3000" kern="1200" dirty="0" smtClean="0">
                          <a:solidFill>
                            <a:schemeClr val="tx1"/>
                          </a:solidFill>
                          <a:effectLst/>
                          <a:latin typeface="Arial Rounded MT Bold" panose="020F0704030504030204" pitchFamily="34" charset="0"/>
                          <a:ea typeface="+mn-ea"/>
                          <a:cs typeface="+mn-cs"/>
                        </a:rPr>
                        <a:t> of economic status of the country.</a:t>
                      </a:r>
                      <a:endParaRPr lang="en-ZA" sz="3000" kern="1200" dirty="0" smtClean="0">
                        <a:solidFill>
                          <a:schemeClr val="tx1"/>
                        </a:solidFill>
                        <a:effectLst/>
                        <a:latin typeface="Arial Rounded MT Bold" panose="020F0704030504030204" pitchFamily="34" charset="0"/>
                        <a:ea typeface="+mn-ea"/>
                        <a:cs typeface="+mn-cs"/>
                      </a:endParaRPr>
                    </a:p>
                    <a:p>
                      <a:pPr marL="571500" lvl="0" indent="-571500" algn="just">
                        <a:buFont typeface="Wingdings" panose="05000000000000000000" pitchFamily="2" charset="2"/>
                        <a:buChar char="ü"/>
                      </a:pPr>
                      <a:endParaRPr lang="en-US" sz="1800" kern="1200" dirty="0" smtClean="0">
                        <a:solidFill>
                          <a:schemeClr val="tx1"/>
                        </a:solidFill>
                        <a:effectLst/>
                        <a:latin typeface="Arial Rounded MT Bold" panose="020F0704030504030204" pitchFamily="34" charset="0"/>
                        <a:ea typeface="+mn-ea"/>
                        <a:cs typeface="+mn-cs"/>
                      </a:endParaRPr>
                    </a:p>
                    <a:p>
                      <a:pPr marL="571500" lvl="0" indent="-571500" algn="just">
                        <a:buFont typeface="Wingdings" panose="05000000000000000000" pitchFamily="2" charset="2"/>
                        <a:buChar char="ü"/>
                      </a:pPr>
                      <a:r>
                        <a:rPr lang="en-US" sz="3000" kern="1200" dirty="0" smtClean="0">
                          <a:solidFill>
                            <a:schemeClr val="tx1"/>
                          </a:solidFill>
                          <a:effectLst/>
                          <a:latin typeface="Arial Rounded MT Bold" panose="020F0704030504030204" pitchFamily="34" charset="0"/>
                          <a:ea typeface="+mn-ea"/>
                          <a:cs typeface="+mn-cs"/>
                        </a:rPr>
                        <a:t>Attention must be given to the Operations environment knowing that it’s the core business.</a:t>
                      </a:r>
                      <a:endParaRPr lang="en-ZA" sz="3000" kern="1200" dirty="0" smtClean="0">
                        <a:solidFill>
                          <a:schemeClr val="tx1"/>
                        </a:solidFill>
                        <a:effectLst/>
                        <a:latin typeface="Arial Rounded MT Bold" panose="020F0704030504030204" pitchFamily="34" charset="0"/>
                        <a:ea typeface="+mn-ea"/>
                        <a:cs typeface="+mn-cs"/>
                      </a:endParaRPr>
                    </a:p>
                    <a:p>
                      <a:pPr marL="571500" lvl="0" indent="-571500" algn="just">
                        <a:buFont typeface="Wingdings" panose="05000000000000000000" pitchFamily="2" charset="2"/>
                        <a:buChar char="ü"/>
                      </a:pPr>
                      <a:endParaRPr lang="en-US" sz="1800" kern="1200" dirty="0" smtClean="0">
                        <a:solidFill>
                          <a:schemeClr val="tx1"/>
                        </a:solidFill>
                        <a:effectLst/>
                        <a:latin typeface="Arial Rounded MT Bold" panose="020F0704030504030204" pitchFamily="34" charset="0"/>
                        <a:ea typeface="+mn-ea"/>
                        <a:cs typeface="+mn-cs"/>
                      </a:endParaRPr>
                    </a:p>
                    <a:p>
                      <a:pPr marL="571500" lvl="0" indent="-571500" algn="just">
                        <a:buFont typeface="Wingdings" panose="05000000000000000000" pitchFamily="2" charset="2"/>
                        <a:buChar char="ü"/>
                      </a:pPr>
                      <a:r>
                        <a:rPr lang="en-US" sz="3000" kern="1200" dirty="0" smtClean="0">
                          <a:solidFill>
                            <a:schemeClr val="tx1"/>
                          </a:solidFill>
                          <a:effectLst/>
                          <a:latin typeface="Arial Rounded MT Bold" panose="020F0704030504030204" pitchFamily="34" charset="0"/>
                          <a:ea typeface="+mn-ea"/>
                          <a:cs typeface="+mn-cs"/>
                        </a:rPr>
                        <a:t>The Office needs to be realistic about procurement, segregation and delegation that might have influence on the structure.</a:t>
                      </a:r>
                      <a:endParaRPr lang="en-ZA" sz="3000" kern="1200" dirty="0" smtClean="0">
                        <a:solidFill>
                          <a:schemeClr val="tx1"/>
                        </a:solidFill>
                        <a:effectLst/>
                        <a:latin typeface="Arial Rounded MT Bold" panose="020F0704030504030204" pitchFamily="34" charset="0"/>
                        <a:ea typeface="+mn-ea"/>
                        <a:cs typeface="+mn-cs"/>
                      </a:endParaRPr>
                    </a:p>
                    <a:p>
                      <a:pPr marL="571500" lvl="0" indent="-571500" algn="just">
                        <a:buFont typeface="Wingdings" panose="05000000000000000000" pitchFamily="2" charset="2"/>
                        <a:buChar char="ü"/>
                      </a:pPr>
                      <a:endParaRPr lang="en-US" sz="1800" kern="1200" dirty="0" smtClean="0">
                        <a:solidFill>
                          <a:schemeClr val="tx1"/>
                        </a:solidFill>
                        <a:effectLst/>
                        <a:latin typeface="Arial Rounded MT Bold" panose="020F0704030504030204" pitchFamily="34" charset="0"/>
                        <a:ea typeface="+mn-ea"/>
                        <a:cs typeface="+mn-cs"/>
                      </a:endParaRPr>
                    </a:p>
                    <a:p>
                      <a:pPr marL="571500" lvl="0" indent="-571500" algn="just">
                        <a:buFont typeface="Wingdings" panose="05000000000000000000" pitchFamily="2" charset="2"/>
                        <a:buChar char="ü"/>
                      </a:pPr>
                      <a:r>
                        <a:rPr lang="en-US" sz="3000" kern="1200" dirty="0" smtClean="0">
                          <a:solidFill>
                            <a:schemeClr val="tx1"/>
                          </a:solidFill>
                          <a:effectLst/>
                          <a:latin typeface="Arial Rounded MT Bold" panose="020F0704030504030204" pitchFamily="34" charset="0"/>
                          <a:ea typeface="+mn-ea"/>
                          <a:cs typeface="+mn-cs"/>
                        </a:rPr>
                        <a:t>Ensure implementation and institutionalization of Ministerial Directive (Ministerial Policy Directive on Enterprise Resource Support to Military Ombud, dated 25 October 2018).</a:t>
                      </a:r>
                      <a:endParaRPr lang="en-ZA" sz="3000" kern="1200" dirty="0" smtClean="0">
                        <a:solidFill>
                          <a:schemeClr val="tx1"/>
                        </a:solidFill>
                        <a:effectLst/>
                        <a:latin typeface="Arial Rounded MT Bold" panose="020F0704030504030204" pitchFamily="34" charset="0"/>
                        <a:ea typeface="+mn-ea"/>
                        <a:cs typeface="+mn-cs"/>
                      </a:endParaRPr>
                    </a:p>
                    <a:p>
                      <a:pPr marL="571500" indent="-571500" algn="just">
                        <a:buFont typeface="Wingdings" panose="05000000000000000000" pitchFamily="2" charset="2"/>
                        <a:buChar char="ü"/>
                      </a:pPr>
                      <a:endParaRPr lang="en-US" sz="1800" kern="1200" dirty="0" smtClean="0">
                        <a:solidFill>
                          <a:schemeClr val="tx1"/>
                        </a:solidFill>
                        <a:effectLst/>
                        <a:latin typeface="Arial Rounded MT Bold" panose="020F0704030504030204" pitchFamily="34" charset="0"/>
                        <a:ea typeface="+mn-ea"/>
                        <a:cs typeface="+mn-cs"/>
                      </a:endParaRPr>
                    </a:p>
                    <a:p>
                      <a:pPr marL="571500" indent="-571500" algn="just">
                        <a:buFont typeface="Wingdings" panose="05000000000000000000" pitchFamily="2" charset="2"/>
                        <a:buChar char="ü"/>
                      </a:pPr>
                      <a:r>
                        <a:rPr lang="en-US" sz="3000" kern="1200" dirty="0" smtClean="0">
                          <a:solidFill>
                            <a:schemeClr val="tx1"/>
                          </a:solidFill>
                          <a:effectLst/>
                          <a:latin typeface="Arial Rounded MT Bold" panose="020F0704030504030204" pitchFamily="34" charset="0"/>
                          <a:ea typeface="+mn-ea"/>
                          <a:cs typeface="+mn-cs"/>
                        </a:rPr>
                        <a:t>Ensure focus on the external stakeholders is broadened. </a:t>
                      </a:r>
                      <a:endParaRPr lang="en-ZA" sz="3000" dirty="0">
                        <a:latin typeface="Arial Rounded MT Bold" panose="020F0704030504030204" pitchFamily="34" charset="0"/>
                      </a:endParaRPr>
                    </a:p>
                  </a:txBody>
                  <a:tcPr/>
                </a:tc>
                <a:extLst>
                  <a:ext uri="{0D108BD9-81ED-4DB2-BD59-A6C34878D82A}">
                    <a16:rowId xmlns:a16="http://schemas.microsoft.com/office/drawing/2014/main" val="10000"/>
                  </a:ext>
                </a:extLst>
              </a:tr>
            </a:tbl>
          </a:graphicData>
        </a:graphic>
      </p:graphicFrame>
      <p:sp>
        <p:nvSpPr>
          <p:cNvPr id="8" name="TextBox 7"/>
          <p:cNvSpPr txBox="1"/>
          <p:nvPr/>
        </p:nvSpPr>
        <p:spPr>
          <a:xfrm>
            <a:off x="28141" y="13366471"/>
            <a:ext cx="4115233" cy="369332"/>
          </a:xfrm>
          <a:prstGeom prst="rect">
            <a:avLst/>
          </a:prstGeom>
          <a:noFill/>
        </p:spPr>
        <p:txBody>
          <a:bodyPr wrap="square" rtlCol="0">
            <a:spAutoFit/>
          </a:bodyPr>
          <a:lstStyle/>
          <a:p>
            <a:pPr algn="ctr"/>
            <a:r>
              <a:rPr lang="en-ZA" sz="1800" dirty="0" smtClean="0">
                <a:solidFill>
                  <a:schemeClr val="bg1"/>
                </a:solidFill>
                <a:latin typeface="Arial Rounded MT Bold" panose="020F0704030504030204" pitchFamily="34" charset="0"/>
              </a:rPr>
              <a:t>10.</a:t>
            </a:r>
            <a:endParaRPr lang="en-ZA" sz="1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3676989209"/>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nvGrpSpPr>
          <p:cNvPr id="16" name="Group 15"/>
          <p:cNvGrpSpPr/>
          <p:nvPr/>
        </p:nvGrpSpPr>
        <p:grpSpPr>
          <a:xfrm>
            <a:off x="28141" y="269838"/>
            <a:ext cx="4115234" cy="5191435"/>
            <a:chOff x="28141" y="859778"/>
            <a:chExt cx="4115234" cy="5191435"/>
          </a:xfrm>
        </p:grpSpPr>
        <p:pic>
          <p:nvPicPr>
            <p:cNvPr id="17" name="image5.png"/>
            <p:cNvPicPr/>
            <p:nvPr/>
          </p:nvPicPr>
          <p:blipFill>
            <a:blip r:embed="rId2">
              <a:extLst/>
            </a:blip>
            <a:stretch>
              <a:fillRect/>
            </a:stretch>
          </p:blipFill>
          <p:spPr>
            <a:xfrm>
              <a:off x="28141" y="859778"/>
              <a:ext cx="4115234" cy="3880663"/>
            </a:xfrm>
            <a:prstGeom prst="rect">
              <a:avLst/>
            </a:prstGeom>
            <a:ln w="12700">
              <a:miter lim="400000"/>
            </a:ln>
          </p:spPr>
        </p:pic>
        <p:sp>
          <p:nvSpPr>
            <p:cNvPr id="18"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smtClean="0">
                <a:solidFill>
                  <a:srgbClr val="FFDE17"/>
                </a:solidFill>
                <a:latin typeface="Arial Black" panose="020B0A04020102020204" pitchFamily="34" charset="0"/>
              </a:endParaRPr>
            </a:p>
            <a:p>
              <a:pPr lvl="0" algn="ctr">
                <a:defRPr sz="1800" cap="none">
                  <a:solidFill>
                    <a:srgbClr val="000000"/>
                  </a:solidFill>
                </a:defRPr>
              </a:pPr>
              <a:r>
                <a:rPr lang="en-ZA" sz="2500" cap="all" dirty="0" smtClean="0">
                  <a:solidFill>
                    <a:srgbClr val="FFDE17"/>
                  </a:solidFill>
                  <a:latin typeface="Arial Black" panose="020B0A04020102020204" pitchFamily="34" charset="0"/>
                </a:rPr>
                <a:t>&amp;</a:t>
              </a:r>
            </a:p>
            <a:p>
              <a:pPr lvl="0" algn="ctr">
                <a:defRPr sz="1800" cap="none">
                  <a:solidFill>
                    <a:srgbClr val="000000"/>
                  </a:solidFill>
                </a:defRPr>
              </a:pPr>
              <a:r>
                <a:rPr sz="2500" cap="all" dirty="0" smtClean="0">
                  <a:solidFill>
                    <a:srgbClr val="FFDE17"/>
                  </a:solidFill>
                  <a:latin typeface="Arial Black" panose="020B0A04020102020204" pitchFamily="34" charset="0"/>
                </a:rPr>
                <a:t>Impartial</a:t>
              </a:r>
              <a:endParaRPr sz="2500" cap="all" dirty="0">
                <a:solidFill>
                  <a:srgbClr val="FFDE17"/>
                </a:solidFill>
                <a:latin typeface="Arial Black" panose="020B0A04020102020204" pitchFamily="34" charset="0"/>
              </a:endParaRPr>
            </a:p>
          </p:txBody>
        </p:sp>
      </p:grpSp>
      <p:sp>
        <p:nvSpPr>
          <p:cNvPr id="19" name="Title 1"/>
          <p:cNvSpPr txBox="1">
            <a:spLocks/>
          </p:cNvSpPr>
          <p:nvPr/>
        </p:nvSpPr>
        <p:spPr>
          <a:xfrm>
            <a:off x="4171516" y="28299"/>
            <a:ext cx="20199784" cy="1852187"/>
          </a:xfrm>
          <a:prstGeom prst="rect">
            <a:avLst/>
          </a:prstGeom>
        </p:spPr>
        <p:txBody>
          <a:bodyPr anchor="ctr">
            <a:norm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r>
              <a:rPr lang="en-ZA" sz="8000" b="1" dirty="0" smtClean="0">
                <a:latin typeface="Arial Rounded MT Bold" panose="020F0704030504030204" pitchFamily="34" charset="0"/>
              </a:rPr>
              <a:t>ORGANISATIONAL PLACEMENT</a:t>
            </a:r>
            <a:endParaRPr lang="en-ZA" sz="4900" b="1" dirty="0">
              <a:latin typeface="Arial Rounded MT Bold" panose="020F0704030504030204" pitchFamily="34" charset="0"/>
            </a:endParaRPr>
          </a:p>
        </p:txBody>
      </p:sp>
      <p:pic>
        <p:nvPicPr>
          <p:cNvPr id="20" name="Picture 19"/>
          <p:cNvPicPr/>
          <p:nvPr/>
        </p:nvPicPr>
        <p:blipFill>
          <a:blip r:embed="rId3">
            <a:extLst>
              <a:ext uri="{28A0092B-C50C-407E-A947-70E740481C1C}">
                <a14:useLocalDpi xmlns:a14="http://schemas.microsoft.com/office/drawing/2010/main" val="0"/>
              </a:ext>
            </a:extLst>
          </a:blip>
          <a:stretch>
            <a:fillRect/>
          </a:stretch>
        </p:blipFill>
        <p:spPr>
          <a:xfrm>
            <a:off x="4143375" y="1769806"/>
            <a:ext cx="20227925" cy="11946193"/>
          </a:xfrm>
          <a:prstGeom prst="rect">
            <a:avLst/>
          </a:prstGeom>
        </p:spPr>
      </p:pic>
      <p:sp>
        <p:nvSpPr>
          <p:cNvPr id="8" name="TextBox 7"/>
          <p:cNvSpPr txBox="1"/>
          <p:nvPr/>
        </p:nvSpPr>
        <p:spPr>
          <a:xfrm>
            <a:off x="28141" y="13366471"/>
            <a:ext cx="4115233" cy="369332"/>
          </a:xfrm>
          <a:prstGeom prst="rect">
            <a:avLst/>
          </a:prstGeom>
          <a:noFill/>
        </p:spPr>
        <p:txBody>
          <a:bodyPr wrap="square" rtlCol="0">
            <a:spAutoFit/>
          </a:bodyPr>
          <a:lstStyle/>
          <a:p>
            <a:pPr algn="ctr"/>
            <a:r>
              <a:rPr lang="en-ZA" sz="1800" dirty="0" smtClean="0">
                <a:solidFill>
                  <a:schemeClr val="bg1"/>
                </a:solidFill>
                <a:latin typeface="Arial Rounded MT Bold" panose="020F0704030504030204" pitchFamily="34" charset="0"/>
              </a:rPr>
              <a:t>11.</a:t>
            </a:r>
            <a:endParaRPr lang="en-ZA" sz="1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3450814930"/>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171516" y="1773191"/>
            <a:ext cx="20195860" cy="11971108"/>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Rectangle 4"/>
          <p:cNvSpPr/>
          <p:nvPr/>
        </p:nvSpPr>
        <p:spPr>
          <a:xfrm>
            <a:off x="4061883" y="1956246"/>
            <a:ext cx="20309417" cy="10831689"/>
          </a:xfrm>
          <a:prstGeom prst="rect">
            <a:avLst/>
          </a:prstGeom>
        </p:spPr>
        <p:txBody>
          <a:bodyPr/>
          <a:lstStyle/>
          <a:p>
            <a:pPr lvl="0"/>
            <a:endParaRPr lang="en-ZA" dirty="0"/>
          </a:p>
          <a:p>
            <a:pPr lvl="0">
              <a:buChar char="•"/>
            </a:pPr>
            <a:endParaRPr lang="en-ZA" dirty="0"/>
          </a:p>
        </p:txBody>
      </p:sp>
      <p:grpSp>
        <p:nvGrpSpPr>
          <p:cNvPr id="16" name="Group 15"/>
          <p:cNvGrpSpPr/>
          <p:nvPr/>
        </p:nvGrpSpPr>
        <p:grpSpPr>
          <a:xfrm>
            <a:off x="28141" y="269838"/>
            <a:ext cx="4115234" cy="5191435"/>
            <a:chOff x="28141" y="859778"/>
            <a:chExt cx="4115234" cy="5191435"/>
          </a:xfrm>
        </p:grpSpPr>
        <p:pic>
          <p:nvPicPr>
            <p:cNvPr id="17" name="image5.png"/>
            <p:cNvPicPr/>
            <p:nvPr/>
          </p:nvPicPr>
          <p:blipFill>
            <a:blip r:embed="rId2">
              <a:extLst/>
            </a:blip>
            <a:stretch>
              <a:fillRect/>
            </a:stretch>
          </p:blipFill>
          <p:spPr>
            <a:xfrm>
              <a:off x="28141" y="859778"/>
              <a:ext cx="4115234" cy="3880663"/>
            </a:xfrm>
            <a:prstGeom prst="rect">
              <a:avLst/>
            </a:prstGeom>
            <a:ln w="12700">
              <a:miter lim="400000"/>
            </a:ln>
          </p:spPr>
        </p:pic>
        <p:sp>
          <p:nvSpPr>
            <p:cNvPr id="18"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smtClean="0">
                <a:solidFill>
                  <a:srgbClr val="FFDE17"/>
                </a:solidFill>
                <a:latin typeface="Arial Black" panose="020B0A04020102020204" pitchFamily="34" charset="0"/>
              </a:endParaRPr>
            </a:p>
            <a:p>
              <a:pPr lvl="0" algn="ctr">
                <a:defRPr sz="1800" cap="none">
                  <a:solidFill>
                    <a:srgbClr val="000000"/>
                  </a:solidFill>
                </a:defRPr>
              </a:pPr>
              <a:r>
                <a:rPr lang="en-ZA" sz="2500" cap="all" dirty="0" smtClean="0">
                  <a:solidFill>
                    <a:srgbClr val="FFDE17"/>
                  </a:solidFill>
                  <a:latin typeface="Arial Black" panose="020B0A04020102020204" pitchFamily="34" charset="0"/>
                </a:rPr>
                <a:t>&amp;</a:t>
              </a:r>
            </a:p>
            <a:p>
              <a:pPr lvl="0" algn="ctr">
                <a:defRPr sz="1800" cap="none">
                  <a:solidFill>
                    <a:srgbClr val="000000"/>
                  </a:solidFill>
                </a:defRPr>
              </a:pPr>
              <a:r>
                <a:rPr sz="2500" cap="all" dirty="0" smtClean="0">
                  <a:solidFill>
                    <a:srgbClr val="FFDE17"/>
                  </a:solidFill>
                  <a:latin typeface="Arial Black" panose="020B0A04020102020204" pitchFamily="34" charset="0"/>
                </a:rPr>
                <a:t>Impartial</a:t>
              </a:r>
              <a:endParaRPr sz="2500" cap="all" dirty="0">
                <a:solidFill>
                  <a:srgbClr val="FFDE17"/>
                </a:solidFill>
                <a:latin typeface="Arial Black" panose="020B0A04020102020204" pitchFamily="34" charset="0"/>
              </a:endParaRPr>
            </a:p>
          </p:txBody>
        </p:sp>
      </p:grpSp>
      <p:sp>
        <p:nvSpPr>
          <p:cNvPr id="7" name="Title 1"/>
          <p:cNvSpPr txBox="1">
            <a:spLocks/>
          </p:cNvSpPr>
          <p:nvPr/>
        </p:nvSpPr>
        <p:spPr>
          <a:xfrm>
            <a:off x="4143374" y="28299"/>
            <a:ext cx="20227926" cy="1852187"/>
          </a:xfrm>
          <a:prstGeom prst="rect">
            <a:avLst/>
          </a:prstGeom>
        </p:spPr>
        <p:txBody>
          <a:bodyPr anchor="ctr">
            <a:normAutofit fontScale="97500"/>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r>
              <a:rPr lang="en-ZA" sz="8000" b="1" dirty="0" smtClean="0">
                <a:latin typeface="Arial Rounded MT Bold" panose="020F0704030504030204" pitchFamily="34" charset="0"/>
              </a:rPr>
              <a:t>STRUCTURE OF THE OFFICE</a:t>
            </a:r>
            <a:endParaRPr lang="en-ZA" sz="8000" b="1" dirty="0">
              <a:latin typeface="Arial Rounded MT Bold" panose="020F0704030504030204" pitchFamily="34" charset="0"/>
            </a:endParaRPr>
          </a:p>
        </p:txBody>
      </p:sp>
      <p:grpSp>
        <p:nvGrpSpPr>
          <p:cNvPr id="8" name="Group 7"/>
          <p:cNvGrpSpPr>
            <a:grpSpLocks/>
          </p:cNvGrpSpPr>
          <p:nvPr/>
        </p:nvGrpSpPr>
        <p:grpSpPr bwMode="auto">
          <a:xfrm>
            <a:off x="4501028" y="2140427"/>
            <a:ext cx="19373850" cy="11344206"/>
            <a:chOff x="303071" y="685800"/>
            <a:chExt cx="10998597" cy="5130560"/>
          </a:xfrm>
        </p:grpSpPr>
        <p:sp>
          <p:nvSpPr>
            <p:cNvPr id="9" name="Rectangle 8"/>
            <p:cNvSpPr/>
            <p:nvPr/>
          </p:nvSpPr>
          <p:spPr>
            <a:xfrm>
              <a:off x="4572568" y="685800"/>
              <a:ext cx="2595112" cy="5176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solidFill>
                    <a:schemeClr val="tx1"/>
                  </a:solidFill>
                  <a:latin typeface="Arial" panose="020B0604020202020204" pitchFamily="34" charset="0"/>
                  <a:cs typeface="Arial" panose="020B0604020202020204" pitchFamily="34" charset="0"/>
                </a:rPr>
                <a:t>Office of the Military Ombud</a:t>
              </a:r>
              <a:endParaRPr lang="en-ZA" sz="3200" b="1"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6204259" y="1463828"/>
              <a:ext cx="2595112" cy="5176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solidFill>
                    <a:schemeClr val="tx1"/>
                  </a:solidFill>
                  <a:latin typeface="Arial" panose="020B0604020202020204" pitchFamily="34" charset="0"/>
                  <a:cs typeface="Arial" panose="020B0604020202020204" pitchFamily="34" charset="0"/>
                </a:rPr>
                <a:t>Office of the Deputy Military Ombud</a:t>
              </a:r>
              <a:endParaRPr lang="en-ZA" sz="3200" b="1" dirty="0">
                <a:solidFill>
                  <a:schemeClr val="tx1"/>
                </a:solidFill>
                <a:latin typeface="Arial" panose="020B0604020202020204" pitchFamily="34" charset="0"/>
                <a:cs typeface="Arial" panose="020B0604020202020204" pitchFamily="34" charset="0"/>
              </a:endParaRPr>
            </a:p>
          </p:txBody>
        </p:sp>
        <p:sp>
          <p:nvSpPr>
            <p:cNvPr id="11" name="Rectangle 10"/>
            <p:cNvSpPr/>
            <p:nvPr/>
          </p:nvSpPr>
          <p:spPr>
            <a:xfrm>
              <a:off x="1901349" y="2317605"/>
              <a:ext cx="2595112" cy="5176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solidFill>
                    <a:schemeClr val="tx1"/>
                  </a:solidFill>
                  <a:latin typeface="Arial" panose="020B0604020202020204" pitchFamily="34" charset="0"/>
                  <a:cs typeface="Arial" panose="020B0604020202020204" pitchFamily="34" charset="0"/>
                </a:rPr>
                <a:t>Corporate Operations</a:t>
              </a:r>
              <a:endParaRPr lang="en-ZA" sz="3200" b="1" dirty="0">
                <a:solidFill>
                  <a:schemeClr val="tx1"/>
                </a:solidFill>
                <a:latin typeface="Arial" panose="020B0604020202020204" pitchFamily="34" charset="0"/>
                <a:cs typeface="Arial" panose="020B0604020202020204" pitchFamily="34" charset="0"/>
              </a:endParaRPr>
            </a:p>
          </p:txBody>
        </p:sp>
        <p:sp>
          <p:nvSpPr>
            <p:cNvPr id="12" name="Rectangle 11"/>
            <p:cNvSpPr/>
            <p:nvPr/>
          </p:nvSpPr>
          <p:spPr>
            <a:xfrm>
              <a:off x="7798823" y="2317605"/>
              <a:ext cx="2595112" cy="5176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solidFill>
                    <a:schemeClr val="tx1"/>
                  </a:solidFill>
                  <a:latin typeface="Arial" panose="020B0604020202020204" pitchFamily="34" charset="0"/>
                  <a:cs typeface="Arial" panose="020B0604020202020204" pitchFamily="34" charset="0"/>
                </a:rPr>
                <a:t>Corporate Support</a:t>
              </a:r>
              <a:endParaRPr lang="en-ZA" sz="3200" b="1"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303071" y="3116148"/>
              <a:ext cx="1837740" cy="5176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chemeClr val="tx1"/>
                  </a:solidFill>
                  <a:latin typeface="Arial" panose="020B0604020202020204" pitchFamily="34" charset="0"/>
                  <a:cs typeface="Arial" panose="020B0604020202020204" pitchFamily="34" charset="0"/>
                </a:rPr>
                <a:t>Operations</a:t>
              </a:r>
              <a:endParaRPr lang="en-ZA" sz="3200" dirty="0">
                <a:solidFill>
                  <a:schemeClr val="tx1"/>
                </a:solidFill>
                <a:latin typeface="Arial" panose="020B0604020202020204" pitchFamily="34" charset="0"/>
                <a:cs typeface="Arial" panose="020B0604020202020204" pitchFamily="34" charset="0"/>
              </a:endParaRPr>
            </a:p>
          </p:txBody>
        </p:sp>
        <p:sp>
          <p:nvSpPr>
            <p:cNvPr id="14" name="Rectangle 13"/>
            <p:cNvSpPr/>
            <p:nvPr/>
          </p:nvSpPr>
          <p:spPr>
            <a:xfrm>
              <a:off x="555528" y="4033053"/>
              <a:ext cx="1963969" cy="4702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chemeClr val="tx1"/>
                  </a:solidFill>
                  <a:latin typeface="Arial" panose="020B0604020202020204" pitchFamily="34" charset="0"/>
                  <a:cs typeface="Arial" panose="020B0604020202020204" pitchFamily="34" charset="0"/>
                </a:rPr>
                <a:t>Intake &amp; Analysis</a:t>
              </a:r>
              <a:endParaRPr lang="en-ZA" sz="3200" dirty="0">
                <a:solidFill>
                  <a:schemeClr val="tx1"/>
                </a:solidFill>
                <a:latin typeface="Arial" panose="020B0604020202020204" pitchFamily="34" charset="0"/>
                <a:cs typeface="Arial" panose="020B0604020202020204" pitchFamily="34" charset="0"/>
              </a:endParaRPr>
            </a:p>
          </p:txBody>
        </p:sp>
        <p:sp>
          <p:nvSpPr>
            <p:cNvPr id="15" name="Rectangle 14"/>
            <p:cNvSpPr/>
            <p:nvPr/>
          </p:nvSpPr>
          <p:spPr>
            <a:xfrm>
              <a:off x="555528" y="4689562"/>
              <a:ext cx="1963969" cy="4702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chemeClr val="tx1"/>
                  </a:solidFill>
                  <a:latin typeface="Arial" panose="020B0604020202020204" pitchFamily="34" charset="0"/>
                  <a:cs typeface="Arial" panose="020B0604020202020204" pitchFamily="34" charset="0"/>
                </a:rPr>
                <a:t>Investigations</a:t>
              </a:r>
              <a:endParaRPr lang="en-ZA" sz="3200" dirty="0">
                <a:solidFill>
                  <a:schemeClr val="tx1"/>
                </a:solidFill>
                <a:latin typeface="Arial" panose="020B0604020202020204" pitchFamily="34" charset="0"/>
                <a:cs typeface="Arial" panose="020B0604020202020204" pitchFamily="34" charset="0"/>
              </a:endParaRPr>
            </a:p>
          </p:txBody>
        </p:sp>
        <p:sp>
          <p:nvSpPr>
            <p:cNvPr id="19" name="Rectangle 18"/>
            <p:cNvSpPr/>
            <p:nvPr/>
          </p:nvSpPr>
          <p:spPr>
            <a:xfrm>
              <a:off x="555528" y="5346072"/>
              <a:ext cx="1963969" cy="4702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chemeClr val="tx1"/>
                  </a:solidFill>
                  <a:latin typeface="Arial" panose="020B0604020202020204" pitchFamily="34" charset="0"/>
                  <a:cs typeface="Arial" panose="020B0604020202020204" pitchFamily="34" charset="0"/>
                </a:rPr>
                <a:t>Research &amp; Development</a:t>
              </a:r>
              <a:endParaRPr lang="en-ZA" sz="3200" dirty="0">
                <a:solidFill>
                  <a:schemeClr val="tx1"/>
                </a:solidFill>
                <a:latin typeface="Arial" panose="020B0604020202020204" pitchFamily="34" charset="0"/>
                <a:cs typeface="Arial" panose="020B0604020202020204" pitchFamily="34" charset="0"/>
              </a:endParaRPr>
            </a:p>
          </p:txBody>
        </p:sp>
        <p:sp>
          <p:nvSpPr>
            <p:cNvPr id="20" name="Rectangle 19"/>
            <p:cNvSpPr/>
            <p:nvPr/>
          </p:nvSpPr>
          <p:spPr>
            <a:xfrm>
              <a:off x="2265184" y="3116148"/>
              <a:ext cx="1837740" cy="5176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chemeClr val="tx1"/>
                  </a:solidFill>
                  <a:latin typeface="Arial" panose="020B0604020202020204" pitchFamily="34" charset="0"/>
                  <a:cs typeface="Arial" panose="020B0604020202020204" pitchFamily="34" charset="0"/>
                </a:rPr>
                <a:t>Legal Support</a:t>
              </a:r>
              <a:endParaRPr lang="en-ZA" sz="3200" dirty="0">
                <a:solidFill>
                  <a:schemeClr val="tx1"/>
                </a:solidFill>
                <a:latin typeface="Arial" panose="020B0604020202020204" pitchFamily="34" charset="0"/>
                <a:cs typeface="Arial" panose="020B0604020202020204" pitchFamily="34" charset="0"/>
              </a:endParaRPr>
            </a:p>
          </p:txBody>
        </p:sp>
        <p:sp>
          <p:nvSpPr>
            <p:cNvPr id="21" name="Rectangle 20"/>
            <p:cNvSpPr/>
            <p:nvPr/>
          </p:nvSpPr>
          <p:spPr>
            <a:xfrm>
              <a:off x="4240291" y="3116148"/>
              <a:ext cx="1839596" cy="5176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chemeClr val="tx1"/>
                  </a:solidFill>
                  <a:latin typeface="Arial" panose="020B0604020202020204" pitchFamily="34" charset="0"/>
                  <a:cs typeface="Arial" panose="020B0604020202020204" pitchFamily="34" charset="0"/>
                </a:rPr>
                <a:t>Communication</a:t>
              </a:r>
              <a:endParaRPr lang="en-ZA" sz="3200" dirty="0">
                <a:solidFill>
                  <a:schemeClr val="tx1"/>
                </a:solidFill>
                <a:latin typeface="Arial" panose="020B0604020202020204" pitchFamily="34" charset="0"/>
                <a:cs typeface="Arial" panose="020B0604020202020204" pitchFamily="34" charset="0"/>
              </a:endParaRPr>
            </a:p>
          </p:txBody>
        </p:sp>
        <p:sp>
          <p:nvSpPr>
            <p:cNvPr id="22" name="Rectangle 21"/>
            <p:cNvSpPr/>
            <p:nvPr/>
          </p:nvSpPr>
          <p:spPr>
            <a:xfrm>
              <a:off x="6965344" y="3117727"/>
              <a:ext cx="1962112" cy="4702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chemeClr val="tx1"/>
                  </a:solidFill>
                  <a:latin typeface="Arial" panose="020B0604020202020204" pitchFamily="34" charset="0"/>
                  <a:cs typeface="Arial" panose="020B0604020202020204" pitchFamily="34" charset="0"/>
                </a:rPr>
                <a:t>Policy, Strategy &amp; Planning</a:t>
              </a:r>
              <a:endParaRPr lang="en-ZA" sz="3200" dirty="0">
                <a:solidFill>
                  <a:schemeClr val="tx1"/>
                </a:solidFill>
                <a:latin typeface="Arial" panose="020B0604020202020204" pitchFamily="34" charset="0"/>
                <a:cs typeface="Arial" panose="020B0604020202020204" pitchFamily="34" charset="0"/>
              </a:endParaRPr>
            </a:p>
          </p:txBody>
        </p:sp>
        <p:sp>
          <p:nvSpPr>
            <p:cNvPr id="23" name="Rectangle 22"/>
            <p:cNvSpPr/>
            <p:nvPr/>
          </p:nvSpPr>
          <p:spPr>
            <a:xfrm>
              <a:off x="9257878" y="3117727"/>
              <a:ext cx="1963969" cy="4702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chemeClr val="tx1"/>
                  </a:solidFill>
                  <a:latin typeface="Arial" panose="020B0604020202020204" pitchFamily="34" charset="0"/>
                  <a:cs typeface="Arial" panose="020B0604020202020204" pitchFamily="34" charset="0"/>
                </a:rPr>
                <a:t>Human Resources</a:t>
              </a:r>
              <a:endParaRPr lang="en-ZA" sz="3200" dirty="0">
                <a:solidFill>
                  <a:schemeClr val="tx1"/>
                </a:solidFill>
                <a:latin typeface="Arial" panose="020B0604020202020204" pitchFamily="34" charset="0"/>
                <a:cs typeface="Arial" panose="020B0604020202020204" pitchFamily="34" charset="0"/>
              </a:endParaRPr>
            </a:p>
          </p:txBody>
        </p:sp>
        <p:sp>
          <p:nvSpPr>
            <p:cNvPr id="24" name="Rectangle 23"/>
            <p:cNvSpPr/>
            <p:nvPr/>
          </p:nvSpPr>
          <p:spPr>
            <a:xfrm>
              <a:off x="6980194" y="3799487"/>
              <a:ext cx="1962112" cy="4702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chemeClr val="tx1"/>
                  </a:solidFill>
                  <a:latin typeface="Arial" panose="020B0604020202020204" pitchFamily="34" charset="0"/>
                  <a:cs typeface="Arial" panose="020B0604020202020204" pitchFamily="34" charset="0"/>
                </a:rPr>
                <a:t>Logistics</a:t>
              </a:r>
              <a:endParaRPr lang="en-ZA" sz="3200" dirty="0">
                <a:solidFill>
                  <a:schemeClr val="tx1"/>
                </a:solidFill>
                <a:latin typeface="Arial" panose="020B0604020202020204" pitchFamily="34" charset="0"/>
                <a:cs typeface="Arial" panose="020B0604020202020204" pitchFamily="34" charset="0"/>
              </a:endParaRPr>
            </a:p>
          </p:txBody>
        </p:sp>
        <p:sp>
          <p:nvSpPr>
            <p:cNvPr id="25" name="Rectangle 24"/>
            <p:cNvSpPr/>
            <p:nvPr/>
          </p:nvSpPr>
          <p:spPr>
            <a:xfrm>
              <a:off x="9291291" y="3799487"/>
              <a:ext cx="1962113" cy="4702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chemeClr val="tx1"/>
                  </a:solidFill>
                  <a:latin typeface="Arial" panose="020B0604020202020204" pitchFamily="34" charset="0"/>
                  <a:cs typeface="Arial" panose="020B0604020202020204" pitchFamily="34" charset="0"/>
                </a:rPr>
                <a:t>Finance</a:t>
              </a:r>
              <a:endParaRPr lang="en-ZA" sz="3200" dirty="0">
                <a:solidFill>
                  <a:schemeClr val="tx1"/>
                </a:solidFill>
                <a:latin typeface="Arial" panose="020B0604020202020204" pitchFamily="34" charset="0"/>
                <a:cs typeface="Arial" panose="020B0604020202020204" pitchFamily="34" charset="0"/>
              </a:endParaRPr>
            </a:p>
          </p:txBody>
        </p:sp>
        <p:sp>
          <p:nvSpPr>
            <p:cNvPr id="26" name="Rectangle 25"/>
            <p:cNvSpPr/>
            <p:nvPr/>
          </p:nvSpPr>
          <p:spPr>
            <a:xfrm>
              <a:off x="6972769" y="4427590"/>
              <a:ext cx="1962112" cy="70069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chemeClr val="tx1"/>
                  </a:solidFill>
                  <a:latin typeface="Arial" panose="020B0604020202020204" pitchFamily="34" charset="0"/>
                  <a:cs typeface="Arial" panose="020B0604020202020204" pitchFamily="34" charset="0"/>
                </a:rPr>
                <a:t>Information, Communication &amp; Technology</a:t>
              </a:r>
              <a:endParaRPr lang="en-ZA" sz="3200" dirty="0">
                <a:solidFill>
                  <a:schemeClr val="tx1"/>
                </a:solidFill>
                <a:latin typeface="Arial" panose="020B0604020202020204" pitchFamily="34" charset="0"/>
                <a:cs typeface="Arial" panose="020B0604020202020204" pitchFamily="34" charset="0"/>
              </a:endParaRPr>
            </a:p>
          </p:txBody>
        </p:sp>
        <p:sp>
          <p:nvSpPr>
            <p:cNvPr id="27" name="Rectangle 26"/>
            <p:cNvSpPr/>
            <p:nvPr/>
          </p:nvSpPr>
          <p:spPr>
            <a:xfrm>
              <a:off x="9339555" y="4427590"/>
              <a:ext cx="1962113" cy="70069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chemeClr val="tx1"/>
                  </a:solidFill>
                  <a:latin typeface="Arial" panose="020B0604020202020204" pitchFamily="34" charset="0"/>
                  <a:cs typeface="Arial" panose="020B0604020202020204" pitchFamily="34" charset="0"/>
                </a:rPr>
                <a:t>Facility, Security &amp; Reception Management</a:t>
              </a:r>
              <a:endParaRPr lang="en-ZA" sz="3200" dirty="0">
                <a:solidFill>
                  <a:schemeClr val="tx1"/>
                </a:solidFill>
                <a:latin typeface="Arial" panose="020B0604020202020204" pitchFamily="34" charset="0"/>
                <a:cs typeface="Arial" panose="020B0604020202020204" pitchFamily="34" charset="0"/>
              </a:endParaRPr>
            </a:p>
          </p:txBody>
        </p:sp>
        <p:cxnSp>
          <p:nvCxnSpPr>
            <p:cNvPr id="28" name="Elbow Connector 27"/>
            <p:cNvCxnSpPr>
              <a:stCxn id="9" idx="2"/>
              <a:endCxn id="10" idx="1"/>
            </p:cNvCxnSpPr>
            <p:nvPr/>
          </p:nvCxnSpPr>
          <p:spPr>
            <a:xfrm rot="16200000" flipH="1">
              <a:off x="5777587" y="1295971"/>
              <a:ext cx="519211" cy="334135"/>
            </a:xfrm>
            <a:prstGeom prst="bentConnector2">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Elbow Connector 28"/>
            <p:cNvCxnSpPr>
              <a:stCxn id="9" idx="2"/>
              <a:endCxn id="11" idx="0"/>
            </p:cNvCxnSpPr>
            <p:nvPr/>
          </p:nvCxnSpPr>
          <p:spPr>
            <a:xfrm rot="5400000">
              <a:off x="3977428" y="424908"/>
              <a:ext cx="1114173" cy="2671221"/>
            </a:xfrm>
            <a:prstGeom prst="bentConnector3">
              <a:avLst>
                <a:gd name="adj1" fmla="val 8552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Elbow Connector 29"/>
            <p:cNvCxnSpPr>
              <a:stCxn id="9" idx="2"/>
              <a:endCxn id="12" idx="0"/>
            </p:cNvCxnSpPr>
            <p:nvPr/>
          </p:nvCxnSpPr>
          <p:spPr>
            <a:xfrm rot="16200000" flipH="1">
              <a:off x="6926166" y="147391"/>
              <a:ext cx="1114173" cy="3226255"/>
            </a:xfrm>
            <a:prstGeom prst="bentConnector3">
              <a:avLst>
                <a:gd name="adj1" fmla="val 85307"/>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Elbow Connector 30"/>
            <p:cNvCxnSpPr>
              <a:stCxn id="11" idx="2"/>
              <a:endCxn id="13" idx="0"/>
            </p:cNvCxnSpPr>
            <p:nvPr/>
          </p:nvCxnSpPr>
          <p:spPr>
            <a:xfrm rot="5400000">
              <a:off x="2069968" y="1987212"/>
              <a:ext cx="280910" cy="1976962"/>
            </a:xfrm>
            <a:prstGeom prst="bentConnector3">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Elbow Connector 31"/>
            <p:cNvCxnSpPr>
              <a:stCxn id="11" idx="2"/>
              <a:endCxn id="20" idx="0"/>
            </p:cNvCxnSpPr>
            <p:nvPr/>
          </p:nvCxnSpPr>
          <p:spPr>
            <a:xfrm rot="5400000">
              <a:off x="3051023" y="2968268"/>
              <a:ext cx="280910" cy="14850"/>
            </a:xfrm>
            <a:prstGeom prst="bentConnector3">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Elbow Connector 32"/>
            <p:cNvCxnSpPr>
              <a:stCxn id="11" idx="2"/>
              <a:endCxn id="21" idx="0"/>
            </p:cNvCxnSpPr>
            <p:nvPr/>
          </p:nvCxnSpPr>
          <p:spPr>
            <a:xfrm rot="16200000" flipH="1">
              <a:off x="4038576" y="1995565"/>
              <a:ext cx="280910" cy="1960256"/>
            </a:xfrm>
            <a:prstGeom prst="bentConnector3">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Elbow Connector 33"/>
            <p:cNvCxnSpPr>
              <a:stCxn id="12" idx="2"/>
              <a:endCxn id="22" idx="3"/>
            </p:cNvCxnSpPr>
            <p:nvPr/>
          </p:nvCxnSpPr>
          <p:spPr>
            <a:xfrm rot="5400000">
              <a:off x="8753102" y="3009591"/>
              <a:ext cx="517633" cy="168924"/>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Elbow Connector 34"/>
            <p:cNvCxnSpPr>
              <a:stCxn id="12" idx="2"/>
              <a:endCxn id="24" idx="3"/>
            </p:cNvCxnSpPr>
            <p:nvPr/>
          </p:nvCxnSpPr>
          <p:spPr>
            <a:xfrm rot="5400000">
              <a:off x="8419647" y="3357897"/>
              <a:ext cx="1199393" cy="154074"/>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Elbow Connector 35"/>
            <p:cNvCxnSpPr>
              <a:stCxn id="12" idx="2"/>
              <a:endCxn id="26" idx="3"/>
            </p:cNvCxnSpPr>
            <p:nvPr/>
          </p:nvCxnSpPr>
          <p:spPr>
            <a:xfrm rot="5400000">
              <a:off x="8044280" y="3725839"/>
              <a:ext cx="1942701" cy="161499"/>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Elbow Connector 36"/>
            <p:cNvCxnSpPr>
              <a:stCxn id="12" idx="2"/>
              <a:endCxn id="23" idx="1"/>
            </p:cNvCxnSpPr>
            <p:nvPr/>
          </p:nvCxnSpPr>
          <p:spPr>
            <a:xfrm rot="16200000" flipH="1">
              <a:off x="8918312" y="3013305"/>
              <a:ext cx="517633" cy="161498"/>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Elbow Connector 37"/>
            <p:cNvCxnSpPr>
              <a:stCxn id="12" idx="2"/>
              <a:endCxn id="25" idx="1"/>
            </p:cNvCxnSpPr>
            <p:nvPr/>
          </p:nvCxnSpPr>
          <p:spPr>
            <a:xfrm rot="16200000" flipH="1">
              <a:off x="8594140" y="3337478"/>
              <a:ext cx="1199393" cy="194911"/>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Elbow Connector 38"/>
            <p:cNvCxnSpPr>
              <a:stCxn id="12" idx="2"/>
              <a:endCxn id="27" idx="1"/>
            </p:cNvCxnSpPr>
            <p:nvPr/>
          </p:nvCxnSpPr>
          <p:spPr>
            <a:xfrm rot="16200000" flipH="1">
              <a:off x="8246616" y="3685001"/>
              <a:ext cx="1942701" cy="243175"/>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Elbow Connector 39"/>
            <p:cNvCxnSpPr>
              <a:stCxn id="13" idx="2"/>
              <a:endCxn id="14" idx="1"/>
            </p:cNvCxnSpPr>
            <p:nvPr/>
          </p:nvCxnSpPr>
          <p:spPr>
            <a:xfrm rot="5400000">
              <a:off x="571527" y="3617782"/>
              <a:ext cx="634416" cy="666413"/>
            </a:xfrm>
            <a:prstGeom prst="bentConnector4">
              <a:avLst>
                <a:gd name="adj1" fmla="val 31465"/>
                <a:gd name="adj2" fmla="val 134297"/>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Elbow Connector 40"/>
            <p:cNvCxnSpPr>
              <a:stCxn id="13" idx="2"/>
              <a:endCxn id="15" idx="1"/>
            </p:cNvCxnSpPr>
            <p:nvPr/>
          </p:nvCxnSpPr>
          <p:spPr>
            <a:xfrm rot="5400000">
              <a:off x="243272" y="3946037"/>
              <a:ext cx="1290925" cy="666413"/>
            </a:xfrm>
            <a:prstGeom prst="bentConnector4">
              <a:avLst>
                <a:gd name="adj1" fmla="val 15722"/>
                <a:gd name="adj2" fmla="val 134297"/>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Elbow Connector 41"/>
            <p:cNvCxnSpPr>
              <a:stCxn id="13" idx="2"/>
              <a:endCxn id="19" idx="1"/>
            </p:cNvCxnSpPr>
            <p:nvPr/>
          </p:nvCxnSpPr>
          <p:spPr>
            <a:xfrm rot="5400000">
              <a:off x="-84982" y="4274291"/>
              <a:ext cx="1947435" cy="666413"/>
            </a:xfrm>
            <a:prstGeom prst="bentConnector4">
              <a:avLst>
                <a:gd name="adj1" fmla="val 10593"/>
                <a:gd name="adj2" fmla="val 134297"/>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3" name="Rectangular Callout 42"/>
          <p:cNvSpPr/>
          <p:nvPr/>
        </p:nvSpPr>
        <p:spPr>
          <a:xfrm>
            <a:off x="4716448" y="2385082"/>
            <a:ext cx="6640637" cy="1008363"/>
          </a:xfrm>
          <a:prstGeom prst="wedgeRectCallout">
            <a:avLst>
              <a:gd name="adj1" fmla="val 63099"/>
              <a:gd name="adj2" fmla="val -38065"/>
            </a:avLst>
          </a:prstGeom>
          <a:solidFill>
            <a:srgbClr val="FFFF99"/>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000" dirty="0">
                <a:solidFill>
                  <a:schemeClr val="tx1"/>
                </a:solidFill>
                <a:latin typeface="Arial" panose="020B0604020202020204" pitchFamily="34" charset="0"/>
                <a:cs typeface="Arial" panose="020B0604020202020204" pitchFamily="34" charset="0"/>
              </a:rPr>
              <a:t>Total number of posts as approved by the Minister of Defence and Military Veterans during June 2012 is </a:t>
            </a:r>
            <a:r>
              <a:rPr lang="en-US" sz="2000" b="1" dirty="0">
                <a:solidFill>
                  <a:schemeClr val="tx1"/>
                </a:solidFill>
                <a:latin typeface="Arial" panose="020B0604020202020204" pitchFamily="34" charset="0"/>
                <a:cs typeface="Arial" panose="020B0604020202020204" pitchFamily="34" charset="0"/>
              </a:rPr>
              <a:t>89</a:t>
            </a:r>
            <a:endParaRPr lang="en-ZA" sz="2000" b="1" dirty="0">
              <a:solidFill>
                <a:schemeClr val="tx1"/>
              </a:solidFill>
              <a:latin typeface="Arial" panose="020B0604020202020204" pitchFamily="34" charset="0"/>
              <a:cs typeface="Arial" panose="020B0604020202020204" pitchFamily="34" charset="0"/>
            </a:endParaRPr>
          </a:p>
        </p:txBody>
      </p:sp>
      <p:sp>
        <p:nvSpPr>
          <p:cNvPr id="44" name="Rectangular Callout 43"/>
          <p:cNvSpPr/>
          <p:nvPr/>
        </p:nvSpPr>
        <p:spPr>
          <a:xfrm>
            <a:off x="17367140" y="1958001"/>
            <a:ext cx="6507737" cy="1142656"/>
          </a:xfrm>
          <a:prstGeom prst="wedgeRectCallout">
            <a:avLst>
              <a:gd name="adj1" fmla="val -66213"/>
              <a:gd name="adj2" fmla="val 29371"/>
            </a:avLst>
          </a:prstGeom>
          <a:solidFill>
            <a:schemeClr val="accent3">
              <a:lumMod val="20000"/>
              <a:lumOff val="8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solidFill>
                  <a:schemeClr val="tx1"/>
                </a:solidFill>
                <a:latin typeface="Arial" panose="020B0604020202020204" pitchFamily="34" charset="0"/>
                <a:cs typeface="Arial" panose="020B0604020202020204" pitchFamily="34" charset="0"/>
              </a:rPr>
              <a:t>Total number of approved posts within the Executive Office is </a:t>
            </a:r>
            <a:r>
              <a:rPr lang="en-US" sz="2000" b="1" dirty="0">
                <a:solidFill>
                  <a:schemeClr val="tx1"/>
                </a:solidFill>
                <a:latin typeface="Arial" panose="020B0604020202020204" pitchFamily="34" charset="0"/>
                <a:cs typeface="Arial" panose="020B0604020202020204" pitchFamily="34" charset="0"/>
              </a:rPr>
              <a:t>9</a:t>
            </a:r>
            <a:endParaRPr lang="en-ZA" sz="2000" b="1" dirty="0">
              <a:solidFill>
                <a:schemeClr val="tx1"/>
              </a:solidFill>
              <a:latin typeface="Arial" panose="020B0604020202020204" pitchFamily="34" charset="0"/>
              <a:cs typeface="Arial" panose="020B0604020202020204" pitchFamily="34" charset="0"/>
            </a:endParaRPr>
          </a:p>
        </p:txBody>
      </p:sp>
      <p:sp>
        <p:nvSpPr>
          <p:cNvPr id="45" name="Rectangular Callout 44"/>
          <p:cNvSpPr/>
          <p:nvPr/>
        </p:nvSpPr>
        <p:spPr>
          <a:xfrm>
            <a:off x="4700760" y="4174580"/>
            <a:ext cx="5642488" cy="952818"/>
          </a:xfrm>
          <a:prstGeom prst="wedgeRectCallout">
            <a:avLst>
              <a:gd name="adj1" fmla="val -950"/>
              <a:gd name="adj2" fmla="val 136898"/>
            </a:avLst>
          </a:prstGeom>
          <a:solidFill>
            <a:schemeClr val="accent1">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solidFill>
                  <a:schemeClr val="tx1"/>
                </a:solidFill>
                <a:latin typeface="Arial" panose="020B0604020202020204" pitchFamily="34" charset="0"/>
                <a:cs typeface="Arial" panose="020B0604020202020204" pitchFamily="34" charset="0"/>
              </a:rPr>
              <a:t>Total number of approved posts within Corporate Operations is </a:t>
            </a:r>
            <a:r>
              <a:rPr lang="en-US" sz="2000" b="1" dirty="0">
                <a:solidFill>
                  <a:schemeClr val="tx1"/>
                </a:solidFill>
                <a:latin typeface="Arial" panose="020B0604020202020204" pitchFamily="34" charset="0"/>
                <a:cs typeface="Arial" panose="020B0604020202020204" pitchFamily="34" charset="0"/>
              </a:rPr>
              <a:t>59</a:t>
            </a:r>
            <a:endParaRPr lang="en-ZA" sz="2000" b="1" dirty="0">
              <a:solidFill>
                <a:schemeClr val="tx1"/>
              </a:solidFill>
              <a:latin typeface="Arial" panose="020B0604020202020204" pitchFamily="34" charset="0"/>
              <a:cs typeface="Arial" panose="020B0604020202020204" pitchFamily="34" charset="0"/>
            </a:endParaRPr>
          </a:p>
        </p:txBody>
      </p:sp>
      <p:sp>
        <p:nvSpPr>
          <p:cNvPr id="46" name="Rectangular Callout 45"/>
          <p:cNvSpPr/>
          <p:nvPr/>
        </p:nvSpPr>
        <p:spPr>
          <a:xfrm>
            <a:off x="19841521" y="3601842"/>
            <a:ext cx="4318220" cy="1065212"/>
          </a:xfrm>
          <a:prstGeom prst="wedgeRectCallout">
            <a:avLst>
              <a:gd name="adj1" fmla="val -36385"/>
              <a:gd name="adj2" fmla="val 182139"/>
            </a:avLst>
          </a:prstGeom>
          <a:solidFill>
            <a:schemeClr val="accent1">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solidFill>
                  <a:schemeClr val="tx1"/>
                </a:solidFill>
                <a:latin typeface="Arial" panose="020B0604020202020204" pitchFamily="34" charset="0"/>
                <a:cs typeface="Arial" panose="020B0604020202020204" pitchFamily="34" charset="0"/>
              </a:rPr>
              <a:t>Total number of approved posts within Corporate Support is </a:t>
            </a:r>
            <a:r>
              <a:rPr lang="en-US" sz="2000" b="1" dirty="0">
                <a:solidFill>
                  <a:schemeClr val="tx1"/>
                </a:solidFill>
                <a:latin typeface="Arial" panose="020B0604020202020204" pitchFamily="34" charset="0"/>
                <a:cs typeface="Arial" panose="020B0604020202020204" pitchFamily="34" charset="0"/>
              </a:rPr>
              <a:t>21</a:t>
            </a:r>
            <a:endParaRPr lang="en-ZA" sz="2000" b="1" dirty="0">
              <a:solidFill>
                <a:schemeClr val="tx1"/>
              </a:solidFill>
              <a:latin typeface="Arial" panose="020B0604020202020204" pitchFamily="34" charset="0"/>
              <a:cs typeface="Arial" panose="020B0604020202020204" pitchFamily="34" charset="0"/>
            </a:endParaRPr>
          </a:p>
        </p:txBody>
      </p:sp>
      <p:sp>
        <p:nvSpPr>
          <p:cNvPr id="47" name="Shape 158"/>
          <p:cNvSpPr/>
          <p:nvPr/>
        </p:nvSpPr>
        <p:spPr>
          <a:xfrm>
            <a:off x="10516390" y="12463645"/>
            <a:ext cx="13543760" cy="1107996"/>
          </a:xfrm>
          <a:prstGeom prst="rect">
            <a:avLst/>
          </a:prstGeom>
          <a:solidFill>
            <a:srgbClr val="0C7F40"/>
          </a:solidFill>
          <a:ln w="12700">
            <a:miter lim="400000"/>
          </a:ln>
          <a:effectLst>
            <a:outerShdw blurRad="63500" dist="19050" dir="5400000" rotWithShape="0">
              <a:srgbClr val="000000">
                <a:alpha val="63000"/>
              </a:srgbClr>
            </a:outerShdw>
          </a:effectLst>
        </p:spPr>
        <p:txBody>
          <a:bodyPr wrap="square" lIns="0" tIns="0" rIns="0" bIns="0">
            <a:spAutoFit/>
          </a:bodyPr>
          <a:lstStyle/>
          <a:p>
            <a:pPr lvl="5"/>
            <a:r>
              <a:rPr sz="2400" b="1" i="1" u="sng" dirty="0" smtClean="0">
                <a:solidFill>
                  <a:srgbClr val="FFFFFF"/>
                </a:solidFill>
                <a:latin typeface="Arial" panose="020B0604020202020204" pitchFamily="34" charset="0"/>
                <a:ea typeface="Arial" panose="020B0604020202020204"/>
                <a:cs typeface="Arial" panose="020B0604020202020204" pitchFamily="34" charset="0"/>
                <a:sym typeface="Arial" panose="020B0604020202020204"/>
              </a:rPr>
              <a:t>NB</a:t>
            </a:r>
            <a:r>
              <a:rPr sz="2400" b="1" i="1" dirty="0">
                <a:solidFill>
                  <a:srgbClr val="FFFFFF"/>
                </a:solidFill>
                <a:latin typeface="Arial" panose="020B0604020202020204" pitchFamily="34" charset="0"/>
                <a:ea typeface="Arial" panose="020B0604020202020204"/>
                <a:cs typeface="Arial" panose="020B0604020202020204" pitchFamily="34" charset="0"/>
                <a:sym typeface="Arial" panose="020B0604020202020204"/>
              </a:rPr>
              <a:t>:  </a:t>
            </a:r>
            <a:r>
              <a:rPr sz="2400" b="1" dirty="0">
                <a:solidFill>
                  <a:srgbClr val="FFFFFF"/>
                </a:solidFill>
                <a:latin typeface="Arial" panose="020B0604020202020204" pitchFamily="34" charset="0"/>
                <a:ea typeface="Arial" panose="020B0604020202020204"/>
                <a:cs typeface="Arial" panose="020B0604020202020204" pitchFamily="34" charset="0"/>
                <a:sym typeface="Arial" panose="020B0604020202020204"/>
              </a:rPr>
              <a:t>The Chief Directorate: Operations is the core business of the Office responsible for the </a:t>
            </a:r>
            <a:r>
              <a:rPr sz="2400" b="1" dirty="0">
                <a:solidFill>
                  <a:srgbClr val="FFFFFF"/>
                </a:solidFill>
                <a:latin typeface="Arial" panose="020B0604020202020204" pitchFamily="34" charset="0"/>
                <a:ea typeface="Lora"/>
                <a:cs typeface="Arial" panose="020B0604020202020204" pitchFamily="34" charset="0"/>
                <a:sym typeface="Lora"/>
              </a:rPr>
              <a:t>effective</a:t>
            </a:r>
            <a:r>
              <a:rPr sz="2400" b="1" dirty="0" smtClean="0">
                <a:solidFill>
                  <a:srgbClr val="FFFFFF"/>
                </a:solidFill>
                <a:latin typeface="Arial" panose="020B0604020202020204" pitchFamily="34" charset="0"/>
                <a:ea typeface="Lora"/>
                <a:cs typeface="Arial" panose="020B0604020202020204" pitchFamily="34" charset="0"/>
                <a:sym typeface="Lora"/>
              </a:rPr>
              <a:t>,</a:t>
            </a:r>
            <a:r>
              <a:rPr lang="en-ZA" sz="2400" b="1" dirty="0" smtClean="0">
                <a:solidFill>
                  <a:srgbClr val="FFFFFF"/>
                </a:solidFill>
                <a:latin typeface="Arial" panose="020B0604020202020204" pitchFamily="34" charset="0"/>
                <a:ea typeface="Lora"/>
                <a:cs typeface="Arial" panose="020B0604020202020204" pitchFamily="34" charset="0"/>
                <a:sym typeface="Lora"/>
              </a:rPr>
              <a:t> </a:t>
            </a:r>
            <a:r>
              <a:rPr sz="2400" b="1" dirty="0" smtClean="0">
                <a:solidFill>
                  <a:srgbClr val="FFFFFF"/>
                </a:solidFill>
                <a:latin typeface="Arial" panose="020B0604020202020204" pitchFamily="34" charset="0"/>
                <a:ea typeface="Lora"/>
                <a:cs typeface="Arial" panose="020B0604020202020204" pitchFamily="34" charset="0"/>
                <a:sym typeface="Lora"/>
              </a:rPr>
              <a:t>efficient </a:t>
            </a:r>
            <a:r>
              <a:rPr sz="2400" b="1" dirty="0">
                <a:solidFill>
                  <a:srgbClr val="FFFFFF"/>
                </a:solidFill>
                <a:latin typeface="Arial" panose="020B0604020202020204" pitchFamily="34" charset="0"/>
                <a:ea typeface="Lora"/>
                <a:cs typeface="Arial" panose="020B0604020202020204" pitchFamily="34" charset="0"/>
                <a:sym typeface="Lora"/>
              </a:rPr>
              <a:t>resolution </a:t>
            </a:r>
            <a:r>
              <a:rPr sz="2400" b="1" dirty="0" smtClean="0">
                <a:solidFill>
                  <a:srgbClr val="FFFFFF"/>
                </a:solidFill>
                <a:latin typeface="Arial" panose="020B0604020202020204" pitchFamily="34" charset="0"/>
                <a:ea typeface="Lora"/>
                <a:cs typeface="Arial" panose="020B0604020202020204" pitchFamily="34" charset="0"/>
                <a:sym typeface="Lora"/>
              </a:rPr>
              <a:t>of</a:t>
            </a:r>
            <a:r>
              <a:rPr lang="en-ZA" sz="2400" b="1" dirty="0" smtClean="0">
                <a:solidFill>
                  <a:srgbClr val="FFFFFF"/>
                </a:solidFill>
                <a:latin typeface="Arial" panose="020B0604020202020204" pitchFamily="34" charset="0"/>
                <a:ea typeface="Lora"/>
                <a:cs typeface="Arial" panose="020B0604020202020204" pitchFamily="34" charset="0"/>
                <a:sym typeface="Lora"/>
              </a:rPr>
              <a:t> </a:t>
            </a:r>
            <a:r>
              <a:rPr sz="2400" b="1" dirty="0" smtClean="0">
                <a:solidFill>
                  <a:srgbClr val="FFFFFF"/>
                </a:solidFill>
                <a:latin typeface="Arial" panose="020B0604020202020204" pitchFamily="34" charset="0"/>
                <a:ea typeface="Lora"/>
                <a:cs typeface="Arial" panose="020B0604020202020204" pitchFamily="34" charset="0"/>
                <a:sym typeface="Lora"/>
              </a:rPr>
              <a:t>complaints </a:t>
            </a:r>
            <a:r>
              <a:rPr sz="2400" b="1" dirty="0">
                <a:solidFill>
                  <a:srgbClr val="FFFFFF"/>
                </a:solidFill>
                <a:latin typeface="Arial" panose="020B0604020202020204" pitchFamily="34" charset="0"/>
                <a:ea typeface="Lora"/>
                <a:cs typeface="Arial" panose="020B0604020202020204" pitchFamily="34" charset="0"/>
                <a:sym typeface="Lora"/>
              </a:rPr>
              <a:t>in a fair, economical and expeditious manner as prescribed. </a:t>
            </a:r>
          </a:p>
        </p:txBody>
      </p:sp>
      <p:sp>
        <p:nvSpPr>
          <p:cNvPr id="48" name="TextBox 47"/>
          <p:cNvSpPr txBox="1"/>
          <p:nvPr/>
        </p:nvSpPr>
        <p:spPr>
          <a:xfrm>
            <a:off x="28141" y="13366471"/>
            <a:ext cx="4115233" cy="369332"/>
          </a:xfrm>
          <a:prstGeom prst="rect">
            <a:avLst/>
          </a:prstGeom>
          <a:noFill/>
        </p:spPr>
        <p:txBody>
          <a:bodyPr wrap="square" rtlCol="0">
            <a:spAutoFit/>
          </a:bodyPr>
          <a:lstStyle/>
          <a:p>
            <a:pPr algn="ctr"/>
            <a:r>
              <a:rPr lang="en-ZA" sz="1800" dirty="0" smtClean="0">
                <a:solidFill>
                  <a:schemeClr val="bg1"/>
                </a:solidFill>
                <a:latin typeface="Arial Rounded MT Bold" panose="020F0704030504030204" pitchFamily="34" charset="0"/>
              </a:rPr>
              <a:t>12.</a:t>
            </a:r>
            <a:endParaRPr lang="en-ZA" sz="1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1259206178"/>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nvGrpSpPr>
          <p:cNvPr id="15" name="Group 14"/>
          <p:cNvGrpSpPr/>
          <p:nvPr/>
        </p:nvGrpSpPr>
        <p:grpSpPr>
          <a:xfrm>
            <a:off x="28141" y="269843"/>
            <a:ext cx="4115234" cy="5191435"/>
            <a:chOff x="28141" y="859778"/>
            <a:chExt cx="4115234" cy="5191435"/>
          </a:xfrm>
        </p:grpSpPr>
        <p:pic>
          <p:nvPicPr>
            <p:cNvPr id="16" name="image5.png"/>
            <p:cNvPicPr/>
            <p:nvPr/>
          </p:nvPicPr>
          <p:blipFill>
            <a:blip r:embed="rId2">
              <a:extLst/>
            </a:blip>
            <a:stretch>
              <a:fillRect/>
            </a:stretch>
          </p:blipFill>
          <p:spPr>
            <a:xfrm>
              <a:off x="28141" y="859778"/>
              <a:ext cx="4115234" cy="3880663"/>
            </a:xfrm>
            <a:prstGeom prst="rect">
              <a:avLst/>
            </a:prstGeom>
            <a:ln w="12700">
              <a:miter lim="400000"/>
            </a:ln>
          </p:spPr>
        </p:pic>
        <p:sp>
          <p:nvSpPr>
            <p:cNvPr id="17"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smtClean="0">
                <a:solidFill>
                  <a:srgbClr val="FFDE17"/>
                </a:solidFill>
                <a:latin typeface="Arial Black" panose="020B0A04020102020204" pitchFamily="34" charset="0"/>
              </a:endParaRPr>
            </a:p>
            <a:p>
              <a:pPr lvl="0" algn="ctr">
                <a:defRPr sz="1800" cap="none">
                  <a:solidFill>
                    <a:srgbClr val="000000"/>
                  </a:solidFill>
                </a:defRPr>
              </a:pPr>
              <a:r>
                <a:rPr lang="en-ZA" sz="2500" cap="all" dirty="0" smtClean="0">
                  <a:solidFill>
                    <a:srgbClr val="FFDE17"/>
                  </a:solidFill>
                  <a:latin typeface="Arial Black" panose="020B0A04020102020204" pitchFamily="34" charset="0"/>
                </a:rPr>
                <a:t>&amp;</a:t>
              </a:r>
            </a:p>
            <a:p>
              <a:pPr lvl="0" algn="ctr">
                <a:defRPr sz="1800" cap="none">
                  <a:solidFill>
                    <a:srgbClr val="000000"/>
                  </a:solidFill>
                </a:defRPr>
              </a:pPr>
              <a:r>
                <a:rPr sz="2500" cap="all" dirty="0" smtClean="0">
                  <a:solidFill>
                    <a:srgbClr val="FFDE17"/>
                  </a:solidFill>
                  <a:latin typeface="Arial Black" panose="020B0A04020102020204" pitchFamily="34" charset="0"/>
                </a:rPr>
                <a:t>Impartial</a:t>
              </a:r>
              <a:endParaRPr sz="2500" cap="all" dirty="0">
                <a:solidFill>
                  <a:srgbClr val="FFDE17"/>
                </a:solidFill>
                <a:latin typeface="Arial Black" panose="020B0A04020102020204" pitchFamily="34" charset="0"/>
              </a:endParaRPr>
            </a:p>
          </p:txBody>
        </p:sp>
      </p:grpSp>
      <p:sp>
        <p:nvSpPr>
          <p:cNvPr id="3" name="TextBox 2"/>
          <p:cNvSpPr txBox="1"/>
          <p:nvPr/>
        </p:nvSpPr>
        <p:spPr>
          <a:xfrm>
            <a:off x="4143375" y="5580727"/>
            <a:ext cx="20227925" cy="2554545"/>
          </a:xfrm>
          <a:prstGeom prst="rect">
            <a:avLst/>
          </a:prstGeom>
          <a:noFill/>
        </p:spPr>
        <p:txBody>
          <a:bodyPr wrap="square" rtlCol="0">
            <a:spAutoFit/>
          </a:bodyPr>
          <a:lstStyle/>
          <a:p>
            <a:pPr algn="ctr"/>
            <a:r>
              <a:rPr lang="en-ZA" sz="8000" b="1" dirty="0" smtClean="0">
                <a:solidFill>
                  <a:schemeClr val="tx1"/>
                </a:solidFill>
                <a:latin typeface="Arial Rounded MT Bold" panose="020F0704030504030204" pitchFamily="34" charset="0"/>
              </a:rPr>
              <a:t>PART B:  PERFORMANCE INFORMATION</a:t>
            </a:r>
            <a:endParaRPr lang="en-ZA" sz="8000" b="1" dirty="0">
              <a:solidFill>
                <a:schemeClr val="tx1"/>
              </a:solidFill>
              <a:latin typeface="Arial Rounded MT Bold" panose="020F0704030504030204" pitchFamily="34" charset="0"/>
            </a:endParaRPr>
          </a:p>
        </p:txBody>
      </p:sp>
      <p:sp>
        <p:nvSpPr>
          <p:cNvPr id="7" name="TextBox 6"/>
          <p:cNvSpPr txBox="1"/>
          <p:nvPr/>
        </p:nvSpPr>
        <p:spPr>
          <a:xfrm>
            <a:off x="28141" y="13366471"/>
            <a:ext cx="4115233" cy="369332"/>
          </a:xfrm>
          <a:prstGeom prst="rect">
            <a:avLst/>
          </a:prstGeom>
          <a:noFill/>
        </p:spPr>
        <p:txBody>
          <a:bodyPr wrap="square" rtlCol="0">
            <a:spAutoFit/>
          </a:bodyPr>
          <a:lstStyle/>
          <a:p>
            <a:pPr algn="ctr"/>
            <a:r>
              <a:rPr lang="en-ZA" sz="1800" dirty="0" smtClean="0">
                <a:solidFill>
                  <a:schemeClr val="bg1"/>
                </a:solidFill>
                <a:latin typeface="Arial Rounded MT Bold" panose="020F0704030504030204" pitchFamily="34" charset="0"/>
              </a:rPr>
              <a:t>13.</a:t>
            </a:r>
            <a:endParaRPr lang="en-ZA" sz="1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2945241544"/>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 name="Title 1"/>
          <p:cNvSpPr txBox="1">
            <a:spLocks/>
          </p:cNvSpPr>
          <p:nvPr/>
        </p:nvSpPr>
        <p:spPr>
          <a:xfrm>
            <a:off x="4171516" y="-1"/>
            <a:ext cx="20199784" cy="2143125"/>
          </a:xfrm>
          <a:prstGeom prst="rect">
            <a:avLst/>
          </a:prstGeom>
        </p:spPr>
        <p:txBody>
          <a:bodyPr anchor="ctr">
            <a:norm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r>
              <a:rPr lang="en-ZA" sz="8000" b="1" dirty="0" smtClean="0">
                <a:latin typeface="Arial Rounded MT Bold" panose="020F0704030504030204" pitchFamily="34" charset="0"/>
              </a:rPr>
              <a:t>Measuring the outcomes</a:t>
            </a:r>
            <a:endParaRPr lang="en-ZA" sz="8000" b="1" dirty="0">
              <a:latin typeface="Arial Rounded MT Bold" panose="020F0704030504030204" pitchFamily="34" charset="0"/>
            </a:endParaRPr>
          </a:p>
        </p:txBody>
      </p:sp>
      <p:grpSp>
        <p:nvGrpSpPr>
          <p:cNvPr id="10" name="Group 9"/>
          <p:cNvGrpSpPr/>
          <p:nvPr/>
        </p:nvGrpSpPr>
        <p:grpSpPr>
          <a:xfrm>
            <a:off x="28141" y="269838"/>
            <a:ext cx="4115234" cy="5191435"/>
            <a:chOff x="28141" y="859778"/>
            <a:chExt cx="4115234" cy="5191435"/>
          </a:xfrm>
        </p:grpSpPr>
        <p:pic>
          <p:nvPicPr>
            <p:cNvPr id="11" name="image5.png"/>
            <p:cNvPicPr/>
            <p:nvPr/>
          </p:nvPicPr>
          <p:blipFill>
            <a:blip r:embed="rId2">
              <a:extLst/>
            </a:blip>
            <a:stretch>
              <a:fillRect/>
            </a:stretch>
          </p:blipFill>
          <p:spPr>
            <a:xfrm>
              <a:off x="28141" y="859778"/>
              <a:ext cx="4115234" cy="3880663"/>
            </a:xfrm>
            <a:prstGeom prst="rect">
              <a:avLst/>
            </a:prstGeom>
            <a:ln w="12700">
              <a:miter lim="400000"/>
            </a:ln>
          </p:spPr>
        </p:pic>
        <p:sp>
          <p:nvSpPr>
            <p:cNvPr id="12"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smtClean="0">
                <a:solidFill>
                  <a:srgbClr val="FFDE17"/>
                </a:solidFill>
                <a:latin typeface="Arial Black" panose="020B0A04020102020204" pitchFamily="34" charset="0"/>
              </a:endParaRPr>
            </a:p>
            <a:p>
              <a:pPr lvl="0" algn="ctr">
                <a:defRPr sz="1800" cap="none">
                  <a:solidFill>
                    <a:srgbClr val="000000"/>
                  </a:solidFill>
                </a:defRPr>
              </a:pPr>
              <a:r>
                <a:rPr lang="en-ZA" sz="2500" cap="all" dirty="0" smtClean="0">
                  <a:solidFill>
                    <a:srgbClr val="FFDE17"/>
                  </a:solidFill>
                  <a:latin typeface="Arial Black" panose="020B0A04020102020204" pitchFamily="34" charset="0"/>
                </a:rPr>
                <a:t>&amp;</a:t>
              </a:r>
            </a:p>
            <a:p>
              <a:pPr lvl="0" algn="ctr">
                <a:defRPr sz="1800" cap="none">
                  <a:solidFill>
                    <a:srgbClr val="000000"/>
                  </a:solidFill>
                </a:defRPr>
              </a:pPr>
              <a:r>
                <a:rPr sz="2500" cap="all" dirty="0" smtClean="0">
                  <a:solidFill>
                    <a:srgbClr val="FFDE17"/>
                  </a:solidFill>
                  <a:latin typeface="Arial Black" panose="020B0A04020102020204" pitchFamily="34" charset="0"/>
                </a:rPr>
                <a:t>Impartial</a:t>
              </a:r>
              <a:endParaRPr sz="2500" cap="all" dirty="0">
                <a:solidFill>
                  <a:srgbClr val="FFDE17"/>
                </a:solidFill>
                <a:latin typeface="Arial Black" panose="020B0A04020102020204" pitchFamily="34" charset="0"/>
              </a:endParaRPr>
            </a:p>
          </p:txBody>
        </p:sp>
      </p:grpSp>
      <p:graphicFrame>
        <p:nvGraphicFramePr>
          <p:cNvPr id="5" name="Table 4"/>
          <p:cNvGraphicFramePr>
            <a:graphicFrameLocks noGrp="1"/>
          </p:cNvGraphicFramePr>
          <p:nvPr>
            <p:extLst>
              <p:ext uri="{D42A27DB-BD31-4B8C-83A1-F6EECF244321}">
                <p14:modId xmlns:p14="http://schemas.microsoft.com/office/powerpoint/2010/main" val="894166564"/>
              </p:ext>
            </p:extLst>
          </p:nvPr>
        </p:nvGraphicFramePr>
        <p:xfrm>
          <a:off x="5039310" y="5172517"/>
          <a:ext cx="18398205" cy="7851648"/>
        </p:xfrm>
        <a:graphic>
          <a:graphicData uri="http://schemas.openxmlformats.org/drawingml/2006/table">
            <a:tbl>
              <a:tblPr firstRow="1" firstCol="1" bandRow="1">
                <a:tableStyleId>{5940675A-B579-460E-94D1-54222C63F5DA}</a:tableStyleId>
              </a:tblPr>
              <a:tblGrid>
                <a:gridCol w="4731866">
                  <a:extLst>
                    <a:ext uri="{9D8B030D-6E8A-4147-A177-3AD203B41FA5}">
                      <a16:colId xmlns:a16="http://schemas.microsoft.com/office/drawing/2014/main" val="20000"/>
                    </a:ext>
                  </a:extLst>
                </a:gridCol>
                <a:gridCol w="5577898">
                  <a:extLst>
                    <a:ext uri="{9D8B030D-6E8A-4147-A177-3AD203B41FA5}">
                      <a16:colId xmlns:a16="http://schemas.microsoft.com/office/drawing/2014/main" val="20001"/>
                    </a:ext>
                  </a:extLst>
                </a:gridCol>
                <a:gridCol w="2510545">
                  <a:extLst>
                    <a:ext uri="{9D8B030D-6E8A-4147-A177-3AD203B41FA5}">
                      <a16:colId xmlns:a16="http://schemas.microsoft.com/office/drawing/2014/main" val="20002"/>
                    </a:ext>
                  </a:extLst>
                </a:gridCol>
                <a:gridCol w="2787964">
                  <a:extLst>
                    <a:ext uri="{9D8B030D-6E8A-4147-A177-3AD203B41FA5}">
                      <a16:colId xmlns:a16="http://schemas.microsoft.com/office/drawing/2014/main" val="20003"/>
                    </a:ext>
                  </a:extLst>
                </a:gridCol>
                <a:gridCol w="2789932">
                  <a:extLst>
                    <a:ext uri="{9D8B030D-6E8A-4147-A177-3AD203B41FA5}">
                      <a16:colId xmlns:a16="http://schemas.microsoft.com/office/drawing/2014/main" val="20004"/>
                    </a:ext>
                  </a:extLst>
                </a:gridCol>
              </a:tblGrid>
              <a:tr h="777070">
                <a:tc>
                  <a:txBody>
                    <a:bodyPr/>
                    <a:lstStyle/>
                    <a:p>
                      <a:pPr algn="ctr">
                        <a:lnSpc>
                          <a:spcPct val="115000"/>
                        </a:lnSpc>
                        <a:spcAft>
                          <a:spcPts val="0"/>
                        </a:spcAft>
                      </a:pPr>
                      <a:r>
                        <a:rPr lang="en-US" sz="3200" b="1" dirty="0">
                          <a:effectLst/>
                          <a:latin typeface="Arial Rounded MT Bold" panose="020F0704030504030204" pitchFamily="34" charset="0"/>
                        </a:rPr>
                        <a:t>Outcome</a:t>
                      </a:r>
                      <a:endParaRPr lang="en-ZA" sz="32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r>
                        <a:rPr lang="en-US" sz="3200" b="1" dirty="0">
                          <a:effectLst/>
                          <a:latin typeface="Arial Rounded MT Bold" panose="020F0704030504030204" pitchFamily="34" charset="0"/>
                        </a:rPr>
                        <a:t>Outcome Indicator</a:t>
                      </a:r>
                      <a:endParaRPr lang="en-ZA" sz="32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r>
                        <a:rPr lang="en-US" sz="3200" b="1" dirty="0">
                          <a:effectLst/>
                          <a:latin typeface="Arial Rounded MT Bold" panose="020F0704030504030204" pitchFamily="34" charset="0"/>
                        </a:rPr>
                        <a:t>Baseline</a:t>
                      </a:r>
                      <a:endParaRPr lang="en-ZA" sz="32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r>
                        <a:rPr lang="en-US" sz="3200" b="1" dirty="0">
                          <a:effectLst/>
                          <a:latin typeface="Arial Rounded MT Bold" panose="020F0704030504030204" pitchFamily="34" charset="0"/>
                        </a:rPr>
                        <a:t>Five  Year Target</a:t>
                      </a:r>
                      <a:endParaRPr lang="en-ZA" sz="32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r>
                        <a:rPr lang="en-US" sz="3200" b="1" dirty="0">
                          <a:effectLst/>
                          <a:latin typeface="Arial Rounded MT Bold" panose="020F0704030504030204" pitchFamily="34" charset="0"/>
                        </a:rPr>
                        <a:t>Performance</a:t>
                      </a:r>
                      <a:endParaRPr lang="en-ZA" sz="32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10000"/>
                  </a:ext>
                </a:extLst>
              </a:tr>
              <a:tr h="376530">
                <a:tc>
                  <a:txBody>
                    <a:bodyPr/>
                    <a:lstStyle/>
                    <a:p>
                      <a:pPr algn="ctr">
                        <a:lnSpc>
                          <a:spcPct val="115000"/>
                        </a:lnSpc>
                        <a:spcAft>
                          <a:spcPts val="0"/>
                        </a:spcAft>
                      </a:pPr>
                      <a:r>
                        <a:rPr lang="en-US" sz="3200" dirty="0">
                          <a:effectLst/>
                          <a:latin typeface="Arial Rounded MT Bold" panose="020F0704030504030204" pitchFamily="34" charset="0"/>
                        </a:rPr>
                        <a:t>a.</a:t>
                      </a:r>
                      <a:endParaRPr lang="en-ZA" sz="3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15000"/>
                        </a:lnSpc>
                        <a:spcAft>
                          <a:spcPts val="0"/>
                        </a:spcAft>
                      </a:pPr>
                      <a:r>
                        <a:rPr lang="en-US" sz="3200" dirty="0">
                          <a:effectLst/>
                          <a:latin typeface="Arial Rounded MT Bold" panose="020F0704030504030204" pitchFamily="34" charset="0"/>
                        </a:rPr>
                        <a:t>b.</a:t>
                      </a:r>
                      <a:endParaRPr lang="en-ZA" sz="3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15000"/>
                        </a:lnSpc>
                        <a:spcAft>
                          <a:spcPts val="0"/>
                        </a:spcAft>
                      </a:pPr>
                      <a:r>
                        <a:rPr lang="en-US" sz="3200">
                          <a:effectLst/>
                          <a:latin typeface="Arial Rounded MT Bold" panose="020F0704030504030204" pitchFamily="34" charset="0"/>
                        </a:rPr>
                        <a:t>c.</a:t>
                      </a:r>
                      <a:endParaRPr lang="en-ZA" sz="3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15000"/>
                        </a:lnSpc>
                        <a:spcAft>
                          <a:spcPts val="0"/>
                        </a:spcAft>
                      </a:pPr>
                      <a:r>
                        <a:rPr lang="en-US" sz="3200" dirty="0">
                          <a:effectLst/>
                          <a:latin typeface="Arial Rounded MT Bold" panose="020F0704030504030204" pitchFamily="34" charset="0"/>
                        </a:rPr>
                        <a:t>d.</a:t>
                      </a:r>
                      <a:endParaRPr lang="en-ZA" sz="3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15000"/>
                        </a:lnSpc>
                        <a:spcAft>
                          <a:spcPts val="0"/>
                        </a:spcAft>
                      </a:pPr>
                      <a:r>
                        <a:rPr lang="en-US" sz="3200" dirty="0">
                          <a:effectLst/>
                          <a:latin typeface="Arial Rounded MT Bold" panose="020F0704030504030204" pitchFamily="34" charset="0"/>
                        </a:rPr>
                        <a:t>e.</a:t>
                      </a:r>
                      <a:endParaRPr lang="en-ZA" sz="3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10001"/>
                  </a:ext>
                </a:extLst>
              </a:tr>
              <a:tr h="2379233">
                <a:tc>
                  <a:txBody>
                    <a:bodyPr/>
                    <a:lstStyle/>
                    <a:p>
                      <a:pPr>
                        <a:lnSpc>
                          <a:spcPct val="115000"/>
                        </a:lnSpc>
                        <a:spcAft>
                          <a:spcPts val="0"/>
                        </a:spcAft>
                      </a:pPr>
                      <a:r>
                        <a:rPr lang="en-US" sz="3200">
                          <a:effectLst/>
                          <a:latin typeface="Arial Rounded MT Bold" panose="020F0704030504030204" pitchFamily="34" charset="0"/>
                        </a:rPr>
                        <a:t>Fair, economical and expeditious resolution of written complaints</a:t>
                      </a:r>
                      <a:endParaRPr lang="en-ZA" sz="3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3200" dirty="0">
                          <a:effectLst/>
                          <a:latin typeface="Arial Rounded MT Bold" panose="020F0704030504030204" pitchFamily="34" charset="0"/>
                        </a:rPr>
                        <a:t>Percentage of written complaints resolved fairly, economically and expeditiously within the Office of the Military Ombud.</a:t>
                      </a:r>
                      <a:endParaRPr lang="en-ZA" sz="3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3200" dirty="0">
                          <a:effectLst/>
                          <a:latin typeface="Arial Rounded MT Bold" panose="020F0704030504030204" pitchFamily="34" charset="0"/>
                        </a:rPr>
                        <a:t>73%</a:t>
                      </a:r>
                      <a:endParaRPr lang="en-ZA" sz="3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3200" dirty="0">
                          <a:effectLst/>
                          <a:latin typeface="Arial Rounded MT Bold" panose="020F0704030504030204" pitchFamily="34" charset="0"/>
                        </a:rPr>
                        <a:t>73%</a:t>
                      </a:r>
                      <a:endParaRPr lang="en-ZA" sz="3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3200">
                          <a:effectLst/>
                          <a:latin typeface="Arial Rounded MT Bold" panose="020F0704030504030204" pitchFamily="34" charset="0"/>
                        </a:rPr>
                        <a:t>80%</a:t>
                      </a:r>
                      <a:endParaRPr lang="en-ZA" sz="3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1978693">
                <a:tc>
                  <a:txBody>
                    <a:bodyPr/>
                    <a:lstStyle/>
                    <a:p>
                      <a:pPr>
                        <a:lnSpc>
                          <a:spcPct val="115000"/>
                        </a:lnSpc>
                        <a:spcAft>
                          <a:spcPts val="0"/>
                        </a:spcAft>
                      </a:pPr>
                      <a:r>
                        <a:rPr lang="en-US" sz="3200">
                          <a:effectLst/>
                          <a:latin typeface="Arial Rounded MT Bold" panose="020F0704030504030204" pitchFamily="34" charset="0"/>
                        </a:rPr>
                        <a:t>Accountable and effective governance of the Office of the Military Ombud</a:t>
                      </a:r>
                      <a:endParaRPr lang="en-ZA" sz="3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3200">
                          <a:effectLst/>
                          <a:latin typeface="Arial Rounded MT Bold" panose="020F0704030504030204" pitchFamily="34" charset="0"/>
                        </a:rPr>
                        <a:t>Percentage of the Military Ombud accountability documents submitted in accordance with National prescripts.</a:t>
                      </a:r>
                      <a:endParaRPr lang="en-ZA" sz="3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3200">
                          <a:effectLst/>
                          <a:latin typeface="Arial Rounded MT Bold" panose="020F0704030504030204" pitchFamily="34" charset="0"/>
                        </a:rPr>
                        <a:t>100%</a:t>
                      </a:r>
                      <a:endParaRPr lang="en-ZA" sz="3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3200">
                          <a:effectLst/>
                          <a:latin typeface="Arial Rounded MT Bold" panose="020F0704030504030204" pitchFamily="34" charset="0"/>
                        </a:rPr>
                        <a:t>100%</a:t>
                      </a:r>
                      <a:endParaRPr lang="en-ZA" sz="3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3200" dirty="0">
                          <a:effectLst/>
                          <a:latin typeface="Arial Rounded MT Bold" panose="020F0704030504030204" pitchFamily="34" charset="0"/>
                        </a:rPr>
                        <a:t>100%</a:t>
                      </a:r>
                      <a:endParaRPr lang="en-ZA" sz="3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bl>
          </a:graphicData>
        </a:graphic>
      </p:graphicFrame>
      <p:sp>
        <p:nvSpPr>
          <p:cNvPr id="6" name="Rectangle 1"/>
          <p:cNvSpPr>
            <a:spLocks noChangeArrowheads="1"/>
          </p:cNvSpPr>
          <p:nvPr/>
        </p:nvSpPr>
        <p:spPr bwMode="auto">
          <a:xfrm>
            <a:off x="5039310" y="2718869"/>
            <a:ext cx="18398206"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smtClean="0">
                <a:ln>
                  <a:noFill/>
                </a:ln>
                <a:solidFill>
                  <a:schemeClr val="tx1"/>
                </a:solidFill>
                <a:effectLst/>
                <a:latin typeface="Arial Rounded MT Bold" panose="020F0704030504030204" pitchFamily="34" charset="0"/>
                <a:ea typeface="Calibri" panose="020F0502020204030204" pitchFamily="34" charset="0"/>
                <a:cs typeface="Arial" panose="020B0604020202020204" pitchFamily="34" charset="0"/>
              </a:rPr>
              <a:t>The outcomes of the Office as defined below highlighted what the Office aimed to achieve and are directly aligned to the legislative mandate of the Office. During the reporting year the Office managed to achieve both of the set targets as indicated in the table below.</a:t>
            </a:r>
            <a:endParaRPr kumimoji="0" lang="en-ZA" altLang="en-US" sz="3200" b="0" i="0" u="none" strike="noStrike" cap="none" normalizeH="0" baseline="0" dirty="0" smtClean="0">
              <a:ln>
                <a:noFill/>
              </a:ln>
              <a:solidFill>
                <a:schemeClr val="tx1"/>
              </a:solidFill>
              <a:effectLst/>
              <a:latin typeface="Arial Rounded MT Bold" panose="020F0704030504030204" pitchFamily="34" charset="0"/>
            </a:endParaRPr>
          </a:p>
        </p:txBody>
      </p:sp>
      <p:sp>
        <p:nvSpPr>
          <p:cNvPr id="13" name="TextBox 12"/>
          <p:cNvSpPr txBox="1"/>
          <p:nvPr/>
        </p:nvSpPr>
        <p:spPr>
          <a:xfrm>
            <a:off x="28141" y="13366471"/>
            <a:ext cx="4115233" cy="369332"/>
          </a:xfrm>
          <a:prstGeom prst="rect">
            <a:avLst/>
          </a:prstGeom>
          <a:noFill/>
        </p:spPr>
        <p:txBody>
          <a:bodyPr wrap="square" rtlCol="0">
            <a:spAutoFit/>
          </a:bodyPr>
          <a:lstStyle/>
          <a:p>
            <a:pPr algn="ctr"/>
            <a:r>
              <a:rPr lang="en-ZA" sz="1800" dirty="0" smtClean="0">
                <a:solidFill>
                  <a:schemeClr val="bg1"/>
                </a:solidFill>
                <a:latin typeface="Arial Rounded MT Bold" panose="020F0704030504030204" pitchFamily="34" charset="0"/>
              </a:rPr>
              <a:t>14.</a:t>
            </a:r>
            <a:endParaRPr lang="en-ZA" sz="1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746903421"/>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061883" y="1956246"/>
            <a:ext cx="20309417" cy="10831689"/>
          </a:xfrm>
          <a:prstGeom prst="rect">
            <a:avLst/>
          </a:prstGeom>
        </p:spPr>
        <p:txBody>
          <a:bodyPr/>
          <a:lstStyle/>
          <a:p>
            <a:pPr lvl="0"/>
            <a:endParaRPr lang="en-ZA" dirty="0"/>
          </a:p>
          <a:p>
            <a:pPr lvl="0">
              <a:buChar char="•"/>
            </a:pPr>
            <a:endParaRPr lang="en-ZA" dirty="0"/>
          </a:p>
        </p:txBody>
      </p:sp>
      <p:sp>
        <p:nvSpPr>
          <p:cNvPr id="7" name="Title 1"/>
          <p:cNvSpPr txBox="1">
            <a:spLocks/>
          </p:cNvSpPr>
          <p:nvPr/>
        </p:nvSpPr>
        <p:spPr>
          <a:xfrm>
            <a:off x="0" y="28299"/>
            <a:ext cx="24371300" cy="1852187"/>
          </a:xfrm>
          <a:prstGeom prst="rect">
            <a:avLst/>
          </a:prstGeom>
        </p:spPr>
        <p:txBody>
          <a:bodyPr anchor="ctr">
            <a:norm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r>
              <a:rPr lang="en-ZA" sz="8000" b="1" dirty="0" smtClean="0">
                <a:latin typeface="Arial Rounded MT Bold" panose="020F0704030504030204" pitchFamily="34" charset="0"/>
              </a:rPr>
              <a:t>PERFORMANCE OVERVIEW</a:t>
            </a:r>
            <a:endParaRPr lang="en-ZA" sz="4900" b="1" dirty="0">
              <a:latin typeface="Arial Rounded MT Bold" panose="020F0704030504030204" pitchFamily="34" charset="0"/>
            </a:endParaRPr>
          </a:p>
        </p:txBody>
      </p:sp>
      <p:pic>
        <p:nvPicPr>
          <p:cNvPr id="11" name="image5.png"/>
          <p:cNvPicPr/>
          <p:nvPr/>
        </p:nvPicPr>
        <p:blipFill>
          <a:blip r:embed="rId2">
            <a:extLst/>
          </a:blip>
          <a:stretch>
            <a:fillRect/>
          </a:stretch>
        </p:blipFill>
        <p:spPr>
          <a:xfrm>
            <a:off x="5643" y="-257175"/>
            <a:ext cx="3397525" cy="3215382"/>
          </a:xfrm>
          <a:prstGeom prst="rect">
            <a:avLst/>
          </a:prstGeom>
          <a:ln w="12700">
            <a:miter lim="400000"/>
          </a:ln>
        </p:spPr>
      </p:pic>
      <p:graphicFrame>
        <p:nvGraphicFramePr>
          <p:cNvPr id="9" name="Table 8"/>
          <p:cNvGraphicFramePr>
            <a:graphicFrameLocks noGrp="1"/>
          </p:cNvGraphicFramePr>
          <p:nvPr>
            <p:extLst>
              <p:ext uri="{D42A27DB-BD31-4B8C-83A1-F6EECF244321}">
                <p14:modId xmlns:p14="http://schemas.microsoft.com/office/powerpoint/2010/main" val="987044340"/>
              </p:ext>
            </p:extLst>
          </p:nvPr>
        </p:nvGraphicFramePr>
        <p:xfrm>
          <a:off x="881743" y="2917112"/>
          <a:ext cx="22762031" cy="10045923"/>
        </p:xfrm>
        <a:graphic>
          <a:graphicData uri="http://schemas.openxmlformats.org/drawingml/2006/table">
            <a:tbl>
              <a:tblPr firstRow="1" firstCol="1" bandRow="1">
                <a:tableStyleId>{5940675A-B579-460E-94D1-54222C63F5DA}</a:tableStyleId>
              </a:tblPr>
              <a:tblGrid>
                <a:gridCol w="3430063">
                  <a:extLst>
                    <a:ext uri="{9D8B030D-6E8A-4147-A177-3AD203B41FA5}">
                      <a16:colId xmlns:a16="http://schemas.microsoft.com/office/drawing/2014/main" val="20000"/>
                    </a:ext>
                  </a:extLst>
                </a:gridCol>
                <a:gridCol w="1101537">
                  <a:extLst>
                    <a:ext uri="{9D8B030D-6E8A-4147-A177-3AD203B41FA5}">
                      <a16:colId xmlns:a16="http://schemas.microsoft.com/office/drawing/2014/main" val="20001"/>
                    </a:ext>
                  </a:extLst>
                </a:gridCol>
                <a:gridCol w="1331023">
                  <a:extLst>
                    <a:ext uri="{9D8B030D-6E8A-4147-A177-3AD203B41FA5}">
                      <a16:colId xmlns:a16="http://schemas.microsoft.com/office/drawing/2014/main" val="20002"/>
                    </a:ext>
                  </a:extLst>
                </a:gridCol>
                <a:gridCol w="1350913">
                  <a:extLst>
                    <a:ext uri="{9D8B030D-6E8A-4147-A177-3AD203B41FA5}">
                      <a16:colId xmlns:a16="http://schemas.microsoft.com/office/drawing/2014/main" val="20003"/>
                    </a:ext>
                  </a:extLst>
                </a:gridCol>
                <a:gridCol w="1430468">
                  <a:extLst>
                    <a:ext uri="{9D8B030D-6E8A-4147-A177-3AD203B41FA5}">
                      <a16:colId xmlns:a16="http://schemas.microsoft.com/office/drawing/2014/main" val="20004"/>
                    </a:ext>
                  </a:extLst>
                </a:gridCol>
                <a:gridCol w="1430468">
                  <a:extLst>
                    <a:ext uri="{9D8B030D-6E8A-4147-A177-3AD203B41FA5}">
                      <a16:colId xmlns:a16="http://schemas.microsoft.com/office/drawing/2014/main" val="20005"/>
                    </a:ext>
                  </a:extLst>
                </a:gridCol>
                <a:gridCol w="1462595">
                  <a:extLst>
                    <a:ext uri="{9D8B030D-6E8A-4147-A177-3AD203B41FA5}">
                      <a16:colId xmlns:a16="http://schemas.microsoft.com/office/drawing/2014/main" val="20006"/>
                    </a:ext>
                  </a:extLst>
                </a:gridCol>
                <a:gridCol w="1462595">
                  <a:extLst>
                    <a:ext uri="{9D8B030D-6E8A-4147-A177-3AD203B41FA5}">
                      <a16:colId xmlns:a16="http://schemas.microsoft.com/office/drawing/2014/main" val="20007"/>
                    </a:ext>
                  </a:extLst>
                </a:gridCol>
                <a:gridCol w="1447297">
                  <a:extLst>
                    <a:ext uri="{9D8B030D-6E8A-4147-A177-3AD203B41FA5}">
                      <a16:colId xmlns:a16="http://schemas.microsoft.com/office/drawing/2014/main" val="20008"/>
                    </a:ext>
                  </a:extLst>
                </a:gridCol>
                <a:gridCol w="1447297">
                  <a:extLst>
                    <a:ext uri="{9D8B030D-6E8A-4147-A177-3AD203B41FA5}">
                      <a16:colId xmlns:a16="http://schemas.microsoft.com/office/drawing/2014/main" val="20009"/>
                    </a:ext>
                  </a:extLst>
                </a:gridCol>
                <a:gridCol w="1864963">
                  <a:extLst>
                    <a:ext uri="{9D8B030D-6E8A-4147-A177-3AD203B41FA5}">
                      <a16:colId xmlns:a16="http://schemas.microsoft.com/office/drawing/2014/main" val="20010"/>
                    </a:ext>
                  </a:extLst>
                </a:gridCol>
                <a:gridCol w="5002812">
                  <a:extLst>
                    <a:ext uri="{9D8B030D-6E8A-4147-A177-3AD203B41FA5}">
                      <a16:colId xmlns:a16="http://schemas.microsoft.com/office/drawing/2014/main" val="20011"/>
                    </a:ext>
                  </a:extLst>
                </a:gridCol>
              </a:tblGrid>
              <a:tr h="308500">
                <a:tc rowSpan="2">
                  <a:txBody>
                    <a:bodyPr/>
                    <a:lstStyle/>
                    <a:p>
                      <a:pPr algn="ctr">
                        <a:lnSpc>
                          <a:spcPct val="107000"/>
                        </a:lnSpc>
                        <a:spcAft>
                          <a:spcPts val="0"/>
                        </a:spcAft>
                      </a:pPr>
                      <a:r>
                        <a:rPr lang="en-ZA" sz="2000" dirty="0">
                          <a:effectLst/>
                          <a:latin typeface="Arial Rounded MT Bold" panose="020F0704030504030204" pitchFamily="34" charset="0"/>
                        </a:rPr>
                        <a:t>Performance Indicator</a:t>
                      </a:r>
                      <a:endParaRPr lang="en-ZA" sz="20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rowSpan="2">
                  <a:txBody>
                    <a:bodyPr/>
                    <a:lstStyle/>
                    <a:p>
                      <a:pPr algn="ctr">
                        <a:lnSpc>
                          <a:spcPct val="107000"/>
                        </a:lnSpc>
                        <a:spcAft>
                          <a:spcPts val="0"/>
                        </a:spcAft>
                      </a:pPr>
                      <a:r>
                        <a:rPr lang="en-ZA" sz="2000" dirty="0">
                          <a:effectLst/>
                          <a:latin typeface="Arial Rounded MT Bold" panose="020F0704030504030204" pitchFamily="34" charset="0"/>
                        </a:rPr>
                        <a:t>Annual Target as per </a:t>
                      </a:r>
                      <a:r>
                        <a:rPr lang="en-ZA" sz="2000" dirty="0" smtClean="0">
                          <a:effectLst/>
                          <a:latin typeface="Arial Rounded MT Bold" panose="020F0704030504030204" pitchFamily="34" charset="0"/>
                        </a:rPr>
                        <a:t>AOP</a:t>
                      </a:r>
                      <a:endParaRPr lang="en-ZA" sz="20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gridSpan="8">
                  <a:txBody>
                    <a:bodyPr/>
                    <a:lstStyle/>
                    <a:p>
                      <a:pPr algn="ctr">
                        <a:lnSpc>
                          <a:spcPct val="107000"/>
                        </a:lnSpc>
                        <a:spcAft>
                          <a:spcPts val="0"/>
                        </a:spcAft>
                      </a:pPr>
                      <a:r>
                        <a:rPr lang="en-ZA" sz="2000" dirty="0">
                          <a:effectLst/>
                          <a:latin typeface="Arial Rounded MT Bold" panose="020F0704030504030204" pitchFamily="34" charset="0"/>
                        </a:rPr>
                        <a:t>Performance</a:t>
                      </a:r>
                      <a:endParaRPr lang="en-ZA" sz="20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rowSpan="2">
                  <a:txBody>
                    <a:bodyPr/>
                    <a:lstStyle/>
                    <a:p>
                      <a:pPr algn="ctr">
                        <a:lnSpc>
                          <a:spcPct val="107000"/>
                        </a:lnSpc>
                        <a:spcAft>
                          <a:spcPts val="0"/>
                        </a:spcAft>
                      </a:pPr>
                      <a:r>
                        <a:rPr lang="en-ZA" sz="2000" dirty="0">
                          <a:effectLst/>
                          <a:latin typeface="Arial Rounded MT Bold" panose="020F0704030504030204" pitchFamily="34" charset="0"/>
                        </a:rPr>
                        <a:t>FY2020/21 Annual Performance Pre-Audited</a:t>
                      </a:r>
                      <a:endParaRPr lang="en-ZA" sz="20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rowSpan="2">
                  <a:txBody>
                    <a:bodyPr/>
                    <a:lstStyle/>
                    <a:p>
                      <a:pPr algn="ctr">
                        <a:lnSpc>
                          <a:spcPct val="107000"/>
                        </a:lnSpc>
                        <a:spcAft>
                          <a:spcPts val="0"/>
                        </a:spcAft>
                      </a:pPr>
                      <a:r>
                        <a:rPr lang="en-ZA" sz="2000" dirty="0">
                          <a:effectLst/>
                          <a:latin typeface="Arial Rounded MT Bold" panose="020F0704030504030204" pitchFamily="34" charset="0"/>
                        </a:rPr>
                        <a:t>Achievement/Reason for Deviation/Corrective Action/Planned Management Intervention</a:t>
                      </a:r>
                      <a:endParaRPr lang="en-ZA" sz="20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extLst>
                  <a:ext uri="{0D108BD9-81ED-4DB2-BD59-A6C34878D82A}">
                    <a16:rowId xmlns:a16="http://schemas.microsoft.com/office/drawing/2014/main" val="10000"/>
                  </a:ext>
                </a:extLst>
              </a:tr>
              <a:tr h="1211114">
                <a:tc vMerge="1">
                  <a:txBody>
                    <a:bodyPr/>
                    <a:lstStyle/>
                    <a:p>
                      <a:endParaRPr lang="en-ZA"/>
                    </a:p>
                  </a:txBody>
                  <a:tcPr/>
                </a:tc>
                <a:tc vMerge="1">
                  <a:txBody>
                    <a:bodyPr/>
                    <a:lstStyle/>
                    <a:p>
                      <a:endParaRPr lang="en-ZA"/>
                    </a:p>
                  </a:txBody>
                  <a:tcPr/>
                </a:tc>
                <a:tc>
                  <a:txBody>
                    <a:bodyPr/>
                    <a:lstStyle/>
                    <a:p>
                      <a:pPr algn="ctr">
                        <a:lnSpc>
                          <a:spcPct val="107000"/>
                        </a:lnSpc>
                        <a:spcAft>
                          <a:spcPts val="0"/>
                        </a:spcAft>
                      </a:pPr>
                      <a:r>
                        <a:rPr lang="en-ZA" sz="2000" dirty="0" err="1">
                          <a:effectLst/>
                          <a:latin typeface="Arial Rounded MT Bold" panose="020F0704030504030204" pitchFamily="34" charset="0"/>
                        </a:rPr>
                        <a:t>Qtr</a:t>
                      </a:r>
                      <a:r>
                        <a:rPr lang="en-ZA" sz="2000" dirty="0">
                          <a:effectLst/>
                          <a:latin typeface="Arial Rounded MT Bold" panose="020F0704030504030204" pitchFamily="34" charset="0"/>
                        </a:rPr>
                        <a:t>  1 Target as per AOP</a:t>
                      </a:r>
                      <a:endParaRPr lang="en-ZA" sz="20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07000"/>
                        </a:lnSpc>
                        <a:spcAft>
                          <a:spcPts val="0"/>
                        </a:spcAft>
                      </a:pPr>
                      <a:r>
                        <a:rPr lang="en-ZA" sz="2000" dirty="0" err="1">
                          <a:effectLst/>
                          <a:latin typeface="Arial Rounded MT Bold" panose="020F0704030504030204" pitchFamily="34" charset="0"/>
                        </a:rPr>
                        <a:t>Qtr</a:t>
                      </a:r>
                      <a:r>
                        <a:rPr lang="en-ZA" sz="2000" dirty="0">
                          <a:effectLst/>
                          <a:latin typeface="Arial Rounded MT Bold" panose="020F0704030504030204" pitchFamily="34" charset="0"/>
                        </a:rPr>
                        <a:t> 1 Output - Validated</a:t>
                      </a:r>
                      <a:endParaRPr lang="en-ZA" sz="20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07000"/>
                        </a:lnSpc>
                        <a:spcAft>
                          <a:spcPts val="0"/>
                        </a:spcAft>
                      </a:pPr>
                      <a:r>
                        <a:rPr lang="en-ZA" sz="2000">
                          <a:effectLst/>
                          <a:latin typeface="Arial Rounded MT Bold" panose="020F0704030504030204" pitchFamily="34" charset="0"/>
                        </a:rPr>
                        <a:t>Qtr  2 Target as per AOP</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07000"/>
                        </a:lnSpc>
                        <a:spcAft>
                          <a:spcPts val="0"/>
                        </a:spcAft>
                      </a:pPr>
                      <a:r>
                        <a:rPr lang="en-ZA" sz="2000">
                          <a:effectLst/>
                          <a:latin typeface="Arial Rounded MT Bold" panose="020F0704030504030204" pitchFamily="34" charset="0"/>
                        </a:rPr>
                        <a:t>Qtr 2 Output - Validated</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07000"/>
                        </a:lnSpc>
                        <a:spcAft>
                          <a:spcPts val="0"/>
                        </a:spcAft>
                      </a:pPr>
                      <a:r>
                        <a:rPr lang="en-ZA" sz="2000" dirty="0" err="1">
                          <a:effectLst/>
                          <a:latin typeface="Arial Rounded MT Bold" panose="020F0704030504030204" pitchFamily="34" charset="0"/>
                        </a:rPr>
                        <a:t>Qtr</a:t>
                      </a:r>
                      <a:r>
                        <a:rPr lang="en-ZA" sz="2000" dirty="0">
                          <a:effectLst/>
                          <a:latin typeface="Arial Rounded MT Bold" panose="020F0704030504030204" pitchFamily="34" charset="0"/>
                        </a:rPr>
                        <a:t>  3 Target as per AOP</a:t>
                      </a:r>
                      <a:endParaRPr lang="en-ZA" sz="20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07000"/>
                        </a:lnSpc>
                        <a:spcAft>
                          <a:spcPts val="0"/>
                        </a:spcAft>
                      </a:pPr>
                      <a:r>
                        <a:rPr lang="en-ZA" sz="2000">
                          <a:effectLst/>
                          <a:latin typeface="Arial Rounded MT Bold" panose="020F0704030504030204" pitchFamily="34" charset="0"/>
                        </a:rPr>
                        <a:t>Qtr 3 Output - Validated</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07000"/>
                        </a:lnSpc>
                        <a:spcAft>
                          <a:spcPts val="0"/>
                        </a:spcAft>
                      </a:pPr>
                      <a:r>
                        <a:rPr lang="en-ZA" sz="2000">
                          <a:effectLst/>
                          <a:latin typeface="Arial Rounded MT Bold" panose="020F0704030504030204" pitchFamily="34" charset="0"/>
                        </a:rPr>
                        <a:t>Qtr 4 Target as per AOP</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07000"/>
                        </a:lnSpc>
                        <a:spcAft>
                          <a:spcPts val="0"/>
                        </a:spcAft>
                      </a:pPr>
                      <a:r>
                        <a:rPr lang="en-ZA" sz="2000" dirty="0" err="1">
                          <a:effectLst/>
                          <a:latin typeface="Arial Rounded MT Bold" panose="020F0704030504030204" pitchFamily="34" charset="0"/>
                        </a:rPr>
                        <a:t>Qtr</a:t>
                      </a:r>
                      <a:r>
                        <a:rPr lang="en-ZA" sz="2000" dirty="0">
                          <a:effectLst/>
                          <a:latin typeface="Arial Rounded MT Bold" panose="020F0704030504030204" pitchFamily="34" charset="0"/>
                        </a:rPr>
                        <a:t> 4 Output - Validated</a:t>
                      </a:r>
                      <a:endParaRPr lang="en-ZA" sz="20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0001"/>
                  </a:ext>
                </a:extLst>
              </a:tr>
              <a:tr h="355273">
                <a:tc>
                  <a:txBody>
                    <a:bodyPr/>
                    <a:lstStyle/>
                    <a:p>
                      <a:pPr algn="ctr">
                        <a:lnSpc>
                          <a:spcPct val="107000"/>
                        </a:lnSpc>
                        <a:spcAft>
                          <a:spcPts val="0"/>
                        </a:spcAft>
                      </a:pPr>
                      <a:r>
                        <a:rPr lang="en-ZA" sz="2000" dirty="0" smtClean="0">
                          <a:effectLst/>
                          <a:latin typeface="Arial Rounded MT Bold" panose="020F0704030504030204" pitchFamily="34" charset="0"/>
                          <a:ea typeface="+mn-ea"/>
                          <a:cs typeface="+mn-cs"/>
                        </a:rPr>
                        <a:t>a</a:t>
                      </a:r>
                      <a:endParaRPr lang="en-ZA" sz="20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07000"/>
                        </a:lnSpc>
                        <a:spcAft>
                          <a:spcPts val="0"/>
                        </a:spcAft>
                      </a:pPr>
                      <a:r>
                        <a:rPr lang="en-ZA" sz="2000" dirty="0">
                          <a:effectLst/>
                          <a:latin typeface="Arial Rounded MT Bold" panose="020F0704030504030204" pitchFamily="34" charset="0"/>
                        </a:rPr>
                        <a:t>b</a:t>
                      </a:r>
                      <a:endParaRPr lang="en-ZA" sz="20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07000"/>
                        </a:lnSpc>
                        <a:spcAft>
                          <a:spcPts val="0"/>
                        </a:spcAft>
                      </a:pPr>
                      <a:r>
                        <a:rPr lang="en-ZA" sz="2000" dirty="0">
                          <a:effectLst/>
                          <a:latin typeface="Arial Rounded MT Bold" panose="020F0704030504030204" pitchFamily="34" charset="0"/>
                        </a:rPr>
                        <a:t>c</a:t>
                      </a:r>
                      <a:endParaRPr lang="en-ZA" sz="20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07000"/>
                        </a:lnSpc>
                        <a:spcAft>
                          <a:spcPts val="0"/>
                        </a:spcAft>
                      </a:pPr>
                      <a:r>
                        <a:rPr lang="en-ZA" sz="2000" dirty="0">
                          <a:effectLst/>
                          <a:latin typeface="Arial Rounded MT Bold" panose="020F0704030504030204" pitchFamily="34" charset="0"/>
                        </a:rPr>
                        <a:t>d</a:t>
                      </a:r>
                      <a:endParaRPr lang="en-ZA" sz="20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07000"/>
                        </a:lnSpc>
                        <a:spcAft>
                          <a:spcPts val="0"/>
                        </a:spcAft>
                      </a:pPr>
                      <a:r>
                        <a:rPr lang="en-ZA" sz="2000">
                          <a:effectLst/>
                          <a:latin typeface="Arial Rounded MT Bold" panose="020F0704030504030204" pitchFamily="34" charset="0"/>
                        </a:rPr>
                        <a:t>e</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07000"/>
                        </a:lnSpc>
                        <a:spcAft>
                          <a:spcPts val="0"/>
                        </a:spcAft>
                      </a:pPr>
                      <a:r>
                        <a:rPr lang="en-ZA" sz="2000">
                          <a:effectLst/>
                          <a:latin typeface="Arial Rounded MT Bold" panose="020F0704030504030204" pitchFamily="34" charset="0"/>
                        </a:rPr>
                        <a:t>f</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07000"/>
                        </a:lnSpc>
                        <a:spcAft>
                          <a:spcPts val="0"/>
                        </a:spcAft>
                      </a:pPr>
                      <a:r>
                        <a:rPr lang="en-ZA" sz="2000">
                          <a:effectLst/>
                          <a:latin typeface="Arial Rounded MT Bold" panose="020F0704030504030204" pitchFamily="34" charset="0"/>
                        </a:rPr>
                        <a:t>g</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07000"/>
                        </a:lnSpc>
                        <a:spcAft>
                          <a:spcPts val="0"/>
                        </a:spcAft>
                      </a:pPr>
                      <a:r>
                        <a:rPr lang="en-ZA" sz="2000">
                          <a:effectLst/>
                          <a:latin typeface="Arial Rounded MT Bold" panose="020F0704030504030204" pitchFamily="34" charset="0"/>
                        </a:rPr>
                        <a:t>h</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07000"/>
                        </a:lnSpc>
                        <a:spcAft>
                          <a:spcPts val="0"/>
                        </a:spcAft>
                      </a:pPr>
                      <a:r>
                        <a:rPr lang="en-ZA" sz="2000">
                          <a:effectLst/>
                          <a:latin typeface="Arial Rounded MT Bold" panose="020F0704030504030204" pitchFamily="34" charset="0"/>
                        </a:rPr>
                        <a:t>i</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07000"/>
                        </a:lnSpc>
                        <a:spcAft>
                          <a:spcPts val="0"/>
                        </a:spcAft>
                      </a:pPr>
                      <a:r>
                        <a:rPr lang="en-ZA" sz="2000">
                          <a:effectLst/>
                          <a:latin typeface="Arial Rounded MT Bold" panose="020F0704030504030204" pitchFamily="34" charset="0"/>
                        </a:rPr>
                        <a:t>j</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07000"/>
                        </a:lnSpc>
                        <a:spcAft>
                          <a:spcPts val="0"/>
                        </a:spcAft>
                      </a:pPr>
                      <a:r>
                        <a:rPr lang="en-ZA" sz="2000">
                          <a:effectLst/>
                          <a:latin typeface="Arial Rounded MT Bold" panose="020F0704030504030204" pitchFamily="34" charset="0"/>
                        </a:rPr>
                        <a:t>k</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07000"/>
                        </a:lnSpc>
                        <a:spcAft>
                          <a:spcPts val="0"/>
                        </a:spcAft>
                      </a:pPr>
                      <a:r>
                        <a:rPr lang="en-ZA" sz="2000" dirty="0">
                          <a:effectLst/>
                          <a:latin typeface="Arial Rounded MT Bold" panose="020F0704030504030204" pitchFamily="34" charset="0"/>
                        </a:rPr>
                        <a:t>l</a:t>
                      </a:r>
                      <a:endParaRPr lang="en-ZA" sz="20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10002"/>
                  </a:ext>
                </a:extLst>
              </a:tr>
              <a:tr h="679498">
                <a:tc>
                  <a:txBody>
                    <a:bodyPr/>
                    <a:lstStyle/>
                    <a:p>
                      <a:pPr algn="l">
                        <a:lnSpc>
                          <a:spcPct val="107000"/>
                        </a:lnSpc>
                        <a:spcAft>
                          <a:spcPts val="0"/>
                        </a:spcAft>
                      </a:pPr>
                      <a:r>
                        <a:rPr lang="en-ZA" sz="2000" dirty="0">
                          <a:effectLst/>
                          <a:latin typeface="Arial Rounded MT Bold" panose="020F0704030504030204" pitchFamily="34" charset="0"/>
                        </a:rPr>
                        <a:t>Percentage investigation and resolution of simple complaints bi-annually.</a:t>
                      </a:r>
                      <a:endParaRPr lang="en-ZA" sz="20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ZA" sz="2000">
                          <a:effectLst/>
                          <a:latin typeface="Arial Rounded MT Bold" panose="020F0704030504030204" pitchFamily="34" charset="0"/>
                        </a:rPr>
                        <a:t>75%</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75%</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37.5%</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60.8%</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75%</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82%</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dirty="0">
                          <a:effectLst/>
                          <a:latin typeface="Arial Rounded MT Bold" panose="020F0704030504030204" pitchFamily="34" charset="0"/>
                        </a:rPr>
                        <a:t>82%</a:t>
                      </a:r>
                      <a:endParaRPr lang="en-ZA" sz="20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en-ZA" sz="2000" dirty="0">
                          <a:effectLst/>
                          <a:latin typeface="Arial Rounded MT Bold" panose="020F0704030504030204" pitchFamily="34" charset="0"/>
                        </a:rPr>
                        <a:t>Achieved</a:t>
                      </a:r>
                      <a:endParaRPr lang="en-ZA" sz="20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679498">
                <a:tc>
                  <a:txBody>
                    <a:bodyPr/>
                    <a:lstStyle/>
                    <a:p>
                      <a:pPr algn="l">
                        <a:lnSpc>
                          <a:spcPct val="107000"/>
                        </a:lnSpc>
                        <a:spcAft>
                          <a:spcPts val="0"/>
                        </a:spcAft>
                      </a:pPr>
                      <a:r>
                        <a:rPr lang="en-ZA" sz="2000">
                          <a:effectLst/>
                          <a:latin typeface="Arial Rounded MT Bold" panose="020F0704030504030204" pitchFamily="34" charset="0"/>
                        </a:rPr>
                        <a:t>Percentage investigation and resolution of complex complaints annually. </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ZA" sz="2000">
                          <a:effectLst/>
                          <a:latin typeface="Arial Rounded MT Bold" panose="020F0704030504030204" pitchFamily="34" charset="0"/>
                        </a:rPr>
                        <a:t>70%</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70%</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70%</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70%</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en-ZA" sz="2000">
                          <a:effectLst/>
                          <a:latin typeface="Arial Rounded MT Bold" panose="020F0704030504030204" pitchFamily="34" charset="0"/>
                        </a:rPr>
                        <a:t>Achieved</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679498">
                <a:tc>
                  <a:txBody>
                    <a:bodyPr/>
                    <a:lstStyle/>
                    <a:p>
                      <a:pPr algn="l">
                        <a:lnSpc>
                          <a:spcPct val="107000"/>
                        </a:lnSpc>
                        <a:spcAft>
                          <a:spcPts val="0"/>
                        </a:spcAft>
                      </a:pPr>
                      <a:r>
                        <a:rPr lang="en-ZA" sz="2000">
                          <a:effectLst/>
                          <a:latin typeface="Arial Rounded MT Bold" panose="020F0704030504030204" pitchFamily="34" charset="0"/>
                        </a:rPr>
                        <a:t>Percentage investigation and resolution of carry over complaints.</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ZA" sz="2000">
                          <a:effectLst/>
                          <a:latin typeface="Arial Rounded MT Bold" panose="020F0704030504030204" pitchFamily="34" charset="0"/>
                        </a:rPr>
                        <a:t>75%</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18.75</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6.1%</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37.5%</a:t>
                      </a:r>
                    </a:p>
                    <a:p>
                      <a:pPr algn="ctr">
                        <a:lnSpc>
                          <a:spcPct val="107000"/>
                        </a:lnSpc>
                        <a:spcAft>
                          <a:spcPts val="0"/>
                        </a:spcAft>
                      </a:pPr>
                      <a:r>
                        <a:rPr lang="en-ZA" sz="2000">
                          <a:effectLst/>
                          <a:latin typeface="Arial Rounded MT Bold" panose="020F0704030504030204" pitchFamily="34" charset="0"/>
                        </a:rPr>
                        <a:t>(18.75%)</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20.86%</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56.25%</a:t>
                      </a:r>
                    </a:p>
                    <a:p>
                      <a:pPr algn="ctr">
                        <a:lnSpc>
                          <a:spcPct val="107000"/>
                        </a:lnSpc>
                        <a:spcAft>
                          <a:spcPts val="0"/>
                        </a:spcAft>
                      </a:pPr>
                      <a:r>
                        <a:rPr lang="en-ZA" sz="2000">
                          <a:effectLst/>
                          <a:latin typeface="Arial Rounded MT Bold" panose="020F0704030504030204" pitchFamily="34" charset="0"/>
                        </a:rPr>
                        <a:t>(18.75%)</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22%</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75%</a:t>
                      </a:r>
                    </a:p>
                    <a:p>
                      <a:pPr algn="ctr">
                        <a:lnSpc>
                          <a:spcPct val="107000"/>
                        </a:lnSpc>
                        <a:spcAft>
                          <a:spcPts val="0"/>
                        </a:spcAft>
                      </a:pPr>
                      <a:r>
                        <a:rPr lang="en-ZA" sz="2000">
                          <a:effectLst/>
                          <a:latin typeface="Arial Rounded MT Bold" panose="020F0704030504030204" pitchFamily="34" charset="0"/>
                        </a:rPr>
                        <a:t>(18.75)</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82%</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82%</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en-ZA" sz="2000">
                          <a:effectLst/>
                          <a:latin typeface="Arial Rounded MT Bold" panose="020F0704030504030204" pitchFamily="34" charset="0"/>
                        </a:rPr>
                        <a:t>Achieved</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449516">
                <a:tc>
                  <a:txBody>
                    <a:bodyPr/>
                    <a:lstStyle/>
                    <a:p>
                      <a:pPr algn="l">
                        <a:lnSpc>
                          <a:spcPct val="107000"/>
                        </a:lnSpc>
                        <a:spcAft>
                          <a:spcPts val="0"/>
                        </a:spcAft>
                      </a:pPr>
                      <a:r>
                        <a:rPr lang="en-ZA" sz="2000">
                          <a:effectLst/>
                          <a:latin typeface="Arial Rounded MT Bold" panose="020F0704030504030204" pitchFamily="34" charset="0"/>
                        </a:rPr>
                        <a:t>Percentage Compliance with R&amp;D Plan.</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ZA" sz="2000">
                          <a:effectLst/>
                          <a:latin typeface="Arial Rounded MT Bold" panose="020F0704030504030204" pitchFamily="34" charset="0"/>
                        </a:rPr>
                        <a:t>80%</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20%</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20%</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20%</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20%</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20%</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20%</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20%</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20%</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80%</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en-ZA" sz="2000">
                          <a:effectLst/>
                          <a:latin typeface="Arial Rounded MT Bold" panose="020F0704030504030204" pitchFamily="34" charset="0"/>
                        </a:rPr>
                        <a:t>Achieved</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679498">
                <a:tc>
                  <a:txBody>
                    <a:bodyPr/>
                    <a:lstStyle/>
                    <a:p>
                      <a:pPr algn="l">
                        <a:lnSpc>
                          <a:spcPct val="107000"/>
                        </a:lnSpc>
                        <a:spcAft>
                          <a:spcPts val="0"/>
                        </a:spcAft>
                      </a:pPr>
                      <a:r>
                        <a:rPr lang="en-ZA" sz="2000" dirty="0">
                          <a:effectLst/>
                          <a:latin typeface="Arial Rounded MT Bold" panose="020F0704030504030204" pitchFamily="34" charset="0"/>
                        </a:rPr>
                        <a:t>Percentage of timely effective and efficient </a:t>
                      </a:r>
                      <a:r>
                        <a:rPr lang="en-ZA" sz="2000" dirty="0" smtClean="0">
                          <a:effectLst/>
                          <a:latin typeface="Arial Rounded MT Bold" panose="020F0704030504030204" pitchFamily="34" charset="0"/>
                        </a:rPr>
                        <a:t>legal services </a:t>
                      </a:r>
                      <a:r>
                        <a:rPr lang="en-ZA" sz="2000" dirty="0">
                          <a:effectLst/>
                          <a:latin typeface="Arial Rounded MT Bold" panose="020F0704030504030204" pitchFamily="34" charset="0"/>
                        </a:rPr>
                        <a:t>provided to the Office. </a:t>
                      </a:r>
                      <a:endParaRPr lang="en-ZA" sz="20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ZA" sz="2000">
                          <a:effectLst/>
                          <a:latin typeface="Arial Rounded MT Bold" panose="020F0704030504030204" pitchFamily="34" charset="0"/>
                        </a:rPr>
                        <a:t>70%</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70%</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79%</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70%</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74%</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70%</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82%</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70%</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87%</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80%</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en-ZA" sz="2000">
                          <a:effectLst/>
                          <a:latin typeface="Arial Rounded MT Bold" panose="020F0704030504030204" pitchFamily="34" charset="0"/>
                        </a:rPr>
                        <a:t>Achieved</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r h="679498">
                <a:tc>
                  <a:txBody>
                    <a:bodyPr/>
                    <a:lstStyle/>
                    <a:p>
                      <a:pPr algn="l">
                        <a:lnSpc>
                          <a:spcPct val="107000"/>
                        </a:lnSpc>
                        <a:spcAft>
                          <a:spcPts val="0"/>
                        </a:spcAft>
                      </a:pPr>
                      <a:r>
                        <a:rPr lang="en-ZA" sz="2000">
                          <a:effectLst/>
                          <a:latin typeface="Arial Rounded MT Bold" panose="020F0704030504030204" pitchFamily="34" charset="0"/>
                        </a:rPr>
                        <a:t>Percentage Compliance to the Communication Plan.</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100%</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100%</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72%</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100%</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94%</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100%</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86%</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100%</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50%</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75.5%</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en-ZA" sz="2000">
                          <a:effectLst/>
                          <a:latin typeface="Arial Rounded MT Bold" panose="020F0704030504030204" pitchFamily="34" charset="0"/>
                        </a:rPr>
                        <a:t>Non achievement as some of the events that the Office planned for did not occur due to Covid-19 pandemic.  </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r h="909481">
                <a:tc>
                  <a:txBody>
                    <a:bodyPr/>
                    <a:lstStyle/>
                    <a:p>
                      <a:pPr algn="l">
                        <a:lnSpc>
                          <a:spcPct val="107000"/>
                        </a:lnSpc>
                        <a:spcAft>
                          <a:spcPts val="0"/>
                        </a:spcAft>
                      </a:pPr>
                      <a:r>
                        <a:rPr lang="en-ZA" sz="2000" dirty="0">
                          <a:effectLst/>
                          <a:latin typeface="Arial Rounded MT Bold" panose="020F0704030504030204" pitchFamily="34" charset="0"/>
                        </a:rPr>
                        <a:t>Percentage Compliance to the Support Plan.</a:t>
                      </a:r>
                      <a:endParaRPr lang="en-ZA" sz="20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100%</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100%</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77%</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100%</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76.6%</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100%</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82%</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100%</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83%</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80%</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en-ZA" sz="2000">
                          <a:effectLst/>
                          <a:latin typeface="Arial Rounded MT Bold" panose="020F0704030504030204" pitchFamily="34" charset="0"/>
                        </a:rPr>
                        <a:t>Non achievement as some of the events that the Office planned for did not materialise/take place due to Covid-19 regulations.  </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9"/>
                  </a:ext>
                </a:extLst>
              </a:tr>
              <a:tr h="679498">
                <a:tc>
                  <a:txBody>
                    <a:bodyPr/>
                    <a:lstStyle/>
                    <a:p>
                      <a:pPr algn="l">
                        <a:lnSpc>
                          <a:spcPct val="107000"/>
                        </a:lnSpc>
                        <a:spcAft>
                          <a:spcPts val="0"/>
                        </a:spcAft>
                      </a:pPr>
                      <a:r>
                        <a:rPr lang="en-ZA" sz="2000" dirty="0">
                          <a:effectLst/>
                          <a:latin typeface="Arial Rounded MT Bold" panose="020F0704030504030204" pitchFamily="34" charset="0"/>
                        </a:rPr>
                        <a:t>Percentage Compliance to implementation of </a:t>
                      </a:r>
                      <a:r>
                        <a:rPr lang="en-ZA" sz="2000" dirty="0" smtClean="0">
                          <a:effectLst/>
                          <a:latin typeface="Arial Rounded MT Bold" panose="020F0704030504030204" pitchFamily="34" charset="0"/>
                        </a:rPr>
                        <a:t>GRC Framework.</a:t>
                      </a:r>
                      <a:endParaRPr lang="en-ZA" sz="20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100%</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100%</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20%</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100%</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30%</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100%</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40%</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100%</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40%</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2000">
                          <a:effectLst/>
                          <a:latin typeface="Arial Rounded MT Bold" panose="020F0704030504030204" pitchFamily="34" charset="0"/>
                        </a:rPr>
                        <a:t>32.5%</a:t>
                      </a:r>
                      <a:endParaRPr lang="en-ZA" sz="20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en-ZA" sz="2000" dirty="0">
                          <a:effectLst/>
                          <a:latin typeface="Arial Rounded MT Bold" panose="020F0704030504030204" pitchFamily="34" charset="0"/>
                        </a:rPr>
                        <a:t>As a new indicator recently introduced and still in process of implementation and institutionalisation.</a:t>
                      </a:r>
                      <a:endParaRPr lang="en-ZA" sz="20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0"/>
                  </a:ext>
                </a:extLst>
              </a:tr>
            </a:tbl>
          </a:graphicData>
        </a:graphic>
      </p:graphicFrame>
      <p:sp>
        <p:nvSpPr>
          <p:cNvPr id="10" name="Rectangle 4"/>
          <p:cNvSpPr>
            <a:spLocks noChangeArrowheads="1"/>
          </p:cNvSpPr>
          <p:nvPr/>
        </p:nvSpPr>
        <p:spPr bwMode="auto">
          <a:xfrm>
            <a:off x="7038975" y="6113463"/>
            <a:ext cx="243713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altLang="en-US" sz="1800" b="0" i="0" u="none" strike="noStrike" cap="none" normalizeH="0" baseline="0" smtClean="0">
                <a:ln>
                  <a:noFill/>
                </a:ln>
                <a:solidFill>
                  <a:schemeClr val="tx1"/>
                </a:solidFill>
                <a:effectLst/>
                <a:latin typeface="Arial" panose="020B0604020202020204" pitchFamily="34" charset="0"/>
              </a:rPr>
              <a:t/>
            </a:r>
            <a:br>
              <a:rPr kumimoji="0" lang="en-ZA" altLang="en-US" sz="1800" b="0" i="0" u="none" strike="noStrike" cap="none" normalizeH="0" baseline="0" smtClean="0">
                <a:ln>
                  <a:noFill/>
                </a:ln>
                <a:solidFill>
                  <a:schemeClr val="tx1"/>
                </a:solidFill>
                <a:effectLst/>
                <a:latin typeface="Arial" panose="020B0604020202020204" pitchFamily="34" charset="0"/>
              </a:rPr>
            </a:br>
            <a:endParaRPr kumimoji="0" lang="en-ZA" altLang="en-US" sz="1800" b="0" i="0" u="none" strike="noStrike" cap="none" normalizeH="0" baseline="0" smtClean="0">
              <a:ln>
                <a:noFill/>
              </a:ln>
              <a:solidFill>
                <a:schemeClr val="tx1"/>
              </a:solidFill>
              <a:effectLst/>
              <a:latin typeface="Arial" panose="020B0604020202020204" pitchFamily="34" charset="0"/>
            </a:endParaRPr>
          </a:p>
        </p:txBody>
      </p:sp>
      <p:sp>
        <p:nvSpPr>
          <p:cNvPr id="14" name="TextBox 13"/>
          <p:cNvSpPr txBox="1"/>
          <p:nvPr/>
        </p:nvSpPr>
        <p:spPr>
          <a:xfrm>
            <a:off x="28141" y="13366471"/>
            <a:ext cx="4115233" cy="369332"/>
          </a:xfrm>
          <a:prstGeom prst="rect">
            <a:avLst/>
          </a:prstGeom>
          <a:noFill/>
        </p:spPr>
        <p:txBody>
          <a:bodyPr wrap="square" rtlCol="0">
            <a:spAutoFit/>
          </a:bodyPr>
          <a:lstStyle/>
          <a:p>
            <a:pPr algn="l"/>
            <a:r>
              <a:rPr lang="en-ZA" sz="1800" dirty="0" smtClean="0">
                <a:solidFill>
                  <a:schemeClr val="tx1"/>
                </a:solidFill>
                <a:latin typeface="Arial Rounded MT Bold" panose="020F0704030504030204" pitchFamily="34" charset="0"/>
              </a:rPr>
              <a:t>15.</a:t>
            </a:r>
            <a:endParaRPr lang="en-ZA" sz="1800" dirty="0">
              <a:solidFill>
                <a:schemeClr val="tx1"/>
              </a:solidFill>
              <a:latin typeface="Arial Rounded MT Bold" panose="020F0704030504030204" pitchFamily="34" charset="0"/>
            </a:endParaRPr>
          </a:p>
        </p:txBody>
      </p:sp>
    </p:spTree>
    <p:extLst>
      <p:ext uri="{BB962C8B-B14F-4D97-AF65-F5344CB8AC3E}">
        <p14:creationId xmlns:p14="http://schemas.microsoft.com/office/powerpoint/2010/main" val="763173057"/>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nvGrpSpPr>
          <p:cNvPr id="15" name="Group 14"/>
          <p:cNvGrpSpPr/>
          <p:nvPr/>
        </p:nvGrpSpPr>
        <p:grpSpPr>
          <a:xfrm>
            <a:off x="28141" y="269843"/>
            <a:ext cx="4115234" cy="5191435"/>
            <a:chOff x="28141" y="859778"/>
            <a:chExt cx="4115234" cy="5191435"/>
          </a:xfrm>
        </p:grpSpPr>
        <p:pic>
          <p:nvPicPr>
            <p:cNvPr id="16" name="image5.png"/>
            <p:cNvPicPr/>
            <p:nvPr/>
          </p:nvPicPr>
          <p:blipFill>
            <a:blip r:embed="rId2">
              <a:extLst/>
            </a:blip>
            <a:stretch>
              <a:fillRect/>
            </a:stretch>
          </p:blipFill>
          <p:spPr>
            <a:xfrm>
              <a:off x="28141" y="859778"/>
              <a:ext cx="4115234" cy="3880663"/>
            </a:xfrm>
            <a:prstGeom prst="rect">
              <a:avLst/>
            </a:prstGeom>
            <a:ln w="12700">
              <a:miter lim="400000"/>
            </a:ln>
          </p:spPr>
        </p:pic>
        <p:sp>
          <p:nvSpPr>
            <p:cNvPr id="17"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smtClean="0">
                <a:solidFill>
                  <a:srgbClr val="FFDE17"/>
                </a:solidFill>
                <a:latin typeface="Arial Black" panose="020B0A04020102020204" pitchFamily="34" charset="0"/>
              </a:endParaRPr>
            </a:p>
            <a:p>
              <a:pPr lvl="0" algn="ctr">
                <a:defRPr sz="1800" cap="none">
                  <a:solidFill>
                    <a:srgbClr val="000000"/>
                  </a:solidFill>
                </a:defRPr>
              </a:pPr>
              <a:r>
                <a:rPr lang="en-ZA" sz="2500" cap="all" dirty="0" smtClean="0">
                  <a:solidFill>
                    <a:srgbClr val="FFDE17"/>
                  </a:solidFill>
                  <a:latin typeface="Arial Black" panose="020B0A04020102020204" pitchFamily="34" charset="0"/>
                </a:rPr>
                <a:t>&amp;</a:t>
              </a:r>
            </a:p>
            <a:p>
              <a:pPr lvl="0" algn="ctr">
                <a:defRPr sz="1800" cap="none">
                  <a:solidFill>
                    <a:srgbClr val="000000"/>
                  </a:solidFill>
                </a:defRPr>
              </a:pPr>
              <a:r>
                <a:rPr sz="2500" cap="all" dirty="0" smtClean="0">
                  <a:solidFill>
                    <a:srgbClr val="FFDE17"/>
                  </a:solidFill>
                  <a:latin typeface="Arial Black" panose="020B0A04020102020204" pitchFamily="34" charset="0"/>
                </a:rPr>
                <a:t>Impartial</a:t>
              </a:r>
              <a:endParaRPr sz="2500" cap="all" dirty="0">
                <a:solidFill>
                  <a:srgbClr val="FFDE17"/>
                </a:solidFill>
                <a:latin typeface="Arial Black" panose="020B0A04020102020204" pitchFamily="34" charset="0"/>
              </a:endParaRPr>
            </a:p>
          </p:txBody>
        </p:sp>
      </p:grpSp>
      <p:sp>
        <p:nvSpPr>
          <p:cNvPr id="3" name="TextBox 2"/>
          <p:cNvSpPr txBox="1"/>
          <p:nvPr/>
        </p:nvSpPr>
        <p:spPr>
          <a:xfrm>
            <a:off x="4143375" y="5580727"/>
            <a:ext cx="20227925" cy="1323439"/>
          </a:xfrm>
          <a:prstGeom prst="rect">
            <a:avLst/>
          </a:prstGeom>
          <a:noFill/>
        </p:spPr>
        <p:txBody>
          <a:bodyPr wrap="square" rtlCol="0">
            <a:spAutoFit/>
          </a:bodyPr>
          <a:lstStyle/>
          <a:p>
            <a:pPr algn="ctr"/>
            <a:r>
              <a:rPr lang="en-ZA" sz="8000" b="1" dirty="0" smtClean="0">
                <a:solidFill>
                  <a:schemeClr val="tx1"/>
                </a:solidFill>
                <a:latin typeface="Arial Rounded MT Bold" panose="020F0704030504030204" pitchFamily="34" charset="0"/>
              </a:rPr>
              <a:t>PART C: OPERATIONS  </a:t>
            </a:r>
            <a:endParaRPr lang="en-ZA" sz="8000" b="1" dirty="0">
              <a:solidFill>
                <a:schemeClr val="tx1"/>
              </a:solidFill>
              <a:latin typeface="Arial Rounded MT Bold" panose="020F0704030504030204" pitchFamily="34" charset="0"/>
            </a:endParaRPr>
          </a:p>
        </p:txBody>
      </p:sp>
      <p:sp>
        <p:nvSpPr>
          <p:cNvPr id="7" name="TextBox 6"/>
          <p:cNvSpPr txBox="1"/>
          <p:nvPr/>
        </p:nvSpPr>
        <p:spPr>
          <a:xfrm>
            <a:off x="28141" y="13366471"/>
            <a:ext cx="4115233" cy="369332"/>
          </a:xfrm>
          <a:prstGeom prst="rect">
            <a:avLst/>
          </a:prstGeom>
          <a:noFill/>
        </p:spPr>
        <p:txBody>
          <a:bodyPr wrap="square" rtlCol="0">
            <a:spAutoFit/>
          </a:bodyPr>
          <a:lstStyle/>
          <a:p>
            <a:pPr algn="ctr"/>
            <a:r>
              <a:rPr lang="en-ZA" sz="1800" dirty="0" smtClean="0">
                <a:solidFill>
                  <a:schemeClr val="bg1"/>
                </a:solidFill>
                <a:latin typeface="Arial Rounded MT Bold" panose="020F0704030504030204" pitchFamily="34" charset="0"/>
              </a:rPr>
              <a:t>16.</a:t>
            </a:r>
            <a:endParaRPr lang="en-ZA" sz="1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3243645012"/>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Rectangle 4"/>
          <p:cNvSpPr/>
          <p:nvPr/>
        </p:nvSpPr>
        <p:spPr>
          <a:xfrm>
            <a:off x="4061883" y="1956246"/>
            <a:ext cx="20309417" cy="10831689"/>
          </a:xfrm>
          <a:prstGeom prst="rect">
            <a:avLst/>
          </a:prstGeom>
        </p:spPr>
        <p:txBody>
          <a:bodyPr/>
          <a:lstStyle/>
          <a:p>
            <a:pPr lvl="0"/>
            <a:endParaRPr lang="en-ZA" dirty="0"/>
          </a:p>
          <a:p>
            <a:pPr lvl="0">
              <a:buChar char="•"/>
            </a:pPr>
            <a:endParaRPr lang="en-ZA" dirty="0"/>
          </a:p>
        </p:txBody>
      </p:sp>
      <p:grpSp>
        <p:nvGrpSpPr>
          <p:cNvPr id="16" name="Group 15"/>
          <p:cNvGrpSpPr/>
          <p:nvPr/>
        </p:nvGrpSpPr>
        <p:grpSpPr>
          <a:xfrm>
            <a:off x="28141" y="269838"/>
            <a:ext cx="4115234" cy="5191435"/>
            <a:chOff x="28141" y="859778"/>
            <a:chExt cx="4115234" cy="5191435"/>
          </a:xfrm>
        </p:grpSpPr>
        <p:pic>
          <p:nvPicPr>
            <p:cNvPr id="17" name="image5.png"/>
            <p:cNvPicPr/>
            <p:nvPr/>
          </p:nvPicPr>
          <p:blipFill>
            <a:blip r:embed="rId2">
              <a:extLst/>
            </a:blip>
            <a:stretch>
              <a:fillRect/>
            </a:stretch>
          </p:blipFill>
          <p:spPr>
            <a:xfrm>
              <a:off x="28141" y="859778"/>
              <a:ext cx="4115234" cy="3880663"/>
            </a:xfrm>
            <a:prstGeom prst="rect">
              <a:avLst/>
            </a:prstGeom>
            <a:ln w="12700">
              <a:miter lim="400000"/>
            </a:ln>
          </p:spPr>
        </p:pic>
        <p:sp>
          <p:nvSpPr>
            <p:cNvPr id="18"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smtClean="0">
                <a:solidFill>
                  <a:srgbClr val="FFDE17"/>
                </a:solidFill>
                <a:latin typeface="Arial Black" panose="020B0A04020102020204" pitchFamily="34" charset="0"/>
              </a:endParaRPr>
            </a:p>
            <a:p>
              <a:pPr lvl="0" algn="ctr">
                <a:defRPr sz="1800" cap="none">
                  <a:solidFill>
                    <a:srgbClr val="000000"/>
                  </a:solidFill>
                </a:defRPr>
              </a:pPr>
              <a:r>
                <a:rPr lang="en-ZA" sz="2500" cap="all" dirty="0" smtClean="0">
                  <a:solidFill>
                    <a:srgbClr val="FFDE17"/>
                  </a:solidFill>
                  <a:latin typeface="Arial Black" panose="020B0A04020102020204" pitchFamily="34" charset="0"/>
                </a:rPr>
                <a:t>&amp;</a:t>
              </a:r>
            </a:p>
            <a:p>
              <a:pPr lvl="0" algn="ctr">
                <a:defRPr sz="1800" cap="none">
                  <a:solidFill>
                    <a:srgbClr val="000000"/>
                  </a:solidFill>
                </a:defRPr>
              </a:pPr>
              <a:r>
                <a:rPr sz="2500" cap="all" dirty="0" smtClean="0">
                  <a:solidFill>
                    <a:srgbClr val="FFDE17"/>
                  </a:solidFill>
                  <a:latin typeface="Arial Black" panose="020B0A04020102020204" pitchFamily="34" charset="0"/>
                </a:rPr>
                <a:t>Impartial</a:t>
              </a:r>
              <a:endParaRPr sz="2500" cap="all" dirty="0">
                <a:solidFill>
                  <a:srgbClr val="FFDE17"/>
                </a:solidFill>
                <a:latin typeface="Arial Black" panose="020B0A04020102020204" pitchFamily="34" charset="0"/>
              </a:endParaRPr>
            </a:p>
          </p:txBody>
        </p:sp>
      </p:grpSp>
      <p:sp>
        <p:nvSpPr>
          <p:cNvPr id="9" name="Title 1"/>
          <p:cNvSpPr txBox="1">
            <a:spLocks/>
          </p:cNvSpPr>
          <p:nvPr/>
        </p:nvSpPr>
        <p:spPr>
          <a:xfrm>
            <a:off x="4143374" y="28299"/>
            <a:ext cx="20227926" cy="1852187"/>
          </a:xfrm>
          <a:prstGeom prst="rect">
            <a:avLst/>
          </a:prstGeom>
        </p:spPr>
        <p:txBody>
          <a:bodyPr anchor="ctr">
            <a:norm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r>
              <a:rPr lang="en-ZA" sz="8000" b="1" dirty="0" smtClean="0">
                <a:latin typeface="Arial Rounded MT Bold" panose="020F0704030504030204" pitchFamily="34" charset="0"/>
              </a:rPr>
              <a:t>OPERATIONS</a:t>
            </a:r>
            <a:endParaRPr lang="en-ZA" sz="4900" b="1" dirty="0">
              <a:latin typeface="Arial Rounded MT Bold" panose="020F07040305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964947575"/>
              </p:ext>
            </p:extLst>
          </p:nvPr>
        </p:nvGraphicFramePr>
        <p:xfrm>
          <a:off x="4776810" y="2729570"/>
          <a:ext cx="12139590" cy="7590083"/>
        </p:xfrm>
        <a:graphic>
          <a:graphicData uri="http://schemas.openxmlformats.org/drawingml/2006/table">
            <a:tbl>
              <a:tblPr firstRow="1" firstCol="1" bandRow="1">
                <a:tableStyleId>{5940675A-B579-460E-94D1-54222C63F5DA}</a:tableStyleId>
              </a:tblPr>
              <a:tblGrid>
                <a:gridCol w="2937856">
                  <a:extLst>
                    <a:ext uri="{9D8B030D-6E8A-4147-A177-3AD203B41FA5}">
                      <a16:colId xmlns:a16="http://schemas.microsoft.com/office/drawing/2014/main" val="20000"/>
                    </a:ext>
                  </a:extLst>
                </a:gridCol>
                <a:gridCol w="1840866">
                  <a:extLst>
                    <a:ext uri="{9D8B030D-6E8A-4147-A177-3AD203B41FA5}">
                      <a16:colId xmlns:a16="http://schemas.microsoft.com/office/drawing/2014/main" val="20001"/>
                    </a:ext>
                  </a:extLst>
                </a:gridCol>
                <a:gridCol w="1839568">
                  <a:extLst>
                    <a:ext uri="{9D8B030D-6E8A-4147-A177-3AD203B41FA5}">
                      <a16:colId xmlns:a16="http://schemas.microsoft.com/office/drawing/2014/main" val="20002"/>
                    </a:ext>
                  </a:extLst>
                </a:gridCol>
                <a:gridCol w="1840866">
                  <a:extLst>
                    <a:ext uri="{9D8B030D-6E8A-4147-A177-3AD203B41FA5}">
                      <a16:colId xmlns:a16="http://schemas.microsoft.com/office/drawing/2014/main" val="20003"/>
                    </a:ext>
                  </a:extLst>
                </a:gridCol>
                <a:gridCol w="1839568">
                  <a:extLst>
                    <a:ext uri="{9D8B030D-6E8A-4147-A177-3AD203B41FA5}">
                      <a16:colId xmlns:a16="http://schemas.microsoft.com/office/drawing/2014/main" val="20004"/>
                    </a:ext>
                  </a:extLst>
                </a:gridCol>
                <a:gridCol w="1840866">
                  <a:extLst>
                    <a:ext uri="{9D8B030D-6E8A-4147-A177-3AD203B41FA5}">
                      <a16:colId xmlns:a16="http://schemas.microsoft.com/office/drawing/2014/main" val="20005"/>
                    </a:ext>
                  </a:extLst>
                </a:gridCol>
              </a:tblGrid>
              <a:tr h="1794223">
                <a:tc>
                  <a:txBody>
                    <a:bodyPr/>
                    <a:lstStyle/>
                    <a:p>
                      <a:pPr algn="ctr">
                        <a:lnSpc>
                          <a:spcPct val="107000"/>
                        </a:lnSpc>
                        <a:spcAft>
                          <a:spcPts val="0"/>
                        </a:spcAft>
                      </a:pPr>
                      <a:r>
                        <a:rPr lang="en-GB" sz="2400" dirty="0">
                          <a:effectLst/>
                          <a:latin typeface="Arial Rounded MT Bold" panose="020F0704030504030204" pitchFamily="34" charset="0"/>
                        </a:rPr>
                        <a:t>Financial Year</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07000"/>
                        </a:lnSpc>
                        <a:spcAft>
                          <a:spcPts val="0"/>
                        </a:spcAft>
                      </a:pPr>
                      <a:r>
                        <a:rPr lang="en-GB" sz="2400" dirty="0">
                          <a:effectLst/>
                          <a:latin typeface="Arial Rounded MT Bold" panose="020F0704030504030204" pitchFamily="34" charset="0"/>
                        </a:rPr>
                        <a:t>Total Carried Over Cases</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07000"/>
                        </a:lnSpc>
                        <a:spcAft>
                          <a:spcPts val="0"/>
                        </a:spcAft>
                      </a:pPr>
                      <a:r>
                        <a:rPr lang="en-GB" sz="2400" dirty="0">
                          <a:effectLst/>
                          <a:latin typeface="Arial Rounded MT Bold" panose="020F0704030504030204" pitchFamily="34" charset="0"/>
                        </a:rPr>
                        <a:t>Total Cases Received in the FY</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07000"/>
                        </a:lnSpc>
                        <a:spcAft>
                          <a:spcPts val="0"/>
                        </a:spcAft>
                      </a:pPr>
                      <a:r>
                        <a:rPr lang="en-GB" sz="2400" dirty="0">
                          <a:effectLst/>
                          <a:latin typeface="Arial Rounded MT Bold" panose="020F0704030504030204" pitchFamily="34" charset="0"/>
                        </a:rPr>
                        <a:t>Total Caseload</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07000"/>
                        </a:lnSpc>
                        <a:spcAft>
                          <a:spcPts val="0"/>
                        </a:spcAft>
                      </a:pPr>
                      <a:r>
                        <a:rPr lang="en-GB" sz="2400" dirty="0">
                          <a:effectLst/>
                          <a:latin typeface="Arial Rounded MT Bold" panose="020F0704030504030204" pitchFamily="34" charset="0"/>
                        </a:rPr>
                        <a:t>Total Finalised</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07000"/>
                        </a:lnSpc>
                        <a:spcAft>
                          <a:spcPts val="0"/>
                        </a:spcAft>
                      </a:pPr>
                      <a:r>
                        <a:rPr lang="en-GB" sz="2400" dirty="0">
                          <a:effectLst/>
                          <a:latin typeface="Arial Rounded MT Bold" panose="020F0704030504030204" pitchFamily="34" charset="0"/>
                        </a:rPr>
                        <a:t>Active Cases at FY End</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10000"/>
                  </a:ext>
                </a:extLst>
              </a:tr>
              <a:tr h="579586">
                <a:tc>
                  <a:txBody>
                    <a:bodyPr/>
                    <a:lstStyle/>
                    <a:p>
                      <a:pPr algn="ctr">
                        <a:lnSpc>
                          <a:spcPct val="107000"/>
                        </a:lnSpc>
                        <a:spcAft>
                          <a:spcPts val="0"/>
                        </a:spcAft>
                      </a:pPr>
                      <a:r>
                        <a:rPr lang="en-GB" sz="2400" dirty="0">
                          <a:effectLst/>
                          <a:latin typeface="Arial Rounded MT Bold" panose="020F0704030504030204" pitchFamily="34" charset="0"/>
                        </a:rPr>
                        <a:t>a.</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07000"/>
                        </a:lnSpc>
                        <a:spcAft>
                          <a:spcPts val="0"/>
                        </a:spcAft>
                      </a:pPr>
                      <a:r>
                        <a:rPr lang="en-GB" sz="2400" dirty="0">
                          <a:effectLst/>
                          <a:latin typeface="Arial Rounded MT Bold" panose="020F0704030504030204" pitchFamily="34" charset="0"/>
                        </a:rPr>
                        <a:t>b.</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07000"/>
                        </a:lnSpc>
                        <a:spcAft>
                          <a:spcPts val="0"/>
                        </a:spcAft>
                      </a:pPr>
                      <a:r>
                        <a:rPr lang="en-GB" sz="2400" dirty="0">
                          <a:effectLst/>
                          <a:latin typeface="Arial Rounded MT Bold" panose="020F0704030504030204" pitchFamily="34" charset="0"/>
                        </a:rPr>
                        <a:t>c.</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07000"/>
                        </a:lnSpc>
                        <a:spcAft>
                          <a:spcPts val="0"/>
                        </a:spcAft>
                      </a:pPr>
                      <a:r>
                        <a:rPr lang="en-GB" sz="2400" dirty="0">
                          <a:effectLst/>
                          <a:latin typeface="Arial Rounded MT Bold" panose="020F0704030504030204" pitchFamily="34" charset="0"/>
                        </a:rPr>
                        <a:t>d.</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07000"/>
                        </a:lnSpc>
                        <a:spcAft>
                          <a:spcPts val="0"/>
                        </a:spcAft>
                      </a:pPr>
                      <a:r>
                        <a:rPr lang="en-GB" sz="2400" dirty="0">
                          <a:effectLst/>
                          <a:latin typeface="Arial Rounded MT Bold" panose="020F0704030504030204" pitchFamily="34" charset="0"/>
                        </a:rPr>
                        <a:t>e.</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07000"/>
                        </a:lnSpc>
                        <a:spcAft>
                          <a:spcPts val="0"/>
                        </a:spcAft>
                      </a:pPr>
                      <a:r>
                        <a:rPr lang="en-GB" sz="2400" dirty="0">
                          <a:effectLst/>
                          <a:latin typeface="Arial Rounded MT Bold" panose="020F0704030504030204" pitchFamily="34" charset="0"/>
                        </a:rPr>
                        <a:t>f.</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10001"/>
                  </a:ext>
                </a:extLst>
              </a:tr>
              <a:tr h="579586">
                <a:tc>
                  <a:txBody>
                    <a:bodyPr/>
                    <a:lstStyle/>
                    <a:p>
                      <a:pPr algn="just">
                        <a:lnSpc>
                          <a:spcPct val="107000"/>
                        </a:lnSpc>
                        <a:spcAft>
                          <a:spcPts val="0"/>
                        </a:spcAft>
                      </a:pPr>
                      <a:r>
                        <a:rPr lang="en-GB" sz="2400">
                          <a:effectLst/>
                          <a:latin typeface="Arial Rounded MT Bold" panose="020F0704030504030204" pitchFamily="34" charset="0"/>
                        </a:rPr>
                        <a:t>FY2012/13</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0</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307</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307</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117</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190</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579586">
                <a:tc>
                  <a:txBody>
                    <a:bodyPr/>
                    <a:lstStyle/>
                    <a:p>
                      <a:pPr algn="just">
                        <a:lnSpc>
                          <a:spcPct val="107000"/>
                        </a:lnSpc>
                        <a:spcAft>
                          <a:spcPts val="0"/>
                        </a:spcAft>
                      </a:pPr>
                      <a:r>
                        <a:rPr lang="en-GB" sz="2400">
                          <a:effectLst/>
                          <a:latin typeface="Arial Rounded MT Bold" panose="020F0704030504030204" pitchFamily="34" charset="0"/>
                        </a:rPr>
                        <a:t>FY2013/14</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190</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301</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491</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219</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272</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579586">
                <a:tc>
                  <a:txBody>
                    <a:bodyPr/>
                    <a:lstStyle/>
                    <a:p>
                      <a:pPr algn="just">
                        <a:lnSpc>
                          <a:spcPct val="107000"/>
                        </a:lnSpc>
                        <a:spcAft>
                          <a:spcPts val="0"/>
                        </a:spcAft>
                      </a:pPr>
                      <a:r>
                        <a:rPr lang="en-GB" sz="2400">
                          <a:effectLst/>
                          <a:latin typeface="Arial Rounded MT Bold" panose="020F0704030504030204" pitchFamily="34" charset="0"/>
                        </a:rPr>
                        <a:t>FY2014/15</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272</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279</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551</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318</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233</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579586">
                <a:tc>
                  <a:txBody>
                    <a:bodyPr/>
                    <a:lstStyle/>
                    <a:p>
                      <a:pPr algn="just">
                        <a:lnSpc>
                          <a:spcPct val="107000"/>
                        </a:lnSpc>
                        <a:spcAft>
                          <a:spcPts val="0"/>
                        </a:spcAft>
                      </a:pPr>
                      <a:r>
                        <a:rPr lang="en-GB" sz="2400">
                          <a:effectLst/>
                          <a:latin typeface="Arial Rounded MT Bold" panose="020F0704030504030204" pitchFamily="34" charset="0"/>
                        </a:rPr>
                        <a:t>FY2015/16</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233</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250</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483</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365</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118</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579586">
                <a:tc>
                  <a:txBody>
                    <a:bodyPr/>
                    <a:lstStyle/>
                    <a:p>
                      <a:pPr algn="just">
                        <a:lnSpc>
                          <a:spcPct val="107000"/>
                        </a:lnSpc>
                        <a:spcAft>
                          <a:spcPts val="0"/>
                        </a:spcAft>
                      </a:pPr>
                      <a:r>
                        <a:rPr lang="en-GB" sz="2400">
                          <a:effectLst/>
                          <a:latin typeface="Arial Rounded MT Bold" panose="020F0704030504030204" pitchFamily="34" charset="0"/>
                        </a:rPr>
                        <a:t>FY2016/17</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118</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310</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428</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236</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192</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579586">
                <a:tc>
                  <a:txBody>
                    <a:bodyPr/>
                    <a:lstStyle/>
                    <a:p>
                      <a:pPr algn="just">
                        <a:lnSpc>
                          <a:spcPct val="107000"/>
                        </a:lnSpc>
                        <a:spcAft>
                          <a:spcPts val="0"/>
                        </a:spcAft>
                      </a:pPr>
                      <a:r>
                        <a:rPr lang="en-GB" sz="2400">
                          <a:effectLst/>
                          <a:latin typeface="Arial Rounded MT Bold" panose="020F0704030504030204" pitchFamily="34" charset="0"/>
                        </a:rPr>
                        <a:t>FY2017/18</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192</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607</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799</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664</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135</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579586">
                <a:tc>
                  <a:txBody>
                    <a:bodyPr/>
                    <a:lstStyle/>
                    <a:p>
                      <a:pPr algn="just">
                        <a:lnSpc>
                          <a:spcPct val="107000"/>
                        </a:lnSpc>
                        <a:spcAft>
                          <a:spcPts val="0"/>
                        </a:spcAft>
                      </a:pPr>
                      <a:r>
                        <a:rPr lang="en-GB" sz="2400">
                          <a:effectLst/>
                          <a:latin typeface="Arial Rounded MT Bold" panose="020F0704030504030204" pitchFamily="34" charset="0"/>
                        </a:rPr>
                        <a:t>FY2018/19</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135</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390</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525</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246</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279</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579586">
                <a:tc>
                  <a:txBody>
                    <a:bodyPr/>
                    <a:lstStyle/>
                    <a:p>
                      <a:pPr algn="just">
                        <a:lnSpc>
                          <a:spcPct val="107000"/>
                        </a:lnSpc>
                        <a:spcAft>
                          <a:spcPts val="0"/>
                        </a:spcAft>
                      </a:pPr>
                      <a:r>
                        <a:rPr lang="en-GB" sz="2400">
                          <a:effectLst/>
                          <a:latin typeface="Arial Rounded MT Bold" panose="020F0704030504030204" pitchFamily="34" charset="0"/>
                        </a:rPr>
                        <a:t>FY2019/20</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279</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308</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587</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439</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148</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9"/>
                  </a:ext>
                </a:extLst>
              </a:tr>
              <a:tr h="579586">
                <a:tc>
                  <a:txBody>
                    <a:bodyPr/>
                    <a:lstStyle/>
                    <a:p>
                      <a:pPr algn="just">
                        <a:lnSpc>
                          <a:spcPct val="107000"/>
                        </a:lnSpc>
                        <a:spcAft>
                          <a:spcPts val="0"/>
                        </a:spcAft>
                      </a:pPr>
                      <a:r>
                        <a:rPr lang="en-GB" sz="2400">
                          <a:effectLst/>
                          <a:latin typeface="Arial Rounded MT Bold" panose="020F0704030504030204" pitchFamily="34" charset="0"/>
                        </a:rPr>
                        <a:t>FY2020/21</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148</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297</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445</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357</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dirty="0">
                          <a:effectLst/>
                          <a:latin typeface="Arial Rounded MT Bold" panose="020F0704030504030204" pitchFamily="34" charset="0"/>
                        </a:rPr>
                        <a:t>88</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0"/>
                  </a:ext>
                </a:extLst>
              </a:tr>
            </a:tbl>
          </a:graphicData>
        </a:graphic>
      </p:graphicFrame>
      <p:sp>
        <p:nvSpPr>
          <p:cNvPr id="6" name="Rectangular Callout 5"/>
          <p:cNvSpPr/>
          <p:nvPr/>
        </p:nvSpPr>
        <p:spPr>
          <a:xfrm>
            <a:off x="17294225" y="4463507"/>
            <a:ext cx="6699250" cy="3928353"/>
          </a:xfrm>
          <a:prstGeom prst="wedgeRectCallout">
            <a:avLst>
              <a:gd name="adj1" fmla="val -65223"/>
              <a:gd name="adj2" fmla="val 9133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solidFill>
                  <a:schemeClr val="tx1"/>
                </a:solidFill>
                <a:latin typeface="Arial Rounded MT Bold" panose="020F0704030504030204" pitchFamily="34" charset="0"/>
              </a:rPr>
              <a:t>During the 2020/21 financial year, the Office of the Military Ombud (the Office) had a caseload of </a:t>
            </a:r>
            <a:r>
              <a:rPr lang="en-GB" sz="2000" b="1" dirty="0">
                <a:solidFill>
                  <a:schemeClr val="tx1"/>
                </a:solidFill>
                <a:latin typeface="Arial Rounded MT Bold" panose="020F0704030504030204" pitchFamily="34" charset="0"/>
              </a:rPr>
              <a:t>445 </a:t>
            </a:r>
            <a:r>
              <a:rPr lang="en-GB" sz="2000" dirty="0">
                <a:solidFill>
                  <a:schemeClr val="tx1"/>
                </a:solidFill>
                <a:latin typeface="Arial Rounded MT Bold" panose="020F0704030504030204" pitchFamily="34" charset="0"/>
              </a:rPr>
              <a:t>complaints which is made up of </a:t>
            </a:r>
            <a:r>
              <a:rPr lang="en-GB" sz="2000" b="1" dirty="0">
                <a:solidFill>
                  <a:schemeClr val="tx1"/>
                </a:solidFill>
                <a:latin typeface="Arial Rounded MT Bold" panose="020F0704030504030204" pitchFamily="34" charset="0"/>
              </a:rPr>
              <a:t>297</a:t>
            </a:r>
            <a:r>
              <a:rPr lang="en-GB" sz="2000" dirty="0">
                <a:solidFill>
                  <a:schemeClr val="tx1"/>
                </a:solidFill>
                <a:latin typeface="Arial Rounded MT Bold" panose="020F0704030504030204" pitchFamily="34" charset="0"/>
              </a:rPr>
              <a:t> new complaints that were received in the year and </a:t>
            </a:r>
            <a:r>
              <a:rPr lang="en-GB" sz="2000" b="1" dirty="0">
                <a:solidFill>
                  <a:schemeClr val="tx1"/>
                </a:solidFill>
                <a:latin typeface="Arial Rounded MT Bold" panose="020F0704030504030204" pitchFamily="34" charset="0"/>
              </a:rPr>
              <a:t>148 </a:t>
            </a:r>
            <a:r>
              <a:rPr lang="en-GB" sz="2000" dirty="0">
                <a:solidFill>
                  <a:schemeClr val="tx1"/>
                </a:solidFill>
                <a:latin typeface="Arial Rounded MT Bold" panose="020F0704030504030204" pitchFamily="34" charset="0"/>
              </a:rPr>
              <a:t>complaints that were carried over from the previous financial year. A total of </a:t>
            </a:r>
            <a:r>
              <a:rPr lang="en-GB" sz="2000" b="1" dirty="0">
                <a:solidFill>
                  <a:schemeClr val="tx1"/>
                </a:solidFill>
                <a:latin typeface="Arial Rounded MT Bold" panose="020F0704030504030204" pitchFamily="34" charset="0"/>
              </a:rPr>
              <a:t>357</a:t>
            </a:r>
            <a:r>
              <a:rPr lang="en-GB" sz="2000" dirty="0">
                <a:solidFill>
                  <a:schemeClr val="tx1"/>
                </a:solidFill>
                <a:latin typeface="Arial Rounded MT Bold" panose="020F0704030504030204" pitchFamily="34" charset="0"/>
              </a:rPr>
              <a:t> complaints were finalised. This represents an </a:t>
            </a:r>
            <a:r>
              <a:rPr lang="en-GB" sz="2000" b="1" dirty="0">
                <a:solidFill>
                  <a:schemeClr val="tx1"/>
                </a:solidFill>
                <a:latin typeface="Arial Rounded MT Bold" panose="020F0704030504030204" pitchFamily="34" charset="0"/>
              </a:rPr>
              <a:t>80%</a:t>
            </a:r>
            <a:r>
              <a:rPr lang="en-GB" sz="2000" dirty="0">
                <a:solidFill>
                  <a:schemeClr val="tx1"/>
                </a:solidFill>
                <a:latin typeface="Arial Rounded MT Bold" panose="020F0704030504030204" pitchFamily="34" charset="0"/>
              </a:rPr>
              <a:t> resolution rate. </a:t>
            </a:r>
            <a:endParaRPr lang="en-ZA" sz="2000" dirty="0">
              <a:solidFill>
                <a:schemeClr val="tx1"/>
              </a:solidFill>
              <a:latin typeface="Arial Rounded MT Bold" panose="020F0704030504030204" pitchFamily="34" charset="0"/>
            </a:endParaRPr>
          </a:p>
          <a:p>
            <a:r>
              <a:rPr lang="en-GB" sz="2000" dirty="0">
                <a:solidFill>
                  <a:schemeClr val="tx1"/>
                </a:solidFill>
                <a:latin typeface="Arial Rounded MT Bold" panose="020F0704030504030204" pitchFamily="34" charset="0"/>
              </a:rPr>
              <a:t> </a:t>
            </a:r>
            <a:endParaRPr lang="en-ZA" sz="2000" dirty="0">
              <a:solidFill>
                <a:schemeClr val="tx1"/>
              </a:solidFill>
              <a:latin typeface="Arial Rounded MT Bold" panose="020F0704030504030204" pitchFamily="34" charset="0"/>
            </a:endParaRPr>
          </a:p>
          <a:p>
            <a:r>
              <a:rPr lang="en-GB" sz="2000" dirty="0">
                <a:solidFill>
                  <a:schemeClr val="tx1"/>
                </a:solidFill>
                <a:latin typeface="Arial Rounded MT Bold" panose="020F0704030504030204" pitchFamily="34" charset="0"/>
              </a:rPr>
              <a:t>Achieving an </a:t>
            </a:r>
            <a:r>
              <a:rPr lang="en-GB" sz="2000" b="1" dirty="0">
                <a:solidFill>
                  <a:schemeClr val="tx1"/>
                </a:solidFill>
                <a:latin typeface="Arial Rounded MT Bold" panose="020F0704030504030204" pitchFamily="34" charset="0"/>
              </a:rPr>
              <a:t>80%</a:t>
            </a:r>
            <a:r>
              <a:rPr lang="en-GB" sz="2000" dirty="0">
                <a:solidFill>
                  <a:schemeClr val="tx1"/>
                </a:solidFill>
                <a:latin typeface="Arial Rounded MT Bold" panose="020F0704030504030204" pitchFamily="34" charset="0"/>
              </a:rPr>
              <a:t> resolution is key a highlight in the performance of the Office in this financial year. The Annual Performance target of </a:t>
            </a:r>
            <a:r>
              <a:rPr lang="en-GB" sz="2000" b="1" dirty="0">
                <a:solidFill>
                  <a:schemeClr val="tx1"/>
                </a:solidFill>
                <a:latin typeface="Arial Rounded MT Bold" panose="020F0704030504030204" pitchFamily="34" charset="0"/>
              </a:rPr>
              <a:t>73%</a:t>
            </a:r>
            <a:r>
              <a:rPr lang="en-GB" sz="2000" dirty="0">
                <a:solidFill>
                  <a:schemeClr val="tx1"/>
                </a:solidFill>
                <a:latin typeface="Arial Rounded MT Bold" panose="020F0704030504030204" pitchFamily="34" charset="0"/>
              </a:rPr>
              <a:t> resolution rate was exceeded.</a:t>
            </a:r>
            <a:endParaRPr lang="en-ZA" sz="2000" dirty="0">
              <a:solidFill>
                <a:schemeClr val="tx1"/>
              </a:solidFill>
              <a:latin typeface="Arial Rounded MT Bold" panose="020F0704030504030204" pitchFamily="34" charset="0"/>
            </a:endParaRPr>
          </a:p>
        </p:txBody>
      </p:sp>
      <p:sp>
        <p:nvSpPr>
          <p:cNvPr id="7" name="Rectangular Callout 6"/>
          <p:cNvSpPr/>
          <p:nvPr/>
        </p:nvSpPr>
        <p:spPr>
          <a:xfrm>
            <a:off x="16622486" y="10776856"/>
            <a:ext cx="7413171" cy="2808513"/>
          </a:xfrm>
          <a:prstGeom prst="wedgeRectCallout">
            <a:avLst>
              <a:gd name="adj1" fmla="val -54753"/>
              <a:gd name="adj2" fmla="val -7771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GB" sz="2000" dirty="0">
                <a:solidFill>
                  <a:schemeClr val="tx1"/>
                </a:solidFill>
                <a:latin typeface="Arial Rounded MT Bold" panose="020F0704030504030204" pitchFamily="34" charset="0"/>
              </a:rPr>
              <a:t>In the year under review, the Office recorded a minor decline in the average intake of new complaints per month. The average intake per month in 2020/21 financial year was approximately </a:t>
            </a:r>
            <a:r>
              <a:rPr lang="en-GB" sz="2000" b="1" dirty="0">
                <a:solidFill>
                  <a:schemeClr val="tx1"/>
                </a:solidFill>
                <a:latin typeface="Arial Rounded MT Bold" panose="020F0704030504030204" pitchFamily="34" charset="0"/>
              </a:rPr>
              <a:t>25 </a:t>
            </a:r>
            <a:r>
              <a:rPr lang="en-GB" sz="2000" dirty="0">
                <a:solidFill>
                  <a:schemeClr val="tx1"/>
                </a:solidFill>
                <a:latin typeface="Arial Rounded MT Bold" panose="020F0704030504030204" pitchFamily="34" charset="0"/>
              </a:rPr>
              <a:t>compared with the average monthly intake of </a:t>
            </a:r>
            <a:r>
              <a:rPr lang="en-GB" sz="2000" b="1" dirty="0">
                <a:solidFill>
                  <a:schemeClr val="tx1"/>
                </a:solidFill>
                <a:latin typeface="Arial Rounded MT Bold" panose="020F0704030504030204" pitchFamily="34" charset="0"/>
              </a:rPr>
              <a:t>27</a:t>
            </a:r>
            <a:r>
              <a:rPr lang="en-GB" sz="2000" dirty="0">
                <a:solidFill>
                  <a:schemeClr val="tx1"/>
                </a:solidFill>
                <a:latin typeface="Arial Rounded MT Bold" panose="020F0704030504030204" pitchFamily="34" charset="0"/>
              </a:rPr>
              <a:t> in the previous financial year. Although the percentage decrease is not that significant, the National Lockdown that was implemented in March 2020 may have had a possible effect in the slight decline.</a:t>
            </a:r>
            <a:endParaRPr lang="en-ZA" sz="2000" dirty="0">
              <a:solidFill>
                <a:schemeClr val="tx1"/>
              </a:solidFill>
              <a:latin typeface="Arial Rounded MT Bold" panose="020F0704030504030204" pitchFamily="34" charset="0"/>
            </a:endParaRPr>
          </a:p>
        </p:txBody>
      </p:sp>
      <p:sp>
        <p:nvSpPr>
          <p:cNvPr id="10" name="Rectangular Callout 9"/>
          <p:cNvSpPr/>
          <p:nvPr/>
        </p:nvSpPr>
        <p:spPr>
          <a:xfrm>
            <a:off x="8686801" y="10776855"/>
            <a:ext cx="7021286" cy="2808513"/>
          </a:xfrm>
          <a:prstGeom prst="wedgeRectCallout">
            <a:avLst>
              <a:gd name="adj1" fmla="val 54050"/>
              <a:gd name="adj2" fmla="val -732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solidFill>
                  <a:schemeClr val="tx1"/>
                </a:solidFill>
                <a:latin typeface="Arial Rounded MT Bold" panose="020F0704030504030204" pitchFamily="34" charset="0"/>
              </a:rPr>
              <a:t>Another key performance milestone that is worth highlighting is the fact that the Office managed to reduce the number of carry-over complaints to </a:t>
            </a:r>
            <a:r>
              <a:rPr lang="en-GB" sz="2000" b="1" dirty="0">
                <a:solidFill>
                  <a:schemeClr val="tx1"/>
                </a:solidFill>
                <a:latin typeface="Arial Rounded MT Bold" panose="020F0704030504030204" pitchFamily="34" charset="0"/>
              </a:rPr>
              <a:t>88</a:t>
            </a:r>
            <a:r>
              <a:rPr lang="en-GB" sz="2000" dirty="0">
                <a:solidFill>
                  <a:schemeClr val="tx1"/>
                </a:solidFill>
                <a:latin typeface="Arial Rounded MT Bold" panose="020F0704030504030204" pitchFamily="34" charset="0"/>
              </a:rPr>
              <a:t>. This is the first time in 9 years that the Office has carry- over complaints that are below </a:t>
            </a:r>
            <a:r>
              <a:rPr lang="en-GB" sz="2000" b="1" dirty="0">
                <a:solidFill>
                  <a:schemeClr val="tx1"/>
                </a:solidFill>
                <a:latin typeface="Arial Rounded MT Bold" panose="020F0704030504030204" pitchFamily="34" charset="0"/>
              </a:rPr>
              <a:t>100</a:t>
            </a:r>
            <a:r>
              <a:rPr lang="en-GB" sz="2000" dirty="0">
                <a:solidFill>
                  <a:schemeClr val="tx1"/>
                </a:solidFill>
                <a:latin typeface="Arial Rounded MT Bold" panose="020F0704030504030204" pitchFamily="34" charset="0"/>
              </a:rPr>
              <a:t> as reflected in Table </a:t>
            </a:r>
            <a:r>
              <a:rPr lang="en-GB" sz="2000" dirty="0" smtClean="0">
                <a:solidFill>
                  <a:schemeClr val="tx1"/>
                </a:solidFill>
                <a:latin typeface="Arial Rounded MT Bold" panose="020F0704030504030204" pitchFamily="34" charset="0"/>
              </a:rPr>
              <a:t> </a:t>
            </a:r>
            <a:r>
              <a:rPr lang="en-GB" sz="2000" dirty="0">
                <a:solidFill>
                  <a:schemeClr val="tx1"/>
                </a:solidFill>
                <a:latin typeface="Arial Rounded MT Bold" panose="020F0704030504030204" pitchFamily="34" charset="0"/>
              </a:rPr>
              <a:t>above.</a:t>
            </a:r>
            <a:endParaRPr lang="en-ZA" sz="2000" dirty="0">
              <a:solidFill>
                <a:schemeClr val="tx1"/>
              </a:solidFill>
              <a:latin typeface="Arial Rounded MT Bold" panose="020F0704030504030204" pitchFamily="34" charset="0"/>
            </a:endParaRPr>
          </a:p>
        </p:txBody>
      </p:sp>
      <p:sp>
        <p:nvSpPr>
          <p:cNvPr id="14" name="TextBox 13"/>
          <p:cNvSpPr txBox="1"/>
          <p:nvPr/>
        </p:nvSpPr>
        <p:spPr>
          <a:xfrm>
            <a:off x="4270820" y="1861273"/>
            <a:ext cx="4713787" cy="64632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1828432" rtl="0" fontAlgn="auto" latinLnBrk="1" hangingPunct="0">
              <a:lnSpc>
                <a:spcPct val="100000"/>
              </a:lnSpc>
              <a:spcBef>
                <a:spcPts val="0"/>
              </a:spcBef>
              <a:spcAft>
                <a:spcPts val="0"/>
              </a:spcAft>
              <a:buClrTx/>
              <a:buSzTx/>
              <a:buFontTx/>
              <a:buNone/>
              <a:tabLst/>
            </a:pPr>
            <a:r>
              <a:rPr lang="en-ZA" u="sng" dirty="0" smtClean="0">
                <a:solidFill>
                  <a:schemeClr val="tx1"/>
                </a:solidFill>
                <a:latin typeface="Arial Rounded MT Bold" panose="020F0704030504030204" pitchFamily="34" charset="0"/>
              </a:rPr>
              <a:t>Statistical Overview</a:t>
            </a:r>
            <a:r>
              <a:rPr lang="en-ZA" dirty="0" smtClean="0">
                <a:solidFill>
                  <a:schemeClr val="tx1"/>
                </a:solidFill>
                <a:latin typeface="Arial Rounded MT Bold" panose="020F0704030504030204" pitchFamily="34" charset="0"/>
              </a:rPr>
              <a:t>.</a:t>
            </a:r>
            <a:endParaRPr kumimoji="0" lang="en-ZA" sz="3600" b="0" i="0" strike="noStrike" cap="none" spc="0" normalizeH="0" baseline="0" dirty="0">
              <a:ln>
                <a:noFill/>
              </a:ln>
              <a:solidFill>
                <a:schemeClr val="tx1"/>
              </a:solidFill>
              <a:effectLst/>
              <a:uFillTx/>
              <a:latin typeface="Arial Rounded MT Bold" panose="020F0704030504030204" pitchFamily="34" charset="0"/>
              <a:sym typeface="Helvetica Neue"/>
            </a:endParaRPr>
          </a:p>
        </p:txBody>
      </p:sp>
      <p:sp>
        <p:nvSpPr>
          <p:cNvPr id="15" name="TextBox 14"/>
          <p:cNvSpPr txBox="1"/>
          <p:nvPr/>
        </p:nvSpPr>
        <p:spPr>
          <a:xfrm>
            <a:off x="28141" y="13366471"/>
            <a:ext cx="4115233" cy="369332"/>
          </a:xfrm>
          <a:prstGeom prst="rect">
            <a:avLst/>
          </a:prstGeom>
          <a:noFill/>
        </p:spPr>
        <p:txBody>
          <a:bodyPr wrap="square" rtlCol="0">
            <a:spAutoFit/>
          </a:bodyPr>
          <a:lstStyle/>
          <a:p>
            <a:pPr algn="ctr"/>
            <a:r>
              <a:rPr lang="en-ZA" sz="1800" dirty="0" smtClean="0">
                <a:solidFill>
                  <a:schemeClr val="bg1"/>
                </a:solidFill>
                <a:latin typeface="Arial Rounded MT Bold" panose="020F0704030504030204" pitchFamily="34" charset="0"/>
              </a:rPr>
              <a:t>17.</a:t>
            </a:r>
            <a:endParaRPr lang="en-ZA" sz="1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989931974"/>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Rectangle 4"/>
          <p:cNvSpPr/>
          <p:nvPr/>
        </p:nvSpPr>
        <p:spPr>
          <a:xfrm>
            <a:off x="4061883" y="1956246"/>
            <a:ext cx="20309417" cy="10831689"/>
          </a:xfrm>
          <a:prstGeom prst="rect">
            <a:avLst/>
          </a:prstGeom>
        </p:spPr>
        <p:txBody>
          <a:bodyPr/>
          <a:lstStyle/>
          <a:p>
            <a:pPr lvl="0"/>
            <a:endParaRPr lang="en-ZA" dirty="0"/>
          </a:p>
          <a:p>
            <a:pPr lvl="0">
              <a:buChar char="•"/>
            </a:pPr>
            <a:endParaRPr lang="en-ZA" dirty="0"/>
          </a:p>
        </p:txBody>
      </p:sp>
      <p:grpSp>
        <p:nvGrpSpPr>
          <p:cNvPr id="16" name="Group 15"/>
          <p:cNvGrpSpPr/>
          <p:nvPr/>
        </p:nvGrpSpPr>
        <p:grpSpPr>
          <a:xfrm>
            <a:off x="28141" y="269838"/>
            <a:ext cx="4115234" cy="5191435"/>
            <a:chOff x="28141" y="859778"/>
            <a:chExt cx="4115234" cy="5191435"/>
          </a:xfrm>
        </p:grpSpPr>
        <p:pic>
          <p:nvPicPr>
            <p:cNvPr id="17" name="image5.png"/>
            <p:cNvPicPr/>
            <p:nvPr/>
          </p:nvPicPr>
          <p:blipFill>
            <a:blip r:embed="rId2">
              <a:extLst/>
            </a:blip>
            <a:stretch>
              <a:fillRect/>
            </a:stretch>
          </p:blipFill>
          <p:spPr>
            <a:xfrm>
              <a:off x="28141" y="859778"/>
              <a:ext cx="4115234" cy="3880663"/>
            </a:xfrm>
            <a:prstGeom prst="rect">
              <a:avLst/>
            </a:prstGeom>
            <a:ln w="12700">
              <a:miter lim="400000"/>
            </a:ln>
          </p:spPr>
        </p:pic>
        <p:sp>
          <p:nvSpPr>
            <p:cNvPr id="18"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smtClean="0">
                <a:solidFill>
                  <a:srgbClr val="FFDE17"/>
                </a:solidFill>
                <a:latin typeface="Arial Black" panose="020B0A04020102020204" pitchFamily="34" charset="0"/>
              </a:endParaRPr>
            </a:p>
            <a:p>
              <a:pPr lvl="0" algn="ctr">
                <a:defRPr sz="1800" cap="none">
                  <a:solidFill>
                    <a:srgbClr val="000000"/>
                  </a:solidFill>
                </a:defRPr>
              </a:pPr>
              <a:r>
                <a:rPr lang="en-ZA" sz="2500" cap="all" dirty="0" smtClean="0">
                  <a:solidFill>
                    <a:srgbClr val="FFDE17"/>
                  </a:solidFill>
                  <a:latin typeface="Arial Black" panose="020B0A04020102020204" pitchFamily="34" charset="0"/>
                </a:rPr>
                <a:t>&amp;</a:t>
              </a:r>
            </a:p>
            <a:p>
              <a:pPr lvl="0" algn="ctr">
                <a:defRPr sz="1800" cap="none">
                  <a:solidFill>
                    <a:srgbClr val="000000"/>
                  </a:solidFill>
                </a:defRPr>
              </a:pPr>
              <a:r>
                <a:rPr sz="2500" cap="all" dirty="0" smtClean="0">
                  <a:solidFill>
                    <a:srgbClr val="FFDE17"/>
                  </a:solidFill>
                  <a:latin typeface="Arial Black" panose="020B0A04020102020204" pitchFamily="34" charset="0"/>
                </a:rPr>
                <a:t>Impartial</a:t>
              </a:r>
              <a:endParaRPr sz="2500" cap="all" dirty="0">
                <a:solidFill>
                  <a:srgbClr val="FFDE17"/>
                </a:solidFill>
                <a:latin typeface="Arial Black" panose="020B0A04020102020204" pitchFamily="34" charset="0"/>
              </a:endParaRPr>
            </a:p>
          </p:txBody>
        </p:sp>
      </p:grpSp>
      <p:sp>
        <p:nvSpPr>
          <p:cNvPr id="9" name="Title 1"/>
          <p:cNvSpPr txBox="1">
            <a:spLocks/>
          </p:cNvSpPr>
          <p:nvPr/>
        </p:nvSpPr>
        <p:spPr>
          <a:xfrm>
            <a:off x="4143374" y="28299"/>
            <a:ext cx="20227926" cy="1852187"/>
          </a:xfrm>
          <a:prstGeom prst="rect">
            <a:avLst/>
          </a:prstGeom>
        </p:spPr>
        <p:txBody>
          <a:bodyPr anchor="ctr">
            <a:norm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r>
              <a:rPr lang="en-ZA" sz="8000" b="1" dirty="0" smtClean="0">
                <a:latin typeface="Arial Rounded MT Bold" panose="020F0704030504030204" pitchFamily="34" charset="0"/>
              </a:rPr>
              <a:t>OPERATIONS</a:t>
            </a:r>
            <a:endParaRPr lang="en-ZA" sz="4900" b="1" dirty="0">
              <a:latin typeface="Arial Rounded MT Bold" panose="020F0704030504030204" pitchFamily="34" charset="0"/>
            </a:endParaRPr>
          </a:p>
        </p:txBody>
      </p:sp>
      <p:sp>
        <p:nvSpPr>
          <p:cNvPr id="14" name="TextBox 13"/>
          <p:cNvSpPr txBox="1"/>
          <p:nvPr/>
        </p:nvSpPr>
        <p:spPr>
          <a:xfrm>
            <a:off x="4270820" y="1861273"/>
            <a:ext cx="5170642" cy="64632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1828432" rtl="0" fontAlgn="auto" latinLnBrk="1" hangingPunct="0">
              <a:lnSpc>
                <a:spcPct val="100000"/>
              </a:lnSpc>
              <a:spcBef>
                <a:spcPts val="0"/>
              </a:spcBef>
              <a:spcAft>
                <a:spcPts val="0"/>
              </a:spcAft>
              <a:buClrTx/>
              <a:buSzTx/>
              <a:buFontTx/>
              <a:buNone/>
              <a:tabLst/>
            </a:pPr>
            <a:r>
              <a:rPr lang="en-ZA" u="sng" dirty="0" smtClean="0">
                <a:solidFill>
                  <a:schemeClr val="tx1"/>
                </a:solidFill>
                <a:latin typeface="Arial Rounded MT Bold" panose="020F0704030504030204" pitchFamily="34" charset="0"/>
              </a:rPr>
              <a:t>Manner of Finalisation</a:t>
            </a:r>
            <a:r>
              <a:rPr lang="en-ZA" dirty="0" smtClean="0">
                <a:solidFill>
                  <a:schemeClr val="tx1"/>
                </a:solidFill>
                <a:latin typeface="Arial Rounded MT Bold" panose="020F0704030504030204" pitchFamily="34" charset="0"/>
              </a:rPr>
              <a:t>.</a:t>
            </a:r>
            <a:endParaRPr kumimoji="0" lang="en-ZA" sz="3600" b="0" i="0" strike="noStrike" cap="none" spc="0" normalizeH="0" baseline="0" dirty="0">
              <a:ln>
                <a:noFill/>
              </a:ln>
              <a:solidFill>
                <a:schemeClr val="tx1"/>
              </a:solidFill>
              <a:effectLst/>
              <a:uFillTx/>
              <a:latin typeface="Arial Rounded MT Bold" panose="020F0704030504030204" pitchFamily="34" charset="0"/>
              <a:sym typeface="Helvetica Neue"/>
            </a:endParaRPr>
          </a:p>
        </p:txBody>
      </p:sp>
      <p:sp>
        <p:nvSpPr>
          <p:cNvPr id="15" name="TextBox 14"/>
          <p:cNvSpPr txBox="1"/>
          <p:nvPr/>
        </p:nvSpPr>
        <p:spPr>
          <a:xfrm>
            <a:off x="28141" y="13366471"/>
            <a:ext cx="4115233" cy="369332"/>
          </a:xfrm>
          <a:prstGeom prst="rect">
            <a:avLst/>
          </a:prstGeom>
          <a:noFill/>
        </p:spPr>
        <p:txBody>
          <a:bodyPr wrap="square" rtlCol="0">
            <a:spAutoFit/>
          </a:bodyPr>
          <a:lstStyle/>
          <a:p>
            <a:pPr algn="ctr"/>
            <a:r>
              <a:rPr lang="en-ZA" sz="1800" dirty="0" smtClean="0">
                <a:solidFill>
                  <a:schemeClr val="bg1"/>
                </a:solidFill>
                <a:latin typeface="Arial Rounded MT Bold" panose="020F0704030504030204" pitchFamily="34" charset="0"/>
              </a:rPr>
              <a:t>18.</a:t>
            </a:r>
            <a:endParaRPr lang="en-ZA" sz="1800" dirty="0">
              <a:solidFill>
                <a:schemeClr val="bg1"/>
              </a:solidFill>
              <a:latin typeface="Arial Rounded MT Bold" panose="020F0704030504030204" pitchFamily="34" charset="0"/>
            </a:endParaRPr>
          </a:p>
        </p:txBody>
      </p:sp>
      <p:graphicFrame>
        <p:nvGraphicFramePr>
          <p:cNvPr id="3" name="Diagram 2"/>
          <p:cNvGraphicFramePr/>
          <p:nvPr>
            <p:extLst>
              <p:ext uri="{D42A27DB-BD31-4B8C-83A1-F6EECF244321}">
                <p14:modId xmlns:p14="http://schemas.microsoft.com/office/powerpoint/2010/main" val="3570736160"/>
              </p:ext>
            </p:extLst>
          </p:nvPr>
        </p:nvGraphicFramePr>
        <p:xfrm>
          <a:off x="4445341" y="2261112"/>
          <a:ext cx="19122582" cy="105893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43742273"/>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5" name="Title 1"/>
          <p:cNvSpPr txBox="1">
            <a:spLocks/>
          </p:cNvSpPr>
          <p:nvPr/>
        </p:nvSpPr>
        <p:spPr>
          <a:xfrm>
            <a:off x="4171516" y="28033"/>
            <a:ext cx="20199784" cy="1523206"/>
          </a:xfrm>
          <a:prstGeom prst="rect">
            <a:avLst/>
          </a:prstGeom>
        </p:spPr>
        <p:txBody>
          <a:bodyPr anchor="ctr">
            <a:norm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r>
              <a:rPr lang="en-ZA" sz="7996" b="1" dirty="0" smtClean="0">
                <a:solidFill>
                  <a:schemeClr val="tx1"/>
                </a:solidFill>
                <a:latin typeface="Arial Rounded MT Bold" panose="020F0704030504030204" pitchFamily="34" charset="0"/>
                <a:cs typeface="Arial" panose="020B0604020202020204" pitchFamily="34" charset="0"/>
              </a:rPr>
              <a:t>AIM</a:t>
            </a:r>
            <a:endParaRPr lang="en-ZA" sz="7996" b="1" dirty="0">
              <a:solidFill>
                <a:schemeClr val="tx1"/>
              </a:solidFill>
              <a:latin typeface="Arial Rounded MT Bold" panose="020F0704030504030204" pitchFamily="34" charset="0"/>
              <a:cs typeface="Arial" panose="020B0604020202020204" pitchFamily="34" charset="0"/>
            </a:endParaRPr>
          </a:p>
        </p:txBody>
      </p:sp>
      <p:sp>
        <p:nvSpPr>
          <p:cNvPr id="6" name="Content Placeholder 2"/>
          <p:cNvSpPr txBox="1">
            <a:spLocks/>
          </p:cNvSpPr>
          <p:nvPr/>
        </p:nvSpPr>
        <p:spPr>
          <a:xfrm>
            <a:off x="4807131" y="4427542"/>
            <a:ext cx="18281469" cy="2235493"/>
          </a:xfrm>
          <a:prstGeom prst="rect">
            <a:avLst/>
          </a:prstGeom>
          <a:noFill/>
          <a:ln w="15875" cap="flat" cmpd="sng" algn="ctr">
            <a:noFill/>
            <a:prstDash val="solid"/>
          </a:ln>
        </p:spPr>
        <p:style>
          <a:lnRef idx="2">
            <a:schemeClr val="dk1"/>
          </a:lnRef>
          <a:fillRef idx="1">
            <a:schemeClr val="lt1"/>
          </a:fillRef>
          <a:effectRef idx="0">
            <a:schemeClr val="dk1"/>
          </a:effectRef>
          <a:fontRef idx="minor">
            <a:schemeClr val="dk1"/>
          </a:fontRef>
        </p:style>
        <p:txBody>
          <a:bodyPr anchor="ctr">
            <a:normAutofit fontScale="92500"/>
          </a:bodyPr>
          <a:lstStyle>
            <a:lvl1pPr marL="182789" indent="-182789" algn="l" defTabSz="1827886" rtl="0" eaLnBrk="1" latinLnBrk="0" hangingPunct="1">
              <a:lnSpc>
                <a:spcPct val="90000"/>
              </a:lnSpc>
              <a:spcBef>
                <a:spcPts val="2399"/>
              </a:spcBef>
              <a:spcAft>
                <a:spcPts val="400"/>
              </a:spcAft>
              <a:buClr>
                <a:schemeClr val="accent1"/>
              </a:buClr>
              <a:buSzPct val="100000"/>
              <a:buFont typeface="Tw Cen MT" panose="020B0602020104020603" pitchFamily="34" charset="0"/>
              <a:buChar char=" "/>
              <a:defRPr sz="4398" kern="1200">
                <a:solidFill>
                  <a:schemeClr val="dk1"/>
                </a:solidFill>
                <a:latin typeface="+mn-lt"/>
                <a:ea typeface="+mn-ea"/>
                <a:cs typeface="+mn-cs"/>
              </a:defRPr>
            </a:lvl1pPr>
            <a:lvl2pPr marL="530087" indent="-274183" algn="l" defTabSz="1827886" rtl="0" eaLnBrk="1" latinLnBrk="0" hangingPunct="1">
              <a:lnSpc>
                <a:spcPct val="90000"/>
              </a:lnSpc>
              <a:spcBef>
                <a:spcPts val="400"/>
              </a:spcBef>
              <a:spcAft>
                <a:spcPts val="800"/>
              </a:spcAft>
              <a:buClr>
                <a:schemeClr val="accent1"/>
              </a:buClr>
              <a:buFont typeface="Wingdings 3" pitchFamily="18" charset="2"/>
              <a:buChar char=""/>
              <a:defRPr sz="3598" kern="1200">
                <a:solidFill>
                  <a:schemeClr val="dk1"/>
                </a:solidFill>
                <a:latin typeface="+mn-lt"/>
                <a:ea typeface="+mn-ea"/>
                <a:cs typeface="+mn-cs"/>
              </a:defRPr>
            </a:lvl2pPr>
            <a:lvl3pPr marL="895664"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3pPr>
            <a:lvl4pPr marL="1188126"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4pPr>
            <a:lvl5pPr marL="1553703"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5pPr>
            <a:lvl6pPr marL="1827886"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6pPr>
            <a:lvl7pPr marL="2120347"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7pPr>
            <a:lvl8pPr marL="2431088"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8pPr>
            <a:lvl9pPr marL="2723550"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9pPr>
          </a:lstStyle>
          <a:p>
            <a:pPr marL="0" indent="0" algn="just">
              <a:buFont typeface="Tw Cen MT" panose="020B0602020104020603" pitchFamily="34" charset="0"/>
              <a:buNone/>
            </a:pPr>
            <a:r>
              <a:rPr lang="en-ZA" dirty="0" smtClean="0">
                <a:solidFill>
                  <a:schemeClr val="tx1"/>
                </a:solidFill>
                <a:latin typeface="Arial Rounded MT Bold" panose="020F0704030504030204" pitchFamily="34" charset="0"/>
                <a:cs typeface="Arial" panose="020B0604020202020204" pitchFamily="34" charset="0"/>
              </a:rPr>
              <a:t>The aim of the presentation is to present the Military Ombud Annual Activity Report for the FY2020/21 as per the Joint Standing Committee on Defence and Military Veterans</a:t>
            </a:r>
            <a:r>
              <a:rPr lang="en-ZA" dirty="0" smtClean="0">
                <a:solidFill>
                  <a:schemeClr val="tx1">
                    <a:lumMod val="95000"/>
                    <a:lumOff val="5000"/>
                  </a:schemeClr>
                </a:solidFill>
                <a:latin typeface="Arial Rounded MT Bold" panose="020F0704030504030204" pitchFamily="34" charset="0"/>
                <a:cs typeface="Arial" panose="020B0604020202020204" pitchFamily="34" charset="0"/>
              </a:rPr>
              <a:t> 2021 Fourth Term Programme</a:t>
            </a:r>
            <a:endParaRPr lang="en-ZA" b="1" i="1" dirty="0">
              <a:solidFill>
                <a:schemeClr val="tx1">
                  <a:lumMod val="95000"/>
                  <a:lumOff val="5000"/>
                </a:schemeClr>
              </a:solidFill>
              <a:latin typeface="Arial Rounded MT Bold" panose="020F0704030504030204" pitchFamily="34" charset="0"/>
              <a:cs typeface="Arial" panose="020B0604020202020204" pitchFamily="34" charset="0"/>
            </a:endParaRPr>
          </a:p>
        </p:txBody>
      </p:sp>
      <p:grpSp>
        <p:nvGrpSpPr>
          <p:cNvPr id="7" name="Group 6"/>
          <p:cNvGrpSpPr/>
          <p:nvPr/>
        </p:nvGrpSpPr>
        <p:grpSpPr>
          <a:xfrm>
            <a:off x="15014716" y="8953921"/>
            <a:ext cx="9327087" cy="4743450"/>
            <a:chOff x="1812863" y="279082"/>
            <a:chExt cx="15976723" cy="7990046"/>
          </a:xfrm>
        </p:grpSpPr>
        <p:sp>
          <p:nvSpPr>
            <p:cNvPr id="8" name="Shape 303"/>
            <p:cNvSpPr/>
            <p:nvPr/>
          </p:nvSpPr>
          <p:spPr>
            <a:xfrm>
              <a:off x="1812863" y="279082"/>
              <a:ext cx="15646461" cy="7990046"/>
            </a:xfrm>
            <a:prstGeom prst="rect">
              <a:avLst/>
            </a:prstGeom>
            <a:solidFill>
              <a:srgbClr val="0C7F40"/>
            </a:solidFill>
            <a:ln w="12700">
              <a:miter lim="400000"/>
            </a:ln>
          </p:spPr>
          <p:txBody>
            <a:bodyPr lIns="0" tIns="0" rIns="0" bIns="0" anchor="ctr"/>
            <a:lstStyle/>
            <a:p>
              <a:pPr lvl="0" algn="ctr">
                <a:defRPr>
                  <a:solidFill>
                    <a:srgbClr val="FFFFFF"/>
                  </a:solidFill>
                  <a:latin typeface="Lato Light"/>
                  <a:ea typeface="Lato Light"/>
                  <a:cs typeface="Lato Light"/>
                  <a:sym typeface="Lato Light"/>
                </a:defRPr>
              </a:pPr>
              <a:endParaRPr/>
            </a:p>
          </p:txBody>
        </p:sp>
        <p:pic>
          <p:nvPicPr>
            <p:cNvPr id="9" name="Picture 8"/>
            <p:cNvPicPr>
              <a:picLocks noChangeAspect="1"/>
            </p:cNvPicPr>
            <p:nvPr/>
          </p:nvPicPr>
          <p:blipFill>
            <a:blip r:embed="rId3"/>
            <a:stretch>
              <a:fillRect/>
            </a:stretch>
          </p:blipFill>
          <p:spPr>
            <a:xfrm>
              <a:off x="2041464" y="639603"/>
              <a:ext cx="15748122" cy="7629525"/>
            </a:xfrm>
            <a:prstGeom prst="rect">
              <a:avLst/>
            </a:prstGeom>
          </p:spPr>
        </p:pic>
      </p:grpSp>
      <p:grpSp>
        <p:nvGrpSpPr>
          <p:cNvPr id="11" name="Group 10"/>
          <p:cNvGrpSpPr/>
          <p:nvPr/>
        </p:nvGrpSpPr>
        <p:grpSpPr>
          <a:xfrm>
            <a:off x="28141" y="269838"/>
            <a:ext cx="4115234" cy="5191435"/>
            <a:chOff x="28141" y="859778"/>
            <a:chExt cx="4115234" cy="5191435"/>
          </a:xfrm>
        </p:grpSpPr>
        <p:pic>
          <p:nvPicPr>
            <p:cNvPr id="3" name="image5.png"/>
            <p:cNvPicPr/>
            <p:nvPr/>
          </p:nvPicPr>
          <p:blipFill>
            <a:blip r:embed="rId4">
              <a:extLst/>
            </a:blip>
            <a:stretch>
              <a:fillRect/>
            </a:stretch>
          </p:blipFill>
          <p:spPr>
            <a:xfrm>
              <a:off x="28141" y="859778"/>
              <a:ext cx="4115234" cy="3880663"/>
            </a:xfrm>
            <a:prstGeom prst="rect">
              <a:avLst/>
            </a:prstGeom>
            <a:ln w="12700">
              <a:miter lim="400000"/>
            </a:ln>
          </p:spPr>
        </p:pic>
        <p:sp>
          <p:nvSpPr>
            <p:cNvPr id="10"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smtClean="0">
                <a:solidFill>
                  <a:srgbClr val="FFDE17"/>
                </a:solidFill>
                <a:latin typeface="Arial Black" panose="020B0A04020102020204" pitchFamily="34" charset="0"/>
              </a:endParaRPr>
            </a:p>
            <a:p>
              <a:pPr lvl="0" algn="ctr">
                <a:defRPr sz="1800" cap="none">
                  <a:solidFill>
                    <a:srgbClr val="000000"/>
                  </a:solidFill>
                </a:defRPr>
              </a:pPr>
              <a:r>
                <a:rPr lang="en-ZA" sz="2500" cap="all" dirty="0" smtClean="0">
                  <a:solidFill>
                    <a:srgbClr val="FFDE17"/>
                  </a:solidFill>
                  <a:latin typeface="Arial Black" panose="020B0A04020102020204" pitchFamily="34" charset="0"/>
                </a:rPr>
                <a:t>&amp;</a:t>
              </a:r>
            </a:p>
            <a:p>
              <a:pPr lvl="0" algn="ctr">
                <a:defRPr sz="1800" cap="none">
                  <a:solidFill>
                    <a:srgbClr val="000000"/>
                  </a:solidFill>
                </a:defRPr>
              </a:pPr>
              <a:r>
                <a:rPr sz="2500" cap="all" dirty="0" smtClean="0">
                  <a:solidFill>
                    <a:srgbClr val="FFDE17"/>
                  </a:solidFill>
                  <a:latin typeface="Arial Black" panose="020B0A04020102020204" pitchFamily="34" charset="0"/>
                </a:rPr>
                <a:t>Impartial</a:t>
              </a:r>
              <a:endParaRPr sz="2500" cap="all" dirty="0">
                <a:solidFill>
                  <a:srgbClr val="FFDE17"/>
                </a:solidFill>
                <a:latin typeface="Arial Black" panose="020B0A04020102020204" pitchFamily="34" charset="0"/>
              </a:endParaRPr>
            </a:p>
          </p:txBody>
        </p:sp>
      </p:grpSp>
      <p:sp>
        <p:nvSpPr>
          <p:cNvPr id="4" name="TextBox 3"/>
          <p:cNvSpPr txBox="1"/>
          <p:nvPr/>
        </p:nvSpPr>
        <p:spPr>
          <a:xfrm>
            <a:off x="28141" y="13366471"/>
            <a:ext cx="4115233" cy="369332"/>
          </a:xfrm>
          <a:prstGeom prst="rect">
            <a:avLst/>
          </a:prstGeom>
          <a:noFill/>
        </p:spPr>
        <p:txBody>
          <a:bodyPr wrap="square" rtlCol="0">
            <a:spAutoFit/>
          </a:bodyPr>
          <a:lstStyle/>
          <a:p>
            <a:pPr algn="ctr"/>
            <a:r>
              <a:rPr lang="en-ZA" sz="1800" dirty="0" smtClean="0">
                <a:solidFill>
                  <a:schemeClr val="bg1"/>
                </a:solidFill>
                <a:latin typeface="Arial Rounded MT Bold" panose="020F0704030504030204" pitchFamily="34" charset="0"/>
              </a:rPr>
              <a:t>1.</a:t>
            </a:r>
            <a:endParaRPr lang="en-ZA" sz="1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3788408215"/>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Rectangle 4"/>
          <p:cNvSpPr/>
          <p:nvPr/>
        </p:nvSpPr>
        <p:spPr>
          <a:xfrm>
            <a:off x="4061883" y="1956246"/>
            <a:ext cx="20309417" cy="10831689"/>
          </a:xfrm>
          <a:prstGeom prst="rect">
            <a:avLst/>
          </a:prstGeom>
        </p:spPr>
        <p:txBody>
          <a:bodyPr/>
          <a:lstStyle/>
          <a:p>
            <a:pPr lvl="0"/>
            <a:endParaRPr lang="en-ZA" dirty="0"/>
          </a:p>
          <a:p>
            <a:pPr lvl="0">
              <a:buChar char="•"/>
            </a:pPr>
            <a:endParaRPr lang="en-ZA" dirty="0"/>
          </a:p>
        </p:txBody>
      </p:sp>
      <p:grpSp>
        <p:nvGrpSpPr>
          <p:cNvPr id="16" name="Group 15"/>
          <p:cNvGrpSpPr/>
          <p:nvPr/>
        </p:nvGrpSpPr>
        <p:grpSpPr>
          <a:xfrm>
            <a:off x="28141" y="269838"/>
            <a:ext cx="4115234" cy="5191435"/>
            <a:chOff x="28141" y="859778"/>
            <a:chExt cx="4115234" cy="5191435"/>
          </a:xfrm>
        </p:grpSpPr>
        <p:pic>
          <p:nvPicPr>
            <p:cNvPr id="17" name="image5.png"/>
            <p:cNvPicPr/>
            <p:nvPr/>
          </p:nvPicPr>
          <p:blipFill>
            <a:blip r:embed="rId2">
              <a:extLst/>
            </a:blip>
            <a:stretch>
              <a:fillRect/>
            </a:stretch>
          </p:blipFill>
          <p:spPr>
            <a:xfrm>
              <a:off x="28141" y="859778"/>
              <a:ext cx="4115234" cy="3880663"/>
            </a:xfrm>
            <a:prstGeom prst="rect">
              <a:avLst/>
            </a:prstGeom>
            <a:ln w="12700">
              <a:miter lim="400000"/>
            </a:ln>
          </p:spPr>
        </p:pic>
        <p:sp>
          <p:nvSpPr>
            <p:cNvPr id="18"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smtClean="0">
                <a:solidFill>
                  <a:srgbClr val="FFDE17"/>
                </a:solidFill>
                <a:latin typeface="Arial Black" panose="020B0A04020102020204" pitchFamily="34" charset="0"/>
              </a:endParaRPr>
            </a:p>
            <a:p>
              <a:pPr lvl="0" algn="ctr">
                <a:defRPr sz="1800" cap="none">
                  <a:solidFill>
                    <a:srgbClr val="000000"/>
                  </a:solidFill>
                </a:defRPr>
              </a:pPr>
              <a:r>
                <a:rPr lang="en-ZA" sz="2500" cap="all" dirty="0" smtClean="0">
                  <a:solidFill>
                    <a:srgbClr val="FFDE17"/>
                  </a:solidFill>
                  <a:latin typeface="Arial Black" panose="020B0A04020102020204" pitchFamily="34" charset="0"/>
                </a:rPr>
                <a:t>&amp;</a:t>
              </a:r>
            </a:p>
            <a:p>
              <a:pPr lvl="0" algn="ctr">
                <a:defRPr sz="1800" cap="none">
                  <a:solidFill>
                    <a:srgbClr val="000000"/>
                  </a:solidFill>
                </a:defRPr>
              </a:pPr>
              <a:r>
                <a:rPr sz="2500" cap="all" dirty="0" smtClean="0">
                  <a:solidFill>
                    <a:srgbClr val="FFDE17"/>
                  </a:solidFill>
                  <a:latin typeface="Arial Black" panose="020B0A04020102020204" pitchFamily="34" charset="0"/>
                </a:rPr>
                <a:t>Impartial</a:t>
              </a:r>
              <a:endParaRPr sz="2500" cap="all" dirty="0">
                <a:solidFill>
                  <a:srgbClr val="FFDE17"/>
                </a:solidFill>
                <a:latin typeface="Arial Black" panose="020B0A04020102020204" pitchFamily="34" charset="0"/>
              </a:endParaRPr>
            </a:p>
          </p:txBody>
        </p:sp>
      </p:grpSp>
      <p:sp>
        <p:nvSpPr>
          <p:cNvPr id="9" name="Title 1"/>
          <p:cNvSpPr txBox="1">
            <a:spLocks/>
          </p:cNvSpPr>
          <p:nvPr/>
        </p:nvSpPr>
        <p:spPr>
          <a:xfrm>
            <a:off x="4143374" y="28299"/>
            <a:ext cx="20227926" cy="1852187"/>
          </a:xfrm>
          <a:prstGeom prst="rect">
            <a:avLst/>
          </a:prstGeom>
        </p:spPr>
        <p:txBody>
          <a:bodyPr anchor="ctr">
            <a:norm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r>
              <a:rPr lang="en-ZA" sz="8000" b="1" dirty="0" smtClean="0">
                <a:latin typeface="Arial Rounded MT Bold" panose="020F0704030504030204" pitchFamily="34" charset="0"/>
              </a:rPr>
              <a:t>OPERATIONS</a:t>
            </a:r>
            <a:endParaRPr lang="en-ZA" sz="4900" b="1" dirty="0">
              <a:latin typeface="Arial Rounded MT Bold" panose="020F0704030504030204" pitchFamily="34" charset="0"/>
            </a:endParaRPr>
          </a:p>
        </p:txBody>
      </p:sp>
      <p:pic>
        <p:nvPicPr>
          <p:cNvPr id="10" name="Picture 9"/>
          <p:cNvPicPr/>
          <p:nvPr/>
        </p:nvPicPr>
        <p:blipFill>
          <a:blip r:embed="rId3">
            <a:extLst>
              <a:ext uri="{28A0092B-C50C-407E-A947-70E740481C1C}">
                <a14:useLocalDpi xmlns:a14="http://schemas.microsoft.com/office/drawing/2010/main" val="0"/>
              </a:ext>
            </a:extLst>
          </a:blip>
          <a:stretch>
            <a:fillRect/>
          </a:stretch>
        </p:blipFill>
        <p:spPr>
          <a:xfrm>
            <a:off x="7315200" y="5965619"/>
            <a:ext cx="12272211" cy="5175621"/>
          </a:xfrm>
          <a:prstGeom prst="rect">
            <a:avLst/>
          </a:prstGeom>
        </p:spPr>
      </p:pic>
      <p:sp>
        <p:nvSpPr>
          <p:cNvPr id="3" name="Rectangle 2"/>
          <p:cNvSpPr/>
          <p:nvPr/>
        </p:nvSpPr>
        <p:spPr>
          <a:xfrm>
            <a:off x="4270819" y="5002899"/>
            <a:ext cx="12000401" cy="646331"/>
          </a:xfrm>
          <a:prstGeom prst="rect">
            <a:avLst/>
          </a:prstGeom>
        </p:spPr>
        <p:txBody>
          <a:bodyPr wrap="none">
            <a:spAutoFit/>
          </a:bodyPr>
          <a:lstStyle/>
          <a:p>
            <a:r>
              <a:rPr lang="en-ZA" u="sng" dirty="0" smtClean="0">
                <a:solidFill>
                  <a:schemeClr val="tx1"/>
                </a:solidFill>
                <a:latin typeface="Arial Rounded MT Bold" panose="020F0704030504030204" pitchFamily="34" charset="0"/>
              </a:rPr>
              <a:t>Number of Carry-Over Complaints per Financial Year</a:t>
            </a:r>
            <a:endParaRPr lang="en-ZA" dirty="0"/>
          </a:p>
        </p:txBody>
      </p:sp>
      <p:sp>
        <p:nvSpPr>
          <p:cNvPr id="4" name="Rectangle 3"/>
          <p:cNvSpPr/>
          <p:nvPr/>
        </p:nvSpPr>
        <p:spPr>
          <a:xfrm>
            <a:off x="4270818" y="1752262"/>
            <a:ext cx="19720149" cy="2862322"/>
          </a:xfrm>
          <a:prstGeom prst="rect">
            <a:avLst/>
          </a:prstGeom>
        </p:spPr>
        <p:txBody>
          <a:bodyPr wrap="square">
            <a:spAutoFit/>
          </a:bodyPr>
          <a:lstStyle/>
          <a:p>
            <a:pPr algn="just"/>
            <a:r>
              <a:rPr lang="en-GB" b="1" u="sng" dirty="0">
                <a:solidFill>
                  <a:schemeClr val="tx1"/>
                </a:solidFill>
                <a:latin typeface="Arial Rounded MT Bold" panose="020F0704030504030204" pitchFamily="34" charset="0"/>
                <a:ea typeface="Calibri" panose="020F0502020204030204" pitchFamily="34" charset="0"/>
              </a:rPr>
              <a:t>Age Analysis of Carry-Over Complaints</a:t>
            </a:r>
            <a:r>
              <a:rPr lang="en-GB" dirty="0">
                <a:solidFill>
                  <a:schemeClr val="tx1"/>
                </a:solidFill>
                <a:latin typeface="Arial Rounded MT Bold" panose="020F0704030504030204" pitchFamily="34" charset="0"/>
                <a:ea typeface="Calibri" panose="020F0502020204030204" pitchFamily="34" charset="0"/>
              </a:rPr>
              <a:t>.  </a:t>
            </a:r>
            <a:r>
              <a:rPr lang="en-GB" sz="2400" dirty="0">
                <a:solidFill>
                  <a:schemeClr val="tx1"/>
                </a:solidFill>
                <a:latin typeface="Arial Rounded MT Bold" panose="020F0704030504030204" pitchFamily="34" charset="0"/>
                <a:ea typeface="Calibri" panose="020F0502020204030204" pitchFamily="34" charset="0"/>
              </a:rPr>
              <a:t>In terms of section 3 of the Military Ombud Act the </a:t>
            </a:r>
            <a:r>
              <a:rPr lang="en-ZA" sz="2400" dirty="0">
                <a:solidFill>
                  <a:schemeClr val="tx1"/>
                </a:solidFill>
                <a:latin typeface="Arial Rounded MT Bold" panose="020F0704030504030204" pitchFamily="34" charset="0"/>
                <a:ea typeface="Calibri" panose="020F0502020204030204" pitchFamily="34" charset="0"/>
              </a:rPr>
              <a:t>objective of the Office is to investigate and ensure that complaints are resolved in a fair, economical and expeditious manner</a:t>
            </a:r>
            <a:r>
              <a:rPr lang="en-GB" sz="2400" dirty="0">
                <a:solidFill>
                  <a:schemeClr val="tx1"/>
                </a:solidFill>
                <a:latin typeface="Arial Rounded MT Bold" panose="020F0704030504030204" pitchFamily="34" charset="0"/>
                <a:ea typeface="Calibri" panose="020F0502020204030204" pitchFamily="34" charset="0"/>
              </a:rPr>
              <a:t>. In furtherance of this key legislative imperative, improvement in the speed within which complaints are dealt with as well as the overall improvement in the complaints handling and investigation turn-around  times, was a critical focus area for the Office during the year under review.  The Office thus made great strides in achieving an </a:t>
            </a:r>
            <a:r>
              <a:rPr lang="en-GB" sz="2400" b="1" dirty="0">
                <a:solidFill>
                  <a:schemeClr val="tx1"/>
                </a:solidFill>
                <a:latin typeface="Arial Rounded MT Bold" panose="020F0704030504030204" pitchFamily="34" charset="0"/>
                <a:ea typeface="Calibri" panose="020F0502020204030204" pitchFamily="34" charset="0"/>
              </a:rPr>
              <a:t>82%</a:t>
            </a:r>
            <a:r>
              <a:rPr lang="en-GB" sz="2400" dirty="0">
                <a:solidFill>
                  <a:schemeClr val="tx1"/>
                </a:solidFill>
                <a:latin typeface="Arial Rounded MT Bold" panose="020F0704030504030204" pitchFamily="34" charset="0"/>
                <a:ea typeface="Calibri" panose="020F0502020204030204" pitchFamily="34" charset="0"/>
              </a:rPr>
              <a:t> reduction of the carry over complaints thereby decreasing the overall total number of complaints older than a year</a:t>
            </a:r>
            <a:r>
              <a:rPr lang="en-GB" sz="2400" dirty="0" smtClean="0">
                <a:solidFill>
                  <a:schemeClr val="tx1"/>
                </a:solidFill>
                <a:latin typeface="Arial Rounded MT Bold" panose="020F0704030504030204" pitchFamily="34" charset="0"/>
                <a:ea typeface="Calibri" panose="020F0502020204030204" pitchFamily="34" charset="0"/>
              </a:rPr>
              <a:t>.  The Office carried over </a:t>
            </a:r>
            <a:r>
              <a:rPr lang="en-GB" sz="2400" b="1" dirty="0" smtClean="0">
                <a:solidFill>
                  <a:schemeClr val="tx1"/>
                </a:solidFill>
                <a:latin typeface="Arial Rounded MT Bold" panose="020F0704030504030204" pitchFamily="34" charset="0"/>
                <a:ea typeface="Calibri" panose="020F0502020204030204" pitchFamily="34" charset="0"/>
              </a:rPr>
              <a:t>148</a:t>
            </a:r>
            <a:r>
              <a:rPr lang="en-GB" sz="2400" dirty="0" smtClean="0">
                <a:solidFill>
                  <a:schemeClr val="tx1"/>
                </a:solidFill>
                <a:latin typeface="Arial Rounded MT Bold" panose="020F0704030504030204" pitchFamily="34" charset="0"/>
                <a:ea typeface="Calibri" panose="020F0502020204030204" pitchFamily="34" charset="0"/>
              </a:rPr>
              <a:t> complaints at the beginning of the FY and </a:t>
            </a:r>
            <a:r>
              <a:rPr lang="en-GB" sz="2400" b="1" dirty="0" smtClean="0">
                <a:solidFill>
                  <a:schemeClr val="tx1"/>
                </a:solidFill>
                <a:latin typeface="Arial Rounded MT Bold" panose="020F0704030504030204" pitchFamily="34" charset="0"/>
                <a:ea typeface="Calibri" panose="020F0502020204030204" pitchFamily="34" charset="0"/>
              </a:rPr>
              <a:t>121</a:t>
            </a:r>
            <a:r>
              <a:rPr lang="en-GB" sz="2400" dirty="0" smtClean="0">
                <a:solidFill>
                  <a:schemeClr val="tx1"/>
                </a:solidFill>
                <a:latin typeface="Arial Rounded MT Bold" panose="020F0704030504030204" pitchFamily="34" charset="0"/>
                <a:ea typeface="Calibri" panose="020F0502020204030204" pitchFamily="34" charset="0"/>
              </a:rPr>
              <a:t> of those were finalised during the year under review.</a:t>
            </a:r>
            <a:endParaRPr lang="en-ZA" sz="2400" dirty="0">
              <a:solidFill>
                <a:schemeClr val="tx1"/>
              </a:solidFill>
              <a:latin typeface="Arial Rounded MT Bold" panose="020F0704030504030204" pitchFamily="34" charset="0"/>
            </a:endParaRPr>
          </a:p>
        </p:txBody>
      </p:sp>
      <p:sp>
        <p:nvSpPr>
          <p:cNvPr id="15" name="TextBox 14"/>
          <p:cNvSpPr txBox="1"/>
          <p:nvPr/>
        </p:nvSpPr>
        <p:spPr>
          <a:xfrm>
            <a:off x="28141" y="13366471"/>
            <a:ext cx="4115233" cy="369332"/>
          </a:xfrm>
          <a:prstGeom prst="rect">
            <a:avLst/>
          </a:prstGeom>
          <a:noFill/>
        </p:spPr>
        <p:txBody>
          <a:bodyPr wrap="square" rtlCol="0">
            <a:spAutoFit/>
          </a:bodyPr>
          <a:lstStyle/>
          <a:p>
            <a:pPr algn="ctr"/>
            <a:r>
              <a:rPr lang="en-ZA" sz="1800" dirty="0" smtClean="0">
                <a:solidFill>
                  <a:schemeClr val="bg1"/>
                </a:solidFill>
                <a:latin typeface="Arial Rounded MT Bold" panose="020F0704030504030204" pitchFamily="34" charset="0"/>
              </a:rPr>
              <a:t>19.</a:t>
            </a:r>
            <a:endParaRPr lang="en-ZA" sz="1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1823711705"/>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Rectangle 4"/>
          <p:cNvSpPr/>
          <p:nvPr/>
        </p:nvSpPr>
        <p:spPr>
          <a:xfrm>
            <a:off x="4061883" y="1956246"/>
            <a:ext cx="20309417" cy="10831689"/>
          </a:xfrm>
          <a:prstGeom prst="rect">
            <a:avLst/>
          </a:prstGeom>
        </p:spPr>
        <p:txBody>
          <a:bodyPr/>
          <a:lstStyle/>
          <a:p>
            <a:pPr lvl="0"/>
            <a:endParaRPr lang="en-ZA" dirty="0"/>
          </a:p>
          <a:p>
            <a:pPr lvl="0">
              <a:buChar char="•"/>
            </a:pPr>
            <a:endParaRPr lang="en-ZA" dirty="0"/>
          </a:p>
        </p:txBody>
      </p:sp>
      <p:grpSp>
        <p:nvGrpSpPr>
          <p:cNvPr id="16" name="Group 15"/>
          <p:cNvGrpSpPr/>
          <p:nvPr/>
        </p:nvGrpSpPr>
        <p:grpSpPr>
          <a:xfrm>
            <a:off x="28141" y="269838"/>
            <a:ext cx="4115234" cy="5191435"/>
            <a:chOff x="28141" y="859778"/>
            <a:chExt cx="4115234" cy="5191435"/>
          </a:xfrm>
        </p:grpSpPr>
        <p:pic>
          <p:nvPicPr>
            <p:cNvPr id="17" name="image5.png"/>
            <p:cNvPicPr/>
            <p:nvPr/>
          </p:nvPicPr>
          <p:blipFill>
            <a:blip r:embed="rId2">
              <a:extLst/>
            </a:blip>
            <a:stretch>
              <a:fillRect/>
            </a:stretch>
          </p:blipFill>
          <p:spPr>
            <a:xfrm>
              <a:off x="28141" y="859778"/>
              <a:ext cx="4115234" cy="3880663"/>
            </a:xfrm>
            <a:prstGeom prst="rect">
              <a:avLst/>
            </a:prstGeom>
            <a:ln w="12700">
              <a:miter lim="400000"/>
            </a:ln>
          </p:spPr>
        </p:pic>
        <p:sp>
          <p:nvSpPr>
            <p:cNvPr id="18"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smtClean="0">
                <a:solidFill>
                  <a:srgbClr val="FFDE17"/>
                </a:solidFill>
                <a:latin typeface="Arial Black" panose="020B0A04020102020204" pitchFamily="34" charset="0"/>
              </a:endParaRPr>
            </a:p>
            <a:p>
              <a:pPr lvl="0" algn="ctr">
                <a:defRPr sz="1800" cap="none">
                  <a:solidFill>
                    <a:srgbClr val="000000"/>
                  </a:solidFill>
                </a:defRPr>
              </a:pPr>
              <a:r>
                <a:rPr lang="en-ZA" sz="2500" cap="all" dirty="0" smtClean="0">
                  <a:solidFill>
                    <a:srgbClr val="FFDE17"/>
                  </a:solidFill>
                  <a:latin typeface="Arial Black" panose="020B0A04020102020204" pitchFamily="34" charset="0"/>
                </a:rPr>
                <a:t>&amp;</a:t>
              </a:r>
            </a:p>
            <a:p>
              <a:pPr lvl="0" algn="ctr">
                <a:defRPr sz="1800" cap="none">
                  <a:solidFill>
                    <a:srgbClr val="000000"/>
                  </a:solidFill>
                </a:defRPr>
              </a:pPr>
              <a:r>
                <a:rPr sz="2500" cap="all" dirty="0" smtClean="0">
                  <a:solidFill>
                    <a:srgbClr val="FFDE17"/>
                  </a:solidFill>
                  <a:latin typeface="Arial Black" panose="020B0A04020102020204" pitchFamily="34" charset="0"/>
                </a:rPr>
                <a:t>Impartial</a:t>
              </a:r>
              <a:endParaRPr sz="2500" cap="all" dirty="0">
                <a:solidFill>
                  <a:srgbClr val="FFDE17"/>
                </a:solidFill>
                <a:latin typeface="Arial Black" panose="020B0A04020102020204" pitchFamily="34" charset="0"/>
              </a:endParaRPr>
            </a:p>
          </p:txBody>
        </p:sp>
      </p:grpSp>
      <p:sp>
        <p:nvSpPr>
          <p:cNvPr id="9" name="Title 1"/>
          <p:cNvSpPr txBox="1">
            <a:spLocks/>
          </p:cNvSpPr>
          <p:nvPr/>
        </p:nvSpPr>
        <p:spPr>
          <a:xfrm>
            <a:off x="4143374" y="28299"/>
            <a:ext cx="20227926" cy="1852187"/>
          </a:xfrm>
          <a:prstGeom prst="rect">
            <a:avLst/>
          </a:prstGeom>
        </p:spPr>
        <p:txBody>
          <a:bodyPr anchor="ctr">
            <a:norm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r>
              <a:rPr lang="en-ZA" sz="8000" b="1" dirty="0" smtClean="0">
                <a:latin typeface="Arial Rounded MT Bold" panose="020F0704030504030204" pitchFamily="34" charset="0"/>
              </a:rPr>
              <a:t>OPERATIONS</a:t>
            </a:r>
            <a:endParaRPr lang="en-ZA" sz="4900" b="1" dirty="0">
              <a:latin typeface="Arial Rounded MT Bold" panose="020F0704030504030204" pitchFamily="34" charset="0"/>
            </a:endParaRPr>
          </a:p>
        </p:txBody>
      </p:sp>
      <p:sp>
        <p:nvSpPr>
          <p:cNvPr id="4" name="Rectangle 3"/>
          <p:cNvSpPr/>
          <p:nvPr/>
        </p:nvSpPr>
        <p:spPr>
          <a:xfrm>
            <a:off x="4270818" y="1752262"/>
            <a:ext cx="19720149" cy="4339650"/>
          </a:xfrm>
          <a:prstGeom prst="rect">
            <a:avLst/>
          </a:prstGeom>
        </p:spPr>
        <p:txBody>
          <a:bodyPr wrap="square">
            <a:spAutoFit/>
          </a:bodyPr>
          <a:lstStyle/>
          <a:p>
            <a:pPr algn="just"/>
            <a:r>
              <a:rPr lang="en-GB" b="1" u="sng" dirty="0">
                <a:solidFill>
                  <a:schemeClr val="tx1"/>
                </a:solidFill>
                <a:latin typeface="Arial Rounded MT Bold" panose="020F0704030504030204" pitchFamily="34" charset="0"/>
              </a:rPr>
              <a:t>Analysis of Complaints Received in </a:t>
            </a:r>
            <a:r>
              <a:rPr lang="en-GB" b="1" u="sng" dirty="0" smtClean="0">
                <a:solidFill>
                  <a:schemeClr val="tx1"/>
                </a:solidFill>
                <a:latin typeface="Arial Rounded MT Bold" panose="020F0704030504030204" pitchFamily="34" charset="0"/>
              </a:rPr>
              <a:t>FY2020/21</a:t>
            </a:r>
            <a:r>
              <a:rPr lang="en-GB" dirty="0">
                <a:solidFill>
                  <a:schemeClr val="tx1"/>
                </a:solidFill>
                <a:latin typeface="Arial Rounded MT Bold" panose="020F0704030504030204" pitchFamily="34" charset="0"/>
              </a:rPr>
              <a:t>.</a:t>
            </a:r>
            <a:r>
              <a:rPr lang="en-GB" b="1" dirty="0">
                <a:solidFill>
                  <a:schemeClr val="tx1"/>
                </a:solidFill>
                <a:latin typeface="Arial Rounded MT Bold" panose="020F0704030504030204" pitchFamily="34" charset="0"/>
              </a:rPr>
              <a:t> </a:t>
            </a:r>
            <a:r>
              <a:rPr lang="en-GB" sz="2400" dirty="0">
                <a:solidFill>
                  <a:schemeClr val="tx1"/>
                </a:solidFill>
                <a:latin typeface="Arial Rounded MT Bold" panose="020F0704030504030204" pitchFamily="34" charset="0"/>
              </a:rPr>
              <a:t>In</a:t>
            </a:r>
            <a:r>
              <a:rPr lang="en-ZA" sz="2400" dirty="0">
                <a:solidFill>
                  <a:schemeClr val="tx1"/>
                </a:solidFill>
                <a:latin typeface="Arial Rounded MT Bold" panose="020F0704030504030204" pitchFamily="34" charset="0"/>
              </a:rPr>
              <a:t> the year under review, a total of </a:t>
            </a:r>
            <a:r>
              <a:rPr lang="en-ZA" sz="2400" b="1" dirty="0">
                <a:solidFill>
                  <a:schemeClr val="tx1"/>
                </a:solidFill>
                <a:latin typeface="Arial Rounded MT Bold" panose="020F0704030504030204" pitchFamily="34" charset="0"/>
              </a:rPr>
              <a:t>297</a:t>
            </a:r>
            <a:r>
              <a:rPr lang="en-ZA" sz="2400" dirty="0">
                <a:solidFill>
                  <a:schemeClr val="tx1"/>
                </a:solidFill>
                <a:latin typeface="Arial Rounded MT Bold" panose="020F0704030504030204" pitchFamily="34" charset="0"/>
              </a:rPr>
              <a:t> new complaints were received as compared to the </a:t>
            </a:r>
            <a:r>
              <a:rPr lang="en-ZA" sz="2400" b="1" dirty="0">
                <a:solidFill>
                  <a:schemeClr val="tx1"/>
                </a:solidFill>
                <a:latin typeface="Arial Rounded MT Bold" panose="020F0704030504030204" pitchFamily="34" charset="0"/>
              </a:rPr>
              <a:t>308 </a:t>
            </a:r>
            <a:r>
              <a:rPr lang="en-ZA" sz="2400" dirty="0">
                <a:solidFill>
                  <a:schemeClr val="tx1"/>
                </a:solidFill>
                <a:latin typeface="Arial Rounded MT Bold" panose="020F0704030504030204" pitchFamily="34" charset="0"/>
              </a:rPr>
              <a:t>new complaints received in the 2019/20 financial year. This represents a slight decrease of </a:t>
            </a:r>
            <a:r>
              <a:rPr lang="en-ZA" sz="2400" b="1" dirty="0">
                <a:solidFill>
                  <a:schemeClr val="tx1"/>
                </a:solidFill>
                <a:latin typeface="Arial Rounded MT Bold" panose="020F0704030504030204" pitchFamily="34" charset="0"/>
              </a:rPr>
              <a:t>3.5%</a:t>
            </a:r>
            <a:r>
              <a:rPr lang="en-ZA" sz="2400" dirty="0">
                <a:solidFill>
                  <a:schemeClr val="tx1"/>
                </a:solidFill>
                <a:latin typeface="Arial Rounded MT Bold" panose="020F0704030504030204" pitchFamily="34" charset="0"/>
              </a:rPr>
              <a:t> in the number of complaints that were lodged with the Office.</a:t>
            </a:r>
          </a:p>
          <a:p>
            <a:pPr algn="just"/>
            <a:r>
              <a:rPr lang="en-GB" b="1" dirty="0">
                <a:solidFill>
                  <a:schemeClr val="tx1"/>
                </a:solidFill>
                <a:latin typeface="Arial Rounded MT Bold" panose="020F0704030504030204" pitchFamily="34" charset="0"/>
              </a:rPr>
              <a:t> </a:t>
            </a:r>
            <a:endParaRPr lang="en-ZA" dirty="0">
              <a:solidFill>
                <a:schemeClr val="tx1"/>
              </a:solidFill>
              <a:latin typeface="Arial Rounded MT Bold" panose="020F0704030504030204" pitchFamily="34" charset="0"/>
            </a:endParaRPr>
          </a:p>
          <a:p>
            <a:pPr algn="just"/>
            <a:r>
              <a:rPr lang="en-GB" b="1" u="sng" dirty="0">
                <a:solidFill>
                  <a:schemeClr val="tx1"/>
                </a:solidFill>
                <a:latin typeface="Arial Rounded MT Bold" panose="020F0704030504030204" pitchFamily="34" charset="0"/>
              </a:rPr>
              <a:t>How Complainants Accessed the Office (Mode of Contact)</a:t>
            </a:r>
            <a:r>
              <a:rPr lang="en-GB" dirty="0">
                <a:solidFill>
                  <a:schemeClr val="tx1"/>
                </a:solidFill>
                <a:latin typeface="Arial Rounded MT Bold" panose="020F0704030504030204" pitchFamily="34" charset="0"/>
              </a:rPr>
              <a:t>. </a:t>
            </a:r>
            <a:r>
              <a:rPr lang="en-ZA" sz="2400" dirty="0">
                <a:solidFill>
                  <a:schemeClr val="tx1"/>
                </a:solidFill>
                <a:latin typeface="Arial Rounded MT Bold" panose="020F0704030504030204" pitchFamily="34" charset="0"/>
              </a:rPr>
              <a:t>Whilst in terms of section 6 (2) of the Military Ombud Act, read with the Military Ombud Complaints Regulations, Complainants must lodge complaints in writing in a Prescribed Complaints Form, the Office has opened various modes of contact as a way of promoting accessibility. In addition to the traditional methods of posting and faxing complaints, Complainants can also Walk In, contact the Office via Telephone as well as through Electronic medium such as email. During the Financial Year 2020/21 Complainants made a number of Walk-In, Telephonic and Electronic Enquiries as shown in the graph below.</a:t>
            </a:r>
          </a:p>
        </p:txBody>
      </p:sp>
      <p:graphicFrame>
        <p:nvGraphicFramePr>
          <p:cNvPr id="11" name="Chart 10"/>
          <p:cNvGraphicFramePr/>
          <p:nvPr>
            <p:extLst>
              <p:ext uri="{D42A27DB-BD31-4B8C-83A1-F6EECF244321}">
                <p14:modId xmlns:p14="http://schemas.microsoft.com/office/powerpoint/2010/main" val="3999121873"/>
              </p:ext>
            </p:extLst>
          </p:nvPr>
        </p:nvGraphicFramePr>
        <p:xfrm>
          <a:off x="5772150" y="6569242"/>
          <a:ext cx="14773275" cy="6218693"/>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a:off x="28141" y="13366471"/>
            <a:ext cx="4115233" cy="369332"/>
          </a:xfrm>
          <a:prstGeom prst="rect">
            <a:avLst/>
          </a:prstGeom>
          <a:noFill/>
        </p:spPr>
        <p:txBody>
          <a:bodyPr wrap="square" rtlCol="0">
            <a:spAutoFit/>
          </a:bodyPr>
          <a:lstStyle/>
          <a:p>
            <a:pPr algn="ctr"/>
            <a:r>
              <a:rPr lang="en-ZA" sz="1800" dirty="0" smtClean="0">
                <a:solidFill>
                  <a:schemeClr val="bg1"/>
                </a:solidFill>
                <a:latin typeface="Arial Rounded MT Bold" panose="020F0704030504030204" pitchFamily="34" charset="0"/>
              </a:rPr>
              <a:t>20.</a:t>
            </a:r>
            <a:endParaRPr lang="en-ZA" sz="1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2632422281"/>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Rectangle 4"/>
          <p:cNvSpPr/>
          <p:nvPr/>
        </p:nvSpPr>
        <p:spPr>
          <a:xfrm>
            <a:off x="4061883" y="1956246"/>
            <a:ext cx="20309417" cy="10831689"/>
          </a:xfrm>
          <a:prstGeom prst="rect">
            <a:avLst/>
          </a:prstGeom>
        </p:spPr>
        <p:txBody>
          <a:bodyPr/>
          <a:lstStyle/>
          <a:p>
            <a:pPr lvl="0"/>
            <a:endParaRPr lang="en-ZA" dirty="0"/>
          </a:p>
          <a:p>
            <a:pPr lvl="0">
              <a:buChar char="•"/>
            </a:pPr>
            <a:endParaRPr lang="en-ZA" dirty="0"/>
          </a:p>
        </p:txBody>
      </p:sp>
      <p:grpSp>
        <p:nvGrpSpPr>
          <p:cNvPr id="16" name="Group 15"/>
          <p:cNvGrpSpPr/>
          <p:nvPr/>
        </p:nvGrpSpPr>
        <p:grpSpPr>
          <a:xfrm>
            <a:off x="28141" y="269838"/>
            <a:ext cx="4115234" cy="5191435"/>
            <a:chOff x="28141" y="859778"/>
            <a:chExt cx="4115234" cy="5191435"/>
          </a:xfrm>
        </p:grpSpPr>
        <p:pic>
          <p:nvPicPr>
            <p:cNvPr id="17" name="image5.png"/>
            <p:cNvPicPr/>
            <p:nvPr/>
          </p:nvPicPr>
          <p:blipFill>
            <a:blip r:embed="rId2">
              <a:extLst/>
            </a:blip>
            <a:stretch>
              <a:fillRect/>
            </a:stretch>
          </p:blipFill>
          <p:spPr>
            <a:xfrm>
              <a:off x="28141" y="859778"/>
              <a:ext cx="4115234" cy="3880663"/>
            </a:xfrm>
            <a:prstGeom prst="rect">
              <a:avLst/>
            </a:prstGeom>
            <a:ln w="12700">
              <a:miter lim="400000"/>
            </a:ln>
          </p:spPr>
        </p:pic>
        <p:sp>
          <p:nvSpPr>
            <p:cNvPr id="18"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smtClean="0">
                <a:solidFill>
                  <a:srgbClr val="FFDE17"/>
                </a:solidFill>
                <a:latin typeface="Arial Black" panose="020B0A04020102020204" pitchFamily="34" charset="0"/>
              </a:endParaRPr>
            </a:p>
            <a:p>
              <a:pPr lvl="0" algn="ctr">
                <a:defRPr sz="1800" cap="none">
                  <a:solidFill>
                    <a:srgbClr val="000000"/>
                  </a:solidFill>
                </a:defRPr>
              </a:pPr>
              <a:r>
                <a:rPr lang="en-ZA" sz="2500" cap="all" dirty="0" smtClean="0">
                  <a:solidFill>
                    <a:srgbClr val="FFDE17"/>
                  </a:solidFill>
                  <a:latin typeface="Arial Black" panose="020B0A04020102020204" pitchFamily="34" charset="0"/>
                </a:rPr>
                <a:t>&amp;</a:t>
              </a:r>
            </a:p>
            <a:p>
              <a:pPr lvl="0" algn="ctr">
                <a:defRPr sz="1800" cap="none">
                  <a:solidFill>
                    <a:srgbClr val="000000"/>
                  </a:solidFill>
                </a:defRPr>
              </a:pPr>
              <a:r>
                <a:rPr sz="2500" cap="all" dirty="0" smtClean="0">
                  <a:solidFill>
                    <a:srgbClr val="FFDE17"/>
                  </a:solidFill>
                  <a:latin typeface="Arial Black" panose="020B0A04020102020204" pitchFamily="34" charset="0"/>
                </a:rPr>
                <a:t>Impartial</a:t>
              </a:r>
              <a:endParaRPr sz="2500" cap="all" dirty="0">
                <a:solidFill>
                  <a:srgbClr val="FFDE17"/>
                </a:solidFill>
                <a:latin typeface="Arial Black" panose="020B0A04020102020204" pitchFamily="34" charset="0"/>
              </a:endParaRPr>
            </a:p>
          </p:txBody>
        </p:sp>
      </p:grpSp>
      <p:sp>
        <p:nvSpPr>
          <p:cNvPr id="9" name="Title 1"/>
          <p:cNvSpPr txBox="1">
            <a:spLocks/>
          </p:cNvSpPr>
          <p:nvPr/>
        </p:nvSpPr>
        <p:spPr>
          <a:xfrm>
            <a:off x="4143374" y="28299"/>
            <a:ext cx="20227926" cy="1852187"/>
          </a:xfrm>
          <a:prstGeom prst="rect">
            <a:avLst/>
          </a:prstGeom>
        </p:spPr>
        <p:txBody>
          <a:bodyPr anchor="ctr">
            <a:norm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r>
              <a:rPr lang="en-ZA" sz="8000" b="1" dirty="0" smtClean="0">
                <a:latin typeface="Arial Rounded MT Bold" panose="020F0704030504030204" pitchFamily="34" charset="0"/>
              </a:rPr>
              <a:t>OPERATIONS</a:t>
            </a:r>
            <a:endParaRPr lang="en-ZA" sz="4900" b="1" dirty="0">
              <a:latin typeface="Arial Rounded MT Bold" panose="020F0704030504030204" pitchFamily="34" charset="0"/>
            </a:endParaRPr>
          </a:p>
        </p:txBody>
      </p:sp>
      <p:sp>
        <p:nvSpPr>
          <p:cNvPr id="4" name="Rectangle 3"/>
          <p:cNvSpPr/>
          <p:nvPr/>
        </p:nvSpPr>
        <p:spPr>
          <a:xfrm>
            <a:off x="4270818" y="1752262"/>
            <a:ext cx="19720149" cy="3231654"/>
          </a:xfrm>
          <a:prstGeom prst="rect">
            <a:avLst/>
          </a:prstGeom>
        </p:spPr>
        <p:txBody>
          <a:bodyPr wrap="square">
            <a:spAutoFit/>
          </a:bodyPr>
          <a:lstStyle/>
          <a:p>
            <a:pPr algn="just"/>
            <a:r>
              <a:rPr lang="en-GB" b="1" u="sng" dirty="0">
                <a:solidFill>
                  <a:schemeClr val="tx1"/>
                </a:solidFill>
                <a:latin typeface="Arial Rounded MT Bold" panose="020F0704030504030204" pitchFamily="34" charset="0"/>
              </a:rPr>
              <a:t>Nature of Complaints</a:t>
            </a:r>
            <a:r>
              <a:rPr lang="en-GB" dirty="0">
                <a:solidFill>
                  <a:schemeClr val="tx1"/>
                </a:solidFill>
                <a:latin typeface="Arial Rounded MT Bold" panose="020F0704030504030204" pitchFamily="34" charset="0"/>
              </a:rPr>
              <a:t>.  </a:t>
            </a:r>
            <a:r>
              <a:rPr lang="en-GB" sz="2400" dirty="0">
                <a:solidFill>
                  <a:schemeClr val="tx1"/>
                </a:solidFill>
                <a:latin typeface="Arial Rounded MT Bold" panose="020F0704030504030204" pitchFamily="34" charset="0"/>
              </a:rPr>
              <a:t>Of the </a:t>
            </a:r>
            <a:r>
              <a:rPr lang="en-GB" sz="2400" b="1" dirty="0">
                <a:solidFill>
                  <a:schemeClr val="tx1"/>
                </a:solidFill>
                <a:latin typeface="Arial Rounded MT Bold" panose="020F0704030504030204" pitchFamily="34" charset="0"/>
              </a:rPr>
              <a:t>297</a:t>
            </a:r>
            <a:r>
              <a:rPr lang="en-GB" sz="2400" dirty="0">
                <a:solidFill>
                  <a:schemeClr val="tx1"/>
                </a:solidFill>
                <a:latin typeface="Arial Rounded MT Bold" panose="020F0704030504030204" pitchFamily="34" charset="0"/>
              </a:rPr>
              <a:t> new complaints that were lodged with the Office during the year under review, </a:t>
            </a:r>
            <a:r>
              <a:rPr lang="en-GB" sz="2400" b="1" dirty="0">
                <a:solidFill>
                  <a:schemeClr val="tx1"/>
                </a:solidFill>
                <a:latin typeface="Arial Rounded MT Bold" panose="020F0704030504030204" pitchFamily="34" charset="0"/>
              </a:rPr>
              <a:t>212 </a:t>
            </a:r>
            <a:r>
              <a:rPr lang="en-GB" sz="2400" dirty="0">
                <a:solidFill>
                  <a:schemeClr val="tx1"/>
                </a:solidFill>
                <a:latin typeface="Arial Rounded MT Bold" panose="020F0704030504030204" pitchFamily="34" charset="0"/>
              </a:rPr>
              <a:t>were lodged by members of the SANDF concerning their conditions of service. The Office experienced a sharp increase in the complaints that were lodged by members of the public relating to the conduct of the SANDF members in comparison to the previous financial years. These may have occurred as a result of the deployment of members of the SANDF, who were meant to assist in the enforcement of Lockdown Regulations in late March 2020. </a:t>
            </a:r>
            <a:endParaRPr lang="en-ZA" sz="2400" dirty="0">
              <a:solidFill>
                <a:schemeClr val="tx1"/>
              </a:solidFill>
              <a:latin typeface="Arial Rounded MT Bold" panose="020F0704030504030204" pitchFamily="34" charset="0"/>
            </a:endParaRPr>
          </a:p>
          <a:p>
            <a:pPr algn="just"/>
            <a:r>
              <a:rPr lang="en-GB" sz="2400" dirty="0">
                <a:solidFill>
                  <a:schemeClr val="tx1"/>
                </a:solidFill>
                <a:latin typeface="Arial Rounded MT Bold" panose="020F0704030504030204" pitchFamily="34" charset="0"/>
              </a:rPr>
              <a:t> </a:t>
            </a:r>
            <a:endParaRPr lang="en-ZA" sz="2400" dirty="0">
              <a:solidFill>
                <a:schemeClr val="tx1"/>
              </a:solidFill>
              <a:latin typeface="Arial Rounded MT Bold" panose="020F0704030504030204" pitchFamily="34" charset="0"/>
            </a:endParaRPr>
          </a:p>
          <a:p>
            <a:pPr algn="just"/>
            <a:r>
              <a:rPr lang="en-GB" sz="2400" dirty="0" smtClean="0">
                <a:solidFill>
                  <a:schemeClr val="tx1"/>
                </a:solidFill>
                <a:latin typeface="Arial Rounded MT Bold" panose="020F0704030504030204" pitchFamily="34" charset="0"/>
              </a:rPr>
              <a:t>The category of ‘Other Complaints’ relate to those that fall outside the mandate of the Office. At </a:t>
            </a:r>
            <a:r>
              <a:rPr lang="en-GB" sz="2400" b="1" dirty="0">
                <a:solidFill>
                  <a:schemeClr val="tx1"/>
                </a:solidFill>
                <a:latin typeface="Arial Rounded MT Bold" panose="020F0704030504030204" pitchFamily="34" charset="0"/>
              </a:rPr>
              <a:t>71%</a:t>
            </a:r>
            <a:r>
              <a:rPr lang="en-GB" sz="2400" dirty="0">
                <a:solidFill>
                  <a:schemeClr val="tx1"/>
                </a:solidFill>
                <a:latin typeface="Arial Rounded MT Bold" panose="020F0704030504030204" pitchFamily="34" charset="0"/>
              </a:rPr>
              <a:t> of the total complaints lodged, SANDF service conditions complaints thus constitute the highest number of complaints.</a:t>
            </a:r>
            <a:endParaRPr lang="en-ZA" sz="2400" dirty="0">
              <a:solidFill>
                <a:schemeClr val="tx1"/>
              </a:solidFill>
              <a:latin typeface="Arial Rounded MT Bold" panose="020F0704030504030204" pitchFamily="34" charset="0"/>
            </a:endParaRPr>
          </a:p>
        </p:txBody>
      </p:sp>
      <p:graphicFrame>
        <p:nvGraphicFramePr>
          <p:cNvPr id="10" name="Chart 9"/>
          <p:cNvGraphicFramePr/>
          <p:nvPr>
            <p:extLst>
              <p:ext uri="{D42A27DB-BD31-4B8C-83A1-F6EECF244321}">
                <p14:modId xmlns:p14="http://schemas.microsoft.com/office/powerpoint/2010/main" val="2195565930"/>
              </p:ext>
            </p:extLst>
          </p:nvPr>
        </p:nvGraphicFramePr>
        <p:xfrm>
          <a:off x="4957011" y="5461273"/>
          <a:ext cx="17542042" cy="5655906"/>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a:off x="28141" y="13366471"/>
            <a:ext cx="4115233" cy="369332"/>
          </a:xfrm>
          <a:prstGeom prst="rect">
            <a:avLst/>
          </a:prstGeom>
          <a:noFill/>
        </p:spPr>
        <p:txBody>
          <a:bodyPr wrap="square" rtlCol="0">
            <a:spAutoFit/>
          </a:bodyPr>
          <a:lstStyle/>
          <a:p>
            <a:pPr algn="ctr"/>
            <a:r>
              <a:rPr lang="en-ZA" sz="1800" dirty="0" smtClean="0">
                <a:solidFill>
                  <a:schemeClr val="bg1"/>
                </a:solidFill>
                <a:latin typeface="Arial Rounded MT Bold" panose="020F0704030504030204" pitchFamily="34" charset="0"/>
              </a:rPr>
              <a:t>21.</a:t>
            </a:r>
            <a:endParaRPr lang="en-ZA" sz="1800" dirty="0">
              <a:solidFill>
                <a:schemeClr val="bg1"/>
              </a:solidFill>
              <a:latin typeface="Arial Rounded MT Bold" panose="020F0704030504030204" pitchFamily="34" charset="0"/>
            </a:endParaRPr>
          </a:p>
        </p:txBody>
      </p:sp>
      <p:grpSp>
        <p:nvGrpSpPr>
          <p:cNvPr id="8" name="Group 7"/>
          <p:cNvGrpSpPr/>
          <p:nvPr/>
        </p:nvGrpSpPr>
        <p:grpSpPr>
          <a:xfrm>
            <a:off x="14726652" y="11793216"/>
            <a:ext cx="9023685" cy="1323439"/>
            <a:chOff x="14726652" y="11769153"/>
            <a:chExt cx="9023685" cy="1323439"/>
          </a:xfrm>
        </p:grpSpPr>
        <p:sp>
          <p:nvSpPr>
            <p:cNvPr id="3" name="Rectangular Callout 2"/>
            <p:cNvSpPr/>
            <p:nvPr/>
          </p:nvSpPr>
          <p:spPr>
            <a:xfrm>
              <a:off x="14726653" y="11784388"/>
              <a:ext cx="9023684" cy="1262192"/>
            </a:xfrm>
            <a:prstGeom prst="wedgeRectCallout">
              <a:avLst>
                <a:gd name="adj1" fmla="val -355"/>
                <a:gd name="adj2" fmla="val -21596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 name="TextBox 6"/>
            <p:cNvSpPr txBox="1"/>
            <p:nvPr/>
          </p:nvSpPr>
          <p:spPr>
            <a:xfrm>
              <a:off x="14726652" y="11769153"/>
              <a:ext cx="9023685" cy="1323439"/>
            </a:xfrm>
            <a:prstGeom prst="rect">
              <a:avLst/>
            </a:prstGeom>
            <a:noFill/>
          </p:spPr>
          <p:txBody>
            <a:bodyPr wrap="square" rtlCol="0">
              <a:spAutoFit/>
            </a:bodyPr>
            <a:lstStyle/>
            <a:p>
              <a:pPr algn="just"/>
              <a:r>
                <a:rPr lang="en-ZA" sz="2000" dirty="0" smtClean="0">
                  <a:solidFill>
                    <a:schemeClr val="tx1"/>
                  </a:solidFill>
                  <a:latin typeface="Arial Rounded MT Bold" panose="020F0704030504030204" pitchFamily="34" charset="0"/>
                </a:rPr>
                <a:t>The complaints recorded under other range from complaints about lack of enforcement and non-compliance with Lockdown Regulations, complaints about military veterans benefits, other conditions of service as well as those that fall outside the jurisdiction of the Office</a:t>
              </a:r>
              <a:endParaRPr lang="en-ZA" sz="2000" dirty="0">
                <a:solidFill>
                  <a:schemeClr val="tx1"/>
                </a:solidFill>
                <a:latin typeface="Arial Rounded MT Bold" panose="020F0704030504030204" pitchFamily="34" charset="0"/>
              </a:endParaRPr>
            </a:p>
          </p:txBody>
        </p:sp>
      </p:grpSp>
    </p:spTree>
    <p:extLst>
      <p:ext uri="{BB962C8B-B14F-4D97-AF65-F5344CB8AC3E}">
        <p14:creationId xmlns:p14="http://schemas.microsoft.com/office/powerpoint/2010/main" val="3993582770"/>
      </p:ext>
    </p:extLst>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902669" y="12383514"/>
            <a:ext cx="18456443" cy="9144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Rectangle 4"/>
          <p:cNvSpPr/>
          <p:nvPr/>
        </p:nvSpPr>
        <p:spPr>
          <a:xfrm>
            <a:off x="4061883" y="1956246"/>
            <a:ext cx="20309417" cy="10831689"/>
          </a:xfrm>
          <a:prstGeom prst="rect">
            <a:avLst/>
          </a:prstGeom>
        </p:spPr>
        <p:txBody>
          <a:bodyPr/>
          <a:lstStyle/>
          <a:p>
            <a:pPr lvl="0"/>
            <a:endParaRPr lang="en-ZA" dirty="0"/>
          </a:p>
          <a:p>
            <a:pPr lvl="0">
              <a:buChar char="•"/>
            </a:pPr>
            <a:endParaRPr lang="en-ZA" dirty="0"/>
          </a:p>
        </p:txBody>
      </p:sp>
      <p:grpSp>
        <p:nvGrpSpPr>
          <p:cNvPr id="16" name="Group 15"/>
          <p:cNvGrpSpPr/>
          <p:nvPr/>
        </p:nvGrpSpPr>
        <p:grpSpPr>
          <a:xfrm>
            <a:off x="28141" y="269838"/>
            <a:ext cx="4115234" cy="5191435"/>
            <a:chOff x="28141" y="859778"/>
            <a:chExt cx="4115234" cy="5191435"/>
          </a:xfrm>
        </p:grpSpPr>
        <p:pic>
          <p:nvPicPr>
            <p:cNvPr id="17" name="image5.png"/>
            <p:cNvPicPr/>
            <p:nvPr/>
          </p:nvPicPr>
          <p:blipFill>
            <a:blip r:embed="rId2">
              <a:extLst/>
            </a:blip>
            <a:stretch>
              <a:fillRect/>
            </a:stretch>
          </p:blipFill>
          <p:spPr>
            <a:xfrm>
              <a:off x="28141" y="859778"/>
              <a:ext cx="4115234" cy="3880663"/>
            </a:xfrm>
            <a:prstGeom prst="rect">
              <a:avLst/>
            </a:prstGeom>
            <a:ln w="12700">
              <a:miter lim="400000"/>
            </a:ln>
          </p:spPr>
        </p:pic>
        <p:sp>
          <p:nvSpPr>
            <p:cNvPr id="18"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smtClean="0">
                <a:solidFill>
                  <a:srgbClr val="FFDE17"/>
                </a:solidFill>
                <a:latin typeface="Arial Black" panose="020B0A04020102020204" pitchFamily="34" charset="0"/>
              </a:endParaRPr>
            </a:p>
            <a:p>
              <a:pPr lvl="0" algn="ctr">
                <a:defRPr sz="1800" cap="none">
                  <a:solidFill>
                    <a:srgbClr val="000000"/>
                  </a:solidFill>
                </a:defRPr>
              </a:pPr>
              <a:r>
                <a:rPr lang="en-ZA" sz="2500" cap="all" dirty="0" smtClean="0">
                  <a:solidFill>
                    <a:srgbClr val="FFDE17"/>
                  </a:solidFill>
                  <a:latin typeface="Arial Black" panose="020B0A04020102020204" pitchFamily="34" charset="0"/>
                </a:rPr>
                <a:t>&amp;</a:t>
              </a:r>
            </a:p>
            <a:p>
              <a:pPr lvl="0" algn="ctr">
                <a:defRPr sz="1800" cap="none">
                  <a:solidFill>
                    <a:srgbClr val="000000"/>
                  </a:solidFill>
                </a:defRPr>
              </a:pPr>
              <a:r>
                <a:rPr sz="2500" cap="all" dirty="0" smtClean="0">
                  <a:solidFill>
                    <a:srgbClr val="FFDE17"/>
                  </a:solidFill>
                  <a:latin typeface="Arial Black" panose="020B0A04020102020204" pitchFamily="34" charset="0"/>
                </a:rPr>
                <a:t>Impartial</a:t>
              </a:r>
              <a:endParaRPr sz="2500" cap="all" dirty="0">
                <a:solidFill>
                  <a:srgbClr val="FFDE17"/>
                </a:solidFill>
                <a:latin typeface="Arial Black" panose="020B0A04020102020204" pitchFamily="34" charset="0"/>
              </a:endParaRPr>
            </a:p>
          </p:txBody>
        </p:sp>
      </p:grpSp>
      <p:sp>
        <p:nvSpPr>
          <p:cNvPr id="9" name="Title 1"/>
          <p:cNvSpPr txBox="1">
            <a:spLocks/>
          </p:cNvSpPr>
          <p:nvPr/>
        </p:nvSpPr>
        <p:spPr>
          <a:xfrm>
            <a:off x="4143374" y="28299"/>
            <a:ext cx="20227926" cy="1852187"/>
          </a:xfrm>
          <a:prstGeom prst="rect">
            <a:avLst/>
          </a:prstGeom>
        </p:spPr>
        <p:txBody>
          <a:bodyPr anchor="ctr">
            <a:norm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r>
              <a:rPr lang="en-ZA" sz="8000" b="1" dirty="0" smtClean="0">
                <a:latin typeface="Arial Rounded MT Bold" panose="020F0704030504030204" pitchFamily="34" charset="0"/>
              </a:rPr>
              <a:t>OPERATIONS</a:t>
            </a:r>
            <a:endParaRPr lang="en-ZA" sz="4900" b="1" dirty="0">
              <a:latin typeface="Arial Rounded MT Bold" panose="020F0704030504030204" pitchFamily="34" charset="0"/>
            </a:endParaRPr>
          </a:p>
        </p:txBody>
      </p:sp>
      <p:sp>
        <p:nvSpPr>
          <p:cNvPr id="4" name="Rectangle 3"/>
          <p:cNvSpPr/>
          <p:nvPr/>
        </p:nvSpPr>
        <p:spPr>
          <a:xfrm>
            <a:off x="4270818" y="1752262"/>
            <a:ext cx="19720149" cy="646331"/>
          </a:xfrm>
          <a:prstGeom prst="rect">
            <a:avLst/>
          </a:prstGeom>
        </p:spPr>
        <p:txBody>
          <a:bodyPr wrap="square">
            <a:spAutoFit/>
          </a:bodyPr>
          <a:lstStyle/>
          <a:p>
            <a:pPr algn="just"/>
            <a:r>
              <a:rPr lang="en-GB" b="1" u="sng" dirty="0" smtClean="0">
                <a:solidFill>
                  <a:schemeClr val="tx1"/>
                </a:solidFill>
                <a:latin typeface="Arial Rounded MT Bold" panose="020F0704030504030204" pitchFamily="34" charset="0"/>
              </a:rPr>
              <a:t>Number of Complaints Submitted as per the Mandate of the Office</a:t>
            </a:r>
            <a:r>
              <a:rPr lang="en-GB" dirty="0" smtClean="0">
                <a:solidFill>
                  <a:schemeClr val="tx1"/>
                </a:solidFill>
                <a:latin typeface="Arial Rounded MT Bold" panose="020F0704030504030204" pitchFamily="34" charset="0"/>
              </a:rPr>
              <a:t>.  </a:t>
            </a:r>
            <a:endParaRPr lang="en-ZA" sz="2400" dirty="0">
              <a:solidFill>
                <a:schemeClr val="tx1"/>
              </a:solidFill>
              <a:latin typeface="Arial Rounded MT Bold" panose="020F0704030504030204" pitchFamily="34" charset="0"/>
            </a:endParaRPr>
          </a:p>
        </p:txBody>
      </p:sp>
      <p:sp>
        <p:nvSpPr>
          <p:cNvPr id="6" name="Rectangle 1"/>
          <p:cNvSpPr>
            <a:spLocks noChangeArrowheads="1"/>
          </p:cNvSpPr>
          <p:nvPr/>
        </p:nvSpPr>
        <p:spPr bwMode="auto">
          <a:xfrm>
            <a:off x="8899525" y="7150100"/>
            <a:ext cx="243713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altLang="en-US" sz="1800" b="0" i="0" u="none" strike="noStrike" cap="none" normalizeH="0" baseline="0" smtClean="0">
                <a:ln>
                  <a:noFill/>
                </a:ln>
                <a:solidFill>
                  <a:schemeClr val="tx1"/>
                </a:solidFill>
                <a:effectLst/>
                <a:latin typeface="Arial" panose="020B0604020202020204" pitchFamily="34" charset="0"/>
              </a:rPr>
              <a:t/>
            </a:r>
            <a:br>
              <a:rPr kumimoji="0" lang="en-ZA" altLang="en-US" sz="1800" b="0" i="0" u="none" strike="noStrike" cap="none" normalizeH="0" baseline="0" smtClean="0">
                <a:ln>
                  <a:noFill/>
                </a:ln>
                <a:solidFill>
                  <a:schemeClr val="tx1"/>
                </a:solidFill>
                <a:effectLst/>
                <a:latin typeface="Arial" panose="020B0604020202020204" pitchFamily="34" charset="0"/>
              </a:rPr>
            </a:br>
            <a:endParaRPr kumimoji="0" lang="en-ZA" altLang="en-US" sz="1800" b="0" i="0" u="none" strike="noStrike" cap="none" normalizeH="0" baseline="0" smtClean="0">
              <a:ln>
                <a:noFill/>
              </a:ln>
              <a:solidFill>
                <a:schemeClr val="tx1"/>
              </a:solidFill>
              <a:effectLst/>
              <a:latin typeface="Arial" panose="020B0604020202020204" pitchFamily="34" charset="0"/>
            </a:endParaRPr>
          </a:p>
        </p:txBody>
      </p:sp>
      <p:sp>
        <p:nvSpPr>
          <p:cNvPr id="14" name="TextBox 13"/>
          <p:cNvSpPr txBox="1"/>
          <p:nvPr/>
        </p:nvSpPr>
        <p:spPr>
          <a:xfrm>
            <a:off x="28141" y="13366471"/>
            <a:ext cx="4115233" cy="369332"/>
          </a:xfrm>
          <a:prstGeom prst="rect">
            <a:avLst/>
          </a:prstGeom>
          <a:noFill/>
        </p:spPr>
        <p:txBody>
          <a:bodyPr wrap="square" rtlCol="0">
            <a:spAutoFit/>
          </a:bodyPr>
          <a:lstStyle/>
          <a:p>
            <a:pPr algn="ctr"/>
            <a:r>
              <a:rPr lang="en-ZA" sz="1800" dirty="0" smtClean="0">
                <a:solidFill>
                  <a:schemeClr val="bg1"/>
                </a:solidFill>
                <a:latin typeface="Arial Rounded MT Bold" panose="020F0704030504030204" pitchFamily="34" charset="0"/>
              </a:rPr>
              <a:t>22.</a:t>
            </a:r>
            <a:endParaRPr lang="en-ZA" sz="1800" dirty="0">
              <a:solidFill>
                <a:schemeClr val="bg1"/>
              </a:solidFill>
              <a:latin typeface="Arial Rounded MT Bold" panose="020F0704030504030204" pitchFamily="34" charset="0"/>
            </a:endParaRPr>
          </a:p>
        </p:txBody>
      </p:sp>
      <p:sp>
        <p:nvSpPr>
          <p:cNvPr id="13" name="Rectangular Callout 12"/>
          <p:cNvSpPr/>
          <p:nvPr/>
        </p:nvSpPr>
        <p:spPr>
          <a:xfrm>
            <a:off x="4716379" y="11739174"/>
            <a:ext cx="18456441" cy="857317"/>
          </a:xfrm>
          <a:prstGeom prst="wedgeRectCallout">
            <a:avLst>
              <a:gd name="adj1" fmla="val -39288"/>
              <a:gd name="adj2" fmla="val -44664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5" name="TextBox 14"/>
          <p:cNvSpPr txBox="1"/>
          <p:nvPr/>
        </p:nvSpPr>
        <p:spPr>
          <a:xfrm>
            <a:off x="4902670" y="12450194"/>
            <a:ext cx="18456443" cy="898918"/>
          </a:xfrm>
          <a:prstGeom prst="rect">
            <a:avLst/>
          </a:prstGeom>
          <a:noFill/>
          <a:ln>
            <a:noFill/>
          </a:ln>
        </p:spPr>
        <p:txBody>
          <a:bodyPr wrap="square" rtlCol="0">
            <a:spAutoFit/>
          </a:bodyPr>
          <a:lstStyle/>
          <a:p>
            <a:pPr algn="just"/>
            <a:r>
              <a:rPr lang="en-ZA" sz="2000" dirty="0" smtClean="0">
                <a:solidFill>
                  <a:schemeClr val="tx1"/>
                </a:solidFill>
                <a:latin typeface="Arial Rounded MT Bold" panose="020F0704030504030204" pitchFamily="34" charset="0"/>
              </a:rPr>
              <a:t>The complaints recorded under other range from complaints about lack of enforcement and non-compliance with Lockdown Regulations, complaints about military veterans benefits, other conditions of service as well as those that fall outside the jurisdiction of the Office</a:t>
            </a:r>
            <a:endParaRPr lang="en-ZA" sz="2000" dirty="0">
              <a:solidFill>
                <a:schemeClr val="tx1"/>
              </a:solidFill>
              <a:latin typeface="Arial Rounded MT Bold" panose="020F070403050403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545891988"/>
              </p:ext>
            </p:extLst>
          </p:nvPr>
        </p:nvGraphicFramePr>
        <p:xfrm>
          <a:off x="4716378" y="2959770"/>
          <a:ext cx="18456442" cy="8470528"/>
        </p:xfrm>
        <a:graphic>
          <a:graphicData uri="http://schemas.openxmlformats.org/drawingml/2006/table">
            <a:tbl>
              <a:tblPr firstRow="1" firstCol="1" bandRow="1">
                <a:tableStyleId>{5940675A-B579-460E-94D1-54222C63F5DA}</a:tableStyleId>
              </a:tblPr>
              <a:tblGrid>
                <a:gridCol w="10434838">
                  <a:extLst>
                    <a:ext uri="{9D8B030D-6E8A-4147-A177-3AD203B41FA5}">
                      <a16:colId xmlns:a16="http://schemas.microsoft.com/office/drawing/2014/main" val="20000"/>
                    </a:ext>
                  </a:extLst>
                </a:gridCol>
                <a:gridCol w="4062997">
                  <a:extLst>
                    <a:ext uri="{9D8B030D-6E8A-4147-A177-3AD203B41FA5}">
                      <a16:colId xmlns:a16="http://schemas.microsoft.com/office/drawing/2014/main" val="20001"/>
                    </a:ext>
                  </a:extLst>
                </a:gridCol>
                <a:gridCol w="3958607">
                  <a:extLst>
                    <a:ext uri="{9D8B030D-6E8A-4147-A177-3AD203B41FA5}">
                      <a16:colId xmlns:a16="http://schemas.microsoft.com/office/drawing/2014/main" val="20002"/>
                    </a:ext>
                  </a:extLst>
                </a:gridCol>
              </a:tblGrid>
              <a:tr h="1142404">
                <a:tc>
                  <a:txBody>
                    <a:bodyPr/>
                    <a:lstStyle/>
                    <a:p>
                      <a:pPr algn="ctr">
                        <a:lnSpc>
                          <a:spcPct val="115000"/>
                        </a:lnSpc>
                        <a:spcAft>
                          <a:spcPts val="0"/>
                        </a:spcAft>
                      </a:pPr>
                      <a:r>
                        <a:rPr lang="en-GB" sz="2800" b="1" dirty="0">
                          <a:effectLst/>
                          <a:latin typeface="Arial Rounded MT Bold" panose="020F0704030504030204" pitchFamily="34" charset="0"/>
                        </a:rPr>
                        <a:t>Category</a:t>
                      </a:r>
                      <a:endParaRPr lang="en-ZA" sz="28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r>
                        <a:rPr lang="en-GB" sz="2800" b="1" dirty="0">
                          <a:effectLst/>
                          <a:latin typeface="Arial Rounded MT Bold" panose="020F0704030504030204" pitchFamily="34" charset="0"/>
                        </a:rPr>
                        <a:t>Received In 2020/21</a:t>
                      </a:r>
                      <a:endParaRPr lang="en-ZA" sz="28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r>
                        <a:rPr lang="en-GB" sz="2800" b="1" dirty="0">
                          <a:effectLst/>
                          <a:latin typeface="Arial Rounded MT Bold" panose="020F0704030504030204" pitchFamily="34" charset="0"/>
                        </a:rPr>
                        <a:t>Carry over as at 31 March 2021</a:t>
                      </a:r>
                      <a:endParaRPr lang="en-ZA" sz="28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10000"/>
                  </a:ext>
                </a:extLst>
              </a:tr>
              <a:tr h="553552">
                <a:tc>
                  <a:txBody>
                    <a:bodyPr/>
                    <a:lstStyle/>
                    <a:p>
                      <a:pPr algn="ctr">
                        <a:lnSpc>
                          <a:spcPct val="115000"/>
                        </a:lnSpc>
                        <a:spcAft>
                          <a:spcPts val="0"/>
                        </a:spcAft>
                      </a:pPr>
                      <a:r>
                        <a:rPr lang="en-GB" sz="2400" dirty="0">
                          <a:effectLst/>
                          <a:latin typeface="Arial Rounded MT Bold" panose="020F0704030504030204" pitchFamily="34" charset="0"/>
                        </a:rPr>
                        <a:t>a.</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15000"/>
                        </a:lnSpc>
                        <a:spcAft>
                          <a:spcPts val="0"/>
                        </a:spcAft>
                      </a:pPr>
                      <a:r>
                        <a:rPr lang="en-GB" sz="2400" dirty="0">
                          <a:effectLst/>
                          <a:latin typeface="Arial Rounded MT Bold" panose="020F0704030504030204" pitchFamily="34" charset="0"/>
                        </a:rPr>
                        <a:t>b.</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15000"/>
                        </a:lnSpc>
                        <a:spcAft>
                          <a:spcPts val="0"/>
                        </a:spcAft>
                      </a:pPr>
                      <a:r>
                        <a:rPr lang="en-GB" sz="2400" dirty="0">
                          <a:effectLst/>
                          <a:latin typeface="Arial Rounded MT Bold" panose="020F0704030504030204" pitchFamily="34" charset="0"/>
                        </a:rPr>
                        <a:t>c.</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10001"/>
                  </a:ext>
                </a:extLst>
              </a:tr>
              <a:tr h="553552">
                <a:tc>
                  <a:txBody>
                    <a:bodyPr/>
                    <a:lstStyle/>
                    <a:p>
                      <a:pPr algn="just">
                        <a:lnSpc>
                          <a:spcPct val="115000"/>
                        </a:lnSpc>
                        <a:spcAft>
                          <a:spcPts val="0"/>
                        </a:spcAft>
                      </a:pPr>
                      <a:r>
                        <a:rPr lang="en-GB" sz="2400">
                          <a:effectLst/>
                          <a:latin typeface="Arial Rounded MT Bold" panose="020F0704030504030204" pitchFamily="34" charset="0"/>
                        </a:rPr>
                        <a:t>Official Conduct of Member of SANDF</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2400">
                          <a:effectLst/>
                          <a:latin typeface="Arial Rounded MT Bold" panose="020F0704030504030204" pitchFamily="34" charset="0"/>
                        </a:rPr>
                        <a:t>56</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2400">
                          <a:effectLst/>
                          <a:latin typeface="Arial Rounded MT Bold" panose="020F0704030504030204" pitchFamily="34" charset="0"/>
                        </a:rPr>
                        <a:t>17</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553552">
                <a:tc>
                  <a:txBody>
                    <a:bodyPr/>
                    <a:lstStyle/>
                    <a:p>
                      <a:pPr algn="just">
                        <a:lnSpc>
                          <a:spcPct val="115000"/>
                        </a:lnSpc>
                        <a:spcAft>
                          <a:spcPts val="0"/>
                        </a:spcAft>
                      </a:pPr>
                      <a:r>
                        <a:rPr lang="en-GB" sz="2400">
                          <a:effectLst/>
                          <a:latin typeface="Arial Rounded MT Bold" panose="020F0704030504030204" pitchFamily="34" charset="0"/>
                        </a:rPr>
                        <a:t>Service Benefits e.g. funeral, pension, medical aid etc.</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2400">
                          <a:effectLst/>
                          <a:latin typeface="Arial Rounded MT Bold" panose="020F0704030504030204" pitchFamily="34" charset="0"/>
                        </a:rPr>
                        <a:t>48</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2400">
                          <a:effectLst/>
                          <a:latin typeface="Arial Rounded MT Bold" panose="020F0704030504030204" pitchFamily="34" charset="0"/>
                        </a:rPr>
                        <a:t>12</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553552">
                <a:tc>
                  <a:txBody>
                    <a:bodyPr/>
                    <a:lstStyle/>
                    <a:p>
                      <a:pPr algn="just">
                        <a:lnSpc>
                          <a:spcPct val="115000"/>
                        </a:lnSpc>
                        <a:spcAft>
                          <a:spcPts val="0"/>
                        </a:spcAft>
                      </a:pPr>
                      <a:r>
                        <a:rPr lang="en-GB" sz="2400">
                          <a:effectLst/>
                          <a:latin typeface="Arial Rounded MT Bold" panose="020F0704030504030204" pitchFamily="34" charset="0"/>
                        </a:rPr>
                        <a:t>Service Termination</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2400">
                          <a:effectLst/>
                          <a:latin typeface="Arial Rounded MT Bold" panose="020F0704030504030204" pitchFamily="34" charset="0"/>
                        </a:rPr>
                        <a:t>46</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2400">
                          <a:effectLst/>
                          <a:latin typeface="Arial Rounded MT Bold" panose="020F0704030504030204" pitchFamily="34" charset="0"/>
                        </a:rPr>
                        <a:t>19</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553552">
                <a:tc>
                  <a:txBody>
                    <a:bodyPr/>
                    <a:lstStyle/>
                    <a:p>
                      <a:pPr algn="just">
                        <a:lnSpc>
                          <a:spcPct val="115000"/>
                        </a:lnSpc>
                        <a:spcAft>
                          <a:spcPts val="0"/>
                        </a:spcAft>
                      </a:pPr>
                      <a:r>
                        <a:rPr lang="en-GB" sz="2400">
                          <a:effectLst/>
                          <a:latin typeface="Arial Rounded MT Bold" panose="020F0704030504030204" pitchFamily="34" charset="0"/>
                        </a:rPr>
                        <a:t>Utilisation, Placement, Deployment and Transfer</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2400">
                          <a:effectLst/>
                          <a:latin typeface="Arial Rounded MT Bold" panose="020F0704030504030204" pitchFamily="34" charset="0"/>
                        </a:rPr>
                        <a:t>40</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2400">
                          <a:effectLst/>
                          <a:latin typeface="Arial Rounded MT Bold" panose="020F0704030504030204" pitchFamily="34" charset="0"/>
                        </a:rPr>
                        <a:t>11</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553552">
                <a:tc>
                  <a:txBody>
                    <a:bodyPr/>
                    <a:lstStyle/>
                    <a:p>
                      <a:pPr algn="just">
                        <a:lnSpc>
                          <a:spcPct val="115000"/>
                        </a:lnSpc>
                        <a:spcAft>
                          <a:spcPts val="0"/>
                        </a:spcAft>
                      </a:pPr>
                      <a:r>
                        <a:rPr lang="en-GB" sz="2400" dirty="0">
                          <a:effectLst/>
                          <a:latin typeface="Arial Rounded MT Bold" panose="020F0704030504030204" pitchFamily="34" charset="0"/>
                        </a:rPr>
                        <a:t>Other</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2400">
                          <a:effectLst/>
                          <a:latin typeface="Arial Rounded MT Bold" panose="020F0704030504030204" pitchFamily="34" charset="0"/>
                        </a:rPr>
                        <a:t>29</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2400">
                          <a:effectLst/>
                          <a:latin typeface="Arial Rounded MT Bold" panose="020F0704030504030204" pitchFamily="34" charset="0"/>
                        </a:rPr>
                        <a:t>5</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553552">
                <a:tc>
                  <a:txBody>
                    <a:bodyPr/>
                    <a:lstStyle/>
                    <a:p>
                      <a:pPr algn="just">
                        <a:lnSpc>
                          <a:spcPct val="115000"/>
                        </a:lnSpc>
                        <a:spcAft>
                          <a:spcPts val="0"/>
                        </a:spcAft>
                      </a:pPr>
                      <a:r>
                        <a:rPr lang="en-GB" sz="2400">
                          <a:effectLst/>
                          <a:latin typeface="Arial Rounded MT Bold" panose="020F0704030504030204" pitchFamily="34" charset="0"/>
                        </a:rPr>
                        <a:t>Remuneration e.g. incorrect salaries, OSD etc.</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2400">
                          <a:effectLst/>
                          <a:latin typeface="Arial Rounded MT Bold" panose="020F0704030504030204" pitchFamily="34" charset="0"/>
                        </a:rPr>
                        <a:t>20</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2400">
                          <a:effectLst/>
                          <a:latin typeface="Arial Rounded MT Bold" panose="020F0704030504030204" pitchFamily="34" charset="0"/>
                        </a:rPr>
                        <a:t>7</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553552">
                <a:tc>
                  <a:txBody>
                    <a:bodyPr/>
                    <a:lstStyle/>
                    <a:p>
                      <a:pPr>
                        <a:lnSpc>
                          <a:spcPct val="115000"/>
                        </a:lnSpc>
                        <a:spcAft>
                          <a:spcPts val="0"/>
                        </a:spcAft>
                      </a:pPr>
                      <a:r>
                        <a:rPr lang="en-GB" sz="2400">
                          <a:effectLst/>
                          <a:latin typeface="Arial Rounded MT Bold" panose="020F0704030504030204" pitchFamily="34" charset="0"/>
                        </a:rPr>
                        <a:t>Working Environment  &amp; Victimisation </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2400">
                          <a:effectLst/>
                          <a:latin typeface="Arial Rounded MT Bold" panose="020F0704030504030204" pitchFamily="34" charset="0"/>
                        </a:rPr>
                        <a:t>19</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2400">
                          <a:effectLst/>
                          <a:latin typeface="Arial Rounded MT Bold" panose="020F0704030504030204" pitchFamily="34" charset="0"/>
                        </a:rPr>
                        <a:t>2</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553552">
                <a:tc>
                  <a:txBody>
                    <a:bodyPr/>
                    <a:lstStyle/>
                    <a:p>
                      <a:pPr algn="just">
                        <a:lnSpc>
                          <a:spcPct val="115000"/>
                        </a:lnSpc>
                        <a:spcAft>
                          <a:spcPts val="0"/>
                        </a:spcAft>
                      </a:pPr>
                      <a:r>
                        <a:rPr lang="en-GB" sz="2400">
                          <a:effectLst/>
                          <a:latin typeface="Arial Rounded MT Bold" panose="020F0704030504030204" pitchFamily="34" charset="0"/>
                        </a:rPr>
                        <a:t>Promotion, Demotion and Career Intervention</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2400">
                          <a:effectLst/>
                          <a:latin typeface="Arial Rounded MT Bold" panose="020F0704030504030204" pitchFamily="34" charset="0"/>
                        </a:rPr>
                        <a:t>16</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2400">
                          <a:effectLst/>
                          <a:latin typeface="Arial Rounded MT Bold" panose="020F0704030504030204" pitchFamily="34" charset="0"/>
                        </a:rPr>
                        <a:t>9</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9"/>
                  </a:ext>
                </a:extLst>
              </a:tr>
              <a:tr h="685500">
                <a:tc>
                  <a:txBody>
                    <a:bodyPr/>
                    <a:lstStyle/>
                    <a:p>
                      <a:pPr>
                        <a:lnSpc>
                          <a:spcPct val="115000"/>
                        </a:lnSpc>
                        <a:spcAft>
                          <a:spcPts val="0"/>
                        </a:spcAft>
                      </a:pPr>
                      <a:r>
                        <a:rPr lang="en-GB" sz="2400">
                          <a:effectLst/>
                          <a:latin typeface="Arial Rounded MT Bold" panose="020F0704030504030204" pitchFamily="34" charset="0"/>
                        </a:rPr>
                        <a:t>Grievance, Grievance Procedure and Disciplinary Measures</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2400">
                          <a:effectLst/>
                          <a:latin typeface="Arial Rounded MT Bold" panose="020F0704030504030204" pitchFamily="34" charset="0"/>
                        </a:rPr>
                        <a:t>16</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2400" dirty="0">
                          <a:effectLst/>
                          <a:latin typeface="Arial Rounded MT Bold" panose="020F0704030504030204" pitchFamily="34" charset="0"/>
                        </a:rPr>
                        <a:t>4</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0"/>
                  </a:ext>
                </a:extLst>
              </a:tr>
              <a:tr h="553552">
                <a:tc>
                  <a:txBody>
                    <a:bodyPr/>
                    <a:lstStyle/>
                    <a:p>
                      <a:pPr>
                        <a:lnSpc>
                          <a:spcPct val="115000"/>
                        </a:lnSpc>
                        <a:spcAft>
                          <a:spcPts val="0"/>
                        </a:spcAft>
                      </a:pPr>
                      <a:r>
                        <a:rPr lang="en-GB" sz="2400">
                          <a:effectLst/>
                          <a:latin typeface="Arial Rounded MT Bold" panose="020F0704030504030204" pitchFamily="34" charset="0"/>
                        </a:rPr>
                        <a:t>Education, Training and Development</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2400">
                          <a:effectLst/>
                          <a:latin typeface="Arial Rounded MT Bold" panose="020F0704030504030204" pitchFamily="34" charset="0"/>
                        </a:rPr>
                        <a:t>5</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2400">
                          <a:effectLst/>
                          <a:latin typeface="Arial Rounded MT Bold" panose="020F0704030504030204" pitchFamily="34" charset="0"/>
                        </a:rPr>
                        <a:t>1</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1"/>
                  </a:ext>
                </a:extLst>
              </a:tr>
              <a:tr h="553552">
                <a:tc>
                  <a:txBody>
                    <a:bodyPr/>
                    <a:lstStyle/>
                    <a:p>
                      <a:pPr algn="just">
                        <a:lnSpc>
                          <a:spcPct val="115000"/>
                        </a:lnSpc>
                        <a:spcAft>
                          <a:spcPts val="0"/>
                        </a:spcAft>
                      </a:pPr>
                      <a:r>
                        <a:rPr lang="en-GB" sz="2400">
                          <a:effectLst/>
                          <a:latin typeface="Arial Rounded MT Bold" panose="020F0704030504030204" pitchFamily="34" charset="0"/>
                        </a:rPr>
                        <a:t>Appointment and Appointment Procedures</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2400">
                          <a:effectLst/>
                          <a:latin typeface="Arial Rounded MT Bold" panose="020F0704030504030204" pitchFamily="34" charset="0"/>
                        </a:rPr>
                        <a:t>2</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2400">
                          <a:effectLst/>
                          <a:latin typeface="Arial Rounded MT Bold" panose="020F0704030504030204" pitchFamily="34" charset="0"/>
                        </a:rPr>
                        <a:t>1</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2"/>
                  </a:ext>
                </a:extLst>
              </a:tr>
              <a:tr h="553552">
                <a:tc>
                  <a:txBody>
                    <a:bodyPr/>
                    <a:lstStyle/>
                    <a:p>
                      <a:pPr algn="just">
                        <a:lnSpc>
                          <a:spcPct val="115000"/>
                        </a:lnSpc>
                        <a:spcAft>
                          <a:spcPts val="0"/>
                        </a:spcAft>
                      </a:pPr>
                      <a:r>
                        <a:rPr lang="en-GB" sz="2400" b="1" dirty="0">
                          <a:effectLst/>
                          <a:latin typeface="Arial Rounded MT Bold" panose="020F0704030504030204" pitchFamily="34" charset="0"/>
                        </a:rPr>
                        <a:t>Total</a:t>
                      </a:r>
                      <a:endParaRPr lang="en-ZA" sz="24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2400" b="1" dirty="0">
                          <a:effectLst/>
                          <a:latin typeface="Arial Rounded MT Bold" panose="020F0704030504030204" pitchFamily="34" charset="0"/>
                        </a:rPr>
                        <a:t>297</a:t>
                      </a:r>
                      <a:endParaRPr lang="en-ZA" sz="24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2400" b="1" dirty="0">
                          <a:effectLst/>
                          <a:latin typeface="Arial Rounded MT Bold" panose="020F0704030504030204" pitchFamily="34" charset="0"/>
                        </a:rPr>
                        <a:t>88</a:t>
                      </a:r>
                      <a:endParaRPr lang="en-ZA" sz="24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897908095"/>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Rectangle 4"/>
          <p:cNvSpPr/>
          <p:nvPr/>
        </p:nvSpPr>
        <p:spPr>
          <a:xfrm>
            <a:off x="4061883" y="1956246"/>
            <a:ext cx="20309417" cy="10831689"/>
          </a:xfrm>
          <a:prstGeom prst="rect">
            <a:avLst/>
          </a:prstGeom>
        </p:spPr>
        <p:txBody>
          <a:bodyPr/>
          <a:lstStyle/>
          <a:p>
            <a:pPr lvl="0"/>
            <a:endParaRPr lang="en-ZA" dirty="0"/>
          </a:p>
          <a:p>
            <a:pPr lvl="0">
              <a:buChar char="•"/>
            </a:pPr>
            <a:endParaRPr lang="en-ZA" dirty="0"/>
          </a:p>
        </p:txBody>
      </p:sp>
      <p:grpSp>
        <p:nvGrpSpPr>
          <p:cNvPr id="16" name="Group 15"/>
          <p:cNvGrpSpPr/>
          <p:nvPr/>
        </p:nvGrpSpPr>
        <p:grpSpPr>
          <a:xfrm>
            <a:off x="28141" y="269838"/>
            <a:ext cx="4115234" cy="5191435"/>
            <a:chOff x="28141" y="859778"/>
            <a:chExt cx="4115234" cy="5191435"/>
          </a:xfrm>
        </p:grpSpPr>
        <p:pic>
          <p:nvPicPr>
            <p:cNvPr id="17" name="image5.png"/>
            <p:cNvPicPr/>
            <p:nvPr/>
          </p:nvPicPr>
          <p:blipFill>
            <a:blip r:embed="rId2">
              <a:extLst/>
            </a:blip>
            <a:stretch>
              <a:fillRect/>
            </a:stretch>
          </p:blipFill>
          <p:spPr>
            <a:xfrm>
              <a:off x="28141" y="859778"/>
              <a:ext cx="4115234" cy="3880663"/>
            </a:xfrm>
            <a:prstGeom prst="rect">
              <a:avLst/>
            </a:prstGeom>
            <a:ln w="12700">
              <a:miter lim="400000"/>
            </a:ln>
          </p:spPr>
        </p:pic>
        <p:sp>
          <p:nvSpPr>
            <p:cNvPr id="18"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smtClean="0">
                <a:solidFill>
                  <a:srgbClr val="FFDE17"/>
                </a:solidFill>
                <a:latin typeface="Arial Black" panose="020B0A04020102020204" pitchFamily="34" charset="0"/>
              </a:endParaRPr>
            </a:p>
            <a:p>
              <a:pPr lvl="0" algn="ctr">
                <a:defRPr sz="1800" cap="none">
                  <a:solidFill>
                    <a:srgbClr val="000000"/>
                  </a:solidFill>
                </a:defRPr>
              </a:pPr>
              <a:r>
                <a:rPr lang="en-ZA" sz="2500" cap="all" dirty="0" smtClean="0">
                  <a:solidFill>
                    <a:srgbClr val="FFDE17"/>
                  </a:solidFill>
                  <a:latin typeface="Arial Black" panose="020B0A04020102020204" pitchFamily="34" charset="0"/>
                </a:rPr>
                <a:t>&amp;</a:t>
              </a:r>
            </a:p>
            <a:p>
              <a:pPr lvl="0" algn="ctr">
                <a:defRPr sz="1800" cap="none">
                  <a:solidFill>
                    <a:srgbClr val="000000"/>
                  </a:solidFill>
                </a:defRPr>
              </a:pPr>
              <a:r>
                <a:rPr sz="2500" cap="all" dirty="0" smtClean="0">
                  <a:solidFill>
                    <a:srgbClr val="FFDE17"/>
                  </a:solidFill>
                  <a:latin typeface="Arial Black" panose="020B0A04020102020204" pitchFamily="34" charset="0"/>
                </a:rPr>
                <a:t>Impartial</a:t>
              </a:r>
              <a:endParaRPr sz="2500" cap="all" dirty="0">
                <a:solidFill>
                  <a:srgbClr val="FFDE17"/>
                </a:solidFill>
                <a:latin typeface="Arial Black" panose="020B0A04020102020204" pitchFamily="34" charset="0"/>
              </a:endParaRPr>
            </a:p>
          </p:txBody>
        </p:sp>
      </p:grpSp>
      <p:sp>
        <p:nvSpPr>
          <p:cNvPr id="9" name="Title 1"/>
          <p:cNvSpPr txBox="1">
            <a:spLocks/>
          </p:cNvSpPr>
          <p:nvPr/>
        </p:nvSpPr>
        <p:spPr>
          <a:xfrm>
            <a:off x="4143374" y="28299"/>
            <a:ext cx="20227926" cy="1852187"/>
          </a:xfrm>
          <a:prstGeom prst="rect">
            <a:avLst/>
          </a:prstGeom>
        </p:spPr>
        <p:txBody>
          <a:bodyPr anchor="ctr">
            <a:norm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r>
              <a:rPr lang="en-ZA" sz="8000" b="1" dirty="0" smtClean="0">
                <a:latin typeface="Arial Rounded MT Bold" panose="020F0704030504030204" pitchFamily="34" charset="0"/>
              </a:rPr>
              <a:t>OPERATIONS</a:t>
            </a:r>
            <a:endParaRPr lang="en-ZA" sz="4900" b="1" dirty="0">
              <a:latin typeface="Arial Rounded MT Bold" panose="020F0704030504030204" pitchFamily="34" charset="0"/>
            </a:endParaRPr>
          </a:p>
        </p:txBody>
      </p:sp>
      <p:sp>
        <p:nvSpPr>
          <p:cNvPr id="4" name="Rectangle 3"/>
          <p:cNvSpPr/>
          <p:nvPr/>
        </p:nvSpPr>
        <p:spPr>
          <a:xfrm>
            <a:off x="4270818" y="1752262"/>
            <a:ext cx="19720149" cy="7632859"/>
          </a:xfrm>
          <a:prstGeom prst="rect">
            <a:avLst/>
          </a:prstGeom>
        </p:spPr>
        <p:txBody>
          <a:bodyPr wrap="square">
            <a:spAutoFit/>
          </a:bodyPr>
          <a:lstStyle/>
          <a:p>
            <a:pPr algn="just"/>
            <a:r>
              <a:rPr lang="en-GB" b="1" u="sng" dirty="0">
                <a:solidFill>
                  <a:schemeClr val="tx1"/>
                </a:solidFill>
                <a:latin typeface="Arial Rounded MT Bold" panose="020F0704030504030204" pitchFamily="34" charset="0"/>
              </a:rPr>
              <a:t>Profile of Complainants</a:t>
            </a:r>
            <a:r>
              <a:rPr lang="en-GB" dirty="0">
                <a:solidFill>
                  <a:schemeClr val="tx1"/>
                </a:solidFill>
                <a:latin typeface="Arial Rounded MT Bold" panose="020F0704030504030204" pitchFamily="34" charset="0"/>
              </a:rPr>
              <a:t>.  </a:t>
            </a:r>
            <a:r>
              <a:rPr lang="en-GB" sz="2400" dirty="0">
                <a:solidFill>
                  <a:schemeClr val="tx1"/>
                </a:solidFill>
                <a:latin typeface="Arial Rounded MT Bold" panose="020F0704030504030204" pitchFamily="34" charset="0"/>
              </a:rPr>
              <a:t>Complaints from current members of the SANDF constitute the highest number of the matters that were lodged with the Office during 2020/21. The </a:t>
            </a:r>
            <a:r>
              <a:rPr lang="en-GB" sz="2400" b="1" dirty="0">
                <a:solidFill>
                  <a:schemeClr val="tx1"/>
                </a:solidFill>
                <a:latin typeface="Arial Rounded MT Bold" panose="020F0704030504030204" pitchFamily="34" charset="0"/>
              </a:rPr>
              <a:t>123 </a:t>
            </a:r>
            <a:r>
              <a:rPr lang="en-GB" sz="2400" dirty="0">
                <a:solidFill>
                  <a:schemeClr val="tx1"/>
                </a:solidFill>
                <a:latin typeface="Arial Rounded MT Bold" panose="020F0704030504030204" pitchFamily="34" charset="0"/>
              </a:rPr>
              <a:t>complaints from current members’ amount to </a:t>
            </a:r>
            <a:r>
              <a:rPr lang="en-GB" sz="2400" b="1" dirty="0">
                <a:solidFill>
                  <a:schemeClr val="tx1"/>
                </a:solidFill>
                <a:latin typeface="Arial Rounded MT Bold" panose="020F0704030504030204" pitchFamily="34" charset="0"/>
              </a:rPr>
              <a:t>41%</a:t>
            </a:r>
            <a:r>
              <a:rPr lang="en-GB" sz="2400" dirty="0">
                <a:solidFill>
                  <a:schemeClr val="tx1"/>
                </a:solidFill>
                <a:latin typeface="Arial Rounded MT Bold" panose="020F0704030504030204" pitchFamily="34" charset="0"/>
              </a:rPr>
              <a:t> of the total new complaints received.  Complaints from former members remain the second highest at </a:t>
            </a:r>
            <a:r>
              <a:rPr lang="en-GB" sz="2400" b="1" dirty="0">
                <a:solidFill>
                  <a:schemeClr val="tx1"/>
                </a:solidFill>
                <a:latin typeface="Arial Rounded MT Bold" panose="020F0704030504030204" pitchFamily="34" charset="0"/>
              </a:rPr>
              <a:t>90 </a:t>
            </a:r>
            <a:r>
              <a:rPr lang="en-GB" sz="2400" dirty="0">
                <a:solidFill>
                  <a:schemeClr val="tx1"/>
                </a:solidFill>
                <a:latin typeface="Arial Rounded MT Bold" panose="020F0704030504030204" pitchFamily="34" charset="0"/>
              </a:rPr>
              <a:t>which constitutes </a:t>
            </a:r>
            <a:r>
              <a:rPr lang="en-GB" sz="2400" b="1" dirty="0">
                <a:solidFill>
                  <a:schemeClr val="tx1"/>
                </a:solidFill>
                <a:latin typeface="Arial Rounded MT Bold" panose="020F0704030504030204" pitchFamily="34" charset="0"/>
              </a:rPr>
              <a:t>30%</a:t>
            </a:r>
            <a:r>
              <a:rPr lang="en-GB" sz="2400" dirty="0">
                <a:solidFill>
                  <a:schemeClr val="tx1"/>
                </a:solidFill>
                <a:latin typeface="Arial Rounded MT Bold" panose="020F0704030504030204" pitchFamily="34" charset="0"/>
              </a:rPr>
              <a:t> of the new complaints lodged. The Office also recorded a significant increase in the number of complaints lodged by members of the public. These were </a:t>
            </a:r>
            <a:r>
              <a:rPr lang="en-GB" sz="2400" b="1" dirty="0">
                <a:solidFill>
                  <a:schemeClr val="tx1"/>
                </a:solidFill>
                <a:latin typeface="Arial Rounded MT Bold" panose="020F0704030504030204" pitchFamily="34" charset="0"/>
              </a:rPr>
              <a:t>84</a:t>
            </a:r>
            <a:r>
              <a:rPr lang="en-GB" sz="2400" dirty="0">
                <a:solidFill>
                  <a:schemeClr val="tx1"/>
                </a:solidFill>
                <a:latin typeface="Arial Rounded MT Bold" panose="020F0704030504030204" pitchFamily="34" charset="0"/>
              </a:rPr>
              <a:t> which amounts to </a:t>
            </a:r>
            <a:r>
              <a:rPr lang="en-GB" sz="2400" b="1" dirty="0">
                <a:solidFill>
                  <a:schemeClr val="tx1"/>
                </a:solidFill>
                <a:latin typeface="Arial Rounded MT Bold" panose="020F0704030504030204" pitchFamily="34" charset="0"/>
              </a:rPr>
              <a:t>28%</a:t>
            </a:r>
            <a:r>
              <a:rPr lang="en-GB" sz="2400" dirty="0">
                <a:solidFill>
                  <a:schemeClr val="tx1"/>
                </a:solidFill>
                <a:latin typeface="Arial Rounded MT Bold" panose="020F0704030504030204" pitchFamily="34" charset="0"/>
              </a:rPr>
              <a:t> of the </a:t>
            </a:r>
            <a:r>
              <a:rPr lang="en-GB" sz="2400" b="1" dirty="0">
                <a:solidFill>
                  <a:schemeClr val="tx1"/>
                </a:solidFill>
                <a:latin typeface="Arial Rounded MT Bold" panose="020F0704030504030204" pitchFamily="34" charset="0"/>
              </a:rPr>
              <a:t>297 </a:t>
            </a:r>
            <a:r>
              <a:rPr lang="en-GB" sz="2400" dirty="0">
                <a:solidFill>
                  <a:schemeClr val="tx1"/>
                </a:solidFill>
                <a:latin typeface="Arial Rounded MT Bold" panose="020F0704030504030204" pitchFamily="34" charset="0"/>
              </a:rPr>
              <a:t>complaints lodged during the period under review</a:t>
            </a:r>
            <a:r>
              <a:rPr lang="en-GB" sz="2400" dirty="0" smtClean="0">
                <a:solidFill>
                  <a:schemeClr val="tx1"/>
                </a:solidFill>
                <a:latin typeface="Arial Rounded MT Bold" panose="020F0704030504030204" pitchFamily="34" charset="0"/>
              </a:rPr>
              <a:t>.</a:t>
            </a:r>
          </a:p>
          <a:p>
            <a:pPr algn="just"/>
            <a:endParaRPr lang="en-ZA" sz="1400" dirty="0">
              <a:solidFill>
                <a:schemeClr val="tx1"/>
              </a:solidFill>
              <a:latin typeface="Arial Rounded MT Bold" panose="020F0704030504030204" pitchFamily="34" charset="0"/>
            </a:endParaRPr>
          </a:p>
          <a:p>
            <a:pPr algn="just"/>
            <a:endParaRPr lang="en-ZA" sz="1400" dirty="0" smtClean="0">
              <a:solidFill>
                <a:schemeClr val="tx1"/>
              </a:solidFill>
              <a:latin typeface="Arial Rounded MT Bold" panose="020F0704030504030204" pitchFamily="34" charset="0"/>
            </a:endParaRPr>
          </a:p>
          <a:p>
            <a:pPr algn="just"/>
            <a:r>
              <a:rPr lang="en-ZA" b="1" u="sng" dirty="0" smtClean="0">
                <a:solidFill>
                  <a:schemeClr val="tx1"/>
                </a:solidFill>
                <a:latin typeface="Arial Rounded MT Bold" panose="020F0704030504030204" pitchFamily="34" charset="0"/>
              </a:rPr>
              <a:t>Complaints by Current Members of the Defence Force by Rank</a:t>
            </a:r>
            <a:r>
              <a:rPr lang="en-ZA" sz="2400" dirty="0" smtClean="0">
                <a:solidFill>
                  <a:schemeClr val="tx1"/>
                </a:solidFill>
                <a:latin typeface="Arial Rounded MT Bold" panose="020F0704030504030204" pitchFamily="34" charset="0"/>
              </a:rPr>
              <a:t>.</a:t>
            </a:r>
          </a:p>
          <a:p>
            <a:pPr algn="just"/>
            <a:endParaRPr lang="en-ZA" sz="2400" dirty="0">
              <a:solidFill>
                <a:schemeClr val="tx1"/>
              </a:solidFill>
              <a:latin typeface="Arial Rounded MT Bold" panose="020F0704030504030204" pitchFamily="34" charset="0"/>
            </a:endParaRPr>
          </a:p>
          <a:p>
            <a:pPr algn="just"/>
            <a:endParaRPr lang="en-ZA" sz="2400" dirty="0" smtClean="0">
              <a:solidFill>
                <a:schemeClr val="tx1"/>
              </a:solidFill>
              <a:latin typeface="Arial Rounded MT Bold" panose="020F0704030504030204" pitchFamily="34" charset="0"/>
            </a:endParaRPr>
          </a:p>
          <a:p>
            <a:pPr algn="just"/>
            <a:endParaRPr lang="en-ZA" sz="2400" dirty="0">
              <a:solidFill>
                <a:schemeClr val="tx1"/>
              </a:solidFill>
              <a:latin typeface="Arial Rounded MT Bold" panose="020F0704030504030204" pitchFamily="34" charset="0"/>
            </a:endParaRPr>
          </a:p>
          <a:p>
            <a:pPr algn="just"/>
            <a:endParaRPr lang="en-ZA" sz="2400" dirty="0" smtClean="0">
              <a:solidFill>
                <a:schemeClr val="tx1"/>
              </a:solidFill>
              <a:latin typeface="Arial Rounded MT Bold" panose="020F0704030504030204" pitchFamily="34" charset="0"/>
            </a:endParaRPr>
          </a:p>
          <a:p>
            <a:pPr algn="just"/>
            <a:endParaRPr lang="en-ZA" sz="2400" dirty="0">
              <a:solidFill>
                <a:schemeClr val="tx1"/>
              </a:solidFill>
              <a:latin typeface="Arial Rounded MT Bold" panose="020F0704030504030204" pitchFamily="34" charset="0"/>
            </a:endParaRPr>
          </a:p>
          <a:p>
            <a:pPr algn="just"/>
            <a:endParaRPr lang="en-ZA" sz="2400" dirty="0" smtClean="0">
              <a:solidFill>
                <a:schemeClr val="tx1"/>
              </a:solidFill>
              <a:latin typeface="Arial Rounded MT Bold" panose="020F0704030504030204" pitchFamily="34" charset="0"/>
            </a:endParaRPr>
          </a:p>
          <a:p>
            <a:pPr algn="just"/>
            <a:endParaRPr lang="en-ZA" sz="2400" dirty="0">
              <a:solidFill>
                <a:schemeClr val="tx1"/>
              </a:solidFill>
              <a:latin typeface="Arial Rounded MT Bold" panose="020F0704030504030204" pitchFamily="34" charset="0"/>
            </a:endParaRPr>
          </a:p>
          <a:p>
            <a:pPr algn="just"/>
            <a:endParaRPr lang="en-ZA" sz="2400" dirty="0" smtClean="0">
              <a:solidFill>
                <a:schemeClr val="tx1"/>
              </a:solidFill>
              <a:latin typeface="Arial Rounded MT Bold" panose="020F0704030504030204" pitchFamily="34" charset="0"/>
            </a:endParaRPr>
          </a:p>
          <a:p>
            <a:pPr algn="just"/>
            <a:endParaRPr lang="en-ZA" sz="2400" dirty="0">
              <a:solidFill>
                <a:schemeClr val="tx1"/>
              </a:solidFill>
              <a:latin typeface="Arial Rounded MT Bold" panose="020F0704030504030204" pitchFamily="34" charset="0"/>
            </a:endParaRPr>
          </a:p>
          <a:p>
            <a:pPr algn="just"/>
            <a:endParaRPr lang="en-ZA" sz="2400" dirty="0" smtClean="0">
              <a:solidFill>
                <a:schemeClr val="tx1"/>
              </a:solidFill>
              <a:latin typeface="Arial Rounded MT Bold" panose="020F0704030504030204" pitchFamily="34" charset="0"/>
            </a:endParaRPr>
          </a:p>
          <a:p>
            <a:pPr algn="just"/>
            <a:r>
              <a:rPr lang="en-ZA" b="1" u="sng" dirty="0" smtClean="0">
                <a:solidFill>
                  <a:schemeClr val="tx1"/>
                </a:solidFill>
                <a:latin typeface="Arial Rounded MT Bold" panose="020F0704030504030204" pitchFamily="34" charset="0"/>
              </a:rPr>
              <a:t>Number of Complaints by Former Members of the Defence Force by Rank.</a:t>
            </a:r>
            <a:endParaRPr lang="en-ZA" b="1" u="sng" dirty="0">
              <a:solidFill>
                <a:schemeClr val="tx1"/>
              </a:solidFill>
              <a:latin typeface="Arial Rounded MT Bold" panose="020F070403050403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208200919"/>
              </p:ext>
            </p:extLst>
          </p:nvPr>
        </p:nvGraphicFramePr>
        <p:xfrm>
          <a:off x="4572000" y="4955089"/>
          <a:ext cx="18549257" cy="3470148"/>
        </p:xfrm>
        <a:graphic>
          <a:graphicData uri="http://schemas.openxmlformats.org/drawingml/2006/table">
            <a:tbl>
              <a:tblPr firstRow="1" firstCol="1" bandRow="1">
                <a:tableStyleId>{5940675A-B579-460E-94D1-54222C63F5DA}</a:tableStyleId>
              </a:tblPr>
              <a:tblGrid>
                <a:gridCol w="12657800">
                  <a:extLst>
                    <a:ext uri="{9D8B030D-6E8A-4147-A177-3AD203B41FA5}">
                      <a16:colId xmlns:a16="http://schemas.microsoft.com/office/drawing/2014/main" val="20000"/>
                    </a:ext>
                  </a:extLst>
                </a:gridCol>
                <a:gridCol w="5891457">
                  <a:extLst>
                    <a:ext uri="{9D8B030D-6E8A-4147-A177-3AD203B41FA5}">
                      <a16:colId xmlns:a16="http://schemas.microsoft.com/office/drawing/2014/main" val="20001"/>
                    </a:ext>
                  </a:extLst>
                </a:gridCol>
              </a:tblGrid>
              <a:tr h="329363">
                <a:tc>
                  <a:txBody>
                    <a:bodyPr/>
                    <a:lstStyle/>
                    <a:p>
                      <a:pPr algn="ctr">
                        <a:lnSpc>
                          <a:spcPct val="115000"/>
                        </a:lnSpc>
                        <a:spcAft>
                          <a:spcPts val="0"/>
                        </a:spcAft>
                      </a:pPr>
                      <a:r>
                        <a:rPr lang="en-GB" sz="2200" b="1" dirty="0">
                          <a:effectLst/>
                          <a:latin typeface="Arial Rounded MT Bold" panose="020F0704030504030204" pitchFamily="34" charset="0"/>
                        </a:rPr>
                        <a:t>Rank Levels</a:t>
                      </a:r>
                      <a:endParaRPr lang="en-ZA" sz="22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ctr">
                        <a:lnSpc>
                          <a:spcPct val="115000"/>
                        </a:lnSpc>
                        <a:spcAft>
                          <a:spcPts val="0"/>
                        </a:spcAft>
                      </a:pPr>
                      <a:r>
                        <a:rPr lang="en-GB" sz="2200" b="1" dirty="0">
                          <a:effectLst/>
                          <a:latin typeface="Arial Rounded MT Bold" panose="020F0704030504030204" pitchFamily="34" charset="0"/>
                        </a:rPr>
                        <a:t>Number</a:t>
                      </a:r>
                      <a:endParaRPr lang="en-ZA" sz="22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0000"/>
                  </a:ext>
                </a:extLst>
              </a:tr>
              <a:tr h="329363">
                <a:tc>
                  <a:txBody>
                    <a:bodyPr/>
                    <a:lstStyle/>
                    <a:p>
                      <a:pPr algn="ctr">
                        <a:lnSpc>
                          <a:spcPct val="115000"/>
                        </a:lnSpc>
                        <a:spcAft>
                          <a:spcPts val="0"/>
                        </a:spcAft>
                      </a:pPr>
                      <a:r>
                        <a:rPr lang="en-GB" sz="2200" dirty="0">
                          <a:effectLst/>
                          <a:latin typeface="Arial Rounded MT Bold" panose="020F0704030504030204" pitchFamily="34" charset="0"/>
                        </a:rPr>
                        <a:t>a.</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15000"/>
                        </a:lnSpc>
                        <a:spcAft>
                          <a:spcPts val="0"/>
                        </a:spcAft>
                      </a:pPr>
                      <a:r>
                        <a:rPr lang="en-GB" sz="2200" dirty="0">
                          <a:effectLst/>
                          <a:latin typeface="Arial Rounded MT Bold" panose="020F0704030504030204" pitchFamily="34" charset="0"/>
                        </a:rPr>
                        <a:t>b.</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10001"/>
                  </a:ext>
                </a:extLst>
              </a:tr>
              <a:tr h="329363">
                <a:tc>
                  <a:txBody>
                    <a:bodyPr/>
                    <a:lstStyle/>
                    <a:p>
                      <a:pPr algn="just">
                        <a:lnSpc>
                          <a:spcPct val="115000"/>
                        </a:lnSpc>
                        <a:spcAft>
                          <a:spcPts val="0"/>
                        </a:spcAft>
                      </a:pPr>
                      <a:r>
                        <a:rPr lang="en-GB" sz="2200">
                          <a:effectLst/>
                          <a:latin typeface="Arial Rounded MT Bold" panose="020F0704030504030204" pitchFamily="34" charset="0"/>
                        </a:rPr>
                        <a:t>Generals/ Flag Officers</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a:effectLst/>
                          <a:latin typeface="Arial Rounded MT Bold" panose="020F0704030504030204" pitchFamily="34" charset="0"/>
                        </a:rPr>
                        <a:t>0</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29363">
                <a:tc>
                  <a:txBody>
                    <a:bodyPr/>
                    <a:lstStyle/>
                    <a:p>
                      <a:pPr algn="just">
                        <a:lnSpc>
                          <a:spcPct val="115000"/>
                        </a:lnSpc>
                        <a:spcAft>
                          <a:spcPts val="0"/>
                        </a:spcAft>
                      </a:pPr>
                      <a:r>
                        <a:rPr lang="en-GB" sz="2200">
                          <a:effectLst/>
                          <a:latin typeface="Arial Rounded MT Bold" panose="020F0704030504030204" pitchFamily="34" charset="0"/>
                        </a:rPr>
                        <a:t>Senior Officers</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a:effectLst/>
                          <a:latin typeface="Arial Rounded MT Bold" panose="020F0704030504030204" pitchFamily="34" charset="0"/>
                        </a:rPr>
                        <a:t>17</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329363">
                <a:tc>
                  <a:txBody>
                    <a:bodyPr/>
                    <a:lstStyle/>
                    <a:p>
                      <a:pPr algn="just">
                        <a:lnSpc>
                          <a:spcPct val="115000"/>
                        </a:lnSpc>
                        <a:spcAft>
                          <a:spcPts val="0"/>
                        </a:spcAft>
                      </a:pPr>
                      <a:r>
                        <a:rPr lang="en-GB" sz="2200">
                          <a:effectLst/>
                          <a:latin typeface="Arial Rounded MT Bold" panose="020F0704030504030204" pitchFamily="34" charset="0"/>
                        </a:rPr>
                        <a:t>Officers</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a:effectLst/>
                          <a:latin typeface="Arial Rounded MT Bold" panose="020F0704030504030204" pitchFamily="34" charset="0"/>
                        </a:rPr>
                        <a:t>19</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329363">
                <a:tc>
                  <a:txBody>
                    <a:bodyPr/>
                    <a:lstStyle/>
                    <a:p>
                      <a:pPr algn="just">
                        <a:lnSpc>
                          <a:spcPct val="115000"/>
                        </a:lnSpc>
                        <a:spcAft>
                          <a:spcPts val="0"/>
                        </a:spcAft>
                      </a:pPr>
                      <a:r>
                        <a:rPr lang="en-GB" sz="2200">
                          <a:effectLst/>
                          <a:latin typeface="Arial Rounded MT Bold" panose="020F0704030504030204" pitchFamily="34" charset="0"/>
                        </a:rPr>
                        <a:t>Warrant Officers</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a:effectLst/>
                          <a:latin typeface="Arial Rounded MT Bold" panose="020F0704030504030204" pitchFamily="34" charset="0"/>
                        </a:rPr>
                        <a:t>16</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329363">
                <a:tc>
                  <a:txBody>
                    <a:bodyPr/>
                    <a:lstStyle/>
                    <a:p>
                      <a:pPr algn="just">
                        <a:lnSpc>
                          <a:spcPct val="115000"/>
                        </a:lnSpc>
                        <a:spcAft>
                          <a:spcPts val="0"/>
                        </a:spcAft>
                      </a:pPr>
                      <a:r>
                        <a:rPr lang="en-GB" sz="2200">
                          <a:effectLst/>
                          <a:latin typeface="Arial Rounded MT Bold" panose="020F0704030504030204" pitchFamily="34" charset="0"/>
                        </a:rPr>
                        <a:t>NCO’s</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a:effectLst/>
                          <a:latin typeface="Arial Rounded MT Bold" panose="020F0704030504030204" pitchFamily="34" charset="0"/>
                        </a:rPr>
                        <a:t>50</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329363">
                <a:tc>
                  <a:txBody>
                    <a:bodyPr/>
                    <a:lstStyle/>
                    <a:p>
                      <a:pPr algn="just">
                        <a:lnSpc>
                          <a:spcPct val="115000"/>
                        </a:lnSpc>
                        <a:spcAft>
                          <a:spcPts val="0"/>
                        </a:spcAft>
                      </a:pPr>
                      <a:r>
                        <a:rPr lang="en-GB" sz="2200" dirty="0">
                          <a:effectLst/>
                          <a:latin typeface="Arial Rounded MT Bold" panose="020F0704030504030204" pitchFamily="34" charset="0"/>
                        </a:rPr>
                        <a:t>Other Ranks</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a:effectLst/>
                          <a:latin typeface="Arial Rounded MT Bold" panose="020F0704030504030204" pitchFamily="34" charset="0"/>
                        </a:rPr>
                        <a:t>21</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329363">
                <a:tc>
                  <a:txBody>
                    <a:bodyPr/>
                    <a:lstStyle/>
                    <a:p>
                      <a:pPr algn="just">
                        <a:lnSpc>
                          <a:spcPct val="115000"/>
                        </a:lnSpc>
                        <a:spcAft>
                          <a:spcPts val="0"/>
                        </a:spcAft>
                      </a:pPr>
                      <a:r>
                        <a:rPr lang="en-GB" sz="2200" b="1" dirty="0">
                          <a:effectLst/>
                          <a:latin typeface="Arial Rounded MT Bold" panose="020F0704030504030204" pitchFamily="34" charset="0"/>
                        </a:rPr>
                        <a:t>Total</a:t>
                      </a:r>
                      <a:endParaRPr lang="en-ZA" sz="22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algn="ctr">
                        <a:lnSpc>
                          <a:spcPct val="115000"/>
                        </a:lnSpc>
                        <a:spcAft>
                          <a:spcPts val="0"/>
                        </a:spcAft>
                      </a:pPr>
                      <a:r>
                        <a:rPr lang="en-GB" sz="2200" b="1" dirty="0">
                          <a:effectLst/>
                          <a:latin typeface="Arial Rounded MT Bold" panose="020F0704030504030204" pitchFamily="34" charset="0"/>
                        </a:rPr>
                        <a:t>123</a:t>
                      </a:r>
                      <a:endParaRPr lang="en-ZA" sz="22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val="10008"/>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441379099"/>
              </p:ext>
            </p:extLst>
          </p:nvPr>
        </p:nvGraphicFramePr>
        <p:xfrm>
          <a:off x="4567917" y="9275099"/>
          <a:ext cx="18549257" cy="3855720"/>
        </p:xfrm>
        <a:graphic>
          <a:graphicData uri="http://schemas.openxmlformats.org/drawingml/2006/table">
            <a:tbl>
              <a:tblPr firstRow="1" firstCol="1" bandRow="1">
                <a:tableStyleId>{5940675A-B579-460E-94D1-54222C63F5DA}</a:tableStyleId>
              </a:tblPr>
              <a:tblGrid>
                <a:gridCol w="12657800">
                  <a:extLst>
                    <a:ext uri="{9D8B030D-6E8A-4147-A177-3AD203B41FA5}">
                      <a16:colId xmlns:a16="http://schemas.microsoft.com/office/drawing/2014/main" val="20000"/>
                    </a:ext>
                  </a:extLst>
                </a:gridCol>
                <a:gridCol w="5891457">
                  <a:extLst>
                    <a:ext uri="{9D8B030D-6E8A-4147-A177-3AD203B41FA5}">
                      <a16:colId xmlns:a16="http://schemas.microsoft.com/office/drawing/2014/main" val="20001"/>
                    </a:ext>
                  </a:extLst>
                </a:gridCol>
              </a:tblGrid>
              <a:tr h="331509">
                <a:tc>
                  <a:txBody>
                    <a:bodyPr/>
                    <a:lstStyle/>
                    <a:p>
                      <a:pPr algn="ctr">
                        <a:lnSpc>
                          <a:spcPct val="115000"/>
                        </a:lnSpc>
                        <a:spcAft>
                          <a:spcPts val="0"/>
                        </a:spcAft>
                      </a:pPr>
                      <a:r>
                        <a:rPr lang="en-GB" sz="2200" b="1" dirty="0">
                          <a:effectLst/>
                          <a:latin typeface="Arial Rounded MT Bold" panose="020F0704030504030204" pitchFamily="34" charset="0"/>
                        </a:rPr>
                        <a:t>Rank Levels</a:t>
                      </a:r>
                      <a:endParaRPr lang="en-ZA" sz="22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ctr">
                        <a:lnSpc>
                          <a:spcPct val="115000"/>
                        </a:lnSpc>
                        <a:spcAft>
                          <a:spcPts val="0"/>
                        </a:spcAft>
                      </a:pPr>
                      <a:r>
                        <a:rPr lang="en-GB" sz="2200" b="1" dirty="0">
                          <a:effectLst/>
                          <a:latin typeface="Arial Rounded MT Bold" panose="020F0704030504030204" pitchFamily="34" charset="0"/>
                        </a:rPr>
                        <a:t>Number</a:t>
                      </a:r>
                      <a:endParaRPr lang="en-ZA" sz="22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0000"/>
                  </a:ext>
                </a:extLst>
              </a:tr>
              <a:tr h="331509">
                <a:tc>
                  <a:txBody>
                    <a:bodyPr/>
                    <a:lstStyle/>
                    <a:p>
                      <a:pPr algn="ctr">
                        <a:lnSpc>
                          <a:spcPct val="115000"/>
                        </a:lnSpc>
                        <a:spcAft>
                          <a:spcPts val="0"/>
                        </a:spcAft>
                      </a:pPr>
                      <a:r>
                        <a:rPr lang="en-GB" sz="2200" dirty="0">
                          <a:effectLst/>
                          <a:latin typeface="Arial Rounded MT Bold" panose="020F0704030504030204" pitchFamily="34" charset="0"/>
                        </a:rPr>
                        <a:t>a.</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15000"/>
                        </a:lnSpc>
                        <a:spcAft>
                          <a:spcPts val="0"/>
                        </a:spcAft>
                      </a:pPr>
                      <a:r>
                        <a:rPr lang="en-GB" sz="2200" dirty="0">
                          <a:effectLst/>
                          <a:latin typeface="Arial Rounded MT Bold" panose="020F0704030504030204" pitchFamily="34" charset="0"/>
                        </a:rPr>
                        <a:t>b.</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10001"/>
                  </a:ext>
                </a:extLst>
              </a:tr>
              <a:tr h="331509">
                <a:tc>
                  <a:txBody>
                    <a:bodyPr/>
                    <a:lstStyle/>
                    <a:p>
                      <a:pPr algn="just">
                        <a:lnSpc>
                          <a:spcPct val="115000"/>
                        </a:lnSpc>
                        <a:spcAft>
                          <a:spcPts val="0"/>
                        </a:spcAft>
                      </a:pPr>
                      <a:r>
                        <a:rPr lang="en-GB" sz="2200" dirty="0">
                          <a:effectLst/>
                          <a:latin typeface="Arial Rounded MT Bold" panose="020F0704030504030204" pitchFamily="34" charset="0"/>
                        </a:rPr>
                        <a:t>Generals/ Flag Officers</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dirty="0">
                          <a:effectLst/>
                          <a:latin typeface="Arial Rounded MT Bold" panose="020F0704030504030204" pitchFamily="34" charset="0"/>
                        </a:rPr>
                        <a:t>0</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31509">
                <a:tc>
                  <a:txBody>
                    <a:bodyPr/>
                    <a:lstStyle/>
                    <a:p>
                      <a:pPr algn="just">
                        <a:lnSpc>
                          <a:spcPct val="115000"/>
                        </a:lnSpc>
                        <a:spcAft>
                          <a:spcPts val="0"/>
                        </a:spcAft>
                      </a:pPr>
                      <a:r>
                        <a:rPr lang="en-GB" sz="2200" dirty="0">
                          <a:effectLst/>
                          <a:latin typeface="Arial Rounded MT Bold" panose="020F0704030504030204" pitchFamily="34" charset="0"/>
                        </a:rPr>
                        <a:t>Senior Officers</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dirty="0">
                          <a:effectLst/>
                          <a:latin typeface="Arial Rounded MT Bold" panose="020F0704030504030204" pitchFamily="34" charset="0"/>
                        </a:rPr>
                        <a:t>12</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331509">
                <a:tc>
                  <a:txBody>
                    <a:bodyPr/>
                    <a:lstStyle/>
                    <a:p>
                      <a:pPr algn="just">
                        <a:lnSpc>
                          <a:spcPct val="115000"/>
                        </a:lnSpc>
                        <a:spcAft>
                          <a:spcPts val="0"/>
                        </a:spcAft>
                      </a:pPr>
                      <a:r>
                        <a:rPr lang="en-GB" sz="2200">
                          <a:effectLst/>
                          <a:latin typeface="Arial Rounded MT Bold" panose="020F0704030504030204" pitchFamily="34" charset="0"/>
                        </a:rPr>
                        <a:t>Officers</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a:effectLst/>
                          <a:latin typeface="Arial Rounded MT Bold" panose="020F0704030504030204" pitchFamily="34" charset="0"/>
                        </a:rPr>
                        <a:t>4</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331509">
                <a:tc>
                  <a:txBody>
                    <a:bodyPr/>
                    <a:lstStyle/>
                    <a:p>
                      <a:pPr algn="just">
                        <a:lnSpc>
                          <a:spcPct val="115000"/>
                        </a:lnSpc>
                        <a:spcAft>
                          <a:spcPts val="0"/>
                        </a:spcAft>
                      </a:pPr>
                      <a:r>
                        <a:rPr lang="en-GB" sz="2200">
                          <a:effectLst/>
                          <a:latin typeface="Arial Rounded MT Bold" panose="020F0704030504030204" pitchFamily="34" charset="0"/>
                        </a:rPr>
                        <a:t>Warrant Officers</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a:effectLst/>
                          <a:latin typeface="Arial Rounded MT Bold" panose="020F0704030504030204" pitchFamily="34" charset="0"/>
                        </a:rPr>
                        <a:t>8</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331509">
                <a:tc>
                  <a:txBody>
                    <a:bodyPr/>
                    <a:lstStyle/>
                    <a:p>
                      <a:pPr algn="just">
                        <a:lnSpc>
                          <a:spcPct val="115000"/>
                        </a:lnSpc>
                        <a:spcAft>
                          <a:spcPts val="0"/>
                        </a:spcAft>
                      </a:pPr>
                      <a:r>
                        <a:rPr lang="en-GB" sz="2200">
                          <a:effectLst/>
                          <a:latin typeface="Arial Rounded MT Bold" panose="020F0704030504030204" pitchFamily="34" charset="0"/>
                        </a:rPr>
                        <a:t>NCO’s</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a:effectLst/>
                          <a:latin typeface="Arial Rounded MT Bold" panose="020F0704030504030204" pitchFamily="34" charset="0"/>
                        </a:rPr>
                        <a:t>26</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331509">
                <a:tc>
                  <a:txBody>
                    <a:bodyPr/>
                    <a:lstStyle/>
                    <a:p>
                      <a:pPr algn="just">
                        <a:lnSpc>
                          <a:spcPct val="115000"/>
                        </a:lnSpc>
                        <a:spcAft>
                          <a:spcPts val="0"/>
                        </a:spcAft>
                      </a:pPr>
                      <a:r>
                        <a:rPr lang="en-GB" sz="2200" dirty="0">
                          <a:effectLst/>
                          <a:latin typeface="Arial Rounded MT Bold" panose="020F0704030504030204" pitchFamily="34" charset="0"/>
                        </a:rPr>
                        <a:t>Other Ranks</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dirty="0">
                          <a:effectLst/>
                          <a:latin typeface="Arial Rounded MT Bold" panose="020F0704030504030204" pitchFamily="34" charset="0"/>
                        </a:rPr>
                        <a:t>34</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331509">
                <a:tc>
                  <a:txBody>
                    <a:bodyPr/>
                    <a:lstStyle/>
                    <a:p>
                      <a:pPr algn="just">
                        <a:lnSpc>
                          <a:spcPct val="115000"/>
                        </a:lnSpc>
                        <a:spcAft>
                          <a:spcPts val="0"/>
                        </a:spcAft>
                      </a:pPr>
                      <a:r>
                        <a:rPr lang="en-GB" sz="2200" dirty="0" smtClean="0">
                          <a:effectLst/>
                          <a:latin typeface="Arial Rounded MT Bold" panose="020F0704030504030204" pitchFamily="34" charset="0"/>
                        </a:rPr>
                        <a:t>Ranks not Stated</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dirty="0" smtClean="0">
                          <a:effectLst/>
                          <a:latin typeface="Arial Rounded MT Bold" panose="020F0704030504030204" pitchFamily="34" charset="0"/>
                          <a:ea typeface="+mn-ea"/>
                          <a:cs typeface="+mn-cs"/>
                        </a:rPr>
                        <a:t>6</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331509">
                <a:tc>
                  <a:txBody>
                    <a:bodyPr/>
                    <a:lstStyle/>
                    <a:p>
                      <a:pPr algn="just">
                        <a:lnSpc>
                          <a:spcPct val="115000"/>
                        </a:lnSpc>
                        <a:spcAft>
                          <a:spcPts val="0"/>
                        </a:spcAft>
                      </a:pPr>
                      <a:r>
                        <a:rPr lang="en-GB" sz="2200" b="1" dirty="0">
                          <a:effectLst/>
                          <a:latin typeface="Arial Rounded MT Bold" panose="020F0704030504030204" pitchFamily="34" charset="0"/>
                        </a:rPr>
                        <a:t>Total</a:t>
                      </a:r>
                      <a:endParaRPr lang="en-ZA" sz="22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algn="ctr">
                        <a:lnSpc>
                          <a:spcPct val="115000"/>
                        </a:lnSpc>
                        <a:spcAft>
                          <a:spcPts val="0"/>
                        </a:spcAft>
                      </a:pPr>
                      <a:r>
                        <a:rPr lang="en-GB" sz="2200" b="1" dirty="0" smtClean="0">
                          <a:effectLst/>
                          <a:latin typeface="Arial Rounded MT Bold" panose="020F0704030504030204" pitchFamily="34" charset="0"/>
                          <a:ea typeface="+mn-ea"/>
                          <a:cs typeface="+mn-cs"/>
                        </a:rPr>
                        <a:t>90</a:t>
                      </a:r>
                      <a:endParaRPr lang="en-ZA" sz="22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val="10009"/>
                  </a:ext>
                </a:extLst>
              </a:tr>
            </a:tbl>
          </a:graphicData>
        </a:graphic>
      </p:graphicFrame>
      <p:sp>
        <p:nvSpPr>
          <p:cNvPr id="12" name="TextBox 11"/>
          <p:cNvSpPr txBox="1"/>
          <p:nvPr/>
        </p:nvSpPr>
        <p:spPr>
          <a:xfrm>
            <a:off x="28141" y="13366471"/>
            <a:ext cx="4115233" cy="369332"/>
          </a:xfrm>
          <a:prstGeom prst="rect">
            <a:avLst/>
          </a:prstGeom>
          <a:noFill/>
        </p:spPr>
        <p:txBody>
          <a:bodyPr wrap="square" rtlCol="0">
            <a:spAutoFit/>
          </a:bodyPr>
          <a:lstStyle/>
          <a:p>
            <a:pPr algn="ctr"/>
            <a:r>
              <a:rPr lang="en-ZA" sz="1800" dirty="0" smtClean="0">
                <a:solidFill>
                  <a:schemeClr val="bg1"/>
                </a:solidFill>
                <a:latin typeface="Arial Rounded MT Bold" panose="020F0704030504030204" pitchFamily="34" charset="0"/>
              </a:rPr>
              <a:t>23.</a:t>
            </a:r>
            <a:endParaRPr lang="en-ZA" sz="1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1084430833"/>
      </p:ext>
    </p:extLst>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Rectangle 4"/>
          <p:cNvSpPr/>
          <p:nvPr/>
        </p:nvSpPr>
        <p:spPr>
          <a:xfrm>
            <a:off x="4061883" y="1956246"/>
            <a:ext cx="20309417" cy="10831689"/>
          </a:xfrm>
          <a:prstGeom prst="rect">
            <a:avLst/>
          </a:prstGeom>
        </p:spPr>
        <p:txBody>
          <a:bodyPr/>
          <a:lstStyle/>
          <a:p>
            <a:pPr lvl="0"/>
            <a:endParaRPr lang="en-ZA" dirty="0"/>
          </a:p>
          <a:p>
            <a:pPr lvl="0">
              <a:buChar char="•"/>
            </a:pPr>
            <a:endParaRPr lang="en-ZA" dirty="0"/>
          </a:p>
        </p:txBody>
      </p:sp>
      <p:grpSp>
        <p:nvGrpSpPr>
          <p:cNvPr id="16" name="Group 15"/>
          <p:cNvGrpSpPr/>
          <p:nvPr/>
        </p:nvGrpSpPr>
        <p:grpSpPr>
          <a:xfrm>
            <a:off x="28141" y="269838"/>
            <a:ext cx="4115234" cy="5191435"/>
            <a:chOff x="28141" y="859778"/>
            <a:chExt cx="4115234" cy="5191435"/>
          </a:xfrm>
        </p:grpSpPr>
        <p:pic>
          <p:nvPicPr>
            <p:cNvPr id="17" name="image5.png"/>
            <p:cNvPicPr/>
            <p:nvPr/>
          </p:nvPicPr>
          <p:blipFill>
            <a:blip r:embed="rId2">
              <a:extLst/>
            </a:blip>
            <a:stretch>
              <a:fillRect/>
            </a:stretch>
          </p:blipFill>
          <p:spPr>
            <a:xfrm>
              <a:off x="28141" y="859778"/>
              <a:ext cx="4115234" cy="3880663"/>
            </a:xfrm>
            <a:prstGeom prst="rect">
              <a:avLst/>
            </a:prstGeom>
            <a:ln w="12700">
              <a:miter lim="400000"/>
            </a:ln>
          </p:spPr>
        </p:pic>
        <p:sp>
          <p:nvSpPr>
            <p:cNvPr id="18"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smtClean="0">
                <a:solidFill>
                  <a:srgbClr val="FFDE17"/>
                </a:solidFill>
                <a:latin typeface="Arial Black" panose="020B0A04020102020204" pitchFamily="34" charset="0"/>
              </a:endParaRPr>
            </a:p>
            <a:p>
              <a:pPr lvl="0" algn="ctr">
                <a:defRPr sz="1800" cap="none">
                  <a:solidFill>
                    <a:srgbClr val="000000"/>
                  </a:solidFill>
                </a:defRPr>
              </a:pPr>
              <a:r>
                <a:rPr lang="en-ZA" sz="2500" cap="all" dirty="0" smtClean="0">
                  <a:solidFill>
                    <a:srgbClr val="FFDE17"/>
                  </a:solidFill>
                  <a:latin typeface="Arial Black" panose="020B0A04020102020204" pitchFamily="34" charset="0"/>
                </a:rPr>
                <a:t>&amp;</a:t>
              </a:r>
            </a:p>
            <a:p>
              <a:pPr lvl="0" algn="ctr">
                <a:defRPr sz="1800" cap="none">
                  <a:solidFill>
                    <a:srgbClr val="000000"/>
                  </a:solidFill>
                </a:defRPr>
              </a:pPr>
              <a:r>
                <a:rPr sz="2500" cap="all" dirty="0" smtClean="0">
                  <a:solidFill>
                    <a:srgbClr val="FFDE17"/>
                  </a:solidFill>
                  <a:latin typeface="Arial Black" panose="020B0A04020102020204" pitchFamily="34" charset="0"/>
                </a:rPr>
                <a:t>Impartial</a:t>
              </a:r>
              <a:endParaRPr sz="2500" cap="all" dirty="0">
                <a:solidFill>
                  <a:srgbClr val="FFDE17"/>
                </a:solidFill>
                <a:latin typeface="Arial Black" panose="020B0A04020102020204" pitchFamily="34" charset="0"/>
              </a:endParaRPr>
            </a:p>
          </p:txBody>
        </p:sp>
      </p:grpSp>
      <p:sp>
        <p:nvSpPr>
          <p:cNvPr id="9" name="Title 1"/>
          <p:cNvSpPr txBox="1">
            <a:spLocks/>
          </p:cNvSpPr>
          <p:nvPr/>
        </p:nvSpPr>
        <p:spPr>
          <a:xfrm>
            <a:off x="4143374" y="28299"/>
            <a:ext cx="20227926" cy="1852187"/>
          </a:xfrm>
          <a:prstGeom prst="rect">
            <a:avLst/>
          </a:prstGeom>
        </p:spPr>
        <p:txBody>
          <a:bodyPr anchor="ctr">
            <a:norm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r>
              <a:rPr lang="en-ZA" sz="8000" b="1" dirty="0" smtClean="0">
                <a:latin typeface="Arial Rounded MT Bold" panose="020F0704030504030204" pitchFamily="34" charset="0"/>
              </a:rPr>
              <a:t>OPERATIONS</a:t>
            </a:r>
            <a:endParaRPr lang="en-ZA" sz="4900" b="1" dirty="0">
              <a:latin typeface="Arial Rounded MT Bold" panose="020F0704030504030204" pitchFamily="34" charset="0"/>
            </a:endParaRPr>
          </a:p>
        </p:txBody>
      </p:sp>
      <p:sp>
        <p:nvSpPr>
          <p:cNvPr id="4" name="Rectangle 3"/>
          <p:cNvSpPr/>
          <p:nvPr/>
        </p:nvSpPr>
        <p:spPr>
          <a:xfrm>
            <a:off x="4270818" y="1752262"/>
            <a:ext cx="19720149" cy="646331"/>
          </a:xfrm>
          <a:prstGeom prst="rect">
            <a:avLst/>
          </a:prstGeom>
        </p:spPr>
        <p:txBody>
          <a:bodyPr wrap="square">
            <a:spAutoFit/>
          </a:bodyPr>
          <a:lstStyle/>
          <a:p>
            <a:pPr algn="just"/>
            <a:r>
              <a:rPr lang="en-GB" b="1" u="sng" dirty="0" smtClean="0">
                <a:solidFill>
                  <a:schemeClr val="tx1"/>
                </a:solidFill>
                <a:latin typeface="Arial Rounded MT Bold" panose="020F0704030504030204" pitchFamily="34" charset="0"/>
              </a:rPr>
              <a:t>Number of Complaints per Service / Members of the Public for FY2020/21</a:t>
            </a:r>
            <a:r>
              <a:rPr lang="en-GB" dirty="0" smtClean="0">
                <a:solidFill>
                  <a:schemeClr val="tx1"/>
                </a:solidFill>
                <a:latin typeface="Arial Rounded MT Bold" panose="020F0704030504030204" pitchFamily="34" charset="0"/>
              </a:rPr>
              <a:t>. </a:t>
            </a:r>
            <a:endParaRPr lang="en-ZA" sz="2400" dirty="0" smtClean="0">
              <a:solidFill>
                <a:schemeClr val="tx1"/>
              </a:solidFill>
              <a:latin typeface="Arial Rounded MT Bold" panose="020F0704030504030204" pitchFamily="34" charset="0"/>
            </a:endParaRPr>
          </a:p>
        </p:txBody>
      </p:sp>
      <p:graphicFrame>
        <p:nvGraphicFramePr>
          <p:cNvPr id="11" name="Chart 10"/>
          <p:cNvGraphicFramePr/>
          <p:nvPr>
            <p:extLst>
              <p:ext uri="{D42A27DB-BD31-4B8C-83A1-F6EECF244321}">
                <p14:modId xmlns:p14="http://schemas.microsoft.com/office/powerpoint/2010/main" val="1753415626"/>
              </p:ext>
            </p:extLst>
          </p:nvPr>
        </p:nvGraphicFramePr>
        <p:xfrm>
          <a:off x="4683328" y="2971801"/>
          <a:ext cx="19307639" cy="8556170"/>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a:off x="28141" y="13366471"/>
            <a:ext cx="4115233" cy="369332"/>
          </a:xfrm>
          <a:prstGeom prst="rect">
            <a:avLst/>
          </a:prstGeom>
          <a:noFill/>
        </p:spPr>
        <p:txBody>
          <a:bodyPr wrap="square" rtlCol="0">
            <a:spAutoFit/>
          </a:bodyPr>
          <a:lstStyle/>
          <a:p>
            <a:pPr algn="ctr"/>
            <a:r>
              <a:rPr lang="en-ZA" sz="1800" dirty="0" smtClean="0">
                <a:solidFill>
                  <a:schemeClr val="bg1"/>
                </a:solidFill>
                <a:latin typeface="Arial Rounded MT Bold" panose="020F0704030504030204" pitchFamily="34" charset="0"/>
              </a:rPr>
              <a:t>24.</a:t>
            </a:r>
            <a:endParaRPr lang="en-ZA" sz="1800" dirty="0">
              <a:solidFill>
                <a:schemeClr val="bg1"/>
              </a:solidFill>
              <a:latin typeface="Arial Rounded MT Bold" panose="020F0704030504030204" pitchFamily="34" charset="0"/>
            </a:endParaRPr>
          </a:p>
        </p:txBody>
      </p:sp>
      <p:grpSp>
        <p:nvGrpSpPr>
          <p:cNvPr id="13" name="Group 12"/>
          <p:cNvGrpSpPr/>
          <p:nvPr/>
        </p:nvGrpSpPr>
        <p:grpSpPr>
          <a:xfrm>
            <a:off x="14726652" y="12202286"/>
            <a:ext cx="9023685" cy="732501"/>
            <a:chOff x="14726652" y="12202286"/>
            <a:chExt cx="9023685" cy="732501"/>
          </a:xfrm>
        </p:grpSpPr>
        <p:sp>
          <p:nvSpPr>
            <p:cNvPr id="14" name="Rectangular Callout 13"/>
            <p:cNvSpPr/>
            <p:nvPr/>
          </p:nvSpPr>
          <p:spPr>
            <a:xfrm>
              <a:off x="14726653" y="12202286"/>
              <a:ext cx="9023684" cy="732501"/>
            </a:xfrm>
            <a:prstGeom prst="wedgeRectCallout">
              <a:avLst>
                <a:gd name="adj1" fmla="val -20889"/>
                <a:gd name="adj2" fmla="val -17607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5" name="TextBox 14"/>
            <p:cNvSpPr txBox="1"/>
            <p:nvPr/>
          </p:nvSpPr>
          <p:spPr>
            <a:xfrm>
              <a:off x="14726652" y="12202287"/>
              <a:ext cx="9023685" cy="707886"/>
            </a:xfrm>
            <a:prstGeom prst="rect">
              <a:avLst/>
            </a:prstGeom>
            <a:noFill/>
          </p:spPr>
          <p:txBody>
            <a:bodyPr wrap="square" rtlCol="0">
              <a:spAutoFit/>
            </a:bodyPr>
            <a:lstStyle/>
            <a:p>
              <a:pPr algn="just"/>
              <a:r>
                <a:rPr lang="en-ZA" sz="2000" dirty="0" smtClean="0">
                  <a:solidFill>
                    <a:schemeClr val="tx1"/>
                  </a:solidFill>
                  <a:latin typeface="Arial Rounded MT Bold" panose="020F0704030504030204" pitchFamily="34" charset="0"/>
                </a:rPr>
                <a:t>The complaints recorded under NSF refers to Non-Statutory Force Members that have never been </a:t>
              </a:r>
              <a:r>
                <a:rPr lang="en-ZA" sz="2000" smtClean="0">
                  <a:solidFill>
                    <a:schemeClr val="tx1"/>
                  </a:solidFill>
                  <a:latin typeface="Arial Rounded MT Bold" panose="020F0704030504030204" pitchFamily="34" charset="0"/>
                </a:rPr>
                <a:t>integrated into the SANDF</a:t>
              </a:r>
              <a:endParaRPr lang="en-ZA" sz="2000" dirty="0">
                <a:solidFill>
                  <a:schemeClr val="tx1"/>
                </a:solidFill>
                <a:latin typeface="Arial Rounded MT Bold" panose="020F0704030504030204" pitchFamily="34" charset="0"/>
              </a:endParaRPr>
            </a:p>
          </p:txBody>
        </p:sp>
      </p:grpSp>
    </p:spTree>
    <p:extLst>
      <p:ext uri="{BB962C8B-B14F-4D97-AF65-F5344CB8AC3E}">
        <p14:creationId xmlns:p14="http://schemas.microsoft.com/office/powerpoint/2010/main" val="3494026866"/>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Rectangle 4"/>
          <p:cNvSpPr/>
          <p:nvPr/>
        </p:nvSpPr>
        <p:spPr>
          <a:xfrm>
            <a:off x="4061883" y="1956246"/>
            <a:ext cx="20309417" cy="10831689"/>
          </a:xfrm>
          <a:prstGeom prst="rect">
            <a:avLst/>
          </a:prstGeom>
        </p:spPr>
        <p:txBody>
          <a:bodyPr/>
          <a:lstStyle/>
          <a:p>
            <a:pPr lvl="0"/>
            <a:endParaRPr lang="en-ZA" dirty="0"/>
          </a:p>
          <a:p>
            <a:pPr lvl="0">
              <a:buChar char="•"/>
            </a:pPr>
            <a:endParaRPr lang="en-ZA" dirty="0"/>
          </a:p>
        </p:txBody>
      </p:sp>
      <p:grpSp>
        <p:nvGrpSpPr>
          <p:cNvPr id="16" name="Group 15"/>
          <p:cNvGrpSpPr/>
          <p:nvPr/>
        </p:nvGrpSpPr>
        <p:grpSpPr>
          <a:xfrm>
            <a:off x="28141" y="269838"/>
            <a:ext cx="4115234" cy="5191435"/>
            <a:chOff x="28141" y="859778"/>
            <a:chExt cx="4115234" cy="5191435"/>
          </a:xfrm>
        </p:grpSpPr>
        <p:pic>
          <p:nvPicPr>
            <p:cNvPr id="17" name="image5.png"/>
            <p:cNvPicPr/>
            <p:nvPr/>
          </p:nvPicPr>
          <p:blipFill>
            <a:blip r:embed="rId2">
              <a:extLst/>
            </a:blip>
            <a:stretch>
              <a:fillRect/>
            </a:stretch>
          </p:blipFill>
          <p:spPr>
            <a:xfrm>
              <a:off x="28141" y="859778"/>
              <a:ext cx="4115234" cy="3880663"/>
            </a:xfrm>
            <a:prstGeom prst="rect">
              <a:avLst/>
            </a:prstGeom>
            <a:ln w="12700">
              <a:miter lim="400000"/>
            </a:ln>
          </p:spPr>
        </p:pic>
        <p:sp>
          <p:nvSpPr>
            <p:cNvPr id="18"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smtClean="0">
                <a:solidFill>
                  <a:srgbClr val="FFDE17"/>
                </a:solidFill>
                <a:latin typeface="Arial Black" panose="020B0A04020102020204" pitchFamily="34" charset="0"/>
              </a:endParaRPr>
            </a:p>
            <a:p>
              <a:pPr lvl="0" algn="ctr">
                <a:defRPr sz="1800" cap="none">
                  <a:solidFill>
                    <a:srgbClr val="000000"/>
                  </a:solidFill>
                </a:defRPr>
              </a:pPr>
              <a:r>
                <a:rPr lang="en-ZA" sz="2500" cap="all" dirty="0" smtClean="0">
                  <a:solidFill>
                    <a:srgbClr val="FFDE17"/>
                  </a:solidFill>
                  <a:latin typeface="Arial Black" panose="020B0A04020102020204" pitchFamily="34" charset="0"/>
                </a:rPr>
                <a:t>&amp;</a:t>
              </a:r>
            </a:p>
            <a:p>
              <a:pPr lvl="0" algn="ctr">
                <a:defRPr sz="1800" cap="none">
                  <a:solidFill>
                    <a:srgbClr val="000000"/>
                  </a:solidFill>
                </a:defRPr>
              </a:pPr>
              <a:r>
                <a:rPr sz="2500" cap="all" dirty="0" smtClean="0">
                  <a:solidFill>
                    <a:srgbClr val="FFDE17"/>
                  </a:solidFill>
                  <a:latin typeface="Arial Black" panose="020B0A04020102020204" pitchFamily="34" charset="0"/>
                </a:rPr>
                <a:t>Impartial</a:t>
              </a:r>
              <a:endParaRPr sz="2500" cap="all" dirty="0">
                <a:solidFill>
                  <a:srgbClr val="FFDE17"/>
                </a:solidFill>
                <a:latin typeface="Arial Black" panose="020B0A04020102020204" pitchFamily="34" charset="0"/>
              </a:endParaRPr>
            </a:p>
          </p:txBody>
        </p:sp>
      </p:grpSp>
      <p:sp>
        <p:nvSpPr>
          <p:cNvPr id="9" name="Title 1"/>
          <p:cNvSpPr txBox="1">
            <a:spLocks/>
          </p:cNvSpPr>
          <p:nvPr/>
        </p:nvSpPr>
        <p:spPr>
          <a:xfrm>
            <a:off x="4143374" y="28299"/>
            <a:ext cx="20227926" cy="1852187"/>
          </a:xfrm>
          <a:prstGeom prst="rect">
            <a:avLst/>
          </a:prstGeom>
        </p:spPr>
        <p:txBody>
          <a:bodyPr anchor="ctr">
            <a:norm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r>
              <a:rPr lang="en-ZA" sz="8000" b="1" dirty="0" smtClean="0">
                <a:latin typeface="Arial Rounded MT Bold" panose="020F0704030504030204" pitchFamily="34" charset="0"/>
              </a:rPr>
              <a:t>OPERATIONS</a:t>
            </a:r>
            <a:endParaRPr lang="en-ZA" sz="4900" b="1" dirty="0">
              <a:latin typeface="Arial Rounded MT Bold" panose="020F0704030504030204" pitchFamily="34" charset="0"/>
            </a:endParaRPr>
          </a:p>
        </p:txBody>
      </p:sp>
      <p:sp>
        <p:nvSpPr>
          <p:cNvPr id="4" name="Rectangle 3"/>
          <p:cNvSpPr/>
          <p:nvPr/>
        </p:nvSpPr>
        <p:spPr>
          <a:xfrm>
            <a:off x="4270818" y="1752262"/>
            <a:ext cx="19720149" cy="646331"/>
          </a:xfrm>
          <a:prstGeom prst="rect">
            <a:avLst/>
          </a:prstGeom>
        </p:spPr>
        <p:txBody>
          <a:bodyPr wrap="square">
            <a:spAutoFit/>
          </a:bodyPr>
          <a:lstStyle/>
          <a:p>
            <a:pPr algn="just"/>
            <a:r>
              <a:rPr lang="en-GB" b="1" u="sng" dirty="0" smtClean="0">
                <a:solidFill>
                  <a:schemeClr val="tx1"/>
                </a:solidFill>
                <a:latin typeface="Arial Rounded MT Bold" panose="020F0704030504030204" pitchFamily="34" charset="0"/>
              </a:rPr>
              <a:t>Geographic Spread</a:t>
            </a:r>
            <a:r>
              <a:rPr lang="en-GB" dirty="0" smtClean="0">
                <a:solidFill>
                  <a:schemeClr val="tx1"/>
                </a:solidFill>
                <a:latin typeface="Arial Rounded MT Bold" panose="020F0704030504030204" pitchFamily="34" charset="0"/>
              </a:rPr>
              <a:t>.  </a:t>
            </a:r>
            <a:endParaRPr lang="en-ZA" b="1" u="sng" dirty="0">
              <a:solidFill>
                <a:schemeClr val="tx1"/>
              </a:solidFill>
              <a:latin typeface="Arial Rounded MT Bold" panose="020F0704030504030204" pitchFamily="34" charset="0"/>
            </a:endParaRPr>
          </a:p>
        </p:txBody>
      </p:sp>
      <p:graphicFrame>
        <p:nvGraphicFramePr>
          <p:cNvPr id="11" name="Chart 10"/>
          <p:cNvGraphicFramePr/>
          <p:nvPr>
            <p:extLst>
              <p:ext uri="{D42A27DB-BD31-4B8C-83A1-F6EECF244321}">
                <p14:modId xmlns:p14="http://schemas.microsoft.com/office/powerpoint/2010/main" val="2132402556"/>
              </p:ext>
            </p:extLst>
          </p:nvPr>
        </p:nvGraphicFramePr>
        <p:xfrm>
          <a:off x="4270818" y="2775857"/>
          <a:ext cx="19438268" cy="8229599"/>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ular Callout 6"/>
          <p:cNvSpPr/>
          <p:nvPr/>
        </p:nvSpPr>
        <p:spPr>
          <a:xfrm>
            <a:off x="10613572" y="12017830"/>
            <a:ext cx="12279085" cy="1371600"/>
          </a:xfrm>
          <a:prstGeom prst="wedgeRectCallout">
            <a:avLst>
              <a:gd name="adj1" fmla="val -95301"/>
              <a:gd name="adj2" fmla="val -12559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hangingPunct="0"/>
            <a:r>
              <a:rPr lang="en-ZA" sz="2400" dirty="0">
                <a:solidFill>
                  <a:schemeClr val="tx1"/>
                </a:solidFill>
                <a:latin typeface="Arial Rounded MT Bold" panose="020F0704030504030204" pitchFamily="34" charset="0"/>
              </a:rPr>
              <a:t>Complaints from Gauteng still registered the highest at </a:t>
            </a:r>
            <a:r>
              <a:rPr lang="en-ZA" sz="2400" b="1" dirty="0">
                <a:solidFill>
                  <a:schemeClr val="tx1"/>
                </a:solidFill>
                <a:latin typeface="Arial Rounded MT Bold" panose="020F0704030504030204" pitchFamily="34" charset="0"/>
              </a:rPr>
              <a:t>47%</a:t>
            </a:r>
            <a:r>
              <a:rPr lang="en-ZA" sz="2400" dirty="0">
                <a:solidFill>
                  <a:schemeClr val="tx1"/>
                </a:solidFill>
                <a:latin typeface="Arial Rounded MT Bold" panose="020F0704030504030204" pitchFamily="34" charset="0"/>
              </a:rPr>
              <a:t> followed by Western Cape at </a:t>
            </a:r>
            <a:r>
              <a:rPr lang="en-ZA" sz="2400" b="1" dirty="0">
                <a:solidFill>
                  <a:schemeClr val="tx1"/>
                </a:solidFill>
                <a:latin typeface="Arial Rounded MT Bold" panose="020F0704030504030204" pitchFamily="34" charset="0"/>
              </a:rPr>
              <a:t>17%.</a:t>
            </a:r>
            <a:r>
              <a:rPr lang="en-ZA" sz="2400" dirty="0">
                <a:solidFill>
                  <a:schemeClr val="tx1"/>
                </a:solidFill>
                <a:latin typeface="Arial Rounded MT Bold" panose="020F0704030504030204" pitchFamily="34" charset="0"/>
              </a:rPr>
              <a:t> The remainder is spread across all the other provinces as shown in </a:t>
            </a:r>
            <a:r>
              <a:rPr lang="en-ZA" sz="2400" dirty="0" smtClean="0">
                <a:solidFill>
                  <a:schemeClr val="tx1"/>
                </a:solidFill>
                <a:latin typeface="Arial Rounded MT Bold" panose="020F0704030504030204" pitchFamily="34" charset="0"/>
              </a:rPr>
              <a:t>the graph above.</a:t>
            </a:r>
            <a:endParaRPr lang="en-ZA" sz="2400" dirty="0">
              <a:solidFill>
                <a:schemeClr val="tx1"/>
              </a:solidFill>
              <a:effectLst/>
              <a:latin typeface="Arial Rounded MT Bold" panose="020F0704030504030204" pitchFamily="34" charset="0"/>
            </a:endParaRPr>
          </a:p>
        </p:txBody>
      </p:sp>
      <p:sp>
        <p:nvSpPr>
          <p:cNvPr id="13" name="TextBox 12"/>
          <p:cNvSpPr txBox="1"/>
          <p:nvPr/>
        </p:nvSpPr>
        <p:spPr>
          <a:xfrm>
            <a:off x="28141" y="13366471"/>
            <a:ext cx="4115233" cy="369332"/>
          </a:xfrm>
          <a:prstGeom prst="rect">
            <a:avLst/>
          </a:prstGeom>
          <a:noFill/>
        </p:spPr>
        <p:txBody>
          <a:bodyPr wrap="square" rtlCol="0">
            <a:spAutoFit/>
          </a:bodyPr>
          <a:lstStyle/>
          <a:p>
            <a:pPr algn="ctr"/>
            <a:r>
              <a:rPr lang="en-ZA" sz="1800" dirty="0" smtClean="0">
                <a:solidFill>
                  <a:schemeClr val="bg1"/>
                </a:solidFill>
                <a:latin typeface="Arial Rounded MT Bold" panose="020F0704030504030204" pitchFamily="34" charset="0"/>
              </a:rPr>
              <a:t>25.</a:t>
            </a:r>
            <a:endParaRPr lang="en-ZA" sz="1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892461209"/>
      </p:ext>
    </p:extLst>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Rectangle 4"/>
          <p:cNvSpPr/>
          <p:nvPr/>
        </p:nvSpPr>
        <p:spPr>
          <a:xfrm>
            <a:off x="4061883" y="1956246"/>
            <a:ext cx="20309417" cy="10831689"/>
          </a:xfrm>
          <a:prstGeom prst="rect">
            <a:avLst/>
          </a:prstGeom>
        </p:spPr>
        <p:txBody>
          <a:bodyPr/>
          <a:lstStyle/>
          <a:p>
            <a:pPr lvl="0"/>
            <a:endParaRPr lang="en-ZA" dirty="0"/>
          </a:p>
          <a:p>
            <a:pPr lvl="0">
              <a:buChar char="•"/>
            </a:pPr>
            <a:endParaRPr lang="en-ZA" dirty="0"/>
          </a:p>
        </p:txBody>
      </p:sp>
      <p:grpSp>
        <p:nvGrpSpPr>
          <p:cNvPr id="16" name="Group 15"/>
          <p:cNvGrpSpPr/>
          <p:nvPr/>
        </p:nvGrpSpPr>
        <p:grpSpPr>
          <a:xfrm>
            <a:off x="28141" y="269838"/>
            <a:ext cx="4115234" cy="5191435"/>
            <a:chOff x="28141" y="859778"/>
            <a:chExt cx="4115234" cy="5191435"/>
          </a:xfrm>
        </p:grpSpPr>
        <p:pic>
          <p:nvPicPr>
            <p:cNvPr id="17" name="image5.png"/>
            <p:cNvPicPr/>
            <p:nvPr/>
          </p:nvPicPr>
          <p:blipFill>
            <a:blip r:embed="rId2">
              <a:extLst/>
            </a:blip>
            <a:stretch>
              <a:fillRect/>
            </a:stretch>
          </p:blipFill>
          <p:spPr>
            <a:xfrm>
              <a:off x="28141" y="859778"/>
              <a:ext cx="4115234" cy="3880663"/>
            </a:xfrm>
            <a:prstGeom prst="rect">
              <a:avLst/>
            </a:prstGeom>
            <a:ln w="12700">
              <a:miter lim="400000"/>
            </a:ln>
          </p:spPr>
        </p:pic>
        <p:sp>
          <p:nvSpPr>
            <p:cNvPr id="18"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smtClean="0">
                <a:solidFill>
                  <a:srgbClr val="FFDE17"/>
                </a:solidFill>
                <a:latin typeface="Arial Black" panose="020B0A04020102020204" pitchFamily="34" charset="0"/>
              </a:endParaRPr>
            </a:p>
            <a:p>
              <a:pPr lvl="0" algn="ctr">
                <a:defRPr sz="1800" cap="none">
                  <a:solidFill>
                    <a:srgbClr val="000000"/>
                  </a:solidFill>
                </a:defRPr>
              </a:pPr>
              <a:r>
                <a:rPr lang="en-ZA" sz="2500" cap="all" dirty="0" smtClean="0">
                  <a:solidFill>
                    <a:srgbClr val="FFDE17"/>
                  </a:solidFill>
                  <a:latin typeface="Arial Black" panose="020B0A04020102020204" pitchFamily="34" charset="0"/>
                </a:rPr>
                <a:t>&amp;</a:t>
              </a:r>
            </a:p>
            <a:p>
              <a:pPr lvl="0" algn="ctr">
                <a:defRPr sz="1800" cap="none">
                  <a:solidFill>
                    <a:srgbClr val="000000"/>
                  </a:solidFill>
                </a:defRPr>
              </a:pPr>
              <a:r>
                <a:rPr sz="2500" cap="all" dirty="0" smtClean="0">
                  <a:solidFill>
                    <a:srgbClr val="FFDE17"/>
                  </a:solidFill>
                  <a:latin typeface="Arial Black" panose="020B0A04020102020204" pitchFamily="34" charset="0"/>
                </a:rPr>
                <a:t>Impartial</a:t>
              </a:r>
              <a:endParaRPr sz="2500" cap="all" dirty="0">
                <a:solidFill>
                  <a:srgbClr val="FFDE17"/>
                </a:solidFill>
                <a:latin typeface="Arial Black" panose="020B0A04020102020204" pitchFamily="34" charset="0"/>
              </a:endParaRPr>
            </a:p>
          </p:txBody>
        </p:sp>
      </p:grpSp>
      <p:sp>
        <p:nvSpPr>
          <p:cNvPr id="9" name="Title 1"/>
          <p:cNvSpPr txBox="1">
            <a:spLocks/>
          </p:cNvSpPr>
          <p:nvPr/>
        </p:nvSpPr>
        <p:spPr>
          <a:xfrm>
            <a:off x="4143374" y="28299"/>
            <a:ext cx="20227926" cy="1852187"/>
          </a:xfrm>
          <a:prstGeom prst="rect">
            <a:avLst/>
          </a:prstGeom>
        </p:spPr>
        <p:txBody>
          <a:bodyPr anchor="ctr">
            <a:norm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r>
              <a:rPr lang="en-ZA" sz="8000" b="1" dirty="0" smtClean="0">
                <a:latin typeface="Arial Rounded MT Bold" panose="020F0704030504030204" pitchFamily="34" charset="0"/>
              </a:rPr>
              <a:t>OPERATIONS</a:t>
            </a:r>
            <a:endParaRPr lang="en-ZA" sz="4900" b="1" dirty="0">
              <a:latin typeface="Arial Rounded MT Bold" panose="020F0704030504030204" pitchFamily="34" charset="0"/>
            </a:endParaRPr>
          </a:p>
        </p:txBody>
      </p:sp>
      <p:sp>
        <p:nvSpPr>
          <p:cNvPr id="4" name="Rectangle 3"/>
          <p:cNvSpPr/>
          <p:nvPr/>
        </p:nvSpPr>
        <p:spPr>
          <a:xfrm>
            <a:off x="4270818" y="1752262"/>
            <a:ext cx="19720149" cy="646331"/>
          </a:xfrm>
          <a:prstGeom prst="rect">
            <a:avLst/>
          </a:prstGeom>
        </p:spPr>
        <p:txBody>
          <a:bodyPr wrap="square">
            <a:spAutoFit/>
          </a:bodyPr>
          <a:lstStyle/>
          <a:p>
            <a:pPr algn="just"/>
            <a:r>
              <a:rPr lang="en-GB" b="1" u="sng" dirty="0" smtClean="0">
                <a:solidFill>
                  <a:schemeClr val="tx1"/>
                </a:solidFill>
                <a:latin typeface="Arial Rounded MT Bold" panose="020F0704030504030204" pitchFamily="34" charset="0"/>
              </a:rPr>
              <a:t>Gender Breakdown</a:t>
            </a:r>
            <a:r>
              <a:rPr lang="en-GB" dirty="0" smtClean="0">
                <a:solidFill>
                  <a:schemeClr val="tx1"/>
                </a:solidFill>
                <a:latin typeface="Arial Rounded MT Bold" panose="020F0704030504030204" pitchFamily="34" charset="0"/>
              </a:rPr>
              <a:t>.  </a:t>
            </a:r>
            <a:endParaRPr lang="en-ZA" b="1" u="sng" dirty="0">
              <a:solidFill>
                <a:schemeClr val="tx1"/>
              </a:solidFill>
              <a:latin typeface="Arial Rounded MT Bold" panose="020F0704030504030204" pitchFamily="34" charset="0"/>
            </a:endParaRPr>
          </a:p>
        </p:txBody>
      </p:sp>
      <p:sp>
        <p:nvSpPr>
          <p:cNvPr id="7" name="Rectangular Callout 6"/>
          <p:cNvSpPr/>
          <p:nvPr/>
        </p:nvSpPr>
        <p:spPr>
          <a:xfrm>
            <a:off x="16230600" y="4019687"/>
            <a:ext cx="7380514" cy="3556769"/>
          </a:xfrm>
          <a:prstGeom prst="wedgeRectCallout">
            <a:avLst>
              <a:gd name="adj1" fmla="val -144505"/>
              <a:gd name="adj2" fmla="val -9352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hangingPunct="0"/>
            <a:r>
              <a:rPr lang="en-GB" sz="2400">
                <a:solidFill>
                  <a:schemeClr val="tx1"/>
                </a:solidFill>
                <a:latin typeface="Arial Rounded MT Bold" panose="020F0704030504030204" pitchFamily="34" charset="0"/>
              </a:rPr>
              <a:t>The Office still recorded a high number of complaints from males which accounts to </a:t>
            </a:r>
            <a:r>
              <a:rPr lang="en-GB" sz="2400" b="1">
                <a:solidFill>
                  <a:schemeClr val="tx1"/>
                </a:solidFill>
                <a:latin typeface="Arial Rounded MT Bold" panose="020F0704030504030204" pitchFamily="34" charset="0"/>
              </a:rPr>
              <a:t>74%</a:t>
            </a:r>
            <a:r>
              <a:rPr lang="en-GB" sz="2400">
                <a:solidFill>
                  <a:schemeClr val="tx1"/>
                </a:solidFill>
                <a:latin typeface="Arial Rounded MT Bold" panose="020F0704030504030204" pitchFamily="34" charset="0"/>
              </a:rPr>
              <a:t> of the total </a:t>
            </a:r>
            <a:r>
              <a:rPr lang="en-GB" sz="2400" b="1">
                <a:solidFill>
                  <a:schemeClr val="tx1"/>
                </a:solidFill>
                <a:latin typeface="Arial Rounded MT Bold" panose="020F0704030504030204" pitchFamily="34" charset="0"/>
              </a:rPr>
              <a:t>297</a:t>
            </a:r>
            <a:r>
              <a:rPr lang="en-GB" sz="2400">
                <a:solidFill>
                  <a:schemeClr val="tx1"/>
                </a:solidFill>
                <a:latin typeface="Arial Rounded MT Bold" panose="020F0704030504030204" pitchFamily="34" charset="0"/>
              </a:rPr>
              <a:t> complaints lodged. Those from female amounts to </a:t>
            </a:r>
            <a:r>
              <a:rPr lang="en-GB" sz="2400" b="1">
                <a:solidFill>
                  <a:schemeClr val="tx1"/>
                </a:solidFill>
                <a:latin typeface="Arial Rounded MT Bold" panose="020F0704030504030204" pitchFamily="34" charset="0"/>
              </a:rPr>
              <a:t>26%. </a:t>
            </a:r>
            <a:r>
              <a:rPr lang="en-GB" sz="2400">
                <a:solidFill>
                  <a:schemeClr val="tx1"/>
                </a:solidFill>
                <a:latin typeface="Arial Rounded MT Bold" panose="020F0704030504030204" pitchFamily="34" charset="0"/>
              </a:rPr>
              <a:t>This trend is consistent with the statistics of previous financial years and appears to be in accordance with the gender demographics within the SANDF</a:t>
            </a:r>
            <a:endParaRPr lang="en-ZA" sz="2400" dirty="0">
              <a:solidFill>
                <a:schemeClr val="tx1"/>
              </a:solidFill>
              <a:effectLst/>
              <a:latin typeface="Arial Rounded MT Bold" panose="020F0704030504030204" pitchFamily="34" charset="0"/>
            </a:endParaRPr>
          </a:p>
        </p:txBody>
      </p:sp>
      <p:graphicFrame>
        <p:nvGraphicFramePr>
          <p:cNvPr id="12" name="Chart 11"/>
          <p:cNvGraphicFramePr/>
          <p:nvPr>
            <p:extLst>
              <p:ext uri="{D42A27DB-BD31-4B8C-83A1-F6EECF244321}">
                <p14:modId xmlns:p14="http://schemas.microsoft.com/office/powerpoint/2010/main" val="1797884977"/>
              </p:ext>
            </p:extLst>
          </p:nvPr>
        </p:nvGraphicFramePr>
        <p:xfrm>
          <a:off x="4635272" y="2952684"/>
          <a:ext cx="8035699" cy="10436746"/>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p:cNvSpPr txBox="1"/>
          <p:nvPr/>
        </p:nvSpPr>
        <p:spPr>
          <a:xfrm>
            <a:off x="28141" y="13366471"/>
            <a:ext cx="4115233" cy="369332"/>
          </a:xfrm>
          <a:prstGeom prst="rect">
            <a:avLst/>
          </a:prstGeom>
          <a:noFill/>
        </p:spPr>
        <p:txBody>
          <a:bodyPr wrap="square" rtlCol="0">
            <a:spAutoFit/>
          </a:bodyPr>
          <a:lstStyle/>
          <a:p>
            <a:pPr algn="ctr"/>
            <a:r>
              <a:rPr lang="en-ZA" sz="1800" dirty="0" smtClean="0">
                <a:solidFill>
                  <a:schemeClr val="bg1"/>
                </a:solidFill>
                <a:latin typeface="Arial Rounded MT Bold" panose="020F0704030504030204" pitchFamily="34" charset="0"/>
              </a:rPr>
              <a:t>27.</a:t>
            </a:r>
            <a:endParaRPr lang="en-ZA" sz="1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2399623222"/>
      </p:ext>
    </p:extLst>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Rectangle 4"/>
          <p:cNvSpPr/>
          <p:nvPr/>
        </p:nvSpPr>
        <p:spPr>
          <a:xfrm>
            <a:off x="4061883" y="1956246"/>
            <a:ext cx="20309417" cy="10831689"/>
          </a:xfrm>
          <a:prstGeom prst="rect">
            <a:avLst/>
          </a:prstGeom>
        </p:spPr>
        <p:txBody>
          <a:bodyPr/>
          <a:lstStyle/>
          <a:p>
            <a:pPr lvl="0"/>
            <a:endParaRPr lang="en-ZA" dirty="0"/>
          </a:p>
          <a:p>
            <a:pPr lvl="0">
              <a:buChar char="•"/>
            </a:pPr>
            <a:endParaRPr lang="en-ZA" dirty="0"/>
          </a:p>
        </p:txBody>
      </p:sp>
      <p:grpSp>
        <p:nvGrpSpPr>
          <p:cNvPr id="16" name="Group 15"/>
          <p:cNvGrpSpPr/>
          <p:nvPr/>
        </p:nvGrpSpPr>
        <p:grpSpPr>
          <a:xfrm>
            <a:off x="28141" y="269838"/>
            <a:ext cx="4115234" cy="5191435"/>
            <a:chOff x="28141" y="859778"/>
            <a:chExt cx="4115234" cy="5191435"/>
          </a:xfrm>
        </p:grpSpPr>
        <p:pic>
          <p:nvPicPr>
            <p:cNvPr id="17" name="image5.png"/>
            <p:cNvPicPr/>
            <p:nvPr/>
          </p:nvPicPr>
          <p:blipFill>
            <a:blip r:embed="rId3">
              <a:extLst/>
            </a:blip>
            <a:stretch>
              <a:fillRect/>
            </a:stretch>
          </p:blipFill>
          <p:spPr>
            <a:xfrm>
              <a:off x="28141" y="859778"/>
              <a:ext cx="4115234" cy="3880663"/>
            </a:xfrm>
            <a:prstGeom prst="rect">
              <a:avLst/>
            </a:prstGeom>
            <a:ln w="12700">
              <a:miter lim="400000"/>
            </a:ln>
          </p:spPr>
        </p:pic>
        <p:sp>
          <p:nvSpPr>
            <p:cNvPr id="18"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smtClean="0">
                <a:solidFill>
                  <a:srgbClr val="FFDE17"/>
                </a:solidFill>
                <a:latin typeface="Arial Black" panose="020B0A04020102020204" pitchFamily="34" charset="0"/>
              </a:endParaRPr>
            </a:p>
            <a:p>
              <a:pPr lvl="0" algn="ctr">
                <a:defRPr sz="1800" cap="none">
                  <a:solidFill>
                    <a:srgbClr val="000000"/>
                  </a:solidFill>
                </a:defRPr>
              </a:pPr>
              <a:r>
                <a:rPr lang="en-ZA" sz="2500" cap="all" dirty="0" smtClean="0">
                  <a:solidFill>
                    <a:srgbClr val="FFDE17"/>
                  </a:solidFill>
                  <a:latin typeface="Arial Black" panose="020B0A04020102020204" pitchFamily="34" charset="0"/>
                </a:rPr>
                <a:t>&amp;</a:t>
              </a:r>
            </a:p>
            <a:p>
              <a:pPr lvl="0" algn="ctr">
                <a:defRPr sz="1800" cap="none">
                  <a:solidFill>
                    <a:srgbClr val="000000"/>
                  </a:solidFill>
                </a:defRPr>
              </a:pPr>
              <a:r>
                <a:rPr sz="2500" cap="all" dirty="0" smtClean="0">
                  <a:solidFill>
                    <a:srgbClr val="FFDE17"/>
                  </a:solidFill>
                  <a:latin typeface="Arial Black" panose="020B0A04020102020204" pitchFamily="34" charset="0"/>
                </a:rPr>
                <a:t>Impartial</a:t>
              </a:r>
              <a:endParaRPr sz="2500" cap="all" dirty="0">
                <a:solidFill>
                  <a:srgbClr val="FFDE17"/>
                </a:solidFill>
                <a:latin typeface="Arial Black" panose="020B0A04020102020204" pitchFamily="34" charset="0"/>
              </a:endParaRPr>
            </a:p>
          </p:txBody>
        </p:sp>
      </p:grpSp>
      <p:sp>
        <p:nvSpPr>
          <p:cNvPr id="7" name="Title 1"/>
          <p:cNvSpPr txBox="1">
            <a:spLocks/>
          </p:cNvSpPr>
          <p:nvPr/>
        </p:nvSpPr>
        <p:spPr>
          <a:xfrm>
            <a:off x="4171516" y="28299"/>
            <a:ext cx="19824920" cy="1852187"/>
          </a:xfrm>
          <a:prstGeom prst="rect">
            <a:avLst/>
          </a:prstGeom>
        </p:spPr>
        <p:txBody>
          <a:bodyPr anchor="ctr">
            <a:norm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r>
              <a:rPr lang="en-ZA" sz="8000" b="1" dirty="0" smtClean="0">
                <a:latin typeface="Arial Rounded MT Bold" panose="020F0704030504030204" pitchFamily="34" charset="0"/>
              </a:rPr>
              <a:t>OPERATIONS</a:t>
            </a:r>
            <a:endParaRPr lang="en-ZA" sz="4900" b="1" dirty="0">
              <a:latin typeface="Arial Rounded MT Bold" panose="020F0704030504030204" pitchFamily="34" charset="0"/>
            </a:endParaRPr>
          </a:p>
        </p:txBody>
      </p:sp>
      <p:sp>
        <p:nvSpPr>
          <p:cNvPr id="8" name="TextBox 7"/>
          <p:cNvSpPr txBox="1"/>
          <p:nvPr/>
        </p:nvSpPr>
        <p:spPr>
          <a:xfrm>
            <a:off x="4290510" y="1956246"/>
            <a:ext cx="7878115" cy="64632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1828432" rtl="0" fontAlgn="auto" latinLnBrk="1" hangingPunct="0">
              <a:lnSpc>
                <a:spcPct val="100000"/>
              </a:lnSpc>
              <a:spcBef>
                <a:spcPts val="0"/>
              </a:spcBef>
              <a:spcAft>
                <a:spcPts val="0"/>
              </a:spcAft>
              <a:buClrTx/>
              <a:buSzTx/>
              <a:buFontTx/>
              <a:buNone/>
              <a:tabLst/>
            </a:pPr>
            <a:r>
              <a:rPr lang="en-ZA" u="sng" dirty="0" smtClean="0">
                <a:solidFill>
                  <a:schemeClr val="tx1"/>
                </a:solidFill>
                <a:latin typeface="Arial Rounded MT Bold" panose="020F0704030504030204" pitchFamily="34" charset="0"/>
              </a:rPr>
              <a:t>Internal Stakeholder Interactions</a:t>
            </a:r>
            <a:r>
              <a:rPr lang="en-ZA" dirty="0" smtClean="0">
                <a:solidFill>
                  <a:schemeClr val="tx1"/>
                </a:solidFill>
                <a:latin typeface="Arial Rounded MT Bold" panose="020F0704030504030204" pitchFamily="34" charset="0"/>
              </a:rPr>
              <a:t>.  </a:t>
            </a:r>
            <a:endParaRPr kumimoji="0" lang="en-ZA" sz="3600" b="0" i="0" u="none" strike="noStrike" cap="none" spc="0" normalizeH="0" baseline="0" dirty="0">
              <a:ln>
                <a:noFill/>
              </a:ln>
              <a:solidFill>
                <a:schemeClr val="tx1"/>
              </a:solidFill>
              <a:effectLst/>
              <a:uFillTx/>
              <a:latin typeface="Arial Rounded MT Bold" panose="020F0704030504030204" pitchFamily="34" charset="0"/>
              <a:sym typeface="Helvetica Neue"/>
            </a:endParaRPr>
          </a:p>
        </p:txBody>
      </p:sp>
      <p:graphicFrame>
        <p:nvGraphicFramePr>
          <p:cNvPr id="4" name="Table 3"/>
          <p:cNvGraphicFramePr>
            <a:graphicFrameLocks noGrp="1"/>
          </p:cNvGraphicFramePr>
          <p:nvPr>
            <p:extLst>
              <p:ext uri="{D42A27DB-BD31-4B8C-83A1-F6EECF244321}">
                <p14:modId xmlns:p14="http://schemas.microsoft.com/office/powerpoint/2010/main" val="3946148053"/>
              </p:ext>
            </p:extLst>
          </p:nvPr>
        </p:nvGraphicFramePr>
        <p:xfrm>
          <a:off x="4572000" y="3022689"/>
          <a:ext cx="18973799" cy="10480548"/>
        </p:xfrm>
        <a:graphic>
          <a:graphicData uri="http://schemas.openxmlformats.org/drawingml/2006/table">
            <a:tbl>
              <a:tblPr firstRow="1" firstCol="1" bandRow="1">
                <a:tableStyleId>{5940675A-B579-460E-94D1-54222C63F5DA}</a:tableStyleId>
              </a:tblPr>
              <a:tblGrid>
                <a:gridCol w="3331029">
                  <a:extLst>
                    <a:ext uri="{9D8B030D-6E8A-4147-A177-3AD203B41FA5}">
                      <a16:colId xmlns:a16="http://schemas.microsoft.com/office/drawing/2014/main" val="20000"/>
                    </a:ext>
                  </a:extLst>
                </a:gridCol>
                <a:gridCol w="2939142">
                  <a:extLst>
                    <a:ext uri="{9D8B030D-6E8A-4147-A177-3AD203B41FA5}">
                      <a16:colId xmlns:a16="http://schemas.microsoft.com/office/drawing/2014/main" val="20001"/>
                    </a:ext>
                  </a:extLst>
                </a:gridCol>
                <a:gridCol w="8817429">
                  <a:extLst>
                    <a:ext uri="{9D8B030D-6E8A-4147-A177-3AD203B41FA5}">
                      <a16:colId xmlns:a16="http://schemas.microsoft.com/office/drawing/2014/main" val="20002"/>
                    </a:ext>
                  </a:extLst>
                </a:gridCol>
                <a:gridCol w="3886199">
                  <a:extLst>
                    <a:ext uri="{9D8B030D-6E8A-4147-A177-3AD203B41FA5}">
                      <a16:colId xmlns:a16="http://schemas.microsoft.com/office/drawing/2014/main" val="20003"/>
                    </a:ext>
                  </a:extLst>
                </a:gridCol>
              </a:tblGrid>
              <a:tr h="175895">
                <a:tc>
                  <a:txBody>
                    <a:bodyPr/>
                    <a:lstStyle/>
                    <a:p>
                      <a:pPr algn="ctr">
                        <a:lnSpc>
                          <a:spcPct val="115000"/>
                        </a:lnSpc>
                        <a:spcAft>
                          <a:spcPts val="0"/>
                        </a:spcAft>
                      </a:pPr>
                      <a:r>
                        <a:rPr lang="en-US" sz="2400" b="1" dirty="0">
                          <a:effectLst/>
                          <a:latin typeface="Arial Rounded MT Bold" panose="020F0704030504030204" pitchFamily="34" charset="0"/>
                        </a:rPr>
                        <a:t>Stakeholder</a:t>
                      </a:r>
                      <a:endParaRPr lang="en-ZA" sz="24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ctr">
                        <a:lnSpc>
                          <a:spcPct val="115000"/>
                        </a:lnSpc>
                        <a:spcAft>
                          <a:spcPts val="0"/>
                        </a:spcAft>
                      </a:pPr>
                      <a:r>
                        <a:rPr lang="en-US" sz="2400" b="1">
                          <a:effectLst/>
                          <a:latin typeface="Arial Rounded MT Bold" panose="020F0704030504030204" pitchFamily="34" charset="0"/>
                        </a:rPr>
                        <a:t>Date</a:t>
                      </a:r>
                      <a:endParaRPr lang="en-ZA" sz="2400" b="1">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ctr">
                        <a:lnSpc>
                          <a:spcPct val="115000"/>
                        </a:lnSpc>
                        <a:spcAft>
                          <a:spcPts val="0"/>
                        </a:spcAft>
                      </a:pPr>
                      <a:r>
                        <a:rPr lang="en-US" sz="2400" b="1" dirty="0">
                          <a:effectLst/>
                          <a:latin typeface="Arial Rounded MT Bold" panose="020F0704030504030204" pitchFamily="34" charset="0"/>
                        </a:rPr>
                        <a:t>Event</a:t>
                      </a:r>
                      <a:endParaRPr lang="en-ZA" sz="24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ctr">
                        <a:lnSpc>
                          <a:spcPct val="115000"/>
                        </a:lnSpc>
                        <a:spcAft>
                          <a:spcPts val="0"/>
                        </a:spcAft>
                      </a:pPr>
                      <a:r>
                        <a:rPr lang="en-US" sz="2400" b="1" dirty="0">
                          <a:effectLst/>
                          <a:latin typeface="Arial Rounded MT Bold" panose="020F0704030504030204" pitchFamily="34" charset="0"/>
                        </a:rPr>
                        <a:t>Outcome</a:t>
                      </a:r>
                      <a:endParaRPr lang="en-ZA" sz="24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0000"/>
                  </a:ext>
                </a:extLst>
              </a:tr>
              <a:tr h="190500">
                <a:tc>
                  <a:txBody>
                    <a:bodyPr/>
                    <a:lstStyle/>
                    <a:p>
                      <a:pPr algn="ctr">
                        <a:lnSpc>
                          <a:spcPct val="115000"/>
                        </a:lnSpc>
                        <a:spcAft>
                          <a:spcPts val="0"/>
                        </a:spcAft>
                      </a:pPr>
                      <a:r>
                        <a:rPr lang="en-US" sz="2400" dirty="0">
                          <a:effectLst/>
                          <a:latin typeface="Arial Rounded MT Bold" panose="020F0704030504030204" pitchFamily="34" charset="0"/>
                        </a:rPr>
                        <a:t>a.</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US" sz="2400" dirty="0">
                          <a:effectLst/>
                          <a:latin typeface="Arial Rounded MT Bold" panose="020F0704030504030204" pitchFamily="34" charset="0"/>
                        </a:rPr>
                        <a:t>b.</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US" sz="2400" dirty="0">
                          <a:effectLst/>
                          <a:latin typeface="Arial Rounded MT Bold" panose="020F0704030504030204" pitchFamily="34" charset="0"/>
                        </a:rPr>
                        <a:t>c.</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US" sz="2400" dirty="0">
                          <a:effectLst/>
                          <a:latin typeface="Arial Rounded MT Bold" panose="020F0704030504030204" pitchFamily="34" charset="0"/>
                        </a:rPr>
                        <a:t>d.</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0001"/>
                  </a:ext>
                </a:extLst>
              </a:tr>
              <a:tr h="153670">
                <a:tc>
                  <a:txBody>
                    <a:bodyPr/>
                    <a:lstStyle/>
                    <a:p>
                      <a:pPr>
                        <a:lnSpc>
                          <a:spcPct val="115000"/>
                        </a:lnSpc>
                        <a:spcAft>
                          <a:spcPts val="0"/>
                        </a:spcAft>
                      </a:pPr>
                      <a:r>
                        <a:rPr lang="en-ZA" sz="2200" dirty="0" smtClean="0">
                          <a:effectLst/>
                          <a:latin typeface="Arial Rounded MT Bold" panose="020F0704030504030204" pitchFamily="34" charset="0"/>
                          <a:ea typeface="Calibri" panose="020F0502020204030204" pitchFamily="34" charset="0"/>
                          <a:cs typeface="Times New Roman" panose="02020603050405020304" pitchFamily="18" charset="0"/>
                        </a:rPr>
                        <a:t>Internal Newsletter</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2200" dirty="0" smtClean="0">
                          <a:effectLst/>
                          <a:latin typeface="Arial Rounded MT Bold" panose="020F0704030504030204" pitchFamily="34" charset="0"/>
                          <a:ea typeface="Calibri" panose="020F0502020204030204" pitchFamily="34" charset="0"/>
                          <a:cs typeface="Times New Roman" panose="02020603050405020304" pitchFamily="18" charset="0"/>
                        </a:rPr>
                        <a:t>June 2020</a:t>
                      </a:r>
                    </a:p>
                    <a:p>
                      <a:pPr>
                        <a:lnSpc>
                          <a:spcPct val="115000"/>
                        </a:lnSpc>
                        <a:spcAft>
                          <a:spcPts val="0"/>
                        </a:spcAft>
                      </a:pPr>
                      <a:r>
                        <a:rPr lang="en-ZA" sz="2200" dirty="0" smtClean="0">
                          <a:effectLst/>
                          <a:latin typeface="Arial Rounded MT Bold" panose="020F0704030504030204" pitchFamily="34" charset="0"/>
                          <a:ea typeface="Calibri" panose="020F0502020204030204" pitchFamily="34" charset="0"/>
                          <a:cs typeface="Times New Roman" panose="02020603050405020304" pitchFamily="18" charset="0"/>
                        </a:rPr>
                        <a:t>December 2020</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2200" dirty="0" smtClean="0">
                          <a:effectLst/>
                          <a:latin typeface="Arial Rounded MT Bold" panose="020F0704030504030204" pitchFamily="34" charset="0"/>
                          <a:ea typeface="Calibri" panose="020F0502020204030204" pitchFamily="34" charset="0"/>
                          <a:cs typeface="Times New Roman" panose="02020603050405020304" pitchFamily="18" charset="0"/>
                        </a:rPr>
                        <a:t>Platform used to communicate achievements in the Office</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ZA" sz="2200" dirty="0" smtClean="0">
                          <a:effectLst/>
                          <a:latin typeface="Arial Rounded MT Bold" panose="020F0704030504030204" pitchFamily="34" charset="0"/>
                          <a:ea typeface="Calibri" panose="020F0502020204030204" pitchFamily="34" charset="0"/>
                          <a:cs typeface="Times New Roman" panose="02020603050405020304" pitchFamily="18" charset="0"/>
                        </a:rPr>
                        <a:t>Not</a:t>
                      </a:r>
                      <a:r>
                        <a:rPr lang="en-ZA" sz="2200" baseline="0" dirty="0" smtClean="0">
                          <a:effectLst/>
                          <a:latin typeface="Arial Rounded MT Bold" panose="020F0704030504030204" pitchFamily="34" charset="0"/>
                          <a:ea typeface="Calibri" panose="020F0502020204030204" pitchFamily="34" charset="0"/>
                          <a:cs typeface="Times New Roman" panose="02020603050405020304" pitchFamily="18" charset="0"/>
                        </a:rPr>
                        <a:t> Achieved</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153670">
                <a:tc>
                  <a:txBody>
                    <a:bodyPr/>
                    <a:lstStyle/>
                    <a:p>
                      <a:pPr>
                        <a:lnSpc>
                          <a:spcPct val="115000"/>
                        </a:lnSpc>
                        <a:spcAft>
                          <a:spcPts val="0"/>
                        </a:spcAft>
                      </a:pPr>
                      <a:r>
                        <a:rPr lang="en-US" sz="2200" dirty="0">
                          <a:effectLst/>
                          <a:latin typeface="Arial Rounded MT Bold" panose="020F0704030504030204" pitchFamily="34" charset="0"/>
                        </a:rPr>
                        <a:t>Military Ombud Staff Communications Sessions</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200" dirty="0" smtClean="0">
                          <a:effectLst/>
                          <a:latin typeface="Arial Rounded MT Bold" panose="020F0704030504030204" pitchFamily="34" charset="0"/>
                        </a:rPr>
                        <a:t>June</a:t>
                      </a:r>
                      <a:r>
                        <a:rPr lang="en-US" sz="2200" baseline="0" dirty="0" smtClean="0">
                          <a:effectLst/>
                          <a:latin typeface="Arial Rounded MT Bold" panose="020F0704030504030204" pitchFamily="34" charset="0"/>
                        </a:rPr>
                        <a:t> 2020</a:t>
                      </a:r>
                    </a:p>
                    <a:p>
                      <a:pPr>
                        <a:lnSpc>
                          <a:spcPct val="115000"/>
                        </a:lnSpc>
                        <a:spcAft>
                          <a:spcPts val="0"/>
                        </a:spcAft>
                      </a:pPr>
                      <a:r>
                        <a:rPr lang="en-US" sz="2200" baseline="0" dirty="0" smtClean="0">
                          <a:effectLst/>
                          <a:latin typeface="Arial Rounded MT Bold" panose="020F0704030504030204" pitchFamily="34" charset="0"/>
                        </a:rPr>
                        <a:t>September 2020</a:t>
                      </a:r>
                    </a:p>
                    <a:p>
                      <a:pPr>
                        <a:lnSpc>
                          <a:spcPct val="115000"/>
                        </a:lnSpc>
                        <a:spcAft>
                          <a:spcPts val="0"/>
                        </a:spcAft>
                      </a:pPr>
                      <a:r>
                        <a:rPr lang="en-US" sz="2200" dirty="0" smtClean="0">
                          <a:effectLst/>
                          <a:latin typeface="Arial Rounded MT Bold" panose="020F0704030504030204" pitchFamily="34" charset="0"/>
                        </a:rPr>
                        <a:t>30 </a:t>
                      </a:r>
                      <a:r>
                        <a:rPr lang="en-US" sz="2200" dirty="0">
                          <a:effectLst/>
                          <a:latin typeface="Arial Rounded MT Bold" panose="020F0704030504030204" pitchFamily="34" charset="0"/>
                        </a:rPr>
                        <a:t>October 2020</a:t>
                      </a:r>
                      <a:endParaRPr lang="en-ZA" sz="2200" dirty="0">
                        <a:effectLst/>
                        <a:latin typeface="Arial Rounded MT Bold" panose="020F0704030504030204" pitchFamily="34" charset="0"/>
                      </a:endParaRPr>
                    </a:p>
                    <a:p>
                      <a:pPr>
                        <a:lnSpc>
                          <a:spcPct val="115000"/>
                        </a:lnSpc>
                        <a:spcAft>
                          <a:spcPts val="0"/>
                        </a:spcAft>
                      </a:pPr>
                      <a:r>
                        <a:rPr lang="en-US" sz="2200" dirty="0">
                          <a:effectLst/>
                          <a:latin typeface="Arial Rounded MT Bold" panose="020F0704030504030204" pitchFamily="34" charset="0"/>
                        </a:rPr>
                        <a:t>25 November 2020</a:t>
                      </a:r>
                      <a:endParaRPr lang="en-ZA" sz="2200" dirty="0">
                        <a:effectLst/>
                        <a:latin typeface="Arial Rounded MT Bold" panose="020F0704030504030204" pitchFamily="34" charset="0"/>
                      </a:endParaRPr>
                    </a:p>
                    <a:p>
                      <a:pPr>
                        <a:lnSpc>
                          <a:spcPct val="115000"/>
                        </a:lnSpc>
                        <a:spcAft>
                          <a:spcPts val="0"/>
                        </a:spcAft>
                      </a:pPr>
                      <a:r>
                        <a:rPr lang="en-US" sz="2200" dirty="0">
                          <a:effectLst/>
                          <a:latin typeface="Arial Rounded MT Bold" panose="020F0704030504030204" pitchFamily="34" charset="0"/>
                        </a:rPr>
                        <a:t>26 March 2021</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200" dirty="0">
                          <a:effectLst/>
                          <a:latin typeface="Arial Rounded MT Bold" panose="020F0704030504030204" pitchFamily="34" charset="0"/>
                        </a:rPr>
                        <a:t>Platform used by the Military Ombud to communicate strategic and operational matters with staff members.</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en-US" sz="2200" dirty="0" smtClean="0">
                          <a:effectLst/>
                          <a:latin typeface="Arial Rounded MT Bold" panose="020F0704030504030204" pitchFamily="34" charset="0"/>
                        </a:rPr>
                        <a:t>The communication sessions planned for June and September 2020 did not materialize</a:t>
                      </a:r>
                      <a:r>
                        <a:rPr lang="en-US" sz="2200" baseline="0" dirty="0" smtClean="0">
                          <a:effectLst/>
                          <a:latin typeface="Arial Rounded MT Bold" panose="020F0704030504030204" pitchFamily="34" charset="0"/>
                        </a:rPr>
                        <a:t> however, all of the other sessions did take place</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153670">
                <a:tc>
                  <a:txBody>
                    <a:bodyPr/>
                    <a:lstStyle/>
                    <a:p>
                      <a:pPr>
                        <a:lnSpc>
                          <a:spcPct val="115000"/>
                        </a:lnSpc>
                        <a:spcAft>
                          <a:spcPts val="0"/>
                        </a:spcAft>
                      </a:pPr>
                      <a:r>
                        <a:rPr lang="en-US" sz="2200">
                          <a:effectLst/>
                          <a:latin typeface="Arial Rounded MT Bold" panose="020F0704030504030204" pitchFamily="34" charset="0"/>
                        </a:rPr>
                        <a:t>Heritage Day Celebration </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2200">
                          <a:effectLst/>
                          <a:latin typeface="Arial Rounded MT Bold" panose="020F0704030504030204" pitchFamily="34" charset="0"/>
                        </a:rPr>
                        <a:t>23 - 25 September 2020</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200" dirty="0">
                          <a:effectLst/>
                          <a:latin typeface="Arial Rounded MT Bold" panose="020F0704030504030204" pitchFamily="34" charset="0"/>
                        </a:rPr>
                        <a:t>As part of celebrating Heritage Day staff members were encouraged to come to work wearing traditional attires. Wednesday and Friday were declared braai days during lunchtime.   To add camaraderie to the event during the National Lockdown, a competition was run where a male and female </a:t>
                      </a:r>
                      <a:r>
                        <a:rPr lang="en-US" sz="2200" dirty="0" smtClean="0">
                          <a:effectLst/>
                          <a:latin typeface="Arial Rounded MT Bold" panose="020F0704030504030204" pitchFamily="34" charset="0"/>
                        </a:rPr>
                        <a:t>members who </a:t>
                      </a:r>
                      <a:r>
                        <a:rPr lang="en-US" sz="2200" dirty="0">
                          <a:effectLst/>
                          <a:latin typeface="Arial Rounded MT Bold" panose="020F0704030504030204" pitchFamily="34" charset="0"/>
                        </a:rPr>
                        <a:t>represented their cultures through traditional attires </a:t>
                      </a:r>
                      <a:r>
                        <a:rPr lang="en-US" sz="2200" dirty="0" smtClean="0">
                          <a:effectLst/>
                          <a:latin typeface="Arial Rounded MT Bold" panose="020F0704030504030204" pitchFamily="34" charset="0"/>
                        </a:rPr>
                        <a:t>received a prize.  </a:t>
                      </a:r>
                      <a:r>
                        <a:rPr lang="en-US" sz="2200" dirty="0">
                          <a:effectLst/>
                          <a:latin typeface="Arial Rounded MT Bold" panose="020F0704030504030204" pitchFamily="34" charset="0"/>
                        </a:rPr>
                        <a:t>The winners were announced during the Annual Military Ombud Employee Recognition Awards.</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2200" dirty="0">
                          <a:effectLst/>
                          <a:latin typeface="Arial Rounded MT Bold" panose="020F0704030504030204" pitchFamily="34" charset="0"/>
                        </a:rPr>
                        <a:t>Achieved</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153670">
                <a:tc>
                  <a:txBody>
                    <a:bodyPr/>
                    <a:lstStyle/>
                    <a:p>
                      <a:pPr>
                        <a:lnSpc>
                          <a:spcPct val="115000"/>
                        </a:lnSpc>
                        <a:spcAft>
                          <a:spcPts val="0"/>
                        </a:spcAft>
                      </a:pPr>
                      <a:r>
                        <a:rPr lang="en-US" sz="2200">
                          <a:effectLst/>
                          <a:latin typeface="Arial Rounded MT Bold" panose="020F0704030504030204" pitchFamily="34" charset="0"/>
                        </a:rPr>
                        <a:t>Annual Military Ombud Employee Recognition Awards</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200">
                          <a:effectLst/>
                          <a:latin typeface="Arial Rounded MT Bold" panose="020F0704030504030204" pitchFamily="34" charset="0"/>
                        </a:rPr>
                        <a:t>04 December 2020</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2200">
                          <a:effectLst/>
                          <a:latin typeface="Arial Rounded MT Bold" panose="020F0704030504030204" pitchFamily="34" charset="0"/>
                        </a:rPr>
                        <a:t>Employee Recognition Awards was held in December 2020.  The event celebrated employees who went beyond the call of duty and achieved exceptional performance in the following key aspects:</a:t>
                      </a:r>
                      <a:endParaRPr lang="en-ZA" sz="2200">
                        <a:effectLst/>
                        <a:latin typeface="Arial Rounded MT Bold" panose="020F0704030504030204" pitchFamily="34" charset="0"/>
                      </a:endParaRPr>
                    </a:p>
                    <a:p>
                      <a:pPr marL="291465" indent="-291465">
                        <a:lnSpc>
                          <a:spcPct val="115000"/>
                        </a:lnSpc>
                        <a:spcAft>
                          <a:spcPts val="0"/>
                        </a:spcAft>
                        <a:tabLst>
                          <a:tab pos="291465" algn="l"/>
                        </a:tabLst>
                      </a:pPr>
                      <a:r>
                        <a:rPr lang="en-US" sz="2200">
                          <a:effectLst/>
                          <a:latin typeface="Arial Rounded MT Bold" panose="020F0704030504030204" pitchFamily="34" charset="0"/>
                        </a:rPr>
                        <a:t>•	High standards of work performance.</a:t>
                      </a:r>
                      <a:endParaRPr lang="en-ZA" sz="2200">
                        <a:effectLst/>
                        <a:latin typeface="Arial Rounded MT Bold" panose="020F0704030504030204" pitchFamily="34" charset="0"/>
                      </a:endParaRPr>
                    </a:p>
                    <a:p>
                      <a:pPr marL="291465" indent="-291465" algn="just">
                        <a:lnSpc>
                          <a:spcPct val="115000"/>
                        </a:lnSpc>
                        <a:spcAft>
                          <a:spcPts val="0"/>
                        </a:spcAft>
                        <a:tabLst>
                          <a:tab pos="291465" algn="l"/>
                        </a:tabLst>
                      </a:pPr>
                      <a:r>
                        <a:rPr lang="en-US" sz="2200">
                          <a:effectLst/>
                          <a:latin typeface="Arial Rounded MT Bold" panose="020F0704030504030204" pitchFamily="34" charset="0"/>
                        </a:rPr>
                        <a:t>•	Excellent client relations.</a:t>
                      </a:r>
                      <a:endParaRPr lang="en-ZA" sz="2200">
                        <a:effectLst/>
                        <a:latin typeface="Arial Rounded MT Bold" panose="020F0704030504030204" pitchFamily="34" charset="0"/>
                      </a:endParaRPr>
                    </a:p>
                    <a:p>
                      <a:pPr marL="291465" indent="-291465" algn="just">
                        <a:lnSpc>
                          <a:spcPct val="115000"/>
                        </a:lnSpc>
                        <a:spcAft>
                          <a:spcPts val="0"/>
                        </a:spcAft>
                        <a:tabLst>
                          <a:tab pos="291465" algn="l"/>
                        </a:tabLst>
                      </a:pPr>
                      <a:r>
                        <a:rPr lang="en-US" sz="2200">
                          <a:effectLst/>
                          <a:latin typeface="Arial Rounded MT Bold" panose="020F0704030504030204" pitchFamily="34" charset="0"/>
                        </a:rPr>
                        <a:t>•	Living by the values of the Office.</a:t>
                      </a:r>
                      <a:endParaRPr lang="en-ZA" sz="2200">
                        <a:effectLst/>
                        <a:latin typeface="Arial Rounded MT Bold" panose="020F0704030504030204" pitchFamily="34" charset="0"/>
                      </a:endParaRPr>
                    </a:p>
                    <a:p>
                      <a:pPr marL="342900" lvl="0" indent="-342900" algn="just">
                        <a:lnSpc>
                          <a:spcPct val="115000"/>
                        </a:lnSpc>
                        <a:spcAft>
                          <a:spcPts val="0"/>
                        </a:spcAft>
                        <a:buFont typeface="Arial Narrow" panose="020B0606020202030204" pitchFamily="34" charset="0"/>
                        <a:buChar char="•"/>
                        <a:tabLst>
                          <a:tab pos="291465" algn="l"/>
                        </a:tabLst>
                      </a:pPr>
                      <a:r>
                        <a:rPr lang="en-US" sz="2200">
                          <a:effectLst/>
                          <a:latin typeface="Arial Rounded MT Bold" panose="020F0704030504030204" pitchFamily="34" charset="0"/>
                        </a:rPr>
                        <a:t>Noteworthy operation or support efforts.</a:t>
                      </a:r>
                      <a:endParaRPr lang="en-ZA" sz="2200">
                        <a:effectLst/>
                        <a:latin typeface="Arial Rounded MT Bold" panose="020F0704030504030204" pitchFamily="34" charset="0"/>
                      </a:endParaRPr>
                    </a:p>
                    <a:p>
                      <a:pPr marL="342900" lvl="0" indent="-342900" algn="just">
                        <a:lnSpc>
                          <a:spcPct val="115000"/>
                        </a:lnSpc>
                        <a:spcAft>
                          <a:spcPts val="0"/>
                        </a:spcAft>
                        <a:buFont typeface="Arial Narrow" panose="020B0606020202030204" pitchFamily="34" charset="0"/>
                        <a:buChar char="•"/>
                        <a:tabLst>
                          <a:tab pos="291465" algn="l"/>
                        </a:tabLst>
                      </a:pPr>
                      <a:r>
                        <a:rPr lang="en-US" sz="2200">
                          <a:effectLst/>
                          <a:latin typeface="Arial Rounded MT Bold" panose="020F0704030504030204" pitchFamily="34" charset="0"/>
                        </a:rPr>
                        <a:t>Walking an extra mile.</a:t>
                      </a:r>
                      <a:endParaRPr lang="en-ZA" sz="2200">
                        <a:effectLst/>
                        <a:latin typeface="Arial Rounded MT Bold" panose="020F07040305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pPr>
                      <a:r>
                        <a:rPr lang="en-US" sz="2200" dirty="0">
                          <a:effectLst/>
                          <a:latin typeface="Arial Rounded MT Bold" panose="020F0704030504030204" pitchFamily="34" charset="0"/>
                        </a:rPr>
                        <a:t>Achieved</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bl>
          </a:graphicData>
        </a:graphic>
      </p:graphicFrame>
      <p:sp>
        <p:nvSpPr>
          <p:cNvPr id="11" name="TextBox 10"/>
          <p:cNvSpPr txBox="1"/>
          <p:nvPr/>
        </p:nvSpPr>
        <p:spPr>
          <a:xfrm>
            <a:off x="28141" y="13366471"/>
            <a:ext cx="4115233" cy="369332"/>
          </a:xfrm>
          <a:prstGeom prst="rect">
            <a:avLst/>
          </a:prstGeom>
          <a:noFill/>
        </p:spPr>
        <p:txBody>
          <a:bodyPr wrap="square" rtlCol="0">
            <a:spAutoFit/>
          </a:bodyPr>
          <a:lstStyle/>
          <a:p>
            <a:pPr algn="ctr"/>
            <a:r>
              <a:rPr lang="en-ZA" sz="1800" dirty="0" smtClean="0">
                <a:solidFill>
                  <a:schemeClr val="bg1"/>
                </a:solidFill>
                <a:latin typeface="Arial Rounded MT Bold" panose="020F0704030504030204" pitchFamily="34" charset="0"/>
              </a:rPr>
              <a:t>28.</a:t>
            </a:r>
            <a:endParaRPr lang="en-ZA" sz="1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860650524"/>
      </p:ext>
    </p:extLst>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Rectangle 4"/>
          <p:cNvSpPr/>
          <p:nvPr/>
        </p:nvSpPr>
        <p:spPr>
          <a:xfrm>
            <a:off x="4061883" y="1956246"/>
            <a:ext cx="20309417" cy="10831689"/>
          </a:xfrm>
          <a:prstGeom prst="rect">
            <a:avLst/>
          </a:prstGeom>
        </p:spPr>
        <p:txBody>
          <a:bodyPr/>
          <a:lstStyle/>
          <a:p>
            <a:pPr lvl="0"/>
            <a:endParaRPr lang="en-ZA" dirty="0"/>
          </a:p>
          <a:p>
            <a:pPr lvl="0">
              <a:buChar char="•"/>
            </a:pPr>
            <a:endParaRPr lang="en-ZA" dirty="0"/>
          </a:p>
        </p:txBody>
      </p:sp>
      <p:grpSp>
        <p:nvGrpSpPr>
          <p:cNvPr id="16" name="Group 15"/>
          <p:cNvGrpSpPr/>
          <p:nvPr/>
        </p:nvGrpSpPr>
        <p:grpSpPr>
          <a:xfrm>
            <a:off x="28141" y="269838"/>
            <a:ext cx="4115234" cy="5191435"/>
            <a:chOff x="28141" y="859778"/>
            <a:chExt cx="4115234" cy="5191435"/>
          </a:xfrm>
        </p:grpSpPr>
        <p:pic>
          <p:nvPicPr>
            <p:cNvPr id="17" name="image5.png"/>
            <p:cNvPicPr/>
            <p:nvPr/>
          </p:nvPicPr>
          <p:blipFill>
            <a:blip r:embed="rId3">
              <a:extLst/>
            </a:blip>
            <a:stretch>
              <a:fillRect/>
            </a:stretch>
          </p:blipFill>
          <p:spPr>
            <a:xfrm>
              <a:off x="28141" y="859778"/>
              <a:ext cx="4115234" cy="3880663"/>
            </a:xfrm>
            <a:prstGeom prst="rect">
              <a:avLst/>
            </a:prstGeom>
            <a:ln w="12700">
              <a:miter lim="400000"/>
            </a:ln>
          </p:spPr>
        </p:pic>
        <p:sp>
          <p:nvSpPr>
            <p:cNvPr id="18"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smtClean="0">
                <a:solidFill>
                  <a:srgbClr val="FFDE17"/>
                </a:solidFill>
                <a:latin typeface="Arial Black" panose="020B0A04020102020204" pitchFamily="34" charset="0"/>
              </a:endParaRPr>
            </a:p>
            <a:p>
              <a:pPr lvl="0" algn="ctr">
                <a:defRPr sz="1800" cap="none">
                  <a:solidFill>
                    <a:srgbClr val="000000"/>
                  </a:solidFill>
                </a:defRPr>
              </a:pPr>
              <a:r>
                <a:rPr lang="en-ZA" sz="2500" cap="all" dirty="0" smtClean="0">
                  <a:solidFill>
                    <a:srgbClr val="FFDE17"/>
                  </a:solidFill>
                  <a:latin typeface="Arial Black" panose="020B0A04020102020204" pitchFamily="34" charset="0"/>
                </a:rPr>
                <a:t>&amp;</a:t>
              </a:r>
            </a:p>
            <a:p>
              <a:pPr lvl="0" algn="ctr">
                <a:defRPr sz="1800" cap="none">
                  <a:solidFill>
                    <a:srgbClr val="000000"/>
                  </a:solidFill>
                </a:defRPr>
              </a:pPr>
              <a:r>
                <a:rPr sz="2500" cap="all" dirty="0" smtClean="0">
                  <a:solidFill>
                    <a:srgbClr val="FFDE17"/>
                  </a:solidFill>
                  <a:latin typeface="Arial Black" panose="020B0A04020102020204" pitchFamily="34" charset="0"/>
                </a:rPr>
                <a:t>Impartial</a:t>
              </a:r>
              <a:endParaRPr sz="2500" cap="all" dirty="0">
                <a:solidFill>
                  <a:srgbClr val="FFDE17"/>
                </a:solidFill>
                <a:latin typeface="Arial Black" panose="020B0A04020102020204" pitchFamily="34" charset="0"/>
              </a:endParaRPr>
            </a:p>
          </p:txBody>
        </p:sp>
      </p:grpSp>
      <p:sp>
        <p:nvSpPr>
          <p:cNvPr id="7" name="Title 1"/>
          <p:cNvSpPr txBox="1">
            <a:spLocks/>
          </p:cNvSpPr>
          <p:nvPr/>
        </p:nvSpPr>
        <p:spPr>
          <a:xfrm>
            <a:off x="4171516" y="28299"/>
            <a:ext cx="19824920" cy="1852187"/>
          </a:xfrm>
          <a:prstGeom prst="rect">
            <a:avLst/>
          </a:prstGeom>
        </p:spPr>
        <p:txBody>
          <a:bodyPr anchor="ctr">
            <a:norm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r>
              <a:rPr lang="en-ZA" sz="8000" b="1" dirty="0" smtClean="0">
                <a:latin typeface="Arial Rounded MT Bold" panose="020F0704030504030204" pitchFamily="34" charset="0"/>
              </a:rPr>
              <a:t>OPERATIONS</a:t>
            </a:r>
            <a:endParaRPr lang="en-ZA" sz="4900" b="1" dirty="0">
              <a:latin typeface="Arial Rounded MT Bold" panose="020F0704030504030204" pitchFamily="34" charset="0"/>
            </a:endParaRPr>
          </a:p>
        </p:txBody>
      </p:sp>
      <p:sp>
        <p:nvSpPr>
          <p:cNvPr id="8" name="TextBox 7"/>
          <p:cNvSpPr txBox="1"/>
          <p:nvPr/>
        </p:nvSpPr>
        <p:spPr>
          <a:xfrm>
            <a:off x="4290510" y="1956246"/>
            <a:ext cx="8118565" cy="64632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1828432" rtl="0" fontAlgn="auto" latinLnBrk="1" hangingPunct="0">
              <a:lnSpc>
                <a:spcPct val="100000"/>
              </a:lnSpc>
              <a:spcBef>
                <a:spcPts val="0"/>
              </a:spcBef>
              <a:spcAft>
                <a:spcPts val="0"/>
              </a:spcAft>
              <a:buClrTx/>
              <a:buSzTx/>
              <a:buFontTx/>
              <a:buNone/>
              <a:tabLst/>
            </a:pPr>
            <a:r>
              <a:rPr lang="en-ZA" u="sng" dirty="0" smtClean="0">
                <a:solidFill>
                  <a:schemeClr val="tx1"/>
                </a:solidFill>
                <a:latin typeface="Arial Rounded MT Bold" panose="020F0704030504030204" pitchFamily="34" charset="0"/>
              </a:rPr>
              <a:t>External Stakeholder Interactions</a:t>
            </a:r>
            <a:r>
              <a:rPr lang="en-ZA" dirty="0" smtClean="0">
                <a:solidFill>
                  <a:schemeClr val="tx1"/>
                </a:solidFill>
                <a:latin typeface="Arial Rounded MT Bold" panose="020F0704030504030204" pitchFamily="34" charset="0"/>
              </a:rPr>
              <a:t>.  </a:t>
            </a:r>
            <a:endParaRPr kumimoji="0" lang="en-ZA" sz="3600" b="0" i="0" u="none" strike="noStrike" cap="none" spc="0" normalizeH="0" baseline="0" dirty="0">
              <a:ln>
                <a:noFill/>
              </a:ln>
              <a:solidFill>
                <a:schemeClr val="tx1"/>
              </a:solidFill>
              <a:effectLst/>
              <a:uFillTx/>
              <a:latin typeface="Arial Rounded MT Bold" panose="020F0704030504030204" pitchFamily="34" charset="0"/>
              <a:sym typeface="Helvetica Neue"/>
            </a:endParaRPr>
          </a:p>
        </p:txBody>
      </p:sp>
      <p:graphicFrame>
        <p:nvGraphicFramePr>
          <p:cNvPr id="4" name="Table 3"/>
          <p:cNvGraphicFramePr>
            <a:graphicFrameLocks noGrp="1"/>
          </p:cNvGraphicFramePr>
          <p:nvPr>
            <p:extLst>
              <p:ext uri="{D42A27DB-BD31-4B8C-83A1-F6EECF244321}">
                <p14:modId xmlns:p14="http://schemas.microsoft.com/office/powerpoint/2010/main" val="2889775505"/>
              </p:ext>
            </p:extLst>
          </p:nvPr>
        </p:nvGraphicFramePr>
        <p:xfrm>
          <a:off x="4711375" y="2969376"/>
          <a:ext cx="18745201" cy="9323832"/>
        </p:xfrm>
        <a:graphic>
          <a:graphicData uri="http://schemas.openxmlformats.org/drawingml/2006/table">
            <a:tbl>
              <a:tblPr firstRow="1" firstCol="1" bandRow="1">
                <a:tableStyleId>{5940675A-B579-460E-94D1-54222C63F5DA}</a:tableStyleId>
              </a:tblPr>
              <a:tblGrid>
                <a:gridCol w="4432625">
                  <a:extLst>
                    <a:ext uri="{9D8B030D-6E8A-4147-A177-3AD203B41FA5}">
                      <a16:colId xmlns:a16="http://schemas.microsoft.com/office/drawing/2014/main" val="20000"/>
                    </a:ext>
                  </a:extLst>
                </a:gridCol>
                <a:gridCol w="3690257">
                  <a:extLst>
                    <a:ext uri="{9D8B030D-6E8A-4147-A177-3AD203B41FA5}">
                      <a16:colId xmlns:a16="http://schemas.microsoft.com/office/drawing/2014/main" val="20001"/>
                    </a:ext>
                  </a:extLst>
                </a:gridCol>
                <a:gridCol w="7543800">
                  <a:extLst>
                    <a:ext uri="{9D8B030D-6E8A-4147-A177-3AD203B41FA5}">
                      <a16:colId xmlns:a16="http://schemas.microsoft.com/office/drawing/2014/main" val="20002"/>
                    </a:ext>
                  </a:extLst>
                </a:gridCol>
                <a:gridCol w="3078519">
                  <a:extLst>
                    <a:ext uri="{9D8B030D-6E8A-4147-A177-3AD203B41FA5}">
                      <a16:colId xmlns:a16="http://schemas.microsoft.com/office/drawing/2014/main" val="20003"/>
                    </a:ext>
                  </a:extLst>
                </a:gridCol>
              </a:tblGrid>
              <a:tr h="0">
                <a:tc>
                  <a:txBody>
                    <a:bodyPr/>
                    <a:lstStyle/>
                    <a:p>
                      <a:pPr algn="ctr">
                        <a:lnSpc>
                          <a:spcPct val="115000"/>
                        </a:lnSpc>
                        <a:spcAft>
                          <a:spcPts val="0"/>
                        </a:spcAft>
                      </a:pPr>
                      <a:r>
                        <a:rPr lang="en-US" sz="2400" b="1" dirty="0">
                          <a:effectLst/>
                          <a:latin typeface="Arial Rounded MT Bold" panose="020F0704030504030204" pitchFamily="34" charset="0"/>
                        </a:rPr>
                        <a:t>Stakeholder</a:t>
                      </a:r>
                      <a:endParaRPr lang="en-ZA" sz="24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r>
                        <a:rPr lang="en-US" sz="2400" b="1">
                          <a:effectLst/>
                          <a:latin typeface="Arial Rounded MT Bold" panose="020F0704030504030204" pitchFamily="34" charset="0"/>
                        </a:rPr>
                        <a:t>Date</a:t>
                      </a:r>
                      <a:endParaRPr lang="en-ZA" sz="2400" b="1">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r>
                        <a:rPr lang="en-US" sz="2400" b="1" dirty="0">
                          <a:effectLst/>
                          <a:latin typeface="Arial Rounded MT Bold" panose="020F0704030504030204" pitchFamily="34" charset="0"/>
                        </a:rPr>
                        <a:t>Event</a:t>
                      </a:r>
                      <a:endParaRPr lang="en-ZA" sz="24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r>
                        <a:rPr lang="en-US" sz="2400" b="1" dirty="0">
                          <a:effectLst/>
                          <a:latin typeface="Arial Rounded MT Bold" panose="020F0704030504030204" pitchFamily="34" charset="0"/>
                        </a:rPr>
                        <a:t>Outcome</a:t>
                      </a:r>
                      <a:endParaRPr lang="en-ZA" sz="24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10000"/>
                  </a:ext>
                </a:extLst>
              </a:tr>
              <a:tr h="0">
                <a:tc>
                  <a:txBody>
                    <a:bodyPr/>
                    <a:lstStyle/>
                    <a:p>
                      <a:pPr algn="ctr">
                        <a:lnSpc>
                          <a:spcPct val="115000"/>
                        </a:lnSpc>
                        <a:spcAft>
                          <a:spcPts val="0"/>
                        </a:spcAft>
                      </a:pPr>
                      <a:r>
                        <a:rPr lang="en-US" sz="2400" dirty="0">
                          <a:effectLst/>
                          <a:latin typeface="Arial Rounded MT Bold" panose="020F0704030504030204" pitchFamily="34" charset="0"/>
                        </a:rPr>
                        <a:t>a.</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15000"/>
                        </a:lnSpc>
                        <a:spcAft>
                          <a:spcPts val="0"/>
                        </a:spcAft>
                      </a:pPr>
                      <a:r>
                        <a:rPr lang="en-US" sz="2400" dirty="0">
                          <a:effectLst/>
                          <a:latin typeface="Arial Rounded MT Bold" panose="020F0704030504030204" pitchFamily="34" charset="0"/>
                        </a:rPr>
                        <a:t>b.</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15000"/>
                        </a:lnSpc>
                        <a:spcAft>
                          <a:spcPts val="0"/>
                        </a:spcAft>
                      </a:pPr>
                      <a:r>
                        <a:rPr lang="en-US" sz="2400" dirty="0">
                          <a:effectLst/>
                          <a:latin typeface="Arial Rounded MT Bold" panose="020F0704030504030204" pitchFamily="34" charset="0"/>
                        </a:rPr>
                        <a:t>c.</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15000"/>
                        </a:lnSpc>
                        <a:spcAft>
                          <a:spcPts val="0"/>
                        </a:spcAft>
                      </a:pPr>
                      <a:r>
                        <a:rPr lang="en-US" sz="2400" dirty="0">
                          <a:effectLst/>
                          <a:latin typeface="Arial Rounded MT Bold" panose="020F0704030504030204" pitchFamily="34" charset="0"/>
                        </a:rPr>
                        <a:t>d.</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10001"/>
                  </a:ext>
                </a:extLst>
              </a:tr>
              <a:tr h="0">
                <a:tc>
                  <a:txBody>
                    <a:bodyPr/>
                    <a:lstStyle/>
                    <a:p>
                      <a:pPr algn="just">
                        <a:lnSpc>
                          <a:spcPct val="115000"/>
                        </a:lnSpc>
                        <a:spcAft>
                          <a:spcPts val="0"/>
                        </a:spcAft>
                      </a:pPr>
                      <a:r>
                        <a:rPr lang="en-US" sz="2200" dirty="0">
                          <a:effectLst/>
                          <a:latin typeface="Arial Rounded MT Bold" panose="020F0704030504030204" pitchFamily="34" charset="0"/>
                        </a:rPr>
                        <a:t>SIGLA </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2200" dirty="0">
                          <a:effectLst/>
                          <a:latin typeface="Arial Rounded MT Bold" panose="020F0704030504030204" pitchFamily="34" charset="0"/>
                        </a:rPr>
                        <a:t>16 April 2020</a:t>
                      </a:r>
                      <a:endParaRPr lang="en-ZA" sz="2200" dirty="0">
                        <a:effectLst/>
                        <a:latin typeface="Arial Rounded MT Bold" panose="020F0704030504030204" pitchFamily="34" charset="0"/>
                      </a:endParaRPr>
                    </a:p>
                    <a:p>
                      <a:pPr algn="just">
                        <a:lnSpc>
                          <a:spcPct val="115000"/>
                        </a:lnSpc>
                        <a:spcAft>
                          <a:spcPts val="0"/>
                        </a:spcAft>
                      </a:pPr>
                      <a:r>
                        <a:rPr lang="en-US" sz="2200" dirty="0">
                          <a:effectLst/>
                          <a:latin typeface="Arial Rounded MT Bold" panose="020F0704030504030204" pitchFamily="34" charset="0"/>
                        </a:rPr>
                        <a:t>07 May 2020</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200" dirty="0">
                          <a:effectLst/>
                          <a:latin typeface="Arial Rounded MT Bold" panose="020F0704030504030204" pitchFamily="34" charset="0"/>
                        </a:rPr>
                        <a:t>Preparation for the perception survey to be undertaken at identified military bases in the country in order to gauge understanding of the mandate of the Office by stakeholders in the SANDF who form a large proportion of our key stakeholder.</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200" dirty="0">
                          <a:effectLst/>
                          <a:latin typeface="Arial Rounded MT Bold" panose="020F0704030504030204" pitchFamily="34" charset="0"/>
                        </a:rPr>
                        <a:t>Achieved</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0">
                <a:tc>
                  <a:txBody>
                    <a:bodyPr/>
                    <a:lstStyle/>
                    <a:p>
                      <a:pPr algn="just">
                        <a:lnSpc>
                          <a:spcPct val="115000"/>
                        </a:lnSpc>
                        <a:spcAft>
                          <a:spcPts val="0"/>
                        </a:spcAft>
                      </a:pPr>
                      <a:r>
                        <a:rPr lang="en-US" sz="2200">
                          <a:effectLst/>
                          <a:latin typeface="Arial Rounded MT Bold" panose="020F0704030504030204" pitchFamily="34" charset="0"/>
                        </a:rPr>
                        <a:t>PCD</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2200">
                          <a:effectLst/>
                          <a:latin typeface="Arial Rounded MT Bold" panose="020F0704030504030204" pitchFamily="34" charset="0"/>
                        </a:rPr>
                        <a:t>17 June 2020</a:t>
                      </a:r>
                      <a:endParaRPr lang="en-ZA" sz="2200">
                        <a:effectLst/>
                        <a:latin typeface="Arial Rounded MT Bold" panose="020F0704030504030204" pitchFamily="34" charset="0"/>
                      </a:endParaRPr>
                    </a:p>
                    <a:p>
                      <a:pPr algn="just">
                        <a:lnSpc>
                          <a:spcPct val="115000"/>
                        </a:lnSpc>
                        <a:spcAft>
                          <a:spcPts val="0"/>
                        </a:spcAft>
                      </a:pPr>
                      <a:r>
                        <a:rPr lang="en-US" sz="2200">
                          <a:effectLst/>
                          <a:latin typeface="Arial Rounded MT Bold" panose="020F0704030504030204" pitchFamily="34" charset="0"/>
                        </a:rPr>
                        <a:t>28 Oct 2020</a:t>
                      </a:r>
                      <a:endParaRPr lang="en-ZA" sz="2200">
                        <a:effectLst/>
                        <a:latin typeface="Arial Rounded MT Bold" panose="020F0704030504030204" pitchFamily="34" charset="0"/>
                      </a:endParaRPr>
                    </a:p>
                    <a:p>
                      <a:pPr algn="just">
                        <a:lnSpc>
                          <a:spcPct val="115000"/>
                        </a:lnSpc>
                        <a:spcAft>
                          <a:spcPts val="0"/>
                        </a:spcAft>
                      </a:pPr>
                      <a:r>
                        <a:rPr lang="en-US" sz="2200">
                          <a:effectLst/>
                          <a:latin typeface="Arial Rounded MT Bold" panose="020F0704030504030204" pitchFamily="34" charset="0"/>
                        </a:rPr>
                        <a:t>19 February 2021</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200" dirty="0">
                          <a:effectLst/>
                          <a:latin typeface="Arial Rounded MT Bold" panose="020F0704030504030204" pitchFamily="34" charset="0"/>
                        </a:rPr>
                        <a:t>The Office </a:t>
                      </a:r>
                      <a:r>
                        <a:rPr lang="en-US" sz="2200" dirty="0" smtClean="0">
                          <a:effectLst/>
                          <a:latin typeface="Arial Rounded MT Bold" panose="020F0704030504030204" pitchFamily="34" charset="0"/>
                        </a:rPr>
                        <a:t>was </a:t>
                      </a:r>
                      <a:r>
                        <a:rPr lang="en-US" sz="2200" dirty="0">
                          <a:effectLst/>
                          <a:latin typeface="Arial Rounded MT Bold" panose="020F0704030504030204" pitchFamily="34" charset="0"/>
                        </a:rPr>
                        <a:t>requested to appear a number of times before the PCD.  All presentations made addressed the accountability documents and status of complaints.</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2200" dirty="0">
                          <a:effectLst/>
                          <a:latin typeface="Arial Rounded MT Bold" panose="020F0704030504030204" pitchFamily="34" charset="0"/>
                        </a:rPr>
                        <a:t>Achieved</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0">
                <a:tc>
                  <a:txBody>
                    <a:bodyPr/>
                    <a:lstStyle/>
                    <a:p>
                      <a:pPr algn="just">
                        <a:lnSpc>
                          <a:spcPct val="115000"/>
                        </a:lnSpc>
                        <a:spcAft>
                          <a:spcPts val="0"/>
                        </a:spcAft>
                      </a:pPr>
                      <a:r>
                        <a:rPr lang="en-US" sz="2200" dirty="0">
                          <a:effectLst/>
                          <a:latin typeface="Arial Rounded MT Bold" panose="020F0704030504030204" pitchFamily="34" charset="0"/>
                        </a:rPr>
                        <a:t>IPID </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2200">
                          <a:effectLst/>
                          <a:latin typeface="Arial Rounded MT Bold" panose="020F0704030504030204" pitchFamily="34" charset="0"/>
                        </a:rPr>
                        <a:t>05 June 2020</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200">
                          <a:effectLst/>
                          <a:latin typeface="Arial Rounded MT Bold" panose="020F0704030504030204" pitchFamily="34" charset="0"/>
                        </a:rPr>
                        <a:t>Discussion of outreach programme collaborations.</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2200" dirty="0">
                          <a:effectLst/>
                          <a:latin typeface="Arial Rounded MT Bold" panose="020F0704030504030204" pitchFamily="34" charset="0"/>
                        </a:rPr>
                        <a:t>Achieved</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0">
                <a:tc>
                  <a:txBody>
                    <a:bodyPr/>
                    <a:lstStyle/>
                    <a:p>
                      <a:pPr algn="just">
                        <a:lnSpc>
                          <a:spcPct val="115000"/>
                        </a:lnSpc>
                        <a:spcAft>
                          <a:spcPts val="0"/>
                        </a:spcAft>
                      </a:pPr>
                      <a:r>
                        <a:rPr lang="en-US" sz="2200" dirty="0">
                          <a:effectLst/>
                          <a:latin typeface="Arial Rounded MT Bold" panose="020F0704030504030204" pitchFamily="34" charset="0"/>
                        </a:rPr>
                        <a:t>DFSC</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2200">
                          <a:effectLst/>
                          <a:latin typeface="Arial Rounded MT Bold" panose="020F0704030504030204" pitchFamily="34" charset="0"/>
                        </a:rPr>
                        <a:t>10 August 2020</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200">
                          <a:effectLst/>
                          <a:latin typeface="Arial Rounded MT Bold" panose="020F0704030504030204" pitchFamily="34" charset="0"/>
                        </a:rPr>
                        <a:t>Discussion with the Communications Officer on joint outreach programmes.</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2200" dirty="0">
                          <a:effectLst/>
                          <a:latin typeface="Arial Rounded MT Bold" panose="020F0704030504030204" pitchFamily="34" charset="0"/>
                        </a:rPr>
                        <a:t>Achieved</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571500">
                <a:tc>
                  <a:txBody>
                    <a:bodyPr/>
                    <a:lstStyle/>
                    <a:p>
                      <a:pPr algn="just">
                        <a:lnSpc>
                          <a:spcPct val="115000"/>
                        </a:lnSpc>
                        <a:spcAft>
                          <a:spcPts val="0"/>
                        </a:spcAft>
                      </a:pPr>
                      <a:r>
                        <a:rPr lang="en-US" sz="2200" dirty="0">
                          <a:effectLst/>
                          <a:latin typeface="Arial Rounded MT Bold" panose="020F0704030504030204" pitchFamily="34" charset="0"/>
                        </a:rPr>
                        <a:t>SAHRC </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2200">
                          <a:effectLst/>
                          <a:latin typeface="Arial Rounded MT Bold" panose="020F0704030504030204" pitchFamily="34" charset="0"/>
                        </a:rPr>
                        <a:t>26 August 2020</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200">
                          <a:effectLst/>
                          <a:latin typeface="Arial Rounded MT Bold" panose="020F0704030504030204" pitchFamily="34" charset="0"/>
                        </a:rPr>
                        <a:t>Engagement with the Military Ombud on strategic issues as well as collaboration on the outreach programme.</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2200" dirty="0">
                          <a:effectLst/>
                          <a:latin typeface="Arial Rounded MT Bold" panose="020F0704030504030204" pitchFamily="34" charset="0"/>
                        </a:rPr>
                        <a:t>Achieved</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0">
                <a:tc>
                  <a:txBody>
                    <a:bodyPr/>
                    <a:lstStyle/>
                    <a:p>
                      <a:pPr>
                        <a:lnSpc>
                          <a:spcPct val="115000"/>
                        </a:lnSpc>
                        <a:spcAft>
                          <a:spcPts val="0"/>
                        </a:spcAft>
                      </a:pPr>
                      <a:r>
                        <a:rPr lang="en-US" sz="2200" dirty="0" err="1">
                          <a:effectLst/>
                          <a:latin typeface="Arial Rounded MT Bold" panose="020F0704030504030204" pitchFamily="34" charset="0"/>
                        </a:rPr>
                        <a:t>Musina</a:t>
                      </a:r>
                      <a:r>
                        <a:rPr lang="en-US" sz="2200" dirty="0">
                          <a:effectLst/>
                          <a:latin typeface="Arial Rounded MT Bold" panose="020F0704030504030204" pitchFamily="34" charset="0"/>
                        </a:rPr>
                        <a:t> Local Municipality </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2200">
                          <a:effectLst/>
                          <a:latin typeface="Arial Rounded MT Bold" panose="020F0704030504030204" pitchFamily="34" charset="0"/>
                        </a:rPr>
                        <a:t>24 November 2020</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200">
                          <a:effectLst/>
                          <a:latin typeface="Arial Rounded MT Bold" panose="020F0704030504030204" pitchFamily="34" charset="0"/>
                        </a:rPr>
                        <a:t>Outreach programme collaboration discussion</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2200" dirty="0">
                          <a:effectLst/>
                          <a:latin typeface="Arial Rounded MT Bold" panose="020F0704030504030204" pitchFamily="34" charset="0"/>
                        </a:rPr>
                        <a:t>Achieved</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0">
                <a:tc>
                  <a:txBody>
                    <a:bodyPr/>
                    <a:lstStyle/>
                    <a:p>
                      <a:pPr>
                        <a:lnSpc>
                          <a:spcPct val="115000"/>
                        </a:lnSpc>
                        <a:spcAft>
                          <a:spcPts val="0"/>
                        </a:spcAft>
                      </a:pPr>
                      <a:r>
                        <a:rPr lang="en-US" sz="2200" dirty="0">
                          <a:effectLst/>
                          <a:latin typeface="Arial Rounded MT Bold" panose="020F0704030504030204" pitchFamily="34" charset="0"/>
                        </a:rPr>
                        <a:t>Nkomazi Local Municipality </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2200">
                          <a:effectLst/>
                          <a:latin typeface="Arial Rounded MT Bold" panose="020F0704030504030204" pitchFamily="34" charset="0"/>
                        </a:rPr>
                        <a:t>24 November 2020</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200">
                          <a:effectLst/>
                          <a:latin typeface="Arial Rounded MT Bold" panose="020F0704030504030204" pitchFamily="34" charset="0"/>
                        </a:rPr>
                        <a:t>Outreach programme collaboration discussion</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2200" dirty="0">
                          <a:effectLst/>
                          <a:latin typeface="Arial Rounded MT Bold" panose="020F0704030504030204" pitchFamily="34" charset="0"/>
                        </a:rPr>
                        <a:t>Achieved</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0">
                <a:tc>
                  <a:txBody>
                    <a:bodyPr/>
                    <a:lstStyle/>
                    <a:p>
                      <a:pPr>
                        <a:lnSpc>
                          <a:spcPct val="115000"/>
                        </a:lnSpc>
                        <a:spcAft>
                          <a:spcPts val="0"/>
                        </a:spcAft>
                      </a:pPr>
                      <a:r>
                        <a:rPr lang="en-US" sz="2200" dirty="0">
                          <a:effectLst/>
                          <a:latin typeface="Arial Rounded MT Bold" panose="020F0704030504030204" pitchFamily="34" charset="0"/>
                        </a:rPr>
                        <a:t>Border Management Agency </a:t>
                      </a:r>
                      <a:r>
                        <a:rPr lang="en-US" sz="2200" dirty="0" smtClean="0">
                          <a:effectLst/>
                          <a:latin typeface="Arial Rounded MT Bold" panose="020F0704030504030204" pitchFamily="34" charset="0"/>
                        </a:rPr>
                        <a:t>– </a:t>
                      </a:r>
                      <a:r>
                        <a:rPr lang="en-US" sz="2200" dirty="0" err="1">
                          <a:effectLst/>
                          <a:latin typeface="Arial Rounded MT Bold" panose="020F0704030504030204" pitchFamily="34" charset="0"/>
                        </a:rPr>
                        <a:t>Beitbridge</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2200">
                          <a:effectLst/>
                          <a:latin typeface="Arial Rounded MT Bold" panose="020F0704030504030204" pitchFamily="34" charset="0"/>
                        </a:rPr>
                        <a:t>10 December 2020</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200">
                          <a:effectLst/>
                          <a:latin typeface="Arial Rounded MT Bold" panose="020F0704030504030204" pitchFamily="34" charset="0"/>
                        </a:rPr>
                        <a:t>Outreach programme collaboration discussion</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2200" dirty="0">
                          <a:effectLst/>
                          <a:latin typeface="Arial Rounded MT Bold" panose="020F0704030504030204" pitchFamily="34" charset="0"/>
                        </a:rPr>
                        <a:t>Achieved</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9"/>
                  </a:ext>
                </a:extLst>
              </a:tr>
              <a:tr h="0">
                <a:tc>
                  <a:txBody>
                    <a:bodyPr/>
                    <a:lstStyle/>
                    <a:p>
                      <a:pPr>
                        <a:lnSpc>
                          <a:spcPct val="115000"/>
                        </a:lnSpc>
                        <a:spcAft>
                          <a:spcPts val="0"/>
                        </a:spcAft>
                      </a:pPr>
                      <a:r>
                        <a:rPr lang="en-US" sz="2200" dirty="0">
                          <a:effectLst/>
                          <a:latin typeface="Arial Rounded MT Bold" panose="020F0704030504030204" pitchFamily="34" charset="0"/>
                        </a:rPr>
                        <a:t>Border Management Agency  - </a:t>
                      </a:r>
                      <a:r>
                        <a:rPr lang="en-US" sz="2200" dirty="0" err="1">
                          <a:effectLst/>
                          <a:latin typeface="Arial Rounded MT Bold" panose="020F0704030504030204" pitchFamily="34" charset="0"/>
                        </a:rPr>
                        <a:t>Lebombo</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2200" dirty="0">
                          <a:effectLst/>
                          <a:latin typeface="Arial Rounded MT Bold" panose="020F0704030504030204" pitchFamily="34" charset="0"/>
                        </a:rPr>
                        <a:t>14 December 2020</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200" dirty="0">
                          <a:effectLst/>
                          <a:latin typeface="Arial Rounded MT Bold" panose="020F0704030504030204" pitchFamily="34" charset="0"/>
                        </a:rPr>
                        <a:t>Outreach </a:t>
                      </a:r>
                      <a:r>
                        <a:rPr lang="en-US" sz="2200" dirty="0" err="1">
                          <a:effectLst/>
                          <a:latin typeface="Arial Rounded MT Bold" panose="020F0704030504030204" pitchFamily="34" charset="0"/>
                        </a:rPr>
                        <a:t>programme</a:t>
                      </a:r>
                      <a:r>
                        <a:rPr lang="en-US" sz="2200" dirty="0">
                          <a:effectLst/>
                          <a:latin typeface="Arial Rounded MT Bold" panose="020F0704030504030204" pitchFamily="34" charset="0"/>
                        </a:rPr>
                        <a:t> collaboration discussion</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2200" dirty="0">
                          <a:effectLst/>
                          <a:latin typeface="Arial Rounded MT Bold" panose="020F0704030504030204" pitchFamily="34" charset="0"/>
                        </a:rPr>
                        <a:t>Achieved</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0"/>
                  </a:ext>
                </a:extLst>
              </a:tr>
              <a:tr h="0">
                <a:tc>
                  <a:txBody>
                    <a:bodyPr/>
                    <a:lstStyle/>
                    <a:p>
                      <a:pPr>
                        <a:lnSpc>
                          <a:spcPct val="115000"/>
                        </a:lnSpc>
                        <a:spcAft>
                          <a:spcPts val="0"/>
                        </a:spcAft>
                      </a:pPr>
                      <a:r>
                        <a:rPr lang="en-ZA" sz="2200" dirty="0" smtClean="0">
                          <a:effectLst/>
                          <a:latin typeface="Arial Rounded MT Bold" panose="020F0704030504030204" pitchFamily="34" charset="0"/>
                          <a:ea typeface="Calibri" panose="020F0502020204030204" pitchFamily="34" charset="0"/>
                          <a:cs typeface="Times New Roman" panose="02020603050405020304" pitchFamily="18" charset="0"/>
                        </a:rPr>
                        <a:t>Border Management Agency</a:t>
                      </a:r>
                      <a:r>
                        <a:rPr lang="en-ZA" sz="2200" baseline="0" dirty="0" smtClean="0">
                          <a:effectLst/>
                          <a:latin typeface="Arial Rounded MT Bold" panose="020F0704030504030204" pitchFamily="34" charset="0"/>
                          <a:ea typeface="Calibri" panose="020F0502020204030204" pitchFamily="34" charset="0"/>
                          <a:cs typeface="Times New Roman" panose="02020603050405020304" pitchFamily="18" charset="0"/>
                        </a:rPr>
                        <a:t> – </a:t>
                      </a:r>
                      <a:r>
                        <a:rPr lang="en-ZA" sz="2200" baseline="0" dirty="0" err="1" smtClean="0">
                          <a:effectLst/>
                          <a:latin typeface="Arial Rounded MT Bold" panose="020F0704030504030204" pitchFamily="34" charset="0"/>
                          <a:ea typeface="Calibri" panose="020F0502020204030204" pitchFamily="34" charset="0"/>
                          <a:cs typeface="Times New Roman" panose="02020603050405020304" pitchFamily="18" charset="0"/>
                        </a:rPr>
                        <a:t>Golela</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ZA" sz="2200" dirty="0" smtClean="0">
                          <a:effectLst/>
                          <a:latin typeface="Arial Rounded MT Bold" panose="020F0704030504030204" pitchFamily="34" charset="0"/>
                          <a:ea typeface="Calibri" panose="020F0502020204030204" pitchFamily="34" charset="0"/>
                          <a:cs typeface="Times New Roman" panose="02020603050405020304" pitchFamily="18" charset="0"/>
                        </a:rPr>
                        <a:t>07 – 14 December</a:t>
                      </a:r>
                      <a:r>
                        <a:rPr lang="en-ZA" sz="2200" baseline="0" dirty="0" smtClean="0">
                          <a:effectLst/>
                          <a:latin typeface="Arial Rounded MT Bold" panose="020F0704030504030204" pitchFamily="34" charset="0"/>
                          <a:ea typeface="Calibri" panose="020F0502020204030204" pitchFamily="34" charset="0"/>
                          <a:cs typeface="Times New Roman" panose="02020603050405020304" pitchFamily="18" charset="0"/>
                        </a:rPr>
                        <a:t> 2020</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1827886" rtl="0" eaLnBrk="1" fontAlgn="auto" latinLnBrk="0" hangingPunct="1">
                        <a:lnSpc>
                          <a:spcPct val="115000"/>
                        </a:lnSpc>
                        <a:spcBef>
                          <a:spcPts val="0"/>
                        </a:spcBef>
                        <a:spcAft>
                          <a:spcPts val="0"/>
                        </a:spcAft>
                        <a:buClrTx/>
                        <a:buSzTx/>
                        <a:buFontTx/>
                        <a:buNone/>
                        <a:tabLst/>
                        <a:defRPr/>
                      </a:pPr>
                      <a:r>
                        <a:rPr lang="en-US" sz="2200" dirty="0" smtClean="0">
                          <a:effectLst/>
                          <a:latin typeface="Arial Rounded MT Bold" panose="020F0704030504030204" pitchFamily="34" charset="0"/>
                        </a:rPr>
                        <a:t>Outreach </a:t>
                      </a:r>
                      <a:r>
                        <a:rPr lang="en-US" sz="2200" dirty="0" err="1" smtClean="0">
                          <a:effectLst/>
                          <a:latin typeface="Arial Rounded MT Bold" panose="020F0704030504030204" pitchFamily="34" charset="0"/>
                        </a:rPr>
                        <a:t>programme</a:t>
                      </a:r>
                      <a:r>
                        <a:rPr lang="en-US" sz="2200" dirty="0" smtClean="0">
                          <a:effectLst/>
                          <a:latin typeface="Arial Rounded MT Bold" panose="020F0704030504030204" pitchFamily="34" charset="0"/>
                        </a:rPr>
                        <a:t> collaboration discussion</a:t>
                      </a:r>
                      <a:endParaRPr lang="en-ZA" sz="2200" dirty="0" smtClean="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ZA" sz="2200" dirty="0" smtClean="0">
                          <a:effectLst/>
                          <a:latin typeface="Arial Rounded MT Bold" panose="020F0704030504030204" pitchFamily="34" charset="0"/>
                          <a:ea typeface="Calibri" panose="020F0502020204030204" pitchFamily="34" charset="0"/>
                          <a:cs typeface="Times New Roman" panose="02020603050405020304" pitchFamily="18" charset="0"/>
                        </a:rPr>
                        <a:t>Not Achieved</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1"/>
                  </a:ext>
                </a:extLst>
              </a:tr>
            </a:tbl>
          </a:graphicData>
        </a:graphic>
      </p:graphicFrame>
      <p:sp>
        <p:nvSpPr>
          <p:cNvPr id="11" name="TextBox 10"/>
          <p:cNvSpPr txBox="1"/>
          <p:nvPr/>
        </p:nvSpPr>
        <p:spPr>
          <a:xfrm>
            <a:off x="28141" y="13366471"/>
            <a:ext cx="4115233" cy="369332"/>
          </a:xfrm>
          <a:prstGeom prst="rect">
            <a:avLst/>
          </a:prstGeom>
          <a:noFill/>
        </p:spPr>
        <p:txBody>
          <a:bodyPr wrap="square" rtlCol="0">
            <a:spAutoFit/>
          </a:bodyPr>
          <a:lstStyle/>
          <a:p>
            <a:pPr algn="ctr"/>
            <a:r>
              <a:rPr lang="en-ZA" sz="1800" dirty="0" smtClean="0">
                <a:solidFill>
                  <a:schemeClr val="bg1"/>
                </a:solidFill>
                <a:latin typeface="Arial Rounded MT Bold" panose="020F0704030504030204" pitchFamily="34" charset="0"/>
              </a:rPr>
              <a:t>29.</a:t>
            </a:r>
            <a:endParaRPr lang="en-ZA" sz="1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861871409"/>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0" name="Title 1"/>
          <p:cNvSpPr txBox="1">
            <a:spLocks/>
          </p:cNvSpPr>
          <p:nvPr/>
        </p:nvSpPr>
        <p:spPr>
          <a:xfrm>
            <a:off x="4171516" y="32476"/>
            <a:ext cx="20199784" cy="1523206"/>
          </a:xfrm>
          <a:prstGeom prst="rect">
            <a:avLst/>
          </a:prstGeom>
        </p:spPr>
        <p:txBody>
          <a:bodyPr anchor="ctr">
            <a:norm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r>
              <a:rPr lang="en-ZA" sz="7996" b="1" dirty="0" smtClean="0">
                <a:solidFill>
                  <a:schemeClr val="tx1"/>
                </a:solidFill>
                <a:latin typeface="Arial Rounded MT Bold" panose="020F0704030504030204" pitchFamily="34" charset="0"/>
              </a:rPr>
              <a:t>SCOPE</a:t>
            </a:r>
            <a:endParaRPr lang="en-ZA" sz="7996" b="1" dirty="0">
              <a:solidFill>
                <a:schemeClr val="tx1"/>
              </a:solidFill>
              <a:latin typeface="Arial Rounded MT Bold" panose="020F0704030504030204" pitchFamily="34" charset="0"/>
            </a:endParaRPr>
          </a:p>
        </p:txBody>
      </p:sp>
      <p:sp>
        <p:nvSpPr>
          <p:cNvPr id="11" name="Content Placeholder 2"/>
          <p:cNvSpPr txBox="1">
            <a:spLocks/>
          </p:cNvSpPr>
          <p:nvPr/>
        </p:nvSpPr>
        <p:spPr>
          <a:xfrm>
            <a:off x="4542503" y="1706990"/>
            <a:ext cx="19172903" cy="11293944"/>
          </a:xfrm>
          <a:prstGeom prst="rect">
            <a:avLst/>
          </a:prstGeom>
          <a:noFill/>
          <a:ln w="15875" cap="flat" cmpd="sng" algn="ctr">
            <a:noFill/>
            <a:prstDash val="solid"/>
          </a:ln>
        </p:spPr>
        <p:style>
          <a:lnRef idx="2">
            <a:schemeClr val="dk1"/>
          </a:lnRef>
          <a:fillRef idx="1">
            <a:schemeClr val="lt1"/>
          </a:fillRef>
          <a:effectRef idx="0">
            <a:schemeClr val="dk1"/>
          </a:effectRef>
          <a:fontRef idx="minor">
            <a:schemeClr val="dk1"/>
          </a:fontRef>
        </p:style>
        <p:txBody>
          <a:bodyPr>
            <a:noAutofit/>
          </a:bodyPr>
          <a:lstStyle>
            <a:lvl1pPr marL="182789" indent="-182789" algn="l" defTabSz="1827886" rtl="0" eaLnBrk="1" latinLnBrk="0" hangingPunct="1">
              <a:lnSpc>
                <a:spcPct val="90000"/>
              </a:lnSpc>
              <a:spcBef>
                <a:spcPts val="2399"/>
              </a:spcBef>
              <a:spcAft>
                <a:spcPts val="400"/>
              </a:spcAft>
              <a:buClr>
                <a:schemeClr val="accent1"/>
              </a:buClr>
              <a:buSzPct val="100000"/>
              <a:buFont typeface="Tw Cen MT" panose="020B0602020104020603" pitchFamily="34" charset="0"/>
              <a:buChar char=" "/>
              <a:defRPr sz="4398" kern="1200">
                <a:solidFill>
                  <a:schemeClr val="dk1"/>
                </a:solidFill>
                <a:latin typeface="+mn-lt"/>
                <a:ea typeface="+mn-ea"/>
                <a:cs typeface="+mn-cs"/>
              </a:defRPr>
            </a:lvl1pPr>
            <a:lvl2pPr marL="530087" indent="-274183" algn="l" defTabSz="1827886" rtl="0" eaLnBrk="1" latinLnBrk="0" hangingPunct="1">
              <a:lnSpc>
                <a:spcPct val="90000"/>
              </a:lnSpc>
              <a:spcBef>
                <a:spcPts val="400"/>
              </a:spcBef>
              <a:spcAft>
                <a:spcPts val="800"/>
              </a:spcAft>
              <a:buClr>
                <a:schemeClr val="accent1"/>
              </a:buClr>
              <a:buFont typeface="Wingdings 3" pitchFamily="18" charset="2"/>
              <a:buChar char=""/>
              <a:defRPr sz="3598" kern="1200">
                <a:solidFill>
                  <a:schemeClr val="dk1"/>
                </a:solidFill>
                <a:latin typeface="+mn-lt"/>
                <a:ea typeface="+mn-ea"/>
                <a:cs typeface="+mn-cs"/>
              </a:defRPr>
            </a:lvl2pPr>
            <a:lvl3pPr marL="895664"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3pPr>
            <a:lvl4pPr marL="1188126"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4pPr>
            <a:lvl5pPr marL="1553703"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5pPr>
            <a:lvl6pPr marL="1827886"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6pPr>
            <a:lvl7pPr marL="2120347"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7pPr>
            <a:lvl8pPr marL="2431088"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8pPr>
            <a:lvl9pPr marL="2723550"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9pPr>
          </a:lstStyle>
          <a:p>
            <a:pPr marL="0" indent="0">
              <a:buClrTx/>
              <a:buFont typeface="Tw Cen MT" panose="020B0602020104020603" pitchFamily="34" charset="0"/>
              <a:buNone/>
            </a:pPr>
            <a:r>
              <a:rPr lang="en-ZA" sz="3200" dirty="0" smtClean="0">
                <a:solidFill>
                  <a:schemeClr val="tx1"/>
                </a:solidFill>
                <a:latin typeface="Arial Rounded MT Bold" panose="020F0704030504030204" pitchFamily="34" charset="0"/>
              </a:rPr>
              <a:t>The following will be discussed as part of the presentation:</a:t>
            </a:r>
          </a:p>
          <a:p>
            <a:pPr marL="742950" indent="-742950">
              <a:buClrTx/>
              <a:buFont typeface="+mj-lt"/>
              <a:buAutoNum type="arabicPeriod"/>
            </a:pPr>
            <a:r>
              <a:rPr lang="en-ZA" sz="3200" dirty="0" smtClean="0">
                <a:solidFill>
                  <a:schemeClr val="tx1"/>
                </a:solidFill>
                <a:latin typeface="Arial Rounded MT Bold" panose="020F0704030504030204" pitchFamily="34" charset="0"/>
              </a:rPr>
              <a:t>Strategic Overview</a:t>
            </a:r>
          </a:p>
          <a:p>
            <a:pPr marL="1885875" lvl="1" indent="-742950">
              <a:buClrTx/>
              <a:buFont typeface="+mj-lt"/>
              <a:buAutoNum type="alphaLcPeriod"/>
            </a:pPr>
            <a:r>
              <a:rPr lang="en-ZA" sz="3200" dirty="0" smtClean="0">
                <a:solidFill>
                  <a:schemeClr val="tx1"/>
                </a:solidFill>
                <a:latin typeface="Arial Rounded MT Bold" panose="020F0704030504030204" pitchFamily="34" charset="0"/>
              </a:rPr>
              <a:t>Mandate</a:t>
            </a:r>
          </a:p>
          <a:p>
            <a:pPr marL="1885875" lvl="1" indent="-742950">
              <a:buClrTx/>
              <a:buFont typeface="+mj-lt"/>
              <a:buAutoNum type="alphaLcPeriod"/>
            </a:pPr>
            <a:r>
              <a:rPr lang="en-ZA" sz="3200" dirty="0" smtClean="0">
                <a:solidFill>
                  <a:schemeClr val="tx1"/>
                </a:solidFill>
                <a:latin typeface="Arial Rounded MT Bold" panose="020F0704030504030204" pitchFamily="34" charset="0"/>
              </a:rPr>
              <a:t>Vision</a:t>
            </a:r>
          </a:p>
          <a:p>
            <a:pPr marL="1885875" lvl="1" indent="-742950">
              <a:buClrTx/>
              <a:buFont typeface="+mj-lt"/>
              <a:buAutoNum type="alphaLcPeriod"/>
            </a:pPr>
            <a:r>
              <a:rPr lang="en-ZA" sz="3200" dirty="0" smtClean="0">
                <a:solidFill>
                  <a:schemeClr val="tx1"/>
                </a:solidFill>
                <a:latin typeface="Arial Rounded MT Bold" panose="020F0704030504030204" pitchFamily="34" charset="0"/>
              </a:rPr>
              <a:t>Mission</a:t>
            </a:r>
          </a:p>
          <a:p>
            <a:pPr marL="1885875" lvl="1" indent="-742950">
              <a:buClrTx/>
              <a:buFont typeface="+mj-lt"/>
              <a:buAutoNum type="alphaLcPeriod"/>
            </a:pPr>
            <a:r>
              <a:rPr lang="en-ZA" sz="3200" dirty="0" smtClean="0">
                <a:solidFill>
                  <a:schemeClr val="tx1"/>
                </a:solidFill>
                <a:latin typeface="Arial Rounded MT Bold" panose="020F0704030504030204" pitchFamily="34" charset="0"/>
              </a:rPr>
              <a:t>Impact Statement</a:t>
            </a:r>
          </a:p>
          <a:p>
            <a:pPr marL="1885875" lvl="1" indent="-742950">
              <a:buClrTx/>
              <a:buFont typeface="+mj-lt"/>
              <a:buAutoNum type="alphaLcPeriod"/>
            </a:pPr>
            <a:r>
              <a:rPr lang="en-ZA" sz="3200" dirty="0" smtClean="0">
                <a:solidFill>
                  <a:schemeClr val="tx1"/>
                </a:solidFill>
                <a:latin typeface="Arial Rounded MT Bold" panose="020F0704030504030204" pitchFamily="34" charset="0"/>
              </a:rPr>
              <a:t>Values</a:t>
            </a:r>
          </a:p>
          <a:p>
            <a:pPr marL="1885875" lvl="1" indent="-742950">
              <a:buClrTx/>
              <a:buFont typeface="+mj-lt"/>
              <a:buAutoNum type="alphaLcPeriod"/>
            </a:pPr>
            <a:r>
              <a:rPr lang="en-ZA" sz="3200" dirty="0" smtClean="0">
                <a:solidFill>
                  <a:schemeClr val="tx1"/>
                </a:solidFill>
                <a:latin typeface="Arial Rounded MT Bold" panose="020F0704030504030204" pitchFamily="34" charset="0"/>
              </a:rPr>
              <a:t>Strategic Outcomes</a:t>
            </a:r>
          </a:p>
          <a:p>
            <a:pPr marL="1885875" lvl="1" indent="-742950">
              <a:buClrTx/>
              <a:buFont typeface="+mj-lt"/>
              <a:buAutoNum type="alphaLcPeriod"/>
            </a:pPr>
            <a:r>
              <a:rPr lang="en-ZA" sz="3200" dirty="0" smtClean="0">
                <a:solidFill>
                  <a:schemeClr val="tx1"/>
                </a:solidFill>
                <a:latin typeface="Arial Rounded MT Bold" panose="020F0704030504030204" pitchFamily="34" charset="0"/>
              </a:rPr>
              <a:t>Legislative Mandate</a:t>
            </a:r>
          </a:p>
          <a:p>
            <a:pPr marL="1885875" lvl="1" indent="-742950">
              <a:buClrTx/>
              <a:buFont typeface="+mj-lt"/>
              <a:buAutoNum type="alphaLcPeriod"/>
            </a:pPr>
            <a:r>
              <a:rPr lang="en-ZA" sz="3200" dirty="0" smtClean="0">
                <a:solidFill>
                  <a:schemeClr val="tx1"/>
                </a:solidFill>
                <a:latin typeface="Arial Rounded MT Bold" panose="020F0704030504030204" pitchFamily="34" charset="0"/>
              </a:rPr>
              <a:t>MOD&amp;MV and Military Ombud Priorities</a:t>
            </a:r>
          </a:p>
          <a:p>
            <a:pPr marL="1885875" lvl="1" indent="-742950">
              <a:buClrTx/>
              <a:buFont typeface="+mj-lt"/>
              <a:buAutoNum type="alphaLcPeriod"/>
            </a:pPr>
            <a:r>
              <a:rPr lang="en-ZA" sz="3200" dirty="0" smtClean="0">
                <a:solidFill>
                  <a:schemeClr val="tx1"/>
                </a:solidFill>
                <a:latin typeface="Arial Rounded MT Bold" panose="020F0704030504030204" pitchFamily="34" charset="0"/>
              </a:rPr>
              <a:t>Organisational Structure</a:t>
            </a:r>
            <a:endParaRPr lang="en-ZA" sz="3200" dirty="0" smtClean="0">
              <a:solidFill>
                <a:schemeClr val="tx1">
                  <a:lumMod val="95000"/>
                  <a:lumOff val="5000"/>
                </a:schemeClr>
              </a:solidFill>
              <a:latin typeface="Arial Rounded MT Bold" panose="020F0704030504030204" pitchFamily="34" charset="0"/>
            </a:endParaRPr>
          </a:p>
          <a:p>
            <a:pPr marL="742950" indent="-742950">
              <a:buClrTx/>
              <a:buFont typeface="+mj-lt"/>
              <a:buAutoNum type="arabicPeriod"/>
            </a:pPr>
            <a:r>
              <a:rPr lang="en-ZA" sz="3200" dirty="0" smtClean="0">
                <a:solidFill>
                  <a:schemeClr val="tx1">
                    <a:lumMod val="95000"/>
                    <a:lumOff val="5000"/>
                  </a:schemeClr>
                </a:solidFill>
                <a:latin typeface="Arial Rounded MT Bold" panose="020F0704030504030204" pitchFamily="34" charset="0"/>
              </a:rPr>
              <a:t>Performance Information</a:t>
            </a:r>
          </a:p>
          <a:p>
            <a:pPr marL="1893888" lvl="1" indent="-815975">
              <a:buClrTx/>
              <a:buFont typeface="+mj-lt"/>
              <a:buAutoNum type="alphaLcPeriod"/>
            </a:pPr>
            <a:r>
              <a:rPr lang="en-ZA" sz="3200" dirty="0" smtClean="0">
                <a:solidFill>
                  <a:schemeClr val="tx1">
                    <a:lumMod val="95000"/>
                    <a:lumOff val="5000"/>
                  </a:schemeClr>
                </a:solidFill>
                <a:latin typeface="Arial Rounded MT Bold" panose="020F0704030504030204" pitchFamily="34" charset="0"/>
              </a:rPr>
              <a:t>Measuring the Outcomes</a:t>
            </a:r>
          </a:p>
          <a:p>
            <a:pPr marL="1893888" lvl="1" indent="-815975">
              <a:buClrTx/>
              <a:buFont typeface="+mj-lt"/>
              <a:buAutoNum type="alphaLcPeriod"/>
            </a:pPr>
            <a:r>
              <a:rPr lang="en-ZA" sz="3200" dirty="0" smtClean="0">
                <a:solidFill>
                  <a:schemeClr val="tx1">
                    <a:lumMod val="95000"/>
                    <a:lumOff val="5000"/>
                  </a:schemeClr>
                </a:solidFill>
                <a:latin typeface="Arial Rounded MT Bold" panose="020F0704030504030204" pitchFamily="34" charset="0"/>
              </a:rPr>
              <a:t>Performance Overview</a:t>
            </a:r>
          </a:p>
          <a:p>
            <a:pPr marL="742950" indent="-742950">
              <a:buClrTx/>
              <a:buFont typeface="+mj-lt"/>
              <a:buAutoNum type="arabicPeriod"/>
            </a:pPr>
            <a:r>
              <a:rPr lang="en-ZA" sz="3200" dirty="0" smtClean="0">
                <a:solidFill>
                  <a:schemeClr val="tx1">
                    <a:lumMod val="95000"/>
                    <a:lumOff val="5000"/>
                  </a:schemeClr>
                </a:solidFill>
                <a:latin typeface="Arial Rounded MT Bold" panose="020F0704030504030204" pitchFamily="34" charset="0"/>
              </a:rPr>
              <a:t>Operations (Core Business)</a:t>
            </a:r>
          </a:p>
          <a:p>
            <a:pPr marL="1885875" lvl="1" indent="-742950">
              <a:buClrTx/>
              <a:buFont typeface="+mj-lt"/>
              <a:buAutoNum type="alphaLcPeriod"/>
            </a:pPr>
            <a:r>
              <a:rPr lang="en-ZA" sz="3200" dirty="0" smtClean="0">
                <a:solidFill>
                  <a:schemeClr val="tx1">
                    <a:lumMod val="95000"/>
                    <a:lumOff val="5000"/>
                  </a:schemeClr>
                </a:solidFill>
                <a:latin typeface="Arial Rounded MT Bold" panose="020F0704030504030204" pitchFamily="34" charset="0"/>
              </a:rPr>
              <a:t>Statistical Overview</a:t>
            </a:r>
          </a:p>
          <a:p>
            <a:pPr marL="1885875" lvl="1" indent="-742950">
              <a:buClrTx/>
              <a:buFont typeface="+mj-lt"/>
              <a:buAutoNum type="alphaLcPeriod"/>
            </a:pPr>
            <a:r>
              <a:rPr lang="en-ZA" sz="3200" dirty="0" smtClean="0">
                <a:solidFill>
                  <a:schemeClr val="tx1">
                    <a:lumMod val="95000"/>
                    <a:lumOff val="5000"/>
                  </a:schemeClr>
                </a:solidFill>
                <a:latin typeface="Arial Rounded MT Bold" panose="020F0704030504030204" pitchFamily="34" charset="0"/>
              </a:rPr>
              <a:t>Communication</a:t>
            </a:r>
          </a:p>
          <a:p>
            <a:pPr marL="1885875" lvl="1" indent="-742950">
              <a:buClrTx/>
              <a:buFont typeface="+mj-lt"/>
              <a:buAutoNum type="alphaLcPeriod"/>
            </a:pPr>
            <a:r>
              <a:rPr lang="en-ZA" sz="3200" dirty="0" smtClean="0">
                <a:solidFill>
                  <a:schemeClr val="tx1">
                    <a:lumMod val="95000"/>
                    <a:lumOff val="5000"/>
                  </a:schemeClr>
                </a:solidFill>
                <a:latin typeface="Arial Rounded MT Bold" panose="020F0704030504030204" pitchFamily="34" charset="0"/>
              </a:rPr>
              <a:t>Legal Services</a:t>
            </a:r>
          </a:p>
        </p:txBody>
      </p:sp>
      <p:pic>
        <p:nvPicPr>
          <p:cNvPr id="14" name="image6.jpg"/>
          <p:cNvPicPr/>
          <p:nvPr/>
        </p:nvPicPr>
        <p:blipFill>
          <a:blip r:embed="rId2">
            <a:extLst/>
          </a:blip>
          <a:srcRect l="1605" t="1605" r="1605" b="1605"/>
          <a:stretch>
            <a:fillRect/>
          </a:stretch>
        </p:blipFill>
        <p:spPr>
          <a:xfrm>
            <a:off x="17698065" y="4740441"/>
            <a:ext cx="6673235" cy="8975559"/>
          </a:xfrm>
          <a:prstGeom prst="rect">
            <a:avLst/>
          </a:prstGeom>
          <a:ln w="114300">
            <a:solidFill>
              <a:srgbClr val="FFFFFF"/>
            </a:solidFill>
            <a:miter lim="400000"/>
          </a:ln>
        </p:spPr>
      </p:pic>
      <p:grpSp>
        <p:nvGrpSpPr>
          <p:cNvPr id="15" name="Group 14"/>
          <p:cNvGrpSpPr/>
          <p:nvPr/>
        </p:nvGrpSpPr>
        <p:grpSpPr>
          <a:xfrm>
            <a:off x="28141" y="269843"/>
            <a:ext cx="4115234" cy="5191435"/>
            <a:chOff x="28141" y="859778"/>
            <a:chExt cx="4115234" cy="5191435"/>
          </a:xfrm>
        </p:grpSpPr>
        <p:pic>
          <p:nvPicPr>
            <p:cNvPr id="16" name="image5.png"/>
            <p:cNvPicPr/>
            <p:nvPr/>
          </p:nvPicPr>
          <p:blipFill>
            <a:blip r:embed="rId3">
              <a:extLst/>
            </a:blip>
            <a:stretch>
              <a:fillRect/>
            </a:stretch>
          </p:blipFill>
          <p:spPr>
            <a:xfrm>
              <a:off x="28141" y="859778"/>
              <a:ext cx="4115234" cy="3880663"/>
            </a:xfrm>
            <a:prstGeom prst="rect">
              <a:avLst/>
            </a:prstGeom>
            <a:ln w="12700">
              <a:miter lim="400000"/>
            </a:ln>
          </p:spPr>
        </p:pic>
        <p:sp>
          <p:nvSpPr>
            <p:cNvPr id="17"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smtClean="0">
                <a:solidFill>
                  <a:srgbClr val="FFDE17"/>
                </a:solidFill>
                <a:latin typeface="Arial Black" panose="020B0A04020102020204" pitchFamily="34" charset="0"/>
              </a:endParaRPr>
            </a:p>
            <a:p>
              <a:pPr lvl="0" algn="ctr">
                <a:defRPr sz="1800" cap="none">
                  <a:solidFill>
                    <a:srgbClr val="000000"/>
                  </a:solidFill>
                </a:defRPr>
              </a:pPr>
              <a:r>
                <a:rPr lang="en-ZA" sz="2500" cap="all" dirty="0" smtClean="0">
                  <a:solidFill>
                    <a:srgbClr val="FFDE17"/>
                  </a:solidFill>
                  <a:latin typeface="Arial Black" panose="020B0A04020102020204" pitchFamily="34" charset="0"/>
                </a:rPr>
                <a:t>&amp;</a:t>
              </a:r>
            </a:p>
            <a:p>
              <a:pPr lvl="0" algn="ctr">
                <a:defRPr sz="1800" cap="none">
                  <a:solidFill>
                    <a:srgbClr val="000000"/>
                  </a:solidFill>
                </a:defRPr>
              </a:pPr>
              <a:r>
                <a:rPr sz="2500" cap="all" dirty="0" smtClean="0">
                  <a:solidFill>
                    <a:srgbClr val="FFDE17"/>
                  </a:solidFill>
                  <a:latin typeface="Arial Black" panose="020B0A04020102020204" pitchFamily="34" charset="0"/>
                </a:rPr>
                <a:t>Impartial</a:t>
              </a:r>
              <a:endParaRPr sz="2500" cap="all" dirty="0">
                <a:solidFill>
                  <a:srgbClr val="FFDE17"/>
                </a:solidFill>
                <a:latin typeface="Arial Black" panose="020B0A04020102020204" pitchFamily="34" charset="0"/>
              </a:endParaRPr>
            </a:p>
          </p:txBody>
        </p:sp>
      </p:grpSp>
      <p:sp>
        <p:nvSpPr>
          <p:cNvPr id="9" name="TextBox 8"/>
          <p:cNvSpPr txBox="1"/>
          <p:nvPr/>
        </p:nvSpPr>
        <p:spPr>
          <a:xfrm>
            <a:off x="28141" y="13366471"/>
            <a:ext cx="4115233" cy="369332"/>
          </a:xfrm>
          <a:prstGeom prst="rect">
            <a:avLst/>
          </a:prstGeom>
          <a:noFill/>
        </p:spPr>
        <p:txBody>
          <a:bodyPr wrap="square" rtlCol="0">
            <a:spAutoFit/>
          </a:bodyPr>
          <a:lstStyle/>
          <a:p>
            <a:pPr algn="ctr"/>
            <a:r>
              <a:rPr lang="en-ZA" sz="1800" dirty="0">
                <a:solidFill>
                  <a:schemeClr val="bg1"/>
                </a:solidFill>
                <a:latin typeface="Arial Rounded MT Bold" panose="020F0704030504030204" pitchFamily="34" charset="0"/>
              </a:rPr>
              <a:t>2</a:t>
            </a:r>
            <a:r>
              <a:rPr lang="en-ZA" sz="1800" dirty="0" smtClean="0">
                <a:solidFill>
                  <a:schemeClr val="bg1"/>
                </a:solidFill>
                <a:latin typeface="Arial Rounded MT Bold" panose="020F0704030504030204" pitchFamily="34" charset="0"/>
              </a:rPr>
              <a:t>.</a:t>
            </a:r>
            <a:endParaRPr lang="en-ZA" sz="1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2290669312"/>
      </p:ext>
    </p:extLst>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Rectangle 4"/>
          <p:cNvSpPr/>
          <p:nvPr/>
        </p:nvSpPr>
        <p:spPr>
          <a:xfrm>
            <a:off x="4061883" y="1956246"/>
            <a:ext cx="20309417" cy="10831689"/>
          </a:xfrm>
          <a:prstGeom prst="rect">
            <a:avLst/>
          </a:prstGeom>
        </p:spPr>
        <p:txBody>
          <a:bodyPr/>
          <a:lstStyle/>
          <a:p>
            <a:pPr lvl="0"/>
            <a:endParaRPr lang="en-ZA" dirty="0"/>
          </a:p>
          <a:p>
            <a:pPr lvl="0">
              <a:buChar char="•"/>
            </a:pPr>
            <a:endParaRPr lang="en-ZA" dirty="0"/>
          </a:p>
        </p:txBody>
      </p:sp>
      <p:grpSp>
        <p:nvGrpSpPr>
          <p:cNvPr id="16" name="Group 15"/>
          <p:cNvGrpSpPr/>
          <p:nvPr/>
        </p:nvGrpSpPr>
        <p:grpSpPr>
          <a:xfrm>
            <a:off x="28141" y="269838"/>
            <a:ext cx="4115234" cy="5191435"/>
            <a:chOff x="28141" y="859778"/>
            <a:chExt cx="4115234" cy="5191435"/>
          </a:xfrm>
        </p:grpSpPr>
        <p:pic>
          <p:nvPicPr>
            <p:cNvPr id="17" name="image5.png"/>
            <p:cNvPicPr/>
            <p:nvPr/>
          </p:nvPicPr>
          <p:blipFill>
            <a:blip r:embed="rId2">
              <a:extLst/>
            </a:blip>
            <a:stretch>
              <a:fillRect/>
            </a:stretch>
          </p:blipFill>
          <p:spPr>
            <a:xfrm>
              <a:off x="28141" y="859778"/>
              <a:ext cx="4115234" cy="3880663"/>
            </a:xfrm>
            <a:prstGeom prst="rect">
              <a:avLst/>
            </a:prstGeom>
            <a:ln w="12700">
              <a:miter lim="400000"/>
            </a:ln>
          </p:spPr>
        </p:pic>
        <p:sp>
          <p:nvSpPr>
            <p:cNvPr id="18"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smtClean="0">
                <a:solidFill>
                  <a:srgbClr val="FFDE17"/>
                </a:solidFill>
                <a:latin typeface="Arial Black" panose="020B0A04020102020204" pitchFamily="34" charset="0"/>
              </a:endParaRPr>
            </a:p>
            <a:p>
              <a:pPr lvl="0" algn="ctr">
                <a:defRPr sz="1800" cap="none">
                  <a:solidFill>
                    <a:srgbClr val="000000"/>
                  </a:solidFill>
                </a:defRPr>
              </a:pPr>
              <a:r>
                <a:rPr lang="en-ZA" sz="2500" cap="all" dirty="0" smtClean="0">
                  <a:solidFill>
                    <a:srgbClr val="FFDE17"/>
                  </a:solidFill>
                  <a:latin typeface="Arial Black" panose="020B0A04020102020204" pitchFamily="34" charset="0"/>
                </a:rPr>
                <a:t>&amp;</a:t>
              </a:r>
            </a:p>
            <a:p>
              <a:pPr lvl="0" algn="ctr">
                <a:defRPr sz="1800" cap="none">
                  <a:solidFill>
                    <a:srgbClr val="000000"/>
                  </a:solidFill>
                </a:defRPr>
              </a:pPr>
              <a:r>
                <a:rPr sz="2500" cap="all" dirty="0" smtClean="0">
                  <a:solidFill>
                    <a:srgbClr val="FFDE17"/>
                  </a:solidFill>
                  <a:latin typeface="Arial Black" panose="020B0A04020102020204" pitchFamily="34" charset="0"/>
                </a:rPr>
                <a:t>Impartial</a:t>
              </a:r>
              <a:endParaRPr sz="2500" cap="all" dirty="0">
                <a:solidFill>
                  <a:srgbClr val="FFDE17"/>
                </a:solidFill>
                <a:latin typeface="Arial Black" panose="020B0A04020102020204" pitchFamily="34" charset="0"/>
              </a:endParaRPr>
            </a:p>
          </p:txBody>
        </p:sp>
      </p:grpSp>
      <p:sp>
        <p:nvSpPr>
          <p:cNvPr id="9" name="Title 1"/>
          <p:cNvSpPr txBox="1">
            <a:spLocks/>
          </p:cNvSpPr>
          <p:nvPr/>
        </p:nvSpPr>
        <p:spPr>
          <a:xfrm>
            <a:off x="4143374" y="28299"/>
            <a:ext cx="20227926" cy="1852187"/>
          </a:xfrm>
          <a:prstGeom prst="rect">
            <a:avLst/>
          </a:prstGeom>
        </p:spPr>
        <p:txBody>
          <a:bodyPr anchor="ctr">
            <a:norm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r>
              <a:rPr lang="en-ZA" sz="8000" b="1" dirty="0" smtClean="0">
                <a:latin typeface="Arial Rounded MT Bold" panose="020F0704030504030204" pitchFamily="34" charset="0"/>
              </a:rPr>
              <a:t>OPERATIONS</a:t>
            </a:r>
            <a:endParaRPr lang="en-ZA" sz="4900" b="1" dirty="0">
              <a:latin typeface="Arial Rounded MT Bold" panose="020F0704030504030204" pitchFamily="34" charset="0"/>
            </a:endParaRPr>
          </a:p>
        </p:txBody>
      </p:sp>
      <p:sp>
        <p:nvSpPr>
          <p:cNvPr id="4" name="Rectangle 3"/>
          <p:cNvSpPr/>
          <p:nvPr/>
        </p:nvSpPr>
        <p:spPr>
          <a:xfrm>
            <a:off x="4270818" y="1752262"/>
            <a:ext cx="19720149" cy="6186309"/>
          </a:xfrm>
          <a:prstGeom prst="rect">
            <a:avLst/>
          </a:prstGeom>
        </p:spPr>
        <p:txBody>
          <a:bodyPr wrap="square">
            <a:spAutoFit/>
          </a:bodyPr>
          <a:lstStyle/>
          <a:p>
            <a:pPr algn="just"/>
            <a:r>
              <a:rPr lang="en-US" b="1" u="sng" dirty="0">
                <a:solidFill>
                  <a:schemeClr val="tx1"/>
                </a:solidFill>
                <a:latin typeface="Arial Rounded MT Bold" panose="020F0704030504030204" pitchFamily="34" charset="0"/>
              </a:rPr>
              <a:t>Outreach </a:t>
            </a:r>
            <a:r>
              <a:rPr lang="en-US" b="1" u="sng" dirty="0" err="1">
                <a:solidFill>
                  <a:schemeClr val="tx1"/>
                </a:solidFill>
                <a:latin typeface="Arial Rounded MT Bold" panose="020F0704030504030204" pitchFamily="34" charset="0"/>
              </a:rPr>
              <a:t>Programme</a:t>
            </a:r>
            <a:r>
              <a:rPr lang="en-US" u="sng" dirty="0">
                <a:solidFill>
                  <a:schemeClr val="tx1"/>
                </a:solidFill>
                <a:latin typeface="Arial Rounded MT Bold" panose="020F0704030504030204" pitchFamily="34" charset="0"/>
              </a:rPr>
              <a:t>.</a:t>
            </a:r>
            <a:r>
              <a:rPr lang="en-US" dirty="0">
                <a:solidFill>
                  <a:schemeClr val="tx1"/>
                </a:solidFill>
                <a:latin typeface="Arial Rounded MT Bold" panose="020F0704030504030204" pitchFamily="34" charset="0"/>
              </a:rPr>
              <a:t>  </a:t>
            </a:r>
            <a:r>
              <a:rPr lang="en-US" sz="2400" dirty="0">
                <a:solidFill>
                  <a:schemeClr val="tx1"/>
                </a:solidFill>
                <a:latin typeface="Arial Rounded MT Bold" panose="020F0704030504030204" pitchFamily="34" charset="0"/>
              </a:rPr>
              <a:t>The outreach </a:t>
            </a:r>
            <a:r>
              <a:rPr lang="en-US" sz="2400" dirty="0" err="1">
                <a:solidFill>
                  <a:schemeClr val="tx1"/>
                </a:solidFill>
                <a:latin typeface="Arial Rounded MT Bold" panose="020F0704030504030204" pitchFamily="34" charset="0"/>
              </a:rPr>
              <a:t>programme</a:t>
            </a:r>
            <a:r>
              <a:rPr lang="en-US" sz="2400" dirty="0">
                <a:solidFill>
                  <a:schemeClr val="tx1"/>
                </a:solidFill>
                <a:latin typeface="Arial Rounded MT Bold" panose="020F0704030504030204" pitchFamily="34" charset="0"/>
              </a:rPr>
              <a:t> annual plan for 2020/21 was not implemented extensively as envisaged due to Covid-19 restrictions imposed in the country and globally. The 1st quarter was challenging as a result the outreach </a:t>
            </a:r>
            <a:r>
              <a:rPr lang="en-US" sz="2400" dirty="0" err="1">
                <a:solidFill>
                  <a:schemeClr val="tx1"/>
                </a:solidFill>
                <a:latin typeface="Arial Rounded MT Bold" panose="020F0704030504030204" pitchFamily="34" charset="0"/>
              </a:rPr>
              <a:t>programme</a:t>
            </a:r>
            <a:r>
              <a:rPr lang="en-US" sz="2400" dirty="0">
                <a:solidFill>
                  <a:schemeClr val="tx1"/>
                </a:solidFill>
                <a:latin typeface="Arial Rounded MT Bold" panose="020F0704030504030204" pitchFamily="34" charset="0"/>
              </a:rPr>
              <a:t> that was conducted was through an invitation by SA War College, Pretoria.  In the financial year under discussion, the key elements of the outreach plan were to implement a campaign focusing on creating awareness about the mandate of the Office to the members of the public. The strategy was to implement 72 outreach events through </a:t>
            </a:r>
            <a:r>
              <a:rPr lang="en-US" sz="2400" dirty="0" smtClean="0">
                <a:solidFill>
                  <a:schemeClr val="tx1"/>
                </a:solidFill>
                <a:latin typeface="Arial Rounded MT Bold" panose="020F0704030504030204" pitchFamily="34" charset="0"/>
              </a:rPr>
              <a:t>partnership </a:t>
            </a:r>
            <a:r>
              <a:rPr lang="en-US" sz="2400" dirty="0">
                <a:solidFill>
                  <a:schemeClr val="tx1"/>
                </a:solidFill>
                <a:latin typeface="Arial Rounded MT Bold" panose="020F0704030504030204" pitchFamily="34" charset="0"/>
              </a:rPr>
              <a:t>with the government and other institutions including conducting activations in various public events and spaces. Only six (6) events were achieved of which two (2) were internal events.</a:t>
            </a:r>
            <a:endParaRPr lang="en-ZA" sz="2400" dirty="0">
              <a:solidFill>
                <a:schemeClr val="tx1"/>
              </a:solidFill>
              <a:latin typeface="Arial Rounded MT Bold" panose="020F0704030504030204" pitchFamily="34" charset="0"/>
            </a:endParaRPr>
          </a:p>
          <a:p>
            <a:pPr algn="just"/>
            <a:r>
              <a:rPr lang="en-US" sz="2400" dirty="0">
                <a:solidFill>
                  <a:schemeClr val="tx1"/>
                </a:solidFill>
                <a:latin typeface="Arial Rounded MT Bold" panose="020F0704030504030204" pitchFamily="34" charset="0"/>
              </a:rPr>
              <a:t> </a:t>
            </a:r>
            <a:endParaRPr lang="en-ZA" sz="2400" dirty="0">
              <a:solidFill>
                <a:schemeClr val="tx1"/>
              </a:solidFill>
              <a:latin typeface="Arial Rounded MT Bold" panose="020F0704030504030204" pitchFamily="34" charset="0"/>
            </a:endParaRPr>
          </a:p>
          <a:p>
            <a:pPr algn="just"/>
            <a:r>
              <a:rPr lang="en-US" sz="2400" dirty="0">
                <a:solidFill>
                  <a:schemeClr val="tx1"/>
                </a:solidFill>
                <a:latin typeface="Arial Rounded MT Bold" panose="020F0704030504030204" pitchFamily="34" charset="0"/>
              </a:rPr>
              <a:t> At least in the 3rd quarter, Covid-19 restrictions were relaxed, the Office was able to conduct presentations in Limpopo and Mpumalanga where the Office representatives also met with </a:t>
            </a:r>
            <a:r>
              <a:rPr lang="en-US" sz="2400" dirty="0" err="1">
                <a:solidFill>
                  <a:schemeClr val="tx1"/>
                </a:solidFill>
                <a:latin typeface="Arial Rounded MT Bold" panose="020F0704030504030204" pitchFamily="34" charset="0"/>
              </a:rPr>
              <a:t>Musina</a:t>
            </a:r>
            <a:r>
              <a:rPr lang="en-US" sz="2400" dirty="0">
                <a:solidFill>
                  <a:schemeClr val="tx1"/>
                </a:solidFill>
                <a:latin typeface="Arial Rounded MT Bold" panose="020F0704030504030204" pitchFamily="34" charset="0"/>
              </a:rPr>
              <a:t> and Nkomazi municipality managers to discuss areas of collaboration. The plan to implement a public awareness campaign at the Ports of Entry was also activated. The Office visited </a:t>
            </a:r>
            <a:r>
              <a:rPr lang="en-US" sz="2400" dirty="0" err="1">
                <a:solidFill>
                  <a:schemeClr val="tx1"/>
                </a:solidFill>
                <a:latin typeface="Arial Rounded MT Bold" panose="020F0704030504030204" pitchFamily="34" charset="0"/>
              </a:rPr>
              <a:t>Beitbridge</a:t>
            </a:r>
            <a:r>
              <a:rPr lang="en-US" sz="2400" dirty="0">
                <a:solidFill>
                  <a:schemeClr val="tx1"/>
                </a:solidFill>
                <a:latin typeface="Arial Rounded MT Bold" panose="020F0704030504030204" pitchFamily="34" charset="0"/>
              </a:rPr>
              <a:t> and </a:t>
            </a:r>
            <a:r>
              <a:rPr lang="en-US" sz="2400" dirty="0" err="1">
                <a:solidFill>
                  <a:schemeClr val="tx1"/>
                </a:solidFill>
                <a:latin typeface="Arial Rounded MT Bold" panose="020F0704030504030204" pitchFamily="34" charset="0"/>
              </a:rPr>
              <a:t>Lebombo</a:t>
            </a:r>
            <a:r>
              <a:rPr lang="en-US" sz="2400" dirty="0">
                <a:solidFill>
                  <a:schemeClr val="tx1"/>
                </a:solidFill>
                <a:latin typeface="Arial Rounded MT Bold" panose="020F0704030504030204" pitchFamily="34" charset="0"/>
              </a:rPr>
              <a:t> ports managers to discuss the approach to the campaign. The campaign activations were going to be conducted in January but were postponed due to the re-introduction of Covid-19 restrictions.</a:t>
            </a:r>
            <a:endParaRPr lang="en-ZA" sz="2400" dirty="0">
              <a:solidFill>
                <a:schemeClr val="tx1"/>
              </a:solidFill>
              <a:latin typeface="Arial Rounded MT Bold" panose="020F0704030504030204" pitchFamily="34" charset="0"/>
            </a:endParaRPr>
          </a:p>
          <a:p>
            <a:pPr algn="just"/>
            <a:r>
              <a:rPr lang="en-US" sz="2400" dirty="0">
                <a:solidFill>
                  <a:schemeClr val="tx1"/>
                </a:solidFill>
                <a:latin typeface="Arial Rounded MT Bold" panose="020F0704030504030204" pitchFamily="34" charset="0"/>
              </a:rPr>
              <a:t> </a:t>
            </a:r>
            <a:endParaRPr lang="en-ZA" sz="2400" dirty="0">
              <a:solidFill>
                <a:schemeClr val="tx1"/>
              </a:solidFill>
              <a:latin typeface="Arial Rounded MT Bold" panose="020F0704030504030204" pitchFamily="34" charset="0"/>
            </a:endParaRPr>
          </a:p>
          <a:p>
            <a:pPr algn="just"/>
            <a:r>
              <a:rPr lang="en-US" sz="2400" dirty="0">
                <a:solidFill>
                  <a:schemeClr val="tx1"/>
                </a:solidFill>
                <a:latin typeface="Arial Rounded MT Bold" panose="020F0704030504030204" pitchFamily="34" charset="0"/>
              </a:rPr>
              <a:t>In view of the restrictions, the Office has been implementing a media relations led strategy to educate the South African public at large about the mandate of the Office.</a:t>
            </a:r>
            <a:r>
              <a:rPr lang="en-GB" sz="2400" dirty="0" smtClean="0">
                <a:solidFill>
                  <a:schemeClr val="tx1"/>
                </a:solidFill>
                <a:latin typeface="Arial Rounded MT Bold" panose="020F0704030504030204" pitchFamily="34" charset="0"/>
              </a:rPr>
              <a:t> </a:t>
            </a:r>
            <a:endParaRPr lang="en-ZA" sz="2400" b="1" u="sng" dirty="0">
              <a:solidFill>
                <a:schemeClr val="tx1"/>
              </a:solidFill>
              <a:latin typeface="Arial Rounded MT Bold" panose="020F070403050403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734340101"/>
              </p:ext>
            </p:extLst>
          </p:nvPr>
        </p:nvGraphicFramePr>
        <p:xfrm>
          <a:off x="4515590" y="8323505"/>
          <a:ext cx="19128181" cy="4206240"/>
        </p:xfrm>
        <a:graphic>
          <a:graphicData uri="http://schemas.openxmlformats.org/drawingml/2006/table">
            <a:tbl>
              <a:tblPr firstRow="1" firstCol="1" bandRow="1">
                <a:tableStyleId>{5940675A-B579-460E-94D1-54222C63F5DA}</a:tableStyleId>
              </a:tblPr>
              <a:tblGrid>
                <a:gridCol w="4900146">
                  <a:extLst>
                    <a:ext uri="{9D8B030D-6E8A-4147-A177-3AD203B41FA5}">
                      <a16:colId xmlns:a16="http://schemas.microsoft.com/office/drawing/2014/main" val="20000"/>
                    </a:ext>
                  </a:extLst>
                </a:gridCol>
                <a:gridCol w="4900146">
                  <a:extLst>
                    <a:ext uri="{9D8B030D-6E8A-4147-A177-3AD203B41FA5}">
                      <a16:colId xmlns:a16="http://schemas.microsoft.com/office/drawing/2014/main" val="20001"/>
                    </a:ext>
                  </a:extLst>
                </a:gridCol>
                <a:gridCol w="1167015">
                  <a:extLst>
                    <a:ext uri="{9D8B030D-6E8A-4147-A177-3AD203B41FA5}">
                      <a16:colId xmlns:a16="http://schemas.microsoft.com/office/drawing/2014/main" val="20002"/>
                    </a:ext>
                  </a:extLst>
                </a:gridCol>
                <a:gridCol w="1167015">
                  <a:extLst>
                    <a:ext uri="{9D8B030D-6E8A-4147-A177-3AD203B41FA5}">
                      <a16:colId xmlns:a16="http://schemas.microsoft.com/office/drawing/2014/main" val="20003"/>
                    </a:ext>
                  </a:extLst>
                </a:gridCol>
                <a:gridCol w="1167015">
                  <a:extLst>
                    <a:ext uri="{9D8B030D-6E8A-4147-A177-3AD203B41FA5}">
                      <a16:colId xmlns:a16="http://schemas.microsoft.com/office/drawing/2014/main" val="20004"/>
                    </a:ext>
                  </a:extLst>
                </a:gridCol>
                <a:gridCol w="2913422">
                  <a:extLst>
                    <a:ext uri="{9D8B030D-6E8A-4147-A177-3AD203B41FA5}">
                      <a16:colId xmlns:a16="http://schemas.microsoft.com/office/drawing/2014/main" val="20005"/>
                    </a:ext>
                  </a:extLst>
                </a:gridCol>
                <a:gridCol w="2913422">
                  <a:extLst>
                    <a:ext uri="{9D8B030D-6E8A-4147-A177-3AD203B41FA5}">
                      <a16:colId xmlns:a16="http://schemas.microsoft.com/office/drawing/2014/main" val="20006"/>
                    </a:ext>
                  </a:extLst>
                </a:gridCol>
              </a:tblGrid>
              <a:tr h="0">
                <a:tc rowSpan="2">
                  <a:txBody>
                    <a:bodyPr/>
                    <a:lstStyle/>
                    <a:p>
                      <a:pPr algn="ctr">
                        <a:lnSpc>
                          <a:spcPct val="115000"/>
                        </a:lnSpc>
                        <a:spcAft>
                          <a:spcPts val="0"/>
                        </a:spcAft>
                      </a:pPr>
                      <a:r>
                        <a:rPr lang="en-US" sz="2400" b="1" dirty="0">
                          <a:effectLst/>
                          <a:latin typeface="Arial Rounded MT Bold" panose="020F0704030504030204" pitchFamily="34" charset="0"/>
                        </a:rPr>
                        <a:t>Province</a:t>
                      </a:r>
                      <a:endParaRPr lang="en-ZA" sz="24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rowSpan="2">
                  <a:txBody>
                    <a:bodyPr/>
                    <a:lstStyle/>
                    <a:p>
                      <a:pPr algn="ctr">
                        <a:lnSpc>
                          <a:spcPct val="115000"/>
                        </a:lnSpc>
                        <a:spcAft>
                          <a:spcPts val="0"/>
                        </a:spcAft>
                      </a:pPr>
                      <a:r>
                        <a:rPr lang="en-US" sz="2400" b="1" dirty="0">
                          <a:effectLst/>
                          <a:latin typeface="Arial Rounded MT Bold" panose="020F0704030504030204" pitchFamily="34" charset="0"/>
                        </a:rPr>
                        <a:t>Base/Unit</a:t>
                      </a:r>
                      <a:endParaRPr lang="en-ZA" sz="24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gridSpan="4">
                  <a:txBody>
                    <a:bodyPr/>
                    <a:lstStyle/>
                    <a:p>
                      <a:pPr algn="ctr">
                        <a:lnSpc>
                          <a:spcPct val="115000"/>
                        </a:lnSpc>
                        <a:spcAft>
                          <a:spcPts val="0"/>
                        </a:spcAft>
                      </a:pPr>
                      <a:r>
                        <a:rPr lang="en-US" sz="2400" b="1" dirty="0">
                          <a:effectLst/>
                          <a:latin typeface="Arial Rounded MT Bold" panose="020F0704030504030204" pitchFamily="34" charset="0"/>
                        </a:rPr>
                        <a:t>Planned As Per Outreach </a:t>
                      </a:r>
                      <a:r>
                        <a:rPr lang="en-US" sz="2400" b="1" dirty="0" err="1">
                          <a:effectLst/>
                          <a:latin typeface="Arial Rounded MT Bold" panose="020F0704030504030204" pitchFamily="34" charset="0"/>
                        </a:rPr>
                        <a:t>Programme</a:t>
                      </a:r>
                      <a:endParaRPr lang="en-ZA" sz="24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rowSpan="2">
                  <a:txBody>
                    <a:bodyPr/>
                    <a:lstStyle/>
                    <a:p>
                      <a:pPr algn="ctr">
                        <a:lnSpc>
                          <a:spcPct val="115000"/>
                        </a:lnSpc>
                        <a:spcAft>
                          <a:spcPts val="0"/>
                        </a:spcAft>
                      </a:pPr>
                      <a:r>
                        <a:rPr lang="en-US" sz="2400" b="1" dirty="0">
                          <a:effectLst/>
                          <a:latin typeface="Arial Rounded MT Bold" panose="020F0704030504030204" pitchFamily="34" charset="0"/>
                        </a:rPr>
                        <a:t>Date Visited</a:t>
                      </a:r>
                      <a:endParaRPr lang="en-ZA" sz="24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extLst>
                  <a:ext uri="{0D108BD9-81ED-4DB2-BD59-A6C34878D82A}">
                    <a16:rowId xmlns:a16="http://schemas.microsoft.com/office/drawing/2014/main" val="10000"/>
                  </a:ext>
                </a:extLst>
              </a:tr>
              <a:tr h="0">
                <a:tc vMerge="1">
                  <a:txBody>
                    <a:bodyPr/>
                    <a:lstStyle/>
                    <a:p>
                      <a:endParaRPr lang="en-ZA"/>
                    </a:p>
                  </a:txBody>
                  <a:tcPr/>
                </a:tc>
                <a:tc vMerge="1">
                  <a:txBody>
                    <a:bodyPr/>
                    <a:lstStyle/>
                    <a:p>
                      <a:endParaRPr lang="en-ZA"/>
                    </a:p>
                  </a:txBody>
                  <a:tcPr/>
                </a:tc>
                <a:tc>
                  <a:txBody>
                    <a:bodyPr/>
                    <a:lstStyle/>
                    <a:p>
                      <a:pPr algn="ctr">
                        <a:lnSpc>
                          <a:spcPct val="115000"/>
                        </a:lnSpc>
                        <a:spcAft>
                          <a:spcPts val="0"/>
                        </a:spcAft>
                      </a:pPr>
                      <a:r>
                        <a:rPr lang="en-US" sz="2400" dirty="0" err="1">
                          <a:effectLst/>
                          <a:latin typeface="Arial Rounded MT Bold" panose="020F0704030504030204" pitchFamily="34" charset="0"/>
                        </a:rPr>
                        <a:t>Qtr</a:t>
                      </a:r>
                      <a:r>
                        <a:rPr lang="en-US" sz="2400" dirty="0">
                          <a:effectLst/>
                          <a:latin typeface="Arial Rounded MT Bold" panose="020F0704030504030204" pitchFamily="34" charset="0"/>
                        </a:rPr>
                        <a:t> 1</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r>
                        <a:rPr lang="en-US" sz="2400" dirty="0" err="1">
                          <a:effectLst/>
                          <a:latin typeface="Arial Rounded MT Bold" panose="020F0704030504030204" pitchFamily="34" charset="0"/>
                        </a:rPr>
                        <a:t>Qtr</a:t>
                      </a:r>
                      <a:r>
                        <a:rPr lang="en-US" sz="2400" dirty="0">
                          <a:effectLst/>
                          <a:latin typeface="Arial Rounded MT Bold" panose="020F0704030504030204" pitchFamily="34" charset="0"/>
                        </a:rPr>
                        <a:t> 2</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r>
                        <a:rPr lang="en-US" sz="2400" dirty="0" err="1">
                          <a:effectLst/>
                          <a:latin typeface="Arial Rounded MT Bold" panose="020F0704030504030204" pitchFamily="34" charset="0"/>
                        </a:rPr>
                        <a:t>Qtr</a:t>
                      </a:r>
                      <a:r>
                        <a:rPr lang="en-US" sz="2400" dirty="0">
                          <a:effectLst/>
                          <a:latin typeface="Arial Rounded MT Bold" panose="020F0704030504030204" pitchFamily="34" charset="0"/>
                        </a:rPr>
                        <a:t> 3</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r>
                        <a:rPr lang="en-US" sz="2400" dirty="0" err="1">
                          <a:effectLst/>
                          <a:latin typeface="Arial Rounded MT Bold" panose="020F0704030504030204" pitchFamily="34" charset="0"/>
                        </a:rPr>
                        <a:t>Qtr</a:t>
                      </a:r>
                      <a:r>
                        <a:rPr lang="en-US" sz="2400" dirty="0">
                          <a:effectLst/>
                          <a:latin typeface="Arial Rounded MT Bold" panose="020F0704030504030204" pitchFamily="34" charset="0"/>
                        </a:rPr>
                        <a:t> 4</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vMerge="1">
                  <a:txBody>
                    <a:bodyPr/>
                    <a:lstStyle/>
                    <a:p>
                      <a:endParaRPr lang="en-ZA"/>
                    </a:p>
                  </a:txBody>
                  <a:tcPr/>
                </a:tc>
                <a:extLst>
                  <a:ext uri="{0D108BD9-81ED-4DB2-BD59-A6C34878D82A}">
                    <a16:rowId xmlns:a16="http://schemas.microsoft.com/office/drawing/2014/main" val="10001"/>
                  </a:ext>
                </a:extLst>
              </a:tr>
              <a:tr h="0">
                <a:tc>
                  <a:txBody>
                    <a:bodyPr/>
                    <a:lstStyle/>
                    <a:p>
                      <a:pPr algn="ctr">
                        <a:lnSpc>
                          <a:spcPct val="115000"/>
                        </a:lnSpc>
                        <a:spcAft>
                          <a:spcPts val="0"/>
                        </a:spcAft>
                      </a:pPr>
                      <a:r>
                        <a:rPr lang="en-US" sz="2400" dirty="0">
                          <a:effectLst/>
                          <a:latin typeface="Arial Rounded MT Bold" panose="020F0704030504030204" pitchFamily="34" charset="0"/>
                        </a:rPr>
                        <a:t>a.</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15000"/>
                        </a:lnSpc>
                        <a:spcAft>
                          <a:spcPts val="0"/>
                        </a:spcAft>
                      </a:pPr>
                      <a:r>
                        <a:rPr lang="en-US" sz="2400" dirty="0">
                          <a:effectLst/>
                          <a:latin typeface="Arial Rounded MT Bold" panose="020F0704030504030204" pitchFamily="34" charset="0"/>
                        </a:rPr>
                        <a:t>b.</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15000"/>
                        </a:lnSpc>
                        <a:spcAft>
                          <a:spcPts val="0"/>
                        </a:spcAft>
                      </a:pPr>
                      <a:r>
                        <a:rPr lang="en-US" sz="2400" dirty="0">
                          <a:effectLst/>
                          <a:latin typeface="Arial Rounded MT Bold" panose="020F0704030504030204" pitchFamily="34" charset="0"/>
                        </a:rPr>
                        <a:t>c.</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15000"/>
                        </a:lnSpc>
                        <a:spcAft>
                          <a:spcPts val="0"/>
                        </a:spcAft>
                      </a:pPr>
                      <a:r>
                        <a:rPr lang="en-US" sz="2400" dirty="0">
                          <a:effectLst/>
                          <a:latin typeface="Arial Rounded MT Bold" panose="020F0704030504030204" pitchFamily="34" charset="0"/>
                        </a:rPr>
                        <a:t>d.</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15000"/>
                        </a:lnSpc>
                        <a:spcAft>
                          <a:spcPts val="0"/>
                        </a:spcAft>
                      </a:pPr>
                      <a:r>
                        <a:rPr lang="en-US" sz="2400" dirty="0">
                          <a:effectLst/>
                          <a:latin typeface="Arial Rounded MT Bold" panose="020F0704030504030204" pitchFamily="34" charset="0"/>
                        </a:rPr>
                        <a:t>e.</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15000"/>
                        </a:lnSpc>
                        <a:spcAft>
                          <a:spcPts val="0"/>
                        </a:spcAft>
                      </a:pPr>
                      <a:r>
                        <a:rPr lang="en-US" sz="2400" dirty="0">
                          <a:effectLst/>
                          <a:latin typeface="Arial Rounded MT Bold" panose="020F0704030504030204" pitchFamily="34" charset="0"/>
                        </a:rPr>
                        <a:t>f.</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15000"/>
                        </a:lnSpc>
                        <a:spcAft>
                          <a:spcPts val="0"/>
                        </a:spcAft>
                      </a:pPr>
                      <a:r>
                        <a:rPr lang="en-US" sz="2400" dirty="0">
                          <a:effectLst/>
                          <a:latin typeface="Arial Rounded MT Bold" panose="020F0704030504030204" pitchFamily="34" charset="0"/>
                        </a:rPr>
                        <a:t>g.</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10002"/>
                  </a:ext>
                </a:extLst>
              </a:tr>
              <a:tr h="0">
                <a:tc>
                  <a:txBody>
                    <a:bodyPr/>
                    <a:lstStyle/>
                    <a:p>
                      <a:pPr algn="just">
                        <a:lnSpc>
                          <a:spcPct val="115000"/>
                        </a:lnSpc>
                        <a:spcAft>
                          <a:spcPts val="0"/>
                        </a:spcAft>
                      </a:pPr>
                      <a:r>
                        <a:rPr lang="en-US" sz="2400">
                          <a:effectLst/>
                          <a:latin typeface="Arial Rounded MT Bold" panose="020F0704030504030204" pitchFamily="34" charset="0"/>
                        </a:rPr>
                        <a:t>Gauteng</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n-US" sz="2400">
                          <a:effectLst/>
                          <a:latin typeface="Arial Rounded MT Bold" panose="020F0704030504030204" pitchFamily="34" charset="0"/>
                        </a:rPr>
                        <a:t>South African National War College</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2400">
                          <a:effectLst/>
                          <a:latin typeface="Arial Rounded MT Bold" panose="020F0704030504030204" pitchFamily="34" charset="0"/>
                        </a:rPr>
                        <a:t>1</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2400">
                          <a:effectLst/>
                          <a:latin typeface="Arial Rounded MT Bold" panose="020F0704030504030204" pitchFamily="34" charset="0"/>
                        </a:rPr>
                        <a:t> </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2400">
                          <a:effectLst/>
                          <a:latin typeface="Arial Rounded MT Bold" panose="020F0704030504030204" pitchFamily="34" charset="0"/>
                        </a:rPr>
                        <a:t> </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2400">
                          <a:effectLst/>
                          <a:latin typeface="Arial Rounded MT Bold" panose="020F0704030504030204" pitchFamily="34" charset="0"/>
                        </a:rPr>
                        <a:t> </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en-US" sz="2400">
                          <a:effectLst/>
                          <a:latin typeface="Arial Rounded MT Bold" panose="020F0704030504030204" pitchFamily="34" charset="0"/>
                        </a:rPr>
                        <a:t>29 May 2020</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0">
                <a:tc>
                  <a:txBody>
                    <a:bodyPr/>
                    <a:lstStyle/>
                    <a:p>
                      <a:pPr algn="just">
                        <a:lnSpc>
                          <a:spcPct val="115000"/>
                        </a:lnSpc>
                        <a:spcAft>
                          <a:spcPts val="0"/>
                        </a:spcAft>
                      </a:pPr>
                      <a:r>
                        <a:rPr lang="en-US" sz="2400">
                          <a:effectLst/>
                          <a:latin typeface="Arial Rounded MT Bold" panose="020F0704030504030204" pitchFamily="34" charset="0"/>
                        </a:rPr>
                        <a:t>Limpopo</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2400">
                          <a:effectLst/>
                          <a:latin typeface="Arial Rounded MT Bold" panose="020F0704030504030204" pitchFamily="34" charset="0"/>
                        </a:rPr>
                        <a:t>Makhado Air Force Base Limpopo</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pPr>
                      <a:endParaRPr lang="en-ZA" sz="2400">
                        <a:effectLst/>
                        <a:latin typeface="Arial Rounded MT Bold" panose="020F07040305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2400">
                          <a:effectLst/>
                          <a:latin typeface="Arial Rounded MT Bold" panose="020F0704030504030204" pitchFamily="34" charset="0"/>
                        </a:rPr>
                        <a:t> </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2400">
                          <a:effectLst/>
                          <a:latin typeface="Arial Rounded MT Bold" panose="020F0704030504030204" pitchFamily="34" charset="0"/>
                        </a:rPr>
                        <a:t>1</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2400">
                          <a:effectLst/>
                          <a:latin typeface="Arial Rounded MT Bold" panose="020F0704030504030204" pitchFamily="34" charset="0"/>
                        </a:rPr>
                        <a:t> </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2400">
                          <a:effectLst/>
                          <a:latin typeface="Arial Rounded MT Bold" panose="020F0704030504030204" pitchFamily="34" charset="0"/>
                        </a:rPr>
                        <a:t>26 November 2020</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0">
                <a:tc rowSpan="2">
                  <a:txBody>
                    <a:bodyPr/>
                    <a:lstStyle/>
                    <a:p>
                      <a:pPr algn="just">
                        <a:lnSpc>
                          <a:spcPct val="115000"/>
                        </a:lnSpc>
                        <a:spcAft>
                          <a:spcPts val="0"/>
                        </a:spcAft>
                      </a:pPr>
                      <a:r>
                        <a:rPr lang="en-US" sz="2400">
                          <a:effectLst/>
                          <a:latin typeface="Arial Rounded MT Bold" panose="020F0704030504030204" pitchFamily="34" charset="0"/>
                        </a:rPr>
                        <a:t>Mpumalanga</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400">
                          <a:effectLst/>
                          <a:latin typeface="Arial Rounded MT Bold" panose="020F0704030504030204" pitchFamily="34" charset="0"/>
                        </a:rPr>
                        <a:t>Army Support Base, Mpumalanga </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pPr>
                      <a:endParaRPr lang="en-ZA" sz="2400">
                        <a:effectLst/>
                        <a:latin typeface="Arial Rounded MT Bold" panose="020F07040305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2400">
                          <a:effectLst/>
                          <a:latin typeface="Arial Rounded MT Bold" panose="020F0704030504030204" pitchFamily="34" charset="0"/>
                        </a:rPr>
                        <a:t> </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2400">
                          <a:effectLst/>
                          <a:latin typeface="Arial Rounded MT Bold" panose="020F0704030504030204" pitchFamily="34" charset="0"/>
                        </a:rPr>
                        <a:t>1</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2400">
                          <a:effectLst/>
                          <a:latin typeface="Arial Rounded MT Bold" panose="020F0704030504030204" pitchFamily="34" charset="0"/>
                        </a:rPr>
                        <a:t> </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2400">
                          <a:effectLst/>
                          <a:latin typeface="Arial Rounded MT Bold" panose="020F0704030504030204" pitchFamily="34" charset="0"/>
                        </a:rPr>
                        <a:t>25 November 2020</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0">
                <a:tc vMerge="1">
                  <a:txBody>
                    <a:bodyPr/>
                    <a:lstStyle/>
                    <a:p>
                      <a:endParaRPr lang="en-ZA"/>
                    </a:p>
                  </a:txBody>
                  <a:tcPr/>
                </a:tc>
                <a:tc>
                  <a:txBody>
                    <a:bodyPr/>
                    <a:lstStyle/>
                    <a:p>
                      <a:pPr>
                        <a:lnSpc>
                          <a:spcPct val="115000"/>
                        </a:lnSpc>
                        <a:spcAft>
                          <a:spcPts val="0"/>
                        </a:spcAft>
                      </a:pPr>
                      <a:r>
                        <a:rPr lang="en-US" sz="2400">
                          <a:effectLst/>
                          <a:latin typeface="Arial Rounded MT Bold" panose="020F0704030504030204" pitchFamily="34" charset="0"/>
                        </a:rPr>
                        <a:t>Botha Regiment Mpumalanga</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2400">
                          <a:effectLst/>
                          <a:latin typeface="Arial Rounded MT Bold" panose="020F0704030504030204" pitchFamily="34" charset="0"/>
                        </a:rPr>
                        <a:t> </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2400">
                          <a:effectLst/>
                          <a:latin typeface="Arial Rounded MT Bold" panose="020F0704030504030204" pitchFamily="34" charset="0"/>
                        </a:rPr>
                        <a:t> </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2400">
                          <a:effectLst/>
                          <a:latin typeface="Arial Rounded MT Bold" panose="020F0704030504030204" pitchFamily="34" charset="0"/>
                        </a:rPr>
                        <a:t>1</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2400">
                          <a:effectLst/>
                          <a:latin typeface="Arial Rounded MT Bold" panose="020F0704030504030204" pitchFamily="34" charset="0"/>
                        </a:rPr>
                        <a:t> </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2400" dirty="0">
                          <a:effectLst/>
                          <a:latin typeface="Arial Rounded MT Bold" panose="020F0704030504030204" pitchFamily="34" charset="0"/>
                        </a:rPr>
                        <a:t>26 November 2020</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bl>
          </a:graphicData>
        </a:graphic>
      </p:graphicFrame>
      <p:sp>
        <p:nvSpPr>
          <p:cNvPr id="12" name="TextBox 11"/>
          <p:cNvSpPr txBox="1"/>
          <p:nvPr/>
        </p:nvSpPr>
        <p:spPr>
          <a:xfrm>
            <a:off x="28141" y="13366471"/>
            <a:ext cx="4115233" cy="369332"/>
          </a:xfrm>
          <a:prstGeom prst="rect">
            <a:avLst/>
          </a:prstGeom>
          <a:noFill/>
        </p:spPr>
        <p:txBody>
          <a:bodyPr wrap="square" rtlCol="0">
            <a:spAutoFit/>
          </a:bodyPr>
          <a:lstStyle/>
          <a:p>
            <a:pPr algn="ctr"/>
            <a:r>
              <a:rPr lang="en-ZA" sz="1800" dirty="0" smtClean="0">
                <a:solidFill>
                  <a:schemeClr val="bg1"/>
                </a:solidFill>
                <a:latin typeface="Arial Rounded MT Bold" panose="020F0704030504030204" pitchFamily="34" charset="0"/>
              </a:rPr>
              <a:t>30.</a:t>
            </a:r>
            <a:endParaRPr lang="en-ZA" sz="1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400292754"/>
      </p:ext>
    </p:extLst>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Rectangle 4"/>
          <p:cNvSpPr/>
          <p:nvPr/>
        </p:nvSpPr>
        <p:spPr>
          <a:xfrm>
            <a:off x="4061883" y="1956246"/>
            <a:ext cx="20309417" cy="10831689"/>
          </a:xfrm>
          <a:prstGeom prst="rect">
            <a:avLst/>
          </a:prstGeom>
        </p:spPr>
        <p:txBody>
          <a:bodyPr/>
          <a:lstStyle/>
          <a:p>
            <a:pPr lvl="0"/>
            <a:endParaRPr lang="en-ZA" dirty="0"/>
          </a:p>
          <a:p>
            <a:pPr lvl="0">
              <a:buChar char="•"/>
            </a:pPr>
            <a:endParaRPr lang="en-ZA" dirty="0"/>
          </a:p>
        </p:txBody>
      </p:sp>
      <p:grpSp>
        <p:nvGrpSpPr>
          <p:cNvPr id="16" name="Group 15"/>
          <p:cNvGrpSpPr/>
          <p:nvPr/>
        </p:nvGrpSpPr>
        <p:grpSpPr>
          <a:xfrm>
            <a:off x="28141" y="269838"/>
            <a:ext cx="4115234" cy="5191435"/>
            <a:chOff x="28141" y="859778"/>
            <a:chExt cx="4115234" cy="5191435"/>
          </a:xfrm>
        </p:grpSpPr>
        <p:pic>
          <p:nvPicPr>
            <p:cNvPr id="17" name="image5.png"/>
            <p:cNvPicPr/>
            <p:nvPr/>
          </p:nvPicPr>
          <p:blipFill>
            <a:blip r:embed="rId2">
              <a:extLst/>
            </a:blip>
            <a:stretch>
              <a:fillRect/>
            </a:stretch>
          </p:blipFill>
          <p:spPr>
            <a:xfrm>
              <a:off x="28141" y="859778"/>
              <a:ext cx="4115234" cy="3880663"/>
            </a:xfrm>
            <a:prstGeom prst="rect">
              <a:avLst/>
            </a:prstGeom>
            <a:ln w="12700">
              <a:miter lim="400000"/>
            </a:ln>
          </p:spPr>
        </p:pic>
        <p:sp>
          <p:nvSpPr>
            <p:cNvPr id="18"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smtClean="0">
                <a:solidFill>
                  <a:srgbClr val="FFDE17"/>
                </a:solidFill>
                <a:latin typeface="Arial Black" panose="020B0A04020102020204" pitchFamily="34" charset="0"/>
              </a:endParaRPr>
            </a:p>
            <a:p>
              <a:pPr lvl="0" algn="ctr">
                <a:defRPr sz="1800" cap="none">
                  <a:solidFill>
                    <a:srgbClr val="000000"/>
                  </a:solidFill>
                </a:defRPr>
              </a:pPr>
              <a:r>
                <a:rPr lang="en-ZA" sz="2500" cap="all" dirty="0" smtClean="0">
                  <a:solidFill>
                    <a:srgbClr val="FFDE17"/>
                  </a:solidFill>
                  <a:latin typeface="Arial Black" panose="020B0A04020102020204" pitchFamily="34" charset="0"/>
                </a:rPr>
                <a:t>&amp;</a:t>
              </a:r>
            </a:p>
            <a:p>
              <a:pPr lvl="0" algn="ctr">
                <a:defRPr sz="1800" cap="none">
                  <a:solidFill>
                    <a:srgbClr val="000000"/>
                  </a:solidFill>
                </a:defRPr>
              </a:pPr>
              <a:r>
                <a:rPr sz="2500" cap="all" dirty="0" smtClean="0">
                  <a:solidFill>
                    <a:srgbClr val="FFDE17"/>
                  </a:solidFill>
                  <a:latin typeface="Arial Black" panose="020B0A04020102020204" pitchFamily="34" charset="0"/>
                </a:rPr>
                <a:t>Impartial</a:t>
              </a:r>
              <a:endParaRPr sz="2500" cap="all" dirty="0">
                <a:solidFill>
                  <a:srgbClr val="FFDE17"/>
                </a:solidFill>
                <a:latin typeface="Arial Black" panose="020B0A04020102020204" pitchFamily="34" charset="0"/>
              </a:endParaRPr>
            </a:p>
          </p:txBody>
        </p:sp>
      </p:grpSp>
      <p:sp>
        <p:nvSpPr>
          <p:cNvPr id="7" name="Title 1"/>
          <p:cNvSpPr txBox="1">
            <a:spLocks/>
          </p:cNvSpPr>
          <p:nvPr/>
        </p:nvSpPr>
        <p:spPr>
          <a:xfrm>
            <a:off x="4171516" y="-1198"/>
            <a:ext cx="18865466" cy="1852187"/>
          </a:xfrm>
          <a:prstGeom prst="rect">
            <a:avLst/>
          </a:prstGeom>
        </p:spPr>
        <p:txBody>
          <a:bodyPr anchor="ctr">
            <a:norm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r>
              <a:rPr lang="en-ZA" sz="8000" b="1" dirty="0" smtClean="0">
                <a:latin typeface="Arial Rounded MT Bold" panose="020F0704030504030204" pitchFamily="34" charset="0"/>
              </a:rPr>
              <a:t>OPERATIONS</a:t>
            </a:r>
            <a:endParaRPr lang="en-ZA" sz="4900" b="1" dirty="0">
              <a:latin typeface="Arial Rounded MT Bold" panose="020F0704030504030204" pitchFamily="34" charset="0"/>
            </a:endParaRPr>
          </a:p>
        </p:txBody>
      </p:sp>
      <p:sp>
        <p:nvSpPr>
          <p:cNvPr id="8" name="Rectangle 7"/>
          <p:cNvSpPr/>
          <p:nvPr/>
        </p:nvSpPr>
        <p:spPr>
          <a:xfrm>
            <a:off x="4307628" y="1848816"/>
            <a:ext cx="19791238" cy="8402300"/>
          </a:xfrm>
          <a:prstGeom prst="rect">
            <a:avLst/>
          </a:prstGeom>
        </p:spPr>
        <p:txBody>
          <a:bodyPr wrap="square">
            <a:spAutoFit/>
          </a:bodyPr>
          <a:lstStyle/>
          <a:p>
            <a:pPr algn="just"/>
            <a:r>
              <a:rPr lang="en-US" b="1" u="sng" dirty="0">
                <a:solidFill>
                  <a:schemeClr val="tx1"/>
                </a:solidFill>
                <a:latin typeface="Arial Rounded MT Bold" panose="020F0704030504030204" pitchFamily="34" charset="0"/>
              </a:rPr>
              <a:t>International Relations</a:t>
            </a:r>
            <a:r>
              <a:rPr lang="en-US" dirty="0">
                <a:solidFill>
                  <a:schemeClr val="tx1"/>
                </a:solidFill>
                <a:latin typeface="Arial Rounded MT Bold" panose="020F0704030504030204" pitchFamily="34" charset="0"/>
              </a:rPr>
              <a:t>.  </a:t>
            </a:r>
            <a:r>
              <a:rPr lang="en-US" sz="2400" dirty="0">
                <a:solidFill>
                  <a:schemeClr val="tx1"/>
                </a:solidFill>
                <a:latin typeface="Arial Rounded MT Bold" panose="020F0704030504030204" pitchFamily="34" charset="0"/>
              </a:rPr>
              <a:t>The intention of the Office of the international relations service is to build enhanced and fruitful relationships with international stakeholders. International relations collaborations has strengthened the profile of the Office in a positive way.  </a:t>
            </a:r>
            <a:endParaRPr lang="en-ZA" sz="2400" dirty="0">
              <a:solidFill>
                <a:schemeClr val="tx1"/>
              </a:solidFill>
              <a:latin typeface="Arial Rounded MT Bold" panose="020F0704030504030204" pitchFamily="34" charset="0"/>
            </a:endParaRPr>
          </a:p>
          <a:p>
            <a:pPr algn="just"/>
            <a:r>
              <a:rPr lang="en-US" sz="2400" dirty="0">
                <a:solidFill>
                  <a:schemeClr val="tx1"/>
                </a:solidFill>
                <a:latin typeface="Arial Rounded MT Bold" panose="020F0704030504030204" pitchFamily="34" charset="0"/>
              </a:rPr>
              <a:t> </a:t>
            </a:r>
            <a:endParaRPr lang="en-ZA" sz="2400" dirty="0">
              <a:solidFill>
                <a:schemeClr val="tx1"/>
              </a:solidFill>
              <a:latin typeface="Arial Rounded MT Bold" panose="020F0704030504030204" pitchFamily="34" charset="0"/>
            </a:endParaRPr>
          </a:p>
          <a:p>
            <a:pPr algn="just"/>
            <a:r>
              <a:rPr lang="en-US" sz="2400" dirty="0">
                <a:solidFill>
                  <a:schemeClr val="tx1"/>
                </a:solidFill>
                <a:latin typeface="Arial Rounded MT Bold" panose="020F0704030504030204" pitchFamily="34" charset="0"/>
              </a:rPr>
              <a:t>The Office represents a link for citizens in uniform, out of uniform and the public at large in order to resolve complaints lodged in writing concerning the official conditions of </a:t>
            </a:r>
            <a:r>
              <a:rPr lang="en-US" sz="2400" dirty="0" smtClean="0">
                <a:solidFill>
                  <a:schemeClr val="tx1"/>
                </a:solidFill>
                <a:latin typeface="Arial Rounded MT Bold" panose="020F0704030504030204" pitchFamily="34" charset="0"/>
              </a:rPr>
              <a:t>service </a:t>
            </a:r>
            <a:r>
              <a:rPr lang="en-US" sz="2400" dirty="0">
                <a:solidFill>
                  <a:schemeClr val="tx1"/>
                </a:solidFill>
                <a:latin typeface="Arial Rounded MT Bold" panose="020F0704030504030204" pitchFamily="34" charset="0"/>
              </a:rPr>
              <a:t>and as such it is essential for the Office to work with like-minded bodies concerning human rights of all citizens who are the targeted market.  </a:t>
            </a:r>
            <a:endParaRPr lang="en-ZA" sz="2400" dirty="0">
              <a:solidFill>
                <a:schemeClr val="tx1"/>
              </a:solidFill>
              <a:latin typeface="Arial Rounded MT Bold" panose="020F0704030504030204" pitchFamily="34" charset="0"/>
            </a:endParaRPr>
          </a:p>
          <a:p>
            <a:pPr algn="just"/>
            <a:r>
              <a:rPr lang="en-US" sz="2400" dirty="0">
                <a:solidFill>
                  <a:schemeClr val="tx1"/>
                </a:solidFill>
                <a:latin typeface="Arial Rounded MT Bold" panose="020F0704030504030204" pitchFamily="34" charset="0"/>
              </a:rPr>
              <a:t> </a:t>
            </a:r>
            <a:endParaRPr lang="en-ZA" sz="2400" dirty="0">
              <a:solidFill>
                <a:schemeClr val="tx1"/>
              </a:solidFill>
              <a:latin typeface="Arial Rounded MT Bold" panose="020F0704030504030204" pitchFamily="34" charset="0"/>
            </a:endParaRPr>
          </a:p>
          <a:p>
            <a:pPr algn="just"/>
            <a:r>
              <a:rPr lang="en-US" sz="2400" dirty="0">
                <a:solidFill>
                  <a:schemeClr val="tx1"/>
                </a:solidFill>
                <a:latin typeface="Arial Rounded MT Bold" panose="020F0704030504030204" pitchFamily="34" charset="0"/>
              </a:rPr>
              <a:t>The Office continues to be a member of AOMA as well as DCAF and was admitted to the IOI as an international as well as regional member.  The directive of these organizations continues to augment joint efforts to promote good governance, rule of law and human rights </a:t>
            </a:r>
            <a:r>
              <a:rPr lang="en-US" sz="2400" dirty="0" smtClean="0">
                <a:solidFill>
                  <a:schemeClr val="tx1"/>
                </a:solidFill>
                <a:latin typeface="Arial Rounded MT Bold" panose="020F0704030504030204" pitchFamily="34" charset="0"/>
              </a:rPr>
              <a:t>co-operatively </a:t>
            </a:r>
            <a:r>
              <a:rPr lang="en-US" sz="2400" dirty="0">
                <a:solidFill>
                  <a:schemeClr val="tx1"/>
                </a:solidFill>
                <a:latin typeface="Arial Rounded MT Bold" panose="020F0704030504030204" pitchFamily="34" charset="0"/>
              </a:rPr>
              <a:t>in Africa and globally through knowledge sharing interactions.</a:t>
            </a:r>
            <a:endParaRPr lang="en-ZA" sz="2400" dirty="0">
              <a:solidFill>
                <a:schemeClr val="tx1"/>
              </a:solidFill>
              <a:latin typeface="Arial Rounded MT Bold" panose="020F0704030504030204" pitchFamily="34" charset="0"/>
            </a:endParaRPr>
          </a:p>
          <a:p>
            <a:pPr algn="just"/>
            <a:r>
              <a:rPr lang="en-US" sz="2400" dirty="0">
                <a:solidFill>
                  <a:schemeClr val="tx1"/>
                </a:solidFill>
                <a:latin typeface="Arial Rounded MT Bold" panose="020F0704030504030204" pitchFamily="34" charset="0"/>
              </a:rPr>
              <a:t>  </a:t>
            </a:r>
            <a:endParaRPr lang="en-ZA" sz="2400" dirty="0">
              <a:solidFill>
                <a:schemeClr val="tx1"/>
              </a:solidFill>
              <a:latin typeface="Arial Rounded MT Bold" panose="020F0704030504030204" pitchFamily="34" charset="0"/>
            </a:endParaRPr>
          </a:p>
          <a:p>
            <a:pPr algn="just"/>
            <a:r>
              <a:rPr lang="en-US" sz="2400" dirty="0">
                <a:solidFill>
                  <a:schemeClr val="tx1"/>
                </a:solidFill>
                <a:latin typeface="Arial Rounded MT Bold" panose="020F0704030504030204" pitchFamily="34" charset="0"/>
              </a:rPr>
              <a:t>In the midst of global travel restrictions imposed by the impact of Covid-19, the Office meaningfully engaged in virtual meetings in order to carry out its operational business and meet its international awareness initiatives. The plan to conduct at least 4 international engagements was not realized as a result only one achievement was effected virtually with active participation from the Office, namely:</a:t>
            </a:r>
            <a:endParaRPr lang="en-ZA" sz="2400" dirty="0">
              <a:solidFill>
                <a:schemeClr val="tx1"/>
              </a:solidFill>
              <a:latin typeface="Arial Rounded MT Bold" panose="020F0704030504030204" pitchFamily="34" charset="0"/>
            </a:endParaRPr>
          </a:p>
          <a:p>
            <a:pPr algn="just"/>
            <a:r>
              <a:rPr lang="en-US" sz="2400" dirty="0">
                <a:solidFill>
                  <a:schemeClr val="tx1"/>
                </a:solidFill>
                <a:latin typeface="Arial Rounded MT Bold" panose="020F0704030504030204" pitchFamily="34" charset="0"/>
              </a:rPr>
              <a:t> </a:t>
            </a:r>
            <a:endParaRPr lang="en-ZA" sz="2400" dirty="0">
              <a:solidFill>
                <a:schemeClr val="tx1"/>
              </a:solidFill>
              <a:latin typeface="Arial Rounded MT Bold" panose="020F0704030504030204" pitchFamily="34" charset="0"/>
            </a:endParaRPr>
          </a:p>
          <a:p>
            <a:pPr marL="342900" lvl="3" indent="-342900" algn="just">
              <a:buFont typeface="Wingdings" panose="05000000000000000000" pitchFamily="2" charset="2"/>
              <a:buChar char="ü"/>
            </a:pPr>
            <a:r>
              <a:rPr lang="en-US" sz="2400" u="sng" dirty="0">
                <a:solidFill>
                  <a:schemeClr val="tx1"/>
                </a:solidFill>
                <a:latin typeface="Arial Rounded MT Bold" panose="020F0704030504030204" pitchFamily="34" charset="0"/>
              </a:rPr>
              <a:t>12ICOAF Virtual Conference 27-29 October 2020</a:t>
            </a:r>
            <a:r>
              <a:rPr lang="en-US" sz="2400" dirty="0">
                <a:solidFill>
                  <a:schemeClr val="tx1"/>
                </a:solidFill>
                <a:latin typeface="Arial Rounded MT Bold" panose="020F0704030504030204" pitchFamily="34" charset="0"/>
              </a:rPr>
              <a:t>.  The SA Military Ombud presented a paper on the topic “IMPACT OF COVID19 ON THE ARMED FORCES”.  The Military Ombud (MO) together with Deputy Military Ombud (DMO), Chief Director Operations (CD Ops), Directors and Members from the Operations Directorate participated actively on various breakout groups during the virtual conference.  Participation at this virtual conference ensured that the Office, shared knowledge, learn from other ombudspersons and draw upon lessons learned concerning Covid-19 from the 12ICOAF worldwide participants</a:t>
            </a:r>
            <a:r>
              <a:rPr lang="en-US" sz="2400" dirty="0" smtClean="0">
                <a:solidFill>
                  <a:schemeClr val="tx1"/>
                </a:solidFill>
                <a:latin typeface="Arial Rounded MT Bold" panose="020F0704030504030204" pitchFamily="34" charset="0"/>
              </a:rPr>
              <a:t>.</a:t>
            </a:r>
            <a:endParaRPr lang="en-ZA" sz="2400" dirty="0">
              <a:solidFill>
                <a:schemeClr val="tx1"/>
              </a:solidFill>
              <a:latin typeface="Arial Rounded MT Bold" panose="020F0704030504030204" pitchFamily="34" charset="0"/>
            </a:endParaRPr>
          </a:p>
        </p:txBody>
      </p:sp>
      <p:sp>
        <p:nvSpPr>
          <p:cNvPr id="9" name="TextBox 8"/>
          <p:cNvSpPr txBox="1"/>
          <p:nvPr/>
        </p:nvSpPr>
        <p:spPr>
          <a:xfrm>
            <a:off x="28141" y="13366471"/>
            <a:ext cx="4115233" cy="369332"/>
          </a:xfrm>
          <a:prstGeom prst="rect">
            <a:avLst/>
          </a:prstGeom>
          <a:noFill/>
        </p:spPr>
        <p:txBody>
          <a:bodyPr wrap="square" rtlCol="0">
            <a:spAutoFit/>
          </a:bodyPr>
          <a:lstStyle/>
          <a:p>
            <a:pPr algn="ctr"/>
            <a:r>
              <a:rPr lang="en-ZA" sz="1800" dirty="0" smtClean="0">
                <a:solidFill>
                  <a:schemeClr val="bg1"/>
                </a:solidFill>
                <a:latin typeface="Arial Rounded MT Bold" panose="020F0704030504030204" pitchFamily="34" charset="0"/>
              </a:rPr>
              <a:t>31.</a:t>
            </a:r>
            <a:endParaRPr lang="en-ZA" sz="1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2344957600"/>
      </p:ext>
    </p:extLst>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Rectangle 4"/>
          <p:cNvSpPr/>
          <p:nvPr/>
        </p:nvSpPr>
        <p:spPr>
          <a:xfrm>
            <a:off x="4061883" y="1956246"/>
            <a:ext cx="20309417" cy="10831689"/>
          </a:xfrm>
          <a:prstGeom prst="rect">
            <a:avLst/>
          </a:prstGeom>
        </p:spPr>
        <p:txBody>
          <a:bodyPr/>
          <a:lstStyle/>
          <a:p>
            <a:pPr lvl="0"/>
            <a:endParaRPr lang="en-ZA" dirty="0"/>
          </a:p>
          <a:p>
            <a:pPr lvl="0">
              <a:buChar char="•"/>
            </a:pPr>
            <a:endParaRPr lang="en-ZA" dirty="0"/>
          </a:p>
        </p:txBody>
      </p:sp>
      <p:grpSp>
        <p:nvGrpSpPr>
          <p:cNvPr id="16" name="Group 15"/>
          <p:cNvGrpSpPr/>
          <p:nvPr/>
        </p:nvGrpSpPr>
        <p:grpSpPr>
          <a:xfrm>
            <a:off x="28141" y="269838"/>
            <a:ext cx="4115234" cy="5191435"/>
            <a:chOff x="28141" y="859778"/>
            <a:chExt cx="4115234" cy="5191435"/>
          </a:xfrm>
        </p:grpSpPr>
        <p:pic>
          <p:nvPicPr>
            <p:cNvPr id="17" name="image5.png"/>
            <p:cNvPicPr/>
            <p:nvPr/>
          </p:nvPicPr>
          <p:blipFill>
            <a:blip r:embed="rId2">
              <a:extLst/>
            </a:blip>
            <a:stretch>
              <a:fillRect/>
            </a:stretch>
          </p:blipFill>
          <p:spPr>
            <a:xfrm>
              <a:off x="28141" y="859778"/>
              <a:ext cx="4115234" cy="3880663"/>
            </a:xfrm>
            <a:prstGeom prst="rect">
              <a:avLst/>
            </a:prstGeom>
            <a:ln w="12700">
              <a:miter lim="400000"/>
            </a:ln>
          </p:spPr>
        </p:pic>
        <p:sp>
          <p:nvSpPr>
            <p:cNvPr id="18"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smtClean="0">
                <a:solidFill>
                  <a:srgbClr val="FFDE17"/>
                </a:solidFill>
                <a:latin typeface="Arial Black" panose="020B0A04020102020204" pitchFamily="34" charset="0"/>
              </a:endParaRPr>
            </a:p>
            <a:p>
              <a:pPr lvl="0" algn="ctr">
                <a:defRPr sz="1800" cap="none">
                  <a:solidFill>
                    <a:srgbClr val="000000"/>
                  </a:solidFill>
                </a:defRPr>
              </a:pPr>
              <a:r>
                <a:rPr lang="en-ZA" sz="2500" cap="all" dirty="0" smtClean="0">
                  <a:solidFill>
                    <a:srgbClr val="FFDE17"/>
                  </a:solidFill>
                  <a:latin typeface="Arial Black" panose="020B0A04020102020204" pitchFamily="34" charset="0"/>
                </a:rPr>
                <a:t>&amp;</a:t>
              </a:r>
            </a:p>
            <a:p>
              <a:pPr lvl="0" algn="ctr">
                <a:defRPr sz="1800" cap="none">
                  <a:solidFill>
                    <a:srgbClr val="000000"/>
                  </a:solidFill>
                </a:defRPr>
              </a:pPr>
              <a:r>
                <a:rPr sz="2500" cap="all" dirty="0" smtClean="0">
                  <a:solidFill>
                    <a:srgbClr val="FFDE17"/>
                  </a:solidFill>
                  <a:latin typeface="Arial Black" panose="020B0A04020102020204" pitchFamily="34" charset="0"/>
                </a:rPr>
                <a:t>Impartial</a:t>
              </a:r>
              <a:endParaRPr sz="2500" cap="all" dirty="0">
                <a:solidFill>
                  <a:srgbClr val="FFDE17"/>
                </a:solidFill>
                <a:latin typeface="Arial Black" panose="020B0A04020102020204" pitchFamily="34" charset="0"/>
              </a:endParaRPr>
            </a:p>
          </p:txBody>
        </p:sp>
      </p:grpSp>
      <p:sp>
        <p:nvSpPr>
          <p:cNvPr id="7" name="Title 1"/>
          <p:cNvSpPr txBox="1">
            <a:spLocks/>
          </p:cNvSpPr>
          <p:nvPr/>
        </p:nvSpPr>
        <p:spPr>
          <a:xfrm>
            <a:off x="4171516" y="-1198"/>
            <a:ext cx="18865466" cy="1852187"/>
          </a:xfrm>
          <a:prstGeom prst="rect">
            <a:avLst/>
          </a:prstGeom>
        </p:spPr>
        <p:txBody>
          <a:bodyPr anchor="ctr">
            <a:norm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r>
              <a:rPr lang="en-ZA" sz="8000" b="1" dirty="0" smtClean="0">
                <a:latin typeface="Arial Rounded MT Bold" panose="020F0704030504030204" pitchFamily="34" charset="0"/>
              </a:rPr>
              <a:t>OPERATIONS</a:t>
            </a:r>
            <a:endParaRPr lang="en-ZA" sz="4900" b="1" dirty="0">
              <a:latin typeface="Arial Rounded MT Bold" panose="020F0704030504030204" pitchFamily="34" charset="0"/>
            </a:endParaRPr>
          </a:p>
        </p:txBody>
      </p:sp>
      <p:sp>
        <p:nvSpPr>
          <p:cNvPr id="8" name="Rectangle 7"/>
          <p:cNvSpPr/>
          <p:nvPr/>
        </p:nvSpPr>
        <p:spPr>
          <a:xfrm>
            <a:off x="4307628" y="1848816"/>
            <a:ext cx="19791238" cy="8956298"/>
          </a:xfrm>
          <a:prstGeom prst="rect">
            <a:avLst/>
          </a:prstGeom>
        </p:spPr>
        <p:txBody>
          <a:bodyPr wrap="square">
            <a:spAutoFit/>
          </a:bodyPr>
          <a:lstStyle/>
          <a:p>
            <a:r>
              <a:rPr lang="en-US" b="1" u="sng" dirty="0">
                <a:solidFill>
                  <a:schemeClr val="tx1"/>
                </a:solidFill>
                <a:latin typeface="Arial Rounded MT Bold" panose="020F0704030504030204" pitchFamily="34" charset="0"/>
              </a:rPr>
              <a:t>International Relations</a:t>
            </a:r>
            <a:r>
              <a:rPr lang="en-US" dirty="0">
                <a:solidFill>
                  <a:schemeClr val="tx1"/>
                </a:solidFill>
                <a:latin typeface="Arial Rounded MT Bold" panose="020F0704030504030204" pitchFamily="34" charset="0"/>
              </a:rPr>
              <a:t>. </a:t>
            </a:r>
            <a:r>
              <a:rPr lang="en-US" sz="2400" dirty="0" smtClean="0">
                <a:solidFill>
                  <a:schemeClr val="tx1"/>
                </a:solidFill>
                <a:latin typeface="Arial Rounded MT Bold" panose="020F0704030504030204" pitchFamily="34" charset="0"/>
              </a:rPr>
              <a:t>Increased </a:t>
            </a:r>
            <a:r>
              <a:rPr lang="en-US" sz="2400" dirty="0">
                <a:solidFill>
                  <a:schemeClr val="tx1"/>
                </a:solidFill>
                <a:latin typeface="Arial Rounded MT Bold" panose="020F0704030504030204" pitchFamily="34" charset="0"/>
              </a:rPr>
              <a:t>use of online means worldwide has enhanced the ongoing activity of the Office.  The Office participated in the following virtual engagements:</a:t>
            </a:r>
            <a:endParaRPr lang="en-ZA" sz="2400" dirty="0">
              <a:solidFill>
                <a:schemeClr val="tx1"/>
              </a:solidFill>
              <a:latin typeface="Arial Rounded MT Bold" panose="020F0704030504030204" pitchFamily="34" charset="0"/>
            </a:endParaRPr>
          </a:p>
          <a:p>
            <a:r>
              <a:rPr lang="en-US" sz="2400" dirty="0">
                <a:solidFill>
                  <a:schemeClr val="tx1"/>
                </a:solidFill>
                <a:latin typeface="Arial Rounded MT Bold" panose="020F0704030504030204" pitchFamily="34" charset="0"/>
              </a:rPr>
              <a:t> </a:t>
            </a:r>
            <a:endParaRPr lang="en-ZA" sz="2400" dirty="0">
              <a:solidFill>
                <a:schemeClr val="tx1"/>
              </a:solidFill>
              <a:latin typeface="Arial Rounded MT Bold" panose="020F0704030504030204" pitchFamily="34" charset="0"/>
            </a:endParaRPr>
          </a:p>
          <a:p>
            <a:pPr marL="342900" lvl="0" indent="-342900">
              <a:buFont typeface="Wingdings" panose="05000000000000000000" pitchFamily="2" charset="2"/>
              <a:buChar char="ü"/>
            </a:pPr>
            <a:r>
              <a:rPr lang="en-US" sz="2400" u="sng" dirty="0">
                <a:solidFill>
                  <a:schemeClr val="tx1"/>
                </a:solidFill>
                <a:latin typeface="Arial Rounded MT Bold" panose="020F0704030504030204" pitchFamily="34" charset="0"/>
              </a:rPr>
              <a:t>Geneva Centre for Security Sector Governance (DCAF) Foundation Council.</a:t>
            </a:r>
            <a:r>
              <a:rPr lang="en-US" sz="2400" dirty="0">
                <a:solidFill>
                  <a:schemeClr val="tx1"/>
                </a:solidFill>
                <a:latin typeface="Arial Rounded MT Bold" panose="020F0704030504030204" pitchFamily="34" charset="0"/>
              </a:rPr>
              <a:t> </a:t>
            </a:r>
            <a:endParaRPr lang="en-US" sz="2400" dirty="0" smtClean="0">
              <a:solidFill>
                <a:schemeClr val="tx1"/>
              </a:solidFill>
              <a:latin typeface="Arial Rounded MT Bold" panose="020F0704030504030204" pitchFamily="34" charset="0"/>
            </a:endParaRPr>
          </a:p>
          <a:p>
            <a:pPr marL="342900" lvl="0" indent="-342900">
              <a:buFont typeface="Wingdings" panose="05000000000000000000" pitchFamily="2" charset="2"/>
              <a:buChar char="ü"/>
            </a:pPr>
            <a:endParaRPr lang="en-ZA" sz="2400" dirty="0">
              <a:solidFill>
                <a:schemeClr val="tx1"/>
              </a:solidFill>
              <a:latin typeface="Arial Rounded MT Bold" panose="020F0704030504030204" pitchFamily="34" charset="0"/>
            </a:endParaRPr>
          </a:p>
          <a:p>
            <a:pPr marL="342900" lvl="0" indent="-342900">
              <a:buFont typeface="Wingdings" panose="05000000000000000000" pitchFamily="2" charset="2"/>
              <a:buChar char="ü"/>
            </a:pPr>
            <a:r>
              <a:rPr lang="en-US" sz="2400" u="sng" dirty="0">
                <a:solidFill>
                  <a:schemeClr val="tx1"/>
                </a:solidFill>
                <a:latin typeface="Arial Rounded MT Bold" panose="020F0704030504030204" pitchFamily="34" charset="0"/>
              </a:rPr>
              <a:t>12ICOAF Preparatory Meeting, 27 February 2020 Vienna, Austria</a:t>
            </a:r>
            <a:r>
              <a:rPr lang="en-US" sz="2400" dirty="0">
                <a:solidFill>
                  <a:schemeClr val="tx1"/>
                </a:solidFill>
                <a:latin typeface="Arial Rounded MT Bold" panose="020F0704030504030204" pitchFamily="34" charset="0"/>
              </a:rPr>
              <a:t>. </a:t>
            </a:r>
            <a:endParaRPr lang="en-US" sz="2400" dirty="0" smtClean="0">
              <a:solidFill>
                <a:schemeClr val="tx1"/>
              </a:solidFill>
              <a:latin typeface="Arial Rounded MT Bold" panose="020F0704030504030204" pitchFamily="34" charset="0"/>
            </a:endParaRPr>
          </a:p>
          <a:p>
            <a:pPr lvl="0"/>
            <a:r>
              <a:rPr lang="en-US" sz="2400" dirty="0">
                <a:solidFill>
                  <a:schemeClr val="tx1"/>
                </a:solidFill>
                <a:latin typeface="Arial Rounded MT Bold" panose="020F0704030504030204" pitchFamily="34" charset="0"/>
              </a:rPr>
              <a:t> </a:t>
            </a:r>
            <a:endParaRPr lang="en-ZA" sz="2400" dirty="0">
              <a:solidFill>
                <a:schemeClr val="tx1"/>
              </a:solidFill>
              <a:latin typeface="Arial Rounded MT Bold" panose="020F0704030504030204" pitchFamily="34" charset="0"/>
            </a:endParaRPr>
          </a:p>
          <a:p>
            <a:pPr marL="342900" lvl="0" indent="-342900">
              <a:buFont typeface="Wingdings" panose="05000000000000000000" pitchFamily="2" charset="2"/>
              <a:buChar char="ü"/>
            </a:pPr>
            <a:r>
              <a:rPr lang="en-US" sz="2400" u="sng" dirty="0">
                <a:solidFill>
                  <a:schemeClr val="tx1"/>
                </a:solidFill>
                <a:latin typeface="Arial Rounded MT Bold" panose="020F0704030504030204" pitchFamily="34" charset="0"/>
              </a:rPr>
              <a:t>African Ombudsman and Mediators Association (AOMA)</a:t>
            </a:r>
            <a:r>
              <a:rPr lang="en-US" sz="2400" dirty="0">
                <a:solidFill>
                  <a:schemeClr val="tx1"/>
                </a:solidFill>
                <a:latin typeface="Arial Rounded MT Bold" panose="020F0704030504030204" pitchFamily="34" charset="0"/>
              </a:rPr>
              <a:t>.  The Office attended the following virtual events hosted by AOMA:</a:t>
            </a:r>
            <a:endParaRPr lang="en-ZA" sz="2400" dirty="0">
              <a:solidFill>
                <a:schemeClr val="tx1"/>
              </a:solidFill>
              <a:latin typeface="Arial Rounded MT Bold" panose="020F0704030504030204" pitchFamily="34" charset="0"/>
            </a:endParaRPr>
          </a:p>
          <a:p>
            <a:pPr marL="358775"/>
            <a:r>
              <a:rPr lang="en-US" sz="2400" dirty="0" smtClean="0">
                <a:solidFill>
                  <a:schemeClr val="tx1"/>
                </a:solidFill>
                <a:latin typeface="Arial Rounded MT Bold" panose="020F0704030504030204" pitchFamily="34" charset="0"/>
              </a:rPr>
              <a:t>14 </a:t>
            </a:r>
            <a:r>
              <a:rPr lang="en-US" sz="2400" dirty="0">
                <a:solidFill>
                  <a:schemeClr val="tx1"/>
                </a:solidFill>
                <a:latin typeface="Arial Rounded MT Bold" panose="020F0704030504030204" pitchFamily="34" charset="0"/>
              </a:rPr>
              <a:t>August 2020 – Report Writing Skills.</a:t>
            </a:r>
            <a:endParaRPr lang="en-ZA" sz="2400" dirty="0">
              <a:solidFill>
                <a:schemeClr val="tx1"/>
              </a:solidFill>
              <a:latin typeface="Arial Rounded MT Bold" panose="020F0704030504030204" pitchFamily="34" charset="0"/>
            </a:endParaRPr>
          </a:p>
          <a:p>
            <a:pPr marL="358775" lvl="0"/>
            <a:r>
              <a:rPr lang="en-US" sz="2400" dirty="0">
                <a:solidFill>
                  <a:schemeClr val="tx1"/>
                </a:solidFill>
                <a:latin typeface="Arial Rounded MT Bold" panose="020F0704030504030204" pitchFamily="34" charset="0"/>
              </a:rPr>
              <a:t>28 &amp; 31 August 2020 – Celebrating Women Ombudsman.</a:t>
            </a:r>
            <a:endParaRPr lang="en-ZA" sz="2400" dirty="0">
              <a:solidFill>
                <a:schemeClr val="tx1"/>
              </a:solidFill>
              <a:latin typeface="Arial Rounded MT Bold" panose="020F0704030504030204" pitchFamily="34" charset="0"/>
            </a:endParaRPr>
          </a:p>
          <a:p>
            <a:pPr marL="358775" lvl="0"/>
            <a:r>
              <a:rPr lang="en-US" sz="2400" dirty="0">
                <a:solidFill>
                  <a:schemeClr val="tx1"/>
                </a:solidFill>
                <a:latin typeface="Arial Rounded MT Bold" panose="020F0704030504030204" pitchFamily="34" charset="0"/>
              </a:rPr>
              <a:t>27 October 2020 – Celebrating Ombudsman’s Month: Ombudsman under Threat.</a:t>
            </a:r>
            <a:endParaRPr lang="en-ZA" sz="2400" dirty="0">
              <a:solidFill>
                <a:schemeClr val="tx1"/>
              </a:solidFill>
              <a:latin typeface="Arial Rounded MT Bold" panose="020F0704030504030204" pitchFamily="34" charset="0"/>
            </a:endParaRPr>
          </a:p>
          <a:p>
            <a:pPr marL="358775" lvl="0"/>
            <a:r>
              <a:rPr lang="en-US" sz="2400" dirty="0">
                <a:solidFill>
                  <a:schemeClr val="tx1"/>
                </a:solidFill>
                <a:latin typeface="Arial Rounded MT Bold" panose="020F0704030504030204" pitchFamily="34" charset="0"/>
              </a:rPr>
              <a:t>26 November 2020 – Dealing with the Media. </a:t>
            </a:r>
            <a:endParaRPr lang="en-ZA" sz="2400" dirty="0">
              <a:solidFill>
                <a:schemeClr val="tx1"/>
              </a:solidFill>
              <a:latin typeface="Arial Rounded MT Bold" panose="020F0704030504030204" pitchFamily="34" charset="0"/>
            </a:endParaRPr>
          </a:p>
          <a:p>
            <a:r>
              <a:rPr lang="en-US" sz="2400" dirty="0">
                <a:solidFill>
                  <a:schemeClr val="tx1"/>
                </a:solidFill>
                <a:latin typeface="Arial Rounded MT Bold" panose="020F0704030504030204" pitchFamily="34" charset="0"/>
              </a:rPr>
              <a:t> </a:t>
            </a:r>
            <a:endParaRPr lang="en-ZA" sz="2400" dirty="0">
              <a:solidFill>
                <a:schemeClr val="tx1"/>
              </a:solidFill>
              <a:latin typeface="Arial Rounded MT Bold" panose="020F0704030504030204" pitchFamily="34" charset="0"/>
            </a:endParaRPr>
          </a:p>
          <a:p>
            <a:pPr marL="342900" lvl="0" indent="-342900">
              <a:buFont typeface="Wingdings" panose="05000000000000000000" pitchFamily="2" charset="2"/>
              <a:buChar char="ü"/>
            </a:pPr>
            <a:r>
              <a:rPr lang="en-US" sz="2400" u="sng" dirty="0">
                <a:solidFill>
                  <a:schemeClr val="tx1"/>
                </a:solidFill>
                <a:latin typeface="Arial Rounded MT Bold" panose="020F0704030504030204" pitchFamily="34" charset="0"/>
              </a:rPr>
              <a:t>International Ombudsman Institute (IOI)</a:t>
            </a:r>
            <a:r>
              <a:rPr lang="en-US" sz="2400" dirty="0">
                <a:solidFill>
                  <a:schemeClr val="tx1"/>
                </a:solidFill>
                <a:latin typeface="Arial Rounded MT Bold" panose="020F0704030504030204" pitchFamily="34" charset="0"/>
              </a:rPr>
              <a:t>.  Members within the Office attended the following events hosted by IOI:</a:t>
            </a:r>
            <a:endParaRPr lang="en-ZA" sz="2400" dirty="0">
              <a:solidFill>
                <a:schemeClr val="tx1"/>
              </a:solidFill>
              <a:latin typeface="Arial Rounded MT Bold" panose="020F0704030504030204" pitchFamily="34" charset="0"/>
            </a:endParaRPr>
          </a:p>
          <a:p>
            <a:pPr marL="358775"/>
            <a:r>
              <a:rPr lang="en-US" sz="2400" dirty="0" smtClean="0">
                <a:solidFill>
                  <a:schemeClr val="tx1"/>
                </a:solidFill>
                <a:latin typeface="Arial Rounded MT Bold" panose="020F0704030504030204" pitchFamily="34" charset="0"/>
              </a:rPr>
              <a:t>16 </a:t>
            </a:r>
            <a:r>
              <a:rPr lang="en-US" sz="2400" dirty="0">
                <a:solidFill>
                  <a:schemeClr val="tx1"/>
                </a:solidFill>
                <a:latin typeface="Arial Rounded MT Bold" panose="020F0704030504030204" pitchFamily="34" charset="0"/>
              </a:rPr>
              <a:t>November 2020 - 11</a:t>
            </a:r>
            <a:r>
              <a:rPr lang="en-US" sz="2400" baseline="30000" dirty="0">
                <a:solidFill>
                  <a:schemeClr val="tx1"/>
                </a:solidFill>
                <a:latin typeface="Arial Rounded MT Bold" panose="020F0704030504030204" pitchFamily="34" charset="0"/>
              </a:rPr>
              <a:t>th</a:t>
            </a:r>
            <a:r>
              <a:rPr lang="en-US" sz="2400" dirty="0">
                <a:solidFill>
                  <a:schemeClr val="tx1"/>
                </a:solidFill>
                <a:latin typeface="Arial Rounded MT Bold" panose="020F0704030504030204" pitchFamily="34" charset="0"/>
              </a:rPr>
              <a:t> Assembly and Seminar of the Institute of Latin American Ombudsman</a:t>
            </a:r>
            <a:endParaRPr lang="en-ZA" sz="2400" dirty="0">
              <a:solidFill>
                <a:schemeClr val="tx1"/>
              </a:solidFill>
              <a:latin typeface="Arial Rounded MT Bold" panose="020F0704030504030204" pitchFamily="34" charset="0"/>
            </a:endParaRPr>
          </a:p>
          <a:p>
            <a:pPr marL="358775" lvl="0"/>
            <a:r>
              <a:rPr lang="en-US" sz="2400" dirty="0">
                <a:solidFill>
                  <a:schemeClr val="tx1"/>
                </a:solidFill>
                <a:latin typeface="Arial Rounded MT Bold" panose="020F0704030504030204" pitchFamily="34" charset="0"/>
              </a:rPr>
              <a:t>19 November 2020 – IOI Remote Media Training. </a:t>
            </a:r>
            <a:endParaRPr lang="en-ZA" sz="2400" dirty="0">
              <a:solidFill>
                <a:schemeClr val="tx1"/>
              </a:solidFill>
              <a:latin typeface="Arial Rounded MT Bold" panose="020F0704030504030204" pitchFamily="34" charset="0"/>
            </a:endParaRPr>
          </a:p>
          <a:p>
            <a:pPr marL="358775" lvl="0"/>
            <a:r>
              <a:rPr lang="en-US" sz="2400" dirty="0">
                <a:solidFill>
                  <a:schemeClr val="tx1"/>
                </a:solidFill>
                <a:latin typeface="Arial Rounded MT Bold" panose="020F0704030504030204" pitchFamily="34" charset="0"/>
              </a:rPr>
              <a:t>24 November 2020 – Covid-19 and the Ombudsperson: Rising to the Challenge of a </a:t>
            </a:r>
            <a:r>
              <a:rPr lang="en-US" sz="2400" dirty="0" smtClean="0">
                <a:solidFill>
                  <a:schemeClr val="tx1"/>
                </a:solidFill>
                <a:latin typeface="Arial Rounded MT Bold" panose="020F0704030504030204" pitchFamily="34" charset="0"/>
              </a:rPr>
              <a:t>Pandemic hosted by the Office of the State </a:t>
            </a:r>
            <a:r>
              <a:rPr lang="en-US" sz="2400" dirty="0">
                <a:solidFill>
                  <a:schemeClr val="tx1"/>
                </a:solidFill>
                <a:latin typeface="Arial Rounded MT Bold" panose="020F0704030504030204" pitchFamily="34" charset="0"/>
              </a:rPr>
              <a:t>Comptroller and Ombudsman of Israel</a:t>
            </a:r>
            <a:r>
              <a:rPr lang="en-US" sz="2400" dirty="0" smtClean="0">
                <a:solidFill>
                  <a:schemeClr val="tx1"/>
                </a:solidFill>
                <a:latin typeface="Arial Rounded MT Bold" panose="020F0704030504030204" pitchFamily="34" charset="0"/>
              </a:rPr>
              <a:t>.</a:t>
            </a:r>
          </a:p>
          <a:p>
            <a:pPr marL="358775" lvl="0"/>
            <a:endParaRPr lang="en-US" sz="2400" dirty="0" smtClean="0">
              <a:solidFill>
                <a:schemeClr val="tx1"/>
              </a:solidFill>
              <a:latin typeface="Arial Rounded MT Bold" panose="020F0704030504030204" pitchFamily="34" charset="0"/>
            </a:endParaRPr>
          </a:p>
          <a:p>
            <a:r>
              <a:rPr lang="en-US" b="1" u="sng" dirty="0" smtClean="0">
                <a:solidFill>
                  <a:schemeClr val="tx1"/>
                </a:solidFill>
                <a:latin typeface="Arial Rounded MT Bold" panose="020F0704030504030204" pitchFamily="34" charset="0"/>
              </a:rPr>
              <a:t>Research and Development</a:t>
            </a:r>
            <a:r>
              <a:rPr lang="en-US" sz="2400" dirty="0" smtClean="0">
                <a:solidFill>
                  <a:schemeClr val="tx1"/>
                </a:solidFill>
                <a:latin typeface="Arial Rounded MT Bold" panose="020F0704030504030204" pitchFamily="34" charset="0"/>
              </a:rPr>
              <a:t>. One of the key performance highlights in the R&amp;D environment was the completion of the Stakeholder Perception Survey which was conducted by SIGLA.  The survey has identified a number of areas for improvement particularly in the area of education and outreach.</a:t>
            </a:r>
            <a:endParaRPr lang="en-ZA" sz="2400" dirty="0">
              <a:solidFill>
                <a:schemeClr val="tx1"/>
              </a:solidFill>
              <a:latin typeface="Arial Rounded MT Bold" panose="020F0704030504030204" pitchFamily="34" charset="0"/>
            </a:endParaRPr>
          </a:p>
          <a:p>
            <a:pPr marL="358775" lvl="0"/>
            <a:endParaRPr lang="en-US" sz="2400" dirty="0" smtClean="0">
              <a:solidFill>
                <a:schemeClr val="tx1"/>
              </a:solidFill>
              <a:latin typeface="Arial Rounded MT Bold" panose="020F0704030504030204" pitchFamily="34" charset="0"/>
            </a:endParaRPr>
          </a:p>
        </p:txBody>
      </p:sp>
      <p:sp>
        <p:nvSpPr>
          <p:cNvPr id="9" name="TextBox 8"/>
          <p:cNvSpPr txBox="1"/>
          <p:nvPr/>
        </p:nvSpPr>
        <p:spPr>
          <a:xfrm>
            <a:off x="28141" y="13366471"/>
            <a:ext cx="4115233" cy="369332"/>
          </a:xfrm>
          <a:prstGeom prst="rect">
            <a:avLst/>
          </a:prstGeom>
          <a:noFill/>
        </p:spPr>
        <p:txBody>
          <a:bodyPr wrap="square" rtlCol="0">
            <a:spAutoFit/>
          </a:bodyPr>
          <a:lstStyle/>
          <a:p>
            <a:pPr algn="ctr"/>
            <a:r>
              <a:rPr lang="en-ZA" sz="1800" dirty="0" smtClean="0">
                <a:solidFill>
                  <a:schemeClr val="bg1"/>
                </a:solidFill>
                <a:latin typeface="Arial Rounded MT Bold" panose="020F0704030504030204" pitchFamily="34" charset="0"/>
              </a:rPr>
              <a:t>32.</a:t>
            </a:r>
            <a:endParaRPr lang="en-ZA" sz="1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2525675751"/>
      </p:ext>
    </p:extLst>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Rectangle 4"/>
          <p:cNvSpPr/>
          <p:nvPr/>
        </p:nvSpPr>
        <p:spPr>
          <a:xfrm>
            <a:off x="4061883" y="1956246"/>
            <a:ext cx="20309417" cy="10831689"/>
          </a:xfrm>
          <a:prstGeom prst="rect">
            <a:avLst/>
          </a:prstGeom>
        </p:spPr>
        <p:txBody>
          <a:bodyPr/>
          <a:lstStyle/>
          <a:p>
            <a:pPr lvl="0"/>
            <a:endParaRPr lang="en-ZA" dirty="0"/>
          </a:p>
          <a:p>
            <a:pPr lvl="0">
              <a:buChar char="•"/>
            </a:pPr>
            <a:endParaRPr lang="en-ZA" dirty="0"/>
          </a:p>
        </p:txBody>
      </p:sp>
      <p:grpSp>
        <p:nvGrpSpPr>
          <p:cNvPr id="16" name="Group 15"/>
          <p:cNvGrpSpPr/>
          <p:nvPr/>
        </p:nvGrpSpPr>
        <p:grpSpPr>
          <a:xfrm>
            <a:off x="28141" y="269838"/>
            <a:ext cx="4115234" cy="5191435"/>
            <a:chOff x="28141" y="859778"/>
            <a:chExt cx="4115234" cy="5191435"/>
          </a:xfrm>
        </p:grpSpPr>
        <p:pic>
          <p:nvPicPr>
            <p:cNvPr id="17" name="image5.png"/>
            <p:cNvPicPr/>
            <p:nvPr/>
          </p:nvPicPr>
          <p:blipFill>
            <a:blip r:embed="rId3">
              <a:extLst/>
            </a:blip>
            <a:stretch>
              <a:fillRect/>
            </a:stretch>
          </p:blipFill>
          <p:spPr>
            <a:xfrm>
              <a:off x="28141" y="859778"/>
              <a:ext cx="4115234" cy="3880663"/>
            </a:xfrm>
            <a:prstGeom prst="rect">
              <a:avLst/>
            </a:prstGeom>
            <a:ln w="12700">
              <a:miter lim="400000"/>
            </a:ln>
          </p:spPr>
        </p:pic>
        <p:sp>
          <p:nvSpPr>
            <p:cNvPr id="18"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smtClean="0">
                <a:solidFill>
                  <a:srgbClr val="FFDE17"/>
                </a:solidFill>
                <a:latin typeface="Arial Black" panose="020B0A04020102020204" pitchFamily="34" charset="0"/>
              </a:endParaRPr>
            </a:p>
            <a:p>
              <a:pPr lvl="0" algn="ctr">
                <a:defRPr sz="1800" cap="none">
                  <a:solidFill>
                    <a:srgbClr val="000000"/>
                  </a:solidFill>
                </a:defRPr>
              </a:pPr>
              <a:r>
                <a:rPr lang="en-ZA" sz="2500" cap="all" dirty="0" smtClean="0">
                  <a:solidFill>
                    <a:srgbClr val="FFDE17"/>
                  </a:solidFill>
                  <a:latin typeface="Arial Black" panose="020B0A04020102020204" pitchFamily="34" charset="0"/>
                </a:rPr>
                <a:t>&amp;</a:t>
              </a:r>
            </a:p>
            <a:p>
              <a:pPr lvl="0" algn="ctr">
                <a:defRPr sz="1800" cap="none">
                  <a:solidFill>
                    <a:srgbClr val="000000"/>
                  </a:solidFill>
                </a:defRPr>
              </a:pPr>
              <a:r>
                <a:rPr sz="2500" cap="all" dirty="0" smtClean="0">
                  <a:solidFill>
                    <a:srgbClr val="FFDE17"/>
                  </a:solidFill>
                  <a:latin typeface="Arial Black" panose="020B0A04020102020204" pitchFamily="34" charset="0"/>
                </a:rPr>
                <a:t>Impartial</a:t>
              </a:r>
              <a:endParaRPr sz="2500" cap="all" dirty="0">
                <a:solidFill>
                  <a:srgbClr val="FFDE17"/>
                </a:solidFill>
                <a:latin typeface="Arial Black" panose="020B0A04020102020204" pitchFamily="34" charset="0"/>
              </a:endParaRPr>
            </a:p>
          </p:txBody>
        </p:sp>
      </p:grpSp>
      <p:sp>
        <p:nvSpPr>
          <p:cNvPr id="7" name="Title 1"/>
          <p:cNvSpPr txBox="1">
            <a:spLocks/>
          </p:cNvSpPr>
          <p:nvPr/>
        </p:nvSpPr>
        <p:spPr>
          <a:xfrm>
            <a:off x="4143375" y="28299"/>
            <a:ext cx="19853060" cy="1852187"/>
          </a:xfrm>
          <a:prstGeom prst="rect">
            <a:avLst/>
          </a:prstGeom>
        </p:spPr>
        <p:txBody>
          <a:bodyPr anchor="ctr">
            <a:norm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r>
              <a:rPr lang="en-ZA" sz="8000" b="1" dirty="0" smtClean="0">
                <a:latin typeface="Arial Rounded MT Bold" panose="020F0704030504030204" pitchFamily="34" charset="0"/>
              </a:rPr>
              <a:t>OPERATIONS</a:t>
            </a:r>
            <a:endParaRPr lang="en-ZA" sz="4900" b="1" dirty="0">
              <a:latin typeface="Arial Rounded MT Bold" panose="020F0704030504030204" pitchFamily="34" charset="0"/>
            </a:endParaRPr>
          </a:p>
        </p:txBody>
      </p:sp>
      <p:sp>
        <p:nvSpPr>
          <p:cNvPr id="8" name="Rectangle 7"/>
          <p:cNvSpPr/>
          <p:nvPr/>
        </p:nvSpPr>
        <p:spPr>
          <a:xfrm>
            <a:off x="4429479" y="1880486"/>
            <a:ext cx="19566955" cy="6740307"/>
          </a:xfrm>
          <a:prstGeom prst="rect">
            <a:avLst/>
          </a:prstGeom>
        </p:spPr>
        <p:txBody>
          <a:bodyPr wrap="square">
            <a:spAutoFit/>
          </a:bodyPr>
          <a:lstStyle/>
          <a:p>
            <a:pPr algn="just"/>
            <a:r>
              <a:rPr lang="en-US" b="1" u="sng" dirty="0" smtClean="0">
                <a:solidFill>
                  <a:schemeClr val="tx1"/>
                </a:solidFill>
                <a:latin typeface="Arial Rounded MT Bold" panose="020F0704030504030204" pitchFamily="34" charset="0"/>
              </a:rPr>
              <a:t>LEGAL SERVICES</a:t>
            </a:r>
            <a:r>
              <a:rPr lang="en-US" b="1" dirty="0" smtClean="0">
                <a:solidFill>
                  <a:schemeClr val="tx1"/>
                </a:solidFill>
                <a:latin typeface="Arial Rounded MT Bold" panose="020F0704030504030204" pitchFamily="34" charset="0"/>
              </a:rPr>
              <a:t>.  </a:t>
            </a:r>
            <a:r>
              <a:rPr lang="en-US" sz="2200" dirty="0" smtClean="0">
                <a:solidFill>
                  <a:schemeClr val="tx1"/>
                </a:solidFill>
                <a:latin typeface="Arial Rounded MT Bold" panose="020F0704030504030204" pitchFamily="34" charset="0"/>
              </a:rPr>
              <a:t>The </a:t>
            </a:r>
            <a:r>
              <a:rPr lang="en-US" sz="2200" dirty="0">
                <a:solidFill>
                  <a:schemeClr val="tx1"/>
                </a:solidFill>
                <a:latin typeface="Arial Rounded MT Bold" panose="020F0704030504030204" pitchFamily="34" charset="0"/>
              </a:rPr>
              <a:t>Legal Services Directorate continued to provide effective and efficient legal services to the Office. The Directorate drafted its first draft of the Military Ombud Amendment Bill and further consultations with relevant stakeholders within the DOD will determine finalisation of the draft for purposes of the legislative amendment consultative process. </a:t>
            </a:r>
            <a:endParaRPr lang="en-ZA" sz="2200" dirty="0">
              <a:solidFill>
                <a:schemeClr val="tx1"/>
              </a:solidFill>
              <a:latin typeface="Arial Rounded MT Bold" panose="020F0704030504030204" pitchFamily="34" charset="0"/>
            </a:endParaRPr>
          </a:p>
          <a:p>
            <a:pPr algn="just"/>
            <a:r>
              <a:rPr lang="en-US" sz="2200" dirty="0">
                <a:solidFill>
                  <a:schemeClr val="tx1"/>
                </a:solidFill>
                <a:latin typeface="Arial Rounded MT Bold" panose="020F0704030504030204" pitchFamily="34" charset="0"/>
              </a:rPr>
              <a:t> </a:t>
            </a:r>
            <a:endParaRPr lang="en-ZA" sz="2200" dirty="0">
              <a:solidFill>
                <a:schemeClr val="tx1"/>
              </a:solidFill>
              <a:latin typeface="Arial Rounded MT Bold" panose="020F0704030504030204" pitchFamily="34" charset="0"/>
            </a:endParaRPr>
          </a:p>
          <a:p>
            <a:pPr algn="just"/>
            <a:r>
              <a:rPr lang="en-US" sz="2200" dirty="0">
                <a:solidFill>
                  <a:schemeClr val="tx1"/>
                </a:solidFill>
                <a:latin typeface="Arial Rounded MT Bold" panose="020F0704030504030204" pitchFamily="34" charset="0"/>
              </a:rPr>
              <a:t>Litigation managed in this financial year continued to range from applications instituted by complainants in the High Court either seeking orders against the Minister of </a:t>
            </a:r>
            <a:r>
              <a:rPr lang="en-US" sz="2200" dirty="0" err="1">
                <a:solidFill>
                  <a:schemeClr val="tx1"/>
                </a:solidFill>
                <a:latin typeface="Arial Rounded MT Bold" panose="020F0704030504030204" pitchFamily="34" charset="0"/>
              </a:rPr>
              <a:t>Defence</a:t>
            </a:r>
            <a:r>
              <a:rPr lang="en-US" sz="2200" dirty="0">
                <a:solidFill>
                  <a:schemeClr val="tx1"/>
                </a:solidFill>
                <a:latin typeface="Arial Rounded MT Bold" panose="020F0704030504030204" pitchFamily="34" charset="0"/>
              </a:rPr>
              <a:t> and Military Veterans for the implementation of the Military </a:t>
            </a:r>
            <a:r>
              <a:rPr lang="en-US" sz="2200" dirty="0" err="1">
                <a:solidFill>
                  <a:schemeClr val="tx1"/>
                </a:solidFill>
                <a:latin typeface="Arial Rounded MT Bold" panose="020F0704030504030204" pitchFamily="34" charset="0"/>
              </a:rPr>
              <a:t>Ombud’s</a:t>
            </a:r>
            <a:r>
              <a:rPr lang="en-US" sz="2200" dirty="0">
                <a:solidFill>
                  <a:schemeClr val="tx1"/>
                </a:solidFill>
                <a:latin typeface="Arial Rounded MT Bold" panose="020F0704030504030204" pitchFamily="34" charset="0"/>
              </a:rPr>
              <a:t> findings and recommendations or applications to review and set aside the Military </a:t>
            </a:r>
            <a:r>
              <a:rPr lang="en-US" sz="2200" dirty="0" err="1">
                <a:solidFill>
                  <a:schemeClr val="tx1"/>
                </a:solidFill>
                <a:latin typeface="Arial Rounded MT Bold" panose="020F0704030504030204" pitchFamily="34" charset="0"/>
              </a:rPr>
              <a:t>Ombud’s</a:t>
            </a:r>
            <a:r>
              <a:rPr lang="en-US" sz="2200" dirty="0">
                <a:solidFill>
                  <a:schemeClr val="tx1"/>
                </a:solidFill>
                <a:latin typeface="Arial Rounded MT Bold" panose="020F0704030504030204" pitchFamily="34" charset="0"/>
              </a:rPr>
              <a:t> findings and recommendations. These matters remain pending before the High Court and there are no judgements against the Military Ombud to report. </a:t>
            </a:r>
            <a:endParaRPr lang="en-ZA" sz="2200" dirty="0">
              <a:solidFill>
                <a:schemeClr val="tx1"/>
              </a:solidFill>
              <a:latin typeface="Arial Rounded MT Bold" panose="020F0704030504030204" pitchFamily="34" charset="0"/>
            </a:endParaRPr>
          </a:p>
          <a:p>
            <a:pPr algn="just"/>
            <a:r>
              <a:rPr lang="en-US" sz="2200" dirty="0">
                <a:solidFill>
                  <a:schemeClr val="tx1"/>
                </a:solidFill>
                <a:latin typeface="Arial Rounded MT Bold" panose="020F0704030504030204" pitchFamily="34" charset="0"/>
              </a:rPr>
              <a:t> </a:t>
            </a:r>
            <a:endParaRPr lang="en-ZA" sz="2200" dirty="0">
              <a:solidFill>
                <a:schemeClr val="tx1"/>
              </a:solidFill>
              <a:latin typeface="Arial Rounded MT Bold" panose="020F0704030504030204" pitchFamily="34" charset="0"/>
            </a:endParaRPr>
          </a:p>
          <a:p>
            <a:pPr algn="just"/>
            <a:r>
              <a:rPr lang="en-US" sz="2200" dirty="0">
                <a:solidFill>
                  <a:schemeClr val="tx1"/>
                </a:solidFill>
                <a:latin typeface="Arial Rounded MT Bold" panose="020F0704030504030204" pitchFamily="34" charset="0"/>
              </a:rPr>
              <a:t>The Office has been listed as a National Preventative Mechanism (NPM) in terms of the Optional Protocol to the Convention against Torture and other Cruel, Inhuman and Degrading Treatment or Punishment (OPCAT), which was ratified by South Africa in 2019. It is therefore a member of the NPM Steering Committee in an effort to ensure it complies with its obligations in terms of the OPCAT. The SAHRC as the designated custodian of the implementation of SA’s obligations under the OPCAT has consulted with all designated NPM’s on the draft NPM Bill as part of its phase 1 consultative process. The NPM Bill legislates the requirements of the NPM’s as per the OPCAT. </a:t>
            </a:r>
            <a:endParaRPr lang="en-ZA" sz="2200" dirty="0">
              <a:solidFill>
                <a:schemeClr val="tx1"/>
              </a:solidFill>
              <a:latin typeface="Arial Rounded MT Bold" panose="020F0704030504030204" pitchFamily="34" charset="0"/>
            </a:endParaRPr>
          </a:p>
          <a:p>
            <a:pPr algn="just"/>
            <a:r>
              <a:rPr lang="en-US" sz="2200" dirty="0">
                <a:solidFill>
                  <a:schemeClr val="tx1"/>
                </a:solidFill>
                <a:latin typeface="Arial Rounded MT Bold" panose="020F0704030504030204" pitchFamily="34" charset="0"/>
              </a:rPr>
              <a:t> </a:t>
            </a:r>
            <a:endParaRPr lang="en-ZA" sz="2200" dirty="0">
              <a:solidFill>
                <a:schemeClr val="tx1"/>
              </a:solidFill>
              <a:latin typeface="Arial Rounded MT Bold" panose="020F0704030504030204" pitchFamily="34" charset="0"/>
            </a:endParaRPr>
          </a:p>
          <a:p>
            <a:pPr algn="just"/>
            <a:r>
              <a:rPr lang="en-US" sz="2200" dirty="0">
                <a:solidFill>
                  <a:schemeClr val="tx1"/>
                </a:solidFill>
                <a:latin typeface="Arial Rounded MT Bold" panose="020F0704030504030204" pitchFamily="34" charset="0"/>
              </a:rPr>
              <a:t>The Directorate has further contributed to the enhancement of complaints handling through the provision of legal opinions, legal reviews of investigation reports and the management of stakeholder relations through Memoranda of Understanding (MOU) and Service Level Agreements (SLA). While these MOU’s and SLA’s are being continuously reviewed for effectiveness and efficiency, new agreements were entered into or identified to ensure significant stakeholder relationships are </a:t>
            </a:r>
            <a:r>
              <a:rPr lang="en-US" sz="2200" dirty="0" err="1">
                <a:solidFill>
                  <a:schemeClr val="tx1"/>
                </a:solidFill>
                <a:latin typeface="Arial Rounded MT Bold" panose="020F0704030504030204" pitchFamily="34" charset="0"/>
              </a:rPr>
              <a:t>formalised</a:t>
            </a:r>
            <a:r>
              <a:rPr lang="en-US" sz="2200" dirty="0">
                <a:solidFill>
                  <a:schemeClr val="tx1"/>
                </a:solidFill>
                <a:latin typeface="Arial Rounded MT Bold" panose="020F0704030504030204" pitchFamily="34" charset="0"/>
              </a:rPr>
              <a:t> and sustained. </a:t>
            </a:r>
            <a:endParaRPr lang="en-GB" sz="2200" b="1"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498494348"/>
              </p:ext>
            </p:extLst>
          </p:nvPr>
        </p:nvGraphicFramePr>
        <p:xfrm>
          <a:off x="4882855" y="9033636"/>
          <a:ext cx="18662945" cy="4729227"/>
        </p:xfrm>
        <a:graphic>
          <a:graphicData uri="http://schemas.openxmlformats.org/drawingml/2006/table">
            <a:tbl>
              <a:tblPr firstRow="1" firstCol="1" bandRow="1">
                <a:tableStyleId>{5940675A-B579-460E-94D1-54222C63F5DA}</a:tableStyleId>
              </a:tblPr>
              <a:tblGrid>
                <a:gridCol w="10845496">
                  <a:extLst>
                    <a:ext uri="{9D8B030D-6E8A-4147-A177-3AD203B41FA5}">
                      <a16:colId xmlns:a16="http://schemas.microsoft.com/office/drawing/2014/main" val="20000"/>
                    </a:ext>
                  </a:extLst>
                </a:gridCol>
                <a:gridCol w="7817449">
                  <a:extLst>
                    <a:ext uri="{9D8B030D-6E8A-4147-A177-3AD203B41FA5}">
                      <a16:colId xmlns:a16="http://schemas.microsoft.com/office/drawing/2014/main" val="20001"/>
                    </a:ext>
                  </a:extLst>
                </a:gridCol>
              </a:tblGrid>
              <a:tr h="0">
                <a:tc>
                  <a:txBody>
                    <a:bodyPr/>
                    <a:lstStyle/>
                    <a:p>
                      <a:pPr algn="ctr">
                        <a:lnSpc>
                          <a:spcPct val="107000"/>
                        </a:lnSpc>
                        <a:spcAft>
                          <a:spcPts val="0"/>
                        </a:spcAft>
                      </a:pPr>
                      <a:r>
                        <a:rPr lang="en-ZA" sz="2400" b="1" dirty="0">
                          <a:effectLst/>
                          <a:latin typeface="Arial Rounded MT Bold" panose="020F0704030504030204" pitchFamily="34" charset="0"/>
                        </a:rPr>
                        <a:t>Stakeholder</a:t>
                      </a:r>
                      <a:endParaRPr lang="en-ZA" sz="24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ctr">
                        <a:lnSpc>
                          <a:spcPct val="107000"/>
                        </a:lnSpc>
                        <a:spcAft>
                          <a:spcPts val="0"/>
                        </a:spcAft>
                      </a:pPr>
                      <a:r>
                        <a:rPr lang="en-ZA" sz="2400" b="1" dirty="0">
                          <a:effectLst/>
                          <a:latin typeface="Arial Rounded MT Bold" panose="020F0704030504030204" pitchFamily="34" charset="0"/>
                        </a:rPr>
                        <a:t>Status</a:t>
                      </a:r>
                      <a:endParaRPr lang="en-ZA" sz="24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0000"/>
                  </a:ext>
                </a:extLst>
              </a:tr>
              <a:tr h="0">
                <a:tc>
                  <a:txBody>
                    <a:bodyPr/>
                    <a:lstStyle/>
                    <a:p>
                      <a:pPr algn="ctr">
                        <a:lnSpc>
                          <a:spcPct val="107000"/>
                        </a:lnSpc>
                        <a:spcAft>
                          <a:spcPts val="0"/>
                        </a:spcAft>
                      </a:pPr>
                      <a:r>
                        <a:rPr lang="en-ZA" sz="2400" dirty="0">
                          <a:effectLst/>
                          <a:latin typeface="Arial Rounded MT Bold" panose="020F0704030504030204" pitchFamily="34" charset="0"/>
                        </a:rPr>
                        <a:t>a.</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en-ZA" sz="2400" dirty="0">
                          <a:effectLst/>
                          <a:latin typeface="Arial Rounded MT Bold" panose="020F0704030504030204" pitchFamily="34" charset="0"/>
                        </a:rPr>
                        <a:t>b.</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0001"/>
                  </a:ext>
                </a:extLst>
              </a:tr>
              <a:tr h="0">
                <a:tc>
                  <a:txBody>
                    <a:bodyPr/>
                    <a:lstStyle/>
                    <a:p>
                      <a:pPr algn="just">
                        <a:lnSpc>
                          <a:spcPct val="107000"/>
                        </a:lnSpc>
                        <a:spcAft>
                          <a:spcPts val="0"/>
                        </a:spcAft>
                      </a:pPr>
                      <a:r>
                        <a:rPr lang="en-ZA" sz="2200" dirty="0">
                          <a:effectLst/>
                          <a:latin typeface="Arial Rounded MT Bold" panose="020F0704030504030204" pitchFamily="34" charset="0"/>
                        </a:rPr>
                        <a:t>CSANDF / </a:t>
                      </a:r>
                      <a:r>
                        <a:rPr lang="en-ZA" sz="2200" dirty="0" err="1">
                          <a:effectLst/>
                          <a:latin typeface="Arial Rounded MT Bold" panose="020F0704030504030204" pitchFamily="34" charset="0"/>
                        </a:rPr>
                        <a:t>SecDef</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ZA" sz="2200">
                          <a:effectLst/>
                          <a:latin typeface="Arial Rounded MT Bold" panose="020F0704030504030204" pitchFamily="34" charset="0"/>
                        </a:rPr>
                        <a:t>Agreement</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0">
                <a:tc>
                  <a:txBody>
                    <a:bodyPr/>
                    <a:lstStyle/>
                    <a:p>
                      <a:pPr algn="just">
                        <a:lnSpc>
                          <a:spcPct val="107000"/>
                        </a:lnSpc>
                        <a:spcAft>
                          <a:spcPts val="0"/>
                        </a:spcAft>
                      </a:pPr>
                      <a:r>
                        <a:rPr lang="en-ZA" sz="2200" dirty="0">
                          <a:effectLst/>
                          <a:latin typeface="Arial Rounded MT Bold" panose="020F0704030504030204" pitchFamily="34" charset="0"/>
                        </a:rPr>
                        <a:t>Military Academy / University of Stellenbosch</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ZA" sz="2200">
                          <a:effectLst/>
                          <a:latin typeface="Arial Rounded MT Bold" panose="020F0704030504030204" pitchFamily="34" charset="0"/>
                        </a:rPr>
                        <a:t>Agreement</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0">
                <a:tc>
                  <a:txBody>
                    <a:bodyPr/>
                    <a:lstStyle/>
                    <a:p>
                      <a:pPr algn="just">
                        <a:lnSpc>
                          <a:spcPct val="107000"/>
                        </a:lnSpc>
                        <a:spcAft>
                          <a:spcPts val="0"/>
                        </a:spcAft>
                      </a:pPr>
                      <a:r>
                        <a:rPr lang="en-ZA" sz="2200" dirty="0">
                          <a:effectLst/>
                          <a:latin typeface="Arial Rounded MT Bold" panose="020F0704030504030204" pitchFamily="34" charset="0"/>
                        </a:rPr>
                        <a:t>Department of Military Veterans</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ZA" sz="2200">
                          <a:effectLst/>
                          <a:latin typeface="Arial Rounded MT Bold" panose="020F0704030504030204" pitchFamily="34" charset="0"/>
                        </a:rPr>
                        <a:t>Agreement</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0">
                <a:tc>
                  <a:txBody>
                    <a:bodyPr/>
                    <a:lstStyle/>
                    <a:p>
                      <a:pPr algn="just">
                        <a:lnSpc>
                          <a:spcPct val="107000"/>
                        </a:lnSpc>
                        <a:spcAft>
                          <a:spcPts val="0"/>
                        </a:spcAft>
                      </a:pPr>
                      <a:r>
                        <a:rPr lang="en-ZA" sz="2200" dirty="0">
                          <a:effectLst/>
                          <a:latin typeface="Arial Rounded MT Bold" panose="020F0704030504030204" pitchFamily="34" charset="0"/>
                        </a:rPr>
                        <a:t>Public Service Commission</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ZA" sz="2200">
                          <a:effectLst/>
                          <a:latin typeface="Arial Rounded MT Bold" panose="020F0704030504030204" pitchFamily="34" charset="0"/>
                        </a:rPr>
                        <a:t>Agreement</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0">
                <a:tc>
                  <a:txBody>
                    <a:bodyPr/>
                    <a:lstStyle/>
                    <a:p>
                      <a:pPr algn="just">
                        <a:lnSpc>
                          <a:spcPct val="107000"/>
                        </a:lnSpc>
                        <a:spcAft>
                          <a:spcPts val="0"/>
                        </a:spcAft>
                      </a:pPr>
                      <a:r>
                        <a:rPr lang="en-ZA" sz="2200" dirty="0">
                          <a:effectLst/>
                          <a:latin typeface="Arial Rounded MT Bold" panose="020F0704030504030204" pitchFamily="34" charset="0"/>
                        </a:rPr>
                        <a:t>The Health Ombud</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ZA" sz="2200">
                          <a:effectLst/>
                          <a:latin typeface="Arial Rounded MT Bold" panose="020F0704030504030204" pitchFamily="34" charset="0"/>
                        </a:rPr>
                        <a:t>Agreement</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0">
                <a:tc>
                  <a:txBody>
                    <a:bodyPr/>
                    <a:lstStyle/>
                    <a:p>
                      <a:pPr algn="just">
                        <a:lnSpc>
                          <a:spcPct val="107000"/>
                        </a:lnSpc>
                        <a:spcAft>
                          <a:spcPts val="0"/>
                        </a:spcAft>
                      </a:pPr>
                      <a:r>
                        <a:rPr lang="en-ZA" sz="2200" dirty="0">
                          <a:effectLst/>
                          <a:latin typeface="Arial Rounded MT Bold" panose="020F0704030504030204" pitchFamily="34" charset="0"/>
                        </a:rPr>
                        <a:t>Public Protector SA</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ZA" sz="2200">
                          <a:effectLst/>
                          <a:latin typeface="Arial Rounded MT Bold" panose="020F0704030504030204" pitchFamily="34" charset="0"/>
                        </a:rPr>
                        <a:t>Agreement</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0">
                <a:tc>
                  <a:txBody>
                    <a:bodyPr/>
                    <a:lstStyle/>
                    <a:p>
                      <a:pPr algn="just">
                        <a:lnSpc>
                          <a:spcPct val="107000"/>
                        </a:lnSpc>
                        <a:spcAft>
                          <a:spcPts val="0"/>
                        </a:spcAft>
                      </a:pPr>
                      <a:r>
                        <a:rPr lang="en-ZA" sz="2200">
                          <a:effectLst/>
                          <a:latin typeface="Arial Rounded MT Bold" panose="020F0704030504030204" pitchFamily="34" charset="0"/>
                        </a:rPr>
                        <a:t>SA Human Rights Commission</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ZA" sz="2200" dirty="0">
                          <a:effectLst/>
                          <a:latin typeface="Arial Rounded MT Bold" panose="020F0704030504030204" pitchFamily="34" charset="0"/>
                        </a:rPr>
                        <a:t>Agreement / In Review</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0">
                <a:tc>
                  <a:txBody>
                    <a:bodyPr/>
                    <a:lstStyle/>
                    <a:p>
                      <a:pPr algn="just">
                        <a:lnSpc>
                          <a:spcPct val="107000"/>
                        </a:lnSpc>
                        <a:spcAft>
                          <a:spcPts val="0"/>
                        </a:spcAft>
                      </a:pPr>
                      <a:r>
                        <a:rPr lang="en-ZA" sz="2200">
                          <a:effectLst/>
                          <a:latin typeface="Arial Rounded MT Bold" panose="020F0704030504030204" pitchFamily="34" charset="0"/>
                        </a:rPr>
                        <a:t>Defence Force Service Commission</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ZA" sz="2200" dirty="0">
                          <a:effectLst/>
                          <a:latin typeface="Arial Rounded MT Bold" panose="020F0704030504030204" pitchFamily="34" charset="0"/>
                        </a:rPr>
                        <a:t>Agreement / In Review</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9"/>
                  </a:ext>
                </a:extLst>
              </a:tr>
              <a:tr h="0">
                <a:tc>
                  <a:txBody>
                    <a:bodyPr/>
                    <a:lstStyle/>
                    <a:p>
                      <a:pPr algn="just">
                        <a:lnSpc>
                          <a:spcPct val="107000"/>
                        </a:lnSpc>
                        <a:spcAft>
                          <a:spcPts val="0"/>
                        </a:spcAft>
                      </a:pPr>
                      <a:r>
                        <a:rPr lang="en-ZA" sz="2200">
                          <a:effectLst/>
                          <a:latin typeface="Arial Rounded MT Bold" panose="020F0704030504030204" pitchFamily="34" charset="0"/>
                        </a:rPr>
                        <a:t>Western Cape Police Ombud</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ZA" sz="2200" dirty="0">
                          <a:effectLst/>
                          <a:latin typeface="Arial Rounded MT Bold" panose="020F0704030504030204" pitchFamily="34" charset="0"/>
                        </a:rPr>
                        <a:t>Agreement</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0"/>
                  </a:ext>
                </a:extLst>
              </a:tr>
              <a:tr h="0">
                <a:tc>
                  <a:txBody>
                    <a:bodyPr/>
                    <a:lstStyle/>
                    <a:p>
                      <a:pPr algn="just">
                        <a:lnSpc>
                          <a:spcPct val="107000"/>
                        </a:lnSpc>
                        <a:spcAft>
                          <a:spcPts val="0"/>
                        </a:spcAft>
                      </a:pPr>
                      <a:r>
                        <a:rPr lang="en-ZA" sz="2200">
                          <a:effectLst/>
                          <a:latin typeface="Arial Rounded MT Bold" panose="020F0704030504030204" pitchFamily="34" charset="0"/>
                        </a:rPr>
                        <a:t>Independent Police Investigation Directorate (IPID)</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ZA" sz="2200" dirty="0">
                          <a:effectLst/>
                          <a:latin typeface="Arial Rounded MT Bold" panose="020F0704030504030204" pitchFamily="34" charset="0"/>
                        </a:rPr>
                        <a:t>In Progress</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1"/>
                  </a:ext>
                </a:extLst>
              </a:tr>
              <a:tr h="0">
                <a:tc>
                  <a:txBody>
                    <a:bodyPr/>
                    <a:lstStyle/>
                    <a:p>
                      <a:pPr algn="just">
                        <a:lnSpc>
                          <a:spcPct val="107000"/>
                        </a:lnSpc>
                        <a:spcAft>
                          <a:spcPts val="0"/>
                        </a:spcAft>
                      </a:pPr>
                      <a:r>
                        <a:rPr lang="en-ZA" sz="2200">
                          <a:effectLst/>
                          <a:latin typeface="Arial Rounded MT Bold" panose="020F0704030504030204" pitchFamily="34" charset="0"/>
                        </a:rPr>
                        <a:t>South African Local Government Association (SALGA)</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ZA" sz="2200" dirty="0">
                          <a:effectLst/>
                          <a:latin typeface="Arial Rounded MT Bold" panose="020F0704030504030204" pitchFamily="34" charset="0"/>
                        </a:rPr>
                        <a:t>In Process</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2"/>
                  </a:ext>
                </a:extLst>
              </a:tr>
            </a:tbl>
          </a:graphicData>
        </a:graphic>
      </p:graphicFrame>
      <p:sp>
        <p:nvSpPr>
          <p:cNvPr id="13" name="TextBox 12"/>
          <p:cNvSpPr txBox="1"/>
          <p:nvPr/>
        </p:nvSpPr>
        <p:spPr>
          <a:xfrm>
            <a:off x="28141" y="13366471"/>
            <a:ext cx="4115233" cy="369332"/>
          </a:xfrm>
          <a:prstGeom prst="rect">
            <a:avLst/>
          </a:prstGeom>
          <a:noFill/>
        </p:spPr>
        <p:txBody>
          <a:bodyPr wrap="square" rtlCol="0">
            <a:spAutoFit/>
          </a:bodyPr>
          <a:lstStyle/>
          <a:p>
            <a:pPr algn="ctr"/>
            <a:r>
              <a:rPr lang="en-ZA" sz="1800" dirty="0" smtClean="0">
                <a:solidFill>
                  <a:schemeClr val="bg1"/>
                </a:solidFill>
                <a:latin typeface="Arial Rounded MT Bold" panose="020F0704030504030204" pitchFamily="34" charset="0"/>
              </a:rPr>
              <a:t>33.</a:t>
            </a:r>
            <a:endParaRPr lang="en-ZA" sz="1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3758288074"/>
      </p:ext>
    </p:extLst>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nvGrpSpPr>
          <p:cNvPr id="15" name="Group 14"/>
          <p:cNvGrpSpPr/>
          <p:nvPr/>
        </p:nvGrpSpPr>
        <p:grpSpPr>
          <a:xfrm>
            <a:off x="28141" y="269843"/>
            <a:ext cx="4115234" cy="5191435"/>
            <a:chOff x="28141" y="859778"/>
            <a:chExt cx="4115234" cy="5191435"/>
          </a:xfrm>
        </p:grpSpPr>
        <p:pic>
          <p:nvPicPr>
            <p:cNvPr id="16" name="image5.png"/>
            <p:cNvPicPr/>
            <p:nvPr/>
          </p:nvPicPr>
          <p:blipFill>
            <a:blip r:embed="rId2">
              <a:extLst/>
            </a:blip>
            <a:stretch>
              <a:fillRect/>
            </a:stretch>
          </p:blipFill>
          <p:spPr>
            <a:xfrm>
              <a:off x="28141" y="859778"/>
              <a:ext cx="4115234" cy="3880663"/>
            </a:xfrm>
            <a:prstGeom prst="rect">
              <a:avLst/>
            </a:prstGeom>
            <a:ln w="12700">
              <a:miter lim="400000"/>
            </a:ln>
          </p:spPr>
        </p:pic>
        <p:sp>
          <p:nvSpPr>
            <p:cNvPr id="17"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smtClean="0">
                <a:solidFill>
                  <a:srgbClr val="FFDE17"/>
                </a:solidFill>
                <a:latin typeface="Arial Black" panose="020B0A04020102020204" pitchFamily="34" charset="0"/>
              </a:endParaRPr>
            </a:p>
            <a:p>
              <a:pPr lvl="0" algn="ctr">
                <a:defRPr sz="1800" cap="none">
                  <a:solidFill>
                    <a:srgbClr val="000000"/>
                  </a:solidFill>
                </a:defRPr>
              </a:pPr>
              <a:r>
                <a:rPr lang="en-ZA" sz="2500" cap="all" dirty="0" smtClean="0">
                  <a:solidFill>
                    <a:srgbClr val="FFDE17"/>
                  </a:solidFill>
                  <a:latin typeface="Arial Black" panose="020B0A04020102020204" pitchFamily="34" charset="0"/>
                </a:rPr>
                <a:t>&amp;</a:t>
              </a:r>
            </a:p>
            <a:p>
              <a:pPr lvl="0" algn="ctr">
                <a:defRPr sz="1800" cap="none">
                  <a:solidFill>
                    <a:srgbClr val="000000"/>
                  </a:solidFill>
                </a:defRPr>
              </a:pPr>
              <a:r>
                <a:rPr sz="2500" cap="all" dirty="0" smtClean="0">
                  <a:solidFill>
                    <a:srgbClr val="FFDE17"/>
                  </a:solidFill>
                  <a:latin typeface="Arial Black" panose="020B0A04020102020204" pitchFamily="34" charset="0"/>
                </a:rPr>
                <a:t>Impartial</a:t>
              </a:r>
              <a:endParaRPr sz="2500" cap="all" dirty="0">
                <a:solidFill>
                  <a:srgbClr val="FFDE17"/>
                </a:solidFill>
                <a:latin typeface="Arial Black" panose="020B0A04020102020204" pitchFamily="34" charset="0"/>
              </a:endParaRPr>
            </a:p>
          </p:txBody>
        </p:sp>
      </p:grpSp>
      <p:sp>
        <p:nvSpPr>
          <p:cNvPr id="3" name="TextBox 2"/>
          <p:cNvSpPr txBox="1"/>
          <p:nvPr/>
        </p:nvSpPr>
        <p:spPr>
          <a:xfrm>
            <a:off x="4143375" y="5580727"/>
            <a:ext cx="20227925" cy="1323439"/>
          </a:xfrm>
          <a:prstGeom prst="rect">
            <a:avLst/>
          </a:prstGeom>
          <a:noFill/>
        </p:spPr>
        <p:txBody>
          <a:bodyPr wrap="square" rtlCol="0">
            <a:spAutoFit/>
          </a:bodyPr>
          <a:lstStyle/>
          <a:p>
            <a:pPr algn="ctr"/>
            <a:r>
              <a:rPr lang="en-ZA" sz="8000" b="1" dirty="0" smtClean="0">
                <a:solidFill>
                  <a:schemeClr val="tx1"/>
                </a:solidFill>
                <a:latin typeface="Arial Rounded MT Bold" panose="020F0704030504030204" pitchFamily="34" charset="0"/>
              </a:rPr>
              <a:t>PART D: GOVERNANCE  </a:t>
            </a:r>
            <a:endParaRPr lang="en-ZA" sz="8000" b="1" dirty="0">
              <a:solidFill>
                <a:schemeClr val="tx1"/>
              </a:solidFill>
              <a:latin typeface="Arial Rounded MT Bold" panose="020F0704030504030204" pitchFamily="34" charset="0"/>
            </a:endParaRPr>
          </a:p>
        </p:txBody>
      </p:sp>
      <p:sp>
        <p:nvSpPr>
          <p:cNvPr id="7" name="TextBox 6"/>
          <p:cNvSpPr txBox="1"/>
          <p:nvPr/>
        </p:nvSpPr>
        <p:spPr>
          <a:xfrm>
            <a:off x="28141" y="13366471"/>
            <a:ext cx="4115233" cy="369332"/>
          </a:xfrm>
          <a:prstGeom prst="rect">
            <a:avLst/>
          </a:prstGeom>
          <a:noFill/>
        </p:spPr>
        <p:txBody>
          <a:bodyPr wrap="square" rtlCol="0">
            <a:spAutoFit/>
          </a:bodyPr>
          <a:lstStyle/>
          <a:p>
            <a:pPr algn="ctr"/>
            <a:r>
              <a:rPr lang="en-ZA" sz="1800" dirty="0" smtClean="0">
                <a:solidFill>
                  <a:schemeClr val="bg1"/>
                </a:solidFill>
                <a:latin typeface="Arial Rounded MT Bold" panose="020F0704030504030204" pitchFamily="34" charset="0"/>
              </a:rPr>
              <a:t>34.</a:t>
            </a:r>
            <a:endParaRPr lang="en-ZA" sz="1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3454266808"/>
      </p:ext>
    </p:extLst>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Rectangle 4"/>
          <p:cNvSpPr/>
          <p:nvPr/>
        </p:nvSpPr>
        <p:spPr>
          <a:xfrm>
            <a:off x="4061883" y="1956246"/>
            <a:ext cx="20309417" cy="10831689"/>
          </a:xfrm>
          <a:prstGeom prst="rect">
            <a:avLst/>
          </a:prstGeom>
        </p:spPr>
        <p:txBody>
          <a:bodyPr/>
          <a:lstStyle/>
          <a:p>
            <a:pPr lvl="0"/>
            <a:endParaRPr lang="en-ZA" dirty="0"/>
          </a:p>
          <a:p>
            <a:pPr lvl="0">
              <a:buChar char="•"/>
            </a:pPr>
            <a:endParaRPr lang="en-ZA" dirty="0"/>
          </a:p>
        </p:txBody>
      </p:sp>
      <p:grpSp>
        <p:nvGrpSpPr>
          <p:cNvPr id="16" name="Group 15"/>
          <p:cNvGrpSpPr/>
          <p:nvPr/>
        </p:nvGrpSpPr>
        <p:grpSpPr>
          <a:xfrm>
            <a:off x="28141" y="269838"/>
            <a:ext cx="4115234" cy="5191435"/>
            <a:chOff x="28141" y="859778"/>
            <a:chExt cx="4115234" cy="5191435"/>
          </a:xfrm>
        </p:grpSpPr>
        <p:pic>
          <p:nvPicPr>
            <p:cNvPr id="17" name="image5.png"/>
            <p:cNvPicPr/>
            <p:nvPr/>
          </p:nvPicPr>
          <p:blipFill>
            <a:blip r:embed="rId2">
              <a:extLst/>
            </a:blip>
            <a:stretch>
              <a:fillRect/>
            </a:stretch>
          </p:blipFill>
          <p:spPr>
            <a:xfrm>
              <a:off x="28141" y="859778"/>
              <a:ext cx="4115234" cy="3880663"/>
            </a:xfrm>
            <a:prstGeom prst="rect">
              <a:avLst/>
            </a:prstGeom>
            <a:ln w="12700">
              <a:miter lim="400000"/>
            </a:ln>
          </p:spPr>
        </p:pic>
        <p:sp>
          <p:nvSpPr>
            <p:cNvPr id="18"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smtClean="0">
                <a:solidFill>
                  <a:srgbClr val="FFDE17"/>
                </a:solidFill>
                <a:latin typeface="Arial Black" panose="020B0A04020102020204" pitchFamily="34" charset="0"/>
              </a:endParaRPr>
            </a:p>
            <a:p>
              <a:pPr lvl="0" algn="ctr">
                <a:defRPr sz="1800" cap="none">
                  <a:solidFill>
                    <a:srgbClr val="000000"/>
                  </a:solidFill>
                </a:defRPr>
              </a:pPr>
              <a:r>
                <a:rPr lang="en-ZA" sz="2500" cap="all" dirty="0" smtClean="0">
                  <a:solidFill>
                    <a:srgbClr val="FFDE17"/>
                  </a:solidFill>
                  <a:latin typeface="Arial Black" panose="020B0A04020102020204" pitchFamily="34" charset="0"/>
                </a:rPr>
                <a:t>&amp;</a:t>
              </a:r>
            </a:p>
            <a:p>
              <a:pPr lvl="0" algn="ctr">
                <a:defRPr sz="1800" cap="none">
                  <a:solidFill>
                    <a:srgbClr val="000000"/>
                  </a:solidFill>
                </a:defRPr>
              </a:pPr>
              <a:r>
                <a:rPr sz="2500" cap="all" dirty="0" smtClean="0">
                  <a:solidFill>
                    <a:srgbClr val="FFDE17"/>
                  </a:solidFill>
                  <a:latin typeface="Arial Black" panose="020B0A04020102020204" pitchFamily="34" charset="0"/>
                </a:rPr>
                <a:t>Impartial</a:t>
              </a:r>
              <a:endParaRPr sz="2500" cap="all" dirty="0">
                <a:solidFill>
                  <a:srgbClr val="FFDE17"/>
                </a:solidFill>
                <a:latin typeface="Arial Black" panose="020B0A04020102020204" pitchFamily="34" charset="0"/>
              </a:endParaRPr>
            </a:p>
          </p:txBody>
        </p:sp>
      </p:grpSp>
      <p:sp>
        <p:nvSpPr>
          <p:cNvPr id="8" name="TextBox 7"/>
          <p:cNvSpPr txBox="1"/>
          <p:nvPr/>
        </p:nvSpPr>
        <p:spPr>
          <a:xfrm>
            <a:off x="4143374" y="1908785"/>
            <a:ext cx="19984988" cy="64632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r>
              <a:rPr lang="en-ZA" u="sng" dirty="0" smtClean="0">
                <a:solidFill>
                  <a:schemeClr val="tx1"/>
                </a:solidFill>
                <a:latin typeface="Arial Rounded MT Bold" panose="020F0704030504030204" pitchFamily="34" charset="0"/>
              </a:rPr>
              <a:t>Governance Structures within the Office of the Military Ombud</a:t>
            </a:r>
            <a:r>
              <a:rPr lang="en-ZA" dirty="0" smtClean="0">
                <a:solidFill>
                  <a:schemeClr val="tx1"/>
                </a:solidFill>
                <a:latin typeface="Arial Rounded MT Bold" panose="020F0704030504030204" pitchFamily="34" charset="0"/>
              </a:rPr>
              <a:t>. </a:t>
            </a:r>
            <a:endParaRPr kumimoji="0" lang="en-ZA" sz="3600" b="0" i="0" u="sng" strike="noStrike" cap="none" spc="0" normalizeH="0" baseline="0" dirty="0">
              <a:ln>
                <a:noFill/>
              </a:ln>
              <a:solidFill>
                <a:schemeClr val="tx1"/>
              </a:solidFill>
              <a:effectLst/>
              <a:uFillTx/>
              <a:latin typeface="Arial Rounded MT Bold" panose="020F0704030504030204" pitchFamily="34" charset="0"/>
              <a:sym typeface="Helvetica Neue"/>
            </a:endParaRPr>
          </a:p>
        </p:txBody>
      </p:sp>
      <p:sp>
        <p:nvSpPr>
          <p:cNvPr id="9" name="Title 1"/>
          <p:cNvSpPr txBox="1">
            <a:spLocks/>
          </p:cNvSpPr>
          <p:nvPr/>
        </p:nvSpPr>
        <p:spPr>
          <a:xfrm>
            <a:off x="4143374" y="28299"/>
            <a:ext cx="20227926" cy="1852187"/>
          </a:xfrm>
          <a:prstGeom prst="rect">
            <a:avLst/>
          </a:prstGeom>
        </p:spPr>
        <p:txBody>
          <a:bodyPr anchor="ctr">
            <a:norm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r>
              <a:rPr lang="en-ZA" sz="8000" b="1" smtClean="0">
                <a:latin typeface="Arial Rounded MT Bold" panose="020F0704030504030204" pitchFamily="34" charset="0"/>
              </a:rPr>
              <a:t>GOVERNANCE</a:t>
            </a:r>
            <a:endParaRPr lang="en-ZA" sz="4900" b="1" dirty="0">
              <a:latin typeface="Arial Rounded MT Bold" panose="020F07040305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781312175"/>
              </p:ext>
            </p:extLst>
          </p:nvPr>
        </p:nvGraphicFramePr>
        <p:xfrm>
          <a:off x="4637315" y="2647149"/>
          <a:ext cx="19039113" cy="10936224"/>
        </p:xfrm>
        <a:graphic>
          <a:graphicData uri="http://schemas.openxmlformats.org/drawingml/2006/table">
            <a:tbl>
              <a:tblPr firstRow="1" firstCol="1" bandRow="1">
                <a:tableStyleId>{5940675A-B579-460E-94D1-54222C63F5DA}</a:tableStyleId>
              </a:tblPr>
              <a:tblGrid>
                <a:gridCol w="3649533">
                  <a:extLst>
                    <a:ext uri="{9D8B030D-6E8A-4147-A177-3AD203B41FA5}">
                      <a16:colId xmlns:a16="http://schemas.microsoft.com/office/drawing/2014/main" val="20000"/>
                    </a:ext>
                  </a:extLst>
                </a:gridCol>
                <a:gridCol w="7290609">
                  <a:extLst>
                    <a:ext uri="{9D8B030D-6E8A-4147-A177-3AD203B41FA5}">
                      <a16:colId xmlns:a16="http://schemas.microsoft.com/office/drawing/2014/main" val="20001"/>
                    </a:ext>
                  </a:extLst>
                </a:gridCol>
                <a:gridCol w="2416629">
                  <a:extLst>
                    <a:ext uri="{9D8B030D-6E8A-4147-A177-3AD203B41FA5}">
                      <a16:colId xmlns:a16="http://schemas.microsoft.com/office/drawing/2014/main" val="20002"/>
                    </a:ext>
                  </a:extLst>
                </a:gridCol>
                <a:gridCol w="2775857">
                  <a:extLst>
                    <a:ext uri="{9D8B030D-6E8A-4147-A177-3AD203B41FA5}">
                      <a16:colId xmlns:a16="http://schemas.microsoft.com/office/drawing/2014/main" val="20003"/>
                    </a:ext>
                  </a:extLst>
                </a:gridCol>
                <a:gridCol w="2906485">
                  <a:extLst>
                    <a:ext uri="{9D8B030D-6E8A-4147-A177-3AD203B41FA5}">
                      <a16:colId xmlns:a16="http://schemas.microsoft.com/office/drawing/2014/main" val="20004"/>
                    </a:ext>
                  </a:extLst>
                </a:gridCol>
              </a:tblGrid>
              <a:tr h="0">
                <a:tc>
                  <a:txBody>
                    <a:bodyPr/>
                    <a:lstStyle/>
                    <a:p>
                      <a:pPr algn="ctr">
                        <a:lnSpc>
                          <a:spcPct val="115000"/>
                        </a:lnSpc>
                        <a:spcAft>
                          <a:spcPts val="0"/>
                        </a:spcAft>
                      </a:pPr>
                      <a:r>
                        <a:rPr lang="en-US" sz="2400" b="1" dirty="0">
                          <a:effectLst/>
                          <a:latin typeface="Arial Rounded MT Bold" panose="020F0704030504030204" pitchFamily="34" charset="0"/>
                        </a:rPr>
                        <a:t>Governance Structure</a:t>
                      </a:r>
                      <a:endParaRPr lang="en-ZA" sz="2400" b="1" dirty="0">
                        <a:effectLst/>
                        <a:latin typeface="Arial Rounded MT Bold" panose="020F0704030504030204" pitchFamily="34" charset="0"/>
                      </a:endParaRPr>
                    </a:p>
                    <a:p>
                      <a:pPr algn="ctr">
                        <a:lnSpc>
                          <a:spcPct val="115000"/>
                        </a:lnSpc>
                        <a:spcAft>
                          <a:spcPts val="0"/>
                        </a:spcAft>
                      </a:pPr>
                      <a:r>
                        <a:rPr lang="en-GB" sz="2400" b="1" dirty="0">
                          <a:effectLst/>
                          <a:latin typeface="Arial Rounded MT Bold" panose="020F0704030504030204" pitchFamily="34" charset="0"/>
                        </a:rPr>
                        <a:t> </a:t>
                      </a:r>
                      <a:endParaRPr lang="en-ZA" sz="24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r>
                        <a:rPr lang="en-US" sz="2400" b="1" dirty="0">
                          <a:effectLst/>
                          <a:latin typeface="Arial Rounded MT Bold" panose="020F0704030504030204" pitchFamily="34" charset="0"/>
                        </a:rPr>
                        <a:t>Function/Aim</a:t>
                      </a:r>
                      <a:endParaRPr lang="en-ZA" sz="2400" b="1" dirty="0">
                        <a:effectLst/>
                        <a:latin typeface="Arial Rounded MT Bold" panose="020F0704030504030204" pitchFamily="34" charset="0"/>
                      </a:endParaRPr>
                    </a:p>
                    <a:p>
                      <a:pPr algn="ctr">
                        <a:lnSpc>
                          <a:spcPct val="115000"/>
                        </a:lnSpc>
                        <a:spcAft>
                          <a:spcPts val="0"/>
                        </a:spcAft>
                      </a:pPr>
                      <a:r>
                        <a:rPr lang="en-GB" sz="2400" b="1" dirty="0">
                          <a:effectLst/>
                          <a:latin typeface="Arial Rounded MT Bold" panose="020F0704030504030204" pitchFamily="34" charset="0"/>
                        </a:rPr>
                        <a:t> </a:t>
                      </a:r>
                      <a:endParaRPr lang="en-ZA" sz="24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r>
                        <a:rPr lang="en-US" sz="2400" b="1" dirty="0">
                          <a:effectLst/>
                          <a:latin typeface="Arial Rounded MT Bold" panose="020F0704030504030204" pitchFamily="34" charset="0"/>
                        </a:rPr>
                        <a:t>Frequency</a:t>
                      </a:r>
                      <a:endParaRPr lang="en-ZA" sz="2400" b="1" dirty="0">
                        <a:effectLst/>
                        <a:latin typeface="Arial Rounded MT Bold" panose="020F0704030504030204" pitchFamily="34" charset="0"/>
                      </a:endParaRPr>
                    </a:p>
                    <a:p>
                      <a:pPr algn="ctr">
                        <a:lnSpc>
                          <a:spcPct val="115000"/>
                        </a:lnSpc>
                        <a:spcAft>
                          <a:spcPts val="0"/>
                        </a:spcAft>
                      </a:pPr>
                      <a:r>
                        <a:rPr lang="en-GB" sz="2400" b="1" dirty="0">
                          <a:effectLst/>
                          <a:latin typeface="Arial Rounded MT Bold" panose="020F0704030504030204" pitchFamily="34" charset="0"/>
                        </a:rPr>
                        <a:t> </a:t>
                      </a:r>
                      <a:endParaRPr lang="en-ZA" sz="24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r>
                        <a:rPr lang="en-US" sz="2400" b="1" dirty="0">
                          <a:effectLst/>
                          <a:latin typeface="Arial Rounded MT Bold" panose="020F0704030504030204" pitchFamily="34" charset="0"/>
                        </a:rPr>
                        <a:t>Chairperson</a:t>
                      </a:r>
                      <a:endParaRPr lang="en-ZA" sz="2400" b="1" dirty="0">
                        <a:effectLst/>
                        <a:latin typeface="Arial Rounded MT Bold" panose="020F0704030504030204" pitchFamily="34" charset="0"/>
                      </a:endParaRPr>
                    </a:p>
                    <a:p>
                      <a:pPr algn="ctr">
                        <a:lnSpc>
                          <a:spcPct val="115000"/>
                        </a:lnSpc>
                        <a:spcAft>
                          <a:spcPts val="0"/>
                        </a:spcAft>
                      </a:pPr>
                      <a:r>
                        <a:rPr lang="en-GB" sz="2400" b="1" dirty="0">
                          <a:effectLst/>
                          <a:latin typeface="Arial Rounded MT Bold" panose="020F0704030504030204" pitchFamily="34" charset="0"/>
                        </a:rPr>
                        <a:t> </a:t>
                      </a:r>
                      <a:endParaRPr lang="en-ZA" sz="24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r>
                        <a:rPr lang="en-US" sz="2400" b="1" dirty="0">
                          <a:effectLst/>
                          <a:latin typeface="Arial Rounded MT Bold" panose="020F0704030504030204" pitchFamily="34" charset="0"/>
                        </a:rPr>
                        <a:t>Number of Meetings during the Reporting Year</a:t>
                      </a:r>
                      <a:endParaRPr lang="en-ZA" sz="24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10000"/>
                  </a:ext>
                </a:extLst>
              </a:tr>
              <a:tr h="0">
                <a:tc>
                  <a:txBody>
                    <a:bodyPr/>
                    <a:lstStyle/>
                    <a:p>
                      <a:pPr algn="ctr">
                        <a:lnSpc>
                          <a:spcPct val="115000"/>
                        </a:lnSpc>
                        <a:spcAft>
                          <a:spcPts val="0"/>
                        </a:spcAft>
                      </a:pPr>
                      <a:r>
                        <a:rPr lang="en-US" sz="2400" dirty="0">
                          <a:effectLst/>
                          <a:latin typeface="Arial Rounded MT Bold" panose="020F0704030504030204" pitchFamily="34" charset="0"/>
                        </a:rPr>
                        <a:t>a.</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US" sz="2400" dirty="0">
                          <a:effectLst/>
                          <a:latin typeface="Arial Rounded MT Bold" panose="020F0704030504030204" pitchFamily="34" charset="0"/>
                        </a:rPr>
                        <a:t>b.</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GB" sz="2400" dirty="0">
                          <a:effectLst/>
                          <a:latin typeface="Arial Rounded MT Bold" panose="020F0704030504030204" pitchFamily="34" charset="0"/>
                        </a:rPr>
                        <a:t>c.</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GB" sz="2400" dirty="0">
                          <a:effectLst/>
                          <a:latin typeface="Arial Rounded MT Bold" panose="020F0704030504030204" pitchFamily="34" charset="0"/>
                        </a:rPr>
                        <a:t>d.</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GB" sz="2400" dirty="0">
                          <a:effectLst/>
                          <a:latin typeface="Arial Rounded MT Bold" panose="020F0704030504030204" pitchFamily="34" charset="0"/>
                        </a:rPr>
                        <a:t>e.</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0001"/>
                  </a:ext>
                </a:extLst>
              </a:tr>
              <a:tr h="0">
                <a:tc>
                  <a:txBody>
                    <a:bodyPr/>
                    <a:lstStyle/>
                    <a:p>
                      <a:pPr>
                        <a:lnSpc>
                          <a:spcPct val="115000"/>
                        </a:lnSpc>
                        <a:spcAft>
                          <a:spcPts val="0"/>
                        </a:spcAft>
                      </a:pPr>
                      <a:r>
                        <a:rPr lang="en-US" sz="2200" dirty="0">
                          <a:effectLst/>
                          <a:latin typeface="Arial Rounded MT Bold" panose="020F0704030504030204" pitchFamily="34" charset="0"/>
                        </a:rPr>
                        <a:t>Executive Committee (EXCO)</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en-US" sz="2200">
                          <a:effectLst/>
                          <a:latin typeface="Arial Rounded MT Bold" panose="020F0704030504030204" pitchFamily="34" charset="0"/>
                        </a:rPr>
                        <a:t>To provide strategic direction to the Office of the Military Ombud </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2200" dirty="0">
                          <a:effectLst/>
                          <a:latin typeface="Arial Rounded MT Bold" panose="020F0704030504030204" pitchFamily="34" charset="0"/>
                        </a:rPr>
                        <a:t>Quarterly</a:t>
                      </a:r>
                      <a:endParaRPr lang="en-ZA" sz="2200" dirty="0">
                        <a:effectLst/>
                        <a:latin typeface="Arial Rounded MT Bold" panose="020F0704030504030204" pitchFamily="34" charset="0"/>
                      </a:endParaRPr>
                    </a:p>
                    <a:p>
                      <a:pPr algn="ctr">
                        <a:lnSpc>
                          <a:spcPct val="115000"/>
                        </a:lnSpc>
                        <a:spcAft>
                          <a:spcPts val="0"/>
                        </a:spcAft>
                      </a:pPr>
                      <a:r>
                        <a:rPr lang="en-GB" sz="2200" dirty="0">
                          <a:effectLst/>
                          <a:latin typeface="Arial Rounded MT Bold" panose="020F0704030504030204" pitchFamily="34" charset="0"/>
                        </a:rPr>
                        <a:t> </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2200" dirty="0">
                          <a:effectLst/>
                          <a:latin typeface="Arial Rounded MT Bold" panose="020F0704030504030204" pitchFamily="34" charset="0"/>
                        </a:rPr>
                        <a:t>Military Ombud</a:t>
                      </a:r>
                      <a:endParaRPr lang="en-ZA" sz="2200" dirty="0">
                        <a:effectLst/>
                        <a:latin typeface="Arial Rounded MT Bold" panose="020F0704030504030204" pitchFamily="34" charset="0"/>
                      </a:endParaRPr>
                    </a:p>
                    <a:p>
                      <a:pPr algn="ctr">
                        <a:lnSpc>
                          <a:spcPct val="115000"/>
                        </a:lnSpc>
                        <a:spcAft>
                          <a:spcPts val="0"/>
                        </a:spcAft>
                      </a:pPr>
                      <a:r>
                        <a:rPr lang="en-GB" sz="2200" dirty="0">
                          <a:effectLst/>
                          <a:latin typeface="Arial Rounded MT Bold" panose="020F0704030504030204" pitchFamily="34" charset="0"/>
                        </a:rPr>
                        <a:t> </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2200">
                          <a:effectLst/>
                          <a:latin typeface="Arial Rounded MT Bold" panose="020F0704030504030204" pitchFamily="34" charset="0"/>
                        </a:rPr>
                        <a:t>5</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0">
                <a:tc>
                  <a:txBody>
                    <a:bodyPr/>
                    <a:lstStyle/>
                    <a:p>
                      <a:pPr>
                        <a:lnSpc>
                          <a:spcPct val="115000"/>
                        </a:lnSpc>
                        <a:spcAft>
                          <a:spcPts val="0"/>
                        </a:spcAft>
                      </a:pPr>
                      <a:r>
                        <a:rPr lang="en-US" sz="2200">
                          <a:effectLst/>
                          <a:latin typeface="Arial Rounded MT Bold" panose="020F0704030504030204" pitchFamily="34" charset="0"/>
                        </a:rPr>
                        <a:t>Military Ombud Dashboard</a:t>
                      </a:r>
                      <a:endParaRPr lang="en-ZA" sz="2200">
                        <a:effectLst/>
                        <a:latin typeface="Arial Rounded MT Bold" panose="020F0704030504030204" pitchFamily="34" charset="0"/>
                      </a:endParaRPr>
                    </a:p>
                    <a:p>
                      <a:pPr>
                        <a:lnSpc>
                          <a:spcPct val="115000"/>
                        </a:lnSpc>
                        <a:spcAft>
                          <a:spcPts val="0"/>
                        </a:spcAft>
                      </a:pPr>
                      <a:r>
                        <a:rPr lang="en-GB" sz="2200">
                          <a:effectLst/>
                          <a:latin typeface="Arial Rounded MT Bold" panose="020F0704030504030204" pitchFamily="34" charset="0"/>
                        </a:rPr>
                        <a:t> </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en-US" sz="2200" dirty="0">
                          <a:effectLst/>
                          <a:latin typeface="Arial Rounded MT Bold" panose="020F0704030504030204" pitchFamily="34" charset="0"/>
                        </a:rPr>
                        <a:t>To act as an oversight body ensuring </a:t>
                      </a:r>
                      <a:r>
                        <a:rPr lang="en-US" sz="2200" dirty="0" err="1">
                          <a:effectLst/>
                          <a:latin typeface="Arial Rounded MT Bold" panose="020F0704030504030204" pitchFamily="34" charset="0"/>
                        </a:rPr>
                        <a:t>standardisation</a:t>
                      </a:r>
                      <a:r>
                        <a:rPr lang="en-US" sz="2200" dirty="0">
                          <a:effectLst/>
                          <a:latin typeface="Arial Rounded MT Bold" panose="020F0704030504030204" pitchFamily="34" charset="0"/>
                        </a:rPr>
                        <a:t> and compliance to service delivery standards.</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2200">
                          <a:effectLst/>
                          <a:latin typeface="Arial Rounded MT Bold" panose="020F0704030504030204" pitchFamily="34" charset="0"/>
                        </a:rPr>
                        <a:t>Quarterly</a:t>
                      </a:r>
                      <a:endParaRPr lang="en-ZA" sz="2200">
                        <a:effectLst/>
                        <a:latin typeface="Arial Rounded MT Bold" panose="020F0704030504030204" pitchFamily="34" charset="0"/>
                      </a:endParaRPr>
                    </a:p>
                    <a:p>
                      <a:pPr algn="ctr">
                        <a:lnSpc>
                          <a:spcPct val="115000"/>
                        </a:lnSpc>
                        <a:spcAft>
                          <a:spcPts val="0"/>
                        </a:spcAft>
                      </a:pPr>
                      <a:r>
                        <a:rPr lang="en-GB" sz="2200">
                          <a:effectLst/>
                          <a:latin typeface="Arial Rounded MT Bold" panose="020F0704030504030204" pitchFamily="34" charset="0"/>
                        </a:rPr>
                        <a:t> </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2200">
                          <a:effectLst/>
                          <a:latin typeface="Arial Rounded MT Bold" panose="020F0704030504030204" pitchFamily="34" charset="0"/>
                        </a:rPr>
                        <a:t>Military Ombud</a:t>
                      </a:r>
                      <a:endParaRPr lang="en-ZA" sz="2200">
                        <a:effectLst/>
                        <a:latin typeface="Arial Rounded MT Bold" panose="020F0704030504030204" pitchFamily="34" charset="0"/>
                      </a:endParaRPr>
                    </a:p>
                    <a:p>
                      <a:pPr algn="ctr">
                        <a:lnSpc>
                          <a:spcPct val="115000"/>
                        </a:lnSpc>
                        <a:spcAft>
                          <a:spcPts val="0"/>
                        </a:spcAft>
                      </a:pPr>
                      <a:r>
                        <a:rPr lang="en-GB" sz="2200">
                          <a:effectLst/>
                          <a:latin typeface="Arial Rounded MT Bold" panose="020F0704030504030204" pitchFamily="34" charset="0"/>
                        </a:rPr>
                        <a:t> </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2200">
                          <a:effectLst/>
                          <a:latin typeface="Arial Rounded MT Bold" panose="020F0704030504030204" pitchFamily="34" charset="0"/>
                        </a:rPr>
                        <a:t>9</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0">
                <a:tc>
                  <a:txBody>
                    <a:bodyPr/>
                    <a:lstStyle/>
                    <a:p>
                      <a:pPr>
                        <a:lnSpc>
                          <a:spcPct val="115000"/>
                        </a:lnSpc>
                        <a:spcAft>
                          <a:spcPts val="0"/>
                        </a:spcAft>
                      </a:pPr>
                      <a:r>
                        <a:rPr lang="en-US" sz="2200">
                          <a:effectLst/>
                          <a:latin typeface="Arial Rounded MT Bold" panose="020F0704030504030204" pitchFamily="34" charset="0"/>
                        </a:rPr>
                        <a:t>Management Meeting (MANCO)</a:t>
                      </a:r>
                      <a:endParaRPr lang="en-ZA" sz="2200">
                        <a:effectLst/>
                        <a:latin typeface="Arial Rounded MT Bold" panose="020F0704030504030204" pitchFamily="34" charset="0"/>
                      </a:endParaRPr>
                    </a:p>
                    <a:p>
                      <a:pPr>
                        <a:lnSpc>
                          <a:spcPct val="115000"/>
                        </a:lnSpc>
                        <a:spcAft>
                          <a:spcPts val="0"/>
                        </a:spcAft>
                      </a:pPr>
                      <a:r>
                        <a:rPr lang="en-GB" sz="2200">
                          <a:effectLst/>
                          <a:latin typeface="Arial Rounded MT Bold" panose="020F0704030504030204" pitchFamily="34" charset="0"/>
                        </a:rPr>
                        <a:t> </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en-US" sz="2200" dirty="0">
                          <a:effectLst/>
                          <a:latin typeface="Arial Rounded MT Bold" panose="020F0704030504030204" pitchFamily="34" charset="0"/>
                        </a:rPr>
                        <a:t>To outline the terms of reference for MANCO and develop an ongoing partnership / trust between Operations Chief Directorate, Legal Services, Executive Office and Corporate Support, enabling the </a:t>
                      </a:r>
                      <a:r>
                        <a:rPr lang="en-US" sz="2200" dirty="0" err="1">
                          <a:effectLst/>
                          <a:latin typeface="Arial Rounded MT Bold" panose="020F0704030504030204" pitchFamily="34" charset="0"/>
                        </a:rPr>
                        <a:t>organisational</a:t>
                      </a:r>
                      <a:r>
                        <a:rPr lang="en-US" sz="2200" dirty="0">
                          <a:effectLst/>
                          <a:latin typeface="Arial Rounded MT Bold" panose="020F0704030504030204" pitchFamily="34" charset="0"/>
                        </a:rPr>
                        <a:t> entities to co-ordinate efforts geared towards improved accountability, governance, risk and compliance for effective, efficient and transparent reporting.</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dirty="0">
                          <a:effectLst/>
                          <a:latin typeface="Arial Rounded MT Bold" panose="020F0704030504030204" pitchFamily="34" charset="0"/>
                        </a:rPr>
                        <a:t>Monthly</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2200">
                          <a:effectLst/>
                          <a:latin typeface="Arial Rounded MT Bold" panose="020F0704030504030204" pitchFamily="34" charset="0"/>
                        </a:rPr>
                        <a:t>Deputy Military Ombud</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2200">
                          <a:effectLst/>
                          <a:latin typeface="Arial Rounded MT Bold" panose="020F0704030504030204" pitchFamily="34" charset="0"/>
                        </a:rPr>
                        <a:t>6</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0">
                <a:tc>
                  <a:txBody>
                    <a:bodyPr/>
                    <a:lstStyle/>
                    <a:p>
                      <a:pPr>
                        <a:lnSpc>
                          <a:spcPct val="115000"/>
                        </a:lnSpc>
                        <a:spcAft>
                          <a:spcPts val="0"/>
                        </a:spcAft>
                      </a:pPr>
                      <a:r>
                        <a:rPr lang="en-US" sz="2200">
                          <a:effectLst/>
                          <a:latin typeface="Arial Rounded MT Bold" panose="020F0704030504030204" pitchFamily="34" charset="0"/>
                        </a:rPr>
                        <a:t>Operations Management Meeting</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en-US" sz="2200" dirty="0">
                          <a:effectLst/>
                          <a:latin typeface="Arial Rounded MT Bold" panose="020F0704030504030204" pitchFamily="34" charset="0"/>
                        </a:rPr>
                        <a:t>The management and co-ordination of the Operations environments daily activities (i.e. assessment meetings and internal quality assurance meetings for complaints and investigation reports).</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2200" dirty="0" smtClean="0">
                          <a:effectLst/>
                          <a:latin typeface="Arial Rounded MT Bold" panose="020F0704030504030204" pitchFamily="34" charset="0"/>
                        </a:rPr>
                        <a:t>Weekly</a:t>
                      </a:r>
                      <a:r>
                        <a:rPr lang="en-US" sz="2200" baseline="0" dirty="0" smtClean="0">
                          <a:effectLst/>
                          <a:latin typeface="Arial Rounded MT Bold" panose="020F0704030504030204" pitchFamily="34" charset="0"/>
                        </a:rPr>
                        <a:t> Assessments &amp; Fortnightly Quality Assurance</a:t>
                      </a:r>
                      <a:r>
                        <a:rPr lang="en-GB" sz="2200" dirty="0">
                          <a:effectLst/>
                          <a:latin typeface="Arial Rounded MT Bold" panose="020F0704030504030204" pitchFamily="34" charset="0"/>
                        </a:rPr>
                        <a:t> </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2200" dirty="0">
                          <a:effectLst/>
                          <a:latin typeface="Arial Rounded MT Bold" panose="020F0704030504030204" pitchFamily="34" charset="0"/>
                        </a:rPr>
                        <a:t>Chief Director Operations </a:t>
                      </a:r>
                      <a:endParaRPr lang="en-ZA" sz="2200" dirty="0">
                        <a:effectLst/>
                        <a:latin typeface="Arial Rounded MT Bold" panose="020F0704030504030204" pitchFamily="34" charset="0"/>
                      </a:endParaRPr>
                    </a:p>
                    <a:p>
                      <a:pPr algn="ctr">
                        <a:lnSpc>
                          <a:spcPct val="115000"/>
                        </a:lnSpc>
                        <a:spcAft>
                          <a:spcPts val="0"/>
                        </a:spcAft>
                      </a:pPr>
                      <a:r>
                        <a:rPr lang="en-US" sz="2200" dirty="0">
                          <a:effectLst/>
                          <a:latin typeface="Arial Rounded MT Bold" panose="020F0704030504030204" pitchFamily="34" charset="0"/>
                        </a:rPr>
                        <a:t>(CD Ops)</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2200">
                          <a:effectLst/>
                          <a:latin typeface="Arial Rounded MT Bold" panose="020F0704030504030204" pitchFamily="34" charset="0"/>
                        </a:rPr>
                        <a:t>57</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0">
                <a:tc>
                  <a:txBody>
                    <a:bodyPr/>
                    <a:lstStyle/>
                    <a:p>
                      <a:pPr>
                        <a:lnSpc>
                          <a:spcPct val="115000"/>
                        </a:lnSpc>
                        <a:spcAft>
                          <a:spcPts val="0"/>
                        </a:spcAft>
                      </a:pPr>
                      <a:r>
                        <a:rPr lang="en-US" sz="2200">
                          <a:effectLst/>
                          <a:latin typeface="Arial Rounded MT Bold" panose="020F0704030504030204" pitchFamily="34" charset="0"/>
                        </a:rPr>
                        <a:t>Corporate Support Management Meeting</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en-US" sz="2200">
                          <a:effectLst/>
                          <a:latin typeface="Arial Rounded MT Bold" panose="020F0704030504030204" pitchFamily="34" charset="0"/>
                        </a:rPr>
                        <a:t>The management and co-ordination of the Corporate Support environments daily activities.</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2200">
                          <a:effectLst/>
                          <a:latin typeface="Arial Rounded MT Bold" panose="020F0704030504030204" pitchFamily="34" charset="0"/>
                        </a:rPr>
                        <a:t>Fortnightly</a:t>
                      </a:r>
                      <a:endParaRPr lang="en-ZA" sz="2200">
                        <a:effectLst/>
                        <a:latin typeface="Arial Rounded MT Bold" panose="020F0704030504030204" pitchFamily="34" charset="0"/>
                      </a:endParaRPr>
                    </a:p>
                    <a:p>
                      <a:pPr algn="ctr">
                        <a:lnSpc>
                          <a:spcPct val="115000"/>
                        </a:lnSpc>
                        <a:spcAft>
                          <a:spcPts val="0"/>
                        </a:spcAft>
                      </a:pPr>
                      <a:r>
                        <a:rPr lang="en-GB" sz="2200">
                          <a:effectLst/>
                          <a:latin typeface="Arial Rounded MT Bold" panose="020F0704030504030204" pitchFamily="34" charset="0"/>
                        </a:rPr>
                        <a:t> </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2200" dirty="0">
                          <a:effectLst/>
                          <a:latin typeface="Arial Rounded MT Bold" panose="020F0704030504030204" pitchFamily="34" charset="0"/>
                        </a:rPr>
                        <a:t>Chief Corporate Support (CCS)</a:t>
                      </a:r>
                      <a:endParaRPr lang="en-ZA" sz="2200" dirty="0">
                        <a:effectLst/>
                        <a:latin typeface="Arial Rounded MT Bold" panose="020F0704030504030204" pitchFamily="34" charset="0"/>
                      </a:endParaRPr>
                    </a:p>
                    <a:p>
                      <a:pPr algn="ctr">
                        <a:lnSpc>
                          <a:spcPct val="115000"/>
                        </a:lnSpc>
                        <a:spcAft>
                          <a:spcPts val="0"/>
                        </a:spcAft>
                      </a:pPr>
                      <a:r>
                        <a:rPr lang="en-GB" sz="2200" dirty="0">
                          <a:effectLst/>
                          <a:latin typeface="Arial Rounded MT Bold" panose="020F0704030504030204" pitchFamily="34" charset="0"/>
                        </a:rPr>
                        <a:t> </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2200" dirty="0">
                          <a:effectLst/>
                          <a:latin typeface="Arial Rounded MT Bold" panose="020F0704030504030204" pitchFamily="34" charset="0"/>
                        </a:rPr>
                        <a:t>4</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0">
                <a:tc>
                  <a:txBody>
                    <a:bodyPr/>
                    <a:lstStyle/>
                    <a:p>
                      <a:pPr>
                        <a:lnSpc>
                          <a:spcPct val="115000"/>
                        </a:lnSpc>
                        <a:spcAft>
                          <a:spcPts val="0"/>
                        </a:spcAft>
                      </a:pPr>
                      <a:r>
                        <a:rPr lang="en-US" sz="2200">
                          <a:effectLst/>
                          <a:latin typeface="Arial Rounded MT Bold" panose="020F0704030504030204" pitchFamily="34" charset="0"/>
                        </a:rPr>
                        <a:t>Finance Governance Risk Compliance Sub Committee</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en-US" sz="2200">
                          <a:effectLst/>
                          <a:latin typeface="Arial Rounded MT Bold" panose="020F0704030504030204" pitchFamily="34" charset="0"/>
                        </a:rPr>
                        <a:t>To ensure that the Office has accountable, transparent, cost   effective, efficient and equitable financial management</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2200">
                          <a:effectLst/>
                          <a:latin typeface="Arial Rounded MT Bold" panose="020F0704030504030204" pitchFamily="34" charset="0"/>
                        </a:rPr>
                        <a:t>Fortnightly</a:t>
                      </a:r>
                      <a:endParaRPr lang="en-ZA" sz="2200">
                        <a:effectLst/>
                        <a:latin typeface="Arial Rounded MT Bold" panose="020F0704030504030204" pitchFamily="34" charset="0"/>
                      </a:endParaRPr>
                    </a:p>
                    <a:p>
                      <a:pPr algn="ctr">
                        <a:lnSpc>
                          <a:spcPct val="115000"/>
                        </a:lnSpc>
                        <a:spcAft>
                          <a:spcPts val="0"/>
                        </a:spcAft>
                      </a:pPr>
                      <a:r>
                        <a:rPr lang="en-GB" sz="2200">
                          <a:effectLst/>
                          <a:latin typeface="Arial Rounded MT Bold" panose="020F0704030504030204" pitchFamily="34" charset="0"/>
                        </a:rPr>
                        <a:t> </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2200">
                          <a:effectLst/>
                          <a:latin typeface="Arial Rounded MT Bold" panose="020F0704030504030204" pitchFamily="34" charset="0"/>
                        </a:rPr>
                        <a:t>Deputy Military Ombud </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2200" dirty="0">
                          <a:effectLst/>
                          <a:latin typeface="Arial Rounded MT Bold" panose="020F0704030504030204" pitchFamily="34" charset="0"/>
                        </a:rPr>
                        <a:t>6</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bl>
          </a:graphicData>
        </a:graphic>
      </p:graphicFrame>
      <p:sp>
        <p:nvSpPr>
          <p:cNvPr id="11" name="TextBox 10"/>
          <p:cNvSpPr txBox="1"/>
          <p:nvPr/>
        </p:nvSpPr>
        <p:spPr>
          <a:xfrm>
            <a:off x="28141" y="13366471"/>
            <a:ext cx="4115233" cy="369332"/>
          </a:xfrm>
          <a:prstGeom prst="rect">
            <a:avLst/>
          </a:prstGeom>
          <a:noFill/>
        </p:spPr>
        <p:txBody>
          <a:bodyPr wrap="square" rtlCol="0">
            <a:spAutoFit/>
          </a:bodyPr>
          <a:lstStyle/>
          <a:p>
            <a:pPr algn="ctr"/>
            <a:r>
              <a:rPr lang="en-ZA" sz="1800" dirty="0" smtClean="0">
                <a:solidFill>
                  <a:schemeClr val="bg1"/>
                </a:solidFill>
                <a:latin typeface="Arial Rounded MT Bold" panose="020F0704030504030204" pitchFamily="34" charset="0"/>
              </a:rPr>
              <a:t>35.</a:t>
            </a:r>
            <a:endParaRPr lang="en-ZA" sz="1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3481346468"/>
      </p:ext>
    </p:extLst>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Rectangle 4"/>
          <p:cNvSpPr/>
          <p:nvPr/>
        </p:nvSpPr>
        <p:spPr>
          <a:xfrm>
            <a:off x="4061883" y="1956246"/>
            <a:ext cx="20309417" cy="10831689"/>
          </a:xfrm>
          <a:prstGeom prst="rect">
            <a:avLst/>
          </a:prstGeom>
        </p:spPr>
        <p:txBody>
          <a:bodyPr/>
          <a:lstStyle/>
          <a:p>
            <a:pPr lvl="0"/>
            <a:endParaRPr lang="en-ZA" dirty="0"/>
          </a:p>
          <a:p>
            <a:pPr lvl="0">
              <a:buChar char="•"/>
            </a:pPr>
            <a:endParaRPr lang="en-ZA" dirty="0"/>
          </a:p>
        </p:txBody>
      </p:sp>
      <p:grpSp>
        <p:nvGrpSpPr>
          <p:cNvPr id="16" name="Group 15"/>
          <p:cNvGrpSpPr/>
          <p:nvPr/>
        </p:nvGrpSpPr>
        <p:grpSpPr>
          <a:xfrm>
            <a:off x="28141" y="269838"/>
            <a:ext cx="4115234" cy="5191435"/>
            <a:chOff x="28141" y="859778"/>
            <a:chExt cx="4115234" cy="5191435"/>
          </a:xfrm>
        </p:grpSpPr>
        <p:pic>
          <p:nvPicPr>
            <p:cNvPr id="17" name="image5.png"/>
            <p:cNvPicPr/>
            <p:nvPr/>
          </p:nvPicPr>
          <p:blipFill>
            <a:blip r:embed="rId2">
              <a:extLst/>
            </a:blip>
            <a:stretch>
              <a:fillRect/>
            </a:stretch>
          </p:blipFill>
          <p:spPr>
            <a:xfrm>
              <a:off x="28141" y="859778"/>
              <a:ext cx="4115234" cy="3880663"/>
            </a:xfrm>
            <a:prstGeom prst="rect">
              <a:avLst/>
            </a:prstGeom>
            <a:ln w="12700">
              <a:miter lim="400000"/>
            </a:ln>
          </p:spPr>
        </p:pic>
        <p:sp>
          <p:nvSpPr>
            <p:cNvPr id="18"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smtClean="0">
                <a:solidFill>
                  <a:srgbClr val="FFDE17"/>
                </a:solidFill>
                <a:latin typeface="Arial Black" panose="020B0A04020102020204" pitchFamily="34" charset="0"/>
              </a:endParaRPr>
            </a:p>
            <a:p>
              <a:pPr lvl="0" algn="ctr">
                <a:defRPr sz="1800" cap="none">
                  <a:solidFill>
                    <a:srgbClr val="000000"/>
                  </a:solidFill>
                </a:defRPr>
              </a:pPr>
              <a:r>
                <a:rPr lang="en-ZA" sz="2500" cap="all" dirty="0" smtClean="0">
                  <a:solidFill>
                    <a:srgbClr val="FFDE17"/>
                  </a:solidFill>
                  <a:latin typeface="Arial Black" panose="020B0A04020102020204" pitchFamily="34" charset="0"/>
                </a:rPr>
                <a:t>&amp;</a:t>
              </a:r>
            </a:p>
            <a:p>
              <a:pPr lvl="0" algn="ctr">
                <a:defRPr sz="1800" cap="none">
                  <a:solidFill>
                    <a:srgbClr val="000000"/>
                  </a:solidFill>
                </a:defRPr>
              </a:pPr>
              <a:r>
                <a:rPr sz="2500" cap="all" dirty="0" smtClean="0">
                  <a:solidFill>
                    <a:srgbClr val="FFDE17"/>
                  </a:solidFill>
                  <a:latin typeface="Arial Black" panose="020B0A04020102020204" pitchFamily="34" charset="0"/>
                </a:rPr>
                <a:t>Impartial</a:t>
              </a:r>
              <a:endParaRPr sz="2500" cap="all" dirty="0">
                <a:solidFill>
                  <a:srgbClr val="FFDE17"/>
                </a:solidFill>
                <a:latin typeface="Arial Black" panose="020B0A04020102020204" pitchFamily="34" charset="0"/>
              </a:endParaRPr>
            </a:p>
          </p:txBody>
        </p:sp>
      </p:grpSp>
      <p:sp>
        <p:nvSpPr>
          <p:cNvPr id="8" name="TextBox 7"/>
          <p:cNvSpPr txBox="1"/>
          <p:nvPr/>
        </p:nvSpPr>
        <p:spPr>
          <a:xfrm>
            <a:off x="4143374" y="1908785"/>
            <a:ext cx="19984988" cy="64632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r>
              <a:rPr lang="en-ZA" u="sng" dirty="0" smtClean="0">
                <a:solidFill>
                  <a:schemeClr val="tx1"/>
                </a:solidFill>
                <a:latin typeface="Arial Rounded MT Bold" panose="020F0704030504030204" pitchFamily="34" charset="0"/>
              </a:rPr>
              <a:t>Corruption and Fraud Prevention Plan</a:t>
            </a:r>
            <a:r>
              <a:rPr lang="en-ZA" dirty="0" smtClean="0">
                <a:solidFill>
                  <a:schemeClr val="tx1"/>
                </a:solidFill>
                <a:latin typeface="Arial Rounded MT Bold" panose="020F0704030504030204" pitchFamily="34" charset="0"/>
              </a:rPr>
              <a:t>. </a:t>
            </a:r>
            <a:endParaRPr kumimoji="0" lang="en-ZA" sz="3600" b="0" i="0" u="sng" strike="noStrike" cap="none" spc="0" normalizeH="0" baseline="0" dirty="0">
              <a:ln>
                <a:noFill/>
              </a:ln>
              <a:solidFill>
                <a:schemeClr val="tx1"/>
              </a:solidFill>
              <a:effectLst/>
              <a:uFillTx/>
              <a:latin typeface="Arial Rounded MT Bold" panose="020F0704030504030204" pitchFamily="34" charset="0"/>
              <a:sym typeface="Helvetica Neue"/>
            </a:endParaRPr>
          </a:p>
        </p:txBody>
      </p:sp>
      <p:sp>
        <p:nvSpPr>
          <p:cNvPr id="9" name="Title 1"/>
          <p:cNvSpPr txBox="1">
            <a:spLocks/>
          </p:cNvSpPr>
          <p:nvPr/>
        </p:nvSpPr>
        <p:spPr>
          <a:xfrm>
            <a:off x="4143374" y="28299"/>
            <a:ext cx="20227926" cy="1852187"/>
          </a:xfrm>
          <a:prstGeom prst="rect">
            <a:avLst/>
          </a:prstGeom>
        </p:spPr>
        <p:txBody>
          <a:bodyPr anchor="ctr">
            <a:norm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r>
              <a:rPr lang="en-ZA" sz="8000" b="1" smtClean="0">
                <a:latin typeface="Arial Rounded MT Bold" panose="020F0704030504030204" pitchFamily="34" charset="0"/>
              </a:rPr>
              <a:t>GOVERNANCE</a:t>
            </a:r>
            <a:endParaRPr lang="en-ZA" sz="4900" b="1" dirty="0">
              <a:latin typeface="Arial Rounded MT Bold" panose="020F070403050403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070611529"/>
              </p:ext>
            </p:extLst>
          </p:nvPr>
        </p:nvGraphicFramePr>
        <p:xfrm>
          <a:off x="4833257" y="3123815"/>
          <a:ext cx="18581914" cy="9674352"/>
        </p:xfrm>
        <a:graphic>
          <a:graphicData uri="http://schemas.openxmlformats.org/drawingml/2006/table">
            <a:tbl>
              <a:tblPr firstRow="1" firstCol="1" bandRow="1">
                <a:tableStyleId>{5940675A-B579-460E-94D1-54222C63F5DA}</a:tableStyleId>
              </a:tblPr>
              <a:tblGrid>
                <a:gridCol w="5194027">
                  <a:extLst>
                    <a:ext uri="{9D8B030D-6E8A-4147-A177-3AD203B41FA5}">
                      <a16:colId xmlns:a16="http://schemas.microsoft.com/office/drawing/2014/main" val="20000"/>
                    </a:ext>
                  </a:extLst>
                </a:gridCol>
                <a:gridCol w="6911489">
                  <a:extLst>
                    <a:ext uri="{9D8B030D-6E8A-4147-A177-3AD203B41FA5}">
                      <a16:colId xmlns:a16="http://schemas.microsoft.com/office/drawing/2014/main" val="20001"/>
                    </a:ext>
                  </a:extLst>
                </a:gridCol>
                <a:gridCol w="3339166">
                  <a:extLst>
                    <a:ext uri="{9D8B030D-6E8A-4147-A177-3AD203B41FA5}">
                      <a16:colId xmlns:a16="http://schemas.microsoft.com/office/drawing/2014/main" val="20002"/>
                    </a:ext>
                  </a:extLst>
                </a:gridCol>
                <a:gridCol w="3137232">
                  <a:extLst>
                    <a:ext uri="{9D8B030D-6E8A-4147-A177-3AD203B41FA5}">
                      <a16:colId xmlns:a16="http://schemas.microsoft.com/office/drawing/2014/main" val="20003"/>
                    </a:ext>
                  </a:extLst>
                </a:gridCol>
              </a:tblGrid>
              <a:tr h="0">
                <a:tc>
                  <a:txBody>
                    <a:bodyPr/>
                    <a:lstStyle/>
                    <a:p>
                      <a:pPr algn="ctr">
                        <a:lnSpc>
                          <a:spcPct val="115000"/>
                        </a:lnSpc>
                        <a:spcAft>
                          <a:spcPts val="0"/>
                        </a:spcAft>
                      </a:pPr>
                      <a:r>
                        <a:rPr lang="en-US" sz="2400" b="1" dirty="0">
                          <a:effectLst/>
                          <a:latin typeface="Arial Rounded MT Bold" panose="020F0704030504030204" pitchFamily="34" charset="0"/>
                        </a:rPr>
                        <a:t>Objective</a:t>
                      </a:r>
                      <a:endParaRPr lang="en-ZA" sz="24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ctr">
                        <a:lnSpc>
                          <a:spcPct val="115000"/>
                        </a:lnSpc>
                        <a:spcAft>
                          <a:spcPts val="0"/>
                        </a:spcAft>
                      </a:pPr>
                      <a:r>
                        <a:rPr lang="en-US" sz="2400" b="1" dirty="0">
                          <a:effectLst/>
                          <a:latin typeface="Arial Rounded MT Bold" panose="020F0704030504030204" pitchFamily="34" charset="0"/>
                        </a:rPr>
                        <a:t>Activity</a:t>
                      </a:r>
                      <a:endParaRPr lang="en-ZA" sz="24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ctr">
                        <a:lnSpc>
                          <a:spcPct val="115000"/>
                        </a:lnSpc>
                        <a:spcAft>
                          <a:spcPts val="0"/>
                        </a:spcAft>
                      </a:pPr>
                      <a:r>
                        <a:rPr lang="en-US" sz="2400" b="1" dirty="0">
                          <a:effectLst/>
                          <a:latin typeface="Arial Rounded MT Bold" panose="020F0704030504030204" pitchFamily="34" charset="0"/>
                        </a:rPr>
                        <a:t>Responsibility</a:t>
                      </a:r>
                      <a:endParaRPr lang="en-ZA" sz="24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ctr">
                        <a:lnSpc>
                          <a:spcPct val="115000"/>
                        </a:lnSpc>
                        <a:spcAft>
                          <a:spcPts val="0"/>
                        </a:spcAft>
                      </a:pPr>
                      <a:r>
                        <a:rPr lang="en-US" sz="2400" b="1" dirty="0">
                          <a:effectLst/>
                          <a:latin typeface="Arial Rounded MT Bold" panose="020F0704030504030204" pitchFamily="34" charset="0"/>
                        </a:rPr>
                        <a:t>Target Date</a:t>
                      </a:r>
                      <a:endParaRPr lang="en-ZA" sz="24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0000"/>
                  </a:ext>
                </a:extLst>
              </a:tr>
              <a:tr h="0">
                <a:tc>
                  <a:txBody>
                    <a:bodyPr/>
                    <a:lstStyle/>
                    <a:p>
                      <a:pPr algn="ctr">
                        <a:lnSpc>
                          <a:spcPct val="115000"/>
                        </a:lnSpc>
                        <a:spcAft>
                          <a:spcPts val="0"/>
                        </a:spcAft>
                      </a:pPr>
                      <a:r>
                        <a:rPr lang="en-US" sz="2400" dirty="0">
                          <a:effectLst/>
                          <a:latin typeface="Arial Rounded MT Bold" panose="020F0704030504030204" pitchFamily="34" charset="0"/>
                        </a:rPr>
                        <a:t>a</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US" sz="2400" dirty="0">
                          <a:effectLst/>
                          <a:latin typeface="Arial Rounded MT Bold" panose="020F0704030504030204" pitchFamily="34" charset="0"/>
                        </a:rPr>
                        <a:t>b</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US" sz="2400" dirty="0">
                          <a:effectLst/>
                          <a:latin typeface="Arial Rounded MT Bold" panose="020F0704030504030204" pitchFamily="34" charset="0"/>
                        </a:rPr>
                        <a:t>c</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US" sz="2400" dirty="0">
                          <a:effectLst/>
                          <a:latin typeface="Arial Rounded MT Bold" panose="020F0704030504030204" pitchFamily="34" charset="0"/>
                        </a:rPr>
                        <a:t>d</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0001"/>
                  </a:ext>
                </a:extLst>
              </a:tr>
              <a:tr h="0">
                <a:tc>
                  <a:txBody>
                    <a:bodyPr/>
                    <a:lstStyle/>
                    <a:p>
                      <a:pPr algn="l">
                        <a:lnSpc>
                          <a:spcPct val="115000"/>
                        </a:lnSpc>
                        <a:spcAft>
                          <a:spcPts val="0"/>
                        </a:spcAft>
                      </a:pPr>
                      <a:r>
                        <a:rPr lang="en-US" sz="2400" dirty="0" smtClean="0">
                          <a:effectLst/>
                          <a:latin typeface="Arial Rounded MT Bold" panose="020F0704030504030204" pitchFamily="34" charset="0"/>
                        </a:rPr>
                        <a:t>Implement </a:t>
                      </a:r>
                      <a:r>
                        <a:rPr lang="en-US" sz="2400" dirty="0">
                          <a:effectLst/>
                          <a:latin typeface="Arial Rounded MT Bold" panose="020F0704030504030204" pitchFamily="34" charset="0"/>
                        </a:rPr>
                        <a:t>Corruption and Fraud Prevention Plan (CFPP)</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just">
                        <a:lnSpc>
                          <a:spcPct val="115000"/>
                        </a:lnSpc>
                        <a:spcAft>
                          <a:spcPts val="0"/>
                        </a:spcAft>
                        <a:buFont typeface="Arial" panose="020B0604020202020204" pitchFamily="34" charset="0"/>
                        <a:buChar char="-"/>
                        <a:tabLst>
                          <a:tab pos="265430" algn="l"/>
                        </a:tabLst>
                      </a:pPr>
                      <a:r>
                        <a:rPr lang="en-US" sz="2400">
                          <a:effectLst/>
                          <a:latin typeface="Arial Rounded MT Bold" panose="020F0704030504030204" pitchFamily="34" charset="0"/>
                        </a:rPr>
                        <a:t>Empower the Office to implement the CFPP within the Office</a:t>
                      </a:r>
                      <a:endParaRPr lang="en-ZA" sz="2400">
                        <a:effectLst/>
                        <a:latin typeface="Arial Rounded MT Bold" panose="020F0704030504030204" pitchFamily="34" charset="0"/>
                      </a:endParaRPr>
                    </a:p>
                    <a:p>
                      <a:pPr marL="342900" lvl="0" indent="-342900" algn="just">
                        <a:lnSpc>
                          <a:spcPct val="115000"/>
                        </a:lnSpc>
                        <a:spcAft>
                          <a:spcPts val="0"/>
                        </a:spcAft>
                        <a:buFont typeface="Arial" panose="020B0604020202020204" pitchFamily="34" charset="0"/>
                        <a:buChar char="-"/>
                        <a:tabLst>
                          <a:tab pos="265430" algn="l"/>
                        </a:tabLst>
                      </a:pPr>
                      <a:r>
                        <a:rPr lang="en-US" sz="2400">
                          <a:effectLst/>
                          <a:latin typeface="Arial Rounded MT Bold" panose="020F0704030504030204" pitchFamily="34" charset="0"/>
                        </a:rPr>
                        <a:t>Execute the assigned responsibilities as per the approved CFPP</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2400">
                          <a:effectLst/>
                          <a:latin typeface="Arial Rounded MT Bold" panose="020F0704030504030204" pitchFamily="34" charset="0"/>
                        </a:rPr>
                        <a:t>FSRM</a:t>
                      </a:r>
                      <a:endParaRPr lang="en-ZA" sz="2400">
                        <a:effectLst/>
                        <a:latin typeface="Arial Rounded MT Bold" panose="020F0704030504030204" pitchFamily="34" charset="0"/>
                      </a:endParaRPr>
                    </a:p>
                    <a:p>
                      <a:pPr algn="just">
                        <a:lnSpc>
                          <a:spcPct val="115000"/>
                        </a:lnSpc>
                        <a:spcAft>
                          <a:spcPts val="0"/>
                        </a:spcAft>
                      </a:pPr>
                      <a:r>
                        <a:rPr lang="en-US" sz="2400">
                          <a:effectLst/>
                          <a:latin typeface="Arial Rounded MT Bold" panose="020F0704030504030204" pitchFamily="34" charset="0"/>
                        </a:rPr>
                        <a:t> </a:t>
                      </a:r>
                      <a:endParaRPr lang="en-ZA" sz="2400">
                        <a:effectLst/>
                        <a:latin typeface="Arial Rounded MT Bold" panose="020F0704030504030204" pitchFamily="34" charset="0"/>
                      </a:endParaRPr>
                    </a:p>
                    <a:p>
                      <a:pPr algn="just">
                        <a:lnSpc>
                          <a:spcPct val="115000"/>
                        </a:lnSpc>
                        <a:spcAft>
                          <a:spcPts val="0"/>
                        </a:spcAft>
                      </a:pPr>
                      <a:r>
                        <a:rPr lang="en-US" sz="2400">
                          <a:effectLst/>
                          <a:latin typeface="Arial Rounded MT Bold" panose="020F0704030504030204" pitchFamily="34" charset="0"/>
                        </a:rPr>
                        <a:t>Organisational Units</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2400">
                          <a:effectLst/>
                          <a:latin typeface="Arial Rounded MT Bold" panose="020F0704030504030204" pitchFamily="34" charset="0"/>
                        </a:rPr>
                        <a:t>Continuous</a:t>
                      </a:r>
                      <a:endParaRPr lang="en-ZA" sz="2400">
                        <a:effectLst/>
                        <a:latin typeface="Arial Rounded MT Bold" panose="020F0704030504030204" pitchFamily="34" charset="0"/>
                      </a:endParaRPr>
                    </a:p>
                    <a:p>
                      <a:pPr algn="just">
                        <a:lnSpc>
                          <a:spcPct val="115000"/>
                        </a:lnSpc>
                        <a:spcAft>
                          <a:spcPts val="0"/>
                        </a:spcAft>
                      </a:pPr>
                      <a:r>
                        <a:rPr lang="en-US" sz="2400">
                          <a:effectLst/>
                          <a:latin typeface="Arial Rounded MT Bold" panose="020F0704030504030204" pitchFamily="34" charset="0"/>
                        </a:rPr>
                        <a:t> </a:t>
                      </a:r>
                      <a:endParaRPr lang="en-ZA" sz="2400">
                        <a:effectLst/>
                        <a:latin typeface="Arial Rounded MT Bold" panose="020F0704030504030204" pitchFamily="34" charset="0"/>
                      </a:endParaRPr>
                    </a:p>
                    <a:p>
                      <a:pPr algn="just">
                        <a:lnSpc>
                          <a:spcPct val="115000"/>
                        </a:lnSpc>
                        <a:spcAft>
                          <a:spcPts val="0"/>
                        </a:spcAft>
                      </a:pPr>
                      <a:r>
                        <a:rPr lang="en-US" sz="2400">
                          <a:effectLst/>
                          <a:latin typeface="Arial Rounded MT Bold" panose="020F0704030504030204" pitchFamily="34" charset="0"/>
                        </a:rPr>
                        <a:t>Continuous</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0">
                <a:tc>
                  <a:txBody>
                    <a:bodyPr/>
                    <a:lstStyle/>
                    <a:p>
                      <a:pPr algn="l">
                        <a:lnSpc>
                          <a:spcPct val="115000"/>
                        </a:lnSpc>
                        <a:spcAft>
                          <a:spcPts val="0"/>
                        </a:spcAft>
                      </a:pPr>
                      <a:r>
                        <a:rPr lang="en-US" sz="2400">
                          <a:effectLst/>
                          <a:latin typeface="Arial Rounded MT Bold" panose="020F0704030504030204" pitchFamily="34" charset="0"/>
                        </a:rPr>
                        <a:t>Evaluate the implementation of the CFPP</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just">
                        <a:lnSpc>
                          <a:spcPct val="115000"/>
                        </a:lnSpc>
                        <a:spcAft>
                          <a:spcPts val="0"/>
                        </a:spcAft>
                        <a:buFont typeface="Arial" panose="020B0604020202020204" pitchFamily="34" charset="0"/>
                        <a:buChar char="-"/>
                        <a:tabLst>
                          <a:tab pos="265430" algn="l"/>
                        </a:tabLst>
                      </a:pPr>
                      <a:r>
                        <a:rPr lang="en-US" sz="2400">
                          <a:effectLst/>
                          <a:latin typeface="Arial Rounded MT Bold" panose="020F0704030504030204" pitchFamily="34" charset="0"/>
                        </a:rPr>
                        <a:t>Compile a matrix and questionnaire for self-assessment</a:t>
                      </a:r>
                      <a:endParaRPr lang="en-ZA" sz="2400">
                        <a:effectLst/>
                        <a:latin typeface="Arial Rounded MT Bold" panose="020F0704030504030204" pitchFamily="34" charset="0"/>
                      </a:endParaRPr>
                    </a:p>
                    <a:p>
                      <a:pPr marL="342900" lvl="0" indent="-342900" algn="just">
                        <a:lnSpc>
                          <a:spcPct val="115000"/>
                        </a:lnSpc>
                        <a:spcAft>
                          <a:spcPts val="0"/>
                        </a:spcAft>
                        <a:buFont typeface="Arial" panose="020B0604020202020204" pitchFamily="34" charset="0"/>
                        <a:buChar char="-"/>
                        <a:tabLst>
                          <a:tab pos="265430" algn="l"/>
                        </a:tabLst>
                      </a:pPr>
                      <a:r>
                        <a:rPr lang="en-US" sz="2400">
                          <a:effectLst/>
                          <a:latin typeface="Arial Rounded MT Bold" panose="020F0704030504030204" pitchFamily="34" charset="0"/>
                        </a:rPr>
                        <a:t>Execute self-assessment</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2400">
                          <a:effectLst/>
                          <a:latin typeface="Arial Rounded MT Bold" panose="020F0704030504030204" pitchFamily="34" charset="0"/>
                        </a:rPr>
                        <a:t>FSRM</a:t>
                      </a:r>
                      <a:endParaRPr lang="en-ZA" sz="2400">
                        <a:effectLst/>
                        <a:latin typeface="Arial Rounded MT Bold" panose="020F0704030504030204" pitchFamily="34" charset="0"/>
                      </a:endParaRPr>
                    </a:p>
                    <a:p>
                      <a:pPr algn="just">
                        <a:lnSpc>
                          <a:spcPct val="115000"/>
                        </a:lnSpc>
                        <a:spcAft>
                          <a:spcPts val="0"/>
                        </a:spcAft>
                      </a:pPr>
                      <a:r>
                        <a:rPr lang="en-US" sz="2400">
                          <a:effectLst/>
                          <a:latin typeface="Arial Rounded MT Bold" panose="020F0704030504030204" pitchFamily="34" charset="0"/>
                        </a:rPr>
                        <a:t> </a:t>
                      </a:r>
                      <a:endParaRPr lang="en-ZA" sz="2400">
                        <a:effectLst/>
                        <a:latin typeface="Arial Rounded MT Bold" panose="020F0704030504030204" pitchFamily="34" charset="0"/>
                      </a:endParaRPr>
                    </a:p>
                    <a:p>
                      <a:pPr algn="just">
                        <a:lnSpc>
                          <a:spcPct val="115000"/>
                        </a:lnSpc>
                        <a:spcAft>
                          <a:spcPts val="0"/>
                        </a:spcAft>
                      </a:pPr>
                      <a:r>
                        <a:rPr lang="en-US" sz="2400">
                          <a:effectLst/>
                          <a:latin typeface="Arial Rounded MT Bold" panose="020F0704030504030204" pitchFamily="34" charset="0"/>
                        </a:rPr>
                        <a:t>Organisational Units</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2400">
                          <a:effectLst/>
                          <a:latin typeface="Arial Rounded MT Bold" panose="020F0704030504030204" pitchFamily="34" charset="0"/>
                        </a:rPr>
                        <a:t>Annually</a:t>
                      </a:r>
                      <a:endParaRPr lang="en-ZA" sz="2400">
                        <a:effectLst/>
                        <a:latin typeface="Arial Rounded MT Bold" panose="020F0704030504030204" pitchFamily="34" charset="0"/>
                      </a:endParaRPr>
                    </a:p>
                    <a:p>
                      <a:pPr algn="just">
                        <a:lnSpc>
                          <a:spcPct val="115000"/>
                        </a:lnSpc>
                        <a:spcAft>
                          <a:spcPts val="0"/>
                        </a:spcAft>
                      </a:pPr>
                      <a:r>
                        <a:rPr lang="en-US" sz="2400">
                          <a:effectLst/>
                          <a:latin typeface="Arial Rounded MT Bold" panose="020F0704030504030204" pitchFamily="34" charset="0"/>
                        </a:rPr>
                        <a:t> </a:t>
                      </a:r>
                      <a:endParaRPr lang="en-ZA" sz="2400">
                        <a:effectLst/>
                        <a:latin typeface="Arial Rounded MT Bold" panose="020F0704030504030204" pitchFamily="34" charset="0"/>
                      </a:endParaRPr>
                    </a:p>
                    <a:p>
                      <a:pPr algn="just">
                        <a:lnSpc>
                          <a:spcPct val="115000"/>
                        </a:lnSpc>
                        <a:spcAft>
                          <a:spcPts val="0"/>
                        </a:spcAft>
                      </a:pPr>
                      <a:r>
                        <a:rPr lang="en-US" sz="2400">
                          <a:effectLst/>
                          <a:latin typeface="Arial Rounded MT Bold" panose="020F0704030504030204" pitchFamily="34" charset="0"/>
                        </a:rPr>
                        <a:t>Annually</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0">
                <a:tc>
                  <a:txBody>
                    <a:bodyPr/>
                    <a:lstStyle/>
                    <a:p>
                      <a:pPr algn="l">
                        <a:lnSpc>
                          <a:spcPct val="115000"/>
                        </a:lnSpc>
                        <a:spcAft>
                          <a:spcPts val="0"/>
                        </a:spcAft>
                      </a:pPr>
                      <a:r>
                        <a:rPr lang="en-US" sz="2400">
                          <a:effectLst/>
                          <a:latin typeface="Arial Rounded MT Bold" panose="020F0704030504030204" pitchFamily="34" charset="0"/>
                        </a:rPr>
                        <a:t>Functional corruption and fraud whistleblowing capability</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just">
                        <a:lnSpc>
                          <a:spcPct val="115000"/>
                        </a:lnSpc>
                        <a:spcAft>
                          <a:spcPts val="0"/>
                        </a:spcAft>
                        <a:buFont typeface="Arial" panose="020B0604020202020204" pitchFamily="34" charset="0"/>
                        <a:buChar char="-"/>
                        <a:tabLst>
                          <a:tab pos="184785" algn="l"/>
                        </a:tabLst>
                      </a:pPr>
                      <a:r>
                        <a:rPr lang="en-US" sz="2400">
                          <a:effectLst/>
                          <a:latin typeface="Arial Rounded MT Bold" panose="020F0704030504030204" pitchFamily="34" charset="0"/>
                        </a:rPr>
                        <a:t>Organisational Unit Heads to remind their members of the duty to report incidents of corruption and fraud </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2400">
                          <a:effectLst/>
                          <a:latin typeface="Arial Rounded MT Bold" panose="020F0704030504030204" pitchFamily="34" charset="0"/>
                        </a:rPr>
                        <a:t>Organisational Units</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2400">
                          <a:effectLst/>
                          <a:latin typeface="Arial Rounded MT Bold" panose="020F0704030504030204" pitchFamily="34" charset="0"/>
                        </a:rPr>
                        <a:t>Continuous</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0">
                <a:tc>
                  <a:txBody>
                    <a:bodyPr/>
                    <a:lstStyle/>
                    <a:p>
                      <a:pPr algn="l">
                        <a:lnSpc>
                          <a:spcPct val="115000"/>
                        </a:lnSpc>
                        <a:spcAft>
                          <a:spcPts val="0"/>
                        </a:spcAft>
                      </a:pPr>
                      <a:r>
                        <a:rPr lang="en-US" sz="2400">
                          <a:effectLst/>
                          <a:latin typeface="Arial Rounded MT Bold" panose="020F0704030504030204" pitchFamily="34" charset="0"/>
                        </a:rPr>
                        <a:t>All members are informed about corruption and fraud prevention measures</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just">
                        <a:lnSpc>
                          <a:spcPct val="115000"/>
                        </a:lnSpc>
                        <a:spcAft>
                          <a:spcPts val="0"/>
                        </a:spcAft>
                        <a:buFont typeface="Arial" panose="020B0604020202020204" pitchFamily="34" charset="0"/>
                        <a:buChar char="-"/>
                        <a:tabLst>
                          <a:tab pos="184785" algn="l"/>
                        </a:tabLst>
                      </a:pPr>
                      <a:r>
                        <a:rPr lang="en-US" sz="2400">
                          <a:effectLst/>
                          <a:latin typeface="Arial Rounded MT Bold" panose="020F0704030504030204" pitchFamily="34" charset="0"/>
                        </a:rPr>
                        <a:t>FSRM to execute corruption and fraud awareness education</a:t>
                      </a:r>
                      <a:endParaRPr lang="en-ZA" sz="2400">
                        <a:effectLst/>
                        <a:latin typeface="Arial Rounded MT Bold" panose="020F0704030504030204" pitchFamily="34" charset="0"/>
                      </a:endParaRPr>
                    </a:p>
                    <a:p>
                      <a:pPr marL="342900" lvl="0" indent="-342900" algn="just">
                        <a:lnSpc>
                          <a:spcPct val="115000"/>
                        </a:lnSpc>
                        <a:spcAft>
                          <a:spcPts val="0"/>
                        </a:spcAft>
                        <a:buFont typeface="Arial" panose="020B0604020202020204" pitchFamily="34" charset="0"/>
                        <a:buChar char="-"/>
                        <a:tabLst>
                          <a:tab pos="184785" algn="l"/>
                        </a:tabLst>
                      </a:pPr>
                      <a:r>
                        <a:rPr lang="en-US" sz="2400">
                          <a:effectLst/>
                          <a:latin typeface="Arial Rounded MT Bold" panose="020F0704030504030204" pitchFamily="34" charset="0"/>
                        </a:rPr>
                        <a:t>Organisational Units to communicate the corruption and fraud reporting mechanisms to the lowest level</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2400">
                          <a:effectLst/>
                          <a:latin typeface="Arial Rounded MT Bold" panose="020F0704030504030204" pitchFamily="34" charset="0"/>
                        </a:rPr>
                        <a:t>FSRM</a:t>
                      </a:r>
                      <a:endParaRPr lang="en-ZA" sz="2400">
                        <a:effectLst/>
                        <a:latin typeface="Arial Rounded MT Bold" panose="020F0704030504030204" pitchFamily="34" charset="0"/>
                      </a:endParaRPr>
                    </a:p>
                    <a:p>
                      <a:pPr algn="just">
                        <a:lnSpc>
                          <a:spcPct val="115000"/>
                        </a:lnSpc>
                        <a:spcAft>
                          <a:spcPts val="0"/>
                        </a:spcAft>
                      </a:pPr>
                      <a:r>
                        <a:rPr lang="en-US" sz="2400">
                          <a:effectLst/>
                          <a:latin typeface="Arial Rounded MT Bold" panose="020F0704030504030204" pitchFamily="34" charset="0"/>
                        </a:rPr>
                        <a:t> </a:t>
                      </a:r>
                      <a:endParaRPr lang="en-ZA" sz="2400">
                        <a:effectLst/>
                        <a:latin typeface="Arial Rounded MT Bold" panose="020F0704030504030204" pitchFamily="34" charset="0"/>
                      </a:endParaRPr>
                    </a:p>
                    <a:p>
                      <a:pPr algn="just">
                        <a:lnSpc>
                          <a:spcPct val="115000"/>
                        </a:lnSpc>
                        <a:spcAft>
                          <a:spcPts val="0"/>
                        </a:spcAft>
                      </a:pPr>
                      <a:r>
                        <a:rPr lang="en-US" sz="2400">
                          <a:effectLst/>
                          <a:latin typeface="Arial Rounded MT Bold" panose="020F0704030504030204" pitchFamily="34" charset="0"/>
                        </a:rPr>
                        <a:t> </a:t>
                      </a:r>
                      <a:endParaRPr lang="en-ZA" sz="2400">
                        <a:effectLst/>
                        <a:latin typeface="Arial Rounded MT Bold" panose="020F0704030504030204" pitchFamily="34" charset="0"/>
                      </a:endParaRPr>
                    </a:p>
                    <a:p>
                      <a:pPr algn="just">
                        <a:lnSpc>
                          <a:spcPct val="115000"/>
                        </a:lnSpc>
                        <a:spcAft>
                          <a:spcPts val="0"/>
                        </a:spcAft>
                      </a:pPr>
                      <a:r>
                        <a:rPr lang="en-US" sz="2400">
                          <a:effectLst/>
                          <a:latin typeface="Arial Rounded MT Bold" panose="020F0704030504030204" pitchFamily="34" charset="0"/>
                        </a:rPr>
                        <a:t>Organisational Units</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2400">
                          <a:effectLst/>
                          <a:latin typeface="Arial Rounded MT Bold" panose="020F0704030504030204" pitchFamily="34" charset="0"/>
                        </a:rPr>
                        <a:t>Continuous</a:t>
                      </a:r>
                      <a:endParaRPr lang="en-ZA" sz="2400">
                        <a:effectLst/>
                        <a:latin typeface="Arial Rounded MT Bold" panose="020F0704030504030204" pitchFamily="34" charset="0"/>
                      </a:endParaRPr>
                    </a:p>
                    <a:p>
                      <a:pPr algn="just">
                        <a:lnSpc>
                          <a:spcPct val="115000"/>
                        </a:lnSpc>
                        <a:spcAft>
                          <a:spcPts val="0"/>
                        </a:spcAft>
                      </a:pPr>
                      <a:r>
                        <a:rPr lang="en-US" sz="2400">
                          <a:effectLst/>
                          <a:latin typeface="Arial Rounded MT Bold" panose="020F0704030504030204" pitchFamily="34" charset="0"/>
                        </a:rPr>
                        <a:t> </a:t>
                      </a:r>
                      <a:endParaRPr lang="en-ZA" sz="2400">
                        <a:effectLst/>
                        <a:latin typeface="Arial Rounded MT Bold" panose="020F0704030504030204" pitchFamily="34" charset="0"/>
                      </a:endParaRPr>
                    </a:p>
                    <a:p>
                      <a:pPr algn="just">
                        <a:lnSpc>
                          <a:spcPct val="115000"/>
                        </a:lnSpc>
                        <a:spcAft>
                          <a:spcPts val="0"/>
                        </a:spcAft>
                      </a:pPr>
                      <a:r>
                        <a:rPr lang="en-US" sz="2400">
                          <a:effectLst/>
                          <a:latin typeface="Arial Rounded MT Bold" panose="020F0704030504030204" pitchFamily="34" charset="0"/>
                        </a:rPr>
                        <a:t> </a:t>
                      </a:r>
                      <a:endParaRPr lang="en-ZA" sz="2400">
                        <a:effectLst/>
                        <a:latin typeface="Arial Rounded MT Bold" panose="020F0704030504030204" pitchFamily="34" charset="0"/>
                      </a:endParaRPr>
                    </a:p>
                    <a:p>
                      <a:pPr algn="just">
                        <a:lnSpc>
                          <a:spcPct val="115000"/>
                        </a:lnSpc>
                        <a:spcAft>
                          <a:spcPts val="0"/>
                        </a:spcAft>
                      </a:pPr>
                      <a:r>
                        <a:rPr lang="en-US" sz="2400">
                          <a:effectLst/>
                          <a:latin typeface="Arial Rounded MT Bold" panose="020F0704030504030204" pitchFamily="34" charset="0"/>
                        </a:rPr>
                        <a:t>Continuous</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0">
                <a:tc>
                  <a:txBody>
                    <a:bodyPr/>
                    <a:lstStyle/>
                    <a:p>
                      <a:pPr algn="l">
                        <a:lnSpc>
                          <a:spcPct val="115000"/>
                        </a:lnSpc>
                        <a:spcAft>
                          <a:spcPts val="0"/>
                        </a:spcAft>
                      </a:pPr>
                      <a:r>
                        <a:rPr lang="en-US" sz="2400">
                          <a:effectLst/>
                          <a:latin typeface="Arial Rounded MT Bold" panose="020F0704030504030204" pitchFamily="34" charset="0"/>
                        </a:rPr>
                        <a:t>Accurate Corruption and Fraud Register</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just">
                        <a:lnSpc>
                          <a:spcPct val="115000"/>
                        </a:lnSpc>
                        <a:spcAft>
                          <a:spcPts val="0"/>
                        </a:spcAft>
                        <a:buFont typeface="Arial" panose="020B0604020202020204" pitchFamily="34" charset="0"/>
                        <a:buChar char="-"/>
                        <a:tabLst>
                          <a:tab pos="184785" algn="l"/>
                        </a:tabLst>
                      </a:pPr>
                      <a:r>
                        <a:rPr lang="en-US" sz="2400">
                          <a:effectLst/>
                          <a:latin typeface="Arial Rounded MT Bold" panose="020F0704030504030204" pitchFamily="34" charset="0"/>
                        </a:rPr>
                        <a:t>FSRM must compile and maintain register of reported incidents of corruption and fraud</a:t>
                      </a:r>
                      <a:endParaRPr lang="en-ZA" sz="2400">
                        <a:effectLst/>
                        <a:latin typeface="Arial Rounded MT Bold" panose="020F0704030504030204" pitchFamily="34" charset="0"/>
                      </a:endParaRPr>
                    </a:p>
                    <a:p>
                      <a:pPr marL="342900" lvl="0" indent="-342900" algn="just">
                        <a:lnSpc>
                          <a:spcPct val="115000"/>
                        </a:lnSpc>
                        <a:spcAft>
                          <a:spcPts val="0"/>
                        </a:spcAft>
                        <a:buFont typeface="Arial" panose="020B0604020202020204" pitchFamily="34" charset="0"/>
                        <a:buChar char="-"/>
                        <a:tabLst>
                          <a:tab pos="184785" algn="l"/>
                        </a:tabLst>
                      </a:pPr>
                      <a:r>
                        <a:rPr lang="en-US" sz="2400">
                          <a:effectLst/>
                          <a:latin typeface="Arial Rounded MT Bold" panose="020F0704030504030204" pitchFamily="34" charset="0"/>
                        </a:rPr>
                        <a:t>All incidents of corruption and fraud, as well as disciplinary action taken, to be reported to FSRM/Log</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2400">
                          <a:effectLst/>
                          <a:latin typeface="Arial Rounded MT Bold" panose="020F0704030504030204" pitchFamily="34" charset="0"/>
                        </a:rPr>
                        <a:t>FSRM</a:t>
                      </a:r>
                      <a:endParaRPr lang="en-ZA" sz="2400">
                        <a:effectLst/>
                        <a:latin typeface="Arial Rounded MT Bold" panose="020F0704030504030204" pitchFamily="34" charset="0"/>
                      </a:endParaRPr>
                    </a:p>
                    <a:p>
                      <a:pPr algn="just">
                        <a:lnSpc>
                          <a:spcPct val="115000"/>
                        </a:lnSpc>
                        <a:spcAft>
                          <a:spcPts val="0"/>
                        </a:spcAft>
                      </a:pPr>
                      <a:r>
                        <a:rPr lang="en-US" sz="2400">
                          <a:effectLst/>
                          <a:latin typeface="Arial Rounded MT Bold" panose="020F0704030504030204" pitchFamily="34" charset="0"/>
                        </a:rPr>
                        <a:t> </a:t>
                      </a:r>
                      <a:endParaRPr lang="en-ZA" sz="2400">
                        <a:effectLst/>
                        <a:latin typeface="Arial Rounded MT Bold" panose="020F0704030504030204" pitchFamily="34" charset="0"/>
                      </a:endParaRPr>
                    </a:p>
                    <a:p>
                      <a:pPr algn="just">
                        <a:lnSpc>
                          <a:spcPct val="115000"/>
                        </a:lnSpc>
                        <a:spcAft>
                          <a:spcPts val="0"/>
                        </a:spcAft>
                      </a:pPr>
                      <a:r>
                        <a:rPr lang="en-US" sz="2400">
                          <a:effectLst/>
                          <a:latin typeface="Arial Rounded MT Bold" panose="020F0704030504030204" pitchFamily="34" charset="0"/>
                        </a:rPr>
                        <a:t> </a:t>
                      </a:r>
                      <a:endParaRPr lang="en-ZA" sz="2400">
                        <a:effectLst/>
                        <a:latin typeface="Arial Rounded MT Bold" panose="020F0704030504030204" pitchFamily="34" charset="0"/>
                      </a:endParaRPr>
                    </a:p>
                    <a:p>
                      <a:pPr algn="just">
                        <a:lnSpc>
                          <a:spcPct val="115000"/>
                        </a:lnSpc>
                        <a:spcAft>
                          <a:spcPts val="0"/>
                        </a:spcAft>
                      </a:pPr>
                      <a:r>
                        <a:rPr lang="en-US" sz="2400">
                          <a:effectLst/>
                          <a:latin typeface="Arial Rounded MT Bold" panose="020F0704030504030204" pitchFamily="34" charset="0"/>
                        </a:rPr>
                        <a:t>Organisational Units </a:t>
                      </a:r>
                      <a:endParaRPr lang="en-ZA" sz="2400">
                        <a:effectLst/>
                        <a:latin typeface="Arial Rounded MT Bold" panose="020F0704030504030204" pitchFamily="34" charset="0"/>
                      </a:endParaRPr>
                    </a:p>
                    <a:p>
                      <a:pPr algn="just">
                        <a:lnSpc>
                          <a:spcPct val="115000"/>
                        </a:lnSpc>
                        <a:spcAft>
                          <a:spcPts val="0"/>
                        </a:spcAft>
                      </a:pPr>
                      <a:r>
                        <a:rPr lang="en-US" sz="2400">
                          <a:effectLst/>
                          <a:latin typeface="Arial Rounded MT Bold" panose="020F0704030504030204" pitchFamily="34" charset="0"/>
                        </a:rPr>
                        <a:t> </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2400" dirty="0">
                          <a:effectLst/>
                          <a:latin typeface="Arial Rounded MT Bold" panose="020F0704030504030204" pitchFamily="34" charset="0"/>
                        </a:rPr>
                        <a:t>Continuous</a:t>
                      </a:r>
                      <a:endParaRPr lang="en-ZA" sz="2400" dirty="0">
                        <a:effectLst/>
                        <a:latin typeface="Arial Rounded MT Bold" panose="020F0704030504030204" pitchFamily="34" charset="0"/>
                      </a:endParaRPr>
                    </a:p>
                    <a:p>
                      <a:pPr algn="just">
                        <a:lnSpc>
                          <a:spcPct val="115000"/>
                        </a:lnSpc>
                        <a:spcAft>
                          <a:spcPts val="0"/>
                        </a:spcAft>
                      </a:pPr>
                      <a:r>
                        <a:rPr lang="en-US" sz="2400" dirty="0">
                          <a:effectLst/>
                          <a:latin typeface="Arial Rounded MT Bold" panose="020F0704030504030204" pitchFamily="34" charset="0"/>
                        </a:rPr>
                        <a:t> </a:t>
                      </a:r>
                      <a:endParaRPr lang="en-ZA" sz="2400" dirty="0">
                        <a:effectLst/>
                        <a:latin typeface="Arial Rounded MT Bold" panose="020F0704030504030204" pitchFamily="34" charset="0"/>
                      </a:endParaRPr>
                    </a:p>
                    <a:p>
                      <a:pPr algn="just">
                        <a:lnSpc>
                          <a:spcPct val="115000"/>
                        </a:lnSpc>
                        <a:spcAft>
                          <a:spcPts val="0"/>
                        </a:spcAft>
                      </a:pPr>
                      <a:r>
                        <a:rPr lang="en-US" sz="2400" dirty="0">
                          <a:effectLst/>
                          <a:latin typeface="Arial Rounded MT Bold" panose="020F0704030504030204" pitchFamily="34" charset="0"/>
                        </a:rPr>
                        <a:t> </a:t>
                      </a:r>
                      <a:endParaRPr lang="en-ZA" sz="2400" dirty="0">
                        <a:effectLst/>
                        <a:latin typeface="Arial Rounded MT Bold" panose="020F0704030504030204" pitchFamily="34" charset="0"/>
                      </a:endParaRPr>
                    </a:p>
                    <a:p>
                      <a:pPr algn="just">
                        <a:lnSpc>
                          <a:spcPct val="115000"/>
                        </a:lnSpc>
                        <a:spcAft>
                          <a:spcPts val="0"/>
                        </a:spcAft>
                      </a:pPr>
                      <a:r>
                        <a:rPr lang="en-US" sz="2400" dirty="0">
                          <a:effectLst/>
                          <a:latin typeface="Arial Rounded MT Bold" panose="020F0704030504030204" pitchFamily="34" charset="0"/>
                        </a:rPr>
                        <a:t>Continuous</a:t>
                      </a:r>
                      <a:endParaRPr lang="en-ZA" sz="2400" dirty="0">
                        <a:effectLst/>
                        <a:latin typeface="Arial Rounded MT Bold" panose="020F0704030504030204" pitchFamily="34" charset="0"/>
                      </a:endParaRPr>
                    </a:p>
                    <a:p>
                      <a:pPr algn="just">
                        <a:lnSpc>
                          <a:spcPct val="115000"/>
                        </a:lnSpc>
                        <a:spcAft>
                          <a:spcPts val="0"/>
                        </a:spcAft>
                      </a:pPr>
                      <a:r>
                        <a:rPr lang="en-US" sz="2400" dirty="0">
                          <a:effectLst/>
                          <a:latin typeface="Arial Rounded MT Bold" panose="020F0704030504030204" pitchFamily="34" charset="0"/>
                        </a:rPr>
                        <a:t> </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bl>
          </a:graphicData>
        </a:graphic>
      </p:graphicFrame>
      <p:sp>
        <p:nvSpPr>
          <p:cNvPr id="11" name="TextBox 10"/>
          <p:cNvSpPr txBox="1"/>
          <p:nvPr/>
        </p:nvSpPr>
        <p:spPr>
          <a:xfrm>
            <a:off x="28141" y="13366471"/>
            <a:ext cx="4115233" cy="369332"/>
          </a:xfrm>
          <a:prstGeom prst="rect">
            <a:avLst/>
          </a:prstGeom>
          <a:noFill/>
        </p:spPr>
        <p:txBody>
          <a:bodyPr wrap="square" rtlCol="0">
            <a:spAutoFit/>
          </a:bodyPr>
          <a:lstStyle/>
          <a:p>
            <a:pPr algn="ctr"/>
            <a:r>
              <a:rPr lang="en-ZA" sz="1800" dirty="0" smtClean="0">
                <a:solidFill>
                  <a:schemeClr val="bg1"/>
                </a:solidFill>
                <a:latin typeface="Arial Rounded MT Bold" panose="020F0704030504030204" pitchFamily="34" charset="0"/>
              </a:rPr>
              <a:t>36.</a:t>
            </a:r>
            <a:endParaRPr lang="en-ZA" sz="1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843251118"/>
      </p:ext>
    </p:extLst>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Rectangle 4"/>
          <p:cNvSpPr/>
          <p:nvPr/>
        </p:nvSpPr>
        <p:spPr>
          <a:xfrm>
            <a:off x="4061883" y="1956246"/>
            <a:ext cx="20309417" cy="10831689"/>
          </a:xfrm>
          <a:prstGeom prst="rect">
            <a:avLst/>
          </a:prstGeom>
        </p:spPr>
        <p:txBody>
          <a:bodyPr/>
          <a:lstStyle/>
          <a:p>
            <a:pPr lvl="0"/>
            <a:endParaRPr lang="en-ZA" dirty="0"/>
          </a:p>
          <a:p>
            <a:pPr lvl="0">
              <a:buChar char="•"/>
            </a:pPr>
            <a:endParaRPr lang="en-ZA" dirty="0"/>
          </a:p>
        </p:txBody>
      </p:sp>
      <p:grpSp>
        <p:nvGrpSpPr>
          <p:cNvPr id="16" name="Group 15"/>
          <p:cNvGrpSpPr/>
          <p:nvPr/>
        </p:nvGrpSpPr>
        <p:grpSpPr>
          <a:xfrm>
            <a:off x="28141" y="269838"/>
            <a:ext cx="4115234" cy="5191435"/>
            <a:chOff x="28141" y="859778"/>
            <a:chExt cx="4115234" cy="5191435"/>
          </a:xfrm>
        </p:grpSpPr>
        <p:pic>
          <p:nvPicPr>
            <p:cNvPr id="17" name="image5.png"/>
            <p:cNvPicPr/>
            <p:nvPr/>
          </p:nvPicPr>
          <p:blipFill>
            <a:blip r:embed="rId2">
              <a:extLst/>
            </a:blip>
            <a:stretch>
              <a:fillRect/>
            </a:stretch>
          </p:blipFill>
          <p:spPr>
            <a:xfrm>
              <a:off x="28141" y="859778"/>
              <a:ext cx="4115234" cy="3880663"/>
            </a:xfrm>
            <a:prstGeom prst="rect">
              <a:avLst/>
            </a:prstGeom>
            <a:ln w="12700">
              <a:miter lim="400000"/>
            </a:ln>
          </p:spPr>
        </p:pic>
        <p:sp>
          <p:nvSpPr>
            <p:cNvPr id="18"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smtClean="0">
                <a:solidFill>
                  <a:srgbClr val="FFDE17"/>
                </a:solidFill>
                <a:latin typeface="Arial Black" panose="020B0A04020102020204" pitchFamily="34" charset="0"/>
              </a:endParaRPr>
            </a:p>
            <a:p>
              <a:pPr lvl="0" algn="ctr">
                <a:defRPr sz="1800" cap="none">
                  <a:solidFill>
                    <a:srgbClr val="000000"/>
                  </a:solidFill>
                </a:defRPr>
              </a:pPr>
              <a:r>
                <a:rPr lang="en-ZA" sz="2500" cap="all" dirty="0" smtClean="0">
                  <a:solidFill>
                    <a:srgbClr val="FFDE17"/>
                  </a:solidFill>
                  <a:latin typeface="Arial Black" panose="020B0A04020102020204" pitchFamily="34" charset="0"/>
                </a:rPr>
                <a:t>&amp;</a:t>
              </a:r>
            </a:p>
            <a:p>
              <a:pPr lvl="0" algn="ctr">
                <a:defRPr sz="1800" cap="none">
                  <a:solidFill>
                    <a:srgbClr val="000000"/>
                  </a:solidFill>
                </a:defRPr>
              </a:pPr>
              <a:r>
                <a:rPr sz="2500" cap="all" dirty="0" smtClean="0">
                  <a:solidFill>
                    <a:srgbClr val="FFDE17"/>
                  </a:solidFill>
                  <a:latin typeface="Arial Black" panose="020B0A04020102020204" pitchFamily="34" charset="0"/>
                </a:rPr>
                <a:t>Impartial</a:t>
              </a:r>
              <a:endParaRPr sz="2500" cap="all" dirty="0">
                <a:solidFill>
                  <a:srgbClr val="FFDE17"/>
                </a:solidFill>
                <a:latin typeface="Arial Black" panose="020B0A04020102020204" pitchFamily="34" charset="0"/>
              </a:endParaRPr>
            </a:p>
          </p:txBody>
        </p:sp>
      </p:grpSp>
      <p:sp>
        <p:nvSpPr>
          <p:cNvPr id="8" name="TextBox 7"/>
          <p:cNvSpPr txBox="1"/>
          <p:nvPr/>
        </p:nvSpPr>
        <p:spPr>
          <a:xfrm>
            <a:off x="4274002" y="1894115"/>
            <a:ext cx="19696341" cy="64632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algn="just" rtl="0" latinLnBrk="1" hangingPunct="0"/>
            <a:r>
              <a:rPr lang="en-ZA" u="sng" dirty="0" smtClean="0">
                <a:solidFill>
                  <a:schemeClr val="tx1"/>
                </a:solidFill>
                <a:latin typeface="Arial Rounded MT Bold" panose="020F0704030504030204" pitchFamily="34" charset="0"/>
              </a:rPr>
              <a:t>Strategic Risks</a:t>
            </a:r>
            <a:r>
              <a:rPr lang="en-ZA" dirty="0" smtClean="0">
                <a:solidFill>
                  <a:schemeClr val="tx1"/>
                </a:solidFill>
                <a:latin typeface="Arial Rounded MT Bold" panose="020F0704030504030204" pitchFamily="34" charset="0"/>
              </a:rPr>
              <a:t>. </a:t>
            </a:r>
            <a:endParaRPr kumimoji="0" lang="en-ZA" sz="2800" b="0" i="0" u="sng" strike="noStrike" cap="none" spc="0" normalizeH="0" baseline="0" dirty="0">
              <a:ln>
                <a:noFill/>
              </a:ln>
              <a:solidFill>
                <a:schemeClr val="tx1"/>
              </a:solidFill>
              <a:effectLst/>
              <a:uFillTx/>
              <a:latin typeface="Arial Rounded MT Bold" panose="020F0704030504030204" pitchFamily="34" charset="0"/>
              <a:sym typeface="Helvetica Neue"/>
            </a:endParaRPr>
          </a:p>
        </p:txBody>
      </p:sp>
      <p:sp>
        <p:nvSpPr>
          <p:cNvPr id="9" name="Title 1"/>
          <p:cNvSpPr txBox="1">
            <a:spLocks/>
          </p:cNvSpPr>
          <p:nvPr/>
        </p:nvSpPr>
        <p:spPr>
          <a:xfrm>
            <a:off x="4143374" y="28299"/>
            <a:ext cx="20227926" cy="1852187"/>
          </a:xfrm>
          <a:prstGeom prst="rect">
            <a:avLst/>
          </a:prstGeom>
        </p:spPr>
        <p:txBody>
          <a:bodyPr anchor="ctr">
            <a:norm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r>
              <a:rPr lang="en-ZA" sz="8000" b="1" smtClean="0">
                <a:latin typeface="Arial Rounded MT Bold" panose="020F0704030504030204" pitchFamily="34" charset="0"/>
              </a:rPr>
              <a:t>GOVERNANCE</a:t>
            </a:r>
            <a:endParaRPr lang="en-ZA" sz="4900" b="1" dirty="0">
              <a:latin typeface="Arial Rounded MT Bold" panose="020F070403050403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188272714"/>
              </p:ext>
            </p:extLst>
          </p:nvPr>
        </p:nvGraphicFramePr>
        <p:xfrm>
          <a:off x="4679154" y="2984240"/>
          <a:ext cx="18605388" cy="9879454"/>
        </p:xfrm>
        <a:graphic>
          <a:graphicData uri="http://schemas.openxmlformats.org/drawingml/2006/table">
            <a:tbl>
              <a:tblPr firstRow="1" firstCol="1" bandRow="1">
                <a:tableStyleId>{5940675A-B579-460E-94D1-54222C63F5DA}</a:tableStyleId>
              </a:tblPr>
              <a:tblGrid>
                <a:gridCol w="2246576">
                  <a:extLst>
                    <a:ext uri="{9D8B030D-6E8A-4147-A177-3AD203B41FA5}">
                      <a16:colId xmlns:a16="http://schemas.microsoft.com/office/drawing/2014/main" val="20000"/>
                    </a:ext>
                  </a:extLst>
                </a:gridCol>
                <a:gridCol w="8277905">
                  <a:extLst>
                    <a:ext uri="{9D8B030D-6E8A-4147-A177-3AD203B41FA5}">
                      <a16:colId xmlns:a16="http://schemas.microsoft.com/office/drawing/2014/main" val="20001"/>
                    </a:ext>
                  </a:extLst>
                </a:gridCol>
                <a:gridCol w="8080907">
                  <a:extLst>
                    <a:ext uri="{9D8B030D-6E8A-4147-A177-3AD203B41FA5}">
                      <a16:colId xmlns:a16="http://schemas.microsoft.com/office/drawing/2014/main" val="20002"/>
                    </a:ext>
                  </a:extLst>
                </a:gridCol>
              </a:tblGrid>
              <a:tr h="842113">
                <a:tc>
                  <a:txBody>
                    <a:bodyPr/>
                    <a:lstStyle/>
                    <a:p>
                      <a:pPr algn="ctr">
                        <a:lnSpc>
                          <a:spcPct val="115000"/>
                        </a:lnSpc>
                        <a:spcAft>
                          <a:spcPts val="0"/>
                        </a:spcAft>
                      </a:pPr>
                      <a:r>
                        <a:rPr lang="en-GB" sz="2400" b="1" dirty="0">
                          <a:effectLst/>
                          <a:latin typeface="Arial Rounded MT Bold" panose="020F0704030504030204" pitchFamily="34" charset="0"/>
                        </a:rPr>
                        <a:t>Risk Ref No</a:t>
                      </a:r>
                      <a:endParaRPr lang="en-ZA" sz="24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r>
                        <a:rPr lang="en-GB" sz="2400" b="1" dirty="0">
                          <a:effectLst/>
                          <a:latin typeface="Arial Rounded MT Bold" panose="020F0704030504030204" pitchFamily="34" charset="0"/>
                        </a:rPr>
                        <a:t>Risk Description</a:t>
                      </a:r>
                      <a:endParaRPr lang="en-ZA" sz="24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r>
                        <a:rPr lang="en-GB" sz="2400" b="1" dirty="0">
                          <a:effectLst/>
                          <a:latin typeface="Arial Rounded MT Bold" panose="020F0704030504030204" pitchFamily="34" charset="0"/>
                        </a:rPr>
                        <a:t>Risk Response</a:t>
                      </a:r>
                      <a:endParaRPr lang="en-ZA" sz="24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10000"/>
                  </a:ext>
                </a:extLst>
              </a:tr>
              <a:tr h="3880581">
                <a:tc>
                  <a:txBody>
                    <a:bodyPr/>
                    <a:lstStyle/>
                    <a:p>
                      <a:pPr>
                        <a:lnSpc>
                          <a:spcPct val="115000"/>
                        </a:lnSpc>
                        <a:spcAft>
                          <a:spcPts val="0"/>
                        </a:spcAft>
                      </a:pPr>
                      <a:r>
                        <a:rPr lang="en-GB" sz="2400" dirty="0">
                          <a:effectLst/>
                          <a:latin typeface="Arial Rounded MT Bold" panose="020F0704030504030204" pitchFamily="34" charset="0"/>
                        </a:rPr>
                        <a:t>MO01/20</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nSpc>
                          <a:spcPct val="115000"/>
                        </a:lnSpc>
                        <a:spcAft>
                          <a:spcPts val="0"/>
                        </a:spcAft>
                      </a:pPr>
                      <a:r>
                        <a:rPr lang="en-GB" sz="2400" u="sng">
                          <a:effectLst/>
                          <a:latin typeface="Arial Rounded MT Bold" panose="020F0704030504030204" pitchFamily="34" charset="0"/>
                        </a:rPr>
                        <a:t>The Military Ombud Act does not address the governance and accountability framework</a:t>
                      </a:r>
                      <a:r>
                        <a:rPr lang="en-GB" sz="2400">
                          <a:effectLst/>
                          <a:latin typeface="Arial Rounded MT Bold" panose="020F0704030504030204" pitchFamily="34" charset="0"/>
                        </a:rPr>
                        <a:t>. The Military Ombud Act, Act 4 of 2012 does not address the scope of the Military Ombud function which influences the accountability framework, resolution enforcement and powers.  The Act furthermore is not aligned with higher order legislation (PFMA) wrt reporting timeframes.</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2400">
                          <a:effectLst/>
                          <a:latin typeface="Arial Rounded MT Bold" panose="020F0704030504030204" pitchFamily="34" charset="0"/>
                        </a:rPr>
                        <a:t>The Office will follow the Legislative amendment/review process to ensure updating and alignment of the Military Ombud Act.</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578380">
                <a:tc>
                  <a:txBody>
                    <a:bodyPr/>
                    <a:lstStyle/>
                    <a:p>
                      <a:pPr>
                        <a:lnSpc>
                          <a:spcPct val="115000"/>
                        </a:lnSpc>
                        <a:spcAft>
                          <a:spcPts val="0"/>
                        </a:spcAft>
                      </a:pPr>
                      <a:r>
                        <a:rPr lang="en-GB" sz="2400" dirty="0">
                          <a:effectLst/>
                          <a:latin typeface="Arial Rounded MT Bold" panose="020F0704030504030204" pitchFamily="34" charset="0"/>
                        </a:rPr>
                        <a:t>MO02/20</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nSpc>
                          <a:spcPct val="115000"/>
                        </a:lnSpc>
                        <a:spcAft>
                          <a:spcPts val="0"/>
                        </a:spcAft>
                      </a:pPr>
                      <a:r>
                        <a:rPr lang="en-GB" sz="2400" u="sng">
                          <a:effectLst/>
                          <a:latin typeface="Arial Rounded MT Bold" panose="020F0704030504030204" pitchFamily="34" charset="0"/>
                        </a:rPr>
                        <a:t>The independence of the Office is at risk</a:t>
                      </a:r>
                      <a:r>
                        <a:rPr lang="en-GB" sz="2400">
                          <a:effectLst/>
                          <a:latin typeface="Arial Rounded MT Bold" panose="020F0704030504030204" pitchFamily="34" charset="0"/>
                        </a:rPr>
                        <a:t>.  The credibility of the Military Ombud to deliver on the mandate is compromised due to a lack of understanding and trust by all stakeholders. </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2400">
                          <a:effectLst/>
                          <a:latin typeface="Arial Rounded MT Bold" panose="020F0704030504030204" pitchFamily="34" charset="0"/>
                        </a:rPr>
                        <a:t>The Office will conduct a number of outreach events, including radio interviews to promote the image, clarify the mandate and engage with stakeholders to ensure that the Office is seen to be independent and fair wrt the finalisation of complaints.</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2578380">
                <a:tc>
                  <a:txBody>
                    <a:bodyPr/>
                    <a:lstStyle/>
                    <a:p>
                      <a:pPr>
                        <a:lnSpc>
                          <a:spcPct val="115000"/>
                        </a:lnSpc>
                        <a:spcAft>
                          <a:spcPts val="0"/>
                        </a:spcAft>
                      </a:pPr>
                      <a:r>
                        <a:rPr lang="en-GB" sz="2400" dirty="0">
                          <a:effectLst/>
                          <a:latin typeface="Arial Rounded MT Bold" panose="020F0704030504030204" pitchFamily="34" charset="0"/>
                        </a:rPr>
                        <a:t>MO03/21</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nSpc>
                          <a:spcPct val="115000"/>
                        </a:lnSpc>
                        <a:spcAft>
                          <a:spcPts val="0"/>
                        </a:spcAft>
                      </a:pPr>
                      <a:r>
                        <a:rPr lang="en-GB" sz="2400" u="sng">
                          <a:effectLst/>
                          <a:latin typeface="Arial Rounded MT Bold" panose="020F0704030504030204" pitchFamily="34" charset="0"/>
                        </a:rPr>
                        <a:t>Shortfall on Compensation of Employees (CoE) Budget</a:t>
                      </a:r>
                      <a:r>
                        <a:rPr lang="en-GB" sz="2400">
                          <a:effectLst/>
                          <a:latin typeface="Arial Rounded MT Bold" panose="020F0704030504030204" pitchFamily="34" charset="0"/>
                        </a:rPr>
                        <a:t>.   Since the Office was created as a line-item, numerous requests were submitted to the DOD explaining that the allocation did not fulfil the requirement wrt the number of staffed posts. </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2400" dirty="0">
                          <a:effectLst/>
                          <a:latin typeface="Arial Rounded MT Bold" panose="020F0704030504030204" pitchFamily="34" charset="0"/>
                        </a:rPr>
                        <a:t>The Military Ombud will address this matter with the Executive Authority.</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sp>
        <p:nvSpPr>
          <p:cNvPr id="11" name="TextBox 10"/>
          <p:cNvSpPr txBox="1"/>
          <p:nvPr/>
        </p:nvSpPr>
        <p:spPr>
          <a:xfrm>
            <a:off x="28141" y="13366471"/>
            <a:ext cx="4115233" cy="369332"/>
          </a:xfrm>
          <a:prstGeom prst="rect">
            <a:avLst/>
          </a:prstGeom>
          <a:noFill/>
        </p:spPr>
        <p:txBody>
          <a:bodyPr wrap="square" rtlCol="0">
            <a:spAutoFit/>
          </a:bodyPr>
          <a:lstStyle/>
          <a:p>
            <a:pPr algn="ctr"/>
            <a:r>
              <a:rPr lang="en-ZA" sz="1800" dirty="0" smtClean="0">
                <a:solidFill>
                  <a:schemeClr val="bg1"/>
                </a:solidFill>
                <a:latin typeface="Arial Rounded MT Bold" panose="020F0704030504030204" pitchFamily="34" charset="0"/>
              </a:rPr>
              <a:t>37.</a:t>
            </a:r>
            <a:endParaRPr lang="en-ZA" sz="1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2641801097"/>
      </p:ext>
    </p:extLst>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nvGrpSpPr>
          <p:cNvPr id="15" name="Group 14"/>
          <p:cNvGrpSpPr/>
          <p:nvPr/>
        </p:nvGrpSpPr>
        <p:grpSpPr>
          <a:xfrm>
            <a:off x="28141" y="269843"/>
            <a:ext cx="4115234" cy="5191435"/>
            <a:chOff x="28141" y="859778"/>
            <a:chExt cx="4115234" cy="5191435"/>
          </a:xfrm>
        </p:grpSpPr>
        <p:pic>
          <p:nvPicPr>
            <p:cNvPr id="16" name="image5.png"/>
            <p:cNvPicPr/>
            <p:nvPr/>
          </p:nvPicPr>
          <p:blipFill>
            <a:blip r:embed="rId2">
              <a:extLst/>
            </a:blip>
            <a:stretch>
              <a:fillRect/>
            </a:stretch>
          </p:blipFill>
          <p:spPr>
            <a:xfrm>
              <a:off x="28141" y="859778"/>
              <a:ext cx="4115234" cy="3880663"/>
            </a:xfrm>
            <a:prstGeom prst="rect">
              <a:avLst/>
            </a:prstGeom>
            <a:ln w="12700">
              <a:miter lim="400000"/>
            </a:ln>
          </p:spPr>
        </p:pic>
        <p:sp>
          <p:nvSpPr>
            <p:cNvPr id="17"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smtClean="0">
                <a:solidFill>
                  <a:srgbClr val="FFDE17"/>
                </a:solidFill>
                <a:latin typeface="Arial Black" panose="020B0A04020102020204" pitchFamily="34" charset="0"/>
              </a:endParaRPr>
            </a:p>
            <a:p>
              <a:pPr lvl="0" algn="ctr">
                <a:defRPr sz="1800" cap="none">
                  <a:solidFill>
                    <a:srgbClr val="000000"/>
                  </a:solidFill>
                </a:defRPr>
              </a:pPr>
              <a:r>
                <a:rPr lang="en-ZA" sz="2500" cap="all" dirty="0" smtClean="0">
                  <a:solidFill>
                    <a:srgbClr val="FFDE17"/>
                  </a:solidFill>
                  <a:latin typeface="Arial Black" panose="020B0A04020102020204" pitchFamily="34" charset="0"/>
                </a:rPr>
                <a:t>&amp;</a:t>
              </a:r>
            </a:p>
            <a:p>
              <a:pPr lvl="0" algn="ctr">
                <a:defRPr sz="1800" cap="none">
                  <a:solidFill>
                    <a:srgbClr val="000000"/>
                  </a:solidFill>
                </a:defRPr>
              </a:pPr>
              <a:r>
                <a:rPr sz="2500" cap="all" dirty="0" smtClean="0">
                  <a:solidFill>
                    <a:srgbClr val="FFDE17"/>
                  </a:solidFill>
                  <a:latin typeface="Arial Black" panose="020B0A04020102020204" pitchFamily="34" charset="0"/>
                </a:rPr>
                <a:t>Impartial</a:t>
              </a:r>
              <a:endParaRPr sz="2500" cap="all" dirty="0">
                <a:solidFill>
                  <a:srgbClr val="FFDE17"/>
                </a:solidFill>
                <a:latin typeface="Arial Black" panose="020B0A04020102020204" pitchFamily="34" charset="0"/>
              </a:endParaRPr>
            </a:p>
          </p:txBody>
        </p:sp>
      </p:grpSp>
      <p:sp>
        <p:nvSpPr>
          <p:cNvPr id="3" name="TextBox 2"/>
          <p:cNvSpPr txBox="1"/>
          <p:nvPr/>
        </p:nvSpPr>
        <p:spPr>
          <a:xfrm>
            <a:off x="4143375" y="5580727"/>
            <a:ext cx="20227925" cy="1323439"/>
          </a:xfrm>
          <a:prstGeom prst="rect">
            <a:avLst/>
          </a:prstGeom>
          <a:noFill/>
        </p:spPr>
        <p:txBody>
          <a:bodyPr wrap="square" rtlCol="0">
            <a:spAutoFit/>
          </a:bodyPr>
          <a:lstStyle/>
          <a:p>
            <a:pPr algn="ctr"/>
            <a:r>
              <a:rPr lang="en-ZA" sz="8000" b="1" dirty="0" smtClean="0">
                <a:solidFill>
                  <a:schemeClr val="tx1"/>
                </a:solidFill>
                <a:latin typeface="Arial Rounded MT Bold" panose="020F0704030504030204" pitchFamily="34" charset="0"/>
              </a:rPr>
              <a:t>PART E: CORPORATE SUPPORT  </a:t>
            </a:r>
            <a:endParaRPr lang="en-ZA" sz="8000" b="1" dirty="0">
              <a:solidFill>
                <a:schemeClr val="tx1"/>
              </a:solidFill>
              <a:latin typeface="Arial Rounded MT Bold" panose="020F0704030504030204" pitchFamily="34" charset="0"/>
            </a:endParaRPr>
          </a:p>
        </p:txBody>
      </p:sp>
      <p:sp>
        <p:nvSpPr>
          <p:cNvPr id="7" name="TextBox 6"/>
          <p:cNvSpPr txBox="1"/>
          <p:nvPr/>
        </p:nvSpPr>
        <p:spPr>
          <a:xfrm>
            <a:off x="28141" y="13366471"/>
            <a:ext cx="4115233" cy="369332"/>
          </a:xfrm>
          <a:prstGeom prst="rect">
            <a:avLst/>
          </a:prstGeom>
          <a:noFill/>
        </p:spPr>
        <p:txBody>
          <a:bodyPr wrap="square" rtlCol="0">
            <a:spAutoFit/>
          </a:bodyPr>
          <a:lstStyle/>
          <a:p>
            <a:pPr algn="ctr"/>
            <a:r>
              <a:rPr lang="en-ZA" sz="1800" dirty="0" smtClean="0">
                <a:solidFill>
                  <a:schemeClr val="bg1"/>
                </a:solidFill>
                <a:latin typeface="Arial Rounded MT Bold" panose="020F0704030504030204" pitchFamily="34" charset="0"/>
              </a:rPr>
              <a:t>38.</a:t>
            </a:r>
            <a:endParaRPr lang="en-ZA" sz="1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1281172326"/>
      </p:ext>
    </p:extLst>
  </p:cSld>
  <p:clrMapOvr>
    <a:masterClrMapping/>
  </p:clrMapOvr>
  <p:transition spd="med"/>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Rectangle 4"/>
          <p:cNvSpPr/>
          <p:nvPr/>
        </p:nvSpPr>
        <p:spPr>
          <a:xfrm>
            <a:off x="4061883" y="1956246"/>
            <a:ext cx="20309417" cy="10831689"/>
          </a:xfrm>
          <a:prstGeom prst="rect">
            <a:avLst/>
          </a:prstGeom>
        </p:spPr>
        <p:txBody>
          <a:bodyPr/>
          <a:lstStyle/>
          <a:p>
            <a:pPr lvl="0"/>
            <a:endParaRPr lang="en-ZA" dirty="0"/>
          </a:p>
          <a:p>
            <a:pPr lvl="0">
              <a:buChar char="•"/>
            </a:pPr>
            <a:endParaRPr lang="en-ZA" dirty="0"/>
          </a:p>
        </p:txBody>
      </p:sp>
      <p:grpSp>
        <p:nvGrpSpPr>
          <p:cNvPr id="16" name="Group 15"/>
          <p:cNvGrpSpPr/>
          <p:nvPr/>
        </p:nvGrpSpPr>
        <p:grpSpPr>
          <a:xfrm>
            <a:off x="28141" y="269838"/>
            <a:ext cx="4115234" cy="5191435"/>
            <a:chOff x="28141" y="859778"/>
            <a:chExt cx="4115234" cy="5191435"/>
          </a:xfrm>
        </p:grpSpPr>
        <p:pic>
          <p:nvPicPr>
            <p:cNvPr id="17" name="image5.png"/>
            <p:cNvPicPr/>
            <p:nvPr/>
          </p:nvPicPr>
          <p:blipFill>
            <a:blip r:embed="rId2">
              <a:extLst/>
            </a:blip>
            <a:stretch>
              <a:fillRect/>
            </a:stretch>
          </p:blipFill>
          <p:spPr>
            <a:xfrm>
              <a:off x="28141" y="859778"/>
              <a:ext cx="4115234" cy="3880663"/>
            </a:xfrm>
            <a:prstGeom prst="rect">
              <a:avLst/>
            </a:prstGeom>
            <a:ln w="12700">
              <a:miter lim="400000"/>
            </a:ln>
          </p:spPr>
        </p:pic>
        <p:sp>
          <p:nvSpPr>
            <p:cNvPr id="18"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smtClean="0">
                <a:solidFill>
                  <a:srgbClr val="FFDE17"/>
                </a:solidFill>
                <a:latin typeface="Arial Black" panose="020B0A04020102020204" pitchFamily="34" charset="0"/>
              </a:endParaRPr>
            </a:p>
            <a:p>
              <a:pPr lvl="0" algn="ctr">
                <a:defRPr sz="1800" cap="none">
                  <a:solidFill>
                    <a:srgbClr val="000000"/>
                  </a:solidFill>
                </a:defRPr>
              </a:pPr>
              <a:r>
                <a:rPr lang="en-ZA" sz="2500" cap="all" dirty="0" smtClean="0">
                  <a:solidFill>
                    <a:srgbClr val="FFDE17"/>
                  </a:solidFill>
                  <a:latin typeface="Arial Black" panose="020B0A04020102020204" pitchFamily="34" charset="0"/>
                </a:rPr>
                <a:t>&amp;</a:t>
              </a:r>
            </a:p>
            <a:p>
              <a:pPr lvl="0" algn="ctr">
                <a:defRPr sz="1800" cap="none">
                  <a:solidFill>
                    <a:srgbClr val="000000"/>
                  </a:solidFill>
                </a:defRPr>
              </a:pPr>
              <a:r>
                <a:rPr sz="2500" cap="all" dirty="0" smtClean="0">
                  <a:solidFill>
                    <a:srgbClr val="FFDE17"/>
                  </a:solidFill>
                  <a:latin typeface="Arial Black" panose="020B0A04020102020204" pitchFamily="34" charset="0"/>
                </a:rPr>
                <a:t>Impartial</a:t>
              </a:r>
              <a:endParaRPr sz="2500" cap="all" dirty="0">
                <a:solidFill>
                  <a:srgbClr val="FFDE17"/>
                </a:solidFill>
                <a:latin typeface="Arial Black" panose="020B0A04020102020204" pitchFamily="34" charset="0"/>
              </a:endParaRPr>
            </a:p>
          </p:txBody>
        </p:sp>
      </p:grpSp>
      <p:sp>
        <p:nvSpPr>
          <p:cNvPr id="7" name="Title 1"/>
          <p:cNvSpPr txBox="1">
            <a:spLocks/>
          </p:cNvSpPr>
          <p:nvPr/>
        </p:nvSpPr>
        <p:spPr>
          <a:xfrm>
            <a:off x="4143375" y="28299"/>
            <a:ext cx="19853060" cy="1852187"/>
          </a:xfrm>
          <a:prstGeom prst="rect">
            <a:avLst/>
          </a:prstGeom>
        </p:spPr>
        <p:txBody>
          <a:bodyPr anchor="ctr">
            <a:norm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r>
              <a:rPr lang="en-ZA" sz="8000" b="1" dirty="0" smtClean="0">
                <a:latin typeface="Arial Rounded MT Bold" panose="020F0704030504030204" pitchFamily="34" charset="0"/>
              </a:rPr>
              <a:t>Corporate support</a:t>
            </a:r>
            <a:endParaRPr lang="en-ZA" sz="4900" b="1" dirty="0">
              <a:latin typeface="Arial Rounded MT Bold" panose="020F0704030504030204" pitchFamily="34" charset="0"/>
            </a:endParaRPr>
          </a:p>
        </p:txBody>
      </p:sp>
      <p:sp>
        <p:nvSpPr>
          <p:cNvPr id="10" name="TextBox 9"/>
          <p:cNvSpPr txBox="1"/>
          <p:nvPr/>
        </p:nvSpPr>
        <p:spPr>
          <a:xfrm>
            <a:off x="4565874" y="1887005"/>
            <a:ext cx="18881955" cy="803296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algn="just"/>
            <a:r>
              <a:rPr lang="en-GB" b="1" u="sng" dirty="0">
                <a:solidFill>
                  <a:schemeClr val="tx1"/>
                </a:solidFill>
                <a:latin typeface="Arial Rounded MT Bold" panose="020F0704030504030204" pitchFamily="34" charset="0"/>
              </a:rPr>
              <a:t>HUMAN RESOURCE MANAGEMENT</a:t>
            </a:r>
            <a:r>
              <a:rPr lang="en-GB" u="sng" dirty="0">
                <a:solidFill>
                  <a:schemeClr val="tx1"/>
                </a:solidFill>
                <a:latin typeface="Arial Rounded MT Bold" panose="020F0704030504030204" pitchFamily="34" charset="0"/>
              </a:rPr>
              <a:t> </a:t>
            </a:r>
            <a:r>
              <a:rPr lang="en-ZA" dirty="0" smtClean="0">
                <a:solidFill>
                  <a:schemeClr val="tx1"/>
                </a:solidFill>
                <a:latin typeface="Arial Rounded MT Bold" panose="020F0704030504030204" pitchFamily="34" charset="0"/>
              </a:rPr>
              <a:t>.  </a:t>
            </a:r>
            <a:r>
              <a:rPr lang="en-GB" sz="2400" dirty="0" smtClean="0">
                <a:solidFill>
                  <a:schemeClr val="tx1"/>
                </a:solidFill>
                <a:latin typeface="Arial Rounded MT Bold" panose="020F0704030504030204" pitchFamily="34" charset="0"/>
              </a:rPr>
              <a:t>The </a:t>
            </a:r>
            <a:r>
              <a:rPr lang="en-GB" sz="2400" dirty="0">
                <a:solidFill>
                  <a:schemeClr val="tx1"/>
                </a:solidFill>
                <a:latin typeface="Arial Rounded MT Bold" panose="020F0704030504030204" pitchFamily="34" charset="0"/>
              </a:rPr>
              <a:t>Office reached a strength of 62 in the FY2020/21 over the planned target strength of 63. This is directly attributed to the long staffing process and further delays brought about by the DPSA advertising arrangements over the National Lockdown in the past financial year</a:t>
            </a:r>
            <a:r>
              <a:rPr lang="en-GB" sz="2400" dirty="0" smtClean="0">
                <a:solidFill>
                  <a:schemeClr val="tx1"/>
                </a:solidFill>
                <a:latin typeface="Arial Rounded MT Bold" panose="020F0704030504030204" pitchFamily="34" charset="0"/>
              </a:rPr>
              <a:t>.</a:t>
            </a:r>
            <a:r>
              <a:rPr lang="en-ZA" sz="2400" b="1" dirty="0" smtClean="0">
                <a:solidFill>
                  <a:schemeClr val="tx1"/>
                </a:solidFill>
                <a:latin typeface="Arial Rounded MT Bold" panose="020F0704030504030204" pitchFamily="34" charset="0"/>
              </a:rPr>
              <a:t>    </a:t>
            </a:r>
          </a:p>
          <a:p>
            <a:pPr algn="just"/>
            <a:endParaRPr kumimoji="0" lang="en-ZA" sz="2400" b="1" i="0" strike="noStrike" cap="none" spc="0" normalizeH="0" baseline="0" dirty="0">
              <a:ln>
                <a:noFill/>
              </a:ln>
              <a:solidFill>
                <a:schemeClr val="tx1"/>
              </a:solidFill>
              <a:effectLst/>
              <a:uFillTx/>
              <a:latin typeface="Arial Rounded MT Bold" panose="020F0704030504030204" pitchFamily="34" charset="0"/>
              <a:sym typeface="Helvetica Neue"/>
            </a:endParaRPr>
          </a:p>
          <a:p>
            <a:pPr marL="342900" lvl="1" indent="-342900" algn="just">
              <a:buFont typeface="Wingdings" panose="05000000000000000000" pitchFamily="2" charset="2"/>
              <a:buChar char="ü"/>
            </a:pPr>
            <a:r>
              <a:rPr lang="en-ZA" sz="2400" b="1" dirty="0" smtClean="0">
                <a:solidFill>
                  <a:schemeClr val="tx1"/>
                </a:solidFill>
                <a:latin typeface="Arial Rounded MT Bold" panose="020F0704030504030204" pitchFamily="34" charset="0"/>
              </a:rPr>
              <a:t>Planned versus Actual Strength</a:t>
            </a:r>
          </a:p>
          <a:p>
            <a:pPr marL="342900" lvl="1" indent="-342900" algn="just">
              <a:buFont typeface="Wingdings" panose="05000000000000000000" pitchFamily="2" charset="2"/>
              <a:buChar char="ü"/>
            </a:pPr>
            <a:endParaRPr lang="en-ZA" sz="2400" b="1" dirty="0">
              <a:solidFill>
                <a:schemeClr val="tx1"/>
              </a:solidFill>
              <a:latin typeface="Arial Rounded MT Bold" panose="020F0704030504030204" pitchFamily="34" charset="0"/>
            </a:endParaRPr>
          </a:p>
          <a:p>
            <a:pPr marL="342900" lvl="1" indent="-342900" algn="just">
              <a:buFont typeface="Wingdings" panose="05000000000000000000" pitchFamily="2" charset="2"/>
              <a:buChar char="ü"/>
            </a:pPr>
            <a:endParaRPr lang="en-ZA" sz="2400" b="1" dirty="0" smtClean="0">
              <a:solidFill>
                <a:schemeClr val="tx1"/>
              </a:solidFill>
              <a:latin typeface="Arial Rounded MT Bold" panose="020F0704030504030204" pitchFamily="34" charset="0"/>
            </a:endParaRPr>
          </a:p>
          <a:p>
            <a:pPr marL="342900" lvl="1" indent="-342900" algn="just">
              <a:buFont typeface="Wingdings" panose="05000000000000000000" pitchFamily="2" charset="2"/>
              <a:buChar char="ü"/>
            </a:pPr>
            <a:endParaRPr lang="en-ZA" sz="2400" b="1" dirty="0">
              <a:solidFill>
                <a:schemeClr val="tx1"/>
              </a:solidFill>
              <a:latin typeface="Arial Rounded MT Bold" panose="020F0704030504030204" pitchFamily="34" charset="0"/>
            </a:endParaRPr>
          </a:p>
          <a:p>
            <a:pPr marL="342900" lvl="1" indent="-342900" algn="just">
              <a:buFont typeface="Wingdings" panose="05000000000000000000" pitchFamily="2" charset="2"/>
              <a:buChar char="ü"/>
            </a:pPr>
            <a:endParaRPr lang="en-ZA" sz="2400" b="1" dirty="0" smtClean="0">
              <a:solidFill>
                <a:schemeClr val="tx1"/>
              </a:solidFill>
              <a:latin typeface="Arial Rounded MT Bold" panose="020F0704030504030204" pitchFamily="34" charset="0"/>
            </a:endParaRPr>
          </a:p>
          <a:p>
            <a:pPr marL="342900" lvl="1" indent="-342900" algn="just">
              <a:buFont typeface="Wingdings" panose="05000000000000000000" pitchFamily="2" charset="2"/>
              <a:buChar char="ü"/>
            </a:pPr>
            <a:endParaRPr lang="en-ZA" sz="2400" b="1" dirty="0">
              <a:solidFill>
                <a:schemeClr val="tx1"/>
              </a:solidFill>
              <a:latin typeface="Arial Rounded MT Bold" panose="020F0704030504030204" pitchFamily="34" charset="0"/>
            </a:endParaRPr>
          </a:p>
          <a:p>
            <a:pPr marL="342900" lvl="1" indent="-342900" algn="just">
              <a:buFont typeface="Wingdings" panose="05000000000000000000" pitchFamily="2" charset="2"/>
              <a:buChar char="ü"/>
            </a:pPr>
            <a:endParaRPr lang="en-ZA" sz="2400" b="1" dirty="0" smtClean="0">
              <a:solidFill>
                <a:schemeClr val="tx1"/>
              </a:solidFill>
              <a:latin typeface="Arial Rounded MT Bold" panose="020F0704030504030204" pitchFamily="34" charset="0"/>
            </a:endParaRPr>
          </a:p>
          <a:p>
            <a:pPr marL="342900" lvl="1" indent="-342900" algn="just">
              <a:buFont typeface="Wingdings" panose="05000000000000000000" pitchFamily="2" charset="2"/>
              <a:buChar char="ü"/>
            </a:pPr>
            <a:r>
              <a:rPr lang="en-ZA" sz="2400" b="1" dirty="0" smtClean="0">
                <a:solidFill>
                  <a:schemeClr val="tx1"/>
                </a:solidFill>
                <a:latin typeface="Arial Rounded MT Bold" panose="020F0704030504030204" pitchFamily="34" charset="0"/>
              </a:rPr>
              <a:t>Employment and Vacancies per Environment</a:t>
            </a:r>
          </a:p>
          <a:p>
            <a:pPr marL="342900" lvl="1" indent="-342900" algn="just">
              <a:buFont typeface="Wingdings" panose="05000000000000000000" pitchFamily="2" charset="2"/>
              <a:buChar char="ü"/>
            </a:pPr>
            <a:endParaRPr lang="en-ZA" sz="2400" b="1" dirty="0">
              <a:solidFill>
                <a:schemeClr val="tx1"/>
              </a:solidFill>
              <a:latin typeface="Arial Rounded MT Bold" panose="020F0704030504030204" pitchFamily="34" charset="0"/>
            </a:endParaRPr>
          </a:p>
          <a:p>
            <a:pPr marL="342900" lvl="1" indent="-342900" algn="just">
              <a:buFont typeface="Wingdings" panose="05000000000000000000" pitchFamily="2" charset="2"/>
              <a:buChar char="ü"/>
            </a:pPr>
            <a:endParaRPr lang="en-ZA" sz="2400" b="1" dirty="0" smtClean="0">
              <a:solidFill>
                <a:schemeClr val="tx1"/>
              </a:solidFill>
              <a:latin typeface="Arial Rounded MT Bold" panose="020F0704030504030204" pitchFamily="34" charset="0"/>
            </a:endParaRPr>
          </a:p>
          <a:p>
            <a:pPr marL="342900" lvl="1" indent="-342900" algn="just">
              <a:buFont typeface="Wingdings" panose="05000000000000000000" pitchFamily="2" charset="2"/>
              <a:buChar char="ü"/>
            </a:pPr>
            <a:endParaRPr lang="en-ZA" sz="2400" b="1" dirty="0">
              <a:solidFill>
                <a:schemeClr val="tx1"/>
              </a:solidFill>
              <a:latin typeface="Arial Rounded MT Bold" panose="020F0704030504030204" pitchFamily="34" charset="0"/>
            </a:endParaRPr>
          </a:p>
          <a:p>
            <a:pPr marL="342900" lvl="1" indent="-342900" algn="just">
              <a:buFont typeface="Wingdings" panose="05000000000000000000" pitchFamily="2" charset="2"/>
              <a:buChar char="ü"/>
            </a:pPr>
            <a:endParaRPr lang="en-ZA" sz="2400" b="1" dirty="0" smtClean="0">
              <a:solidFill>
                <a:schemeClr val="tx1"/>
              </a:solidFill>
              <a:latin typeface="Arial Rounded MT Bold" panose="020F0704030504030204" pitchFamily="34" charset="0"/>
            </a:endParaRPr>
          </a:p>
          <a:p>
            <a:pPr marL="342900" lvl="1" indent="-342900" algn="just">
              <a:buFont typeface="Wingdings" panose="05000000000000000000" pitchFamily="2" charset="2"/>
              <a:buChar char="ü"/>
            </a:pPr>
            <a:endParaRPr lang="en-ZA" sz="2400" b="1" dirty="0">
              <a:solidFill>
                <a:schemeClr val="tx1"/>
              </a:solidFill>
              <a:latin typeface="Arial Rounded MT Bold" panose="020F0704030504030204" pitchFamily="34" charset="0"/>
            </a:endParaRPr>
          </a:p>
          <a:p>
            <a:pPr marL="342900" lvl="1" indent="-342900" algn="just">
              <a:buFont typeface="Wingdings" panose="05000000000000000000" pitchFamily="2" charset="2"/>
              <a:buChar char="ü"/>
            </a:pPr>
            <a:endParaRPr lang="en-ZA" sz="2400" b="1" dirty="0" smtClean="0">
              <a:solidFill>
                <a:schemeClr val="tx1"/>
              </a:solidFill>
              <a:latin typeface="Arial Rounded MT Bold" panose="020F0704030504030204" pitchFamily="34" charset="0"/>
            </a:endParaRPr>
          </a:p>
          <a:p>
            <a:pPr marL="342900" lvl="1" indent="-342900" algn="just">
              <a:buFont typeface="Wingdings" panose="05000000000000000000" pitchFamily="2" charset="2"/>
              <a:buChar char="ü"/>
            </a:pPr>
            <a:r>
              <a:rPr lang="en-ZA" sz="2400" b="1" dirty="0" smtClean="0">
                <a:solidFill>
                  <a:schemeClr val="tx1"/>
                </a:solidFill>
                <a:latin typeface="Arial Rounded MT Bold" panose="020F0704030504030204" pitchFamily="34" charset="0"/>
              </a:rPr>
              <a:t>Personnel Cost.</a:t>
            </a:r>
            <a:r>
              <a:rPr lang="en-ZA" sz="2400" dirty="0" smtClean="0">
                <a:solidFill>
                  <a:schemeClr val="tx1"/>
                </a:solidFill>
                <a:latin typeface="Arial Rounded MT Bold" panose="020F0704030504030204" pitchFamily="34" charset="0"/>
              </a:rPr>
              <a:t> </a:t>
            </a:r>
            <a:r>
              <a:rPr lang="en-GB" sz="2400" dirty="0">
                <a:solidFill>
                  <a:schemeClr val="tx1"/>
                </a:solidFill>
                <a:latin typeface="Arial Rounded MT Bold" panose="020F0704030504030204" pitchFamily="34" charset="0"/>
              </a:rPr>
              <a:t>The </a:t>
            </a:r>
            <a:r>
              <a:rPr lang="en-GB" sz="2400" dirty="0" err="1">
                <a:solidFill>
                  <a:schemeClr val="tx1"/>
                </a:solidFill>
                <a:latin typeface="Arial Rounded MT Bold" panose="020F0704030504030204" pitchFamily="34" charset="0"/>
              </a:rPr>
              <a:t>CoE</a:t>
            </a:r>
            <a:r>
              <a:rPr lang="en-GB" sz="2400" dirty="0">
                <a:solidFill>
                  <a:schemeClr val="tx1"/>
                </a:solidFill>
                <a:latin typeface="Arial Rounded MT Bold" panose="020F0704030504030204" pitchFamily="34" charset="0"/>
              </a:rPr>
              <a:t> ceiling for the FY2020/21 was Rm43,742,039. The total </a:t>
            </a:r>
            <a:r>
              <a:rPr lang="en-GB" sz="2400" dirty="0" err="1">
                <a:solidFill>
                  <a:schemeClr val="tx1"/>
                </a:solidFill>
                <a:latin typeface="Arial Rounded MT Bold" panose="020F0704030504030204" pitchFamily="34" charset="0"/>
              </a:rPr>
              <a:t>CoE</a:t>
            </a:r>
            <a:r>
              <a:rPr lang="en-GB" sz="2400" dirty="0">
                <a:solidFill>
                  <a:schemeClr val="tx1"/>
                </a:solidFill>
                <a:latin typeface="Arial Rounded MT Bold" panose="020F0704030504030204" pitchFamily="34" charset="0"/>
              </a:rPr>
              <a:t> expenditure for the year was Rm42,950,708. The delay in filling vacated posts led to the saving in the </a:t>
            </a:r>
            <a:r>
              <a:rPr lang="en-GB" sz="2400" dirty="0" err="1">
                <a:solidFill>
                  <a:schemeClr val="tx1"/>
                </a:solidFill>
                <a:latin typeface="Arial Rounded MT Bold" panose="020F0704030504030204" pitchFamily="34" charset="0"/>
              </a:rPr>
              <a:t>CoE</a:t>
            </a:r>
            <a:r>
              <a:rPr lang="en-GB" sz="2400" dirty="0">
                <a:solidFill>
                  <a:schemeClr val="tx1"/>
                </a:solidFill>
                <a:latin typeface="Arial Rounded MT Bold" panose="020F0704030504030204" pitchFamily="34" charset="0"/>
              </a:rPr>
              <a:t>.</a:t>
            </a:r>
            <a:endParaRPr lang="en-ZA" sz="2400" b="1" dirty="0" smtClean="0">
              <a:solidFill>
                <a:schemeClr val="tx1"/>
              </a:solidFill>
              <a:latin typeface="Arial Rounded MT Bold" panose="020F0704030504030204" pitchFamily="34" charset="0"/>
            </a:endParaRPr>
          </a:p>
          <a:p>
            <a:pPr algn="just"/>
            <a:endParaRPr kumimoji="0" lang="en-ZA" sz="2400" b="1" i="0" strike="noStrike" cap="none" spc="0" normalizeH="0" baseline="0" dirty="0">
              <a:ln>
                <a:noFill/>
              </a:ln>
              <a:solidFill>
                <a:schemeClr val="tx1"/>
              </a:solidFill>
              <a:effectLst/>
              <a:uFillTx/>
              <a:latin typeface="Arial Rounded MT Bold" panose="020F0704030504030204" pitchFamily="34" charset="0"/>
              <a:sym typeface="Helvetica Neue"/>
            </a:endParaRPr>
          </a:p>
        </p:txBody>
      </p:sp>
      <p:graphicFrame>
        <p:nvGraphicFramePr>
          <p:cNvPr id="11" name="Table 10"/>
          <p:cNvGraphicFramePr>
            <a:graphicFrameLocks noGrp="1"/>
          </p:cNvGraphicFramePr>
          <p:nvPr>
            <p:extLst>
              <p:ext uri="{D42A27DB-BD31-4B8C-83A1-F6EECF244321}">
                <p14:modId xmlns:p14="http://schemas.microsoft.com/office/powerpoint/2010/main" val="896503792"/>
              </p:ext>
            </p:extLst>
          </p:nvPr>
        </p:nvGraphicFramePr>
        <p:xfrm>
          <a:off x="5163077" y="4150501"/>
          <a:ext cx="17672859" cy="1927860"/>
        </p:xfrm>
        <a:graphic>
          <a:graphicData uri="http://schemas.openxmlformats.org/drawingml/2006/table">
            <a:tbl>
              <a:tblPr firstRow="1" firstCol="1" bandRow="1">
                <a:tableStyleId>{5940675A-B579-460E-94D1-54222C63F5DA}</a:tableStyleId>
              </a:tblPr>
              <a:tblGrid>
                <a:gridCol w="8563333">
                  <a:extLst>
                    <a:ext uri="{9D8B030D-6E8A-4147-A177-3AD203B41FA5}">
                      <a16:colId xmlns:a16="http://schemas.microsoft.com/office/drawing/2014/main" val="20000"/>
                    </a:ext>
                  </a:extLst>
                </a:gridCol>
                <a:gridCol w="4554763">
                  <a:extLst>
                    <a:ext uri="{9D8B030D-6E8A-4147-A177-3AD203B41FA5}">
                      <a16:colId xmlns:a16="http://schemas.microsoft.com/office/drawing/2014/main" val="20001"/>
                    </a:ext>
                  </a:extLst>
                </a:gridCol>
                <a:gridCol w="4554763">
                  <a:extLst>
                    <a:ext uri="{9D8B030D-6E8A-4147-A177-3AD203B41FA5}">
                      <a16:colId xmlns:a16="http://schemas.microsoft.com/office/drawing/2014/main" val="20002"/>
                    </a:ext>
                  </a:extLst>
                </a:gridCol>
              </a:tblGrid>
              <a:tr h="0">
                <a:tc>
                  <a:txBody>
                    <a:bodyPr/>
                    <a:lstStyle/>
                    <a:p>
                      <a:pPr algn="ctr">
                        <a:lnSpc>
                          <a:spcPct val="115000"/>
                        </a:lnSpc>
                        <a:spcAft>
                          <a:spcPts val="0"/>
                        </a:spcAft>
                      </a:pPr>
                      <a:r>
                        <a:rPr lang="en-GB" sz="2200" dirty="0">
                          <a:effectLst/>
                          <a:latin typeface="Arial Rounded MT Bold" panose="020F0704030504030204" pitchFamily="34" charset="0"/>
                        </a:rPr>
                        <a:t>Environment</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ctr">
                        <a:lnSpc>
                          <a:spcPct val="115000"/>
                        </a:lnSpc>
                        <a:spcAft>
                          <a:spcPts val="0"/>
                        </a:spcAft>
                      </a:pPr>
                      <a:r>
                        <a:rPr lang="en-GB" sz="2200">
                          <a:effectLst/>
                          <a:latin typeface="Arial Rounded MT Bold" panose="020F0704030504030204" pitchFamily="34" charset="0"/>
                        </a:rPr>
                        <a:t>Planned Strength</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ctr">
                        <a:lnSpc>
                          <a:spcPct val="115000"/>
                        </a:lnSpc>
                        <a:spcAft>
                          <a:spcPts val="0"/>
                        </a:spcAft>
                      </a:pPr>
                      <a:r>
                        <a:rPr lang="en-GB" sz="2200" dirty="0">
                          <a:effectLst/>
                          <a:latin typeface="Arial Rounded MT Bold" panose="020F0704030504030204" pitchFamily="34" charset="0"/>
                        </a:rPr>
                        <a:t>Actual Strength</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0000"/>
                  </a:ext>
                </a:extLst>
              </a:tr>
              <a:tr h="0">
                <a:tc>
                  <a:txBody>
                    <a:bodyPr/>
                    <a:lstStyle/>
                    <a:p>
                      <a:pPr algn="ctr">
                        <a:lnSpc>
                          <a:spcPct val="115000"/>
                        </a:lnSpc>
                        <a:spcAft>
                          <a:spcPts val="0"/>
                        </a:spcAft>
                      </a:pPr>
                      <a:r>
                        <a:rPr lang="en-GB" sz="2200" dirty="0">
                          <a:effectLst/>
                          <a:latin typeface="Arial Rounded MT Bold" panose="020F0704030504030204" pitchFamily="34" charset="0"/>
                        </a:rPr>
                        <a:t>a.</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GB" sz="2200" dirty="0">
                          <a:effectLst/>
                          <a:latin typeface="Arial Rounded MT Bold" panose="020F0704030504030204" pitchFamily="34" charset="0"/>
                        </a:rPr>
                        <a:t>b.</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GB" sz="2200" dirty="0">
                          <a:effectLst/>
                          <a:latin typeface="Arial Rounded MT Bold" panose="020F0704030504030204" pitchFamily="34" charset="0"/>
                        </a:rPr>
                        <a:t>c.</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0001"/>
                  </a:ext>
                </a:extLst>
              </a:tr>
              <a:tr h="0">
                <a:tc>
                  <a:txBody>
                    <a:bodyPr/>
                    <a:lstStyle/>
                    <a:p>
                      <a:pPr algn="just">
                        <a:lnSpc>
                          <a:spcPct val="115000"/>
                        </a:lnSpc>
                        <a:spcAft>
                          <a:spcPts val="0"/>
                        </a:spcAft>
                      </a:pPr>
                      <a:r>
                        <a:rPr lang="en-GB" sz="2200">
                          <a:effectLst/>
                          <a:latin typeface="Arial Rounded MT Bold" panose="020F0704030504030204" pitchFamily="34" charset="0"/>
                        </a:rPr>
                        <a:t>Executive </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a:effectLst/>
                          <a:latin typeface="Arial Rounded MT Bold" panose="020F0704030504030204" pitchFamily="34" charset="0"/>
                        </a:rPr>
                        <a:t>7</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a:effectLst/>
                          <a:latin typeface="Arial Rounded MT Bold" panose="020F0704030504030204" pitchFamily="34" charset="0"/>
                        </a:rPr>
                        <a:t>7</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0">
                <a:tc>
                  <a:txBody>
                    <a:bodyPr/>
                    <a:lstStyle/>
                    <a:p>
                      <a:pPr algn="just">
                        <a:lnSpc>
                          <a:spcPct val="115000"/>
                        </a:lnSpc>
                        <a:spcAft>
                          <a:spcPts val="0"/>
                        </a:spcAft>
                      </a:pPr>
                      <a:r>
                        <a:rPr lang="en-GB" sz="2200">
                          <a:effectLst/>
                          <a:latin typeface="Arial Rounded MT Bold" panose="020F0704030504030204" pitchFamily="34" charset="0"/>
                        </a:rPr>
                        <a:t>Operational</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a:effectLst/>
                          <a:latin typeface="Arial Rounded MT Bold" panose="020F0704030504030204" pitchFamily="34" charset="0"/>
                        </a:rPr>
                        <a:t>36</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a:effectLst/>
                          <a:latin typeface="Arial Rounded MT Bold" panose="020F0704030504030204" pitchFamily="34" charset="0"/>
                        </a:rPr>
                        <a:t>35</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0">
                <a:tc>
                  <a:txBody>
                    <a:bodyPr/>
                    <a:lstStyle/>
                    <a:p>
                      <a:pPr algn="just">
                        <a:lnSpc>
                          <a:spcPct val="115000"/>
                        </a:lnSpc>
                        <a:spcAft>
                          <a:spcPts val="0"/>
                        </a:spcAft>
                      </a:pPr>
                      <a:r>
                        <a:rPr lang="en-GB" sz="2200">
                          <a:effectLst/>
                          <a:latin typeface="Arial Rounded MT Bold" panose="020F0704030504030204" pitchFamily="34" charset="0"/>
                        </a:rPr>
                        <a:t>Support</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a:effectLst/>
                          <a:latin typeface="Arial Rounded MT Bold" panose="020F0704030504030204" pitchFamily="34" charset="0"/>
                        </a:rPr>
                        <a:t>20</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dirty="0">
                          <a:effectLst/>
                          <a:latin typeface="Arial Rounded MT Bold" panose="020F0704030504030204" pitchFamily="34" charset="0"/>
                        </a:rPr>
                        <a:t>20</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558431198"/>
              </p:ext>
            </p:extLst>
          </p:nvPr>
        </p:nvGraphicFramePr>
        <p:xfrm>
          <a:off x="5163077" y="6682094"/>
          <a:ext cx="17672860" cy="1927860"/>
        </p:xfrm>
        <a:graphic>
          <a:graphicData uri="http://schemas.openxmlformats.org/drawingml/2006/table">
            <a:tbl>
              <a:tblPr firstRow="1" firstCol="1" bandRow="1">
                <a:tableStyleId>{5940675A-B579-460E-94D1-54222C63F5DA}</a:tableStyleId>
              </a:tblPr>
              <a:tblGrid>
                <a:gridCol w="6639371">
                  <a:extLst>
                    <a:ext uri="{9D8B030D-6E8A-4147-A177-3AD203B41FA5}">
                      <a16:colId xmlns:a16="http://schemas.microsoft.com/office/drawing/2014/main" val="20000"/>
                    </a:ext>
                  </a:extLst>
                </a:gridCol>
                <a:gridCol w="3556873">
                  <a:extLst>
                    <a:ext uri="{9D8B030D-6E8A-4147-A177-3AD203B41FA5}">
                      <a16:colId xmlns:a16="http://schemas.microsoft.com/office/drawing/2014/main" val="20001"/>
                    </a:ext>
                  </a:extLst>
                </a:gridCol>
                <a:gridCol w="3571993">
                  <a:extLst>
                    <a:ext uri="{9D8B030D-6E8A-4147-A177-3AD203B41FA5}">
                      <a16:colId xmlns:a16="http://schemas.microsoft.com/office/drawing/2014/main" val="20002"/>
                    </a:ext>
                  </a:extLst>
                </a:gridCol>
                <a:gridCol w="3904623">
                  <a:extLst>
                    <a:ext uri="{9D8B030D-6E8A-4147-A177-3AD203B41FA5}">
                      <a16:colId xmlns:a16="http://schemas.microsoft.com/office/drawing/2014/main" val="20003"/>
                    </a:ext>
                  </a:extLst>
                </a:gridCol>
              </a:tblGrid>
              <a:tr h="0">
                <a:tc>
                  <a:txBody>
                    <a:bodyPr/>
                    <a:lstStyle/>
                    <a:p>
                      <a:pPr algn="ctr">
                        <a:lnSpc>
                          <a:spcPct val="115000"/>
                        </a:lnSpc>
                        <a:spcAft>
                          <a:spcPts val="0"/>
                        </a:spcAft>
                      </a:pPr>
                      <a:r>
                        <a:rPr lang="en-GB" sz="2200" dirty="0">
                          <a:effectLst/>
                          <a:latin typeface="Arial Rounded MT Bold" panose="020F0704030504030204" pitchFamily="34" charset="0"/>
                        </a:rPr>
                        <a:t>Environment</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r>
                        <a:rPr lang="en-GB" sz="2200" dirty="0">
                          <a:effectLst/>
                          <a:latin typeface="Arial Rounded MT Bold" panose="020F0704030504030204" pitchFamily="34" charset="0"/>
                        </a:rPr>
                        <a:t>Approved Posts</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r>
                        <a:rPr lang="en-GB" sz="2200" dirty="0">
                          <a:effectLst/>
                          <a:latin typeface="Arial Rounded MT Bold" panose="020F0704030504030204" pitchFamily="34" charset="0"/>
                        </a:rPr>
                        <a:t>Staffed Posts</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r>
                        <a:rPr lang="en-GB" sz="2200" dirty="0">
                          <a:effectLst/>
                          <a:latin typeface="Arial Rounded MT Bold" panose="020F0704030504030204" pitchFamily="34" charset="0"/>
                        </a:rPr>
                        <a:t>Vacant Posts</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10000"/>
                  </a:ext>
                </a:extLst>
              </a:tr>
              <a:tr h="0">
                <a:tc>
                  <a:txBody>
                    <a:bodyPr/>
                    <a:lstStyle/>
                    <a:p>
                      <a:pPr algn="ctr">
                        <a:lnSpc>
                          <a:spcPct val="115000"/>
                        </a:lnSpc>
                        <a:spcAft>
                          <a:spcPts val="0"/>
                        </a:spcAft>
                      </a:pPr>
                      <a:r>
                        <a:rPr lang="en-GB" sz="2200" dirty="0">
                          <a:effectLst/>
                          <a:latin typeface="Arial Rounded MT Bold" panose="020F0704030504030204" pitchFamily="34" charset="0"/>
                        </a:rPr>
                        <a:t>a.</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GB" sz="2200" dirty="0">
                          <a:effectLst/>
                          <a:latin typeface="Arial Rounded MT Bold" panose="020F0704030504030204" pitchFamily="34" charset="0"/>
                        </a:rPr>
                        <a:t>b.</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GB" sz="2200" dirty="0">
                          <a:effectLst/>
                          <a:latin typeface="Arial Rounded MT Bold" panose="020F0704030504030204" pitchFamily="34" charset="0"/>
                        </a:rPr>
                        <a:t>c.</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GB" sz="2200" dirty="0">
                          <a:effectLst/>
                          <a:latin typeface="Arial Rounded MT Bold" panose="020F0704030504030204" pitchFamily="34" charset="0"/>
                        </a:rPr>
                        <a:t>d.</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0001"/>
                  </a:ext>
                </a:extLst>
              </a:tr>
              <a:tr h="0">
                <a:tc>
                  <a:txBody>
                    <a:bodyPr/>
                    <a:lstStyle/>
                    <a:p>
                      <a:pPr algn="just">
                        <a:lnSpc>
                          <a:spcPct val="115000"/>
                        </a:lnSpc>
                        <a:spcAft>
                          <a:spcPts val="0"/>
                        </a:spcAft>
                      </a:pPr>
                      <a:r>
                        <a:rPr lang="en-GB" sz="2200">
                          <a:effectLst/>
                          <a:latin typeface="Arial Rounded MT Bold" panose="020F0704030504030204" pitchFamily="34" charset="0"/>
                        </a:rPr>
                        <a:t>Executive</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a:effectLst/>
                          <a:latin typeface="Arial Rounded MT Bold" panose="020F0704030504030204" pitchFamily="34" charset="0"/>
                        </a:rPr>
                        <a:t>9</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2200">
                          <a:effectLst/>
                          <a:latin typeface="Arial Rounded MT Bold" panose="020F0704030504030204" pitchFamily="34" charset="0"/>
                        </a:rPr>
                        <a:t>7</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2200">
                          <a:effectLst/>
                          <a:latin typeface="Arial Rounded MT Bold" panose="020F0704030504030204" pitchFamily="34" charset="0"/>
                        </a:rPr>
                        <a:t>2</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0">
                <a:tc>
                  <a:txBody>
                    <a:bodyPr/>
                    <a:lstStyle/>
                    <a:p>
                      <a:pPr algn="just">
                        <a:lnSpc>
                          <a:spcPct val="115000"/>
                        </a:lnSpc>
                        <a:spcAft>
                          <a:spcPts val="0"/>
                        </a:spcAft>
                      </a:pPr>
                      <a:r>
                        <a:rPr lang="en-GB" sz="2200">
                          <a:effectLst/>
                          <a:latin typeface="Arial Rounded MT Bold" panose="020F0704030504030204" pitchFamily="34" charset="0"/>
                        </a:rPr>
                        <a:t>Operational</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a:effectLst/>
                          <a:latin typeface="Arial Rounded MT Bold" panose="020F0704030504030204" pitchFamily="34" charset="0"/>
                        </a:rPr>
                        <a:t>59</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2200">
                          <a:effectLst/>
                          <a:latin typeface="Arial Rounded MT Bold" panose="020F0704030504030204" pitchFamily="34" charset="0"/>
                        </a:rPr>
                        <a:t>35</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2200">
                          <a:effectLst/>
                          <a:latin typeface="Arial Rounded MT Bold" panose="020F0704030504030204" pitchFamily="34" charset="0"/>
                        </a:rPr>
                        <a:t>24</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0">
                <a:tc>
                  <a:txBody>
                    <a:bodyPr/>
                    <a:lstStyle/>
                    <a:p>
                      <a:pPr algn="just">
                        <a:lnSpc>
                          <a:spcPct val="115000"/>
                        </a:lnSpc>
                        <a:spcAft>
                          <a:spcPts val="0"/>
                        </a:spcAft>
                      </a:pPr>
                      <a:r>
                        <a:rPr lang="en-GB" sz="2200">
                          <a:effectLst/>
                          <a:latin typeface="Arial Rounded MT Bold" panose="020F0704030504030204" pitchFamily="34" charset="0"/>
                        </a:rPr>
                        <a:t>Support</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a:effectLst/>
                          <a:latin typeface="Arial Rounded MT Bold" panose="020F0704030504030204" pitchFamily="34" charset="0"/>
                        </a:rPr>
                        <a:t>21</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2200">
                          <a:effectLst/>
                          <a:latin typeface="Arial Rounded MT Bold" panose="020F0704030504030204" pitchFamily="34" charset="0"/>
                        </a:rPr>
                        <a:t>20</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2200" dirty="0">
                          <a:effectLst/>
                          <a:latin typeface="Arial Rounded MT Bold" panose="020F0704030504030204" pitchFamily="34" charset="0"/>
                        </a:rPr>
                        <a:t>1</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167093899"/>
              </p:ext>
            </p:extLst>
          </p:nvPr>
        </p:nvGraphicFramePr>
        <p:xfrm>
          <a:off x="5163077" y="9699681"/>
          <a:ext cx="17672858" cy="1156716"/>
        </p:xfrm>
        <a:graphic>
          <a:graphicData uri="http://schemas.openxmlformats.org/drawingml/2006/table">
            <a:tbl>
              <a:tblPr firstRow="1" firstCol="1" bandRow="1">
                <a:tableStyleId>{5940675A-B579-460E-94D1-54222C63F5DA}</a:tableStyleId>
              </a:tblPr>
              <a:tblGrid>
                <a:gridCol w="5093397">
                  <a:extLst>
                    <a:ext uri="{9D8B030D-6E8A-4147-A177-3AD203B41FA5}">
                      <a16:colId xmlns:a16="http://schemas.microsoft.com/office/drawing/2014/main" val="20000"/>
                    </a:ext>
                  </a:extLst>
                </a:gridCol>
                <a:gridCol w="4252372">
                  <a:extLst>
                    <a:ext uri="{9D8B030D-6E8A-4147-A177-3AD203B41FA5}">
                      <a16:colId xmlns:a16="http://schemas.microsoft.com/office/drawing/2014/main" val="20001"/>
                    </a:ext>
                  </a:extLst>
                </a:gridCol>
                <a:gridCol w="3912182">
                  <a:extLst>
                    <a:ext uri="{9D8B030D-6E8A-4147-A177-3AD203B41FA5}">
                      <a16:colId xmlns:a16="http://schemas.microsoft.com/office/drawing/2014/main" val="20002"/>
                    </a:ext>
                  </a:extLst>
                </a:gridCol>
                <a:gridCol w="4414907">
                  <a:extLst>
                    <a:ext uri="{9D8B030D-6E8A-4147-A177-3AD203B41FA5}">
                      <a16:colId xmlns:a16="http://schemas.microsoft.com/office/drawing/2014/main" val="20003"/>
                    </a:ext>
                  </a:extLst>
                </a:gridCol>
              </a:tblGrid>
              <a:tr h="0">
                <a:tc>
                  <a:txBody>
                    <a:bodyPr/>
                    <a:lstStyle/>
                    <a:p>
                      <a:pPr algn="ctr">
                        <a:lnSpc>
                          <a:spcPct val="115000"/>
                        </a:lnSpc>
                        <a:spcAft>
                          <a:spcPts val="0"/>
                        </a:spcAft>
                      </a:pPr>
                      <a:r>
                        <a:rPr lang="en-GB" sz="2200" dirty="0">
                          <a:effectLst/>
                          <a:latin typeface="Arial Rounded MT Bold" panose="020F0704030504030204" pitchFamily="34" charset="0"/>
                        </a:rPr>
                        <a:t>Expenditure</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r>
                        <a:rPr lang="en-GB" sz="2200" dirty="0">
                          <a:effectLst/>
                          <a:latin typeface="Arial Rounded MT Bold" panose="020F0704030504030204" pitchFamily="34" charset="0"/>
                        </a:rPr>
                        <a:t>Number of Approved Posts</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r>
                        <a:rPr lang="en-GB" sz="2200" dirty="0">
                          <a:effectLst/>
                          <a:latin typeface="Arial Rounded MT Bold" panose="020F0704030504030204" pitchFamily="34" charset="0"/>
                        </a:rPr>
                        <a:t>Number of Staffed Posts</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r>
                        <a:rPr lang="en-GB" sz="2200" dirty="0">
                          <a:effectLst/>
                          <a:latin typeface="Arial Rounded MT Bold" panose="020F0704030504030204" pitchFamily="34" charset="0"/>
                        </a:rPr>
                        <a:t>Rm-Value</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10000"/>
                  </a:ext>
                </a:extLst>
              </a:tr>
              <a:tr h="0">
                <a:tc>
                  <a:txBody>
                    <a:bodyPr/>
                    <a:lstStyle/>
                    <a:p>
                      <a:pPr algn="ctr">
                        <a:lnSpc>
                          <a:spcPct val="115000"/>
                        </a:lnSpc>
                        <a:spcAft>
                          <a:spcPts val="0"/>
                        </a:spcAft>
                      </a:pPr>
                      <a:r>
                        <a:rPr lang="en-GB" sz="2200" dirty="0">
                          <a:effectLst/>
                          <a:latin typeface="Arial Rounded MT Bold" panose="020F0704030504030204" pitchFamily="34" charset="0"/>
                        </a:rPr>
                        <a:t>a.</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15000"/>
                        </a:lnSpc>
                        <a:spcAft>
                          <a:spcPts val="0"/>
                        </a:spcAft>
                      </a:pPr>
                      <a:r>
                        <a:rPr lang="en-GB" sz="2200" dirty="0">
                          <a:effectLst/>
                          <a:latin typeface="Arial Rounded MT Bold" panose="020F0704030504030204" pitchFamily="34" charset="0"/>
                        </a:rPr>
                        <a:t>b.</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15000"/>
                        </a:lnSpc>
                        <a:spcAft>
                          <a:spcPts val="0"/>
                        </a:spcAft>
                      </a:pPr>
                      <a:r>
                        <a:rPr lang="en-GB" sz="2200" dirty="0">
                          <a:effectLst/>
                          <a:latin typeface="Arial Rounded MT Bold" panose="020F0704030504030204" pitchFamily="34" charset="0"/>
                        </a:rPr>
                        <a:t>c.</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15000"/>
                        </a:lnSpc>
                        <a:spcAft>
                          <a:spcPts val="0"/>
                        </a:spcAft>
                      </a:pPr>
                      <a:r>
                        <a:rPr lang="en-GB" sz="2200" dirty="0">
                          <a:effectLst/>
                          <a:latin typeface="Arial Rounded MT Bold" panose="020F0704030504030204" pitchFamily="34" charset="0"/>
                        </a:rPr>
                        <a:t>d.</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10001"/>
                  </a:ext>
                </a:extLst>
              </a:tr>
              <a:tr h="0">
                <a:tc>
                  <a:txBody>
                    <a:bodyPr/>
                    <a:lstStyle/>
                    <a:p>
                      <a:pPr algn="just">
                        <a:lnSpc>
                          <a:spcPct val="115000"/>
                        </a:lnSpc>
                        <a:spcAft>
                          <a:spcPts val="0"/>
                        </a:spcAft>
                      </a:pPr>
                      <a:r>
                        <a:rPr lang="en-GB" sz="2200" dirty="0">
                          <a:effectLst/>
                          <a:latin typeface="Arial Rounded MT Bold" panose="020F0704030504030204" pitchFamily="34" charset="0"/>
                        </a:rPr>
                        <a:t>Total Expenditure</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a:effectLst/>
                          <a:latin typeface="Arial Rounded MT Bold" panose="020F0704030504030204" pitchFamily="34" charset="0"/>
                        </a:rPr>
                        <a:t>89</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a:effectLst/>
                          <a:latin typeface="Arial Rounded MT Bold" panose="020F0704030504030204" pitchFamily="34" charset="0"/>
                        </a:rPr>
                        <a:t>62</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2200" dirty="0">
                          <a:effectLst/>
                          <a:latin typeface="Arial Rounded MT Bold" panose="020F0704030504030204" pitchFamily="34" charset="0"/>
                        </a:rPr>
                        <a:t>42,950,708</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26" name="TextBox 25"/>
          <p:cNvSpPr txBox="1"/>
          <p:nvPr/>
        </p:nvSpPr>
        <p:spPr>
          <a:xfrm>
            <a:off x="28141" y="13366471"/>
            <a:ext cx="4115233" cy="369332"/>
          </a:xfrm>
          <a:prstGeom prst="rect">
            <a:avLst/>
          </a:prstGeom>
          <a:noFill/>
        </p:spPr>
        <p:txBody>
          <a:bodyPr wrap="square" rtlCol="0">
            <a:spAutoFit/>
          </a:bodyPr>
          <a:lstStyle/>
          <a:p>
            <a:pPr algn="ctr"/>
            <a:r>
              <a:rPr lang="en-ZA" sz="1800" dirty="0" smtClean="0">
                <a:solidFill>
                  <a:schemeClr val="bg1"/>
                </a:solidFill>
                <a:latin typeface="Arial Rounded MT Bold" panose="020F0704030504030204" pitchFamily="34" charset="0"/>
              </a:rPr>
              <a:t>39.</a:t>
            </a:r>
            <a:endParaRPr lang="en-ZA" sz="1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245211462"/>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0" name="Title 1"/>
          <p:cNvSpPr txBox="1">
            <a:spLocks/>
          </p:cNvSpPr>
          <p:nvPr/>
        </p:nvSpPr>
        <p:spPr>
          <a:xfrm>
            <a:off x="4171516" y="32476"/>
            <a:ext cx="20199784" cy="1523206"/>
          </a:xfrm>
          <a:prstGeom prst="rect">
            <a:avLst/>
          </a:prstGeom>
        </p:spPr>
        <p:txBody>
          <a:bodyPr anchor="ctr">
            <a:norm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r>
              <a:rPr lang="en-ZA" sz="7996" b="1" dirty="0" smtClean="0">
                <a:solidFill>
                  <a:schemeClr val="tx1"/>
                </a:solidFill>
                <a:latin typeface="Arial Rounded MT Bold" panose="020F0704030504030204" pitchFamily="34" charset="0"/>
              </a:rPr>
              <a:t>SCOPE</a:t>
            </a:r>
            <a:endParaRPr lang="en-ZA" sz="7996" b="1" dirty="0">
              <a:solidFill>
                <a:schemeClr val="tx1"/>
              </a:solidFill>
              <a:latin typeface="Arial Rounded MT Bold" panose="020F0704030504030204" pitchFamily="34" charset="0"/>
            </a:endParaRPr>
          </a:p>
        </p:txBody>
      </p:sp>
      <p:sp>
        <p:nvSpPr>
          <p:cNvPr id="11" name="Content Placeholder 2"/>
          <p:cNvSpPr txBox="1">
            <a:spLocks/>
          </p:cNvSpPr>
          <p:nvPr/>
        </p:nvSpPr>
        <p:spPr>
          <a:xfrm>
            <a:off x="4542503" y="1706990"/>
            <a:ext cx="19172903" cy="11293944"/>
          </a:xfrm>
          <a:prstGeom prst="rect">
            <a:avLst/>
          </a:prstGeom>
          <a:noFill/>
          <a:ln w="15875" cap="flat" cmpd="sng" algn="ctr">
            <a:noFill/>
            <a:prstDash val="solid"/>
          </a:ln>
        </p:spPr>
        <p:style>
          <a:lnRef idx="2">
            <a:schemeClr val="dk1"/>
          </a:lnRef>
          <a:fillRef idx="1">
            <a:schemeClr val="lt1"/>
          </a:fillRef>
          <a:effectRef idx="0">
            <a:schemeClr val="dk1"/>
          </a:effectRef>
          <a:fontRef idx="minor">
            <a:schemeClr val="dk1"/>
          </a:fontRef>
        </p:style>
        <p:txBody>
          <a:bodyPr>
            <a:noAutofit/>
          </a:bodyPr>
          <a:lstStyle>
            <a:lvl1pPr marL="182789" indent="-182789" algn="l" defTabSz="1827886" rtl="0" eaLnBrk="1" latinLnBrk="0" hangingPunct="1">
              <a:lnSpc>
                <a:spcPct val="90000"/>
              </a:lnSpc>
              <a:spcBef>
                <a:spcPts val="2399"/>
              </a:spcBef>
              <a:spcAft>
                <a:spcPts val="400"/>
              </a:spcAft>
              <a:buClr>
                <a:schemeClr val="accent1"/>
              </a:buClr>
              <a:buSzPct val="100000"/>
              <a:buFont typeface="Tw Cen MT" panose="020B0602020104020603" pitchFamily="34" charset="0"/>
              <a:buChar char=" "/>
              <a:defRPr sz="4398" kern="1200">
                <a:solidFill>
                  <a:schemeClr val="dk1"/>
                </a:solidFill>
                <a:latin typeface="+mn-lt"/>
                <a:ea typeface="+mn-ea"/>
                <a:cs typeface="+mn-cs"/>
              </a:defRPr>
            </a:lvl1pPr>
            <a:lvl2pPr marL="530087" indent="-274183" algn="l" defTabSz="1827886" rtl="0" eaLnBrk="1" latinLnBrk="0" hangingPunct="1">
              <a:lnSpc>
                <a:spcPct val="90000"/>
              </a:lnSpc>
              <a:spcBef>
                <a:spcPts val="400"/>
              </a:spcBef>
              <a:spcAft>
                <a:spcPts val="800"/>
              </a:spcAft>
              <a:buClr>
                <a:schemeClr val="accent1"/>
              </a:buClr>
              <a:buFont typeface="Wingdings 3" pitchFamily="18" charset="2"/>
              <a:buChar char=""/>
              <a:defRPr sz="3598" kern="1200">
                <a:solidFill>
                  <a:schemeClr val="dk1"/>
                </a:solidFill>
                <a:latin typeface="+mn-lt"/>
                <a:ea typeface="+mn-ea"/>
                <a:cs typeface="+mn-cs"/>
              </a:defRPr>
            </a:lvl2pPr>
            <a:lvl3pPr marL="895664"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3pPr>
            <a:lvl4pPr marL="1188126"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4pPr>
            <a:lvl5pPr marL="1553703"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5pPr>
            <a:lvl6pPr marL="1827886"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6pPr>
            <a:lvl7pPr marL="2120347"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7pPr>
            <a:lvl8pPr marL="2431088"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8pPr>
            <a:lvl9pPr marL="2723550"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9pPr>
          </a:lstStyle>
          <a:p>
            <a:pPr marL="0" indent="0">
              <a:buClrTx/>
              <a:buFont typeface="Tw Cen MT" panose="020B0602020104020603" pitchFamily="34" charset="0"/>
              <a:buNone/>
            </a:pPr>
            <a:r>
              <a:rPr lang="en-ZA" sz="3200" dirty="0" smtClean="0">
                <a:solidFill>
                  <a:schemeClr val="tx1"/>
                </a:solidFill>
                <a:latin typeface="Arial Rounded MT Bold" panose="020F0704030504030204" pitchFamily="34" charset="0"/>
              </a:rPr>
              <a:t>The following will be discussed as part of the presentation:</a:t>
            </a:r>
          </a:p>
          <a:p>
            <a:pPr marL="742950" indent="-742950">
              <a:buClrTx/>
              <a:buFont typeface="+mj-lt"/>
              <a:buAutoNum type="arabicPeriod" startAt="4"/>
            </a:pPr>
            <a:r>
              <a:rPr lang="en-ZA" sz="3200" dirty="0" smtClean="0">
                <a:solidFill>
                  <a:schemeClr val="tx1">
                    <a:lumMod val="95000"/>
                    <a:lumOff val="5000"/>
                  </a:schemeClr>
                </a:solidFill>
                <a:latin typeface="Arial Rounded MT Bold" panose="020F0704030504030204" pitchFamily="34" charset="0"/>
              </a:rPr>
              <a:t>Governance</a:t>
            </a:r>
            <a:endParaRPr lang="en-ZA" sz="3200" dirty="0">
              <a:solidFill>
                <a:schemeClr val="tx1">
                  <a:lumMod val="95000"/>
                  <a:lumOff val="5000"/>
                </a:schemeClr>
              </a:solidFill>
              <a:latin typeface="Arial Rounded MT Bold" panose="020F0704030504030204" pitchFamily="34" charset="0"/>
            </a:endParaRPr>
          </a:p>
          <a:p>
            <a:pPr marL="1885875" lvl="1" indent="-742950">
              <a:buClrTx/>
              <a:buFont typeface="+mj-lt"/>
              <a:buAutoNum type="alphaLcPeriod"/>
            </a:pPr>
            <a:r>
              <a:rPr lang="en-ZA" sz="3200" dirty="0" smtClean="0">
                <a:solidFill>
                  <a:schemeClr val="tx1">
                    <a:lumMod val="95000"/>
                    <a:lumOff val="5000"/>
                  </a:schemeClr>
                </a:solidFill>
                <a:latin typeface="Arial Rounded MT Bold" panose="020F0704030504030204" pitchFamily="34" charset="0"/>
              </a:rPr>
              <a:t>Governance Structures</a:t>
            </a:r>
          </a:p>
          <a:p>
            <a:pPr marL="1885875" lvl="1" indent="-742950">
              <a:buClrTx/>
              <a:buFont typeface="+mj-lt"/>
              <a:buAutoNum type="alphaLcPeriod"/>
            </a:pPr>
            <a:r>
              <a:rPr lang="en-ZA" sz="3200" dirty="0" smtClean="0">
                <a:solidFill>
                  <a:schemeClr val="tx1">
                    <a:lumMod val="95000"/>
                    <a:lumOff val="5000"/>
                  </a:schemeClr>
                </a:solidFill>
                <a:latin typeface="Arial Rounded MT Bold" panose="020F0704030504030204" pitchFamily="34" charset="0"/>
              </a:rPr>
              <a:t>Corruption and Fraud Prevention</a:t>
            </a:r>
          </a:p>
          <a:p>
            <a:pPr marL="1885875" lvl="1" indent="-742950">
              <a:buClrTx/>
              <a:buFont typeface="+mj-lt"/>
              <a:buAutoNum type="alphaLcPeriod"/>
            </a:pPr>
            <a:r>
              <a:rPr lang="en-ZA" sz="3200" dirty="0" smtClean="0">
                <a:solidFill>
                  <a:schemeClr val="tx1">
                    <a:lumMod val="95000"/>
                    <a:lumOff val="5000"/>
                  </a:schemeClr>
                </a:solidFill>
                <a:latin typeface="Arial Rounded MT Bold" panose="020F0704030504030204" pitchFamily="34" charset="0"/>
              </a:rPr>
              <a:t>Strategic Risks</a:t>
            </a:r>
          </a:p>
          <a:p>
            <a:pPr marL="742950" indent="-742950">
              <a:buClrTx/>
              <a:buFont typeface="+mj-lt"/>
              <a:buAutoNum type="arabicPeriod" startAt="4"/>
            </a:pPr>
            <a:r>
              <a:rPr lang="en-ZA" sz="3200" dirty="0" smtClean="0">
                <a:solidFill>
                  <a:schemeClr val="tx1">
                    <a:lumMod val="95000"/>
                    <a:lumOff val="5000"/>
                  </a:schemeClr>
                </a:solidFill>
                <a:latin typeface="Arial Rounded MT Bold" panose="020F0704030504030204" pitchFamily="34" charset="0"/>
              </a:rPr>
              <a:t>Corporate Support</a:t>
            </a:r>
          </a:p>
          <a:p>
            <a:pPr marL="1885875" lvl="1" indent="-742950">
              <a:buClrTx/>
              <a:buFont typeface="+mj-lt"/>
              <a:buAutoNum type="alphaLcPeriod"/>
            </a:pPr>
            <a:r>
              <a:rPr lang="en-ZA" sz="3200" dirty="0" smtClean="0">
                <a:solidFill>
                  <a:schemeClr val="tx1">
                    <a:lumMod val="95000"/>
                    <a:lumOff val="5000"/>
                  </a:schemeClr>
                </a:solidFill>
                <a:latin typeface="Arial Rounded MT Bold" panose="020F0704030504030204" pitchFamily="34" charset="0"/>
              </a:rPr>
              <a:t>Human Resource Management</a:t>
            </a:r>
          </a:p>
          <a:p>
            <a:pPr marL="1885875" lvl="1" indent="-742950">
              <a:buClrTx/>
              <a:buFont typeface="+mj-lt"/>
              <a:buAutoNum type="alphaLcPeriod"/>
            </a:pPr>
            <a:r>
              <a:rPr lang="en-ZA" sz="3200" dirty="0" smtClean="0">
                <a:solidFill>
                  <a:schemeClr val="tx1">
                    <a:lumMod val="95000"/>
                    <a:lumOff val="5000"/>
                  </a:schemeClr>
                </a:solidFill>
                <a:latin typeface="Arial Rounded MT Bold" panose="020F0704030504030204" pitchFamily="34" charset="0"/>
              </a:rPr>
              <a:t>Financial Management</a:t>
            </a:r>
            <a:endParaRPr lang="en-ZA" sz="3200" dirty="0" smtClean="0">
              <a:solidFill>
                <a:schemeClr val="tx1"/>
              </a:solidFill>
              <a:latin typeface="Arial Rounded MT Bold" panose="020F0704030504030204" pitchFamily="34" charset="0"/>
            </a:endParaRPr>
          </a:p>
        </p:txBody>
      </p:sp>
      <p:pic>
        <p:nvPicPr>
          <p:cNvPr id="14" name="image6.jpg"/>
          <p:cNvPicPr/>
          <p:nvPr/>
        </p:nvPicPr>
        <p:blipFill>
          <a:blip r:embed="rId2">
            <a:extLst/>
          </a:blip>
          <a:srcRect l="1605" t="1605" r="1605" b="1605"/>
          <a:stretch>
            <a:fillRect/>
          </a:stretch>
        </p:blipFill>
        <p:spPr>
          <a:xfrm>
            <a:off x="17698065" y="4740441"/>
            <a:ext cx="6673235" cy="8975559"/>
          </a:xfrm>
          <a:prstGeom prst="rect">
            <a:avLst/>
          </a:prstGeom>
          <a:ln w="114300">
            <a:solidFill>
              <a:srgbClr val="FFFFFF"/>
            </a:solidFill>
            <a:miter lim="400000"/>
          </a:ln>
        </p:spPr>
      </p:pic>
      <p:grpSp>
        <p:nvGrpSpPr>
          <p:cNvPr id="15" name="Group 14"/>
          <p:cNvGrpSpPr/>
          <p:nvPr/>
        </p:nvGrpSpPr>
        <p:grpSpPr>
          <a:xfrm>
            <a:off x="28141" y="269843"/>
            <a:ext cx="4115234" cy="5191435"/>
            <a:chOff x="28141" y="859778"/>
            <a:chExt cx="4115234" cy="5191435"/>
          </a:xfrm>
        </p:grpSpPr>
        <p:pic>
          <p:nvPicPr>
            <p:cNvPr id="16" name="image5.png"/>
            <p:cNvPicPr/>
            <p:nvPr/>
          </p:nvPicPr>
          <p:blipFill>
            <a:blip r:embed="rId3">
              <a:extLst/>
            </a:blip>
            <a:stretch>
              <a:fillRect/>
            </a:stretch>
          </p:blipFill>
          <p:spPr>
            <a:xfrm>
              <a:off x="28141" y="859778"/>
              <a:ext cx="4115234" cy="3880663"/>
            </a:xfrm>
            <a:prstGeom prst="rect">
              <a:avLst/>
            </a:prstGeom>
            <a:ln w="12700">
              <a:miter lim="400000"/>
            </a:ln>
          </p:spPr>
        </p:pic>
        <p:sp>
          <p:nvSpPr>
            <p:cNvPr id="17"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smtClean="0">
                <a:solidFill>
                  <a:srgbClr val="FFDE17"/>
                </a:solidFill>
                <a:latin typeface="Arial Black" panose="020B0A04020102020204" pitchFamily="34" charset="0"/>
              </a:endParaRPr>
            </a:p>
            <a:p>
              <a:pPr lvl="0" algn="ctr">
                <a:defRPr sz="1800" cap="none">
                  <a:solidFill>
                    <a:srgbClr val="000000"/>
                  </a:solidFill>
                </a:defRPr>
              </a:pPr>
              <a:r>
                <a:rPr lang="en-ZA" sz="2500" cap="all" dirty="0" smtClean="0">
                  <a:solidFill>
                    <a:srgbClr val="FFDE17"/>
                  </a:solidFill>
                  <a:latin typeface="Arial Black" panose="020B0A04020102020204" pitchFamily="34" charset="0"/>
                </a:rPr>
                <a:t>&amp;</a:t>
              </a:r>
            </a:p>
            <a:p>
              <a:pPr lvl="0" algn="ctr">
                <a:defRPr sz="1800" cap="none">
                  <a:solidFill>
                    <a:srgbClr val="000000"/>
                  </a:solidFill>
                </a:defRPr>
              </a:pPr>
              <a:r>
                <a:rPr sz="2500" cap="all" dirty="0" smtClean="0">
                  <a:solidFill>
                    <a:srgbClr val="FFDE17"/>
                  </a:solidFill>
                  <a:latin typeface="Arial Black" panose="020B0A04020102020204" pitchFamily="34" charset="0"/>
                </a:rPr>
                <a:t>Impartial</a:t>
              </a:r>
              <a:endParaRPr sz="2500" cap="all" dirty="0">
                <a:solidFill>
                  <a:srgbClr val="FFDE17"/>
                </a:solidFill>
                <a:latin typeface="Arial Black" panose="020B0A04020102020204" pitchFamily="34" charset="0"/>
              </a:endParaRPr>
            </a:p>
          </p:txBody>
        </p:sp>
      </p:grpSp>
      <p:sp>
        <p:nvSpPr>
          <p:cNvPr id="9" name="TextBox 8"/>
          <p:cNvSpPr txBox="1"/>
          <p:nvPr/>
        </p:nvSpPr>
        <p:spPr>
          <a:xfrm>
            <a:off x="28141" y="13366471"/>
            <a:ext cx="4115233" cy="369332"/>
          </a:xfrm>
          <a:prstGeom prst="rect">
            <a:avLst/>
          </a:prstGeom>
          <a:noFill/>
        </p:spPr>
        <p:txBody>
          <a:bodyPr wrap="square" rtlCol="0">
            <a:spAutoFit/>
          </a:bodyPr>
          <a:lstStyle/>
          <a:p>
            <a:pPr algn="ctr"/>
            <a:r>
              <a:rPr lang="en-ZA" sz="1800" dirty="0" smtClean="0">
                <a:solidFill>
                  <a:schemeClr val="bg1"/>
                </a:solidFill>
                <a:latin typeface="Arial Rounded MT Bold" panose="020F0704030504030204" pitchFamily="34" charset="0"/>
              </a:rPr>
              <a:t>3.</a:t>
            </a:r>
            <a:endParaRPr lang="en-ZA" sz="1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372632569"/>
      </p:ext>
    </p:extLst>
  </p:cSld>
  <p:clrMapOvr>
    <a:masterClrMapping/>
  </p:clrMapOvr>
  <p:transition spd="med"/>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Rectangle 4"/>
          <p:cNvSpPr/>
          <p:nvPr/>
        </p:nvSpPr>
        <p:spPr>
          <a:xfrm>
            <a:off x="4061883" y="1956246"/>
            <a:ext cx="20309417" cy="10831689"/>
          </a:xfrm>
          <a:prstGeom prst="rect">
            <a:avLst/>
          </a:prstGeom>
        </p:spPr>
        <p:txBody>
          <a:bodyPr/>
          <a:lstStyle/>
          <a:p>
            <a:pPr lvl="0"/>
            <a:endParaRPr lang="en-ZA" dirty="0"/>
          </a:p>
          <a:p>
            <a:pPr lvl="0">
              <a:buChar char="•"/>
            </a:pPr>
            <a:endParaRPr lang="en-ZA" dirty="0"/>
          </a:p>
        </p:txBody>
      </p:sp>
      <p:grpSp>
        <p:nvGrpSpPr>
          <p:cNvPr id="16" name="Group 15"/>
          <p:cNvGrpSpPr/>
          <p:nvPr/>
        </p:nvGrpSpPr>
        <p:grpSpPr>
          <a:xfrm>
            <a:off x="28141" y="269838"/>
            <a:ext cx="4115234" cy="5191435"/>
            <a:chOff x="28141" y="859778"/>
            <a:chExt cx="4115234" cy="5191435"/>
          </a:xfrm>
        </p:grpSpPr>
        <p:pic>
          <p:nvPicPr>
            <p:cNvPr id="17" name="image5.png"/>
            <p:cNvPicPr/>
            <p:nvPr/>
          </p:nvPicPr>
          <p:blipFill>
            <a:blip r:embed="rId2">
              <a:extLst/>
            </a:blip>
            <a:stretch>
              <a:fillRect/>
            </a:stretch>
          </p:blipFill>
          <p:spPr>
            <a:xfrm>
              <a:off x="28141" y="859778"/>
              <a:ext cx="4115234" cy="3880663"/>
            </a:xfrm>
            <a:prstGeom prst="rect">
              <a:avLst/>
            </a:prstGeom>
            <a:ln w="12700">
              <a:miter lim="400000"/>
            </a:ln>
          </p:spPr>
        </p:pic>
        <p:sp>
          <p:nvSpPr>
            <p:cNvPr id="18"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smtClean="0">
                <a:solidFill>
                  <a:srgbClr val="FFDE17"/>
                </a:solidFill>
                <a:latin typeface="Arial Black" panose="020B0A04020102020204" pitchFamily="34" charset="0"/>
              </a:endParaRPr>
            </a:p>
            <a:p>
              <a:pPr lvl="0" algn="ctr">
                <a:defRPr sz="1800" cap="none">
                  <a:solidFill>
                    <a:srgbClr val="000000"/>
                  </a:solidFill>
                </a:defRPr>
              </a:pPr>
              <a:r>
                <a:rPr lang="en-ZA" sz="2500" cap="all" dirty="0" smtClean="0">
                  <a:solidFill>
                    <a:srgbClr val="FFDE17"/>
                  </a:solidFill>
                  <a:latin typeface="Arial Black" panose="020B0A04020102020204" pitchFamily="34" charset="0"/>
                </a:rPr>
                <a:t>&amp;</a:t>
              </a:r>
            </a:p>
            <a:p>
              <a:pPr lvl="0" algn="ctr">
                <a:defRPr sz="1800" cap="none">
                  <a:solidFill>
                    <a:srgbClr val="000000"/>
                  </a:solidFill>
                </a:defRPr>
              </a:pPr>
              <a:r>
                <a:rPr sz="2500" cap="all" dirty="0" smtClean="0">
                  <a:solidFill>
                    <a:srgbClr val="FFDE17"/>
                  </a:solidFill>
                  <a:latin typeface="Arial Black" panose="020B0A04020102020204" pitchFamily="34" charset="0"/>
                </a:rPr>
                <a:t>Impartial</a:t>
              </a:r>
              <a:endParaRPr sz="2500" cap="all" dirty="0">
                <a:solidFill>
                  <a:srgbClr val="FFDE17"/>
                </a:solidFill>
                <a:latin typeface="Arial Black" panose="020B0A04020102020204" pitchFamily="34" charset="0"/>
              </a:endParaRPr>
            </a:p>
          </p:txBody>
        </p:sp>
      </p:grpSp>
      <p:sp>
        <p:nvSpPr>
          <p:cNvPr id="7" name="Title 1"/>
          <p:cNvSpPr txBox="1">
            <a:spLocks/>
          </p:cNvSpPr>
          <p:nvPr/>
        </p:nvSpPr>
        <p:spPr>
          <a:xfrm>
            <a:off x="4143375" y="28299"/>
            <a:ext cx="19853060" cy="1852187"/>
          </a:xfrm>
          <a:prstGeom prst="rect">
            <a:avLst/>
          </a:prstGeom>
        </p:spPr>
        <p:txBody>
          <a:bodyPr anchor="ctr">
            <a:norm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r>
              <a:rPr lang="en-ZA" sz="8000" b="1" dirty="0" smtClean="0">
                <a:latin typeface="Arial Rounded MT Bold" panose="020F0704030504030204" pitchFamily="34" charset="0"/>
              </a:rPr>
              <a:t>Corporate support</a:t>
            </a:r>
            <a:endParaRPr lang="en-ZA" sz="4900" b="1" dirty="0">
              <a:latin typeface="Arial Rounded MT Bold" panose="020F0704030504030204" pitchFamily="34" charset="0"/>
            </a:endParaRPr>
          </a:p>
        </p:txBody>
      </p:sp>
      <p:sp>
        <p:nvSpPr>
          <p:cNvPr id="10" name="TextBox 9"/>
          <p:cNvSpPr txBox="1"/>
          <p:nvPr/>
        </p:nvSpPr>
        <p:spPr>
          <a:xfrm>
            <a:off x="4565874" y="1887005"/>
            <a:ext cx="18881955" cy="7848298"/>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342900" lvl="1" indent="-342900" algn="just">
              <a:buFont typeface="Wingdings" panose="05000000000000000000" pitchFamily="2" charset="2"/>
              <a:buChar char="ü"/>
            </a:pPr>
            <a:r>
              <a:rPr lang="en-ZA" sz="2400" b="1" dirty="0" smtClean="0">
                <a:solidFill>
                  <a:schemeClr val="tx1"/>
                </a:solidFill>
                <a:latin typeface="Arial Rounded MT Bold" panose="020F0704030504030204" pitchFamily="34" charset="0"/>
              </a:rPr>
              <a:t>Attrition</a:t>
            </a:r>
          </a:p>
          <a:p>
            <a:pPr marL="342900" lvl="1" indent="-342900" algn="just">
              <a:buFont typeface="Wingdings" panose="05000000000000000000" pitchFamily="2" charset="2"/>
              <a:buChar char="ü"/>
            </a:pPr>
            <a:endParaRPr lang="en-ZA" sz="2400" b="1" dirty="0">
              <a:solidFill>
                <a:schemeClr val="tx1"/>
              </a:solidFill>
              <a:latin typeface="Arial Rounded MT Bold" panose="020F0704030504030204" pitchFamily="34" charset="0"/>
            </a:endParaRPr>
          </a:p>
          <a:p>
            <a:pPr marL="342900" lvl="1" indent="-342900" algn="just">
              <a:buFont typeface="Wingdings" panose="05000000000000000000" pitchFamily="2" charset="2"/>
              <a:buChar char="ü"/>
            </a:pPr>
            <a:endParaRPr lang="en-ZA" sz="2400" b="1" dirty="0" smtClean="0">
              <a:solidFill>
                <a:schemeClr val="tx1"/>
              </a:solidFill>
              <a:latin typeface="Arial Rounded MT Bold" panose="020F0704030504030204" pitchFamily="34" charset="0"/>
            </a:endParaRPr>
          </a:p>
          <a:p>
            <a:pPr marL="342900" lvl="1" indent="-342900" algn="just">
              <a:buFont typeface="Wingdings" panose="05000000000000000000" pitchFamily="2" charset="2"/>
              <a:buChar char="ü"/>
            </a:pPr>
            <a:endParaRPr lang="en-ZA" sz="2400" b="1" dirty="0">
              <a:solidFill>
                <a:schemeClr val="tx1"/>
              </a:solidFill>
              <a:latin typeface="Arial Rounded MT Bold" panose="020F0704030504030204" pitchFamily="34" charset="0"/>
            </a:endParaRPr>
          </a:p>
          <a:p>
            <a:pPr marL="342900" lvl="1" indent="-342900" algn="just">
              <a:buFont typeface="Wingdings" panose="05000000000000000000" pitchFamily="2" charset="2"/>
              <a:buChar char="ü"/>
            </a:pPr>
            <a:endParaRPr lang="en-ZA" sz="2400" b="1" dirty="0" smtClean="0">
              <a:solidFill>
                <a:schemeClr val="tx1"/>
              </a:solidFill>
              <a:latin typeface="Arial Rounded MT Bold" panose="020F0704030504030204" pitchFamily="34" charset="0"/>
            </a:endParaRPr>
          </a:p>
          <a:p>
            <a:pPr marL="342900" lvl="1" indent="-342900" algn="just">
              <a:buFont typeface="Wingdings" panose="05000000000000000000" pitchFamily="2" charset="2"/>
              <a:buChar char="ü"/>
            </a:pPr>
            <a:endParaRPr lang="en-ZA" sz="2400" b="1" dirty="0">
              <a:solidFill>
                <a:schemeClr val="tx1"/>
              </a:solidFill>
              <a:latin typeface="Arial Rounded MT Bold" panose="020F0704030504030204" pitchFamily="34" charset="0"/>
            </a:endParaRPr>
          </a:p>
          <a:p>
            <a:pPr marL="342900" lvl="1" indent="-342900" algn="just">
              <a:buFont typeface="Wingdings" panose="05000000000000000000" pitchFamily="2" charset="2"/>
              <a:buChar char="ü"/>
            </a:pPr>
            <a:endParaRPr lang="en-ZA" sz="2400" b="1" dirty="0" smtClean="0">
              <a:solidFill>
                <a:schemeClr val="tx1"/>
              </a:solidFill>
              <a:latin typeface="Arial Rounded MT Bold" panose="020F0704030504030204" pitchFamily="34" charset="0"/>
            </a:endParaRPr>
          </a:p>
          <a:p>
            <a:pPr marL="342900" lvl="1" indent="-342900" algn="just">
              <a:buFont typeface="Wingdings" panose="05000000000000000000" pitchFamily="2" charset="2"/>
              <a:buChar char="ü"/>
            </a:pPr>
            <a:r>
              <a:rPr lang="en-ZA" sz="2400" b="1" dirty="0" smtClean="0">
                <a:solidFill>
                  <a:schemeClr val="tx1"/>
                </a:solidFill>
                <a:latin typeface="Arial Rounded MT Bold" panose="020F0704030504030204" pitchFamily="34" charset="0"/>
              </a:rPr>
              <a:t>Reasons Why Staff Left the Organisation</a:t>
            </a:r>
          </a:p>
          <a:p>
            <a:pPr marL="342900" lvl="1" indent="-342900" algn="just">
              <a:buFont typeface="Wingdings" panose="05000000000000000000" pitchFamily="2" charset="2"/>
              <a:buChar char="ü"/>
            </a:pPr>
            <a:endParaRPr lang="en-ZA" sz="2400" b="1" dirty="0">
              <a:solidFill>
                <a:schemeClr val="tx1"/>
              </a:solidFill>
              <a:latin typeface="Arial Rounded MT Bold" panose="020F0704030504030204" pitchFamily="34" charset="0"/>
            </a:endParaRPr>
          </a:p>
          <a:p>
            <a:pPr marL="342900" lvl="1" indent="-342900" algn="just">
              <a:buFont typeface="Wingdings" panose="05000000000000000000" pitchFamily="2" charset="2"/>
              <a:buChar char="ü"/>
            </a:pPr>
            <a:endParaRPr lang="en-ZA" sz="2400" b="1" dirty="0" smtClean="0">
              <a:solidFill>
                <a:schemeClr val="tx1"/>
              </a:solidFill>
              <a:latin typeface="Arial Rounded MT Bold" panose="020F0704030504030204" pitchFamily="34" charset="0"/>
            </a:endParaRPr>
          </a:p>
          <a:p>
            <a:pPr marL="342900" lvl="1" indent="-342900" algn="just">
              <a:buFont typeface="Wingdings" panose="05000000000000000000" pitchFamily="2" charset="2"/>
              <a:buChar char="ü"/>
            </a:pPr>
            <a:endParaRPr lang="en-ZA" sz="2400" b="1" dirty="0">
              <a:solidFill>
                <a:schemeClr val="tx1"/>
              </a:solidFill>
              <a:latin typeface="Arial Rounded MT Bold" panose="020F0704030504030204" pitchFamily="34" charset="0"/>
            </a:endParaRPr>
          </a:p>
          <a:p>
            <a:pPr marL="342900" lvl="1" indent="-342900" algn="just">
              <a:buFont typeface="Wingdings" panose="05000000000000000000" pitchFamily="2" charset="2"/>
              <a:buChar char="ü"/>
            </a:pPr>
            <a:endParaRPr lang="en-ZA" sz="2400" b="1" dirty="0" smtClean="0">
              <a:solidFill>
                <a:schemeClr val="tx1"/>
              </a:solidFill>
              <a:latin typeface="Arial Rounded MT Bold" panose="020F0704030504030204" pitchFamily="34" charset="0"/>
            </a:endParaRPr>
          </a:p>
          <a:p>
            <a:pPr marL="342900" lvl="1" indent="-342900" algn="just">
              <a:buFont typeface="Wingdings" panose="05000000000000000000" pitchFamily="2" charset="2"/>
              <a:buChar char="ü"/>
            </a:pPr>
            <a:endParaRPr lang="en-ZA" sz="1800" b="1" dirty="0" smtClean="0">
              <a:solidFill>
                <a:schemeClr val="tx1"/>
              </a:solidFill>
              <a:latin typeface="Arial Rounded MT Bold" panose="020F0704030504030204" pitchFamily="34" charset="0"/>
            </a:endParaRPr>
          </a:p>
          <a:p>
            <a:pPr marL="342900" lvl="1" indent="-342900" algn="just">
              <a:buFont typeface="Wingdings" panose="05000000000000000000" pitchFamily="2" charset="2"/>
              <a:buChar char="ü"/>
            </a:pPr>
            <a:r>
              <a:rPr lang="en-ZA" sz="2400" b="1" dirty="0" smtClean="0">
                <a:solidFill>
                  <a:schemeClr val="tx1"/>
                </a:solidFill>
                <a:latin typeface="Arial Rounded MT Bold" panose="020F0704030504030204" pitchFamily="34" charset="0"/>
              </a:rPr>
              <a:t>Number of Skills Development Opportunities</a:t>
            </a:r>
            <a:r>
              <a:rPr lang="en-GB" sz="2400" dirty="0" smtClean="0">
                <a:solidFill>
                  <a:schemeClr val="tx1"/>
                </a:solidFill>
                <a:latin typeface="Arial Rounded MT Bold" panose="020F0704030504030204" pitchFamily="34" charset="0"/>
              </a:rPr>
              <a:t>.</a:t>
            </a:r>
          </a:p>
          <a:p>
            <a:pPr marL="342900" lvl="1" indent="-342900" algn="just">
              <a:buFont typeface="Wingdings" panose="05000000000000000000" pitchFamily="2" charset="2"/>
              <a:buChar char="ü"/>
            </a:pPr>
            <a:endParaRPr lang="en-GB" sz="2400" b="1" dirty="0">
              <a:solidFill>
                <a:schemeClr val="tx1"/>
              </a:solidFill>
              <a:latin typeface="Arial Rounded MT Bold" panose="020F0704030504030204" pitchFamily="34" charset="0"/>
            </a:endParaRPr>
          </a:p>
          <a:p>
            <a:pPr marL="342900" lvl="1" indent="-342900" algn="just">
              <a:buFont typeface="Wingdings" panose="05000000000000000000" pitchFamily="2" charset="2"/>
              <a:buChar char="ü"/>
            </a:pPr>
            <a:endParaRPr lang="en-GB" sz="2400" b="1" dirty="0" smtClean="0">
              <a:solidFill>
                <a:schemeClr val="tx1"/>
              </a:solidFill>
              <a:latin typeface="Arial Rounded MT Bold" panose="020F0704030504030204" pitchFamily="34" charset="0"/>
            </a:endParaRPr>
          </a:p>
          <a:p>
            <a:pPr marL="342900" lvl="1" indent="-342900" algn="just">
              <a:buFont typeface="Wingdings" panose="05000000000000000000" pitchFamily="2" charset="2"/>
              <a:buChar char="ü"/>
            </a:pPr>
            <a:endParaRPr lang="en-GB" sz="2400" b="1" dirty="0">
              <a:solidFill>
                <a:schemeClr val="tx1"/>
              </a:solidFill>
              <a:latin typeface="Arial Rounded MT Bold" panose="020F0704030504030204" pitchFamily="34" charset="0"/>
            </a:endParaRPr>
          </a:p>
          <a:p>
            <a:pPr marL="342900" lvl="1" indent="-342900" algn="just">
              <a:buFont typeface="Wingdings" panose="05000000000000000000" pitchFamily="2" charset="2"/>
              <a:buChar char="ü"/>
            </a:pPr>
            <a:endParaRPr lang="en-GB" sz="2400" b="1" dirty="0" smtClean="0">
              <a:solidFill>
                <a:schemeClr val="tx1"/>
              </a:solidFill>
              <a:latin typeface="Arial Rounded MT Bold" panose="020F0704030504030204" pitchFamily="34" charset="0"/>
            </a:endParaRPr>
          </a:p>
          <a:p>
            <a:pPr marL="342900" lvl="1" indent="-342900" algn="just">
              <a:buFont typeface="Wingdings" panose="05000000000000000000" pitchFamily="2" charset="2"/>
              <a:buChar char="ü"/>
            </a:pPr>
            <a:endParaRPr lang="en-GB" sz="1400" b="1" dirty="0">
              <a:solidFill>
                <a:schemeClr val="tx1"/>
              </a:solidFill>
              <a:latin typeface="Arial Rounded MT Bold" panose="020F0704030504030204" pitchFamily="34" charset="0"/>
            </a:endParaRPr>
          </a:p>
          <a:p>
            <a:pPr marL="342900" lvl="1" indent="-342900" algn="just">
              <a:buFont typeface="Wingdings" panose="05000000000000000000" pitchFamily="2" charset="2"/>
              <a:buChar char="ü"/>
            </a:pPr>
            <a:r>
              <a:rPr lang="en-GB" sz="2400" b="1" dirty="0" smtClean="0">
                <a:solidFill>
                  <a:schemeClr val="tx1"/>
                </a:solidFill>
                <a:latin typeface="Arial Rounded MT Bold" panose="020F0704030504030204" pitchFamily="34" charset="0"/>
              </a:rPr>
              <a:t>Employment Equity Figures</a:t>
            </a:r>
            <a:endParaRPr lang="en-ZA" sz="2400" b="1" dirty="0" smtClean="0">
              <a:solidFill>
                <a:schemeClr val="tx1"/>
              </a:solidFill>
              <a:latin typeface="Arial Rounded MT Bold" panose="020F0704030504030204" pitchFamily="34" charset="0"/>
            </a:endParaRPr>
          </a:p>
          <a:p>
            <a:pPr algn="just"/>
            <a:endParaRPr kumimoji="0" lang="en-ZA" sz="2400" b="1" i="0" strike="noStrike" cap="none" spc="0" normalizeH="0" baseline="0" dirty="0">
              <a:ln>
                <a:noFill/>
              </a:ln>
              <a:solidFill>
                <a:schemeClr val="tx1"/>
              </a:solidFill>
              <a:effectLst/>
              <a:uFillTx/>
              <a:latin typeface="Arial Rounded MT Bold" panose="020F0704030504030204" pitchFamily="34" charset="0"/>
              <a:sym typeface="Helvetica Neue"/>
            </a:endParaRPr>
          </a:p>
        </p:txBody>
      </p:sp>
      <p:graphicFrame>
        <p:nvGraphicFramePr>
          <p:cNvPr id="3" name="Table 2"/>
          <p:cNvGraphicFramePr>
            <a:graphicFrameLocks noGrp="1"/>
          </p:cNvGraphicFramePr>
          <p:nvPr>
            <p:extLst>
              <p:ext uri="{D42A27DB-BD31-4B8C-83A1-F6EECF244321}">
                <p14:modId xmlns:p14="http://schemas.microsoft.com/office/powerpoint/2010/main" val="1155717583"/>
              </p:ext>
            </p:extLst>
          </p:nvPr>
        </p:nvGraphicFramePr>
        <p:xfrm>
          <a:off x="4991660" y="2410586"/>
          <a:ext cx="18456169" cy="1927860"/>
        </p:xfrm>
        <a:graphic>
          <a:graphicData uri="http://schemas.openxmlformats.org/drawingml/2006/table">
            <a:tbl>
              <a:tblPr firstRow="1" firstCol="1" bandRow="1">
                <a:tableStyleId>{5940675A-B579-460E-94D1-54222C63F5DA}</a:tableStyleId>
              </a:tblPr>
              <a:tblGrid>
                <a:gridCol w="8694196">
                  <a:extLst>
                    <a:ext uri="{9D8B030D-6E8A-4147-A177-3AD203B41FA5}">
                      <a16:colId xmlns:a16="http://schemas.microsoft.com/office/drawing/2014/main" val="20000"/>
                    </a:ext>
                  </a:extLst>
                </a:gridCol>
                <a:gridCol w="9761973">
                  <a:extLst>
                    <a:ext uri="{9D8B030D-6E8A-4147-A177-3AD203B41FA5}">
                      <a16:colId xmlns:a16="http://schemas.microsoft.com/office/drawing/2014/main" val="20001"/>
                    </a:ext>
                  </a:extLst>
                </a:gridCol>
              </a:tblGrid>
              <a:tr h="0">
                <a:tc>
                  <a:txBody>
                    <a:bodyPr/>
                    <a:lstStyle/>
                    <a:p>
                      <a:pPr algn="ctr">
                        <a:lnSpc>
                          <a:spcPct val="115000"/>
                        </a:lnSpc>
                        <a:spcAft>
                          <a:spcPts val="0"/>
                        </a:spcAft>
                      </a:pPr>
                      <a:r>
                        <a:rPr lang="en-GB" sz="2200" dirty="0">
                          <a:effectLst/>
                          <a:latin typeface="Arial Rounded MT Bold" panose="020F0704030504030204" pitchFamily="34" charset="0"/>
                        </a:rPr>
                        <a:t>Environment</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ctr">
                        <a:lnSpc>
                          <a:spcPct val="115000"/>
                        </a:lnSpc>
                        <a:spcAft>
                          <a:spcPts val="0"/>
                        </a:spcAft>
                      </a:pPr>
                      <a:r>
                        <a:rPr lang="en-GB" sz="2200" dirty="0">
                          <a:effectLst/>
                          <a:latin typeface="Arial Rounded MT Bold" panose="020F0704030504030204" pitchFamily="34" charset="0"/>
                        </a:rPr>
                        <a:t>Attrition Number</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0000"/>
                  </a:ext>
                </a:extLst>
              </a:tr>
              <a:tr h="0">
                <a:tc>
                  <a:txBody>
                    <a:bodyPr/>
                    <a:lstStyle/>
                    <a:p>
                      <a:pPr algn="ctr">
                        <a:lnSpc>
                          <a:spcPct val="115000"/>
                        </a:lnSpc>
                        <a:spcAft>
                          <a:spcPts val="0"/>
                        </a:spcAft>
                      </a:pPr>
                      <a:r>
                        <a:rPr lang="en-GB" sz="2200" dirty="0">
                          <a:effectLst/>
                          <a:latin typeface="Arial Rounded MT Bold" panose="020F0704030504030204" pitchFamily="34" charset="0"/>
                        </a:rPr>
                        <a:t>a.</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GB" sz="2200" dirty="0">
                          <a:effectLst/>
                          <a:latin typeface="Arial Rounded MT Bold" panose="020F0704030504030204" pitchFamily="34" charset="0"/>
                        </a:rPr>
                        <a:t>b.</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0001"/>
                  </a:ext>
                </a:extLst>
              </a:tr>
              <a:tr h="0">
                <a:tc>
                  <a:txBody>
                    <a:bodyPr/>
                    <a:lstStyle/>
                    <a:p>
                      <a:pPr algn="just">
                        <a:lnSpc>
                          <a:spcPct val="115000"/>
                        </a:lnSpc>
                        <a:spcAft>
                          <a:spcPts val="0"/>
                        </a:spcAft>
                      </a:pPr>
                      <a:r>
                        <a:rPr lang="en-GB" sz="2200">
                          <a:effectLst/>
                          <a:latin typeface="Arial Rounded MT Bold" panose="020F0704030504030204" pitchFamily="34" charset="0"/>
                        </a:rPr>
                        <a:t>Executive</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a:effectLst/>
                          <a:latin typeface="Arial Rounded MT Bold" panose="020F0704030504030204" pitchFamily="34" charset="0"/>
                        </a:rPr>
                        <a:t>0</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0">
                <a:tc>
                  <a:txBody>
                    <a:bodyPr/>
                    <a:lstStyle/>
                    <a:p>
                      <a:pPr algn="just">
                        <a:lnSpc>
                          <a:spcPct val="115000"/>
                        </a:lnSpc>
                        <a:spcAft>
                          <a:spcPts val="0"/>
                        </a:spcAft>
                      </a:pPr>
                      <a:r>
                        <a:rPr lang="en-GB" sz="2200">
                          <a:effectLst/>
                          <a:latin typeface="Arial Rounded MT Bold" panose="020F0704030504030204" pitchFamily="34" charset="0"/>
                        </a:rPr>
                        <a:t>Support</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a:effectLst/>
                          <a:latin typeface="Arial Rounded MT Bold" panose="020F0704030504030204" pitchFamily="34" charset="0"/>
                        </a:rPr>
                        <a:t>0</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0">
                <a:tc>
                  <a:txBody>
                    <a:bodyPr/>
                    <a:lstStyle/>
                    <a:p>
                      <a:pPr algn="just">
                        <a:lnSpc>
                          <a:spcPct val="115000"/>
                        </a:lnSpc>
                        <a:spcAft>
                          <a:spcPts val="0"/>
                        </a:spcAft>
                      </a:pPr>
                      <a:r>
                        <a:rPr lang="en-GB" sz="2200">
                          <a:effectLst/>
                          <a:latin typeface="Arial Rounded MT Bold" panose="020F0704030504030204" pitchFamily="34" charset="0"/>
                        </a:rPr>
                        <a:t>Operations</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dirty="0">
                          <a:effectLst/>
                          <a:latin typeface="Arial Rounded MT Bold" panose="020F0704030504030204" pitchFamily="34" charset="0"/>
                        </a:rPr>
                        <a:t>1</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4199434232"/>
              </p:ext>
            </p:extLst>
          </p:nvPr>
        </p:nvGraphicFramePr>
        <p:xfrm>
          <a:off x="4991660" y="5072490"/>
          <a:ext cx="18456168" cy="1156716"/>
        </p:xfrm>
        <a:graphic>
          <a:graphicData uri="http://schemas.openxmlformats.org/drawingml/2006/table">
            <a:tbl>
              <a:tblPr firstRow="1" firstCol="1" bandRow="1">
                <a:tableStyleId>{5940675A-B579-460E-94D1-54222C63F5DA}</a:tableStyleId>
              </a:tblPr>
              <a:tblGrid>
                <a:gridCol w="6150082">
                  <a:extLst>
                    <a:ext uri="{9D8B030D-6E8A-4147-A177-3AD203B41FA5}">
                      <a16:colId xmlns:a16="http://schemas.microsoft.com/office/drawing/2014/main" val="20000"/>
                    </a:ext>
                  </a:extLst>
                </a:gridCol>
                <a:gridCol w="6150082">
                  <a:extLst>
                    <a:ext uri="{9D8B030D-6E8A-4147-A177-3AD203B41FA5}">
                      <a16:colId xmlns:a16="http://schemas.microsoft.com/office/drawing/2014/main" val="20001"/>
                    </a:ext>
                  </a:extLst>
                </a:gridCol>
                <a:gridCol w="6156004">
                  <a:extLst>
                    <a:ext uri="{9D8B030D-6E8A-4147-A177-3AD203B41FA5}">
                      <a16:colId xmlns:a16="http://schemas.microsoft.com/office/drawing/2014/main" val="20002"/>
                    </a:ext>
                  </a:extLst>
                </a:gridCol>
              </a:tblGrid>
              <a:tr h="0">
                <a:tc>
                  <a:txBody>
                    <a:bodyPr/>
                    <a:lstStyle/>
                    <a:p>
                      <a:pPr algn="ctr">
                        <a:lnSpc>
                          <a:spcPct val="115000"/>
                        </a:lnSpc>
                        <a:spcAft>
                          <a:spcPts val="0"/>
                        </a:spcAft>
                      </a:pPr>
                      <a:r>
                        <a:rPr lang="en-GB" sz="2200" dirty="0">
                          <a:effectLst/>
                          <a:latin typeface="Arial Rounded MT Bold" panose="020F0704030504030204" pitchFamily="34" charset="0"/>
                        </a:rPr>
                        <a:t>Environment</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ctr">
                        <a:lnSpc>
                          <a:spcPct val="115000"/>
                        </a:lnSpc>
                        <a:spcAft>
                          <a:spcPts val="0"/>
                        </a:spcAft>
                      </a:pPr>
                      <a:r>
                        <a:rPr lang="en-GB" sz="2200" dirty="0">
                          <a:effectLst/>
                          <a:latin typeface="Arial Rounded MT Bold" panose="020F0704030504030204" pitchFamily="34" charset="0"/>
                        </a:rPr>
                        <a:t>Reason</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ctr">
                        <a:lnSpc>
                          <a:spcPct val="115000"/>
                        </a:lnSpc>
                        <a:spcAft>
                          <a:spcPts val="0"/>
                        </a:spcAft>
                      </a:pPr>
                      <a:r>
                        <a:rPr lang="en-GB" sz="2200" dirty="0">
                          <a:effectLst/>
                          <a:latin typeface="Arial Rounded MT Bold" panose="020F0704030504030204" pitchFamily="34" charset="0"/>
                        </a:rPr>
                        <a:t>Number</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0000"/>
                  </a:ext>
                </a:extLst>
              </a:tr>
              <a:tr h="0">
                <a:tc>
                  <a:txBody>
                    <a:bodyPr/>
                    <a:lstStyle/>
                    <a:p>
                      <a:pPr algn="ctr">
                        <a:lnSpc>
                          <a:spcPct val="115000"/>
                        </a:lnSpc>
                        <a:spcAft>
                          <a:spcPts val="0"/>
                        </a:spcAft>
                        <a:tabLst>
                          <a:tab pos="1392555" algn="l"/>
                        </a:tabLst>
                      </a:pPr>
                      <a:r>
                        <a:rPr lang="en-GB" sz="2200" dirty="0">
                          <a:effectLst/>
                          <a:latin typeface="Arial Rounded MT Bold" panose="020F0704030504030204" pitchFamily="34" charset="0"/>
                        </a:rPr>
                        <a:t>a.</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GB" sz="2200" dirty="0">
                          <a:effectLst/>
                          <a:latin typeface="Arial Rounded MT Bold" panose="020F0704030504030204" pitchFamily="34" charset="0"/>
                        </a:rPr>
                        <a:t>b.</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GB" sz="2200" dirty="0">
                          <a:effectLst/>
                          <a:latin typeface="Arial Rounded MT Bold" panose="020F0704030504030204" pitchFamily="34" charset="0"/>
                        </a:rPr>
                        <a:t>c.</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0001"/>
                  </a:ext>
                </a:extLst>
              </a:tr>
              <a:tr h="0">
                <a:tc>
                  <a:txBody>
                    <a:bodyPr/>
                    <a:lstStyle/>
                    <a:p>
                      <a:pPr>
                        <a:lnSpc>
                          <a:spcPct val="115000"/>
                        </a:lnSpc>
                        <a:spcAft>
                          <a:spcPts val="0"/>
                        </a:spcAft>
                        <a:tabLst>
                          <a:tab pos="1392555" algn="l"/>
                        </a:tabLst>
                      </a:pPr>
                      <a:r>
                        <a:rPr lang="en-GB" sz="2200" dirty="0">
                          <a:effectLst/>
                          <a:latin typeface="Arial Rounded MT Bold" panose="020F0704030504030204" pitchFamily="34" charset="0"/>
                        </a:rPr>
                        <a:t>Corporate Operations</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dirty="0">
                          <a:effectLst/>
                          <a:latin typeface="Arial Rounded MT Bold" panose="020F0704030504030204" pitchFamily="34" charset="0"/>
                        </a:rPr>
                        <a:t>Resignation</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dirty="0">
                          <a:effectLst/>
                          <a:latin typeface="Arial Rounded MT Bold" panose="020F0704030504030204" pitchFamily="34" charset="0"/>
                        </a:rPr>
                        <a:t>1</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713295964"/>
              </p:ext>
            </p:extLst>
          </p:nvPr>
        </p:nvGraphicFramePr>
        <p:xfrm>
          <a:off x="4991660" y="7169757"/>
          <a:ext cx="18456168" cy="1156716"/>
        </p:xfrm>
        <a:graphic>
          <a:graphicData uri="http://schemas.openxmlformats.org/drawingml/2006/table">
            <a:tbl>
              <a:tblPr firstRow="1" firstCol="1" bandRow="1">
                <a:tableStyleId>{5940675A-B579-460E-94D1-54222C63F5DA}</a:tableStyleId>
              </a:tblPr>
              <a:tblGrid>
                <a:gridCol w="8392396">
                  <a:extLst>
                    <a:ext uri="{9D8B030D-6E8A-4147-A177-3AD203B41FA5}">
                      <a16:colId xmlns:a16="http://schemas.microsoft.com/office/drawing/2014/main" val="20000"/>
                    </a:ext>
                  </a:extLst>
                </a:gridCol>
                <a:gridCol w="10063772">
                  <a:extLst>
                    <a:ext uri="{9D8B030D-6E8A-4147-A177-3AD203B41FA5}">
                      <a16:colId xmlns:a16="http://schemas.microsoft.com/office/drawing/2014/main" val="20001"/>
                    </a:ext>
                  </a:extLst>
                </a:gridCol>
              </a:tblGrid>
              <a:tr h="0">
                <a:tc>
                  <a:txBody>
                    <a:bodyPr/>
                    <a:lstStyle/>
                    <a:p>
                      <a:pPr algn="ctr">
                        <a:lnSpc>
                          <a:spcPct val="115000"/>
                        </a:lnSpc>
                        <a:spcAft>
                          <a:spcPts val="0"/>
                        </a:spcAft>
                      </a:pPr>
                      <a:r>
                        <a:rPr lang="en-GB" sz="2200" dirty="0">
                          <a:effectLst/>
                          <a:latin typeface="Arial Rounded MT Bold" panose="020F0704030504030204" pitchFamily="34" charset="0"/>
                        </a:rPr>
                        <a:t>Short Courses</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ctr">
                        <a:lnSpc>
                          <a:spcPct val="115000"/>
                        </a:lnSpc>
                        <a:spcAft>
                          <a:spcPts val="0"/>
                        </a:spcAft>
                      </a:pPr>
                      <a:r>
                        <a:rPr lang="en-GB" sz="2200" dirty="0">
                          <a:effectLst/>
                          <a:latin typeface="Arial Rounded MT Bold" panose="020F0704030504030204" pitchFamily="34" charset="0"/>
                        </a:rPr>
                        <a:t>Symposia/Seminar</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0000"/>
                  </a:ext>
                </a:extLst>
              </a:tr>
              <a:tr h="0">
                <a:tc>
                  <a:txBody>
                    <a:bodyPr/>
                    <a:lstStyle/>
                    <a:p>
                      <a:pPr algn="ctr">
                        <a:lnSpc>
                          <a:spcPct val="115000"/>
                        </a:lnSpc>
                        <a:spcAft>
                          <a:spcPts val="0"/>
                        </a:spcAft>
                      </a:pPr>
                      <a:r>
                        <a:rPr lang="en-GB" sz="2200" dirty="0">
                          <a:effectLst/>
                          <a:latin typeface="Arial Rounded MT Bold" panose="020F0704030504030204" pitchFamily="34" charset="0"/>
                        </a:rPr>
                        <a:t>b.</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GB" sz="2200" dirty="0">
                          <a:effectLst/>
                          <a:latin typeface="Arial Rounded MT Bold" panose="020F0704030504030204" pitchFamily="34" charset="0"/>
                        </a:rPr>
                        <a:t>c.</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0001"/>
                  </a:ext>
                </a:extLst>
              </a:tr>
              <a:tr h="0">
                <a:tc>
                  <a:txBody>
                    <a:bodyPr/>
                    <a:lstStyle/>
                    <a:p>
                      <a:pPr algn="ctr">
                        <a:lnSpc>
                          <a:spcPct val="115000"/>
                        </a:lnSpc>
                        <a:spcAft>
                          <a:spcPts val="0"/>
                        </a:spcAft>
                      </a:pPr>
                      <a:r>
                        <a:rPr lang="en-GB" sz="2200" dirty="0">
                          <a:effectLst/>
                          <a:latin typeface="Arial Rounded MT Bold" panose="020F0704030504030204" pitchFamily="34" charset="0"/>
                        </a:rPr>
                        <a:t>32</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dirty="0">
                          <a:effectLst/>
                          <a:latin typeface="Arial Rounded MT Bold" panose="020F0704030504030204" pitchFamily="34" charset="0"/>
                        </a:rPr>
                        <a:t>0</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507260168"/>
              </p:ext>
            </p:extLst>
          </p:nvPr>
        </p:nvGraphicFramePr>
        <p:xfrm>
          <a:off x="4991660" y="9171164"/>
          <a:ext cx="18456167" cy="2313432"/>
        </p:xfrm>
        <a:graphic>
          <a:graphicData uri="http://schemas.openxmlformats.org/drawingml/2006/table">
            <a:tbl>
              <a:tblPr firstRow="1" firstCol="1" bandRow="1">
                <a:tableStyleId>{5940675A-B579-460E-94D1-54222C63F5DA}</a:tableStyleId>
              </a:tblPr>
              <a:tblGrid>
                <a:gridCol w="3686393">
                  <a:extLst>
                    <a:ext uri="{9D8B030D-6E8A-4147-A177-3AD203B41FA5}">
                      <a16:colId xmlns:a16="http://schemas.microsoft.com/office/drawing/2014/main" val="20000"/>
                    </a:ext>
                  </a:extLst>
                </a:gridCol>
                <a:gridCol w="1677495">
                  <a:extLst>
                    <a:ext uri="{9D8B030D-6E8A-4147-A177-3AD203B41FA5}">
                      <a16:colId xmlns:a16="http://schemas.microsoft.com/office/drawing/2014/main" val="20001"/>
                    </a:ext>
                  </a:extLst>
                </a:gridCol>
                <a:gridCol w="2064752">
                  <a:extLst>
                    <a:ext uri="{9D8B030D-6E8A-4147-A177-3AD203B41FA5}">
                      <a16:colId xmlns:a16="http://schemas.microsoft.com/office/drawing/2014/main" val="20002"/>
                    </a:ext>
                  </a:extLst>
                </a:gridCol>
                <a:gridCol w="2064752">
                  <a:extLst>
                    <a:ext uri="{9D8B030D-6E8A-4147-A177-3AD203B41FA5}">
                      <a16:colId xmlns:a16="http://schemas.microsoft.com/office/drawing/2014/main" val="20003"/>
                    </a:ext>
                  </a:extLst>
                </a:gridCol>
                <a:gridCol w="1677495">
                  <a:extLst>
                    <a:ext uri="{9D8B030D-6E8A-4147-A177-3AD203B41FA5}">
                      <a16:colId xmlns:a16="http://schemas.microsoft.com/office/drawing/2014/main" val="20004"/>
                    </a:ext>
                  </a:extLst>
                </a:gridCol>
                <a:gridCol w="1677495">
                  <a:extLst>
                    <a:ext uri="{9D8B030D-6E8A-4147-A177-3AD203B41FA5}">
                      <a16:colId xmlns:a16="http://schemas.microsoft.com/office/drawing/2014/main" val="20005"/>
                    </a:ext>
                  </a:extLst>
                </a:gridCol>
                <a:gridCol w="2064752">
                  <a:extLst>
                    <a:ext uri="{9D8B030D-6E8A-4147-A177-3AD203B41FA5}">
                      <a16:colId xmlns:a16="http://schemas.microsoft.com/office/drawing/2014/main" val="20006"/>
                    </a:ext>
                  </a:extLst>
                </a:gridCol>
                <a:gridCol w="2064752">
                  <a:extLst>
                    <a:ext uri="{9D8B030D-6E8A-4147-A177-3AD203B41FA5}">
                      <a16:colId xmlns:a16="http://schemas.microsoft.com/office/drawing/2014/main" val="20007"/>
                    </a:ext>
                  </a:extLst>
                </a:gridCol>
                <a:gridCol w="1478281">
                  <a:extLst>
                    <a:ext uri="{9D8B030D-6E8A-4147-A177-3AD203B41FA5}">
                      <a16:colId xmlns:a16="http://schemas.microsoft.com/office/drawing/2014/main" val="20008"/>
                    </a:ext>
                  </a:extLst>
                </a:gridCol>
              </a:tblGrid>
              <a:tr h="0">
                <a:tc rowSpan="2">
                  <a:txBody>
                    <a:bodyPr/>
                    <a:lstStyle/>
                    <a:p>
                      <a:pPr algn="ctr">
                        <a:lnSpc>
                          <a:spcPct val="115000"/>
                        </a:lnSpc>
                        <a:spcAft>
                          <a:spcPts val="0"/>
                        </a:spcAft>
                      </a:pPr>
                      <a:r>
                        <a:rPr lang="en-GB" sz="2200" dirty="0">
                          <a:effectLst/>
                          <a:latin typeface="Arial Rounded MT Bold" panose="020F0704030504030204" pitchFamily="34" charset="0"/>
                        </a:rPr>
                        <a:t>Environment</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gridSpan="4">
                  <a:txBody>
                    <a:bodyPr/>
                    <a:lstStyle/>
                    <a:p>
                      <a:pPr algn="ctr">
                        <a:lnSpc>
                          <a:spcPct val="115000"/>
                        </a:lnSpc>
                        <a:spcAft>
                          <a:spcPts val="0"/>
                        </a:spcAft>
                      </a:pPr>
                      <a:r>
                        <a:rPr lang="en-GB" sz="2200">
                          <a:effectLst/>
                          <a:latin typeface="Arial Rounded MT Bold" panose="020F0704030504030204" pitchFamily="34" charset="0"/>
                        </a:rPr>
                        <a:t>Male</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lgn="ctr">
                        <a:lnSpc>
                          <a:spcPct val="115000"/>
                        </a:lnSpc>
                        <a:spcAft>
                          <a:spcPts val="0"/>
                        </a:spcAft>
                      </a:pPr>
                      <a:r>
                        <a:rPr lang="en-GB" sz="2200">
                          <a:effectLst/>
                          <a:latin typeface="Arial Rounded MT Bold" panose="020F0704030504030204" pitchFamily="34" charset="0"/>
                        </a:rPr>
                        <a:t>Female</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0">
                <a:tc vMerge="1">
                  <a:txBody>
                    <a:bodyPr/>
                    <a:lstStyle/>
                    <a:p>
                      <a:endParaRPr lang="en-ZA"/>
                    </a:p>
                  </a:txBody>
                  <a:tcPr/>
                </a:tc>
                <a:tc>
                  <a:txBody>
                    <a:bodyPr/>
                    <a:lstStyle/>
                    <a:p>
                      <a:pPr algn="ctr">
                        <a:lnSpc>
                          <a:spcPct val="115000"/>
                        </a:lnSpc>
                        <a:spcAft>
                          <a:spcPts val="0"/>
                        </a:spcAft>
                      </a:pPr>
                      <a:r>
                        <a:rPr lang="en-GB" sz="2200" dirty="0">
                          <a:effectLst/>
                          <a:latin typeface="Arial Rounded MT Bold" panose="020F0704030504030204" pitchFamily="34" charset="0"/>
                        </a:rPr>
                        <a:t>African</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ctr">
                        <a:lnSpc>
                          <a:spcPct val="115000"/>
                        </a:lnSpc>
                        <a:spcAft>
                          <a:spcPts val="0"/>
                        </a:spcAft>
                      </a:pPr>
                      <a:r>
                        <a:rPr lang="en-GB" sz="2200" dirty="0">
                          <a:effectLst/>
                          <a:latin typeface="Arial Rounded MT Bold" panose="020F0704030504030204" pitchFamily="34" charset="0"/>
                        </a:rPr>
                        <a:t>Asian</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ctr">
                        <a:lnSpc>
                          <a:spcPct val="115000"/>
                        </a:lnSpc>
                        <a:spcAft>
                          <a:spcPts val="0"/>
                        </a:spcAft>
                      </a:pPr>
                      <a:r>
                        <a:rPr lang="en-GB" sz="2200">
                          <a:effectLst/>
                          <a:latin typeface="Arial Rounded MT Bold" panose="020F0704030504030204" pitchFamily="34" charset="0"/>
                        </a:rPr>
                        <a:t>Coloured</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ctr">
                        <a:lnSpc>
                          <a:spcPct val="115000"/>
                        </a:lnSpc>
                        <a:spcAft>
                          <a:spcPts val="0"/>
                        </a:spcAft>
                      </a:pPr>
                      <a:r>
                        <a:rPr lang="en-GB" sz="2200">
                          <a:effectLst/>
                          <a:latin typeface="Arial Rounded MT Bold" panose="020F0704030504030204" pitchFamily="34" charset="0"/>
                        </a:rPr>
                        <a:t>White</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ctr">
                        <a:lnSpc>
                          <a:spcPct val="115000"/>
                        </a:lnSpc>
                        <a:spcAft>
                          <a:spcPts val="0"/>
                        </a:spcAft>
                      </a:pPr>
                      <a:r>
                        <a:rPr lang="en-GB" sz="2200" dirty="0">
                          <a:effectLst/>
                          <a:latin typeface="Arial Rounded MT Bold" panose="020F0704030504030204" pitchFamily="34" charset="0"/>
                        </a:rPr>
                        <a:t>African</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ctr">
                        <a:lnSpc>
                          <a:spcPct val="115000"/>
                        </a:lnSpc>
                        <a:spcAft>
                          <a:spcPts val="0"/>
                        </a:spcAft>
                      </a:pPr>
                      <a:r>
                        <a:rPr lang="en-GB" sz="2200">
                          <a:effectLst/>
                          <a:latin typeface="Arial Rounded MT Bold" panose="020F0704030504030204" pitchFamily="34" charset="0"/>
                        </a:rPr>
                        <a:t>Asian</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ctr">
                        <a:lnSpc>
                          <a:spcPct val="115000"/>
                        </a:lnSpc>
                        <a:spcAft>
                          <a:spcPts val="0"/>
                        </a:spcAft>
                      </a:pPr>
                      <a:r>
                        <a:rPr lang="en-GB" sz="2200">
                          <a:effectLst/>
                          <a:latin typeface="Arial Rounded MT Bold" panose="020F0704030504030204" pitchFamily="34" charset="0"/>
                        </a:rPr>
                        <a:t>Coloured</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ctr">
                        <a:lnSpc>
                          <a:spcPct val="115000"/>
                        </a:lnSpc>
                        <a:spcAft>
                          <a:spcPts val="0"/>
                        </a:spcAft>
                      </a:pPr>
                      <a:r>
                        <a:rPr lang="en-GB" sz="2200" dirty="0">
                          <a:effectLst/>
                          <a:latin typeface="Arial Rounded MT Bold" panose="020F0704030504030204" pitchFamily="34" charset="0"/>
                        </a:rPr>
                        <a:t>White</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0001"/>
                  </a:ext>
                </a:extLst>
              </a:tr>
              <a:tr h="0">
                <a:tc>
                  <a:txBody>
                    <a:bodyPr/>
                    <a:lstStyle/>
                    <a:p>
                      <a:pPr algn="ctr">
                        <a:lnSpc>
                          <a:spcPct val="115000"/>
                        </a:lnSpc>
                        <a:spcAft>
                          <a:spcPts val="0"/>
                        </a:spcAft>
                      </a:pPr>
                      <a:r>
                        <a:rPr lang="en-GB" sz="2200" dirty="0">
                          <a:effectLst/>
                          <a:latin typeface="Arial Rounded MT Bold" panose="020F0704030504030204" pitchFamily="34" charset="0"/>
                        </a:rPr>
                        <a:t>a.</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GB" sz="2200" dirty="0">
                          <a:effectLst/>
                          <a:latin typeface="Arial Rounded MT Bold" panose="020F0704030504030204" pitchFamily="34" charset="0"/>
                        </a:rPr>
                        <a:t>b.</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GB" sz="2200" dirty="0">
                          <a:effectLst/>
                          <a:latin typeface="Arial Rounded MT Bold" panose="020F0704030504030204" pitchFamily="34" charset="0"/>
                        </a:rPr>
                        <a:t>c.</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GB" sz="2200" dirty="0">
                          <a:effectLst/>
                          <a:latin typeface="Arial Rounded MT Bold" panose="020F0704030504030204" pitchFamily="34" charset="0"/>
                        </a:rPr>
                        <a:t>d.</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GB" sz="2200" dirty="0">
                          <a:effectLst/>
                          <a:latin typeface="Arial Rounded MT Bold" panose="020F0704030504030204" pitchFamily="34" charset="0"/>
                        </a:rPr>
                        <a:t>e.</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GB" sz="2200" dirty="0">
                          <a:effectLst/>
                          <a:latin typeface="Arial Rounded MT Bold" panose="020F0704030504030204" pitchFamily="34" charset="0"/>
                        </a:rPr>
                        <a:t>f.</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GB" sz="2200" dirty="0">
                          <a:effectLst/>
                          <a:latin typeface="Arial Rounded MT Bold" panose="020F0704030504030204" pitchFamily="34" charset="0"/>
                        </a:rPr>
                        <a:t>g.</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GB" sz="2200" dirty="0">
                          <a:effectLst/>
                          <a:latin typeface="Arial Rounded MT Bold" panose="020F0704030504030204" pitchFamily="34" charset="0"/>
                        </a:rPr>
                        <a:t>h.</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GB" sz="2200" dirty="0" err="1">
                          <a:effectLst/>
                          <a:latin typeface="Arial Rounded MT Bold" panose="020F0704030504030204" pitchFamily="34" charset="0"/>
                        </a:rPr>
                        <a:t>i</a:t>
                      </a:r>
                      <a:r>
                        <a:rPr lang="en-GB" sz="2200" dirty="0">
                          <a:effectLst/>
                          <a:latin typeface="Arial Rounded MT Bold" panose="020F0704030504030204" pitchFamily="34" charset="0"/>
                        </a:rPr>
                        <a:t>.</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0002"/>
                  </a:ext>
                </a:extLst>
              </a:tr>
              <a:tr h="0">
                <a:tc>
                  <a:txBody>
                    <a:bodyPr/>
                    <a:lstStyle/>
                    <a:p>
                      <a:pPr algn="just">
                        <a:lnSpc>
                          <a:spcPct val="115000"/>
                        </a:lnSpc>
                        <a:spcAft>
                          <a:spcPts val="0"/>
                        </a:spcAft>
                      </a:pPr>
                      <a:r>
                        <a:rPr lang="en-GB" sz="2200">
                          <a:effectLst/>
                          <a:latin typeface="Arial Rounded MT Bold" panose="020F0704030504030204" pitchFamily="34" charset="0"/>
                        </a:rPr>
                        <a:t>Executive</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a:effectLst/>
                          <a:latin typeface="Arial Rounded MT Bold" panose="020F0704030504030204" pitchFamily="34" charset="0"/>
                        </a:rPr>
                        <a:t>3</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a:effectLst/>
                          <a:latin typeface="Arial Rounded MT Bold" panose="020F0704030504030204" pitchFamily="34" charset="0"/>
                        </a:rPr>
                        <a:t>0</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a:effectLst/>
                          <a:latin typeface="Arial Rounded MT Bold" panose="020F0704030504030204" pitchFamily="34" charset="0"/>
                        </a:rPr>
                        <a:t>0</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a:effectLst/>
                          <a:latin typeface="Arial Rounded MT Bold" panose="020F0704030504030204" pitchFamily="34" charset="0"/>
                        </a:rPr>
                        <a:t>0</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a:effectLst/>
                          <a:latin typeface="Arial Rounded MT Bold" panose="020F0704030504030204" pitchFamily="34" charset="0"/>
                        </a:rPr>
                        <a:t>4</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a:effectLst/>
                          <a:latin typeface="Arial Rounded MT Bold" panose="020F0704030504030204" pitchFamily="34" charset="0"/>
                        </a:rPr>
                        <a:t>0</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a:effectLst/>
                          <a:latin typeface="Arial Rounded MT Bold" panose="020F0704030504030204" pitchFamily="34" charset="0"/>
                        </a:rPr>
                        <a:t>0</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a:effectLst/>
                          <a:latin typeface="Arial Rounded MT Bold" panose="020F0704030504030204" pitchFamily="34" charset="0"/>
                        </a:rPr>
                        <a:t>0</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0">
                <a:tc>
                  <a:txBody>
                    <a:bodyPr/>
                    <a:lstStyle/>
                    <a:p>
                      <a:pPr algn="just">
                        <a:lnSpc>
                          <a:spcPct val="115000"/>
                        </a:lnSpc>
                        <a:spcAft>
                          <a:spcPts val="0"/>
                        </a:spcAft>
                      </a:pPr>
                      <a:r>
                        <a:rPr lang="en-GB" sz="2200">
                          <a:effectLst/>
                          <a:latin typeface="Arial Rounded MT Bold" panose="020F0704030504030204" pitchFamily="34" charset="0"/>
                        </a:rPr>
                        <a:t>Support</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a:effectLst/>
                          <a:latin typeface="Arial Rounded MT Bold" panose="020F0704030504030204" pitchFamily="34" charset="0"/>
                        </a:rPr>
                        <a:t>9</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a:effectLst/>
                          <a:latin typeface="Arial Rounded MT Bold" panose="020F0704030504030204" pitchFamily="34" charset="0"/>
                        </a:rPr>
                        <a:t>0</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a:effectLst/>
                          <a:latin typeface="Arial Rounded MT Bold" panose="020F0704030504030204" pitchFamily="34" charset="0"/>
                        </a:rPr>
                        <a:t>0</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a:effectLst/>
                          <a:latin typeface="Arial Rounded MT Bold" panose="020F0704030504030204" pitchFamily="34" charset="0"/>
                        </a:rPr>
                        <a:t>1</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a:effectLst/>
                          <a:latin typeface="Arial Rounded MT Bold" panose="020F0704030504030204" pitchFamily="34" charset="0"/>
                        </a:rPr>
                        <a:t>7</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a:effectLst/>
                          <a:latin typeface="Arial Rounded MT Bold" panose="020F0704030504030204" pitchFamily="34" charset="0"/>
                        </a:rPr>
                        <a:t>0</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a:effectLst/>
                          <a:latin typeface="Arial Rounded MT Bold" panose="020F0704030504030204" pitchFamily="34" charset="0"/>
                        </a:rPr>
                        <a:t>1</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a:effectLst/>
                          <a:latin typeface="Arial Rounded MT Bold" panose="020F0704030504030204" pitchFamily="34" charset="0"/>
                        </a:rPr>
                        <a:t>2</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0">
                <a:tc>
                  <a:txBody>
                    <a:bodyPr/>
                    <a:lstStyle/>
                    <a:p>
                      <a:pPr algn="just">
                        <a:lnSpc>
                          <a:spcPct val="115000"/>
                        </a:lnSpc>
                        <a:spcAft>
                          <a:spcPts val="0"/>
                        </a:spcAft>
                      </a:pPr>
                      <a:r>
                        <a:rPr lang="en-GB" sz="2200">
                          <a:effectLst/>
                          <a:latin typeface="Arial Rounded MT Bold" panose="020F0704030504030204" pitchFamily="34" charset="0"/>
                        </a:rPr>
                        <a:t>Operational</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a:effectLst/>
                          <a:latin typeface="Arial Rounded MT Bold" panose="020F0704030504030204" pitchFamily="34" charset="0"/>
                        </a:rPr>
                        <a:t>17</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a:effectLst/>
                          <a:latin typeface="Arial Rounded MT Bold" panose="020F0704030504030204" pitchFamily="34" charset="0"/>
                        </a:rPr>
                        <a:t>0</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a:effectLst/>
                          <a:latin typeface="Arial Rounded MT Bold" panose="020F0704030504030204" pitchFamily="34" charset="0"/>
                        </a:rPr>
                        <a:t>0</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a:effectLst/>
                          <a:latin typeface="Arial Rounded MT Bold" panose="020F0704030504030204" pitchFamily="34" charset="0"/>
                        </a:rPr>
                        <a:t>1</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a:effectLst/>
                          <a:latin typeface="Arial Rounded MT Bold" panose="020F0704030504030204" pitchFamily="34" charset="0"/>
                        </a:rPr>
                        <a:t>16</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a:effectLst/>
                          <a:latin typeface="Arial Rounded MT Bold" panose="020F0704030504030204" pitchFamily="34" charset="0"/>
                        </a:rPr>
                        <a:t>1</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a:effectLst/>
                          <a:latin typeface="Arial Rounded MT Bold" panose="020F0704030504030204" pitchFamily="34" charset="0"/>
                        </a:rPr>
                        <a:t>0</a:t>
                      </a:r>
                      <a:endParaRPr lang="en-ZA" sz="22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200" dirty="0">
                          <a:effectLst/>
                          <a:latin typeface="Arial Rounded MT Bold" panose="020F0704030504030204" pitchFamily="34" charset="0"/>
                        </a:rPr>
                        <a:t>0</a:t>
                      </a:r>
                      <a:endParaRPr lang="en-ZA" sz="2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bl>
          </a:graphicData>
        </a:graphic>
      </p:graphicFrame>
      <p:sp>
        <p:nvSpPr>
          <p:cNvPr id="19" name="TextBox 18"/>
          <p:cNvSpPr txBox="1"/>
          <p:nvPr/>
        </p:nvSpPr>
        <p:spPr>
          <a:xfrm>
            <a:off x="28141" y="13366471"/>
            <a:ext cx="4115233" cy="369332"/>
          </a:xfrm>
          <a:prstGeom prst="rect">
            <a:avLst/>
          </a:prstGeom>
          <a:noFill/>
        </p:spPr>
        <p:txBody>
          <a:bodyPr wrap="square" rtlCol="0">
            <a:spAutoFit/>
          </a:bodyPr>
          <a:lstStyle/>
          <a:p>
            <a:pPr algn="ctr"/>
            <a:r>
              <a:rPr lang="en-ZA" sz="1800" dirty="0" smtClean="0">
                <a:solidFill>
                  <a:schemeClr val="bg1"/>
                </a:solidFill>
                <a:latin typeface="Arial Rounded MT Bold" panose="020F0704030504030204" pitchFamily="34" charset="0"/>
              </a:rPr>
              <a:t>40.</a:t>
            </a:r>
            <a:endParaRPr lang="en-ZA" sz="1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4057176200"/>
      </p:ext>
    </p:extLst>
  </p:cSld>
  <p:clrMapOvr>
    <a:masterClrMapping/>
  </p:clrMapOvr>
  <p:transition spd="med"/>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Rectangle 4"/>
          <p:cNvSpPr/>
          <p:nvPr/>
        </p:nvSpPr>
        <p:spPr>
          <a:xfrm>
            <a:off x="4061883" y="1956246"/>
            <a:ext cx="20309417" cy="10831689"/>
          </a:xfrm>
          <a:prstGeom prst="rect">
            <a:avLst/>
          </a:prstGeom>
        </p:spPr>
        <p:txBody>
          <a:bodyPr/>
          <a:lstStyle/>
          <a:p>
            <a:pPr lvl="0"/>
            <a:endParaRPr lang="en-ZA" dirty="0"/>
          </a:p>
          <a:p>
            <a:pPr lvl="0">
              <a:buChar char="•"/>
            </a:pPr>
            <a:endParaRPr lang="en-ZA" dirty="0"/>
          </a:p>
        </p:txBody>
      </p:sp>
      <p:grpSp>
        <p:nvGrpSpPr>
          <p:cNvPr id="16" name="Group 15"/>
          <p:cNvGrpSpPr/>
          <p:nvPr/>
        </p:nvGrpSpPr>
        <p:grpSpPr>
          <a:xfrm>
            <a:off x="28141" y="269838"/>
            <a:ext cx="4115234" cy="5191435"/>
            <a:chOff x="28141" y="859778"/>
            <a:chExt cx="4115234" cy="5191435"/>
          </a:xfrm>
        </p:grpSpPr>
        <p:pic>
          <p:nvPicPr>
            <p:cNvPr id="17" name="image5.png"/>
            <p:cNvPicPr/>
            <p:nvPr/>
          </p:nvPicPr>
          <p:blipFill>
            <a:blip r:embed="rId3">
              <a:extLst/>
            </a:blip>
            <a:stretch>
              <a:fillRect/>
            </a:stretch>
          </p:blipFill>
          <p:spPr>
            <a:xfrm>
              <a:off x="28141" y="859778"/>
              <a:ext cx="4115234" cy="3880663"/>
            </a:xfrm>
            <a:prstGeom prst="rect">
              <a:avLst/>
            </a:prstGeom>
            <a:ln w="12700">
              <a:miter lim="400000"/>
            </a:ln>
          </p:spPr>
        </p:pic>
        <p:sp>
          <p:nvSpPr>
            <p:cNvPr id="18"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smtClean="0">
                <a:solidFill>
                  <a:srgbClr val="FFDE17"/>
                </a:solidFill>
                <a:latin typeface="Arial Black" panose="020B0A04020102020204" pitchFamily="34" charset="0"/>
              </a:endParaRPr>
            </a:p>
            <a:p>
              <a:pPr lvl="0" algn="ctr">
                <a:defRPr sz="1800" cap="none">
                  <a:solidFill>
                    <a:srgbClr val="000000"/>
                  </a:solidFill>
                </a:defRPr>
              </a:pPr>
              <a:r>
                <a:rPr lang="en-ZA" sz="2500" cap="all" dirty="0" smtClean="0">
                  <a:solidFill>
                    <a:srgbClr val="FFDE17"/>
                  </a:solidFill>
                  <a:latin typeface="Arial Black" panose="020B0A04020102020204" pitchFamily="34" charset="0"/>
                </a:rPr>
                <a:t>&amp;</a:t>
              </a:r>
            </a:p>
            <a:p>
              <a:pPr lvl="0" algn="ctr">
                <a:defRPr sz="1800" cap="none">
                  <a:solidFill>
                    <a:srgbClr val="000000"/>
                  </a:solidFill>
                </a:defRPr>
              </a:pPr>
              <a:r>
                <a:rPr sz="2500" cap="all" dirty="0" smtClean="0">
                  <a:solidFill>
                    <a:srgbClr val="FFDE17"/>
                  </a:solidFill>
                  <a:latin typeface="Arial Black" panose="020B0A04020102020204" pitchFamily="34" charset="0"/>
                </a:rPr>
                <a:t>Impartial</a:t>
              </a:r>
              <a:endParaRPr sz="2500" cap="all" dirty="0">
                <a:solidFill>
                  <a:srgbClr val="FFDE17"/>
                </a:solidFill>
                <a:latin typeface="Arial Black" panose="020B0A04020102020204" pitchFamily="34" charset="0"/>
              </a:endParaRPr>
            </a:p>
          </p:txBody>
        </p:sp>
      </p:grpSp>
      <p:sp>
        <p:nvSpPr>
          <p:cNvPr id="7" name="Title 1"/>
          <p:cNvSpPr txBox="1">
            <a:spLocks/>
          </p:cNvSpPr>
          <p:nvPr/>
        </p:nvSpPr>
        <p:spPr>
          <a:xfrm>
            <a:off x="4143375" y="28299"/>
            <a:ext cx="19853060" cy="1852187"/>
          </a:xfrm>
          <a:prstGeom prst="rect">
            <a:avLst/>
          </a:prstGeom>
        </p:spPr>
        <p:txBody>
          <a:bodyPr anchor="ctr">
            <a:norm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r>
              <a:rPr lang="en-ZA" sz="8000" b="1" dirty="0" smtClean="0">
                <a:latin typeface="Arial Rounded MT Bold" panose="020F0704030504030204" pitchFamily="34" charset="0"/>
              </a:rPr>
              <a:t>Corporate support</a:t>
            </a:r>
            <a:endParaRPr lang="en-ZA" sz="4900" b="1" dirty="0">
              <a:latin typeface="Arial Rounded MT Bold" panose="020F0704030504030204" pitchFamily="34" charset="0"/>
            </a:endParaRPr>
          </a:p>
        </p:txBody>
      </p:sp>
      <p:sp>
        <p:nvSpPr>
          <p:cNvPr id="8" name="TextBox 7"/>
          <p:cNvSpPr txBox="1"/>
          <p:nvPr/>
        </p:nvSpPr>
        <p:spPr>
          <a:xfrm>
            <a:off x="4441371" y="1880486"/>
            <a:ext cx="19104429" cy="1141850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algn="just"/>
            <a:r>
              <a:rPr lang="en-GB" b="1" u="sng" dirty="0">
                <a:solidFill>
                  <a:schemeClr val="tx1"/>
                </a:solidFill>
                <a:latin typeface="Arial Rounded MT Bold" panose="020F0704030504030204" pitchFamily="34" charset="0"/>
              </a:rPr>
              <a:t>ANNUAL FINANCIAL </a:t>
            </a:r>
            <a:r>
              <a:rPr lang="en-GB" b="1" u="sng" dirty="0" smtClean="0">
                <a:solidFill>
                  <a:schemeClr val="tx1"/>
                </a:solidFill>
                <a:latin typeface="Arial Rounded MT Bold" panose="020F0704030504030204" pitchFamily="34" charset="0"/>
              </a:rPr>
              <a:t>INFORMATION</a:t>
            </a:r>
            <a:r>
              <a:rPr lang="en-ZA" dirty="0" smtClean="0">
                <a:solidFill>
                  <a:schemeClr val="tx1"/>
                </a:solidFill>
                <a:latin typeface="Arial Rounded MT Bold" panose="020F0704030504030204" pitchFamily="34" charset="0"/>
              </a:rPr>
              <a:t>.  </a:t>
            </a:r>
            <a:r>
              <a:rPr lang="en-GB" sz="2400" dirty="0" smtClean="0">
                <a:solidFill>
                  <a:schemeClr val="tx1"/>
                </a:solidFill>
                <a:latin typeface="Arial Rounded MT Bold" panose="020F0704030504030204" pitchFamily="34" charset="0"/>
              </a:rPr>
              <a:t>The </a:t>
            </a:r>
            <a:r>
              <a:rPr lang="en-GB" sz="2400" dirty="0">
                <a:solidFill>
                  <a:schemeClr val="tx1"/>
                </a:solidFill>
                <a:latin typeface="Arial Rounded MT Bold" panose="020F0704030504030204" pitchFamily="34" charset="0"/>
              </a:rPr>
              <a:t>purpose of the report is to provide an overview of the financial expenditure for the Office of the Military Ombud from 01 April 2020 to 31 March 2021.</a:t>
            </a:r>
            <a:endParaRPr lang="en-ZA" sz="2400" dirty="0">
              <a:solidFill>
                <a:schemeClr val="tx1"/>
              </a:solidFill>
              <a:latin typeface="Arial Rounded MT Bold" panose="020F0704030504030204" pitchFamily="34" charset="0"/>
            </a:endParaRPr>
          </a:p>
          <a:p>
            <a:pPr algn="just"/>
            <a:r>
              <a:rPr lang="en-GB" sz="2400" dirty="0">
                <a:solidFill>
                  <a:schemeClr val="tx1"/>
                </a:solidFill>
                <a:latin typeface="Arial Rounded MT Bold" panose="020F0704030504030204" pitchFamily="34" charset="0"/>
              </a:rPr>
              <a:t> </a:t>
            </a:r>
            <a:endParaRPr lang="en-ZA" sz="2400" dirty="0">
              <a:solidFill>
                <a:schemeClr val="tx1"/>
              </a:solidFill>
              <a:latin typeface="Arial Rounded MT Bold" panose="020F0704030504030204" pitchFamily="34" charset="0"/>
            </a:endParaRPr>
          </a:p>
          <a:p>
            <a:pPr algn="just"/>
            <a:r>
              <a:rPr lang="en-GB" sz="2400" dirty="0">
                <a:solidFill>
                  <a:schemeClr val="tx1"/>
                </a:solidFill>
                <a:latin typeface="Arial Rounded MT Bold" panose="020F0704030504030204" pitchFamily="34" charset="0"/>
              </a:rPr>
              <a:t>The year being reported on saw the Office faced with many challenges in its endeavours to efficiently and effectively conduct its business within the constraints imposed on it as the country faced the COVID pandemic and restrictions on movement and interaction with clients were limited.  New methods of conducting business had to be found to ensure that the service could still be delivered to the clients of the Office.</a:t>
            </a:r>
            <a:endParaRPr lang="en-ZA" sz="2400" dirty="0">
              <a:solidFill>
                <a:schemeClr val="tx1"/>
              </a:solidFill>
              <a:latin typeface="Arial Rounded MT Bold" panose="020F0704030504030204" pitchFamily="34" charset="0"/>
            </a:endParaRPr>
          </a:p>
          <a:p>
            <a:pPr algn="just"/>
            <a:r>
              <a:rPr lang="en-GB" sz="2400" dirty="0">
                <a:solidFill>
                  <a:schemeClr val="tx1"/>
                </a:solidFill>
                <a:latin typeface="Arial Rounded MT Bold" panose="020F0704030504030204" pitchFamily="34" charset="0"/>
              </a:rPr>
              <a:t> </a:t>
            </a:r>
            <a:endParaRPr lang="en-ZA" sz="2400" dirty="0">
              <a:solidFill>
                <a:schemeClr val="tx1"/>
              </a:solidFill>
              <a:latin typeface="Arial Rounded MT Bold" panose="020F0704030504030204" pitchFamily="34" charset="0"/>
            </a:endParaRPr>
          </a:p>
          <a:p>
            <a:pPr algn="just"/>
            <a:r>
              <a:rPr lang="en-GB" sz="2400" dirty="0">
                <a:solidFill>
                  <a:schemeClr val="tx1"/>
                </a:solidFill>
                <a:latin typeface="Arial Rounded MT Bold" panose="020F0704030504030204" pitchFamily="34" charset="0"/>
              </a:rPr>
              <a:t>Funding had to be spent on items that were not planned for in order to ensure that regulations put in place by government were adhered to and that all employees of the Office were kept safe.  At the same time the Office could not continue with a number of its planned events, like the annual </a:t>
            </a:r>
            <a:r>
              <a:rPr lang="en-GB" sz="2400" dirty="0" smtClean="0">
                <a:solidFill>
                  <a:schemeClr val="tx1"/>
                </a:solidFill>
                <a:latin typeface="Arial Rounded MT Bold" panose="020F0704030504030204" pitchFamily="34" charset="0"/>
              </a:rPr>
              <a:t>symposium and </a:t>
            </a:r>
            <a:r>
              <a:rPr lang="en-GB" sz="2400" dirty="0">
                <a:solidFill>
                  <a:schemeClr val="tx1"/>
                </a:solidFill>
                <a:latin typeface="Arial Rounded MT Bold" panose="020F0704030504030204" pitchFamily="34" charset="0"/>
              </a:rPr>
              <a:t>outreaches.  Delays were experienced with the whole procurement process over the reporting period due to the restrictions that were in place.</a:t>
            </a:r>
            <a:endParaRPr lang="en-ZA" sz="2400" dirty="0">
              <a:solidFill>
                <a:schemeClr val="tx1"/>
              </a:solidFill>
              <a:latin typeface="Arial Rounded MT Bold" panose="020F0704030504030204" pitchFamily="34" charset="0"/>
            </a:endParaRPr>
          </a:p>
          <a:p>
            <a:pPr algn="just"/>
            <a:r>
              <a:rPr lang="en-GB" sz="2400" dirty="0">
                <a:solidFill>
                  <a:schemeClr val="tx1"/>
                </a:solidFill>
                <a:latin typeface="Arial Rounded MT Bold" panose="020F0704030504030204" pitchFamily="34" charset="0"/>
              </a:rPr>
              <a:t> </a:t>
            </a:r>
            <a:endParaRPr lang="en-ZA" sz="2400" dirty="0">
              <a:solidFill>
                <a:schemeClr val="tx1"/>
              </a:solidFill>
              <a:latin typeface="Arial Rounded MT Bold" panose="020F0704030504030204" pitchFamily="34" charset="0"/>
            </a:endParaRPr>
          </a:p>
          <a:p>
            <a:pPr algn="just"/>
            <a:r>
              <a:rPr lang="en-GB" sz="2400" dirty="0">
                <a:solidFill>
                  <a:schemeClr val="tx1"/>
                </a:solidFill>
                <a:latin typeface="Arial Rounded MT Bold" panose="020F0704030504030204" pitchFamily="34" charset="0"/>
              </a:rPr>
              <a:t>The Office was allocated Rm55,203 for the 2020/21FY, of this Rm43,742 representing 79% of the allocation was for Compensation of Employees and Rm11,461 representing 21% of the allocation was for Operating costs.  Taking the constraints and challenges that were faced the Office spent Rm52,150 of its allocation.  Rm42,951 on Compensation of Employees and Rm9,199 on operating expenses.</a:t>
            </a:r>
            <a:endParaRPr lang="en-ZA" sz="2400" dirty="0">
              <a:solidFill>
                <a:schemeClr val="tx1"/>
              </a:solidFill>
              <a:latin typeface="Arial Rounded MT Bold" panose="020F0704030504030204" pitchFamily="34" charset="0"/>
            </a:endParaRPr>
          </a:p>
          <a:p>
            <a:pPr algn="just"/>
            <a:r>
              <a:rPr lang="en-GB" sz="2800" dirty="0">
                <a:solidFill>
                  <a:schemeClr val="tx1"/>
                </a:solidFill>
                <a:latin typeface="Arial Rounded MT Bold" panose="020F0704030504030204" pitchFamily="34" charset="0"/>
              </a:rPr>
              <a:t> </a:t>
            </a:r>
            <a:endParaRPr lang="en-ZA" sz="2400" dirty="0">
              <a:solidFill>
                <a:schemeClr val="tx1"/>
              </a:solidFill>
              <a:latin typeface="Arial Rounded MT Bold" panose="020F0704030504030204" pitchFamily="34" charset="0"/>
            </a:endParaRPr>
          </a:p>
          <a:p>
            <a:pPr marL="342900" indent="-342900" algn="just">
              <a:buFont typeface="Wingdings" panose="05000000000000000000" pitchFamily="2" charset="2"/>
              <a:buChar char="ü"/>
            </a:pPr>
            <a:r>
              <a:rPr lang="en-GB" sz="2400" b="1" u="sng" dirty="0">
                <a:solidFill>
                  <a:schemeClr val="tx1"/>
                </a:solidFill>
                <a:latin typeface="Arial Rounded MT Bold" panose="020F0704030504030204" pitchFamily="34" charset="0"/>
              </a:rPr>
              <a:t>Personnel Expenditure</a:t>
            </a:r>
            <a:r>
              <a:rPr lang="en-GB" sz="2400" dirty="0">
                <a:solidFill>
                  <a:schemeClr val="tx1"/>
                </a:solidFill>
                <a:latin typeface="Arial Rounded MT Bold" panose="020F0704030504030204" pitchFamily="34" charset="0"/>
              </a:rPr>
              <a:t>.  Personnel expenditure increased by 3% from R41,514 million in the 2019/20 financial year to Rm42,951 in the 2020/21 financial year.  There were three (3) vacancies during the financial year of which two (2) were staffed in the last quarter of the year.  The variance of Rk791 between the vote and expenditure is as a result of delays in the staffing of the vacant positions.  </a:t>
            </a:r>
            <a:endParaRPr lang="en-ZA" sz="2400" dirty="0">
              <a:solidFill>
                <a:schemeClr val="tx1"/>
              </a:solidFill>
              <a:latin typeface="Arial Rounded MT Bold" panose="020F0704030504030204" pitchFamily="34" charset="0"/>
            </a:endParaRPr>
          </a:p>
          <a:p>
            <a:pPr marL="342900" indent="-342900" algn="just">
              <a:buFont typeface="Wingdings" panose="05000000000000000000" pitchFamily="2" charset="2"/>
              <a:buChar char="ü"/>
            </a:pPr>
            <a:endParaRPr lang="en-ZA" sz="2400" dirty="0">
              <a:solidFill>
                <a:schemeClr val="tx1"/>
              </a:solidFill>
              <a:latin typeface="Arial Rounded MT Bold" panose="020F0704030504030204" pitchFamily="34" charset="0"/>
            </a:endParaRPr>
          </a:p>
          <a:p>
            <a:pPr marL="360363" algn="just"/>
            <a:r>
              <a:rPr lang="en-GB" sz="2400" dirty="0" smtClean="0">
                <a:solidFill>
                  <a:schemeClr val="tx1"/>
                </a:solidFill>
                <a:latin typeface="Arial Rounded MT Bold" panose="020F0704030504030204" pitchFamily="34" charset="0"/>
              </a:rPr>
              <a:t>Should </a:t>
            </a:r>
            <a:r>
              <a:rPr lang="en-GB" sz="2400" dirty="0">
                <a:solidFill>
                  <a:schemeClr val="tx1"/>
                </a:solidFill>
                <a:latin typeface="Arial Rounded MT Bold" panose="020F0704030504030204" pitchFamily="34" charset="0"/>
              </a:rPr>
              <a:t>the posts have been staffed then the personnel expenditure would have exceeded the allocation.  This is a result of when the Office became a line item in the National Treasury letter of allocation the ceiling on Compensation of Employees did not take into account the 63 staffed posts and the Office was underfunded for the staffed posts.</a:t>
            </a:r>
            <a:endParaRPr lang="en-ZA" sz="2400" dirty="0">
              <a:solidFill>
                <a:schemeClr val="tx1"/>
              </a:solidFill>
              <a:latin typeface="Arial Rounded MT Bold" panose="020F0704030504030204" pitchFamily="34" charset="0"/>
            </a:endParaRPr>
          </a:p>
          <a:p>
            <a:pPr algn="just"/>
            <a:r>
              <a:rPr lang="en-GB" sz="2400" dirty="0">
                <a:solidFill>
                  <a:schemeClr val="tx1"/>
                </a:solidFill>
                <a:latin typeface="Arial Rounded MT Bold" panose="020F0704030504030204" pitchFamily="34" charset="0"/>
              </a:rPr>
              <a:t> </a:t>
            </a:r>
            <a:endParaRPr lang="en-ZA" sz="2400" dirty="0">
              <a:solidFill>
                <a:schemeClr val="tx1"/>
              </a:solidFill>
              <a:latin typeface="Arial Rounded MT Bold" panose="020F0704030504030204" pitchFamily="34" charset="0"/>
            </a:endParaRPr>
          </a:p>
          <a:p>
            <a:pPr marL="342900" indent="-342900" algn="just">
              <a:buFont typeface="Wingdings" panose="05000000000000000000" pitchFamily="2" charset="2"/>
              <a:buChar char="ü"/>
            </a:pPr>
            <a:r>
              <a:rPr lang="en-GB" sz="2400" b="1" u="sng" dirty="0">
                <a:solidFill>
                  <a:schemeClr val="tx1"/>
                </a:solidFill>
                <a:latin typeface="Arial Rounded MT Bold" panose="020F0704030504030204" pitchFamily="34" charset="0"/>
              </a:rPr>
              <a:t>Operating Expenditure</a:t>
            </a:r>
            <a:r>
              <a:rPr lang="en-GB" sz="2400" dirty="0">
                <a:solidFill>
                  <a:schemeClr val="tx1"/>
                </a:solidFill>
                <a:latin typeface="Arial Rounded MT Bold" panose="020F0704030504030204" pitchFamily="34" charset="0"/>
              </a:rPr>
              <a:t>.  Operating expenditure decreased by 20% from Rm11,569 in the 2019/20 financial year to Rm9,199 in the 2020/21 financial year. The variance of Rm2,262 between the vote and expenditure is as a result of delays in the procurement processes and due to the constraints caused by the pandemic. </a:t>
            </a:r>
            <a:endParaRPr lang="en-ZA" sz="2400" dirty="0">
              <a:solidFill>
                <a:schemeClr val="tx1"/>
              </a:solidFill>
              <a:latin typeface="Arial Rounded MT Bold" panose="020F0704030504030204" pitchFamily="34" charset="0"/>
            </a:endParaRPr>
          </a:p>
        </p:txBody>
      </p:sp>
      <p:sp>
        <p:nvSpPr>
          <p:cNvPr id="10" name="TextBox 9"/>
          <p:cNvSpPr txBox="1"/>
          <p:nvPr/>
        </p:nvSpPr>
        <p:spPr>
          <a:xfrm>
            <a:off x="28141" y="13366471"/>
            <a:ext cx="4115233" cy="369332"/>
          </a:xfrm>
          <a:prstGeom prst="rect">
            <a:avLst/>
          </a:prstGeom>
          <a:noFill/>
        </p:spPr>
        <p:txBody>
          <a:bodyPr wrap="square" rtlCol="0">
            <a:spAutoFit/>
          </a:bodyPr>
          <a:lstStyle/>
          <a:p>
            <a:pPr algn="ctr"/>
            <a:r>
              <a:rPr lang="en-ZA" sz="1800" dirty="0" smtClean="0">
                <a:solidFill>
                  <a:schemeClr val="bg1"/>
                </a:solidFill>
                <a:latin typeface="Arial Rounded MT Bold" panose="020F0704030504030204" pitchFamily="34" charset="0"/>
              </a:rPr>
              <a:t>41.</a:t>
            </a:r>
            <a:endParaRPr lang="en-ZA" sz="1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130529698"/>
      </p:ext>
    </p:extLst>
  </p:cSld>
  <p:clrMapOvr>
    <a:masterClrMapping/>
  </p:clrMapOvr>
  <p:transition spd="med"/>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 name="Shape 281"/>
          <p:cNvSpPr/>
          <p:nvPr/>
        </p:nvSpPr>
        <p:spPr>
          <a:xfrm>
            <a:off x="0" y="-12699"/>
            <a:ext cx="24377650" cy="9291896"/>
          </a:xfrm>
          <a:prstGeom prst="rect">
            <a:avLst/>
          </a:prstGeom>
          <a:gradFill>
            <a:gsLst>
              <a:gs pos="0">
                <a:srgbClr val="0C7F40"/>
              </a:gs>
              <a:gs pos="100000">
                <a:srgbClr val="0C7F40"/>
              </a:gs>
            </a:gsLst>
            <a:lin ang="5400000"/>
          </a:gradFill>
          <a:ln w="12700">
            <a:miter lim="400000"/>
          </a:ln>
        </p:spPr>
        <p:txBody>
          <a:bodyPr lIns="0" tIns="0" rIns="0" bIns="0" anchor="ctr"/>
          <a:lstStyle/>
          <a:p>
            <a:pPr lvl="0" algn="ctr">
              <a:defRPr>
                <a:solidFill>
                  <a:srgbClr val="FFFFFF"/>
                </a:solidFill>
                <a:latin typeface="Lato Light"/>
                <a:ea typeface="Lato Light"/>
                <a:cs typeface="Lato Light"/>
                <a:sym typeface="Lato Light"/>
              </a:defRPr>
            </a:pPr>
            <a:endParaRPr/>
          </a:p>
        </p:txBody>
      </p:sp>
      <p:sp>
        <p:nvSpPr>
          <p:cNvPr id="282" name="Shape 282"/>
          <p:cNvSpPr/>
          <p:nvPr/>
        </p:nvSpPr>
        <p:spPr>
          <a:xfrm>
            <a:off x="0" y="9291894"/>
            <a:ext cx="24377650" cy="4424107"/>
          </a:xfrm>
          <a:prstGeom prst="rect">
            <a:avLst/>
          </a:prstGeom>
          <a:solidFill>
            <a:srgbClr val="E2BB19"/>
          </a:solidFill>
          <a:ln w="12700">
            <a:miter lim="400000"/>
          </a:ln>
        </p:spPr>
        <p:txBody>
          <a:bodyPr lIns="0" tIns="0" rIns="0" bIns="0" anchor="ctr"/>
          <a:lstStyle/>
          <a:p>
            <a:pPr lvl="0" algn="ctr">
              <a:defRPr>
                <a:solidFill>
                  <a:srgbClr val="FFFFFF"/>
                </a:solidFill>
                <a:latin typeface="Lato Light"/>
                <a:ea typeface="Lato Light"/>
                <a:cs typeface="Lato Light"/>
                <a:sym typeface="Lato Light"/>
              </a:defRPr>
            </a:pPr>
            <a:endParaRPr/>
          </a:p>
        </p:txBody>
      </p:sp>
      <p:grpSp>
        <p:nvGrpSpPr>
          <p:cNvPr id="286" name="Group 286"/>
          <p:cNvGrpSpPr/>
          <p:nvPr/>
        </p:nvGrpSpPr>
        <p:grpSpPr>
          <a:xfrm>
            <a:off x="2033019" y="1471867"/>
            <a:ext cx="20311592" cy="132488"/>
            <a:chOff x="0" y="0"/>
            <a:chExt cx="20311591" cy="132486"/>
          </a:xfrm>
        </p:grpSpPr>
        <p:sp>
          <p:nvSpPr>
            <p:cNvPr id="284" name="Shape 284"/>
            <p:cNvSpPr/>
            <p:nvPr/>
          </p:nvSpPr>
          <p:spPr>
            <a:xfrm>
              <a:off x="0" y="-1"/>
              <a:ext cx="20311591" cy="132487"/>
            </a:xfrm>
            <a:prstGeom prst="rect">
              <a:avLst/>
            </a:prstGeom>
            <a:solidFill>
              <a:srgbClr val="FFFFFF"/>
            </a:solidFill>
            <a:ln w="12700" cap="flat">
              <a:noFill/>
              <a:miter lim="400000"/>
            </a:ln>
            <a:effectLst/>
          </p:spPr>
          <p:txBody>
            <a:bodyPr wrap="square" lIns="0" tIns="0" rIns="0" bIns="0" numCol="1" anchor="ctr">
              <a:noAutofit/>
            </a:bodyPr>
            <a:lstStyle/>
            <a:p>
              <a:pPr lvl="0" algn="ctr">
                <a:defRPr>
                  <a:solidFill>
                    <a:srgbClr val="FFFFFF"/>
                  </a:solidFill>
                  <a:latin typeface="Lato Light"/>
                  <a:ea typeface="Lato Light"/>
                  <a:cs typeface="Lato Light"/>
                  <a:sym typeface="Lato Light"/>
                </a:defRPr>
              </a:pPr>
              <a:endParaRPr/>
            </a:p>
          </p:txBody>
        </p:sp>
        <p:sp>
          <p:nvSpPr>
            <p:cNvPr id="285" name="Shape 285"/>
            <p:cNvSpPr/>
            <p:nvPr/>
          </p:nvSpPr>
          <p:spPr>
            <a:xfrm>
              <a:off x="-1" y="-1"/>
              <a:ext cx="1838944" cy="132487"/>
            </a:xfrm>
            <a:prstGeom prst="rect">
              <a:avLst/>
            </a:prstGeom>
            <a:solidFill>
              <a:srgbClr val="E2BB19"/>
            </a:solidFill>
            <a:ln w="12700" cap="flat">
              <a:noFill/>
              <a:miter lim="400000"/>
            </a:ln>
            <a:effectLst/>
          </p:spPr>
          <p:txBody>
            <a:bodyPr wrap="square" lIns="0" tIns="0" rIns="0" bIns="0" numCol="1" anchor="ctr">
              <a:noAutofit/>
            </a:bodyPr>
            <a:lstStyle/>
            <a:p>
              <a:pPr lvl="0" algn="ctr">
                <a:defRPr>
                  <a:solidFill>
                    <a:srgbClr val="FFFFFF"/>
                  </a:solidFill>
                  <a:latin typeface="Lato Light"/>
                  <a:ea typeface="Lato Light"/>
                  <a:cs typeface="Lato Light"/>
                  <a:sym typeface="Lato Light"/>
                </a:defRPr>
              </a:pPr>
              <a:endParaRPr/>
            </a:p>
          </p:txBody>
        </p:sp>
      </p:grpSp>
      <p:sp>
        <p:nvSpPr>
          <p:cNvPr id="287" name="Shape 287"/>
          <p:cNvSpPr/>
          <p:nvPr/>
        </p:nvSpPr>
        <p:spPr>
          <a:xfrm>
            <a:off x="1957467" y="3380964"/>
            <a:ext cx="14708209" cy="44012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p>
            <a:pPr lvl="0">
              <a:defRPr sz="1800">
                <a:solidFill>
                  <a:srgbClr val="000000"/>
                </a:solidFill>
              </a:defRPr>
            </a:pPr>
            <a:r>
              <a:rPr lang="en-ZA" sz="7000" b="1" smtClean="0">
                <a:solidFill>
                  <a:srgbClr val="FFFFFF"/>
                </a:solidFill>
                <a:latin typeface="Arial Rounded MT Bold" panose="020F0704030504030204" pitchFamily="34" charset="0"/>
                <a:ea typeface="Lato Black"/>
                <a:cs typeface="Lato Black"/>
                <a:sym typeface="Lato Black"/>
              </a:rPr>
              <a:t>UPDATE ON ALL INVESTIGATIONS CONDUCTED BY THE MILITARY OMBUD FOR 2021 CALENDAR YEAR</a:t>
            </a:r>
            <a:endParaRPr lang="en-ZA" dirty="0">
              <a:latin typeface="Arial Rounded MT Bold" panose="020F0704030504030204" pitchFamily="34" charset="0"/>
              <a:ea typeface="Lato Light"/>
              <a:cs typeface="Lato Light"/>
              <a:sym typeface="Lato Light"/>
            </a:endParaRPr>
          </a:p>
        </p:txBody>
      </p:sp>
      <p:sp>
        <p:nvSpPr>
          <p:cNvPr id="288" name="Shape 288"/>
          <p:cNvSpPr/>
          <p:nvPr/>
        </p:nvSpPr>
        <p:spPr>
          <a:xfrm>
            <a:off x="1957468" y="2780526"/>
            <a:ext cx="92394" cy="52321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5718" tIns="45718" rIns="45718" bIns="45718" numCol="1" anchor="t">
            <a:spAutoFit/>
          </a:bodyPr>
          <a:lstStyle>
            <a:lvl1pPr>
              <a:defRPr sz="2800" spc="300">
                <a:solidFill>
                  <a:srgbClr val="FFFFFF"/>
                </a:solidFill>
                <a:latin typeface="Lato Regular"/>
                <a:ea typeface="Lato Regular"/>
                <a:cs typeface="Lato Regular"/>
                <a:sym typeface="Lato Regular"/>
              </a:defRPr>
            </a:lvl1pPr>
          </a:lstStyle>
          <a:p>
            <a:pPr lvl="0">
              <a:defRPr sz="1800" spc="0">
                <a:solidFill>
                  <a:srgbClr val="000000"/>
                </a:solidFill>
              </a:defRPr>
            </a:pPr>
            <a:endParaRPr sz="2800" spc="300" dirty="0">
              <a:solidFill>
                <a:srgbClr val="FFFFFF"/>
              </a:solidFill>
            </a:endParaRPr>
          </a:p>
        </p:txBody>
      </p:sp>
      <p:pic>
        <p:nvPicPr>
          <p:cNvPr id="290" name="image5.png"/>
          <p:cNvPicPr/>
          <p:nvPr/>
        </p:nvPicPr>
        <p:blipFill>
          <a:blip r:embed="rId3">
            <a:extLst/>
          </a:blip>
          <a:stretch>
            <a:fillRect/>
          </a:stretch>
        </p:blipFill>
        <p:spPr>
          <a:xfrm>
            <a:off x="17517740" y="2279505"/>
            <a:ext cx="5299274" cy="5299274"/>
          </a:xfrm>
          <a:prstGeom prst="rect">
            <a:avLst/>
          </a:prstGeom>
          <a:ln w="12700">
            <a:miter lim="400000"/>
          </a:ln>
        </p:spPr>
      </p:pic>
      <p:grpSp>
        <p:nvGrpSpPr>
          <p:cNvPr id="293" name="Group 293"/>
          <p:cNvGrpSpPr/>
          <p:nvPr/>
        </p:nvGrpSpPr>
        <p:grpSpPr>
          <a:xfrm>
            <a:off x="2033019" y="9304593"/>
            <a:ext cx="20311592" cy="132488"/>
            <a:chOff x="0" y="0"/>
            <a:chExt cx="20311591" cy="132486"/>
          </a:xfrm>
        </p:grpSpPr>
        <p:sp>
          <p:nvSpPr>
            <p:cNvPr id="291" name="Shape 291"/>
            <p:cNvSpPr/>
            <p:nvPr/>
          </p:nvSpPr>
          <p:spPr>
            <a:xfrm>
              <a:off x="0" y="-1"/>
              <a:ext cx="20311591" cy="132487"/>
            </a:xfrm>
            <a:prstGeom prst="rect">
              <a:avLst/>
            </a:prstGeom>
            <a:solidFill>
              <a:srgbClr val="FFFFFF"/>
            </a:solidFill>
            <a:ln w="12700" cap="flat">
              <a:noFill/>
              <a:miter lim="400000"/>
            </a:ln>
            <a:effectLst/>
          </p:spPr>
          <p:txBody>
            <a:bodyPr wrap="square" lIns="0" tIns="0" rIns="0" bIns="0" numCol="1" anchor="ctr">
              <a:noAutofit/>
            </a:bodyPr>
            <a:lstStyle/>
            <a:p>
              <a:pPr lvl="0" algn="ctr">
                <a:defRPr>
                  <a:solidFill>
                    <a:srgbClr val="FFFFFF"/>
                  </a:solidFill>
                  <a:latin typeface="Lato Light"/>
                  <a:ea typeface="Lato Light"/>
                  <a:cs typeface="Lato Light"/>
                  <a:sym typeface="Lato Light"/>
                </a:defRPr>
              </a:pPr>
              <a:endParaRPr/>
            </a:p>
          </p:txBody>
        </p:sp>
        <p:sp>
          <p:nvSpPr>
            <p:cNvPr id="292" name="Shape 292"/>
            <p:cNvSpPr/>
            <p:nvPr/>
          </p:nvSpPr>
          <p:spPr>
            <a:xfrm>
              <a:off x="-1" y="-1"/>
              <a:ext cx="1838944" cy="132487"/>
            </a:xfrm>
            <a:prstGeom prst="rect">
              <a:avLst/>
            </a:prstGeom>
            <a:solidFill>
              <a:srgbClr val="E2BB19"/>
            </a:solidFill>
            <a:ln w="12700" cap="flat">
              <a:noFill/>
              <a:miter lim="400000"/>
            </a:ln>
            <a:effectLst/>
          </p:spPr>
          <p:txBody>
            <a:bodyPr wrap="square" lIns="0" tIns="0" rIns="0" bIns="0" numCol="1" anchor="ctr">
              <a:noAutofit/>
            </a:bodyPr>
            <a:lstStyle/>
            <a:p>
              <a:pPr lvl="0" algn="ctr">
                <a:defRPr>
                  <a:solidFill>
                    <a:srgbClr val="FFFFFF"/>
                  </a:solidFill>
                  <a:latin typeface="Lato Light"/>
                  <a:ea typeface="Lato Light"/>
                  <a:cs typeface="Lato Light"/>
                  <a:sym typeface="Lato Light"/>
                </a:defRPr>
              </a:pPr>
              <a:endParaRPr/>
            </a:p>
          </p:txBody>
        </p:sp>
      </p:grpSp>
      <p:sp>
        <p:nvSpPr>
          <p:cNvPr id="294" name="Shape 294"/>
          <p:cNvSpPr/>
          <p:nvPr/>
        </p:nvSpPr>
        <p:spPr>
          <a:xfrm>
            <a:off x="17593290" y="7661701"/>
            <a:ext cx="5148172" cy="624839"/>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defRPr sz="1800" cap="none">
                <a:solidFill>
                  <a:srgbClr val="000000"/>
                </a:solidFill>
              </a:defRPr>
            </a:pPr>
            <a:r>
              <a:rPr sz="3500" cap="all" dirty="0">
                <a:solidFill>
                  <a:srgbClr val="FFDE17"/>
                </a:solidFill>
              </a:rPr>
              <a:t>Independent and Impartial</a:t>
            </a:r>
          </a:p>
        </p:txBody>
      </p:sp>
    </p:spTree>
    <p:extLst>
      <p:ext uri="{BB962C8B-B14F-4D97-AF65-F5344CB8AC3E}">
        <p14:creationId xmlns:p14="http://schemas.microsoft.com/office/powerpoint/2010/main" val="3477851446"/>
      </p:ext>
    </p:extLst>
  </p:cSld>
  <p:clrMapOvr>
    <a:masterClrMapping/>
  </p:clrMapOvr>
  <p:transition spd="med"/>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Rectangle 4"/>
          <p:cNvSpPr/>
          <p:nvPr/>
        </p:nvSpPr>
        <p:spPr>
          <a:xfrm>
            <a:off x="4061883" y="1956246"/>
            <a:ext cx="20309417" cy="10831689"/>
          </a:xfrm>
          <a:prstGeom prst="rect">
            <a:avLst/>
          </a:prstGeom>
        </p:spPr>
        <p:txBody>
          <a:bodyPr/>
          <a:lstStyle/>
          <a:p>
            <a:pPr lvl="0"/>
            <a:endParaRPr lang="en-ZA" dirty="0"/>
          </a:p>
          <a:p>
            <a:pPr lvl="0">
              <a:buChar char="•"/>
            </a:pPr>
            <a:endParaRPr lang="en-ZA" dirty="0"/>
          </a:p>
        </p:txBody>
      </p:sp>
      <p:grpSp>
        <p:nvGrpSpPr>
          <p:cNvPr id="16" name="Group 15"/>
          <p:cNvGrpSpPr/>
          <p:nvPr/>
        </p:nvGrpSpPr>
        <p:grpSpPr>
          <a:xfrm>
            <a:off x="28141" y="269838"/>
            <a:ext cx="4115234" cy="5191435"/>
            <a:chOff x="28141" y="859778"/>
            <a:chExt cx="4115234" cy="5191435"/>
          </a:xfrm>
        </p:grpSpPr>
        <p:pic>
          <p:nvPicPr>
            <p:cNvPr id="17" name="image5.png"/>
            <p:cNvPicPr/>
            <p:nvPr/>
          </p:nvPicPr>
          <p:blipFill>
            <a:blip r:embed="rId2">
              <a:extLst/>
            </a:blip>
            <a:stretch>
              <a:fillRect/>
            </a:stretch>
          </p:blipFill>
          <p:spPr>
            <a:xfrm>
              <a:off x="28141" y="859778"/>
              <a:ext cx="4115234" cy="3880663"/>
            </a:xfrm>
            <a:prstGeom prst="rect">
              <a:avLst/>
            </a:prstGeom>
            <a:ln w="12700">
              <a:miter lim="400000"/>
            </a:ln>
          </p:spPr>
        </p:pic>
        <p:sp>
          <p:nvSpPr>
            <p:cNvPr id="18"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smtClean="0">
                <a:solidFill>
                  <a:srgbClr val="FFDE17"/>
                </a:solidFill>
                <a:latin typeface="Arial Black" panose="020B0A04020102020204" pitchFamily="34" charset="0"/>
              </a:endParaRPr>
            </a:p>
            <a:p>
              <a:pPr lvl="0" algn="ctr">
                <a:defRPr sz="1800" cap="none">
                  <a:solidFill>
                    <a:srgbClr val="000000"/>
                  </a:solidFill>
                </a:defRPr>
              </a:pPr>
              <a:r>
                <a:rPr lang="en-ZA" sz="2500" cap="all" dirty="0" smtClean="0">
                  <a:solidFill>
                    <a:srgbClr val="FFDE17"/>
                  </a:solidFill>
                  <a:latin typeface="Arial Black" panose="020B0A04020102020204" pitchFamily="34" charset="0"/>
                </a:rPr>
                <a:t>&amp;</a:t>
              </a:r>
            </a:p>
            <a:p>
              <a:pPr lvl="0" algn="ctr">
                <a:defRPr sz="1800" cap="none">
                  <a:solidFill>
                    <a:srgbClr val="000000"/>
                  </a:solidFill>
                </a:defRPr>
              </a:pPr>
              <a:r>
                <a:rPr sz="2500" cap="all" dirty="0" smtClean="0">
                  <a:solidFill>
                    <a:srgbClr val="FFDE17"/>
                  </a:solidFill>
                  <a:latin typeface="Arial Black" panose="020B0A04020102020204" pitchFamily="34" charset="0"/>
                </a:rPr>
                <a:t>Impartial</a:t>
              </a:r>
              <a:endParaRPr sz="2500" cap="all" dirty="0">
                <a:solidFill>
                  <a:srgbClr val="FFDE17"/>
                </a:solidFill>
                <a:latin typeface="Arial Black" panose="020B0A04020102020204" pitchFamily="34" charset="0"/>
              </a:endParaRPr>
            </a:p>
          </p:txBody>
        </p:sp>
      </p:grpSp>
      <p:sp>
        <p:nvSpPr>
          <p:cNvPr id="9" name="Title 1"/>
          <p:cNvSpPr txBox="1">
            <a:spLocks/>
          </p:cNvSpPr>
          <p:nvPr/>
        </p:nvSpPr>
        <p:spPr>
          <a:xfrm>
            <a:off x="4143374" y="28299"/>
            <a:ext cx="20227926" cy="1852187"/>
          </a:xfrm>
          <a:prstGeom prst="rect">
            <a:avLst/>
          </a:prstGeom>
        </p:spPr>
        <p:txBody>
          <a:bodyPr anchor="ctr">
            <a:norm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r>
              <a:rPr lang="en-ZA" sz="8000" b="1" dirty="0" smtClean="0">
                <a:latin typeface="Arial Rounded MT Bold" panose="020F0704030504030204" pitchFamily="34" charset="0"/>
              </a:rPr>
              <a:t>OPERATIONS</a:t>
            </a:r>
            <a:endParaRPr lang="en-ZA" sz="4900" b="1" dirty="0">
              <a:latin typeface="Arial Rounded MT Bold" panose="020F07040305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2290097"/>
              </p:ext>
            </p:extLst>
          </p:nvPr>
        </p:nvGraphicFramePr>
        <p:xfrm>
          <a:off x="4776810" y="2729570"/>
          <a:ext cx="12139590" cy="8169669"/>
        </p:xfrm>
        <a:graphic>
          <a:graphicData uri="http://schemas.openxmlformats.org/drawingml/2006/table">
            <a:tbl>
              <a:tblPr firstRow="1" firstCol="1" bandRow="1">
                <a:tableStyleId>{5940675A-B579-460E-94D1-54222C63F5DA}</a:tableStyleId>
              </a:tblPr>
              <a:tblGrid>
                <a:gridCol w="2937856">
                  <a:extLst>
                    <a:ext uri="{9D8B030D-6E8A-4147-A177-3AD203B41FA5}">
                      <a16:colId xmlns:a16="http://schemas.microsoft.com/office/drawing/2014/main" val="20000"/>
                    </a:ext>
                  </a:extLst>
                </a:gridCol>
                <a:gridCol w="1840866">
                  <a:extLst>
                    <a:ext uri="{9D8B030D-6E8A-4147-A177-3AD203B41FA5}">
                      <a16:colId xmlns:a16="http://schemas.microsoft.com/office/drawing/2014/main" val="20001"/>
                    </a:ext>
                  </a:extLst>
                </a:gridCol>
                <a:gridCol w="1839568">
                  <a:extLst>
                    <a:ext uri="{9D8B030D-6E8A-4147-A177-3AD203B41FA5}">
                      <a16:colId xmlns:a16="http://schemas.microsoft.com/office/drawing/2014/main" val="20002"/>
                    </a:ext>
                  </a:extLst>
                </a:gridCol>
                <a:gridCol w="1840866">
                  <a:extLst>
                    <a:ext uri="{9D8B030D-6E8A-4147-A177-3AD203B41FA5}">
                      <a16:colId xmlns:a16="http://schemas.microsoft.com/office/drawing/2014/main" val="20003"/>
                    </a:ext>
                  </a:extLst>
                </a:gridCol>
                <a:gridCol w="1839568">
                  <a:extLst>
                    <a:ext uri="{9D8B030D-6E8A-4147-A177-3AD203B41FA5}">
                      <a16:colId xmlns:a16="http://schemas.microsoft.com/office/drawing/2014/main" val="20004"/>
                    </a:ext>
                  </a:extLst>
                </a:gridCol>
                <a:gridCol w="1840866">
                  <a:extLst>
                    <a:ext uri="{9D8B030D-6E8A-4147-A177-3AD203B41FA5}">
                      <a16:colId xmlns:a16="http://schemas.microsoft.com/office/drawing/2014/main" val="20005"/>
                    </a:ext>
                  </a:extLst>
                </a:gridCol>
              </a:tblGrid>
              <a:tr h="1794223">
                <a:tc>
                  <a:txBody>
                    <a:bodyPr/>
                    <a:lstStyle/>
                    <a:p>
                      <a:pPr algn="ctr">
                        <a:lnSpc>
                          <a:spcPct val="107000"/>
                        </a:lnSpc>
                        <a:spcAft>
                          <a:spcPts val="0"/>
                        </a:spcAft>
                      </a:pPr>
                      <a:r>
                        <a:rPr lang="en-GB" sz="2400" dirty="0">
                          <a:effectLst/>
                          <a:latin typeface="Arial Rounded MT Bold" panose="020F0704030504030204" pitchFamily="34" charset="0"/>
                        </a:rPr>
                        <a:t>Financial Year</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07000"/>
                        </a:lnSpc>
                        <a:spcAft>
                          <a:spcPts val="0"/>
                        </a:spcAft>
                      </a:pPr>
                      <a:r>
                        <a:rPr lang="en-GB" sz="2400" dirty="0">
                          <a:effectLst/>
                          <a:latin typeface="Arial Rounded MT Bold" panose="020F0704030504030204" pitchFamily="34" charset="0"/>
                        </a:rPr>
                        <a:t>Total Carried Over Cases</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07000"/>
                        </a:lnSpc>
                        <a:spcAft>
                          <a:spcPts val="0"/>
                        </a:spcAft>
                      </a:pPr>
                      <a:r>
                        <a:rPr lang="en-GB" sz="2400" dirty="0">
                          <a:effectLst/>
                          <a:latin typeface="Arial Rounded MT Bold" panose="020F0704030504030204" pitchFamily="34" charset="0"/>
                        </a:rPr>
                        <a:t>Total Cases Received in the FY</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07000"/>
                        </a:lnSpc>
                        <a:spcAft>
                          <a:spcPts val="0"/>
                        </a:spcAft>
                      </a:pPr>
                      <a:r>
                        <a:rPr lang="en-GB" sz="2400" dirty="0">
                          <a:effectLst/>
                          <a:latin typeface="Arial Rounded MT Bold" panose="020F0704030504030204" pitchFamily="34" charset="0"/>
                        </a:rPr>
                        <a:t>Total Caseload</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07000"/>
                        </a:lnSpc>
                        <a:spcAft>
                          <a:spcPts val="0"/>
                        </a:spcAft>
                      </a:pPr>
                      <a:r>
                        <a:rPr lang="en-GB" sz="2400" dirty="0">
                          <a:effectLst/>
                          <a:latin typeface="Arial Rounded MT Bold" panose="020F0704030504030204" pitchFamily="34" charset="0"/>
                        </a:rPr>
                        <a:t>Total Finalised</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07000"/>
                        </a:lnSpc>
                        <a:spcAft>
                          <a:spcPts val="0"/>
                        </a:spcAft>
                      </a:pPr>
                      <a:r>
                        <a:rPr lang="en-GB" sz="2400" dirty="0">
                          <a:effectLst/>
                          <a:latin typeface="Arial Rounded MT Bold" panose="020F0704030504030204" pitchFamily="34" charset="0"/>
                        </a:rPr>
                        <a:t>Active Cases at FY End</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10000"/>
                  </a:ext>
                </a:extLst>
              </a:tr>
              <a:tr h="579586">
                <a:tc>
                  <a:txBody>
                    <a:bodyPr/>
                    <a:lstStyle/>
                    <a:p>
                      <a:pPr algn="ctr">
                        <a:lnSpc>
                          <a:spcPct val="107000"/>
                        </a:lnSpc>
                        <a:spcAft>
                          <a:spcPts val="0"/>
                        </a:spcAft>
                      </a:pPr>
                      <a:r>
                        <a:rPr lang="en-GB" sz="2400" dirty="0">
                          <a:effectLst/>
                          <a:latin typeface="Arial Rounded MT Bold" panose="020F0704030504030204" pitchFamily="34" charset="0"/>
                        </a:rPr>
                        <a:t>a.</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07000"/>
                        </a:lnSpc>
                        <a:spcAft>
                          <a:spcPts val="0"/>
                        </a:spcAft>
                      </a:pPr>
                      <a:r>
                        <a:rPr lang="en-GB" sz="2400" dirty="0">
                          <a:effectLst/>
                          <a:latin typeface="Arial Rounded MT Bold" panose="020F0704030504030204" pitchFamily="34" charset="0"/>
                        </a:rPr>
                        <a:t>b.</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07000"/>
                        </a:lnSpc>
                        <a:spcAft>
                          <a:spcPts val="0"/>
                        </a:spcAft>
                      </a:pPr>
                      <a:r>
                        <a:rPr lang="en-GB" sz="2400" dirty="0">
                          <a:effectLst/>
                          <a:latin typeface="Arial Rounded MT Bold" panose="020F0704030504030204" pitchFamily="34" charset="0"/>
                        </a:rPr>
                        <a:t>c.</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07000"/>
                        </a:lnSpc>
                        <a:spcAft>
                          <a:spcPts val="0"/>
                        </a:spcAft>
                      </a:pPr>
                      <a:r>
                        <a:rPr lang="en-GB" sz="2400" dirty="0">
                          <a:effectLst/>
                          <a:latin typeface="Arial Rounded MT Bold" panose="020F0704030504030204" pitchFamily="34" charset="0"/>
                        </a:rPr>
                        <a:t>d.</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07000"/>
                        </a:lnSpc>
                        <a:spcAft>
                          <a:spcPts val="0"/>
                        </a:spcAft>
                      </a:pPr>
                      <a:r>
                        <a:rPr lang="en-GB" sz="2400" dirty="0">
                          <a:effectLst/>
                          <a:latin typeface="Arial Rounded MT Bold" panose="020F0704030504030204" pitchFamily="34" charset="0"/>
                        </a:rPr>
                        <a:t>e.</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07000"/>
                        </a:lnSpc>
                        <a:spcAft>
                          <a:spcPts val="0"/>
                        </a:spcAft>
                      </a:pPr>
                      <a:r>
                        <a:rPr lang="en-GB" sz="2400" dirty="0">
                          <a:effectLst/>
                          <a:latin typeface="Arial Rounded MT Bold" panose="020F0704030504030204" pitchFamily="34" charset="0"/>
                        </a:rPr>
                        <a:t>f.</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10001"/>
                  </a:ext>
                </a:extLst>
              </a:tr>
              <a:tr h="579586">
                <a:tc>
                  <a:txBody>
                    <a:bodyPr/>
                    <a:lstStyle/>
                    <a:p>
                      <a:pPr algn="just">
                        <a:lnSpc>
                          <a:spcPct val="107000"/>
                        </a:lnSpc>
                        <a:spcAft>
                          <a:spcPts val="0"/>
                        </a:spcAft>
                      </a:pPr>
                      <a:r>
                        <a:rPr lang="en-GB" sz="2400">
                          <a:effectLst/>
                          <a:latin typeface="Arial Rounded MT Bold" panose="020F0704030504030204" pitchFamily="34" charset="0"/>
                        </a:rPr>
                        <a:t>FY2012/13</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0</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307</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307</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117</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190</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579586">
                <a:tc>
                  <a:txBody>
                    <a:bodyPr/>
                    <a:lstStyle/>
                    <a:p>
                      <a:pPr algn="just">
                        <a:lnSpc>
                          <a:spcPct val="107000"/>
                        </a:lnSpc>
                        <a:spcAft>
                          <a:spcPts val="0"/>
                        </a:spcAft>
                      </a:pPr>
                      <a:r>
                        <a:rPr lang="en-GB" sz="2400" dirty="0">
                          <a:effectLst/>
                          <a:latin typeface="Arial Rounded MT Bold" panose="020F0704030504030204" pitchFamily="34" charset="0"/>
                        </a:rPr>
                        <a:t>FY2013/14</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190</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301</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491</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219</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272</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579586">
                <a:tc>
                  <a:txBody>
                    <a:bodyPr/>
                    <a:lstStyle/>
                    <a:p>
                      <a:pPr algn="just">
                        <a:lnSpc>
                          <a:spcPct val="107000"/>
                        </a:lnSpc>
                        <a:spcAft>
                          <a:spcPts val="0"/>
                        </a:spcAft>
                      </a:pPr>
                      <a:r>
                        <a:rPr lang="en-GB" sz="2400">
                          <a:effectLst/>
                          <a:latin typeface="Arial Rounded MT Bold" panose="020F0704030504030204" pitchFamily="34" charset="0"/>
                        </a:rPr>
                        <a:t>FY2014/15</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272</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279</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551</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318</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233</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579586">
                <a:tc>
                  <a:txBody>
                    <a:bodyPr/>
                    <a:lstStyle/>
                    <a:p>
                      <a:pPr algn="just">
                        <a:lnSpc>
                          <a:spcPct val="107000"/>
                        </a:lnSpc>
                        <a:spcAft>
                          <a:spcPts val="0"/>
                        </a:spcAft>
                      </a:pPr>
                      <a:r>
                        <a:rPr lang="en-GB" sz="2400">
                          <a:effectLst/>
                          <a:latin typeface="Arial Rounded MT Bold" panose="020F0704030504030204" pitchFamily="34" charset="0"/>
                        </a:rPr>
                        <a:t>FY2015/16</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233</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250</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483</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365</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118</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579586">
                <a:tc>
                  <a:txBody>
                    <a:bodyPr/>
                    <a:lstStyle/>
                    <a:p>
                      <a:pPr algn="just">
                        <a:lnSpc>
                          <a:spcPct val="107000"/>
                        </a:lnSpc>
                        <a:spcAft>
                          <a:spcPts val="0"/>
                        </a:spcAft>
                      </a:pPr>
                      <a:r>
                        <a:rPr lang="en-GB" sz="2400">
                          <a:effectLst/>
                          <a:latin typeface="Arial Rounded MT Bold" panose="020F0704030504030204" pitchFamily="34" charset="0"/>
                        </a:rPr>
                        <a:t>FY2016/17</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118</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310</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428</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236</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192</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579586">
                <a:tc>
                  <a:txBody>
                    <a:bodyPr/>
                    <a:lstStyle/>
                    <a:p>
                      <a:pPr algn="just">
                        <a:lnSpc>
                          <a:spcPct val="107000"/>
                        </a:lnSpc>
                        <a:spcAft>
                          <a:spcPts val="0"/>
                        </a:spcAft>
                      </a:pPr>
                      <a:r>
                        <a:rPr lang="en-GB" sz="2400">
                          <a:effectLst/>
                          <a:latin typeface="Arial Rounded MT Bold" panose="020F0704030504030204" pitchFamily="34" charset="0"/>
                        </a:rPr>
                        <a:t>FY2017/18</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192</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607</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799</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664</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135</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579586">
                <a:tc>
                  <a:txBody>
                    <a:bodyPr/>
                    <a:lstStyle/>
                    <a:p>
                      <a:pPr algn="just">
                        <a:lnSpc>
                          <a:spcPct val="107000"/>
                        </a:lnSpc>
                        <a:spcAft>
                          <a:spcPts val="0"/>
                        </a:spcAft>
                      </a:pPr>
                      <a:r>
                        <a:rPr lang="en-GB" sz="2400">
                          <a:effectLst/>
                          <a:latin typeface="Arial Rounded MT Bold" panose="020F0704030504030204" pitchFamily="34" charset="0"/>
                        </a:rPr>
                        <a:t>FY2018/19</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135</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390</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525</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246</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279</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579586">
                <a:tc>
                  <a:txBody>
                    <a:bodyPr/>
                    <a:lstStyle/>
                    <a:p>
                      <a:pPr algn="just">
                        <a:lnSpc>
                          <a:spcPct val="107000"/>
                        </a:lnSpc>
                        <a:spcAft>
                          <a:spcPts val="0"/>
                        </a:spcAft>
                      </a:pPr>
                      <a:r>
                        <a:rPr lang="en-GB" sz="2400">
                          <a:effectLst/>
                          <a:latin typeface="Arial Rounded MT Bold" panose="020F0704030504030204" pitchFamily="34" charset="0"/>
                        </a:rPr>
                        <a:t>FY2019/20</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279</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308</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587</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439</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148</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9"/>
                  </a:ext>
                </a:extLst>
              </a:tr>
              <a:tr h="579586">
                <a:tc>
                  <a:txBody>
                    <a:bodyPr/>
                    <a:lstStyle/>
                    <a:p>
                      <a:pPr algn="just">
                        <a:lnSpc>
                          <a:spcPct val="107000"/>
                        </a:lnSpc>
                        <a:spcAft>
                          <a:spcPts val="0"/>
                        </a:spcAft>
                      </a:pPr>
                      <a:r>
                        <a:rPr lang="en-GB" sz="2400">
                          <a:effectLst/>
                          <a:latin typeface="Arial Rounded MT Bold" panose="020F0704030504030204" pitchFamily="34" charset="0"/>
                        </a:rPr>
                        <a:t>FY2020/21</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148</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297</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445</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a:effectLst/>
                          <a:latin typeface="Arial Rounded MT Bold" panose="020F0704030504030204" pitchFamily="34" charset="0"/>
                        </a:rPr>
                        <a:t>357</a:t>
                      </a: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dirty="0">
                          <a:effectLst/>
                          <a:latin typeface="Arial Rounded MT Bold" panose="020F0704030504030204" pitchFamily="34" charset="0"/>
                        </a:rPr>
                        <a:t>88</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0"/>
                  </a:ext>
                </a:extLst>
              </a:tr>
              <a:tr h="579586">
                <a:tc>
                  <a:txBody>
                    <a:bodyPr/>
                    <a:lstStyle/>
                    <a:p>
                      <a:pPr algn="just">
                        <a:lnSpc>
                          <a:spcPct val="107000"/>
                        </a:lnSpc>
                        <a:spcAft>
                          <a:spcPts val="0"/>
                        </a:spcAft>
                      </a:pPr>
                      <a:r>
                        <a:rPr lang="en-ZA" sz="2400" dirty="0" smtClean="0">
                          <a:effectLst/>
                          <a:latin typeface="Arial Rounded MT Bold" panose="020F0704030504030204" pitchFamily="34" charset="0"/>
                          <a:ea typeface="Calibri" panose="020F0502020204030204" pitchFamily="34" charset="0"/>
                          <a:cs typeface="Times New Roman" panose="02020603050405020304" pitchFamily="18" charset="0"/>
                        </a:rPr>
                        <a:t>FY2021/22</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ZA" sz="2400" dirty="0" smtClean="0">
                          <a:effectLst/>
                          <a:latin typeface="Arial Rounded MT Bold" panose="020F0704030504030204" pitchFamily="34" charset="0"/>
                          <a:ea typeface="Calibri" panose="020F0502020204030204" pitchFamily="34" charset="0"/>
                          <a:cs typeface="Times New Roman" panose="02020603050405020304" pitchFamily="18" charset="0"/>
                        </a:rPr>
                        <a:t>88</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ZA" sz="2400" dirty="0" smtClean="0">
                          <a:effectLst/>
                          <a:latin typeface="Arial Rounded MT Bold" panose="020F0704030504030204" pitchFamily="34" charset="0"/>
                          <a:ea typeface="Calibri" panose="020F0502020204030204" pitchFamily="34" charset="0"/>
                          <a:cs typeface="Times New Roman" panose="02020603050405020304" pitchFamily="18" charset="0"/>
                        </a:rPr>
                        <a:t>153</a:t>
                      </a: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en-ZA" sz="2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en-ZA" sz="2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1"/>
                  </a:ext>
                </a:extLst>
              </a:tr>
            </a:tbl>
          </a:graphicData>
        </a:graphic>
      </p:graphicFrame>
      <p:sp>
        <p:nvSpPr>
          <p:cNvPr id="14" name="TextBox 13"/>
          <p:cNvSpPr txBox="1"/>
          <p:nvPr/>
        </p:nvSpPr>
        <p:spPr>
          <a:xfrm>
            <a:off x="4270820" y="1861273"/>
            <a:ext cx="4713787" cy="64632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1828432" rtl="0" fontAlgn="auto" latinLnBrk="1" hangingPunct="0">
              <a:lnSpc>
                <a:spcPct val="100000"/>
              </a:lnSpc>
              <a:spcBef>
                <a:spcPts val="0"/>
              </a:spcBef>
              <a:spcAft>
                <a:spcPts val="0"/>
              </a:spcAft>
              <a:buClrTx/>
              <a:buSzTx/>
              <a:buFontTx/>
              <a:buNone/>
              <a:tabLst/>
            </a:pPr>
            <a:r>
              <a:rPr lang="en-ZA" u="sng" dirty="0" smtClean="0">
                <a:solidFill>
                  <a:schemeClr val="tx1"/>
                </a:solidFill>
                <a:latin typeface="Arial Rounded MT Bold" panose="020F0704030504030204" pitchFamily="34" charset="0"/>
              </a:rPr>
              <a:t>Statistical Overview</a:t>
            </a:r>
            <a:r>
              <a:rPr lang="en-ZA" dirty="0" smtClean="0">
                <a:solidFill>
                  <a:schemeClr val="tx1"/>
                </a:solidFill>
                <a:latin typeface="Arial Rounded MT Bold" panose="020F0704030504030204" pitchFamily="34" charset="0"/>
              </a:rPr>
              <a:t>.</a:t>
            </a:r>
            <a:endParaRPr kumimoji="0" lang="en-ZA" sz="3600" b="0" i="0" strike="noStrike" cap="none" spc="0" normalizeH="0" baseline="0" dirty="0">
              <a:ln>
                <a:noFill/>
              </a:ln>
              <a:solidFill>
                <a:schemeClr val="tx1"/>
              </a:solidFill>
              <a:effectLst/>
              <a:uFillTx/>
              <a:latin typeface="Arial Rounded MT Bold" panose="020F0704030504030204" pitchFamily="34" charset="0"/>
              <a:sym typeface="Helvetica Neue"/>
            </a:endParaRPr>
          </a:p>
        </p:txBody>
      </p:sp>
      <p:sp>
        <p:nvSpPr>
          <p:cNvPr id="15" name="TextBox 14"/>
          <p:cNvSpPr txBox="1"/>
          <p:nvPr/>
        </p:nvSpPr>
        <p:spPr>
          <a:xfrm>
            <a:off x="28141" y="13366471"/>
            <a:ext cx="4115233" cy="369332"/>
          </a:xfrm>
          <a:prstGeom prst="rect">
            <a:avLst/>
          </a:prstGeom>
          <a:noFill/>
        </p:spPr>
        <p:txBody>
          <a:bodyPr wrap="square" rtlCol="0">
            <a:spAutoFit/>
          </a:bodyPr>
          <a:lstStyle/>
          <a:p>
            <a:pPr algn="ctr"/>
            <a:r>
              <a:rPr lang="en-ZA" sz="1800" dirty="0" smtClean="0">
                <a:solidFill>
                  <a:schemeClr val="bg1"/>
                </a:solidFill>
                <a:latin typeface="Arial Rounded MT Bold" panose="020F0704030504030204" pitchFamily="34" charset="0"/>
              </a:rPr>
              <a:t>43.</a:t>
            </a:r>
            <a:endParaRPr lang="en-ZA" sz="1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423920071"/>
      </p:ext>
    </p:extLst>
  </p:cSld>
  <p:clrMapOvr>
    <a:masterClrMapping/>
  </p:clrMapOvr>
  <p:transition spd="med"/>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Rectangle 4"/>
          <p:cNvSpPr/>
          <p:nvPr/>
        </p:nvSpPr>
        <p:spPr>
          <a:xfrm>
            <a:off x="4061883" y="1956246"/>
            <a:ext cx="20309417" cy="10831689"/>
          </a:xfrm>
          <a:prstGeom prst="rect">
            <a:avLst/>
          </a:prstGeom>
        </p:spPr>
        <p:txBody>
          <a:bodyPr/>
          <a:lstStyle/>
          <a:p>
            <a:pPr lvl="0"/>
            <a:endParaRPr lang="en-ZA" dirty="0"/>
          </a:p>
          <a:p>
            <a:pPr lvl="0">
              <a:buChar char="•"/>
            </a:pPr>
            <a:endParaRPr lang="en-ZA" dirty="0"/>
          </a:p>
        </p:txBody>
      </p:sp>
      <p:grpSp>
        <p:nvGrpSpPr>
          <p:cNvPr id="16" name="Group 15"/>
          <p:cNvGrpSpPr/>
          <p:nvPr/>
        </p:nvGrpSpPr>
        <p:grpSpPr>
          <a:xfrm>
            <a:off x="28141" y="269838"/>
            <a:ext cx="4115234" cy="5191435"/>
            <a:chOff x="28141" y="859778"/>
            <a:chExt cx="4115234" cy="5191435"/>
          </a:xfrm>
        </p:grpSpPr>
        <p:pic>
          <p:nvPicPr>
            <p:cNvPr id="17" name="image5.png"/>
            <p:cNvPicPr/>
            <p:nvPr/>
          </p:nvPicPr>
          <p:blipFill>
            <a:blip r:embed="rId2">
              <a:extLst/>
            </a:blip>
            <a:stretch>
              <a:fillRect/>
            </a:stretch>
          </p:blipFill>
          <p:spPr>
            <a:xfrm>
              <a:off x="28141" y="859778"/>
              <a:ext cx="4115234" cy="3880663"/>
            </a:xfrm>
            <a:prstGeom prst="rect">
              <a:avLst/>
            </a:prstGeom>
            <a:ln w="12700">
              <a:miter lim="400000"/>
            </a:ln>
          </p:spPr>
        </p:pic>
        <p:sp>
          <p:nvSpPr>
            <p:cNvPr id="18"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smtClean="0">
                <a:solidFill>
                  <a:srgbClr val="FFDE17"/>
                </a:solidFill>
                <a:latin typeface="Arial Black" panose="020B0A04020102020204" pitchFamily="34" charset="0"/>
              </a:endParaRPr>
            </a:p>
            <a:p>
              <a:pPr lvl="0" algn="ctr">
                <a:defRPr sz="1800" cap="none">
                  <a:solidFill>
                    <a:srgbClr val="000000"/>
                  </a:solidFill>
                </a:defRPr>
              </a:pPr>
              <a:r>
                <a:rPr lang="en-ZA" sz="2500" cap="all" dirty="0" smtClean="0">
                  <a:solidFill>
                    <a:srgbClr val="FFDE17"/>
                  </a:solidFill>
                  <a:latin typeface="Arial Black" panose="020B0A04020102020204" pitchFamily="34" charset="0"/>
                </a:rPr>
                <a:t>&amp;</a:t>
              </a:r>
            </a:p>
            <a:p>
              <a:pPr lvl="0" algn="ctr">
                <a:defRPr sz="1800" cap="none">
                  <a:solidFill>
                    <a:srgbClr val="000000"/>
                  </a:solidFill>
                </a:defRPr>
              </a:pPr>
              <a:r>
                <a:rPr sz="2500" cap="all" dirty="0" smtClean="0">
                  <a:solidFill>
                    <a:srgbClr val="FFDE17"/>
                  </a:solidFill>
                  <a:latin typeface="Arial Black" panose="020B0A04020102020204" pitchFamily="34" charset="0"/>
                </a:rPr>
                <a:t>Impartial</a:t>
              </a:r>
              <a:endParaRPr sz="2500" cap="all" dirty="0">
                <a:solidFill>
                  <a:srgbClr val="FFDE17"/>
                </a:solidFill>
                <a:latin typeface="Arial Black" panose="020B0A04020102020204" pitchFamily="34" charset="0"/>
              </a:endParaRPr>
            </a:p>
          </p:txBody>
        </p:sp>
      </p:grpSp>
      <p:sp>
        <p:nvSpPr>
          <p:cNvPr id="9" name="Title 1"/>
          <p:cNvSpPr txBox="1">
            <a:spLocks/>
          </p:cNvSpPr>
          <p:nvPr/>
        </p:nvSpPr>
        <p:spPr>
          <a:xfrm>
            <a:off x="4143374" y="28299"/>
            <a:ext cx="20227926" cy="1852187"/>
          </a:xfrm>
          <a:prstGeom prst="rect">
            <a:avLst/>
          </a:prstGeom>
        </p:spPr>
        <p:txBody>
          <a:bodyPr anchor="ctr">
            <a:norm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r>
              <a:rPr lang="en-ZA" sz="8000" b="1" dirty="0" smtClean="0">
                <a:latin typeface="Arial Rounded MT Bold" panose="020F0704030504030204" pitchFamily="34" charset="0"/>
              </a:rPr>
              <a:t>OPERATIONS</a:t>
            </a:r>
            <a:endParaRPr lang="en-ZA" sz="4900" b="1" dirty="0">
              <a:latin typeface="Arial Rounded MT Bold" panose="020F0704030504030204" pitchFamily="34" charset="0"/>
            </a:endParaRPr>
          </a:p>
        </p:txBody>
      </p:sp>
      <p:sp>
        <p:nvSpPr>
          <p:cNvPr id="13" name="TextBox 12"/>
          <p:cNvSpPr txBox="1"/>
          <p:nvPr/>
        </p:nvSpPr>
        <p:spPr>
          <a:xfrm>
            <a:off x="28141" y="13366471"/>
            <a:ext cx="4115233" cy="369332"/>
          </a:xfrm>
          <a:prstGeom prst="rect">
            <a:avLst/>
          </a:prstGeom>
          <a:noFill/>
        </p:spPr>
        <p:txBody>
          <a:bodyPr wrap="square" rtlCol="0">
            <a:spAutoFit/>
          </a:bodyPr>
          <a:lstStyle/>
          <a:p>
            <a:pPr algn="ctr"/>
            <a:r>
              <a:rPr lang="en-ZA" sz="1800" dirty="0" smtClean="0">
                <a:solidFill>
                  <a:schemeClr val="bg1"/>
                </a:solidFill>
                <a:latin typeface="Arial Rounded MT Bold" panose="020F0704030504030204" pitchFamily="34" charset="0"/>
              </a:rPr>
              <a:t>44.</a:t>
            </a:r>
            <a:endParaRPr lang="en-ZA" sz="1800" dirty="0">
              <a:solidFill>
                <a:schemeClr val="bg1"/>
              </a:solidFill>
              <a:latin typeface="Arial Rounded MT Bold" panose="020F070403050403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350698909"/>
              </p:ext>
            </p:extLst>
          </p:nvPr>
        </p:nvGraphicFramePr>
        <p:xfrm>
          <a:off x="5176308" y="3667494"/>
          <a:ext cx="16247534" cy="2072640"/>
        </p:xfrm>
        <a:graphic>
          <a:graphicData uri="http://schemas.openxmlformats.org/drawingml/2006/table">
            <a:tbl>
              <a:tblPr firstRow="1" bandRow="1">
                <a:tableStyleId>{5940675A-B579-460E-94D1-54222C63F5DA}</a:tableStyleId>
              </a:tblPr>
              <a:tblGrid>
                <a:gridCol w="12140142">
                  <a:extLst>
                    <a:ext uri="{9D8B030D-6E8A-4147-A177-3AD203B41FA5}">
                      <a16:colId xmlns:a16="http://schemas.microsoft.com/office/drawing/2014/main" val="20000"/>
                    </a:ext>
                  </a:extLst>
                </a:gridCol>
                <a:gridCol w="4107392">
                  <a:extLst>
                    <a:ext uri="{9D8B030D-6E8A-4147-A177-3AD203B41FA5}">
                      <a16:colId xmlns:a16="http://schemas.microsoft.com/office/drawing/2014/main" val="20001"/>
                    </a:ext>
                  </a:extLst>
                </a:gridCol>
              </a:tblGrid>
              <a:tr h="370840">
                <a:tc>
                  <a:txBody>
                    <a:bodyPr/>
                    <a:lstStyle/>
                    <a:p>
                      <a:r>
                        <a:rPr lang="en-ZA" sz="2800" dirty="0" smtClean="0">
                          <a:latin typeface="Arial Rounded MT Bold" panose="020F0704030504030204" pitchFamily="34" charset="0"/>
                        </a:rPr>
                        <a:t>Total</a:t>
                      </a:r>
                      <a:r>
                        <a:rPr lang="en-ZA" sz="2800" baseline="0" dirty="0" smtClean="0">
                          <a:latin typeface="Arial Rounded MT Bold" panose="020F0704030504030204" pitchFamily="34" charset="0"/>
                        </a:rPr>
                        <a:t> Received FY2021/22 until 12 November 2021</a:t>
                      </a:r>
                      <a:endParaRPr lang="en-ZA" sz="2800" dirty="0">
                        <a:latin typeface="Arial Rounded MT Bold" panose="020F0704030504030204" pitchFamily="34" charset="0"/>
                      </a:endParaRPr>
                    </a:p>
                  </a:txBody>
                  <a:tcPr/>
                </a:tc>
                <a:tc>
                  <a:txBody>
                    <a:bodyPr/>
                    <a:lstStyle/>
                    <a:p>
                      <a:r>
                        <a:rPr lang="en-ZA" sz="2800" dirty="0" smtClean="0">
                          <a:latin typeface="Arial Rounded MT Bold" panose="020F0704030504030204" pitchFamily="34" charset="0"/>
                        </a:rPr>
                        <a:t>153</a:t>
                      </a:r>
                      <a:endParaRPr lang="en-ZA" sz="2800" dirty="0">
                        <a:latin typeface="Arial Rounded MT Bold" panose="020F0704030504030204" pitchFamily="34" charset="0"/>
                      </a:endParaRPr>
                    </a:p>
                  </a:txBody>
                  <a:tcPr/>
                </a:tc>
                <a:extLst>
                  <a:ext uri="{0D108BD9-81ED-4DB2-BD59-A6C34878D82A}">
                    <a16:rowId xmlns:a16="http://schemas.microsoft.com/office/drawing/2014/main" val="10000"/>
                  </a:ext>
                </a:extLst>
              </a:tr>
              <a:tr h="370840">
                <a:tc>
                  <a:txBody>
                    <a:bodyPr/>
                    <a:lstStyle/>
                    <a:p>
                      <a:pPr lvl="1"/>
                      <a:r>
                        <a:rPr lang="en-ZA" sz="2800" dirty="0" smtClean="0">
                          <a:latin typeface="Arial Rounded MT Bold" panose="020F0704030504030204" pitchFamily="34" charset="0"/>
                        </a:rPr>
                        <a:t>Complaints</a:t>
                      </a:r>
                      <a:r>
                        <a:rPr lang="en-ZA" sz="2800" baseline="0" dirty="0" smtClean="0">
                          <a:latin typeface="Arial Rounded MT Bold" panose="020F0704030504030204" pitchFamily="34" charset="0"/>
                        </a:rPr>
                        <a:t> About Conditions of Service</a:t>
                      </a:r>
                      <a:endParaRPr lang="en-ZA" sz="2800" dirty="0">
                        <a:latin typeface="Arial Rounded MT Bold" panose="020F0704030504030204" pitchFamily="34" charset="0"/>
                      </a:endParaRPr>
                    </a:p>
                  </a:txBody>
                  <a:tcPr/>
                </a:tc>
                <a:tc>
                  <a:txBody>
                    <a:bodyPr/>
                    <a:lstStyle/>
                    <a:p>
                      <a:r>
                        <a:rPr lang="en-ZA" sz="2800" dirty="0" smtClean="0">
                          <a:latin typeface="Arial Rounded MT Bold" panose="020F0704030504030204" pitchFamily="34" charset="0"/>
                        </a:rPr>
                        <a:t>134</a:t>
                      </a:r>
                      <a:endParaRPr lang="en-ZA" sz="2800" dirty="0">
                        <a:latin typeface="Arial Rounded MT Bold" panose="020F0704030504030204" pitchFamily="34" charset="0"/>
                      </a:endParaRPr>
                    </a:p>
                  </a:txBody>
                  <a:tcPr/>
                </a:tc>
                <a:extLst>
                  <a:ext uri="{0D108BD9-81ED-4DB2-BD59-A6C34878D82A}">
                    <a16:rowId xmlns:a16="http://schemas.microsoft.com/office/drawing/2014/main" val="10001"/>
                  </a:ext>
                </a:extLst>
              </a:tr>
              <a:tr h="370840">
                <a:tc>
                  <a:txBody>
                    <a:bodyPr/>
                    <a:lstStyle/>
                    <a:p>
                      <a:pPr lvl="1"/>
                      <a:r>
                        <a:rPr lang="en-ZA" sz="2800" dirty="0" smtClean="0">
                          <a:latin typeface="Arial Rounded MT Bold" panose="020F0704030504030204" pitchFamily="34" charset="0"/>
                        </a:rPr>
                        <a:t>Complaints About</a:t>
                      </a:r>
                      <a:r>
                        <a:rPr lang="en-ZA" sz="2800" baseline="0" dirty="0" smtClean="0">
                          <a:latin typeface="Arial Rounded MT Bold" panose="020F0704030504030204" pitchFamily="34" charset="0"/>
                        </a:rPr>
                        <a:t> Official Conduct</a:t>
                      </a:r>
                      <a:endParaRPr lang="en-ZA" sz="2800" dirty="0">
                        <a:latin typeface="Arial Rounded MT Bold" panose="020F0704030504030204" pitchFamily="34" charset="0"/>
                      </a:endParaRPr>
                    </a:p>
                  </a:txBody>
                  <a:tcPr/>
                </a:tc>
                <a:tc>
                  <a:txBody>
                    <a:bodyPr/>
                    <a:lstStyle/>
                    <a:p>
                      <a:r>
                        <a:rPr lang="en-ZA" sz="2800" dirty="0" smtClean="0">
                          <a:latin typeface="Arial Rounded MT Bold" panose="020F0704030504030204" pitchFamily="34" charset="0"/>
                        </a:rPr>
                        <a:t>09</a:t>
                      </a:r>
                      <a:endParaRPr lang="en-ZA" sz="2800" dirty="0">
                        <a:latin typeface="Arial Rounded MT Bold" panose="020F0704030504030204" pitchFamily="34" charset="0"/>
                      </a:endParaRPr>
                    </a:p>
                  </a:txBody>
                  <a:tcPr/>
                </a:tc>
                <a:extLst>
                  <a:ext uri="{0D108BD9-81ED-4DB2-BD59-A6C34878D82A}">
                    <a16:rowId xmlns:a16="http://schemas.microsoft.com/office/drawing/2014/main" val="10002"/>
                  </a:ext>
                </a:extLst>
              </a:tr>
              <a:tr h="370840">
                <a:tc>
                  <a:txBody>
                    <a:bodyPr/>
                    <a:lstStyle/>
                    <a:p>
                      <a:pPr lvl="1"/>
                      <a:r>
                        <a:rPr lang="en-ZA" sz="2800" dirty="0" smtClean="0">
                          <a:latin typeface="Arial Rounded MT Bold" panose="020F0704030504030204" pitchFamily="34" charset="0"/>
                        </a:rPr>
                        <a:t>Other Complaints</a:t>
                      </a:r>
                      <a:endParaRPr lang="en-ZA" sz="2800" dirty="0">
                        <a:latin typeface="Arial Rounded MT Bold" panose="020F0704030504030204" pitchFamily="34" charset="0"/>
                      </a:endParaRPr>
                    </a:p>
                  </a:txBody>
                  <a:tcPr/>
                </a:tc>
                <a:tc>
                  <a:txBody>
                    <a:bodyPr/>
                    <a:lstStyle/>
                    <a:p>
                      <a:r>
                        <a:rPr lang="en-ZA" sz="2800" dirty="0" smtClean="0">
                          <a:latin typeface="Arial Rounded MT Bold" panose="020F0704030504030204" pitchFamily="34" charset="0"/>
                        </a:rPr>
                        <a:t>10</a:t>
                      </a:r>
                      <a:endParaRPr lang="en-ZA" sz="2800" dirty="0">
                        <a:latin typeface="Arial Rounded MT Bold" panose="020F0704030504030204" pitchFamily="34" charset="0"/>
                      </a:endParaRPr>
                    </a:p>
                  </a:txBody>
                  <a:tcPr/>
                </a:tc>
                <a:extLst>
                  <a:ext uri="{0D108BD9-81ED-4DB2-BD59-A6C34878D82A}">
                    <a16:rowId xmlns:a16="http://schemas.microsoft.com/office/drawing/2014/main" val="10003"/>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4129708123"/>
              </p:ext>
            </p:extLst>
          </p:nvPr>
        </p:nvGraphicFramePr>
        <p:xfrm>
          <a:off x="5185833" y="6763119"/>
          <a:ext cx="16247534" cy="2072640"/>
        </p:xfrm>
        <a:graphic>
          <a:graphicData uri="http://schemas.openxmlformats.org/drawingml/2006/table">
            <a:tbl>
              <a:tblPr firstRow="1" bandRow="1">
                <a:tableStyleId>{5940675A-B579-460E-94D1-54222C63F5DA}</a:tableStyleId>
              </a:tblPr>
              <a:tblGrid>
                <a:gridCol w="12140142">
                  <a:extLst>
                    <a:ext uri="{9D8B030D-6E8A-4147-A177-3AD203B41FA5}">
                      <a16:colId xmlns:a16="http://schemas.microsoft.com/office/drawing/2014/main" val="20000"/>
                    </a:ext>
                  </a:extLst>
                </a:gridCol>
                <a:gridCol w="4107392">
                  <a:extLst>
                    <a:ext uri="{9D8B030D-6E8A-4147-A177-3AD203B41FA5}">
                      <a16:colId xmlns:a16="http://schemas.microsoft.com/office/drawing/2014/main" val="20001"/>
                    </a:ext>
                  </a:extLst>
                </a:gridCol>
              </a:tblGrid>
              <a:tr h="370840">
                <a:tc>
                  <a:txBody>
                    <a:bodyPr/>
                    <a:lstStyle/>
                    <a:p>
                      <a:r>
                        <a:rPr lang="en-ZA" sz="2800" dirty="0" smtClean="0">
                          <a:latin typeface="Arial Rounded MT Bold" panose="020F0704030504030204" pitchFamily="34" charset="0"/>
                        </a:rPr>
                        <a:t>Status of New Complaints For</a:t>
                      </a:r>
                      <a:r>
                        <a:rPr lang="en-ZA" sz="2800" baseline="0" dirty="0" smtClean="0">
                          <a:latin typeface="Arial Rounded MT Bold" panose="020F0704030504030204" pitchFamily="34" charset="0"/>
                        </a:rPr>
                        <a:t> FY2021/22</a:t>
                      </a:r>
                      <a:endParaRPr lang="en-ZA" sz="2800" dirty="0">
                        <a:latin typeface="Arial Rounded MT Bold" panose="020F0704030504030204" pitchFamily="34" charset="0"/>
                      </a:endParaRPr>
                    </a:p>
                  </a:txBody>
                  <a:tcPr/>
                </a:tc>
                <a:tc>
                  <a:txBody>
                    <a:bodyPr/>
                    <a:lstStyle/>
                    <a:p>
                      <a:endParaRPr lang="en-ZA" sz="2800" dirty="0">
                        <a:latin typeface="Arial Rounded MT Bold" panose="020F0704030504030204" pitchFamily="34" charset="0"/>
                      </a:endParaRPr>
                    </a:p>
                  </a:txBody>
                  <a:tcPr/>
                </a:tc>
                <a:extLst>
                  <a:ext uri="{0D108BD9-81ED-4DB2-BD59-A6C34878D82A}">
                    <a16:rowId xmlns:a16="http://schemas.microsoft.com/office/drawing/2014/main" val="10000"/>
                  </a:ext>
                </a:extLst>
              </a:tr>
              <a:tr h="370840">
                <a:tc>
                  <a:txBody>
                    <a:bodyPr/>
                    <a:lstStyle/>
                    <a:p>
                      <a:pPr lvl="1"/>
                      <a:r>
                        <a:rPr lang="en-ZA" sz="2800" dirty="0" smtClean="0">
                          <a:latin typeface="Arial Rounded MT Bold" panose="020F0704030504030204" pitchFamily="34" charset="0"/>
                        </a:rPr>
                        <a:t>Under Investigation</a:t>
                      </a:r>
                      <a:endParaRPr lang="en-ZA" sz="2800" dirty="0">
                        <a:latin typeface="Arial Rounded MT Bold" panose="020F0704030504030204" pitchFamily="34" charset="0"/>
                      </a:endParaRPr>
                    </a:p>
                  </a:txBody>
                  <a:tcPr/>
                </a:tc>
                <a:tc>
                  <a:txBody>
                    <a:bodyPr/>
                    <a:lstStyle/>
                    <a:p>
                      <a:r>
                        <a:rPr lang="en-ZA" sz="2800" dirty="0" smtClean="0">
                          <a:latin typeface="Arial Rounded MT Bold" panose="020F0704030504030204" pitchFamily="34" charset="0"/>
                        </a:rPr>
                        <a:t>31</a:t>
                      </a:r>
                      <a:endParaRPr lang="en-ZA" sz="2800" dirty="0">
                        <a:latin typeface="Arial Rounded MT Bold" panose="020F0704030504030204" pitchFamily="34" charset="0"/>
                      </a:endParaRPr>
                    </a:p>
                  </a:txBody>
                  <a:tcPr/>
                </a:tc>
                <a:extLst>
                  <a:ext uri="{0D108BD9-81ED-4DB2-BD59-A6C34878D82A}">
                    <a16:rowId xmlns:a16="http://schemas.microsoft.com/office/drawing/2014/main" val="10001"/>
                  </a:ext>
                </a:extLst>
              </a:tr>
              <a:tr h="370840">
                <a:tc>
                  <a:txBody>
                    <a:bodyPr/>
                    <a:lstStyle/>
                    <a:p>
                      <a:pPr lvl="1"/>
                      <a:r>
                        <a:rPr lang="en-ZA" sz="2800" dirty="0" smtClean="0">
                          <a:latin typeface="Arial Rounded MT Bold" panose="020F0704030504030204" pitchFamily="34" charset="0"/>
                        </a:rPr>
                        <a:t>Under Assessment</a:t>
                      </a:r>
                      <a:endParaRPr lang="en-ZA" sz="2800" dirty="0">
                        <a:latin typeface="Arial Rounded MT Bold" panose="020F0704030504030204" pitchFamily="34" charset="0"/>
                      </a:endParaRPr>
                    </a:p>
                  </a:txBody>
                  <a:tcPr/>
                </a:tc>
                <a:tc>
                  <a:txBody>
                    <a:bodyPr/>
                    <a:lstStyle/>
                    <a:p>
                      <a:r>
                        <a:rPr lang="en-ZA" sz="2800" dirty="0" smtClean="0">
                          <a:latin typeface="Arial Rounded MT Bold" panose="020F0704030504030204" pitchFamily="34" charset="0"/>
                        </a:rPr>
                        <a:t>14</a:t>
                      </a:r>
                      <a:endParaRPr lang="en-ZA" sz="2800" dirty="0">
                        <a:latin typeface="Arial Rounded MT Bold" panose="020F0704030504030204" pitchFamily="34" charset="0"/>
                      </a:endParaRPr>
                    </a:p>
                  </a:txBody>
                  <a:tcPr/>
                </a:tc>
                <a:extLst>
                  <a:ext uri="{0D108BD9-81ED-4DB2-BD59-A6C34878D82A}">
                    <a16:rowId xmlns:a16="http://schemas.microsoft.com/office/drawing/2014/main" val="10002"/>
                  </a:ext>
                </a:extLst>
              </a:tr>
              <a:tr h="370840">
                <a:tc>
                  <a:txBody>
                    <a:bodyPr/>
                    <a:lstStyle/>
                    <a:p>
                      <a:pPr lvl="1"/>
                      <a:r>
                        <a:rPr lang="en-ZA" sz="2800" dirty="0" smtClean="0">
                          <a:latin typeface="Arial Rounded MT Bold" panose="020F0704030504030204" pitchFamily="34" charset="0"/>
                        </a:rPr>
                        <a:t>Finalised</a:t>
                      </a:r>
                      <a:endParaRPr lang="en-ZA" sz="2800" dirty="0">
                        <a:latin typeface="Arial Rounded MT Bold" panose="020F0704030504030204" pitchFamily="34" charset="0"/>
                      </a:endParaRPr>
                    </a:p>
                  </a:txBody>
                  <a:tcPr/>
                </a:tc>
                <a:tc>
                  <a:txBody>
                    <a:bodyPr/>
                    <a:lstStyle/>
                    <a:p>
                      <a:r>
                        <a:rPr lang="en-ZA" sz="2800" dirty="0" smtClean="0">
                          <a:latin typeface="Arial Rounded MT Bold" panose="020F0704030504030204" pitchFamily="34" charset="0"/>
                        </a:rPr>
                        <a:t>108</a:t>
                      </a:r>
                      <a:endParaRPr lang="en-ZA" sz="2800" dirty="0">
                        <a:latin typeface="Arial Rounded MT Bold" panose="020F0704030504030204" pitchFamily="34" charset="0"/>
                      </a:endParaRPr>
                    </a:p>
                  </a:txBody>
                  <a:tcPr/>
                </a:tc>
                <a:extLst>
                  <a:ext uri="{0D108BD9-81ED-4DB2-BD59-A6C34878D82A}">
                    <a16:rowId xmlns:a16="http://schemas.microsoft.com/office/drawing/2014/main" val="10003"/>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90132091"/>
              </p:ext>
            </p:extLst>
          </p:nvPr>
        </p:nvGraphicFramePr>
        <p:xfrm>
          <a:off x="5185833" y="9934944"/>
          <a:ext cx="16247534" cy="3108960"/>
        </p:xfrm>
        <a:graphic>
          <a:graphicData uri="http://schemas.openxmlformats.org/drawingml/2006/table">
            <a:tbl>
              <a:tblPr firstRow="1" bandRow="1">
                <a:tableStyleId>{5940675A-B579-460E-94D1-54222C63F5DA}</a:tableStyleId>
              </a:tblPr>
              <a:tblGrid>
                <a:gridCol w="12140142">
                  <a:extLst>
                    <a:ext uri="{9D8B030D-6E8A-4147-A177-3AD203B41FA5}">
                      <a16:colId xmlns:a16="http://schemas.microsoft.com/office/drawing/2014/main" val="20000"/>
                    </a:ext>
                  </a:extLst>
                </a:gridCol>
                <a:gridCol w="4107392">
                  <a:extLst>
                    <a:ext uri="{9D8B030D-6E8A-4147-A177-3AD203B41FA5}">
                      <a16:colId xmlns:a16="http://schemas.microsoft.com/office/drawing/2014/main" val="20001"/>
                    </a:ext>
                  </a:extLst>
                </a:gridCol>
              </a:tblGrid>
              <a:tr h="370840">
                <a:tc>
                  <a:txBody>
                    <a:bodyPr/>
                    <a:lstStyle/>
                    <a:p>
                      <a:r>
                        <a:rPr lang="en-ZA" sz="2800" dirty="0" smtClean="0">
                          <a:latin typeface="Arial Rounded MT Bold" panose="020F0704030504030204" pitchFamily="34" charset="0"/>
                        </a:rPr>
                        <a:t>Official Conduct Complaints</a:t>
                      </a:r>
                      <a:endParaRPr lang="en-ZA" sz="2800" dirty="0">
                        <a:latin typeface="Arial Rounded MT Bold" panose="020F0704030504030204" pitchFamily="34" charset="0"/>
                      </a:endParaRPr>
                    </a:p>
                  </a:txBody>
                  <a:tcPr/>
                </a:tc>
                <a:tc>
                  <a:txBody>
                    <a:bodyPr/>
                    <a:lstStyle/>
                    <a:p>
                      <a:endParaRPr lang="en-ZA" sz="2800" dirty="0">
                        <a:latin typeface="Arial Rounded MT Bold" panose="020F0704030504030204" pitchFamily="34" charset="0"/>
                      </a:endParaRPr>
                    </a:p>
                  </a:txBody>
                  <a:tcPr/>
                </a:tc>
                <a:extLst>
                  <a:ext uri="{0D108BD9-81ED-4DB2-BD59-A6C34878D82A}">
                    <a16:rowId xmlns:a16="http://schemas.microsoft.com/office/drawing/2014/main" val="10000"/>
                  </a:ext>
                </a:extLst>
              </a:tr>
              <a:tr h="370840">
                <a:tc>
                  <a:txBody>
                    <a:bodyPr/>
                    <a:lstStyle/>
                    <a:p>
                      <a:pPr lvl="1"/>
                      <a:r>
                        <a:rPr lang="en-ZA" sz="2800" dirty="0" smtClean="0">
                          <a:latin typeface="Arial Rounded MT Bold" panose="020F0704030504030204" pitchFamily="34" charset="0"/>
                        </a:rPr>
                        <a:t>Total Received for the Current FY2021/22</a:t>
                      </a:r>
                      <a:endParaRPr lang="en-ZA" sz="2800" dirty="0">
                        <a:latin typeface="Arial Rounded MT Bold" panose="020F0704030504030204" pitchFamily="34" charset="0"/>
                      </a:endParaRPr>
                    </a:p>
                  </a:txBody>
                  <a:tcPr/>
                </a:tc>
                <a:tc>
                  <a:txBody>
                    <a:bodyPr/>
                    <a:lstStyle/>
                    <a:p>
                      <a:r>
                        <a:rPr lang="en-ZA" sz="2800" dirty="0" smtClean="0">
                          <a:latin typeface="Arial Rounded MT Bold" panose="020F0704030504030204" pitchFamily="34" charset="0"/>
                        </a:rPr>
                        <a:t>09</a:t>
                      </a:r>
                      <a:endParaRPr lang="en-ZA" sz="2800" dirty="0">
                        <a:latin typeface="Arial Rounded MT Bold" panose="020F0704030504030204" pitchFamily="34" charset="0"/>
                      </a:endParaRPr>
                    </a:p>
                  </a:txBody>
                  <a:tcPr/>
                </a:tc>
                <a:extLst>
                  <a:ext uri="{0D108BD9-81ED-4DB2-BD59-A6C34878D82A}">
                    <a16:rowId xmlns:a16="http://schemas.microsoft.com/office/drawing/2014/main" val="10001"/>
                  </a:ext>
                </a:extLst>
              </a:tr>
              <a:tr h="370840">
                <a:tc>
                  <a:txBody>
                    <a:bodyPr/>
                    <a:lstStyle/>
                    <a:p>
                      <a:pPr lvl="1"/>
                      <a:r>
                        <a:rPr lang="en-ZA" sz="2800" dirty="0" smtClean="0">
                          <a:latin typeface="Arial Rounded MT Bold" panose="020F0704030504030204" pitchFamily="34" charset="0"/>
                        </a:rPr>
                        <a:t>Total</a:t>
                      </a:r>
                      <a:r>
                        <a:rPr lang="en-ZA" sz="2800" baseline="0" dirty="0" smtClean="0">
                          <a:latin typeface="Arial Rounded MT Bold" panose="020F0704030504030204" pitchFamily="34" charset="0"/>
                        </a:rPr>
                        <a:t> Finalised for the Current FY2021/22</a:t>
                      </a:r>
                      <a:endParaRPr lang="en-ZA" sz="2800" dirty="0">
                        <a:latin typeface="Arial Rounded MT Bold" panose="020F0704030504030204" pitchFamily="34" charset="0"/>
                      </a:endParaRPr>
                    </a:p>
                  </a:txBody>
                  <a:tcPr/>
                </a:tc>
                <a:tc>
                  <a:txBody>
                    <a:bodyPr/>
                    <a:lstStyle/>
                    <a:p>
                      <a:r>
                        <a:rPr lang="en-ZA" sz="2800" dirty="0" smtClean="0">
                          <a:latin typeface="Arial Rounded MT Bold" panose="020F0704030504030204" pitchFamily="34" charset="0"/>
                        </a:rPr>
                        <a:t>03</a:t>
                      </a:r>
                      <a:endParaRPr lang="en-ZA" sz="2800" dirty="0">
                        <a:latin typeface="Arial Rounded MT Bold" panose="020F0704030504030204" pitchFamily="34" charset="0"/>
                      </a:endParaRPr>
                    </a:p>
                  </a:txBody>
                  <a:tcPr/>
                </a:tc>
                <a:extLst>
                  <a:ext uri="{0D108BD9-81ED-4DB2-BD59-A6C34878D82A}">
                    <a16:rowId xmlns:a16="http://schemas.microsoft.com/office/drawing/2014/main" val="10002"/>
                  </a:ext>
                </a:extLst>
              </a:tr>
              <a:tr h="370840">
                <a:tc>
                  <a:txBody>
                    <a:bodyPr/>
                    <a:lstStyle/>
                    <a:p>
                      <a:pPr lvl="1"/>
                      <a:r>
                        <a:rPr lang="en-ZA" sz="2800" dirty="0" smtClean="0">
                          <a:latin typeface="Arial Rounded MT Bold" panose="020F0704030504030204" pitchFamily="34" charset="0"/>
                        </a:rPr>
                        <a:t>Total Received for the FY2020/21</a:t>
                      </a:r>
                      <a:endParaRPr lang="en-ZA" sz="2800" dirty="0">
                        <a:latin typeface="Arial Rounded MT Bold" panose="020F0704030504030204" pitchFamily="34" charset="0"/>
                      </a:endParaRPr>
                    </a:p>
                  </a:txBody>
                  <a:tcPr/>
                </a:tc>
                <a:tc>
                  <a:txBody>
                    <a:bodyPr/>
                    <a:lstStyle/>
                    <a:p>
                      <a:r>
                        <a:rPr lang="en-ZA" sz="2800" dirty="0" smtClean="0">
                          <a:latin typeface="Arial Rounded MT Bold" panose="020F0704030504030204" pitchFamily="34" charset="0"/>
                        </a:rPr>
                        <a:t>56</a:t>
                      </a:r>
                      <a:endParaRPr lang="en-ZA" sz="2800" dirty="0">
                        <a:latin typeface="Arial Rounded MT Bold" panose="020F0704030504030204" pitchFamily="34" charset="0"/>
                      </a:endParaRPr>
                    </a:p>
                  </a:txBody>
                  <a:tcPr/>
                </a:tc>
                <a:extLst>
                  <a:ext uri="{0D108BD9-81ED-4DB2-BD59-A6C34878D82A}">
                    <a16:rowId xmlns:a16="http://schemas.microsoft.com/office/drawing/2014/main" val="10003"/>
                  </a:ext>
                </a:extLst>
              </a:tr>
              <a:tr h="370840">
                <a:tc>
                  <a:txBody>
                    <a:bodyPr/>
                    <a:lstStyle/>
                    <a:p>
                      <a:pPr lvl="1"/>
                      <a:r>
                        <a:rPr lang="en-ZA" sz="2800" dirty="0" smtClean="0">
                          <a:latin typeface="Arial Rounded MT Bold" panose="020F0704030504030204" pitchFamily="34" charset="0"/>
                        </a:rPr>
                        <a:t>Total Finalised</a:t>
                      </a:r>
                      <a:r>
                        <a:rPr lang="en-ZA" sz="2800" baseline="0" dirty="0" smtClean="0">
                          <a:latin typeface="Arial Rounded MT Bold" panose="020F0704030504030204" pitchFamily="34" charset="0"/>
                        </a:rPr>
                        <a:t> FY2020/21</a:t>
                      </a:r>
                      <a:endParaRPr lang="en-ZA" sz="2800" dirty="0">
                        <a:latin typeface="Arial Rounded MT Bold" panose="020F0704030504030204" pitchFamily="34" charset="0"/>
                      </a:endParaRPr>
                    </a:p>
                  </a:txBody>
                  <a:tcPr/>
                </a:tc>
                <a:tc>
                  <a:txBody>
                    <a:bodyPr/>
                    <a:lstStyle/>
                    <a:p>
                      <a:r>
                        <a:rPr lang="en-ZA" sz="2800" dirty="0" smtClean="0">
                          <a:latin typeface="Arial Rounded MT Bold" panose="020F0704030504030204" pitchFamily="34" charset="0"/>
                        </a:rPr>
                        <a:t>49</a:t>
                      </a:r>
                      <a:endParaRPr lang="en-ZA" sz="2800" dirty="0">
                        <a:latin typeface="Arial Rounded MT Bold" panose="020F0704030504030204" pitchFamily="34" charset="0"/>
                      </a:endParaRPr>
                    </a:p>
                  </a:txBody>
                  <a:tcPr/>
                </a:tc>
                <a:extLst>
                  <a:ext uri="{0D108BD9-81ED-4DB2-BD59-A6C34878D82A}">
                    <a16:rowId xmlns:a16="http://schemas.microsoft.com/office/drawing/2014/main" val="10004"/>
                  </a:ext>
                </a:extLst>
              </a:tr>
              <a:tr h="370840">
                <a:tc>
                  <a:txBody>
                    <a:bodyPr/>
                    <a:lstStyle/>
                    <a:p>
                      <a:pPr lvl="1"/>
                      <a:r>
                        <a:rPr lang="en-ZA" sz="2800" dirty="0" smtClean="0">
                          <a:latin typeface="Arial Rounded MT Bold" panose="020F0704030504030204" pitchFamily="34" charset="0"/>
                        </a:rPr>
                        <a:t>Carry-Over</a:t>
                      </a:r>
                      <a:r>
                        <a:rPr lang="en-ZA" sz="2800" baseline="0" dirty="0" smtClean="0">
                          <a:latin typeface="Arial Rounded MT Bold" panose="020F0704030504030204" pitchFamily="34" charset="0"/>
                        </a:rPr>
                        <a:t> Under Investigation</a:t>
                      </a:r>
                      <a:endParaRPr lang="en-ZA" sz="2800" dirty="0">
                        <a:latin typeface="Arial Rounded MT Bold" panose="020F0704030504030204" pitchFamily="34" charset="0"/>
                      </a:endParaRPr>
                    </a:p>
                  </a:txBody>
                  <a:tcPr/>
                </a:tc>
                <a:tc>
                  <a:txBody>
                    <a:bodyPr/>
                    <a:lstStyle/>
                    <a:p>
                      <a:r>
                        <a:rPr lang="en-ZA" sz="2800" dirty="0" smtClean="0">
                          <a:latin typeface="Arial Rounded MT Bold" panose="020F0704030504030204" pitchFamily="34" charset="0"/>
                        </a:rPr>
                        <a:t>07</a:t>
                      </a:r>
                      <a:endParaRPr lang="en-ZA" sz="2800" dirty="0">
                        <a:latin typeface="Arial Rounded MT Bold" panose="020F0704030504030204" pitchFamily="34" charset="0"/>
                      </a:endParaRPr>
                    </a:p>
                  </a:txBody>
                  <a:tcPr/>
                </a:tc>
                <a:extLst>
                  <a:ext uri="{0D108BD9-81ED-4DB2-BD59-A6C34878D82A}">
                    <a16:rowId xmlns:a16="http://schemas.microsoft.com/office/drawing/2014/main" val="10005"/>
                  </a:ext>
                </a:extLst>
              </a:tr>
            </a:tbl>
          </a:graphicData>
        </a:graphic>
      </p:graphicFrame>
      <p:sp>
        <p:nvSpPr>
          <p:cNvPr id="19" name="Shape 287"/>
          <p:cNvSpPr/>
          <p:nvPr/>
        </p:nvSpPr>
        <p:spPr>
          <a:xfrm>
            <a:off x="5176308" y="1854176"/>
            <a:ext cx="16626418" cy="107721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p>
            <a:pPr lvl="0">
              <a:defRPr sz="1800">
                <a:solidFill>
                  <a:srgbClr val="000000"/>
                </a:solidFill>
              </a:defRPr>
            </a:pPr>
            <a:r>
              <a:rPr lang="en-ZA" sz="3200" b="1" dirty="0" smtClean="0">
                <a:solidFill>
                  <a:schemeClr val="tx1"/>
                </a:solidFill>
                <a:latin typeface="Arial Rounded MT Bold" panose="020F0704030504030204" pitchFamily="34" charset="0"/>
                <a:ea typeface="Lato Black"/>
                <a:cs typeface="Lato Black"/>
                <a:sym typeface="Lato Black"/>
              </a:rPr>
              <a:t>UPDATE ON ALL INVESTIGATIONS CONDUCTED BY THE MILITARY OMBUD FOR 2021 CALENDAR YEAR</a:t>
            </a:r>
            <a:endParaRPr lang="en-ZA" sz="3200" dirty="0">
              <a:solidFill>
                <a:schemeClr val="tx1"/>
              </a:solidFill>
              <a:latin typeface="Arial Rounded MT Bold" panose="020F0704030504030204" pitchFamily="34" charset="0"/>
              <a:ea typeface="Lato Light"/>
              <a:cs typeface="Lato Light"/>
              <a:sym typeface="Lato Light"/>
            </a:endParaRPr>
          </a:p>
        </p:txBody>
      </p:sp>
    </p:spTree>
    <p:extLst>
      <p:ext uri="{BB962C8B-B14F-4D97-AF65-F5344CB8AC3E}">
        <p14:creationId xmlns:p14="http://schemas.microsoft.com/office/powerpoint/2010/main" val="3807070643"/>
      </p:ext>
    </p:extLst>
  </p:cSld>
  <p:clrMapOvr>
    <a:masterClrMapping/>
  </p:clrMapOvr>
  <p:transition spd="med"/>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Shape 217"/>
          <p:cNvSpPr>
            <a:spLocks noGrp="1"/>
          </p:cNvSpPr>
          <p:nvPr>
            <p:ph type="sldNum" sz="quarter" idx="4294967295"/>
          </p:nvPr>
        </p:nvSpPr>
        <p:spPr>
          <a:xfrm>
            <a:off x="17212230" y="12627778"/>
            <a:ext cx="5483543" cy="355417"/>
          </a:xfrm>
          <a:prstGeom prst="rect">
            <a:avLst/>
          </a:prstGeom>
        </p:spPr>
        <p:txBody>
          <a:bodyPr lIns="0" tIns="0" rIns="0" bIns="0">
            <a:normAutofit lnSpcReduction="10000"/>
          </a:bodyPr>
          <a:lstStyle/>
          <a:p>
            <a:pPr lvl="0">
              <a:defRPr sz="1800">
                <a:solidFill>
                  <a:srgbClr val="000000"/>
                </a:solidFill>
              </a:defRPr>
            </a:pPr>
            <a:fld id="{86CB4B4D-7CA3-9044-876B-883B54F8677D}" type="slidenum">
              <a:rPr sz="2399">
                <a:solidFill>
                  <a:srgbClr val="888888"/>
                </a:solidFill>
              </a:rPr>
              <a:t>45</a:t>
            </a:fld>
            <a:endParaRPr sz="2399">
              <a:solidFill>
                <a:srgbClr val="888888"/>
              </a:solidFill>
            </a:endParaRPr>
          </a:p>
        </p:txBody>
      </p:sp>
      <p:sp>
        <p:nvSpPr>
          <p:cNvPr id="218" name="Shape 218"/>
          <p:cNvSpPr/>
          <p:nvPr/>
        </p:nvSpPr>
        <p:spPr>
          <a:xfrm>
            <a:off x="6348" y="3569"/>
            <a:ext cx="24364953" cy="9287058"/>
          </a:xfrm>
          <a:prstGeom prst="rect">
            <a:avLst/>
          </a:prstGeom>
          <a:solidFill>
            <a:srgbClr val="E2BB1A"/>
          </a:solidFill>
          <a:ln w="12700">
            <a:miter lim="400000"/>
          </a:ln>
        </p:spPr>
        <p:txBody>
          <a:bodyPr lIns="0" tIns="0" rIns="0" bIns="0" anchor="ctr"/>
          <a:lstStyle/>
          <a:p>
            <a:pPr defTabSz="3654502">
              <a:defRPr>
                <a:solidFill>
                  <a:srgbClr val="FFFFFF"/>
                </a:solidFill>
                <a:latin typeface="Lato Light"/>
                <a:ea typeface="Lato Light"/>
                <a:cs typeface="Lato Light"/>
                <a:sym typeface="Lato Light"/>
              </a:defRPr>
            </a:pPr>
            <a:endParaRPr sz="7196"/>
          </a:p>
        </p:txBody>
      </p:sp>
      <p:sp>
        <p:nvSpPr>
          <p:cNvPr id="219" name="Shape 219"/>
          <p:cNvSpPr/>
          <p:nvPr/>
        </p:nvSpPr>
        <p:spPr>
          <a:xfrm>
            <a:off x="3171" y="9300921"/>
            <a:ext cx="24364959" cy="4421808"/>
          </a:xfrm>
          <a:prstGeom prst="rect">
            <a:avLst/>
          </a:prstGeom>
          <a:solidFill>
            <a:srgbClr val="0C7F40"/>
          </a:solidFill>
          <a:ln w="12700">
            <a:miter lim="400000"/>
          </a:ln>
        </p:spPr>
        <p:txBody>
          <a:bodyPr lIns="0" tIns="0" rIns="0" bIns="0" anchor="ctr"/>
          <a:lstStyle/>
          <a:p>
            <a:pPr defTabSz="3654502">
              <a:defRPr>
                <a:solidFill>
                  <a:srgbClr val="FFFFFF"/>
                </a:solidFill>
                <a:latin typeface="Lato Light"/>
                <a:ea typeface="Lato Light"/>
                <a:cs typeface="Lato Light"/>
                <a:sym typeface="Lato Light"/>
              </a:defRPr>
            </a:pPr>
            <a:endParaRPr sz="7196"/>
          </a:p>
        </p:txBody>
      </p:sp>
      <p:sp>
        <p:nvSpPr>
          <p:cNvPr id="220" name="Shape 220"/>
          <p:cNvSpPr/>
          <p:nvPr/>
        </p:nvSpPr>
        <p:spPr>
          <a:xfrm>
            <a:off x="6346" y="3895328"/>
            <a:ext cx="15648487" cy="547974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7644" y="0"/>
                </a:lnTo>
                <a:cubicBezTo>
                  <a:pt x="19829" y="0"/>
                  <a:pt x="21600" y="4835"/>
                  <a:pt x="21600" y="10800"/>
                </a:cubicBezTo>
                <a:cubicBezTo>
                  <a:pt x="21600" y="16765"/>
                  <a:pt x="19829" y="21600"/>
                  <a:pt x="17644" y="21600"/>
                </a:cubicBezTo>
                <a:lnTo>
                  <a:pt x="0" y="21600"/>
                </a:lnTo>
                <a:close/>
              </a:path>
            </a:pathLst>
          </a:custGeom>
          <a:solidFill>
            <a:srgbClr val="0C7F40"/>
          </a:solidFill>
          <a:ln w="12700">
            <a:miter lim="400000"/>
          </a:ln>
          <a:effectLst>
            <a:outerShdw blurRad="63500" dist="19050" dir="5400000" rotWithShape="0">
              <a:srgbClr val="000000">
                <a:alpha val="63000"/>
              </a:srgbClr>
            </a:outerShdw>
          </a:effectLst>
        </p:spPr>
        <p:txBody>
          <a:bodyPr lIns="0" tIns="0" rIns="0" bIns="0" anchor="ctr"/>
          <a:lstStyle/>
          <a:p>
            <a:pPr lvl="0">
              <a:defRPr>
                <a:solidFill>
                  <a:srgbClr val="FFFFFF"/>
                </a:solidFill>
                <a:latin typeface="Lora"/>
                <a:ea typeface="Lora"/>
                <a:cs typeface="Lora"/>
                <a:sym typeface="Lora"/>
              </a:defRPr>
            </a:pPr>
            <a:endParaRPr sz="7196"/>
          </a:p>
        </p:txBody>
      </p:sp>
      <p:sp>
        <p:nvSpPr>
          <p:cNvPr id="221" name="Shape 221"/>
          <p:cNvSpPr/>
          <p:nvPr/>
        </p:nvSpPr>
        <p:spPr>
          <a:xfrm>
            <a:off x="3630179" y="9888489"/>
            <a:ext cx="17644313" cy="3537828"/>
          </a:xfrm>
          <a:prstGeom prst="rect">
            <a:avLst/>
          </a:prstGeom>
          <a:ln w="12700">
            <a:miter lim="400000"/>
          </a:ln>
        </p:spPr>
        <p:txBody>
          <a:bodyPr lIns="0" tIns="0" rIns="0" bIns="0" anchor="ctr">
            <a:spAutoFit/>
          </a:bodyPr>
          <a:lstStyle/>
          <a:p>
            <a:pPr lvl="1" algn="ctr">
              <a:spcBef>
                <a:spcPts val="1799"/>
              </a:spcBef>
            </a:pPr>
            <a:r>
              <a:rPr sz="3398" b="1" dirty="0">
                <a:solidFill>
                  <a:srgbClr val="FFFFFF"/>
                </a:solidFill>
              </a:rPr>
              <a:t>Physical Address: Block C4, Eco Origin, 349 Witch-Hazel Ave, Highveld, Centurion</a:t>
            </a:r>
          </a:p>
          <a:p>
            <a:pPr lvl="1" algn="ctr">
              <a:spcBef>
                <a:spcPts val="1799"/>
              </a:spcBef>
            </a:pPr>
            <a:r>
              <a:rPr sz="3398" b="1" dirty="0">
                <a:solidFill>
                  <a:srgbClr val="FFFFFF"/>
                </a:solidFill>
              </a:rPr>
              <a:t>Postal Address: SA Military Ombud, Private Bag X163, 0046</a:t>
            </a:r>
          </a:p>
          <a:p>
            <a:pPr lvl="1" algn="ctr">
              <a:spcBef>
                <a:spcPts val="1799"/>
              </a:spcBef>
            </a:pPr>
            <a:r>
              <a:rPr sz="3398" b="1" dirty="0">
                <a:solidFill>
                  <a:srgbClr val="FFFFFF"/>
                </a:solidFill>
              </a:rPr>
              <a:t>Tel: +27 12 676 3800; Fax: +27 12 661 2091</a:t>
            </a:r>
          </a:p>
          <a:p>
            <a:pPr lvl="1" algn="ctr">
              <a:spcBef>
                <a:spcPts val="1799"/>
              </a:spcBef>
            </a:pPr>
            <a:r>
              <a:rPr sz="3398" b="1" dirty="0">
                <a:solidFill>
                  <a:srgbClr val="FFFFFF"/>
                </a:solidFill>
              </a:rPr>
              <a:t>Toll Free: 080 726 6283 (080 SA OMBUD)</a:t>
            </a:r>
          </a:p>
          <a:p>
            <a:pPr lvl="1" algn="ctr">
              <a:spcBef>
                <a:spcPts val="1799"/>
              </a:spcBef>
            </a:pPr>
            <a:r>
              <a:rPr sz="3398" b="1" dirty="0">
                <a:solidFill>
                  <a:srgbClr val="FFFFFF"/>
                </a:solidFill>
              </a:rPr>
              <a:t>E-mail: </a:t>
            </a:r>
            <a:r>
              <a:rPr sz="3398" dirty="0">
                <a:solidFill>
                  <a:schemeClr val="bg1"/>
                </a:solidFill>
              </a:rPr>
              <a:t>intake@milombud.org</a:t>
            </a:r>
            <a:endParaRPr sz="3398" dirty="0">
              <a:solidFill>
                <a:schemeClr val="bg1"/>
              </a:solidFill>
              <a:hlinkClick r:id="rId2"/>
            </a:endParaRPr>
          </a:p>
        </p:txBody>
      </p:sp>
      <p:grpSp>
        <p:nvGrpSpPr>
          <p:cNvPr id="224" name="Group 224"/>
          <p:cNvGrpSpPr/>
          <p:nvPr/>
        </p:nvGrpSpPr>
        <p:grpSpPr>
          <a:xfrm>
            <a:off x="1815508" y="1474665"/>
            <a:ext cx="20301025" cy="132427"/>
            <a:chOff x="0" y="0"/>
            <a:chExt cx="10155801" cy="66247"/>
          </a:xfrm>
        </p:grpSpPr>
        <p:sp>
          <p:nvSpPr>
            <p:cNvPr id="222" name="Shape 222"/>
            <p:cNvSpPr/>
            <p:nvPr/>
          </p:nvSpPr>
          <p:spPr>
            <a:xfrm>
              <a:off x="-1" y="-1"/>
              <a:ext cx="10155802" cy="66248"/>
            </a:xfrm>
            <a:prstGeom prst="rect">
              <a:avLst/>
            </a:prstGeom>
            <a:solidFill>
              <a:srgbClr val="FFFFFF"/>
            </a:solidFill>
            <a:ln w="12700" cap="flat">
              <a:noFill/>
              <a:miter lim="400000"/>
            </a:ln>
            <a:effectLst/>
          </p:spPr>
          <p:txBody>
            <a:bodyPr wrap="square" lIns="0" tIns="0" rIns="0" bIns="0" numCol="1" anchor="ctr">
              <a:noAutofit/>
            </a:bodyPr>
            <a:lstStyle/>
            <a:p>
              <a:pPr algn="ctr" defTabSz="3654502">
                <a:defRPr>
                  <a:solidFill>
                    <a:srgbClr val="FFFFFF"/>
                  </a:solidFill>
                  <a:latin typeface="Lato Light"/>
                  <a:ea typeface="Lato Light"/>
                  <a:cs typeface="Lato Light"/>
                  <a:sym typeface="Lato Light"/>
                </a:defRPr>
              </a:pPr>
              <a:endParaRPr sz="7196"/>
            </a:p>
          </p:txBody>
        </p:sp>
        <p:sp>
          <p:nvSpPr>
            <p:cNvPr id="223" name="Shape 223"/>
            <p:cNvSpPr/>
            <p:nvPr/>
          </p:nvSpPr>
          <p:spPr>
            <a:xfrm>
              <a:off x="-1" y="-1"/>
              <a:ext cx="919475" cy="66248"/>
            </a:xfrm>
            <a:prstGeom prst="rect">
              <a:avLst/>
            </a:prstGeom>
            <a:solidFill>
              <a:srgbClr val="0C7F40"/>
            </a:solidFill>
            <a:ln w="12700" cap="flat">
              <a:noFill/>
              <a:miter lim="400000"/>
            </a:ln>
            <a:effectLst/>
          </p:spPr>
          <p:txBody>
            <a:bodyPr wrap="square" lIns="0" tIns="0" rIns="0" bIns="0" numCol="1" anchor="ctr">
              <a:noAutofit/>
            </a:bodyPr>
            <a:lstStyle/>
            <a:p>
              <a:pPr algn="ctr" defTabSz="3654502">
                <a:defRPr>
                  <a:solidFill>
                    <a:srgbClr val="FFFFFF"/>
                  </a:solidFill>
                  <a:latin typeface="Lato Light"/>
                  <a:ea typeface="Lato Light"/>
                  <a:cs typeface="Lato Light"/>
                  <a:sym typeface="Lato Light"/>
                </a:defRPr>
              </a:pPr>
              <a:endParaRPr sz="7196"/>
            </a:p>
          </p:txBody>
        </p:sp>
      </p:grpSp>
      <p:grpSp>
        <p:nvGrpSpPr>
          <p:cNvPr id="227" name="Group 227"/>
          <p:cNvGrpSpPr/>
          <p:nvPr/>
        </p:nvGrpSpPr>
        <p:grpSpPr>
          <a:xfrm>
            <a:off x="1815508" y="9277924"/>
            <a:ext cx="20301025" cy="132429"/>
            <a:chOff x="0" y="0"/>
            <a:chExt cx="10155801" cy="66247"/>
          </a:xfrm>
        </p:grpSpPr>
        <p:sp>
          <p:nvSpPr>
            <p:cNvPr id="225" name="Shape 225"/>
            <p:cNvSpPr/>
            <p:nvPr/>
          </p:nvSpPr>
          <p:spPr>
            <a:xfrm>
              <a:off x="-1" y="-1"/>
              <a:ext cx="10155802" cy="66248"/>
            </a:xfrm>
            <a:prstGeom prst="rect">
              <a:avLst/>
            </a:prstGeom>
            <a:solidFill>
              <a:srgbClr val="FFFFFF"/>
            </a:solidFill>
            <a:ln w="12700" cap="flat">
              <a:noFill/>
              <a:miter lim="400000"/>
            </a:ln>
            <a:effectLst/>
          </p:spPr>
          <p:txBody>
            <a:bodyPr wrap="square" lIns="0" tIns="0" rIns="0" bIns="0" numCol="1" anchor="ctr">
              <a:noAutofit/>
            </a:bodyPr>
            <a:lstStyle/>
            <a:p>
              <a:pPr algn="ctr" defTabSz="3654502">
                <a:defRPr>
                  <a:solidFill>
                    <a:srgbClr val="FFFFFF"/>
                  </a:solidFill>
                  <a:latin typeface="Lato Light"/>
                  <a:ea typeface="Lato Light"/>
                  <a:cs typeface="Lato Light"/>
                  <a:sym typeface="Lato Light"/>
                </a:defRPr>
              </a:pPr>
              <a:endParaRPr sz="7196"/>
            </a:p>
          </p:txBody>
        </p:sp>
        <p:sp>
          <p:nvSpPr>
            <p:cNvPr id="226" name="Shape 226"/>
            <p:cNvSpPr/>
            <p:nvPr/>
          </p:nvSpPr>
          <p:spPr>
            <a:xfrm>
              <a:off x="-1" y="-1"/>
              <a:ext cx="919475" cy="66248"/>
            </a:xfrm>
            <a:prstGeom prst="rect">
              <a:avLst/>
            </a:prstGeom>
            <a:solidFill>
              <a:srgbClr val="E2BB1A"/>
            </a:solidFill>
            <a:ln w="12700" cap="flat">
              <a:noFill/>
              <a:miter lim="400000"/>
            </a:ln>
            <a:effectLst/>
          </p:spPr>
          <p:txBody>
            <a:bodyPr wrap="square" lIns="0" tIns="0" rIns="0" bIns="0" numCol="1" anchor="ctr">
              <a:noAutofit/>
            </a:bodyPr>
            <a:lstStyle/>
            <a:p>
              <a:pPr algn="ctr" defTabSz="3654502">
                <a:defRPr>
                  <a:solidFill>
                    <a:srgbClr val="FFFFFF"/>
                  </a:solidFill>
                  <a:latin typeface="Lato Light"/>
                  <a:ea typeface="Lato Light"/>
                  <a:cs typeface="Lato Light"/>
                  <a:sym typeface="Lato Light"/>
                </a:defRPr>
              </a:pPr>
              <a:endParaRPr sz="7196"/>
            </a:p>
          </p:txBody>
        </p:sp>
      </p:grpSp>
      <p:grpSp>
        <p:nvGrpSpPr>
          <p:cNvPr id="230" name="Group 230"/>
          <p:cNvGrpSpPr/>
          <p:nvPr/>
        </p:nvGrpSpPr>
        <p:grpSpPr>
          <a:xfrm>
            <a:off x="10205348" y="3894402"/>
            <a:ext cx="5312428" cy="5312424"/>
            <a:chOff x="0" y="0"/>
            <a:chExt cx="2657597" cy="2657595"/>
          </a:xfrm>
        </p:grpSpPr>
        <p:sp>
          <p:nvSpPr>
            <p:cNvPr id="228" name="Shape 228"/>
            <p:cNvSpPr/>
            <p:nvPr/>
          </p:nvSpPr>
          <p:spPr>
            <a:xfrm flipH="1">
              <a:off x="215826" y="242335"/>
              <a:ext cx="2226171" cy="2226285"/>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76200" cap="flat">
              <a:solidFill>
                <a:srgbClr val="FFFFFF"/>
              </a:solidFill>
              <a:prstDash val="solid"/>
              <a:miter lim="800000"/>
            </a:ln>
            <a:effectLst/>
          </p:spPr>
          <p:txBody>
            <a:bodyPr wrap="square" lIns="0" tIns="0" rIns="0" bIns="0" numCol="1" anchor="ctr">
              <a:noAutofit/>
            </a:bodyPr>
            <a:lstStyle/>
            <a:p>
              <a:pPr lvl="0" algn="ctr">
                <a:defRPr>
                  <a:latin typeface="Source Sans Pro Light"/>
                  <a:ea typeface="Source Sans Pro Light"/>
                  <a:cs typeface="Source Sans Pro Light"/>
                  <a:sym typeface="Source Sans Pro Light"/>
                </a:defRPr>
              </a:pPr>
              <a:endParaRPr sz="7196"/>
            </a:p>
          </p:txBody>
        </p:sp>
        <p:pic>
          <p:nvPicPr>
            <p:cNvPr id="229" name="image1.png"/>
            <p:cNvPicPr/>
            <p:nvPr/>
          </p:nvPicPr>
          <p:blipFill>
            <a:blip r:embed="rId3"/>
            <a:stretch>
              <a:fillRect/>
            </a:stretch>
          </p:blipFill>
          <p:spPr>
            <a:xfrm>
              <a:off x="-1" y="0"/>
              <a:ext cx="2657599" cy="2657596"/>
            </a:xfrm>
            <a:prstGeom prst="rect">
              <a:avLst/>
            </a:prstGeom>
            <a:ln w="12700" cap="flat">
              <a:noFill/>
              <a:miter lim="400000"/>
              <a:headEnd/>
              <a:tailEnd/>
            </a:ln>
            <a:effectLst/>
          </p:spPr>
        </p:pic>
      </p:grpSp>
      <p:sp>
        <p:nvSpPr>
          <p:cNvPr id="231" name="Shape 231"/>
          <p:cNvSpPr>
            <a:spLocks noGrp="1"/>
          </p:cNvSpPr>
          <p:nvPr>
            <p:ph type="title" idx="4294967295"/>
          </p:nvPr>
        </p:nvSpPr>
        <p:spPr>
          <a:xfrm>
            <a:off x="3272139" y="59997"/>
            <a:ext cx="18360392" cy="1330329"/>
          </a:xfrm>
          <a:prstGeom prst="rect">
            <a:avLst/>
          </a:prstGeom>
        </p:spPr>
        <p:txBody>
          <a:bodyPr vert="horz" lIns="0" tIns="0" rIns="0" bIns="0" rtlCol="0" anchor="ctr">
            <a:normAutofit/>
          </a:bodyPr>
          <a:lstStyle>
            <a:lvl1pPr defTabSz="1632585">
              <a:lnSpc>
                <a:spcPct val="100000"/>
              </a:lnSpc>
              <a:defRPr sz="2600" b="1">
                <a:solidFill>
                  <a:srgbClr val="0C7F40"/>
                </a:solidFill>
                <a:latin typeface="Route 159 UltraLight"/>
                <a:ea typeface="Route 159 UltraLight"/>
                <a:cs typeface="Route 159 UltraLight"/>
                <a:sym typeface="Route 159 UltraLight"/>
              </a:defRPr>
            </a:lvl1pPr>
          </a:lstStyle>
          <a:p>
            <a:pPr lvl="0">
              <a:defRPr sz="1800" b="0">
                <a:solidFill>
                  <a:srgbClr val="000000"/>
                </a:solidFill>
              </a:defRPr>
            </a:pPr>
            <a:r>
              <a:rPr sz="5197">
                <a:latin typeface="Arial" panose="020B0604020202020204" pitchFamily="34" charset="0"/>
                <a:cs typeface="Arial" panose="020B0604020202020204" pitchFamily="34" charset="0"/>
              </a:rPr>
              <a:t>How to Contact us</a:t>
            </a:r>
          </a:p>
        </p:txBody>
      </p:sp>
      <p:grpSp>
        <p:nvGrpSpPr>
          <p:cNvPr id="234" name="Group 234"/>
          <p:cNvGrpSpPr/>
          <p:nvPr/>
        </p:nvGrpSpPr>
        <p:grpSpPr>
          <a:xfrm>
            <a:off x="602872" y="5042244"/>
            <a:ext cx="9753705" cy="791164"/>
            <a:chOff x="0" y="0"/>
            <a:chExt cx="4879393" cy="395787"/>
          </a:xfrm>
        </p:grpSpPr>
        <p:pic>
          <p:nvPicPr>
            <p:cNvPr id="232" name="image11.png"/>
            <p:cNvPicPr/>
            <p:nvPr/>
          </p:nvPicPr>
          <p:blipFill>
            <a:blip r:embed="rId4"/>
            <a:srcRect l="16211" r="16211"/>
            <a:stretch>
              <a:fillRect/>
            </a:stretch>
          </p:blipFill>
          <p:spPr>
            <a:xfrm>
              <a:off x="0" y="0"/>
              <a:ext cx="395785" cy="395787"/>
            </a:xfrm>
            <a:prstGeom prst="rect">
              <a:avLst/>
            </a:prstGeom>
            <a:ln w="12700" cap="flat">
              <a:noFill/>
              <a:miter lim="400000"/>
              <a:headEnd/>
              <a:tailEnd/>
            </a:ln>
            <a:effectLst/>
          </p:spPr>
        </p:pic>
        <p:sp>
          <p:nvSpPr>
            <p:cNvPr id="233" name="Shape 233"/>
            <p:cNvSpPr/>
            <p:nvPr/>
          </p:nvSpPr>
          <p:spPr>
            <a:xfrm>
              <a:off x="561261" y="106425"/>
              <a:ext cx="4318132" cy="261655"/>
            </a:xfrm>
            <a:prstGeom prst="rect">
              <a:avLst/>
            </a:prstGeom>
            <a:noFill/>
            <a:ln w="12700" cap="flat">
              <a:noFill/>
              <a:miter lim="400000"/>
            </a:ln>
            <a:effectLst/>
          </p:spPr>
          <p:txBody>
            <a:bodyPr wrap="square" lIns="45694" tIns="45694" rIns="45694" bIns="45694" numCol="1" anchor="t">
              <a:spAutoFit/>
            </a:bodyPr>
            <a:lstStyle>
              <a:lvl1pPr>
                <a:defRPr sz="1400" b="1">
                  <a:solidFill>
                    <a:srgbClr val="FFFFFF"/>
                  </a:solidFill>
                  <a:latin typeface="Arial" panose="020B0604020202020204"/>
                  <a:ea typeface="Arial" panose="020B0604020202020204"/>
                  <a:cs typeface="Arial" panose="020B0604020202020204"/>
                  <a:sym typeface="Arial" panose="020B0604020202020204"/>
                </a:defRPr>
              </a:lvl1pPr>
            </a:lstStyle>
            <a:p>
              <a:pPr lvl="0">
                <a:defRPr sz="1800" b="0">
                  <a:solidFill>
                    <a:srgbClr val="000000"/>
                  </a:solidFill>
                </a:defRPr>
              </a:pPr>
              <a:r>
                <a:rPr sz="2799"/>
                <a:t>South African Military Ombud</a:t>
              </a:r>
            </a:p>
          </p:txBody>
        </p:sp>
      </p:grpSp>
      <p:grpSp>
        <p:nvGrpSpPr>
          <p:cNvPr id="237" name="Group 237"/>
          <p:cNvGrpSpPr/>
          <p:nvPr/>
        </p:nvGrpSpPr>
        <p:grpSpPr>
          <a:xfrm>
            <a:off x="602872" y="7454054"/>
            <a:ext cx="9753705" cy="791162"/>
            <a:chOff x="0" y="0"/>
            <a:chExt cx="4879393" cy="395785"/>
          </a:xfrm>
        </p:grpSpPr>
        <p:pic>
          <p:nvPicPr>
            <p:cNvPr id="235" name="image12.png"/>
            <p:cNvPicPr/>
            <p:nvPr/>
          </p:nvPicPr>
          <p:blipFill>
            <a:blip r:embed="rId5"/>
            <a:srcRect l="16211" r="16211"/>
            <a:stretch>
              <a:fillRect/>
            </a:stretch>
          </p:blipFill>
          <p:spPr>
            <a:xfrm>
              <a:off x="0" y="0"/>
              <a:ext cx="395785" cy="395785"/>
            </a:xfrm>
            <a:prstGeom prst="rect">
              <a:avLst/>
            </a:prstGeom>
            <a:ln w="12700" cap="flat">
              <a:noFill/>
              <a:miter lim="400000"/>
              <a:headEnd/>
              <a:tailEnd/>
            </a:ln>
            <a:effectLst/>
          </p:spPr>
        </p:pic>
        <p:sp>
          <p:nvSpPr>
            <p:cNvPr id="236" name="Shape 236"/>
            <p:cNvSpPr/>
            <p:nvPr/>
          </p:nvSpPr>
          <p:spPr>
            <a:xfrm>
              <a:off x="561262" y="71978"/>
              <a:ext cx="4318131" cy="261654"/>
            </a:xfrm>
            <a:prstGeom prst="rect">
              <a:avLst/>
            </a:prstGeom>
            <a:noFill/>
            <a:ln w="12700" cap="flat">
              <a:noFill/>
              <a:miter lim="400000"/>
            </a:ln>
            <a:effectLst/>
          </p:spPr>
          <p:txBody>
            <a:bodyPr wrap="square" lIns="45694" tIns="45694" rIns="45694" bIns="45694" numCol="1" anchor="t">
              <a:spAutoFit/>
            </a:bodyPr>
            <a:lstStyle>
              <a:lvl1pPr>
                <a:defRPr sz="1400" b="1">
                  <a:solidFill>
                    <a:srgbClr val="FFFFFF"/>
                  </a:solidFill>
                  <a:latin typeface="Arial" panose="020B0604020202020204"/>
                  <a:ea typeface="Arial" panose="020B0604020202020204"/>
                  <a:cs typeface="Arial" panose="020B0604020202020204"/>
                  <a:sym typeface="Arial" panose="020B0604020202020204"/>
                </a:defRPr>
              </a:lvl1pPr>
            </a:lstStyle>
            <a:p>
              <a:pPr lvl="0">
                <a:defRPr sz="1800" b="0">
                  <a:solidFill>
                    <a:srgbClr val="000000"/>
                  </a:solidFill>
                </a:defRPr>
              </a:pPr>
              <a:r>
                <a:rPr sz="2799"/>
                <a:t>@Mil_OmbudSA</a:t>
              </a:r>
            </a:p>
          </p:txBody>
        </p:sp>
      </p:grpSp>
      <p:grpSp>
        <p:nvGrpSpPr>
          <p:cNvPr id="240" name="Group 240"/>
          <p:cNvGrpSpPr/>
          <p:nvPr/>
        </p:nvGrpSpPr>
        <p:grpSpPr>
          <a:xfrm>
            <a:off x="602873" y="6274009"/>
            <a:ext cx="9745715" cy="775184"/>
            <a:chOff x="0" y="0"/>
            <a:chExt cx="4875396" cy="387793"/>
          </a:xfrm>
        </p:grpSpPr>
        <p:pic>
          <p:nvPicPr>
            <p:cNvPr id="238" name="image13.png"/>
            <p:cNvPicPr/>
            <p:nvPr/>
          </p:nvPicPr>
          <p:blipFill>
            <a:blip r:embed="rId6"/>
            <a:stretch>
              <a:fillRect/>
            </a:stretch>
          </p:blipFill>
          <p:spPr>
            <a:xfrm>
              <a:off x="0" y="0"/>
              <a:ext cx="387792" cy="387793"/>
            </a:xfrm>
            <a:prstGeom prst="rect">
              <a:avLst/>
            </a:prstGeom>
            <a:ln w="12700" cap="flat">
              <a:noFill/>
              <a:miter lim="400000"/>
              <a:headEnd/>
              <a:tailEnd/>
            </a:ln>
            <a:effectLst/>
          </p:spPr>
        </p:pic>
        <p:sp>
          <p:nvSpPr>
            <p:cNvPr id="239" name="Shape 239"/>
            <p:cNvSpPr/>
            <p:nvPr/>
          </p:nvSpPr>
          <p:spPr>
            <a:xfrm>
              <a:off x="557265" y="75156"/>
              <a:ext cx="4318131" cy="261655"/>
            </a:xfrm>
            <a:prstGeom prst="rect">
              <a:avLst/>
            </a:prstGeom>
            <a:noFill/>
            <a:ln w="12700" cap="flat">
              <a:noFill/>
              <a:miter lim="400000"/>
            </a:ln>
            <a:effectLst/>
          </p:spPr>
          <p:txBody>
            <a:bodyPr wrap="square" lIns="45694" tIns="45694" rIns="45694" bIns="45694" numCol="1" anchor="t">
              <a:spAutoFit/>
            </a:bodyPr>
            <a:lstStyle>
              <a:lvl1pPr>
                <a:defRPr sz="1400" b="1">
                  <a:solidFill>
                    <a:srgbClr val="FFFFFF"/>
                  </a:solidFill>
                  <a:latin typeface="Arial" panose="020B0604020202020204"/>
                  <a:ea typeface="Arial" panose="020B0604020202020204"/>
                  <a:cs typeface="Arial" panose="020B0604020202020204"/>
                  <a:sym typeface="Arial" panose="020B0604020202020204"/>
                </a:defRPr>
              </a:lvl1pPr>
            </a:lstStyle>
            <a:p>
              <a:pPr lvl="0">
                <a:defRPr sz="1800" b="0">
                  <a:solidFill>
                    <a:srgbClr val="000000"/>
                  </a:solidFill>
                </a:defRPr>
              </a:pPr>
              <a:r>
                <a:rPr sz="2799"/>
                <a:t>South African Military Ombud</a:t>
              </a:r>
            </a:p>
          </p:txBody>
        </p:sp>
      </p:grpSp>
    </p:spTree>
    <p:extLst>
      <p:ext uri="{BB962C8B-B14F-4D97-AF65-F5344CB8AC3E}">
        <p14:creationId xmlns:p14="http://schemas.microsoft.com/office/powerpoint/2010/main" val="27472450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fill="hold" nodeType="tmRoot">
          <p:childTnLst>
            <p:seq concurrent="1"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indefinite" fill="hold"/>
                                        <p:tgtEl>
                                          <p:spTgt spid="220"/>
                                        </p:tgtEl>
                                        <p:attrNameLst>
                                          <p:attrName>style.visibility</p:attrName>
                                        </p:attrNameLst>
                                      </p:cBhvr>
                                      <p:to>
                                        <p:strVal val="visible"/>
                                      </p:to>
                                    </p:set>
                                    <p:anim calcmode="lin" valueType="num">
                                      <p:cBhvr>
                                        <p:cTn id="7" dur="500" fill="hold"/>
                                        <p:tgtEl>
                                          <p:spTgt spid="220"/>
                                        </p:tgtEl>
                                        <p:attrNameLst>
                                          <p:attrName>ppt_x</p:attrName>
                                        </p:attrNameLst>
                                      </p:cBhvr>
                                      <p:tavLst>
                                        <p:tav tm="0">
                                          <p:val>
                                            <p:strVal val="0-#ppt_w/2"/>
                                          </p:val>
                                        </p:tav>
                                        <p:tav tm="100000">
                                          <p:val>
                                            <p:strVal val="#ppt_x"/>
                                          </p:val>
                                        </p:tav>
                                      </p:tavLst>
                                    </p:anim>
                                    <p:anim calcmode="lin" valueType="num">
                                      <p:cBhvr>
                                        <p:cTn id="8" dur="500" fill="hold"/>
                                        <p:tgtEl>
                                          <p:spTgt spid="22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indefinite" fill="hold"/>
                                        <p:tgtEl>
                                          <p:spTgt spid="221"/>
                                        </p:tgtEl>
                                        <p:attrNameLst>
                                          <p:attrName>style.visibility</p:attrName>
                                        </p:attrNameLst>
                                      </p:cBhvr>
                                      <p:to>
                                        <p:strVal val="visible"/>
                                      </p:to>
                                    </p:set>
                                    <p:animEffect transition="in" filter="fade">
                                      <p:cBhvr>
                                        <p:cTn id="12" dur="500"/>
                                        <p:tgtEl>
                                          <p:spTgt spid="2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 grpId="0" animBg="1" advAuto="0"/>
      <p:bldP spid="221" grpId="0" animBg="1" advAuto="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Shape 242"/>
          <p:cNvSpPr/>
          <p:nvPr/>
        </p:nvSpPr>
        <p:spPr>
          <a:xfrm>
            <a:off x="7631032" y="2303382"/>
            <a:ext cx="9108777" cy="9108777"/>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0D7E40"/>
          </a:solidFill>
          <a:ln w="12700">
            <a:miter lim="400000"/>
          </a:ln>
        </p:spPr>
        <p:txBody>
          <a:bodyPr lIns="0" tIns="0" rIns="0" bIns="0" anchor="ctr"/>
          <a:lstStyle/>
          <a:p>
            <a:pPr lvl="0" algn="ctr">
              <a:defRPr>
                <a:solidFill>
                  <a:srgbClr val="FFFFFF"/>
                </a:solidFill>
                <a:latin typeface="Roboto Light"/>
                <a:ea typeface="Roboto Light"/>
                <a:cs typeface="Roboto Light"/>
                <a:sym typeface="Roboto Light"/>
              </a:defRPr>
            </a:pPr>
            <a:endParaRPr sz="7196"/>
          </a:p>
        </p:txBody>
      </p:sp>
      <p:sp>
        <p:nvSpPr>
          <p:cNvPr id="243" name="Shape 243"/>
          <p:cNvSpPr/>
          <p:nvPr/>
        </p:nvSpPr>
        <p:spPr>
          <a:xfrm>
            <a:off x="11103225" y="4183175"/>
            <a:ext cx="2164858" cy="2180546"/>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875"/>
                  <a:pt x="16537" y="21600"/>
                  <a:pt x="10800" y="21600"/>
                </a:cubicBezTo>
                <a:cubicBezTo>
                  <a:pt x="4725" y="21600"/>
                  <a:pt x="0" y="16875"/>
                  <a:pt x="0" y="10800"/>
                </a:cubicBezTo>
                <a:cubicBezTo>
                  <a:pt x="0" y="4725"/>
                  <a:pt x="4725" y="0"/>
                  <a:pt x="10800" y="0"/>
                </a:cubicBezTo>
                <a:cubicBezTo>
                  <a:pt x="16537" y="0"/>
                  <a:pt x="21600" y="4725"/>
                  <a:pt x="21600" y="10800"/>
                </a:cubicBezTo>
                <a:close/>
                <a:moveTo>
                  <a:pt x="4725" y="12825"/>
                </a:moveTo>
                <a:cubicBezTo>
                  <a:pt x="4725" y="12150"/>
                  <a:pt x="4388" y="11475"/>
                  <a:pt x="4388" y="10800"/>
                </a:cubicBezTo>
                <a:cubicBezTo>
                  <a:pt x="4388" y="10125"/>
                  <a:pt x="4725" y="9450"/>
                  <a:pt x="4725" y="8775"/>
                </a:cubicBezTo>
                <a:cubicBezTo>
                  <a:pt x="2700" y="6412"/>
                  <a:pt x="2700" y="6412"/>
                  <a:pt x="2700" y="6412"/>
                </a:cubicBezTo>
                <a:cubicBezTo>
                  <a:pt x="2025" y="7763"/>
                  <a:pt x="1350" y="9450"/>
                  <a:pt x="1350" y="10800"/>
                </a:cubicBezTo>
                <a:cubicBezTo>
                  <a:pt x="1350" y="12487"/>
                  <a:pt x="2025" y="13837"/>
                  <a:pt x="2700" y="15188"/>
                </a:cubicBezTo>
                <a:lnTo>
                  <a:pt x="4725" y="12825"/>
                </a:lnTo>
                <a:close/>
                <a:moveTo>
                  <a:pt x="15188" y="10800"/>
                </a:moveTo>
                <a:cubicBezTo>
                  <a:pt x="15188" y="8437"/>
                  <a:pt x="13162" y="6075"/>
                  <a:pt x="10800" y="6075"/>
                </a:cubicBezTo>
                <a:cubicBezTo>
                  <a:pt x="8100" y="6075"/>
                  <a:pt x="6075" y="8437"/>
                  <a:pt x="6075" y="10800"/>
                </a:cubicBezTo>
                <a:cubicBezTo>
                  <a:pt x="6075" y="13500"/>
                  <a:pt x="8100" y="15525"/>
                  <a:pt x="10800" y="15525"/>
                </a:cubicBezTo>
                <a:cubicBezTo>
                  <a:pt x="13162" y="15525"/>
                  <a:pt x="15188" y="13500"/>
                  <a:pt x="15188" y="10800"/>
                </a:cubicBezTo>
                <a:close/>
                <a:moveTo>
                  <a:pt x="6413" y="2700"/>
                </a:moveTo>
                <a:cubicBezTo>
                  <a:pt x="8775" y="5063"/>
                  <a:pt x="8775" y="5063"/>
                  <a:pt x="8775" y="5063"/>
                </a:cubicBezTo>
                <a:cubicBezTo>
                  <a:pt x="9450" y="4725"/>
                  <a:pt x="10125" y="4725"/>
                  <a:pt x="10800" y="4725"/>
                </a:cubicBezTo>
                <a:cubicBezTo>
                  <a:pt x="11475" y="4725"/>
                  <a:pt x="12150" y="4725"/>
                  <a:pt x="12825" y="5063"/>
                </a:cubicBezTo>
                <a:cubicBezTo>
                  <a:pt x="15188" y="2700"/>
                  <a:pt x="15188" y="2700"/>
                  <a:pt x="15188" y="2700"/>
                </a:cubicBezTo>
                <a:cubicBezTo>
                  <a:pt x="13838" y="2025"/>
                  <a:pt x="12150" y="1687"/>
                  <a:pt x="10800" y="1687"/>
                </a:cubicBezTo>
                <a:cubicBezTo>
                  <a:pt x="9112" y="1687"/>
                  <a:pt x="7763" y="2025"/>
                  <a:pt x="6413" y="2700"/>
                </a:cubicBezTo>
                <a:close/>
                <a:moveTo>
                  <a:pt x="15188" y="18900"/>
                </a:moveTo>
                <a:cubicBezTo>
                  <a:pt x="12825" y="16537"/>
                  <a:pt x="12825" y="16537"/>
                  <a:pt x="12825" y="16537"/>
                </a:cubicBezTo>
                <a:cubicBezTo>
                  <a:pt x="12150" y="16875"/>
                  <a:pt x="11475" y="16875"/>
                  <a:pt x="10800" y="16875"/>
                </a:cubicBezTo>
                <a:cubicBezTo>
                  <a:pt x="10125" y="16875"/>
                  <a:pt x="9450" y="16875"/>
                  <a:pt x="8775" y="16537"/>
                </a:cubicBezTo>
                <a:cubicBezTo>
                  <a:pt x="6413" y="18900"/>
                  <a:pt x="6413" y="18900"/>
                  <a:pt x="6413" y="18900"/>
                </a:cubicBezTo>
                <a:cubicBezTo>
                  <a:pt x="7763" y="19575"/>
                  <a:pt x="9112" y="20250"/>
                  <a:pt x="10800" y="20250"/>
                </a:cubicBezTo>
                <a:cubicBezTo>
                  <a:pt x="12150" y="20250"/>
                  <a:pt x="13838" y="19575"/>
                  <a:pt x="15188" y="18900"/>
                </a:cubicBezTo>
                <a:close/>
                <a:moveTo>
                  <a:pt x="18900" y="15188"/>
                </a:moveTo>
                <a:cubicBezTo>
                  <a:pt x="19575" y="13837"/>
                  <a:pt x="19912" y="12487"/>
                  <a:pt x="19912" y="10800"/>
                </a:cubicBezTo>
                <a:cubicBezTo>
                  <a:pt x="19912" y="9450"/>
                  <a:pt x="19575" y="7763"/>
                  <a:pt x="18900" y="6412"/>
                </a:cubicBezTo>
                <a:cubicBezTo>
                  <a:pt x="16537" y="8775"/>
                  <a:pt x="16537" y="8775"/>
                  <a:pt x="16537" y="8775"/>
                </a:cubicBezTo>
                <a:cubicBezTo>
                  <a:pt x="16875" y="9450"/>
                  <a:pt x="16875" y="10125"/>
                  <a:pt x="16875" y="10800"/>
                </a:cubicBezTo>
                <a:cubicBezTo>
                  <a:pt x="16875" y="11475"/>
                  <a:pt x="16875" y="12150"/>
                  <a:pt x="16537" y="12825"/>
                </a:cubicBezTo>
                <a:lnTo>
                  <a:pt x="18900" y="15188"/>
                </a:lnTo>
                <a:close/>
              </a:path>
            </a:pathLst>
          </a:custGeom>
          <a:solidFill>
            <a:srgbClr val="FFFFFF"/>
          </a:solidFill>
          <a:ln w="12700">
            <a:miter lim="400000"/>
          </a:ln>
        </p:spPr>
        <p:txBody>
          <a:bodyPr lIns="0" tIns="0" rIns="0" bIns="0"/>
          <a:lstStyle/>
          <a:p>
            <a:pPr lvl="0">
              <a:defRPr>
                <a:latin typeface="Roboto Light"/>
                <a:ea typeface="Roboto Light"/>
                <a:cs typeface="Roboto Light"/>
                <a:sym typeface="Roboto Light"/>
              </a:defRPr>
            </a:pPr>
            <a:endParaRPr sz="7196"/>
          </a:p>
        </p:txBody>
      </p:sp>
      <p:sp>
        <p:nvSpPr>
          <p:cNvPr id="244" name="Shape 244"/>
          <p:cNvSpPr/>
          <p:nvPr/>
        </p:nvSpPr>
        <p:spPr>
          <a:xfrm>
            <a:off x="8896288" y="6631052"/>
            <a:ext cx="6578724" cy="1353576"/>
          </a:xfrm>
          <a:prstGeom prst="rect">
            <a:avLst/>
          </a:prstGeom>
          <a:ln w="12700">
            <a:miter lim="400000"/>
          </a:ln>
        </p:spPr>
        <p:txBody>
          <a:bodyPr wrap="none" lIns="0" tIns="0" rIns="0" bIns="0">
            <a:spAutoFit/>
          </a:bodyPr>
          <a:lstStyle>
            <a:lvl1pPr algn="ctr">
              <a:defRPr sz="4400">
                <a:solidFill>
                  <a:srgbClr val="FFFFFF"/>
                </a:solidFill>
                <a:latin typeface="Roboto Bold"/>
                <a:ea typeface="Roboto Bold"/>
                <a:cs typeface="Roboto Bold"/>
                <a:sym typeface="Roboto Bold"/>
              </a:defRPr>
            </a:lvl1pPr>
          </a:lstStyle>
          <a:p>
            <a:pPr lvl="0">
              <a:defRPr sz="1800">
                <a:solidFill>
                  <a:srgbClr val="000000"/>
                </a:solidFill>
              </a:defRPr>
            </a:pPr>
            <a:r>
              <a:rPr sz="8796"/>
              <a:t>THANK YOU</a:t>
            </a:r>
          </a:p>
        </p:txBody>
      </p:sp>
      <p:sp>
        <p:nvSpPr>
          <p:cNvPr id="245" name="Shape 245"/>
          <p:cNvSpPr/>
          <p:nvPr/>
        </p:nvSpPr>
        <p:spPr>
          <a:xfrm>
            <a:off x="9878127" y="8041657"/>
            <a:ext cx="4615046" cy="738344"/>
          </a:xfrm>
          <a:prstGeom prst="rect">
            <a:avLst/>
          </a:prstGeom>
          <a:ln w="12700">
            <a:miter lim="400000"/>
          </a:ln>
        </p:spPr>
        <p:txBody>
          <a:bodyPr wrap="none" lIns="0" tIns="0" rIns="0" bIns="0">
            <a:spAutoFit/>
          </a:bodyPr>
          <a:lstStyle>
            <a:lvl1pPr algn="ctr">
              <a:defRPr sz="2400">
                <a:solidFill>
                  <a:srgbClr val="FFFFFF"/>
                </a:solidFill>
                <a:latin typeface="Roboto Light"/>
                <a:ea typeface="Roboto Light"/>
                <a:cs typeface="Roboto Light"/>
                <a:sym typeface="Roboto Light"/>
              </a:defRPr>
            </a:lvl1pPr>
          </a:lstStyle>
          <a:p>
            <a:pPr lvl="0">
              <a:defRPr sz="1800">
                <a:solidFill>
                  <a:srgbClr val="000000"/>
                </a:solidFill>
              </a:defRPr>
            </a:pPr>
            <a:r>
              <a:rPr sz="4798"/>
              <a:t>for your attention</a:t>
            </a:r>
          </a:p>
        </p:txBody>
      </p:sp>
      <p:sp>
        <p:nvSpPr>
          <p:cNvPr id="2" name="Slide Number Placeholder 1"/>
          <p:cNvSpPr>
            <a:spLocks noGrp="1"/>
          </p:cNvSpPr>
          <p:nvPr>
            <p:ph type="sldNum" sz="quarter" idx="12"/>
          </p:nvPr>
        </p:nvSpPr>
        <p:spPr/>
        <p:txBody>
          <a:bodyPr/>
          <a:lstStyle/>
          <a:p>
            <a:fld id="{4FAB73BC-B049-4115-A692-8D63A059BFB8}" type="slidenum">
              <a:rPr lang="en-US" smtClean="0"/>
              <a:t>46</a:t>
            </a:fld>
            <a:endParaRPr lang="en-US" dirty="0"/>
          </a:p>
        </p:txBody>
      </p:sp>
    </p:spTree>
    <p:extLst>
      <p:ext uri="{BB962C8B-B14F-4D97-AF65-F5344CB8AC3E}">
        <p14:creationId xmlns:p14="http://schemas.microsoft.com/office/powerpoint/2010/main" val="2353488034"/>
      </p:ext>
    </p:extLst>
  </p:cSld>
  <p:clrMapOvr>
    <a:masterClrMapping/>
  </p:clrMapOvr>
  <p:transition spd="slow">
    <p:dissolve/>
  </p:transition>
  <p:timing>
    <p:tnLst>
      <p:par>
        <p:cTn id="1" dur="indefinite" restart="never" fill="hold" nodeType="tmRoot">
          <p:childTnLst>
            <p:seq concurrent="1"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indefinite" fill="hold"/>
                                        <p:tgtEl>
                                          <p:spTgt spid="243"/>
                                        </p:tgtEl>
                                        <p:attrNameLst>
                                          <p:attrName>style.visibility</p:attrName>
                                        </p:attrNameLst>
                                      </p:cBhvr>
                                      <p:to>
                                        <p:strVal val="visible"/>
                                      </p:to>
                                    </p:set>
                                    <p:animEffect transition="in" filter="fade">
                                      <p:cBhvr>
                                        <p:cTn id="7" dur="500"/>
                                        <p:tgtEl>
                                          <p:spTgt spid="243"/>
                                        </p:tgtEl>
                                      </p:cBhvr>
                                    </p:animEffect>
                                  </p:childTnLst>
                                </p:cTn>
                              </p:par>
                            </p:childTnLst>
                          </p:cTn>
                        </p:par>
                        <p:par>
                          <p:cTn id="8" fill="hold">
                            <p:stCondLst>
                              <p:cond delay="500"/>
                            </p:stCondLst>
                            <p:childTnLst>
                              <p:par>
                                <p:cTn id="9" presetID="23" presetClass="entr" presetSubtype="32" fill="hold" grpId="0" nodeType="afterEffect">
                                  <p:stCondLst>
                                    <p:cond delay="0"/>
                                  </p:stCondLst>
                                  <p:childTnLst>
                                    <p:set>
                                      <p:cBhvr>
                                        <p:cTn id="10" dur="indefinite" fill="hold"/>
                                        <p:tgtEl>
                                          <p:spTgt spid="242"/>
                                        </p:tgtEl>
                                        <p:attrNameLst>
                                          <p:attrName>style.visibility</p:attrName>
                                        </p:attrNameLst>
                                      </p:cBhvr>
                                      <p:to>
                                        <p:strVal val="visible"/>
                                      </p:to>
                                    </p:set>
                                    <p:anim calcmode="lin" valueType="num">
                                      <p:cBhvr>
                                        <p:cTn id="11" dur="500" fill="hold"/>
                                        <p:tgtEl>
                                          <p:spTgt spid="242"/>
                                        </p:tgtEl>
                                        <p:attrNameLst>
                                          <p:attrName>ppt_w</p:attrName>
                                        </p:attrNameLst>
                                      </p:cBhvr>
                                      <p:tavLst>
                                        <p:tav tm="0">
                                          <p:val>
                                            <p:fltVal val="0"/>
                                          </p:val>
                                        </p:tav>
                                        <p:tav tm="100000">
                                          <p:val>
                                            <p:strVal val="#ppt_w"/>
                                          </p:val>
                                        </p:tav>
                                      </p:tavLst>
                                    </p:anim>
                                    <p:anim calcmode="lin" valueType="num">
                                      <p:cBhvr>
                                        <p:cTn id="12" dur="500" fill="hold"/>
                                        <p:tgtEl>
                                          <p:spTgt spid="242"/>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indefinite" fill="hold"/>
                                        <p:tgtEl>
                                          <p:spTgt spid="244"/>
                                        </p:tgtEl>
                                        <p:attrNameLst>
                                          <p:attrName>style.visibility</p:attrName>
                                        </p:attrNameLst>
                                      </p:cBhvr>
                                      <p:to>
                                        <p:strVal val="visible"/>
                                      </p:to>
                                    </p:set>
                                    <p:animEffect transition="in" filter="fade">
                                      <p:cBhvr>
                                        <p:cTn id="16" dur="500"/>
                                        <p:tgtEl>
                                          <p:spTgt spid="244"/>
                                        </p:tgtEl>
                                      </p:cBhvr>
                                    </p:animEffect>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indefinite" fill="hold"/>
                                        <p:tgtEl>
                                          <p:spTgt spid="245"/>
                                        </p:tgtEl>
                                        <p:attrNameLst>
                                          <p:attrName>style.visibility</p:attrName>
                                        </p:attrNameLst>
                                      </p:cBhvr>
                                      <p:to>
                                        <p:strVal val="visible"/>
                                      </p:to>
                                    </p:set>
                                    <p:animEffect transition="in" filter="fade">
                                      <p:cBhvr>
                                        <p:cTn id="20" dur="500"/>
                                        <p:tgtEl>
                                          <p:spTgt spid="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 grpId="0" animBg="1" advAuto="0"/>
      <p:bldP spid="243" grpId="0" animBg="1" advAuto="0"/>
      <p:bldP spid="244" grpId="0" animBg="1" advAuto="0"/>
      <p:bldP spid="245" grpId="0"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nvGrpSpPr>
          <p:cNvPr id="15" name="Group 14"/>
          <p:cNvGrpSpPr/>
          <p:nvPr/>
        </p:nvGrpSpPr>
        <p:grpSpPr>
          <a:xfrm>
            <a:off x="28141" y="269843"/>
            <a:ext cx="4115234" cy="5191435"/>
            <a:chOff x="28141" y="859778"/>
            <a:chExt cx="4115234" cy="5191435"/>
          </a:xfrm>
        </p:grpSpPr>
        <p:pic>
          <p:nvPicPr>
            <p:cNvPr id="16" name="image5.png"/>
            <p:cNvPicPr/>
            <p:nvPr/>
          </p:nvPicPr>
          <p:blipFill>
            <a:blip r:embed="rId2">
              <a:extLst/>
            </a:blip>
            <a:stretch>
              <a:fillRect/>
            </a:stretch>
          </p:blipFill>
          <p:spPr>
            <a:xfrm>
              <a:off x="28141" y="859778"/>
              <a:ext cx="4115234" cy="3880663"/>
            </a:xfrm>
            <a:prstGeom prst="rect">
              <a:avLst/>
            </a:prstGeom>
            <a:ln w="12700">
              <a:miter lim="400000"/>
            </a:ln>
          </p:spPr>
        </p:pic>
        <p:sp>
          <p:nvSpPr>
            <p:cNvPr id="17"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smtClean="0">
                <a:solidFill>
                  <a:srgbClr val="FFDE17"/>
                </a:solidFill>
                <a:latin typeface="Arial Black" panose="020B0A04020102020204" pitchFamily="34" charset="0"/>
              </a:endParaRPr>
            </a:p>
            <a:p>
              <a:pPr lvl="0" algn="ctr">
                <a:defRPr sz="1800" cap="none">
                  <a:solidFill>
                    <a:srgbClr val="000000"/>
                  </a:solidFill>
                </a:defRPr>
              </a:pPr>
              <a:r>
                <a:rPr lang="en-ZA" sz="2500" cap="all" dirty="0" smtClean="0">
                  <a:solidFill>
                    <a:srgbClr val="FFDE17"/>
                  </a:solidFill>
                  <a:latin typeface="Arial Black" panose="020B0A04020102020204" pitchFamily="34" charset="0"/>
                </a:rPr>
                <a:t>&amp;</a:t>
              </a:r>
            </a:p>
            <a:p>
              <a:pPr lvl="0" algn="ctr">
                <a:defRPr sz="1800" cap="none">
                  <a:solidFill>
                    <a:srgbClr val="000000"/>
                  </a:solidFill>
                </a:defRPr>
              </a:pPr>
              <a:r>
                <a:rPr sz="2500" cap="all" dirty="0" smtClean="0">
                  <a:solidFill>
                    <a:srgbClr val="FFDE17"/>
                  </a:solidFill>
                  <a:latin typeface="Arial Black" panose="020B0A04020102020204" pitchFamily="34" charset="0"/>
                </a:rPr>
                <a:t>Impartial</a:t>
              </a:r>
              <a:endParaRPr sz="2500" cap="all" dirty="0">
                <a:solidFill>
                  <a:srgbClr val="FFDE17"/>
                </a:solidFill>
                <a:latin typeface="Arial Black" panose="020B0A04020102020204" pitchFamily="34" charset="0"/>
              </a:endParaRPr>
            </a:p>
          </p:txBody>
        </p:sp>
      </p:grpSp>
      <p:sp>
        <p:nvSpPr>
          <p:cNvPr id="3" name="TextBox 2"/>
          <p:cNvSpPr txBox="1"/>
          <p:nvPr/>
        </p:nvSpPr>
        <p:spPr>
          <a:xfrm>
            <a:off x="4143375" y="6196280"/>
            <a:ext cx="20227925" cy="1323439"/>
          </a:xfrm>
          <a:prstGeom prst="rect">
            <a:avLst/>
          </a:prstGeom>
          <a:noFill/>
        </p:spPr>
        <p:txBody>
          <a:bodyPr wrap="square" rtlCol="0">
            <a:spAutoFit/>
          </a:bodyPr>
          <a:lstStyle/>
          <a:p>
            <a:pPr algn="ctr"/>
            <a:r>
              <a:rPr lang="en-ZA" sz="8000" b="1" dirty="0" smtClean="0">
                <a:solidFill>
                  <a:schemeClr val="tx1"/>
                </a:solidFill>
                <a:latin typeface="Arial Rounded MT Bold" panose="020F0704030504030204" pitchFamily="34" charset="0"/>
              </a:rPr>
              <a:t>PART A:  STRATEGIC OVERVIEW</a:t>
            </a:r>
            <a:endParaRPr lang="en-ZA" sz="8000" b="1" dirty="0">
              <a:solidFill>
                <a:schemeClr val="tx1"/>
              </a:solidFill>
              <a:latin typeface="Arial Rounded MT Bold" panose="020F0704030504030204" pitchFamily="34" charset="0"/>
            </a:endParaRPr>
          </a:p>
        </p:txBody>
      </p:sp>
      <p:sp>
        <p:nvSpPr>
          <p:cNvPr id="12" name="TextBox 11"/>
          <p:cNvSpPr txBox="1"/>
          <p:nvPr/>
        </p:nvSpPr>
        <p:spPr>
          <a:xfrm>
            <a:off x="28141" y="13366471"/>
            <a:ext cx="4115233" cy="369332"/>
          </a:xfrm>
          <a:prstGeom prst="rect">
            <a:avLst/>
          </a:prstGeom>
          <a:noFill/>
        </p:spPr>
        <p:txBody>
          <a:bodyPr wrap="square" rtlCol="0">
            <a:spAutoFit/>
          </a:bodyPr>
          <a:lstStyle/>
          <a:p>
            <a:pPr algn="ctr"/>
            <a:r>
              <a:rPr lang="en-ZA" sz="1800" dirty="0">
                <a:solidFill>
                  <a:schemeClr val="bg1"/>
                </a:solidFill>
                <a:latin typeface="Arial Rounded MT Bold" panose="020F0704030504030204" pitchFamily="34" charset="0"/>
              </a:rPr>
              <a:t>4</a:t>
            </a:r>
            <a:r>
              <a:rPr lang="en-ZA" sz="1800" dirty="0" smtClean="0">
                <a:solidFill>
                  <a:schemeClr val="bg1"/>
                </a:solidFill>
                <a:latin typeface="Arial Rounded MT Bold" panose="020F0704030504030204" pitchFamily="34" charset="0"/>
              </a:rPr>
              <a:t>.</a:t>
            </a:r>
            <a:endParaRPr lang="en-ZA" sz="1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2320244745"/>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 name="Title 1"/>
          <p:cNvSpPr txBox="1">
            <a:spLocks/>
          </p:cNvSpPr>
          <p:nvPr/>
        </p:nvSpPr>
        <p:spPr>
          <a:xfrm>
            <a:off x="4171516" y="0"/>
            <a:ext cx="20199784" cy="1524000"/>
          </a:xfrm>
          <a:prstGeom prst="rect">
            <a:avLst/>
          </a:prstGeom>
        </p:spPr>
        <p:txBody>
          <a:bodyPr anchor="ctr">
            <a:norm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r>
              <a:rPr lang="en-ZA" sz="8000" b="1" dirty="0" smtClean="0">
                <a:latin typeface="Arial Rounded MT Bold" panose="020F0704030504030204" pitchFamily="34" charset="0"/>
              </a:rPr>
              <a:t>STRATEGIC OVERVIEW</a:t>
            </a:r>
            <a:endParaRPr lang="en-ZA" sz="8000" b="1" dirty="0">
              <a:latin typeface="Arial Rounded MT Bold" panose="020F0704030504030204" pitchFamily="34" charset="0"/>
            </a:endParaRPr>
          </a:p>
        </p:txBody>
      </p:sp>
      <p:grpSp>
        <p:nvGrpSpPr>
          <p:cNvPr id="10" name="Group 9"/>
          <p:cNvGrpSpPr/>
          <p:nvPr/>
        </p:nvGrpSpPr>
        <p:grpSpPr>
          <a:xfrm>
            <a:off x="28141" y="269838"/>
            <a:ext cx="4115234" cy="5191435"/>
            <a:chOff x="28141" y="859778"/>
            <a:chExt cx="4115234" cy="5191435"/>
          </a:xfrm>
        </p:grpSpPr>
        <p:pic>
          <p:nvPicPr>
            <p:cNvPr id="11" name="image5.png"/>
            <p:cNvPicPr/>
            <p:nvPr/>
          </p:nvPicPr>
          <p:blipFill>
            <a:blip r:embed="rId2">
              <a:extLst/>
            </a:blip>
            <a:stretch>
              <a:fillRect/>
            </a:stretch>
          </p:blipFill>
          <p:spPr>
            <a:xfrm>
              <a:off x="28141" y="859778"/>
              <a:ext cx="4115234" cy="3880663"/>
            </a:xfrm>
            <a:prstGeom prst="rect">
              <a:avLst/>
            </a:prstGeom>
            <a:ln w="12700">
              <a:miter lim="400000"/>
            </a:ln>
          </p:spPr>
        </p:pic>
        <p:sp>
          <p:nvSpPr>
            <p:cNvPr id="12"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smtClean="0">
                <a:solidFill>
                  <a:srgbClr val="FFDE17"/>
                </a:solidFill>
                <a:latin typeface="Arial Black" panose="020B0A04020102020204" pitchFamily="34" charset="0"/>
              </a:endParaRPr>
            </a:p>
            <a:p>
              <a:pPr lvl="0" algn="ctr">
                <a:defRPr sz="1800" cap="none">
                  <a:solidFill>
                    <a:srgbClr val="000000"/>
                  </a:solidFill>
                </a:defRPr>
              </a:pPr>
              <a:r>
                <a:rPr lang="en-ZA" sz="2500" cap="all" dirty="0" smtClean="0">
                  <a:solidFill>
                    <a:srgbClr val="FFDE17"/>
                  </a:solidFill>
                  <a:latin typeface="Arial Black" panose="020B0A04020102020204" pitchFamily="34" charset="0"/>
                </a:rPr>
                <a:t>&amp;</a:t>
              </a:r>
            </a:p>
            <a:p>
              <a:pPr lvl="0" algn="ctr">
                <a:defRPr sz="1800" cap="none">
                  <a:solidFill>
                    <a:srgbClr val="000000"/>
                  </a:solidFill>
                </a:defRPr>
              </a:pPr>
              <a:r>
                <a:rPr sz="2500" cap="all" dirty="0" smtClean="0">
                  <a:solidFill>
                    <a:srgbClr val="FFDE17"/>
                  </a:solidFill>
                  <a:latin typeface="Arial Black" panose="020B0A04020102020204" pitchFamily="34" charset="0"/>
                </a:rPr>
                <a:t>Impartial</a:t>
              </a:r>
              <a:endParaRPr sz="2500" cap="all" dirty="0">
                <a:solidFill>
                  <a:srgbClr val="FFDE17"/>
                </a:solidFill>
                <a:latin typeface="Arial Black" panose="020B0A04020102020204" pitchFamily="34" charset="0"/>
              </a:endParaRPr>
            </a:p>
          </p:txBody>
        </p:sp>
      </p:grpSp>
      <p:graphicFrame>
        <p:nvGraphicFramePr>
          <p:cNvPr id="3" name="Diagram 2"/>
          <p:cNvGraphicFramePr/>
          <p:nvPr>
            <p:extLst>
              <p:ext uri="{D42A27DB-BD31-4B8C-83A1-F6EECF244321}">
                <p14:modId xmlns:p14="http://schemas.microsoft.com/office/powerpoint/2010/main" val="3139252616"/>
              </p:ext>
            </p:extLst>
          </p:nvPr>
        </p:nvGraphicFramePr>
        <p:xfrm>
          <a:off x="4394391" y="1442155"/>
          <a:ext cx="19463135" cy="122738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28141" y="13366471"/>
            <a:ext cx="4115233" cy="369332"/>
          </a:xfrm>
          <a:prstGeom prst="rect">
            <a:avLst/>
          </a:prstGeom>
          <a:noFill/>
        </p:spPr>
        <p:txBody>
          <a:bodyPr wrap="square" rtlCol="0">
            <a:spAutoFit/>
          </a:bodyPr>
          <a:lstStyle/>
          <a:p>
            <a:pPr algn="ctr"/>
            <a:r>
              <a:rPr lang="en-ZA" sz="1800" dirty="0" smtClean="0">
                <a:solidFill>
                  <a:schemeClr val="bg1"/>
                </a:solidFill>
                <a:latin typeface="Arial Rounded MT Bold" panose="020F0704030504030204" pitchFamily="34" charset="0"/>
              </a:rPr>
              <a:t>5.</a:t>
            </a:r>
            <a:endParaRPr lang="en-ZA" sz="1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2160684357"/>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 name="Title 1"/>
          <p:cNvSpPr txBox="1">
            <a:spLocks/>
          </p:cNvSpPr>
          <p:nvPr/>
        </p:nvSpPr>
        <p:spPr>
          <a:xfrm>
            <a:off x="4171516" y="0"/>
            <a:ext cx="20199784" cy="1524000"/>
          </a:xfrm>
          <a:prstGeom prst="rect">
            <a:avLst/>
          </a:prstGeom>
        </p:spPr>
        <p:txBody>
          <a:bodyPr anchor="ctr">
            <a:norm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r>
              <a:rPr lang="en-ZA" sz="8000" b="1" dirty="0" smtClean="0">
                <a:latin typeface="Arial Rounded MT Bold" panose="020F0704030504030204" pitchFamily="34" charset="0"/>
              </a:rPr>
              <a:t>STRATEGIC OVERVIEW</a:t>
            </a:r>
            <a:endParaRPr lang="en-ZA" sz="8000" b="1" dirty="0">
              <a:latin typeface="Arial Rounded MT Bold" panose="020F0704030504030204" pitchFamily="34" charset="0"/>
            </a:endParaRPr>
          </a:p>
        </p:txBody>
      </p:sp>
      <p:grpSp>
        <p:nvGrpSpPr>
          <p:cNvPr id="10" name="Group 9"/>
          <p:cNvGrpSpPr/>
          <p:nvPr/>
        </p:nvGrpSpPr>
        <p:grpSpPr>
          <a:xfrm>
            <a:off x="28141" y="269838"/>
            <a:ext cx="4115234" cy="5191435"/>
            <a:chOff x="28141" y="859778"/>
            <a:chExt cx="4115234" cy="5191435"/>
          </a:xfrm>
        </p:grpSpPr>
        <p:pic>
          <p:nvPicPr>
            <p:cNvPr id="11" name="image5.png"/>
            <p:cNvPicPr/>
            <p:nvPr/>
          </p:nvPicPr>
          <p:blipFill>
            <a:blip r:embed="rId2">
              <a:extLst/>
            </a:blip>
            <a:stretch>
              <a:fillRect/>
            </a:stretch>
          </p:blipFill>
          <p:spPr>
            <a:xfrm>
              <a:off x="28141" y="859778"/>
              <a:ext cx="4115234" cy="3880663"/>
            </a:xfrm>
            <a:prstGeom prst="rect">
              <a:avLst/>
            </a:prstGeom>
            <a:ln w="12700">
              <a:miter lim="400000"/>
            </a:ln>
          </p:spPr>
        </p:pic>
        <p:sp>
          <p:nvSpPr>
            <p:cNvPr id="12"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smtClean="0">
                <a:solidFill>
                  <a:srgbClr val="FFDE17"/>
                </a:solidFill>
                <a:latin typeface="Arial Black" panose="020B0A04020102020204" pitchFamily="34" charset="0"/>
              </a:endParaRPr>
            </a:p>
            <a:p>
              <a:pPr lvl="0" algn="ctr">
                <a:defRPr sz="1800" cap="none">
                  <a:solidFill>
                    <a:srgbClr val="000000"/>
                  </a:solidFill>
                </a:defRPr>
              </a:pPr>
              <a:r>
                <a:rPr lang="en-ZA" sz="2500" cap="all" dirty="0" smtClean="0">
                  <a:solidFill>
                    <a:srgbClr val="FFDE17"/>
                  </a:solidFill>
                  <a:latin typeface="Arial Black" panose="020B0A04020102020204" pitchFamily="34" charset="0"/>
                </a:rPr>
                <a:t>&amp;</a:t>
              </a:r>
            </a:p>
            <a:p>
              <a:pPr lvl="0" algn="ctr">
                <a:defRPr sz="1800" cap="none">
                  <a:solidFill>
                    <a:srgbClr val="000000"/>
                  </a:solidFill>
                </a:defRPr>
              </a:pPr>
              <a:r>
                <a:rPr sz="2500" cap="all" dirty="0" smtClean="0">
                  <a:solidFill>
                    <a:srgbClr val="FFDE17"/>
                  </a:solidFill>
                  <a:latin typeface="Arial Black" panose="020B0A04020102020204" pitchFamily="34" charset="0"/>
                </a:rPr>
                <a:t>Impartial</a:t>
              </a:r>
              <a:endParaRPr sz="2500" cap="all" dirty="0">
                <a:solidFill>
                  <a:srgbClr val="FFDE17"/>
                </a:solidFill>
                <a:latin typeface="Arial Black" panose="020B0A04020102020204" pitchFamily="34" charset="0"/>
              </a:endParaRPr>
            </a:p>
          </p:txBody>
        </p:sp>
      </p:grpSp>
      <p:graphicFrame>
        <p:nvGraphicFramePr>
          <p:cNvPr id="6" name="Diagram 5"/>
          <p:cNvGraphicFramePr/>
          <p:nvPr>
            <p:extLst>
              <p:ext uri="{D42A27DB-BD31-4B8C-83A1-F6EECF244321}">
                <p14:modId xmlns:p14="http://schemas.microsoft.com/office/powerpoint/2010/main" val="4007566556"/>
              </p:ext>
            </p:extLst>
          </p:nvPr>
        </p:nvGraphicFramePr>
        <p:xfrm>
          <a:off x="4347633" y="1442155"/>
          <a:ext cx="19657099" cy="119243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28141" y="13366471"/>
            <a:ext cx="4115233" cy="369332"/>
          </a:xfrm>
          <a:prstGeom prst="rect">
            <a:avLst/>
          </a:prstGeom>
          <a:noFill/>
        </p:spPr>
        <p:txBody>
          <a:bodyPr wrap="square" rtlCol="0">
            <a:spAutoFit/>
          </a:bodyPr>
          <a:lstStyle/>
          <a:p>
            <a:pPr algn="ctr"/>
            <a:r>
              <a:rPr lang="en-ZA" sz="1800" dirty="0">
                <a:solidFill>
                  <a:schemeClr val="bg1"/>
                </a:solidFill>
                <a:latin typeface="Arial Rounded MT Bold" panose="020F0704030504030204" pitchFamily="34" charset="0"/>
              </a:rPr>
              <a:t>6</a:t>
            </a:r>
          </a:p>
        </p:txBody>
      </p:sp>
    </p:spTree>
    <p:extLst>
      <p:ext uri="{BB962C8B-B14F-4D97-AF65-F5344CB8AC3E}">
        <p14:creationId xmlns:p14="http://schemas.microsoft.com/office/powerpoint/2010/main" val="3164807703"/>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 name="Title 1"/>
          <p:cNvSpPr txBox="1">
            <a:spLocks/>
          </p:cNvSpPr>
          <p:nvPr/>
        </p:nvSpPr>
        <p:spPr>
          <a:xfrm>
            <a:off x="4171516" y="-1"/>
            <a:ext cx="20199784" cy="2143125"/>
          </a:xfrm>
          <a:prstGeom prst="rect">
            <a:avLst/>
          </a:prstGeom>
        </p:spPr>
        <p:txBody>
          <a:bodyPr anchor="ctr">
            <a:norm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r>
              <a:rPr lang="en-ZA" sz="8000" b="1" dirty="0" smtClean="0">
                <a:latin typeface="Arial Rounded MT Bold" panose="020F0704030504030204" pitchFamily="34" charset="0"/>
              </a:rPr>
              <a:t>Strategic outcomes</a:t>
            </a:r>
            <a:endParaRPr lang="en-ZA" sz="8000" b="1" dirty="0">
              <a:latin typeface="Arial Rounded MT Bold" panose="020F0704030504030204" pitchFamily="34" charset="0"/>
            </a:endParaRPr>
          </a:p>
        </p:txBody>
      </p:sp>
      <p:grpSp>
        <p:nvGrpSpPr>
          <p:cNvPr id="10" name="Group 9"/>
          <p:cNvGrpSpPr/>
          <p:nvPr/>
        </p:nvGrpSpPr>
        <p:grpSpPr>
          <a:xfrm>
            <a:off x="28141" y="269838"/>
            <a:ext cx="4115234" cy="5191435"/>
            <a:chOff x="28141" y="859778"/>
            <a:chExt cx="4115234" cy="5191435"/>
          </a:xfrm>
        </p:grpSpPr>
        <p:pic>
          <p:nvPicPr>
            <p:cNvPr id="11" name="image5.png"/>
            <p:cNvPicPr/>
            <p:nvPr/>
          </p:nvPicPr>
          <p:blipFill>
            <a:blip r:embed="rId2">
              <a:extLst/>
            </a:blip>
            <a:stretch>
              <a:fillRect/>
            </a:stretch>
          </p:blipFill>
          <p:spPr>
            <a:xfrm>
              <a:off x="28141" y="859778"/>
              <a:ext cx="4115234" cy="3880663"/>
            </a:xfrm>
            <a:prstGeom prst="rect">
              <a:avLst/>
            </a:prstGeom>
            <a:ln w="12700">
              <a:miter lim="400000"/>
            </a:ln>
          </p:spPr>
        </p:pic>
        <p:sp>
          <p:nvSpPr>
            <p:cNvPr id="12"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smtClean="0">
                <a:solidFill>
                  <a:srgbClr val="FFDE17"/>
                </a:solidFill>
                <a:latin typeface="Arial Black" panose="020B0A04020102020204" pitchFamily="34" charset="0"/>
              </a:endParaRPr>
            </a:p>
            <a:p>
              <a:pPr lvl="0" algn="ctr">
                <a:defRPr sz="1800" cap="none">
                  <a:solidFill>
                    <a:srgbClr val="000000"/>
                  </a:solidFill>
                </a:defRPr>
              </a:pPr>
              <a:r>
                <a:rPr lang="en-ZA" sz="2500" cap="all" dirty="0" smtClean="0">
                  <a:solidFill>
                    <a:srgbClr val="FFDE17"/>
                  </a:solidFill>
                  <a:latin typeface="Arial Black" panose="020B0A04020102020204" pitchFamily="34" charset="0"/>
                </a:rPr>
                <a:t>&amp;</a:t>
              </a:r>
            </a:p>
            <a:p>
              <a:pPr lvl="0" algn="ctr">
                <a:defRPr sz="1800" cap="none">
                  <a:solidFill>
                    <a:srgbClr val="000000"/>
                  </a:solidFill>
                </a:defRPr>
              </a:pPr>
              <a:r>
                <a:rPr sz="2500" cap="all" dirty="0" smtClean="0">
                  <a:solidFill>
                    <a:srgbClr val="FFDE17"/>
                  </a:solidFill>
                  <a:latin typeface="Arial Black" panose="020B0A04020102020204" pitchFamily="34" charset="0"/>
                </a:rPr>
                <a:t>Impartial</a:t>
              </a:r>
              <a:endParaRPr sz="2500" cap="all" dirty="0">
                <a:solidFill>
                  <a:srgbClr val="FFDE17"/>
                </a:solidFill>
                <a:latin typeface="Arial Black" panose="020B0A04020102020204" pitchFamily="34" charset="0"/>
              </a:endParaRPr>
            </a:p>
          </p:txBody>
        </p:sp>
      </p:grpSp>
      <p:sp>
        <p:nvSpPr>
          <p:cNvPr id="3" name="Rectangle 2"/>
          <p:cNvSpPr/>
          <p:nvPr/>
        </p:nvSpPr>
        <p:spPr>
          <a:xfrm>
            <a:off x="4657726" y="4027995"/>
            <a:ext cx="18773774" cy="3831818"/>
          </a:xfrm>
          <a:prstGeom prst="rect">
            <a:avLst/>
          </a:prstGeom>
        </p:spPr>
        <p:txBody>
          <a:bodyPr wrap="square">
            <a:spAutoFit/>
          </a:bodyPr>
          <a:lstStyle/>
          <a:p>
            <a:pPr algn="just">
              <a:lnSpc>
                <a:spcPct val="115000"/>
              </a:lnSpc>
              <a:spcAft>
                <a:spcPts val="0"/>
              </a:spcAft>
            </a:pPr>
            <a:r>
              <a:rPr lang="en-US" dirty="0">
                <a:solidFill>
                  <a:srgbClr val="000000"/>
                </a:solidFill>
                <a:latin typeface="Arial Rounded MT Bold" panose="020F0704030504030204" pitchFamily="34" charset="0"/>
                <a:ea typeface="Calibri" panose="020F0502020204030204" pitchFamily="34" charset="0"/>
                <a:cs typeface="BCIJGE+ArialMT"/>
              </a:rPr>
              <a:t>As </a:t>
            </a:r>
            <a:r>
              <a:rPr lang="en-US" dirty="0" smtClean="0">
                <a:solidFill>
                  <a:srgbClr val="000000"/>
                </a:solidFill>
                <a:latin typeface="Arial Rounded MT Bold" panose="020F0704030504030204" pitchFamily="34" charset="0"/>
                <a:ea typeface="Calibri" panose="020F0502020204030204" pitchFamily="34" charset="0"/>
                <a:cs typeface="BCIJGE+ArialMT"/>
              </a:rPr>
              <a:t>per the </a:t>
            </a:r>
            <a:r>
              <a:rPr lang="en-US" dirty="0">
                <a:solidFill>
                  <a:srgbClr val="000000"/>
                </a:solidFill>
                <a:latin typeface="Arial Rounded MT Bold" panose="020F0704030504030204" pitchFamily="34" charset="0"/>
                <a:ea typeface="Calibri" panose="020F0502020204030204" pitchFamily="34" charset="0"/>
                <a:cs typeface="BCIJGE+ArialMT"/>
              </a:rPr>
              <a:t>revised framework of the DPM&amp;E and the Annual Performance Plan for the reporting year strategic objectives were replaced by the following two (2) strategic outcomes.</a:t>
            </a:r>
            <a:endParaRPr lang="en-ZA" sz="4000" dirty="0">
              <a:solidFill>
                <a:srgbClr val="000000"/>
              </a:solidFill>
              <a:latin typeface="Arial Rounded MT Bold" panose="020F0704030504030204" pitchFamily="34" charset="0"/>
              <a:ea typeface="Calibri" panose="020F0502020204030204" pitchFamily="34" charset="0"/>
              <a:cs typeface="BCIJGE+ArialMT"/>
            </a:endParaRPr>
          </a:p>
          <a:p>
            <a:pPr algn="just">
              <a:lnSpc>
                <a:spcPct val="115000"/>
              </a:lnSpc>
              <a:spcAft>
                <a:spcPts val="0"/>
              </a:spcAft>
            </a:pPr>
            <a:r>
              <a:rPr lang="en-US" dirty="0">
                <a:solidFill>
                  <a:srgbClr val="000000"/>
                </a:solidFill>
                <a:latin typeface="Arial Rounded MT Bold" panose="020F0704030504030204" pitchFamily="34" charset="0"/>
                <a:ea typeface="Calibri" panose="020F0502020204030204" pitchFamily="34" charset="0"/>
                <a:cs typeface="BCIJGE+ArialMT"/>
              </a:rPr>
              <a:t> </a:t>
            </a:r>
            <a:endParaRPr lang="en-ZA" sz="4000" dirty="0">
              <a:solidFill>
                <a:srgbClr val="000000"/>
              </a:solidFill>
              <a:latin typeface="Arial Rounded MT Bold" panose="020F0704030504030204" pitchFamily="34" charset="0"/>
              <a:ea typeface="Calibri" panose="020F0502020204030204" pitchFamily="34" charset="0"/>
              <a:cs typeface="BCIJGE+ArialMT"/>
            </a:endParaRPr>
          </a:p>
          <a:p>
            <a:pPr marL="571500" lvl="0" indent="-571500" algn="just">
              <a:lnSpc>
                <a:spcPct val="115000"/>
              </a:lnSpc>
              <a:spcAft>
                <a:spcPts val="0"/>
              </a:spcAft>
              <a:buFont typeface="Wingdings" panose="05000000000000000000" pitchFamily="2" charset="2"/>
              <a:buChar char="ü"/>
            </a:pPr>
            <a:r>
              <a:rPr lang="en-US" dirty="0">
                <a:solidFill>
                  <a:schemeClr val="tx1"/>
                </a:solidFill>
                <a:latin typeface="Arial Rounded MT Bold" panose="020F0704030504030204" pitchFamily="34" charset="0"/>
                <a:ea typeface="Calibri" panose="020F0502020204030204" pitchFamily="34" charset="0"/>
                <a:cs typeface="BCIJGE+ArialMT"/>
              </a:rPr>
              <a:t>Fair, economical and </a:t>
            </a:r>
            <a:r>
              <a:rPr lang="en-US" dirty="0" smtClean="0">
                <a:solidFill>
                  <a:schemeClr val="tx1"/>
                </a:solidFill>
                <a:latin typeface="Arial Rounded MT Bold" panose="020F0704030504030204" pitchFamily="34" charset="0"/>
                <a:ea typeface="Calibri" panose="020F0502020204030204" pitchFamily="34" charset="0"/>
                <a:cs typeface="BCIJGE+ArialMT"/>
              </a:rPr>
              <a:t>expeditious resolution </a:t>
            </a:r>
            <a:r>
              <a:rPr lang="en-US" dirty="0">
                <a:solidFill>
                  <a:schemeClr val="tx1"/>
                </a:solidFill>
                <a:latin typeface="Arial Rounded MT Bold" panose="020F0704030504030204" pitchFamily="34" charset="0"/>
                <a:ea typeface="Calibri" panose="020F0502020204030204" pitchFamily="34" charset="0"/>
                <a:cs typeface="BCIJGE+ArialMT"/>
              </a:rPr>
              <a:t>of written complaints. </a:t>
            </a:r>
            <a:endParaRPr lang="en-ZA" sz="4000" dirty="0">
              <a:solidFill>
                <a:schemeClr val="tx1"/>
              </a:solidFill>
              <a:latin typeface="Arial Rounded MT Bold" panose="020F0704030504030204" pitchFamily="34" charset="0"/>
              <a:ea typeface="Calibri" panose="020F0502020204030204" pitchFamily="34" charset="0"/>
              <a:cs typeface="BCIJGE+ArialMT"/>
            </a:endParaRPr>
          </a:p>
          <a:p>
            <a:pPr marL="571500" indent="-571500">
              <a:buFont typeface="Wingdings" panose="05000000000000000000" pitchFamily="2" charset="2"/>
              <a:buChar char="ü"/>
            </a:pPr>
            <a:r>
              <a:rPr lang="en-US" dirty="0">
                <a:solidFill>
                  <a:schemeClr val="tx1"/>
                </a:solidFill>
                <a:latin typeface="Arial Rounded MT Bold" panose="020F0704030504030204" pitchFamily="34" charset="0"/>
                <a:ea typeface="Calibri" panose="020F0502020204030204" pitchFamily="34" charset="0"/>
              </a:rPr>
              <a:t>Accountable and effective governance of the Office of the Military Ombud.</a:t>
            </a:r>
            <a:endParaRPr lang="en-ZA" dirty="0">
              <a:solidFill>
                <a:schemeClr val="tx1"/>
              </a:solidFill>
              <a:latin typeface="Arial Rounded MT Bold" panose="020F0704030504030204" pitchFamily="34" charset="0"/>
            </a:endParaRPr>
          </a:p>
        </p:txBody>
      </p:sp>
      <p:sp>
        <p:nvSpPr>
          <p:cNvPr id="9" name="TextBox 8"/>
          <p:cNvSpPr txBox="1"/>
          <p:nvPr/>
        </p:nvSpPr>
        <p:spPr>
          <a:xfrm>
            <a:off x="28141" y="13366471"/>
            <a:ext cx="4115233" cy="369332"/>
          </a:xfrm>
          <a:prstGeom prst="rect">
            <a:avLst/>
          </a:prstGeom>
          <a:noFill/>
        </p:spPr>
        <p:txBody>
          <a:bodyPr wrap="square" rtlCol="0">
            <a:spAutoFit/>
          </a:bodyPr>
          <a:lstStyle/>
          <a:p>
            <a:pPr algn="ctr"/>
            <a:r>
              <a:rPr lang="en-ZA" sz="1800" dirty="0" smtClean="0">
                <a:solidFill>
                  <a:schemeClr val="bg1"/>
                </a:solidFill>
                <a:latin typeface="Arial Rounded MT Bold" panose="020F0704030504030204" pitchFamily="34" charset="0"/>
              </a:rPr>
              <a:t>7.</a:t>
            </a:r>
            <a:endParaRPr lang="en-ZA" sz="1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376821712"/>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 name="Title 1"/>
          <p:cNvSpPr txBox="1">
            <a:spLocks/>
          </p:cNvSpPr>
          <p:nvPr/>
        </p:nvSpPr>
        <p:spPr>
          <a:xfrm>
            <a:off x="4171516" y="-1"/>
            <a:ext cx="20199784" cy="2143125"/>
          </a:xfrm>
          <a:prstGeom prst="rect">
            <a:avLst/>
          </a:prstGeom>
        </p:spPr>
        <p:txBody>
          <a:bodyPr anchor="ctr">
            <a:norm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r>
              <a:rPr lang="en-ZA" sz="8000" b="1" dirty="0" smtClean="0">
                <a:latin typeface="Arial Rounded MT Bold" panose="020F0704030504030204" pitchFamily="34" charset="0"/>
              </a:rPr>
              <a:t>Legislative mandate</a:t>
            </a:r>
            <a:endParaRPr lang="en-ZA" sz="8000" b="1" dirty="0">
              <a:latin typeface="Arial Rounded MT Bold" panose="020F0704030504030204" pitchFamily="34" charset="0"/>
            </a:endParaRPr>
          </a:p>
        </p:txBody>
      </p:sp>
      <p:grpSp>
        <p:nvGrpSpPr>
          <p:cNvPr id="10" name="Group 9"/>
          <p:cNvGrpSpPr/>
          <p:nvPr/>
        </p:nvGrpSpPr>
        <p:grpSpPr>
          <a:xfrm>
            <a:off x="28141" y="269838"/>
            <a:ext cx="4115234" cy="5191435"/>
            <a:chOff x="28141" y="859778"/>
            <a:chExt cx="4115234" cy="5191435"/>
          </a:xfrm>
        </p:grpSpPr>
        <p:pic>
          <p:nvPicPr>
            <p:cNvPr id="11" name="image5.png"/>
            <p:cNvPicPr/>
            <p:nvPr/>
          </p:nvPicPr>
          <p:blipFill>
            <a:blip r:embed="rId2">
              <a:extLst/>
            </a:blip>
            <a:stretch>
              <a:fillRect/>
            </a:stretch>
          </p:blipFill>
          <p:spPr>
            <a:xfrm>
              <a:off x="28141" y="859778"/>
              <a:ext cx="4115234" cy="3880663"/>
            </a:xfrm>
            <a:prstGeom prst="rect">
              <a:avLst/>
            </a:prstGeom>
            <a:ln w="12700">
              <a:miter lim="400000"/>
            </a:ln>
          </p:spPr>
        </p:pic>
        <p:sp>
          <p:nvSpPr>
            <p:cNvPr id="12"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smtClean="0">
                <a:solidFill>
                  <a:srgbClr val="FFDE17"/>
                </a:solidFill>
                <a:latin typeface="Arial Black" panose="020B0A04020102020204" pitchFamily="34" charset="0"/>
              </a:endParaRPr>
            </a:p>
            <a:p>
              <a:pPr lvl="0" algn="ctr">
                <a:defRPr sz="1800" cap="none">
                  <a:solidFill>
                    <a:srgbClr val="000000"/>
                  </a:solidFill>
                </a:defRPr>
              </a:pPr>
              <a:r>
                <a:rPr lang="en-ZA" sz="2500" cap="all" dirty="0" smtClean="0">
                  <a:solidFill>
                    <a:srgbClr val="FFDE17"/>
                  </a:solidFill>
                  <a:latin typeface="Arial Black" panose="020B0A04020102020204" pitchFamily="34" charset="0"/>
                </a:rPr>
                <a:t>&amp;</a:t>
              </a:r>
            </a:p>
            <a:p>
              <a:pPr lvl="0" algn="ctr">
                <a:defRPr sz="1800" cap="none">
                  <a:solidFill>
                    <a:srgbClr val="000000"/>
                  </a:solidFill>
                </a:defRPr>
              </a:pPr>
              <a:r>
                <a:rPr sz="2500" cap="all" dirty="0" smtClean="0">
                  <a:solidFill>
                    <a:srgbClr val="FFDE17"/>
                  </a:solidFill>
                  <a:latin typeface="Arial Black" panose="020B0A04020102020204" pitchFamily="34" charset="0"/>
                </a:rPr>
                <a:t>Impartial</a:t>
              </a:r>
              <a:endParaRPr sz="2500" cap="all" dirty="0">
                <a:solidFill>
                  <a:srgbClr val="FFDE17"/>
                </a:solidFill>
                <a:latin typeface="Arial Black" panose="020B0A04020102020204" pitchFamily="34" charset="0"/>
              </a:endParaRPr>
            </a:p>
          </p:txBody>
        </p:sp>
      </p:grpSp>
      <p:graphicFrame>
        <p:nvGraphicFramePr>
          <p:cNvPr id="3" name="Table 2"/>
          <p:cNvGraphicFramePr>
            <a:graphicFrameLocks noGrp="1"/>
          </p:cNvGraphicFramePr>
          <p:nvPr>
            <p:extLst>
              <p:ext uri="{D42A27DB-BD31-4B8C-83A1-F6EECF244321}">
                <p14:modId xmlns:p14="http://schemas.microsoft.com/office/powerpoint/2010/main" val="1022674032"/>
              </p:ext>
            </p:extLst>
          </p:nvPr>
        </p:nvGraphicFramePr>
        <p:xfrm>
          <a:off x="4972050" y="2143124"/>
          <a:ext cx="18173699" cy="10691405"/>
        </p:xfrm>
        <a:graphic>
          <a:graphicData uri="http://schemas.openxmlformats.org/drawingml/2006/table">
            <a:tbl>
              <a:tblPr firstRow="1" firstCol="1" bandRow="1">
                <a:tableStyleId>{5940675A-B579-460E-94D1-54222C63F5DA}</a:tableStyleId>
              </a:tblPr>
              <a:tblGrid>
                <a:gridCol w="5420262">
                  <a:extLst>
                    <a:ext uri="{9D8B030D-6E8A-4147-A177-3AD203B41FA5}">
                      <a16:colId xmlns:a16="http://schemas.microsoft.com/office/drawing/2014/main" val="20000"/>
                    </a:ext>
                  </a:extLst>
                </a:gridCol>
                <a:gridCol w="12753437">
                  <a:extLst>
                    <a:ext uri="{9D8B030D-6E8A-4147-A177-3AD203B41FA5}">
                      <a16:colId xmlns:a16="http://schemas.microsoft.com/office/drawing/2014/main" val="20001"/>
                    </a:ext>
                  </a:extLst>
                </a:gridCol>
              </a:tblGrid>
              <a:tr h="1157261">
                <a:tc>
                  <a:txBody>
                    <a:bodyPr/>
                    <a:lstStyle/>
                    <a:p>
                      <a:pPr algn="ctr">
                        <a:lnSpc>
                          <a:spcPct val="115000"/>
                        </a:lnSpc>
                        <a:spcAft>
                          <a:spcPts val="0"/>
                        </a:spcAft>
                      </a:pPr>
                      <a:r>
                        <a:rPr lang="en-GB" sz="3200" dirty="0">
                          <a:effectLst/>
                          <a:latin typeface="Arial Rounded MT Bold" panose="020F0704030504030204" pitchFamily="34" charset="0"/>
                        </a:rPr>
                        <a:t>Legislative/ Other Mandates Description</a:t>
                      </a:r>
                      <a:endParaRPr lang="en-ZA" sz="3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ctr">
                        <a:lnSpc>
                          <a:spcPct val="115000"/>
                        </a:lnSpc>
                        <a:spcAft>
                          <a:spcPts val="0"/>
                        </a:spcAft>
                      </a:pPr>
                      <a:r>
                        <a:rPr lang="en-GB" sz="3200" dirty="0">
                          <a:effectLst/>
                          <a:latin typeface="Arial Rounded MT Bold" panose="020F0704030504030204" pitchFamily="34" charset="0"/>
                        </a:rPr>
                        <a:t>Key Responsibilities Imposed by Legislative Mandate</a:t>
                      </a:r>
                      <a:endParaRPr lang="en-ZA" sz="3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0000"/>
                  </a:ext>
                </a:extLst>
              </a:tr>
              <a:tr h="560751">
                <a:tc>
                  <a:txBody>
                    <a:bodyPr/>
                    <a:lstStyle/>
                    <a:p>
                      <a:pPr algn="ctr">
                        <a:lnSpc>
                          <a:spcPct val="115000"/>
                        </a:lnSpc>
                        <a:spcAft>
                          <a:spcPts val="0"/>
                        </a:spcAft>
                      </a:pPr>
                      <a:r>
                        <a:rPr lang="en-GB" sz="3200" dirty="0">
                          <a:effectLst/>
                          <a:latin typeface="Arial Rounded MT Bold" panose="020F0704030504030204" pitchFamily="34" charset="0"/>
                        </a:rPr>
                        <a:t>a.</a:t>
                      </a:r>
                      <a:endParaRPr lang="en-ZA" sz="3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GB" sz="3200" dirty="0">
                          <a:effectLst/>
                          <a:latin typeface="Arial Rounded MT Bold" panose="020F0704030504030204" pitchFamily="34" charset="0"/>
                        </a:rPr>
                        <a:t>b.</a:t>
                      </a:r>
                      <a:endParaRPr lang="en-ZA" sz="3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0001"/>
                  </a:ext>
                </a:extLst>
              </a:tr>
              <a:tr h="8911889">
                <a:tc>
                  <a:txBody>
                    <a:bodyPr/>
                    <a:lstStyle/>
                    <a:p>
                      <a:pPr algn="just">
                        <a:lnSpc>
                          <a:spcPct val="115000"/>
                        </a:lnSpc>
                        <a:spcAft>
                          <a:spcPts val="0"/>
                        </a:spcAft>
                      </a:pPr>
                      <a:r>
                        <a:rPr lang="en-GB" sz="3200" dirty="0">
                          <a:effectLst/>
                          <a:latin typeface="Arial Rounded MT Bold" panose="020F0704030504030204" pitchFamily="34" charset="0"/>
                        </a:rPr>
                        <a:t>Military Ombud </a:t>
                      </a:r>
                      <a:r>
                        <a:rPr lang="en-GB" sz="3200" dirty="0" smtClean="0">
                          <a:effectLst/>
                          <a:latin typeface="Arial Rounded MT Bold" panose="020F0704030504030204" pitchFamily="34" charset="0"/>
                        </a:rPr>
                        <a:t>Act, Act</a:t>
                      </a:r>
                      <a:r>
                        <a:rPr lang="en-GB" sz="3200" baseline="0" dirty="0" smtClean="0">
                          <a:effectLst/>
                          <a:latin typeface="Arial Rounded MT Bold" panose="020F0704030504030204" pitchFamily="34" charset="0"/>
                        </a:rPr>
                        <a:t> 4</a:t>
                      </a:r>
                      <a:r>
                        <a:rPr lang="en-GB" sz="3200" dirty="0" smtClean="0">
                          <a:effectLst/>
                          <a:latin typeface="Arial Rounded MT Bold" panose="020F0704030504030204" pitchFamily="34" charset="0"/>
                        </a:rPr>
                        <a:t> </a:t>
                      </a:r>
                      <a:r>
                        <a:rPr lang="en-GB" sz="3200" dirty="0">
                          <a:effectLst/>
                          <a:latin typeface="Arial Rounded MT Bold" panose="020F0704030504030204" pitchFamily="34" charset="0"/>
                        </a:rPr>
                        <a:t>of 2012</a:t>
                      </a:r>
                      <a:endParaRPr lang="en-ZA" sz="3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just">
                        <a:lnSpc>
                          <a:spcPct val="115000"/>
                        </a:lnSpc>
                        <a:spcAft>
                          <a:spcPts val="0"/>
                        </a:spcAft>
                        <a:buFont typeface="Arial" panose="020B0604020202020204" pitchFamily="34" charset="0"/>
                        <a:buChar char="-"/>
                      </a:pPr>
                      <a:r>
                        <a:rPr lang="en-GB" sz="3200" dirty="0">
                          <a:effectLst/>
                          <a:latin typeface="Arial Rounded MT Bold" panose="020F0704030504030204" pitchFamily="34" charset="0"/>
                        </a:rPr>
                        <a:t>The Ombud must investigate complaints lodged with the Office.</a:t>
                      </a:r>
                      <a:endParaRPr lang="en-ZA" sz="3200" dirty="0">
                        <a:effectLst/>
                        <a:latin typeface="Arial Rounded MT Bold" panose="020F0704030504030204" pitchFamily="34" charset="0"/>
                      </a:endParaRPr>
                    </a:p>
                    <a:p>
                      <a:pPr marL="342900" lvl="0" indent="-342900" algn="just">
                        <a:lnSpc>
                          <a:spcPct val="115000"/>
                        </a:lnSpc>
                        <a:spcAft>
                          <a:spcPts val="0"/>
                        </a:spcAft>
                        <a:buFont typeface="Arial" panose="020B0604020202020204" pitchFamily="34" charset="0"/>
                        <a:buChar char="-"/>
                      </a:pPr>
                      <a:r>
                        <a:rPr lang="en-GB" sz="3200" dirty="0">
                          <a:effectLst/>
                          <a:latin typeface="Arial Rounded MT Bold" panose="020F0704030504030204" pitchFamily="34" charset="0"/>
                        </a:rPr>
                        <a:t>The Ombud must investigate a complaint economically, fairly and expeditiously without fear, favour or prejudice.</a:t>
                      </a:r>
                      <a:endParaRPr lang="en-ZA" sz="3200" dirty="0">
                        <a:effectLst/>
                        <a:latin typeface="Arial Rounded MT Bold" panose="020F0704030504030204" pitchFamily="34" charset="0"/>
                      </a:endParaRPr>
                    </a:p>
                    <a:p>
                      <a:pPr marL="342900" lvl="0" indent="-342900" algn="just">
                        <a:lnSpc>
                          <a:spcPct val="115000"/>
                        </a:lnSpc>
                        <a:spcAft>
                          <a:spcPts val="0"/>
                        </a:spcAft>
                        <a:buFont typeface="Arial" panose="020B0604020202020204" pitchFamily="34" charset="0"/>
                        <a:buChar char="-"/>
                      </a:pPr>
                      <a:r>
                        <a:rPr lang="en-GB" sz="3200" dirty="0">
                          <a:effectLst/>
                          <a:latin typeface="Arial Rounded MT Bold" panose="020F0704030504030204" pitchFamily="34" charset="0"/>
                        </a:rPr>
                        <a:t>The Ombud may resolve any dispute by means of mediation, conciliation or negotiations or in any other expedient manner.</a:t>
                      </a:r>
                      <a:endParaRPr lang="en-ZA" sz="3200" dirty="0">
                        <a:effectLst/>
                        <a:latin typeface="Arial Rounded MT Bold" panose="020F0704030504030204" pitchFamily="34" charset="0"/>
                      </a:endParaRPr>
                    </a:p>
                    <a:p>
                      <a:pPr marL="342900" lvl="0" indent="-342900" algn="just">
                        <a:lnSpc>
                          <a:spcPct val="115000"/>
                        </a:lnSpc>
                        <a:spcAft>
                          <a:spcPts val="0"/>
                        </a:spcAft>
                        <a:buFont typeface="Arial" panose="020B0604020202020204" pitchFamily="34" charset="0"/>
                        <a:buChar char="-"/>
                      </a:pPr>
                      <a:r>
                        <a:rPr lang="en-GB" sz="3200" dirty="0">
                          <a:effectLst/>
                          <a:latin typeface="Arial Rounded MT Bold" panose="020F0704030504030204" pitchFamily="34" charset="0"/>
                        </a:rPr>
                        <a:t>The Ombud must promote the observance of the fundamental rights of the members of the Defence Force.</a:t>
                      </a:r>
                      <a:endParaRPr lang="en-ZA" sz="3200" dirty="0">
                        <a:effectLst/>
                        <a:latin typeface="Arial Rounded MT Bold" panose="020F0704030504030204" pitchFamily="34" charset="0"/>
                      </a:endParaRPr>
                    </a:p>
                    <a:p>
                      <a:pPr marL="342900" lvl="0" indent="-342900" algn="just">
                        <a:lnSpc>
                          <a:spcPct val="115000"/>
                        </a:lnSpc>
                        <a:spcAft>
                          <a:spcPts val="0"/>
                        </a:spcAft>
                        <a:buFont typeface="Arial" panose="020B0604020202020204" pitchFamily="34" charset="0"/>
                        <a:buChar char="-"/>
                      </a:pPr>
                      <a:r>
                        <a:rPr lang="en-GB" sz="3200" dirty="0">
                          <a:effectLst/>
                          <a:latin typeface="Arial Rounded MT Bold" panose="020F0704030504030204" pitchFamily="34" charset="0"/>
                        </a:rPr>
                        <a:t>Establishment and maintenance of an appropriate Office Human Resource function.</a:t>
                      </a:r>
                      <a:endParaRPr lang="en-ZA" sz="3200" dirty="0">
                        <a:effectLst/>
                        <a:latin typeface="Arial Rounded MT Bold" panose="020F0704030504030204" pitchFamily="34" charset="0"/>
                      </a:endParaRPr>
                    </a:p>
                    <a:p>
                      <a:pPr marL="342900" lvl="0" indent="-342900" algn="just">
                        <a:lnSpc>
                          <a:spcPct val="115000"/>
                        </a:lnSpc>
                        <a:spcAft>
                          <a:spcPts val="0"/>
                        </a:spcAft>
                        <a:buFont typeface="Arial" panose="020B0604020202020204" pitchFamily="34" charset="0"/>
                        <a:buChar char="-"/>
                      </a:pPr>
                      <a:r>
                        <a:rPr lang="en-GB" sz="3200" dirty="0">
                          <a:effectLst/>
                          <a:latin typeface="Arial Rounded MT Bold" panose="020F0704030504030204" pitchFamily="34" charset="0"/>
                        </a:rPr>
                        <a:t>Establishment and maintenance of an appropriate Office Financial Management function.</a:t>
                      </a:r>
                      <a:endParaRPr lang="en-ZA" sz="3200" dirty="0">
                        <a:effectLst/>
                        <a:latin typeface="Arial Rounded MT Bold" panose="020F0704030504030204" pitchFamily="34" charset="0"/>
                      </a:endParaRPr>
                    </a:p>
                    <a:p>
                      <a:pPr marL="342900" lvl="0" indent="-342900" algn="just">
                        <a:lnSpc>
                          <a:spcPct val="115000"/>
                        </a:lnSpc>
                        <a:spcAft>
                          <a:spcPts val="0"/>
                        </a:spcAft>
                        <a:buFont typeface="Arial" panose="020B0604020202020204" pitchFamily="34" charset="0"/>
                        <a:buChar char="-"/>
                      </a:pPr>
                      <a:r>
                        <a:rPr lang="en-GB" sz="3200" dirty="0">
                          <a:effectLst/>
                          <a:latin typeface="Arial Rounded MT Bold" panose="020F0704030504030204" pitchFamily="34" charset="0"/>
                        </a:rPr>
                        <a:t>Establishment and maintenance of an appropriate Reporting function.</a:t>
                      </a:r>
                      <a:endParaRPr lang="en-ZA" sz="3200" dirty="0">
                        <a:effectLst/>
                        <a:latin typeface="Arial Rounded MT Bold" panose="020F0704030504030204" pitchFamily="34" charset="0"/>
                      </a:endParaRPr>
                    </a:p>
                    <a:p>
                      <a:pPr marL="342900" lvl="0" indent="-342900" algn="just">
                        <a:lnSpc>
                          <a:spcPct val="115000"/>
                        </a:lnSpc>
                        <a:spcAft>
                          <a:spcPts val="0"/>
                        </a:spcAft>
                        <a:buFont typeface="Arial" panose="020B0604020202020204" pitchFamily="34" charset="0"/>
                        <a:buChar char="-"/>
                      </a:pPr>
                      <a:r>
                        <a:rPr lang="en-GB" sz="3200" dirty="0">
                          <a:effectLst/>
                          <a:latin typeface="Arial Rounded MT Bold" panose="020F0704030504030204" pitchFamily="34" charset="0"/>
                        </a:rPr>
                        <a:t>Development and implementation of policy in support of the Office mandate.</a:t>
                      </a:r>
                      <a:endParaRPr lang="en-ZA" sz="32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8" name="TextBox 7"/>
          <p:cNvSpPr txBox="1"/>
          <p:nvPr/>
        </p:nvSpPr>
        <p:spPr>
          <a:xfrm>
            <a:off x="28141" y="13366471"/>
            <a:ext cx="4115233" cy="369332"/>
          </a:xfrm>
          <a:prstGeom prst="rect">
            <a:avLst/>
          </a:prstGeom>
          <a:noFill/>
        </p:spPr>
        <p:txBody>
          <a:bodyPr wrap="square" rtlCol="0">
            <a:spAutoFit/>
          </a:bodyPr>
          <a:lstStyle/>
          <a:p>
            <a:pPr algn="ctr"/>
            <a:r>
              <a:rPr lang="en-ZA" sz="1800" dirty="0">
                <a:solidFill>
                  <a:schemeClr val="bg1"/>
                </a:solidFill>
                <a:latin typeface="Arial Rounded MT Bold" panose="020F0704030504030204" pitchFamily="34" charset="0"/>
              </a:rPr>
              <a:t>8</a:t>
            </a:r>
            <a:r>
              <a:rPr lang="en-ZA" sz="1800" dirty="0" smtClean="0">
                <a:solidFill>
                  <a:schemeClr val="bg1"/>
                </a:solidFill>
                <a:latin typeface="Arial Rounded MT Bold" panose="020F0704030504030204" pitchFamily="34" charset="0"/>
              </a:rPr>
              <a:t>.</a:t>
            </a:r>
            <a:endParaRPr lang="en-ZA" sz="1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847068281"/>
      </p:ext>
    </p:extLst>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E2BB19"/>
      </a:accent1>
      <a:accent2>
        <a:srgbClr val="EFD562"/>
      </a:accent2>
      <a:accent3>
        <a:srgbClr val="AA8C14"/>
      </a:accent3>
      <a:accent4>
        <a:srgbClr val="868789"/>
      </a:accent4>
      <a:accent5>
        <a:srgbClr val="B1B2B4"/>
      </a:accent5>
      <a:accent6>
        <a:srgbClr val="333C3C"/>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AFCFF"/>
        </a:solidFill>
        <a:ln w="25400" cap="flat">
          <a:solidFill>
            <a:srgbClr val="E2BB19"/>
          </a:solidFill>
          <a:prstDash val="solid"/>
          <a:bevel/>
        </a:ln>
        <a:effectLst/>
      </a:spPr>
      <a:bodyPr rot="0" spcFirstLastPara="1" vertOverflow="overflow" horzOverflow="overflow" vert="horz" wrap="square" lIns="45718" tIns="45718" rIns="45718" bIns="45718" numCol="1" spcCol="38100" rtlCol="0" anchor="ctr">
        <a:spAutoFit/>
      </a:bodyPr>
      <a:lstStyle>
        <a:defPPr marL="0" marR="0" indent="0" algn="l" defTabSz="1828432"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737572"/>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E2BB19"/>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1828432"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737572"/>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Integral</Template>
  <TotalTime>8679</TotalTime>
  <Words>5149</Words>
  <Application>Microsoft Office PowerPoint</Application>
  <PresentationFormat>Custom</PresentationFormat>
  <Paragraphs>1278</Paragraphs>
  <Slides>46</Slides>
  <Notes>7</Notes>
  <HiddenSlides>0</HiddenSlides>
  <MMClips>0</MMClips>
  <ScaleCrop>false</ScaleCrop>
  <HeadingPairs>
    <vt:vector size="6" baseType="variant">
      <vt:variant>
        <vt:lpstr>Fonts Used</vt:lpstr>
      </vt:variant>
      <vt:variant>
        <vt:i4>23</vt:i4>
      </vt:variant>
      <vt:variant>
        <vt:lpstr>Theme</vt:lpstr>
      </vt:variant>
      <vt:variant>
        <vt:i4>1</vt:i4>
      </vt:variant>
      <vt:variant>
        <vt:lpstr>Slide Titles</vt:lpstr>
      </vt:variant>
      <vt:variant>
        <vt:i4>46</vt:i4>
      </vt:variant>
    </vt:vector>
  </HeadingPairs>
  <TitlesOfParts>
    <vt:vector size="70" baseType="lpstr">
      <vt:lpstr>Arial</vt:lpstr>
      <vt:lpstr>Arial Black</vt:lpstr>
      <vt:lpstr>Arial Narrow</vt:lpstr>
      <vt:lpstr>Arial Rounded MT Bold</vt:lpstr>
      <vt:lpstr>BCIJGE+ArialMT</vt:lpstr>
      <vt:lpstr>Calibri</vt:lpstr>
      <vt:lpstr>Calibri Light</vt:lpstr>
      <vt:lpstr>Helvetica Neue</vt:lpstr>
      <vt:lpstr>Impact</vt:lpstr>
      <vt:lpstr>Lato Black</vt:lpstr>
      <vt:lpstr>Lato Light</vt:lpstr>
      <vt:lpstr>Lato Regular</vt:lpstr>
      <vt:lpstr>Lora</vt:lpstr>
      <vt:lpstr>Montserrat-SemiBold</vt:lpstr>
      <vt:lpstr>Roboto Bold</vt:lpstr>
      <vt:lpstr>Roboto Light</vt:lpstr>
      <vt:lpstr>Route 159 UltraLight</vt:lpstr>
      <vt:lpstr>Source Sans Pro Light</vt:lpstr>
      <vt:lpstr>Times New Roman</vt:lpstr>
      <vt:lpstr>Tw Cen MT</vt:lpstr>
      <vt:lpstr>Tw Cen MT Condensed</vt:lpstr>
      <vt:lpstr>Wingdings</vt:lpstr>
      <vt:lpstr>Wingdings 3</vt:lpstr>
      <vt:lpstr>Integral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to Contact us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Jacha, Queeneth Nthombikayise</dc:creator>
  <cp:lastModifiedBy>Peter Daniels</cp:lastModifiedBy>
  <cp:revision>251</cp:revision>
  <cp:lastPrinted>2021-08-11T13:05:11Z</cp:lastPrinted>
  <dcterms:modified xsi:type="dcterms:W3CDTF">2021-11-17T09:01:45Z</dcterms:modified>
</cp:coreProperties>
</file>