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0" r:id="rId4"/>
  </p:sldMasterIdLst>
  <p:notesMasterIdLst>
    <p:notesMasterId r:id="rId13"/>
  </p:notesMasterIdLst>
  <p:sldIdLst>
    <p:sldId id="256" r:id="rId5"/>
    <p:sldId id="269" r:id="rId6"/>
    <p:sldId id="272" r:id="rId7"/>
    <p:sldId id="274" r:id="rId8"/>
    <p:sldId id="275" r:id="rId9"/>
    <p:sldId id="276" r:id="rId10"/>
    <p:sldId id="277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1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4989C2-0070-654E-9430-214C84A6B803}" v="1623" dt="2021-09-19T22:27:14.3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88"/>
    <p:restoredTop sz="86385"/>
  </p:normalViewPr>
  <p:slideViewPr>
    <p:cSldViewPr snapToGrid="0" snapToObjects="1">
      <p:cViewPr>
        <p:scale>
          <a:sx n="73" d="100"/>
          <a:sy n="73" d="100"/>
        </p:scale>
        <p:origin x="624" y="6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2A3F54-3D50-B547-B80A-6007133853C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5BBD92E4-BD71-9F44-A9F3-326F33936CE6}">
      <dgm:prSet phldrT="[Text]" custT="1"/>
      <dgm:spPr/>
      <dgm:t>
        <a:bodyPr/>
        <a:lstStyle/>
        <a:p>
          <a:r>
            <a: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The majority of South Africans live in an environment where unhealthy food choices are pervasive</a:t>
          </a:r>
          <a:endParaRPr lang="en-GB" sz="2000" baseline="300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900DFBC-2561-7041-90BE-BCF866275CCD}" type="parTrans" cxnId="{FB73937E-373A-AE4C-98FB-68BB2CA7B17B}">
      <dgm:prSet/>
      <dgm:spPr/>
      <dgm:t>
        <a:bodyPr/>
        <a:lstStyle/>
        <a:p>
          <a:endParaRPr lang="en-GB"/>
        </a:p>
      </dgm:t>
    </dgm:pt>
    <dgm:pt modelId="{F9D14093-8CF9-B842-86B4-F30523B8BFFF}" type="sibTrans" cxnId="{FB73937E-373A-AE4C-98FB-68BB2CA7B17B}">
      <dgm:prSet/>
      <dgm:spPr/>
      <dgm:t>
        <a:bodyPr/>
        <a:lstStyle/>
        <a:p>
          <a:endParaRPr lang="en-GB"/>
        </a:p>
      </dgm:t>
    </dgm:pt>
    <dgm:pt modelId="{2FE11A43-BEB8-9D4E-A97B-7A9BDD56D7F5}">
      <dgm:prSet phldrT="[Text]" custT="1"/>
      <dgm:spPr/>
      <dgm:t>
        <a:bodyPr/>
        <a:lstStyle/>
        <a:p>
          <a:r>
            <a:rPr lang="en-GB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Poor diet quality  </a:t>
          </a:r>
          <a:r>
            <a:rPr lang="en-GB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Wingdings" pitchFamily="2" charset="2"/>
            </a:rPr>
            <a:t> poor health </a:t>
          </a:r>
          <a:r>
            <a:rPr lang="en-GB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– from stunting/wasting to health conditions associated w/overweight and obesity </a:t>
          </a:r>
        </a:p>
      </dgm:t>
    </dgm:pt>
    <dgm:pt modelId="{10F4BBCF-F311-4D48-9067-BFFEAD49A05D}" type="parTrans" cxnId="{BE78C55C-1D3C-EC47-9C38-0F9D3353742C}">
      <dgm:prSet/>
      <dgm:spPr/>
      <dgm:t>
        <a:bodyPr/>
        <a:lstStyle/>
        <a:p>
          <a:endParaRPr lang="en-GB"/>
        </a:p>
      </dgm:t>
    </dgm:pt>
    <dgm:pt modelId="{08EF6D18-B4B6-694A-985D-923B552990EB}" type="sibTrans" cxnId="{BE78C55C-1D3C-EC47-9C38-0F9D3353742C}">
      <dgm:prSet/>
      <dgm:spPr/>
      <dgm:t>
        <a:bodyPr/>
        <a:lstStyle/>
        <a:p>
          <a:endParaRPr lang="en-GB"/>
        </a:p>
      </dgm:t>
    </dgm:pt>
    <dgm:pt modelId="{A1B7F0E0-1637-964C-BAF8-E6989A65E01E}">
      <dgm:prSet custT="1"/>
      <dgm:spPr/>
      <dgm:t>
        <a:bodyPr/>
        <a:lstStyle/>
        <a:p>
          <a:pPr>
            <a:buFont typeface="+mj-lt"/>
            <a:buNone/>
          </a:pPr>
          <a:r>
            <a: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Over 4 million people South Africans live with diabetes, and type 2 diabetes is the 2</a:t>
          </a:r>
          <a:r>
            <a:rPr lang="en-US" sz="2000" baseline="30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nd</a:t>
          </a:r>
          <a:r>
            <a: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leading cause of death after Tuberculosis</a:t>
          </a:r>
          <a:r>
            <a:rPr lang="en-US" sz="2000" baseline="30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8</a:t>
          </a:r>
          <a:endParaRPr lang="en-GB" sz="2000" baseline="30000" dirty="0"/>
        </a:p>
      </dgm:t>
    </dgm:pt>
    <dgm:pt modelId="{F7297C7E-0279-7D46-9357-5D6C0EC65CB9}" type="parTrans" cxnId="{980A3CA8-B243-714D-AA0C-8879CFB1E0DF}">
      <dgm:prSet/>
      <dgm:spPr/>
      <dgm:t>
        <a:bodyPr/>
        <a:lstStyle/>
        <a:p>
          <a:endParaRPr lang="en-GB"/>
        </a:p>
      </dgm:t>
    </dgm:pt>
    <dgm:pt modelId="{8E686E59-85B4-4B4C-9D32-A17D328FBAC7}" type="sibTrans" cxnId="{980A3CA8-B243-714D-AA0C-8879CFB1E0DF}">
      <dgm:prSet/>
      <dgm:spPr/>
      <dgm:t>
        <a:bodyPr/>
        <a:lstStyle/>
        <a:p>
          <a:endParaRPr lang="en-GB"/>
        </a:p>
      </dgm:t>
    </dgm:pt>
    <dgm:pt modelId="{B225AF39-9B8C-7A4A-94C1-E3F9200589FF}">
      <dgm:prSet custT="1"/>
      <dgm:spPr/>
      <dgm:t>
        <a:bodyPr/>
        <a:lstStyle/>
        <a:p>
          <a:r>
            <a: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 2018, type 2 diabetes cases (diagnosed and undiagnosed) cost the SA healthcare system an estimated R 21.8 billion</a:t>
          </a:r>
          <a:r>
            <a:rPr lang="en-US" sz="2000" baseline="30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9</a:t>
          </a:r>
          <a:endParaRPr lang="en-GB" sz="2000" baseline="30000" dirty="0"/>
        </a:p>
      </dgm:t>
    </dgm:pt>
    <dgm:pt modelId="{5B8D7142-445B-D14E-8E6A-14FFB08C663F}" type="parTrans" cxnId="{2FC01472-2D5A-E148-A7A3-C1117729E16D}">
      <dgm:prSet/>
      <dgm:spPr/>
      <dgm:t>
        <a:bodyPr/>
        <a:lstStyle/>
        <a:p>
          <a:endParaRPr lang="en-GB"/>
        </a:p>
      </dgm:t>
    </dgm:pt>
    <dgm:pt modelId="{D1E16089-CE5F-8B47-893A-8688FDFF9F75}" type="sibTrans" cxnId="{2FC01472-2D5A-E148-A7A3-C1117729E16D}">
      <dgm:prSet/>
      <dgm:spPr/>
      <dgm:t>
        <a:bodyPr/>
        <a:lstStyle/>
        <a:p>
          <a:endParaRPr lang="en-GB"/>
        </a:p>
      </dgm:t>
    </dgm:pt>
    <dgm:pt modelId="{E05D3319-0232-504D-B0CA-FE70E7CFEFDE}">
      <dgm:prSet custT="1"/>
      <dgm:spPr/>
      <dgm:t>
        <a:bodyPr/>
        <a:lstStyle/>
        <a:p>
          <a:pPr>
            <a:buFont typeface="+mj-lt"/>
            <a:buNone/>
          </a:pPr>
          <a:r>
            <a: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About half of all the COVID-19 deaths recorded in SA are from people with diabetes and high blood pressure</a:t>
          </a:r>
          <a:r>
            <a:rPr lang="en-US" sz="1800" baseline="30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10</a:t>
          </a:r>
          <a:endParaRPr lang="en-GB" sz="2000" baseline="300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D518BD5-1335-B043-8805-52240C9A22B8}" type="parTrans" cxnId="{9110778D-5939-1943-8D3B-F9D29BC8FC9B}">
      <dgm:prSet/>
      <dgm:spPr/>
      <dgm:t>
        <a:bodyPr/>
        <a:lstStyle/>
        <a:p>
          <a:endParaRPr lang="en-GB"/>
        </a:p>
      </dgm:t>
    </dgm:pt>
    <dgm:pt modelId="{74B4C3AF-4D6A-1D4D-B66C-CDF23C51CAFC}" type="sibTrans" cxnId="{9110778D-5939-1943-8D3B-F9D29BC8FC9B}">
      <dgm:prSet/>
      <dgm:spPr/>
      <dgm:t>
        <a:bodyPr/>
        <a:lstStyle/>
        <a:p>
          <a:endParaRPr lang="en-GB"/>
        </a:p>
      </dgm:t>
    </dgm:pt>
    <dgm:pt modelId="{29B7C6CD-ACF2-944A-9F5E-DCEE692C8FFC}" type="pres">
      <dgm:prSet presAssocID="{AC2A3F54-3D50-B547-B80A-6007133853CE}" presName="linear" presStyleCnt="0">
        <dgm:presLayoutVars>
          <dgm:animLvl val="lvl"/>
          <dgm:resizeHandles val="exact"/>
        </dgm:presLayoutVars>
      </dgm:prSet>
      <dgm:spPr/>
    </dgm:pt>
    <dgm:pt modelId="{E010F715-35D4-9742-B3F0-83CFE8CE0918}" type="pres">
      <dgm:prSet presAssocID="{5BBD92E4-BD71-9F44-A9F3-326F33936CE6}" presName="parentText" presStyleLbl="node1" presStyleIdx="0" presStyleCnt="5" custScaleY="76702">
        <dgm:presLayoutVars>
          <dgm:chMax val="0"/>
          <dgm:bulletEnabled val="1"/>
        </dgm:presLayoutVars>
      </dgm:prSet>
      <dgm:spPr/>
    </dgm:pt>
    <dgm:pt modelId="{EFD6501B-EABE-9343-9602-5D3F77AE51FC}" type="pres">
      <dgm:prSet presAssocID="{F9D14093-8CF9-B842-86B4-F30523B8BFFF}" presName="spacer" presStyleCnt="0"/>
      <dgm:spPr/>
    </dgm:pt>
    <dgm:pt modelId="{E56CA321-858C-0846-BE41-8A2394A066B0}" type="pres">
      <dgm:prSet presAssocID="{2FE11A43-BEB8-9D4E-A97B-7A9BDD56D7F5}" presName="parentText" presStyleLbl="node1" presStyleIdx="1" presStyleCnt="5" custScaleY="71420" custLinFactNeighborX="-1030" custLinFactNeighborY="-96798">
        <dgm:presLayoutVars>
          <dgm:chMax val="0"/>
          <dgm:bulletEnabled val="1"/>
        </dgm:presLayoutVars>
      </dgm:prSet>
      <dgm:spPr/>
    </dgm:pt>
    <dgm:pt modelId="{41B9A8CF-E281-7345-A893-7EE04157DBE9}" type="pres">
      <dgm:prSet presAssocID="{08EF6D18-B4B6-694A-985D-923B552990EB}" presName="spacer" presStyleCnt="0"/>
      <dgm:spPr/>
    </dgm:pt>
    <dgm:pt modelId="{BD2E8E76-4779-A74B-9D51-48EBFD2DAD8E}" type="pres">
      <dgm:prSet presAssocID="{A1B7F0E0-1637-964C-BAF8-E6989A65E01E}" presName="parentText" presStyleLbl="node1" presStyleIdx="2" presStyleCnt="5" custScaleY="78513" custLinFactY="-13662" custLinFactNeighborX="0" custLinFactNeighborY="-100000">
        <dgm:presLayoutVars>
          <dgm:chMax val="0"/>
          <dgm:bulletEnabled val="1"/>
        </dgm:presLayoutVars>
      </dgm:prSet>
      <dgm:spPr/>
    </dgm:pt>
    <dgm:pt modelId="{936ECF0C-DCAD-C64D-BF15-2CA4542FAACE}" type="pres">
      <dgm:prSet presAssocID="{8E686E59-85B4-4B4C-9D32-A17D328FBAC7}" presName="spacer" presStyleCnt="0"/>
      <dgm:spPr/>
    </dgm:pt>
    <dgm:pt modelId="{0BAF3C8A-4670-FD40-92AB-DFD3FC909421}" type="pres">
      <dgm:prSet presAssocID="{B225AF39-9B8C-7A4A-94C1-E3F9200589FF}" presName="parentText" presStyleLbl="node1" presStyleIdx="3" presStyleCnt="5" custLinFactY="-26810" custLinFactNeighborX="0" custLinFactNeighborY="-100000">
        <dgm:presLayoutVars>
          <dgm:chMax val="0"/>
          <dgm:bulletEnabled val="1"/>
        </dgm:presLayoutVars>
      </dgm:prSet>
      <dgm:spPr/>
    </dgm:pt>
    <dgm:pt modelId="{608D5AC4-E8F0-A640-8E1D-68FAEE7280E7}" type="pres">
      <dgm:prSet presAssocID="{D1E16089-CE5F-8B47-893A-8688FDFF9F75}" presName="spacer" presStyleCnt="0"/>
      <dgm:spPr/>
    </dgm:pt>
    <dgm:pt modelId="{105767BE-F05B-8D4A-8371-85F0BBDE86B9}" type="pres">
      <dgm:prSet presAssocID="{E05D3319-0232-504D-B0CA-FE70E7CFEFDE}" presName="parentText" presStyleLbl="node1" presStyleIdx="4" presStyleCnt="5" custLinFactY="-44184" custLinFactNeighborX="0" custLinFactNeighborY="-100000">
        <dgm:presLayoutVars>
          <dgm:chMax val="0"/>
          <dgm:bulletEnabled val="1"/>
        </dgm:presLayoutVars>
      </dgm:prSet>
      <dgm:spPr/>
    </dgm:pt>
  </dgm:ptLst>
  <dgm:cxnLst>
    <dgm:cxn modelId="{F6979100-19E3-EA4F-934F-CEA6F252D384}" type="presOf" srcId="{A1B7F0E0-1637-964C-BAF8-E6989A65E01E}" destId="{BD2E8E76-4779-A74B-9D51-48EBFD2DAD8E}" srcOrd="0" destOrd="0" presId="urn:microsoft.com/office/officeart/2005/8/layout/vList2"/>
    <dgm:cxn modelId="{464CFF37-6EE1-8543-95E5-A8E544EA3344}" type="presOf" srcId="{5BBD92E4-BD71-9F44-A9F3-326F33936CE6}" destId="{E010F715-35D4-9742-B3F0-83CFE8CE0918}" srcOrd="0" destOrd="0" presId="urn:microsoft.com/office/officeart/2005/8/layout/vList2"/>
    <dgm:cxn modelId="{BE78C55C-1D3C-EC47-9C38-0F9D3353742C}" srcId="{AC2A3F54-3D50-B547-B80A-6007133853CE}" destId="{2FE11A43-BEB8-9D4E-A97B-7A9BDD56D7F5}" srcOrd="1" destOrd="0" parTransId="{10F4BBCF-F311-4D48-9067-BFFEAD49A05D}" sibTransId="{08EF6D18-B4B6-694A-985D-923B552990EB}"/>
    <dgm:cxn modelId="{5205C763-1B84-B442-A1DF-01EE47AAD398}" type="presOf" srcId="{2FE11A43-BEB8-9D4E-A97B-7A9BDD56D7F5}" destId="{E56CA321-858C-0846-BE41-8A2394A066B0}" srcOrd="0" destOrd="0" presId="urn:microsoft.com/office/officeart/2005/8/layout/vList2"/>
    <dgm:cxn modelId="{2FC01472-2D5A-E148-A7A3-C1117729E16D}" srcId="{AC2A3F54-3D50-B547-B80A-6007133853CE}" destId="{B225AF39-9B8C-7A4A-94C1-E3F9200589FF}" srcOrd="3" destOrd="0" parTransId="{5B8D7142-445B-D14E-8E6A-14FFB08C663F}" sibTransId="{D1E16089-CE5F-8B47-893A-8688FDFF9F75}"/>
    <dgm:cxn modelId="{F1D9C678-DAB5-E045-B097-FAE40D7D3202}" type="presOf" srcId="{E05D3319-0232-504D-B0CA-FE70E7CFEFDE}" destId="{105767BE-F05B-8D4A-8371-85F0BBDE86B9}" srcOrd="0" destOrd="0" presId="urn:microsoft.com/office/officeart/2005/8/layout/vList2"/>
    <dgm:cxn modelId="{FB73937E-373A-AE4C-98FB-68BB2CA7B17B}" srcId="{AC2A3F54-3D50-B547-B80A-6007133853CE}" destId="{5BBD92E4-BD71-9F44-A9F3-326F33936CE6}" srcOrd="0" destOrd="0" parTransId="{6900DFBC-2561-7041-90BE-BCF866275CCD}" sibTransId="{F9D14093-8CF9-B842-86B4-F30523B8BFFF}"/>
    <dgm:cxn modelId="{9110778D-5939-1943-8D3B-F9D29BC8FC9B}" srcId="{AC2A3F54-3D50-B547-B80A-6007133853CE}" destId="{E05D3319-0232-504D-B0CA-FE70E7CFEFDE}" srcOrd="4" destOrd="0" parTransId="{1D518BD5-1335-B043-8805-52240C9A22B8}" sibTransId="{74B4C3AF-4D6A-1D4D-B66C-CDF23C51CAFC}"/>
    <dgm:cxn modelId="{980A3CA8-B243-714D-AA0C-8879CFB1E0DF}" srcId="{AC2A3F54-3D50-B547-B80A-6007133853CE}" destId="{A1B7F0E0-1637-964C-BAF8-E6989A65E01E}" srcOrd="2" destOrd="0" parTransId="{F7297C7E-0279-7D46-9357-5D6C0EC65CB9}" sibTransId="{8E686E59-85B4-4B4C-9D32-A17D328FBAC7}"/>
    <dgm:cxn modelId="{C4D65FF7-CDF5-2142-8091-F913109F3D85}" type="presOf" srcId="{B225AF39-9B8C-7A4A-94C1-E3F9200589FF}" destId="{0BAF3C8A-4670-FD40-92AB-DFD3FC909421}" srcOrd="0" destOrd="0" presId="urn:microsoft.com/office/officeart/2005/8/layout/vList2"/>
    <dgm:cxn modelId="{3A8D24FE-EF02-874D-8904-0C1079F60F51}" type="presOf" srcId="{AC2A3F54-3D50-B547-B80A-6007133853CE}" destId="{29B7C6CD-ACF2-944A-9F5E-DCEE692C8FFC}" srcOrd="0" destOrd="0" presId="urn:microsoft.com/office/officeart/2005/8/layout/vList2"/>
    <dgm:cxn modelId="{88BF9F2A-3409-7B49-82E2-5A2ACB2AC384}" type="presParOf" srcId="{29B7C6CD-ACF2-944A-9F5E-DCEE692C8FFC}" destId="{E010F715-35D4-9742-B3F0-83CFE8CE0918}" srcOrd="0" destOrd="0" presId="urn:microsoft.com/office/officeart/2005/8/layout/vList2"/>
    <dgm:cxn modelId="{8500227F-C09C-0745-91EE-309DC93FFA1A}" type="presParOf" srcId="{29B7C6CD-ACF2-944A-9F5E-DCEE692C8FFC}" destId="{EFD6501B-EABE-9343-9602-5D3F77AE51FC}" srcOrd="1" destOrd="0" presId="urn:microsoft.com/office/officeart/2005/8/layout/vList2"/>
    <dgm:cxn modelId="{BACC07B9-5363-8B4E-AF4B-9D9C173DA0CA}" type="presParOf" srcId="{29B7C6CD-ACF2-944A-9F5E-DCEE692C8FFC}" destId="{E56CA321-858C-0846-BE41-8A2394A066B0}" srcOrd="2" destOrd="0" presId="urn:microsoft.com/office/officeart/2005/8/layout/vList2"/>
    <dgm:cxn modelId="{2C62F9F6-79C0-554B-9114-B7DD6B56FF4C}" type="presParOf" srcId="{29B7C6CD-ACF2-944A-9F5E-DCEE692C8FFC}" destId="{41B9A8CF-E281-7345-A893-7EE04157DBE9}" srcOrd="3" destOrd="0" presId="urn:microsoft.com/office/officeart/2005/8/layout/vList2"/>
    <dgm:cxn modelId="{408AA18D-8AFB-DD43-BE1E-DA79183F88B7}" type="presParOf" srcId="{29B7C6CD-ACF2-944A-9F5E-DCEE692C8FFC}" destId="{BD2E8E76-4779-A74B-9D51-48EBFD2DAD8E}" srcOrd="4" destOrd="0" presId="urn:microsoft.com/office/officeart/2005/8/layout/vList2"/>
    <dgm:cxn modelId="{9532F0FA-28B8-6B44-8F52-E1CFCCCDB264}" type="presParOf" srcId="{29B7C6CD-ACF2-944A-9F5E-DCEE692C8FFC}" destId="{936ECF0C-DCAD-C64D-BF15-2CA4542FAACE}" srcOrd="5" destOrd="0" presId="urn:microsoft.com/office/officeart/2005/8/layout/vList2"/>
    <dgm:cxn modelId="{4A11ACCE-0870-F546-8582-C372C18D4431}" type="presParOf" srcId="{29B7C6CD-ACF2-944A-9F5E-DCEE692C8FFC}" destId="{0BAF3C8A-4670-FD40-92AB-DFD3FC909421}" srcOrd="6" destOrd="0" presId="urn:microsoft.com/office/officeart/2005/8/layout/vList2"/>
    <dgm:cxn modelId="{7EFED889-5ED2-004A-B0DC-7D701357A341}" type="presParOf" srcId="{29B7C6CD-ACF2-944A-9F5E-DCEE692C8FFC}" destId="{608D5AC4-E8F0-A640-8E1D-68FAEE7280E7}" srcOrd="7" destOrd="0" presId="urn:microsoft.com/office/officeart/2005/8/layout/vList2"/>
    <dgm:cxn modelId="{DA41F13E-81AF-EB4C-8A18-6B1ED2825E51}" type="presParOf" srcId="{29B7C6CD-ACF2-944A-9F5E-DCEE692C8FFC}" destId="{105767BE-F05B-8D4A-8371-85F0BBDE86B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10F715-35D4-9742-B3F0-83CFE8CE0918}">
      <dsp:nvSpPr>
        <dsp:cNvPr id="0" name=""/>
        <dsp:cNvSpPr/>
      </dsp:nvSpPr>
      <dsp:spPr>
        <a:xfrm>
          <a:off x="0" y="39126"/>
          <a:ext cx="11099800" cy="68921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The majority of South Africans live in an environment where unhealthy food choices are pervasive</a:t>
          </a:r>
          <a:endParaRPr lang="en-GB" sz="2000" kern="1200" baseline="300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3645" y="72771"/>
        <a:ext cx="11032510" cy="621923"/>
      </dsp:txXfrm>
    </dsp:sp>
    <dsp:sp modelId="{E56CA321-858C-0846-BE41-8A2394A066B0}">
      <dsp:nvSpPr>
        <dsp:cNvPr id="0" name=""/>
        <dsp:cNvSpPr/>
      </dsp:nvSpPr>
      <dsp:spPr>
        <a:xfrm>
          <a:off x="0" y="732766"/>
          <a:ext cx="11099800" cy="641751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Poor diet quality  </a:t>
          </a:r>
          <a:r>
            <a:rPr lang="en-GB" sz="20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Wingdings" pitchFamily="2" charset="2"/>
            </a:rPr>
            <a:t> poor health </a:t>
          </a:r>
          <a:r>
            <a:rPr lang="en-GB" sz="20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– from stunting/wasting to health conditions associated w/overweight and obesity </a:t>
          </a:r>
        </a:p>
      </dsp:txBody>
      <dsp:txXfrm>
        <a:off x="31328" y="764094"/>
        <a:ext cx="11037144" cy="579095"/>
      </dsp:txXfrm>
    </dsp:sp>
    <dsp:sp modelId="{BD2E8E76-4779-A74B-9D51-48EBFD2DAD8E}">
      <dsp:nvSpPr>
        <dsp:cNvPr id="0" name=""/>
        <dsp:cNvSpPr/>
      </dsp:nvSpPr>
      <dsp:spPr>
        <a:xfrm>
          <a:off x="0" y="1385570"/>
          <a:ext cx="11099800" cy="705486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0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Over 4 million people South Africans live with diabetes, and type 2 diabetes is the 2</a:t>
          </a:r>
          <a:r>
            <a:rPr lang="en-US" sz="2000" kern="1200" baseline="30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nd</a:t>
          </a:r>
          <a:r>
            <a:rPr lang="en-US" sz="20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leading cause of death after Tuberculosis</a:t>
          </a:r>
          <a:r>
            <a:rPr lang="en-US" sz="2000" kern="1200" baseline="30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8</a:t>
          </a:r>
          <a:endParaRPr lang="en-GB" sz="2000" kern="1200" baseline="30000" dirty="0"/>
        </a:p>
      </dsp:txBody>
      <dsp:txXfrm>
        <a:off x="34439" y="1420009"/>
        <a:ext cx="11030922" cy="636608"/>
      </dsp:txXfrm>
    </dsp:sp>
    <dsp:sp modelId="{0BAF3C8A-4670-FD40-92AB-DFD3FC909421}">
      <dsp:nvSpPr>
        <dsp:cNvPr id="0" name=""/>
        <dsp:cNvSpPr/>
      </dsp:nvSpPr>
      <dsp:spPr>
        <a:xfrm>
          <a:off x="0" y="2111154"/>
          <a:ext cx="11099800" cy="89856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 2018, type 2 diabetes cases (diagnosed and undiagnosed) cost the SA healthcare system an estimated R 21.8 billion</a:t>
          </a:r>
          <a:r>
            <a:rPr lang="en-US" sz="2000" kern="1200" baseline="30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9</a:t>
          </a:r>
          <a:endParaRPr lang="en-GB" sz="2000" kern="1200" baseline="30000" dirty="0"/>
        </a:p>
      </dsp:txBody>
      <dsp:txXfrm>
        <a:off x="43864" y="2155018"/>
        <a:ext cx="11012072" cy="810832"/>
      </dsp:txXfrm>
    </dsp:sp>
    <dsp:sp modelId="{105767BE-F05B-8D4A-8371-85F0BBDE86B9}">
      <dsp:nvSpPr>
        <dsp:cNvPr id="0" name=""/>
        <dsp:cNvSpPr/>
      </dsp:nvSpPr>
      <dsp:spPr>
        <a:xfrm>
          <a:off x="0" y="2991838"/>
          <a:ext cx="11099800" cy="8985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0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About half of all the COVID-19 deaths recorded in SA are from people with diabetes and high blood pressure</a:t>
          </a:r>
          <a:r>
            <a:rPr lang="en-US" sz="1800" kern="1200" baseline="30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10</a:t>
          </a:r>
          <a:endParaRPr lang="en-GB" sz="2000" kern="1200" baseline="300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43864" y="3035702"/>
        <a:ext cx="11012072" cy="810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00B9D-4FCC-1043-89A3-1FAF682C1888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5467F-4234-0541-A83B-7908EDAD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1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85467F-4234-0541-A83B-7908EDADE1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4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Nutrition-sensitive policies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85467F-4234-0541-A83B-7908EDADE1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85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food system is failing our most vulnerable.  The unaffordability of healthy diets is strongly associated with undernourishment and different forms of malnutrition, including child stunting and obesity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85467F-4234-0541-A83B-7908EDADE1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65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priority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85467F-4234-0541-A83B-7908EDADE1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53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priority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85467F-4234-0541-A83B-7908EDADE1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12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Prices of taxable beverages increased over the first year of the tax, while </a:t>
            </a:r>
            <a:r>
              <a:rPr lang="en-Z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nontaxable</a:t>
            </a:r>
            <a:r>
              <a:rPr lang="en-Z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beverage prices did not change meaningfully.18 </a:t>
            </a:r>
          </a:p>
          <a:p>
            <a:r>
              <a:rPr lang="en-Z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</a:t>
            </a:r>
            <a:r>
              <a:rPr lang="en-ZA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Urban household purchases of taxable beverages post-implementation fell by 29%, and sugar content from these purchases fell by 51%. Importantly, lower socioeconomic status urban households reduced their sugar sweetened beverage (SSB) volumes and grams of sugar from SSBs by 32% and 57%, respectively.19 </a:t>
            </a:r>
          </a:p>
          <a:p>
            <a:r>
              <a:rPr lang="en-ZA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Young adults (ages 18–39 years old) surveyed before and after HPL’s first year in </a:t>
            </a:r>
            <a:r>
              <a:rPr lang="en-ZA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Langa</a:t>
            </a:r>
            <a:r>
              <a:rPr lang="en-ZA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Western Cape township, about their intakes of taxable beverages self-reported a 37% reduction in volume and a 31% reduction in sugar consumed from SSBs.20 </a:t>
            </a:r>
          </a:p>
          <a:p>
            <a:r>
              <a:rPr lang="en-ZA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A longitudinal survey of adolescents and adults in Soweto, Johannesburg, found that intake fell by two times/week among medium SSB consumers and seven times/week in high SSB consumers between baseline and 12 months, and the reductions were maintained 24 months post-implementation of the tax.21 </a:t>
            </a:r>
          </a:p>
          <a:p>
            <a:r>
              <a:rPr lang="en-ZA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Public data on employment in the sugar and beverage industries showed no statistically significant change in employment and followed pre-implementation trends despite industry claims that this was due to the levy.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85467F-4234-0541-A83B-7908EDADE1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06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85467F-4234-0541-A83B-7908EDADE1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57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CDD19-9786-FE41-B55F-3B883DC1D3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17800"/>
            <a:ext cx="10515600" cy="1706869"/>
          </a:xfrm>
          <a:prstGeom prst="rect">
            <a:avLst/>
          </a:prstGeom>
        </p:spPr>
        <p:txBody>
          <a:bodyPr/>
          <a:lstStyle>
            <a:lvl1pPr fontAlgn="ctr">
              <a:lnSpc>
                <a:spcPts val="6000"/>
              </a:lnSpc>
              <a:defRPr sz="6000"/>
            </a:lvl1pPr>
          </a:lstStyle>
          <a:p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F6DAF3-66DD-164C-9DA2-1DB0FD1B96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41600" y="4686300"/>
            <a:ext cx="6908800" cy="1943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Subtitle in sentence case to go in this space over one or two lines.</a:t>
            </a:r>
          </a:p>
          <a:p>
            <a:pPr lvl="0"/>
            <a:r>
              <a:rPr lang="en-GB" dirty="0"/>
              <a:t>00 Month Year</a:t>
            </a:r>
          </a:p>
        </p:txBody>
      </p:sp>
    </p:spTree>
    <p:extLst>
      <p:ext uri="{BB962C8B-B14F-4D97-AF65-F5344CB8AC3E}">
        <p14:creationId xmlns:p14="http://schemas.microsoft.com/office/powerpoint/2010/main" val="31147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lain text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id="{3738A15C-D534-F846-88D4-BA11B6A415B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6100" y="1828800"/>
            <a:ext cx="10452100" cy="3683000"/>
          </a:xfrm>
          <a:prstGeom prst="rect">
            <a:avLst/>
          </a:prstGeom>
        </p:spPr>
        <p:txBody>
          <a:bodyPr/>
          <a:lstStyle>
            <a:lvl1pPr marL="0" indent="0" algn="l" fontAlgn="t">
              <a:lnSpc>
                <a:spcPct val="100000"/>
              </a:lnSpc>
              <a:buFont typeface="Arial" panose="020B0604020202020204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text. Resize text as required.</a:t>
            </a:r>
          </a:p>
        </p:txBody>
      </p:sp>
      <p:sp>
        <p:nvSpPr>
          <p:cNvPr id="11" name="Title 6">
            <a:extLst>
              <a:ext uri="{FF2B5EF4-FFF2-40B4-BE49-F238E27FC236}">
                <a16:creationId xmlns:a16="http://schemas.microsoft.com/office/drawing/2014/main" id="{5D6BED46-AACC-8C45-A8A1-C20AA2DB5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100" y="365125"/>
            <a:ext cx="8681028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fontAlgn="ctr">
              <a:lnSpc>
                <a:spcPct val="100000"/>
              </a:lnSpc>
              <a:defRPr sz="4300" b="1" i="0">
                <a:solidFill>
                  <a:schemeClr val="accent2"/>
                </a:solidFill>
                <a:latin typeface="Rounded Mplus 1c Black" panose="020B0502020203020207" pitchFamily="34" charset="-128"/>
                <a:ea typeface="Rounded Mplus 1c Black" panose="020B0502020203020207" pitchFamily="34" charset="-128"/>
                <a:cs typeface="Rounded Mplus 1c Black" panose="020B0502020203020207" pitchFamily="34" charset="-128"/>
              </a:defRPr>
            </a:lvl1pPr>
          </a:lstStyle>
          <a:p>
            <a:r>
              <a:rPr lang="en-GB" dirty="0"/>
              <a:t>CLICK TO EDIT SLIDE TITLE TEXT IN UPPERCASE</a:t>
            </a:r>
            <a:endParaRPr lang="en-US" dirty="0"/>
          </a:p>
        </p:txBody>
      </p:sp>
      <p:sp>
        <p:nvSpPr>
          <p:cNvPr id="12" name="Date Placeholder 7">
            <a:extLst>
              <a:ext uri="{FF2B5EF4-FFF2-40B4-BE49-F238E27FC236}">
                <a16:creationId xmlns:a16="http://schemas.microsoft.com/office/drawing/2014/main" id="{98CB4F21-9092-F940-A0FC-08904182F8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804" y="6464857"/>
            <a:ext cx="2743200" cy="231287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  <a:latin typeface="Rounded Mplus 1c" panose="020B0502020203020207" pitchFamily="34" charset="-128"/>
                <a:ea typeface="Rounded Mplus 1c" panose="020B0502020203020207" pitchFamily="34" charset="-128"/>
                <a:cs typeface="Rounded Mplus 1c" panose="020B0502020203020207" pitchFamily="34" charset="-128"/>
              </a:defRPr>
            </a:lvl1pPr>
          </a:lstStyle>
          <a:p>
            <a:r>
              <a:rPr lang="en-ZA" dirty="0"/>
              <a:t>| </a:t>
            </a:r>
            <a:fld id="{4FAB4732-9F6F-6749-AAB9-DE7B101CC998}" type="datetime4">
              <a:rPr lang="en-ZA" smtClean="0"/>
              <a:pPr/>
              <a:t>15 November 2021</a:t>
            </a:fld>
            <a:endParaRPr lang="en-US" dirty="0"/>
          </a:p>
        </p:txBody>
      </p:sp>
      <p:sp>
        <p:nvSpPr>
          <p:cNvPr id="14" name="Slide Number Placeholder 9">
            <a:extLst>
              <a:ext uri="{FF2B5EF4-FFF2-40B4-BE49-F238E27FC236}">
                <a16:creationId xmlns:a16="http://schemas.microsoft.com/office/drawing/2014/main" id="{3F26BB96-7606-B140-87B5-32024BD49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71" y="6464857"/>
            <a:ext cx="442129" cy="230310"/>
          </a:xfrm>
          <a:prstGeom prst="rect">
            <a:avLst/>
          </a:prstGeom>
        </p:spPr>
        <p:txBody>
          <a:bodyPr/>
          <a:lstStyle>
            <a:lvl1pPr algn="r">
              <a:defRPr sz="1200" b="1" i="0">
                <a:solidFill>
                  <a:schemeClr val="tx2"/>
                </a:solidFill>
                <a:latin typeface="Rounded Mplus 1c Bold" panose="020B0502020203020207" pitchFamily="34" charset="-128"/>
                <a:ea typeface="Rounded Mplus 1c Bold" panose="020B0502020203020207" pitchFamily="34" charset="-128"/>
                <a:cs typeface="Rounded Mplus 1c Bold" panose="020B0502020203020207" pitchFamily="34" charset="-128"/>
              </a:defRPr>
            </a:lvl1pPr>
          </a:lstStyle>
          <a:p>
            <a:fld id="{13573114-2793-8D48-AA5E-FE98E1E690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8">
            <a:extLst>
              <a:ext uri="{FF2B5EF4-FFF2-40B4-BE49-F238E27FC236}">
                <a16:creationId xmlns:a16="http://schemas.microsoft.com/office/drawing/2014/main" id="{F3E28B9E-3C2B-224D-AF4D-CDF60A794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6100" y="6007510"/>
            <a:ext cx="9360877" cy="440390"/>
          </a:xfrm>
          <a:prstGeom prst="rect">
            <a:avLst/>
          </a:prstGeom>
        </p:spPr>
        <p:txBody>
          <a:bodyPr/>
          <a:lstStyle>
            <a:lvl1pPr fontAlgn="ctr">
              <a:defRPr sz="1100">
                <a:solidFill>
                  <a:schemeClr val="tx2"/>
                </a:solidFill>
                <a:latin typeface="Rounded Mplus 1c" panose="020B0502020203020207" pitchFamily="34" charset="-128"/>
                <a:ea typeface="Rounded Mplus 1c" panose="020B0502020203020207" pitchFamily="34" charset="-128"/>
                <a:cs typeface="Rounded Mplus 1c" panose="020B0502020203020207" pitchFamily="34" charset="-128"/>
              </a:defRPr>
            </a:lvl1pPr>
          </a:lstStyle>
          <a:p>
            <a:r>
              <a:rPr lang="en-US" dirty="0"/>
              <a:t>Source: Click to edit – </a:t>
            </a:r>
            <a:r>
              <a:rPr lang="en-ZA" dirty="0"/>
              <a:t>this is an example of a source on a slide. To sit above the date. Don’t move! Resize text if longer than space allocated. Can run over one or two lines. Can also be deleted if not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33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poonful of sug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418764D-AD1D-DF43-A6BE-D7E9D564CA4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6100" y="1828800"/>
            <a:ext cx="10452100" cy="3683000"/>
          </a:xfrm>
          <a:prstGeom prst="rect">
            <a:avLst/>
          </a:prstGeom>
        </p:spPr>
        <p:txBody>
          <a:bodyPr/>
          <a:lstStyle>
            <a:lvl1pPr marL="270900" indent="-270900" algn="l" fontAlgn="t">
              <a:lnSpc>
                <a:spcPct val="100000"/>
              </a:lnSpc>
              <a:buFont typeface="Arial" panose="020B0604020202020204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text. Resize text as required.</a:t>
            </a: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93D88D82-52BB-B446-9E04-28A991F2A3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100" y="365125"/>
            <a:ext cx="73152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fontAlgn="ctr">
              <a:lnSpc>
                <a:spcPct val="100000"/>
              </a:lnSpc>
              <a:defRPr sz="4300" b="1" i="0">
                <a:solidFill>
                  <a:schemeClr val="accent2"/>
                </a:solidFill>
                <a:latin typeface="Rounded Mplus 1c Black" panose="020B0502020203020207" pitchFamily="34" charset="-128"/>
                <a:ea typeface="Rounded Mplus 1c Black" panose="020B0502020203020207" pitchFamily="34" charset="-128"/>
                <a:cs typeface="Rounded Mplus 1c Black" panose="020B0502020203020207" pitchFamily="34" charset="-128"/>
              </a:defRPr>
            </a:lvl1pPr>
          </a:lstStyle>
          <a:p>
            <a:r>
              <a:rPr lang="en-GB" dirty="0"/>
              <a:t>CLICK TO EDIT TITLE TEXT IN UPPERCASE</a:t>
            </a:r>
            <a:endParaRPr lang="en-US" dirty="0"/>
          </a:p>
        </p:txBody>
      </p:sp>
      <p:sp>
        <p:nvSpPr>
          <p:cNvPr id="13" name="Date Placeholder 7">
            <a:extLst>
              <a:ext uri="{FF2B5EF4-FFF2-40B4-BE49-F238E27FC236}">
                <a16:creationId xmlns:a16="http://schemas.microsoft.com/office/drawing/2014/main" id="{6B12E2F1-8D6C-D840-8031-55C8FE1A41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804" y="6464857"/>
            <a:ext cx="2743200" cy="231287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  <a:latin typeface="Rounded Mplus 1c" panose="020B0502020203020207" pitchFamily="34" charset="-128"/>
                <a:ea typeface="Rounded Mplus 1c" panose="020B0502020203020207" pitchFamily="34" charset="-128"/>
                <a:cs typeface="Rounded Mplus 1c" panose="020B0502020203020207" pitchFamily="34" charset="-128"/>
              </a:defRPr>
            </a:lvl1pPr>
          </a:lstStyle>
          <a:p>
            <a:r>
              <a:rPr lang="en-ZA" dirty="0"/>
              <a:t>| </a:t>
            </a:r>
            <a:fld id="{4FAB4732-9F6F-6749-AAB9-DE7B101CC998}" type="datetime4">
              <a:rPr lang="en-ZA" smtClean="0"/>
              <a:pPr/>
              <a:t>15 November 2021</a:t>
            </a:fld>
            <a:endParaRPr lang="en-US" dirty="0"/>
          </a:p>
        </p:txBody>
      </p:sp>
      <p:sp>
        <p:nvSpPr>
          <p:cNvPr id="15" name="Slide Number Placeholder 9">
            <a:extLst>
              <a:ext uri="{FF2B5EF4-FFF2-40B4-BE49-F238E27FC236}">
                <a16:creationId xmlns:a16="http://schemas.microsoft.com/office/drawing/2014/main" id="{1EE8AEFE-BCB8-4447-9194-B916281E1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71" y="6464857"/>
            <a:ext cx="442129" cy="230310"/>
          </a:xfrm>
          <a:prstGeom prst="rect">
            <a:avLst/>
          </a:prstGeom>
        </p:spPr>
        <p:txBody>
          <a:bodyPr/>
          <a:lstStyle>
            <a:lvl1pPr algn="r">
              <a:defRPr sz="1200" b="1" i="0">
                <a:solidFill>
                  <a:schemeClr val="tx2"/>
                </a:solidFill>
                <a:latin typeface="Rounded Mplus 1c Bold" panose="020B0502020203020207" pitchFamily="34" charset="-128"/>
                <a:ea typeface="Rounded Mplus 1c Bold" panose="020B0502020203020207" pitchFamily="34" charset="-128"/>
                <a:cs typeface="Rounded Mplus 1c Bold" panose="020B0502020203020207" pitchFamily="34" charset="-128"/>
              </a:defRPr>
            </a:lvl1pPr>
          </a:lstStyle>
          <a:p>
            <a:fld id="{13573114-2793-8D48-AA5E-FE98E1E690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80D5CCB0-FEC6-4F4A-A265-0833D30A6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6100" y="6007510"/>
            <a:ext cx="9360877" cy="440390"/>
          </a:xfrm>
          <a:prstGeom prst="rect">
            <a:avLst/>
          </a:prstGeom>
        </p:spPr>
        <p:txBody>
          <a:bodyPr/>
          <a:lstStyle>
            <a:lvl1pPr fontAlgn="ctr">
              <a:defRPr sz="1100">
                <a:solidFill>
                  <a:schemeClr val="tx2"/>
                </a:solidFill>
                <a:latin typeface="Rounded Mplus 1c" panose="020B0502020203020207" pitchFamily="34" charset="-128"/>
                <a:ea typeface="Rounded Mplus 1c" panose="020B0502020203020207" pitchFamily="34" charset="-128"/>
                <a:cs typeface="Rounded Mplus 1c" panose="020B0502020203020207" pitchFamily="34" charset="-128"/>
              </a:defRPr>
            </a:lvl1pPr>
          </a:lstStyle>
          <a:p>
            <a:r>
              <a:rPr lang="en-US" dirty="0"/>
              <a:t>Source: Click to edit – </a:t>
            </a:r>
            <a:r>
              <a:rPr lang="en-ZA" dirty="0"/>
              <a:t>this is an example of a source on a slide. To sit above the date. Don’t move! Resize text if longer than space allocated. Can run over one or two lines. Can also be deleted if not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82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lk, egg + toma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19115057-44C7-0849-B63E-F1253565E05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6100" y="1828800"/>
            <a:ext cx="10033000" cy="3683000"/>
          </a:xfrm>
          <a:prstGeom prst="rect">
            <a:avLst/>
          </a:prstGeom>
        </p:spPr>
        <p:txBody>
          <a:bodyPr/>
          <a:lstStyle>
            <a:lvl1pPr marL="270900" indent="-270900" algn="l" fontAlgn="t">
              <a:lnSpc>
                <a:spcPct val="100000"/>
              </a:lnSpc>
              <a:buFont typeface="Arial" panose="020B0604020202020204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text. Resize text as required.</a:t>
            </a:r>
          </a:p>
        </p:txBody>
      </p:sp>
      <p:sp>
        <p:nvSpPr>
          <p:cNvPr id="21" name="Date Placeholder 7">
            <a:extLst>
              <a:ext uri="{FF2B5EF4-FFF2-40B4-BE49-F238E27FC236}">
                <a16:creationId xmlns:a16="http://schemas.microsoft.com/office/drawing/2014/main" id="{94A52568-34FA-874A-9460-E224B04BC4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804" y="6464857"/>
            <a:ext cx="2743200" cy="231287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  <a:latin typeface="Rounded Mplus 1c" panose="020B0502020203020207" pitchFamily="34" charset="-128"/>
                <a:ea typeface="Rounded Mplus 1c" panose="020B0502020203020207" pitchFamily="34" charset="-128"/>
                <a:cs typeface="Rounded Mplus 1c" panose="020B0502020203020207" pitchFamily="34" charset="-128"/>
              </a:defRPr>
            </a:lvl1pPr>
          </a:lstStyle>
          <a:p>
            <a:r>
              <a:rPr lang="en-ZA" dirty="0"/>
              <a:t>| </a:t>
            </a:r>
            <a:fld id="{4FAB4732-9F6F-6749-AAB9-DE7B101CC998}" type="datetime4">
              <a:rPr lang="en-ZA" smtClean="0"/>
              <a:pPr/>
              <a:t>15 November 2021</a:t>
            </a:fld>
            <a:endParaRPr lang="en-US" dirty="0"/>
          </a:p>
        </p:txBody>
      </p:sp>
      <p:sp>
        <p:nvSpPr>
          <p:cNvPr id="23" name="Slide Number Placeholder 9">
            <a:extLst>
              <a:ext uri="{FF2B5EF4-FFF2-40B4-BE49-F238E27FC236}">
                <a16:creationId xmlns:a16="http://schemas.microsoft.com/office/drawing/2014/main" id="{AA44BDEA-0460-C04A-B5E7-9C32F63FF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71" y="6464857"/>
            <a:ext cx="442129" cy="230310"/>
          </a:xfrm>
          <a:prstGeom prst="rect">
            <a:avLst/>
          </a:prstGeom>
        </p:spPr>
        <p:txBody>
          <a:bodyPr/>
          <a:lstStyle>
            <a:lvl1pPr algn="r">
              <a:defRPr sz="1200" b="1" i="0">
                <a:solidFill>
                  <a:schemeClr val="tx2"/>
                </a:solidFill>
                <a:latin typeface="Rounded Mplus 1c Bold" panose="020B0502020203020207" pitchFamily="34" charset="-128"/>
                <a:ea typeface="Rounded Mplus 1c Bold" panose="020B0502020203020207" pitchFamily="34" charset="-128"/>
                <a:cs typeface="Rounded Mplus 1c Bold" panose="020B0502020203020207" pitchFamily="34" charset="-128"/>
              </a:defRPr>
            </a:lvl1pPr>
          </a:lstStyle>
          <a:p>
            <a:fld id="{13573114-2793-8D48-AA5E-FE98E1E690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7AA7D12-8EAC-4E4E-9605-E0E29A368D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100" y="365125"/>
            <a:ext cx="73152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fontAlgn="ctr">
              <a:lnSpc>
                <a:spcPct val="100000"/>
              </a:lnSpc>
              <a:defRPr sz="4300" b="1" i="0">
                <a:solidFill>
                  <a:schemeClr val="accent2"/>
                </a:solidFill>
                <a:latin typeface="Rounded Mplus 1c Black" panose="020B0502020203020207" pitchFamily="34" charset="-128"/>
                <a:ea typeface="Rounded Mplus 1c Black" panose="020B0502020203020207" pitchFamily="34" charset="-128"/>
                <a:cs typeface="Rounded Mplus 1c Black" panose="020B0502020203020207" pitchFamily="34" charset="-128"/>
              </a:defRPr>
            </a:lvl1pPr>
          </a:lstStyle>
          <a:p>
            <a:r>
              <a:rPr lang="en-GB" dirty="0"/>
              <a:t>CLICK TO EDIT TITLE TEXT IN UPPERCASE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D6C6510-F286-E641-A7AA-FC179578A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6100" y="6007510"/>
            <a:ext cx="9360877" cy="440390"/>
          </a:xfrm>
          <a:prstGeom prst="rect">
            <a:avLst/>
          </a:prstGeom>
        </p:spPr>
        <p:txBody>
          <a:bodyPr/>
          <a:lstStyle>
            <a:lvl1pPr fontAlgn="ctr">
              <a:defRPr sz="1100">
                <a:solidFill>
                  <a:schemeClr val="tx2"/>
                </a:solidFill>
                <a:latin typeface="Rounded Mplus 1c" panose="020B0502020203020207" pitchFamily="34" charset="-128"/>
                <a:ea typeface="Rounded Mplus 1c" panose="020B0502020203020207" pitchFamily="34" charset="-128"/>
                <a:cs typeface="Rounded Mplus 1c" panose="020B0502020203020207" pitchFamily="34" charset="-128"/>
              </a:defRPr>
            </a:lvl1pPr>
          </a:lstStyle>
          <a:p>
            <a:r>
              <a:rPr lang="en-US" dirty="0"/>
              <a:t>Source: Click to edit – </a:t>
            </a:r>
            <a:r>
              <a:rPr lang="en-ZA" dirty="0"/>
              <a:t>this is an example of a source on a slide. To sit above the date. Don’t move! Resize text if longer than space allocated. Can run over one or two lines. Can also be deleted if not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71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pinach, pear + chick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39C27382-FECA-9A4A-B9B0-6030FABB59F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6100" y="1828800"/>
            <a:ext cx="10452100" cy="3683000"/>
          </a:xfrm>
          <a:prstGeom prst="rect">
            <a:avLst/>
          </a:prstGeom>
        </p:spPr>
        <p:txBody>
          <a:bodyPr/>
          <a:lstStyle>
            <a:lvl1pPr marL="270900" indent="-270900" algn="l" fontAlgn="t">
              <a:lnSpc>
                <a:spcPct val="100000"/>
              </a:lnSpc>
              <a:buFont typeface="Arial" panose="020B0604020202020204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text. Resize text as required.</a:t>
            </a:r>
          </a:p>
        </p:txBody>
      </p:sp>
      <p:sp>
        <p:nvSpPr>
          <p:cNvPr id="21" name="Date Placeholder 7">
            <a:extLst>
              <a:ext uri="{FF2B5EF4-FFF2-40B4-BE49-F238E27FC236}">
                <a16:creationId xmlns:a16="http://schemas.microsoft.com/office/drawing/2014/main" id="{EB881C3B-9D7C-384E-B2BC-0E352766E3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804" y="6464857"/>
            <a:ext cx="2743200" cy="231287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  <a:latin typeface="Rounded Mplus 1c" panose="020B0502020203020207" pitchFamily="34" charset="-128"/>
                <a:ea typeface="Rounded Mplus 1c" panose="020B0502020203020207" pitchFamily="34" charset="-128"/>
                <a:cs typeface="Rounded Mplus 1c" panose="020B0502020203020207" pitchFamily="34" charset="-128"/>
              </a:defRPr>
            </a:lvl1pPr>
          </a:lstStyle>
          <a:p>
            <a:r>
              <a:rPr lang="en-ZA" dirty="0"/>
              <a:t>| </a:t>
            </a:r>
            <a:fld id="{4FAB4732-9F6F-6749-AAB9-DE7B101CC998}" type="datetime4">
              <a:rPr lang="en-ZA" smtClean="0"/>
              <a:pPr/>
              <a:t>15 November 2021</a:t>
            </a:fld>
            <a:endParaRPr lang="en-US" dirty="0"/>
          </a:p>
        </p:txBody>
      </p:sp>
      <p:sp>
        <p:nvSpPr>
          <p:cNvPr id="23" name="Slide Number Placeholder 9">
            <a:extLst>
              <a:ext uri="{FF2B5EF4-FFF2-40B4-BE49-F238E27FC236}">
                <a16:creationId xmlns:a16="http://schemas.microsoft.com/office/drawing/2014/main" id="{8D1BFACE-D27B-574C-B914-C1AEDC7B8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71" y="6464857"/>
            <a:ext cx="442129" cy="230310"/>
          </a:xfrm>
          <a:prstGeom prst="rect">
            <a:avLst/>
          </a:prstGeom>
        </p:spPr>
        <p:txBody>
          <a:bodyPr/>
          <a:lstStyle>
            <a:lvl1pPr algn="r">
              <a:defRPr sz="1200" b="1" i="0">
                <a:solidFill>
                  <a:schemeClr val="tx2"/>
                </a:solidFill>
                <a:latin typeface="Rounded Mplus 1c Bold" panose="020B0502020203020207" pitchFamily="34" charset="-128"/>
                <a:ea typeface="Rounded Mplus 1c Bold" panose="020B0502020203020207" pitchFamily="34" charset="-128"/>
                <a:cs typeface="Rounded Mplus 1c Bold" panose="020B0502020203020207" pitchFamily="34" charset="-128"/>
              </a:defRPr>
            </a:lvl1pPr>
          </a:lstStyle>
          <a:p>
            <a:fld id="{13573114-2793-8D48-AA5E-FE98E1E690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8E7E706-2A27-7C46-ADA5-80BD9C3CCF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100" y="365125"/>
            <a:ext cx="73152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fontAlgn="ctr">
              <a:lnSpc>
                <a:spcPct val="100000"/>
              </a:lnSpc>
              <a:defRPr sz="4300" b="1" i="0">
                <a:solidFill>
                  <a:schemeClr val="accent2"/>
                </a:solidFill>
                <a:latin typeface="Rounded Mplus 1c Black" panose="020B0502020203020207" pitchFamily="34" charset="-128"/>
                <a:ea typeface="Rounded Mplus 1c Black" panose="020B0502020203020207" pitchFamily="34" charset="-128"/>
                <a:cs typeface="Rounded Mplus 1c Black" panose="020B0502020203020207" pitchFamily="34" charset="-128"/>
              </a:defRPr>
            </a:lvl1pPr>
          </a:lstStyle>
          <a:p>
            <a:r>
              <a:rPr lang="en-GB" dirty="0"/>
              <a:t>CLICK TO EDIT TITLE TEXT IN UPPERCASE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3FAB036-8092-9B4D-A60A-FE587B3EB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6100" y="6007510"/>
            <a:ext cx="9360877" cy="440390"/>
          </a:xfrm>
          <a:prstGeom prst="rect">
            <a:avLst/>
          </a:prstGeom>
        </p:spPr>
        <p:txBody>
          <a:bodyPr/>
          <a:lstStyle>
            <a:lvl1pPr fontAlgn="ctr">
              <a:defRPr sz="1100">
                <a:solidFill>
                  <a:schemeClr val="tx2"/>
                </a:solidFill>
                <a:latin typeface="Rounded Mplus 1c" panose="020B0502020203020207" pitchFamily="34" charset="-128"/>
                <a:ea typeface="Rounded Mplus 1c" panose="020B0502020203020207" pitchFamily="34" charset="-128"/>
                <a:cs typeface="Rounded Mplus 1c" panose="020B0502020203020207" pitchFamily="34" charset="-128"/>
              </a:defRPr>
            </a:lvl1pPr>
          </a:lstStyle>
          <a:p>
            <a:r>
              <a:rPr lang="en-US" dirty="0"/>
              <a:t>Source: Click to edit – </a:t>
            </a:r>
            <a:r>
              <a:rPr lang="en-ZA" dirty="0"/>
              <a:t>this is an example of a source on a slide. To sit above the date. Don’t move! Resize text if longer than space allocated. Can run over one or two lines. Can also be deleted if not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55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unk foo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901E4E9E-DBF6-0645-8CE3-E7040845A0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6100" y="1828800"/>
            <a:ext cx="10287000" cy="3683000"/>
          </a:xfrm>
          <a:prstGeom prst="rect">
            <a:avLst/>
          </a:prstGeom>
        </p:spPr>
        <p:txBody>
          <a:bodyPr/>
          <a:lstStyle>
            <a:lvl1pPr marL="270900" indent="-270900" algn="l" fontAlgn="t">
              <a:lnSpc>
                <a:spcPct val="100000"/>
              </a:lnSpc>
              <a:buFont typeface="Arial" panose="020B0604020202020204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text. Resize text as required.</a:t>
            </a:r>
          </a:p>
        </p:txBody>
      </p:sp>
      <p:sp>
        <p:nvSpPr>
          <p:cNvPr id="21" name="Date Placeholder 7">
            <a:extLst>
              <a:ext uri="{FF2B5EF4-FFF2-40B4-BE49-F238E27FC236}">
                <a16:creationId xmlns:a16="http://schemas.microsoft.com/office/drawing/2014/main" id="{765275E4-7916-4D4B-B186-E990D7F5A4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804" y="6464857"/>
            <a:ext cx="2743200" cy="231287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  <a:latin typeface="Rounded Mplus 1c" panose="020B0502020203020207" pitchFamily="34" charset="-128"/>
                <a:ea typeface="Rounded Mplus 1c" panose="020B0502020203020207" pitchFamily="34" charset="-128"/>
                <a:cs typeface="Rounded Mplus 1c" panose="020B0502020203020207" pitchFamily="34" charset="-128"/>
              </a:defRPr>
            </a:lvl1pPr>
          </a:lstStyle>
          <a:p>
            <a:r>
              <a:rPr lang="en-ZA" dirty="0"/>
              <a:t>| </a:t>
            </a:r>
            <a:fld id="{4FAB4732-9F6F-6749-AAB9-DE7B101CC998}" type="datetime4">
              <a:rPr lang="en-ZA" smtClean="0"/>
              <a:pPr/>
              <a:t>15 November 2021</a:t>
            </a:fld>
            <a:endParaRPr lang="en-US" dirty="0"/>
          </a:p>
        </p:txBody>
      </p:sp>
      <p:sp>
        <p:nvSpPr>
          <p:cNvPr id="23" name="Slide Number Placeholder 9">
            <a:extLst>
              <a:ext uri="{FF2B5EF4-FFF2-40B4-BE49-F238E27FC236}">
                <a16:creationId xmlns:a16="http://schemas.microsoft.com/office/drawing/2014/main" id="{58A1B63C-DE87-B54D-917E-50CE93768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71" y="6464857"/>
            <a:ext cx="442129" cy="230310"/>
          </a:xfrm>
          <a:prstGeom prst="rect">
            <a:avLst/>
          </a:prstGeom>
        </p:spPr>
        <p:txBody>
          <a:bodyPr/>
          <a:lstStyle>
            <a:lvl1pPr algn="r">
              <a:defRPr sz="1200" b="1" i="0">
                <a:solidFill>
                  <a:schemeClr val="tx2"/>
                </a:solidFill>
                <a:latin typeface="Rounded Mplus 1c Bold" panose="020B0502020203020207" pitchFamily="34" charset="-128"/>
                <a:ea typeface="Rounded Mplus 1c Bold" panose="020B0502020203020207" pitchFamily="34" charset="-128"/>
                <a:cs typeface="Rounded Mplus 1c Bold" panose="020B0502020203020207" pitchFamily="34" charset="-128"/>
              </a:defRPr>
            </a:lvl1pPr>
          </a:lstStyle>
          <a:p>
            <a:fld id="{13573114-2793-8D48-AA5E-FE98E1E690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B74DD7F-78C0-3A42-AF18-F75674EB8E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100" y="365125"/>
            <a:ext cx="73152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fontAlgn="ctr">
              <a:lnSpc>
                <a:spcPct val="100000"/>
              </a:lnSpc>
              <a:defRPr sz="4300" b="1" i="0">
                <a:solidFill>
                  <a:schemeClr val="accent2"/>
                </a:solidFill>
                <a:latin typeface="Rounded Mplus 1c Black" panose="020B0502020203020207" pitchFamily="34" charset="-128"/>
                <a:ea typeface="Rounded Mplus 1c Black" panose="020B0502020203020207" pitchFamily="34" charset="-128"/>
                <a:cs typeface="Rounded Mplus 1c Black" panose="020B0502020203020207" pitchFamily="34" charset="-128"/>
              </a:defRPr>
            </a:lvl1pPr>
          </a:lstStyle>
          <a:p>
            <a:r>
              <a:rPr lang="en-GB" dirty="0"/>
              <a:t>CLICK TO EDIT TITLE TEXT IN UPPERCASE</a:t>
            </a:r>
            <a:endParaRPr lang="en-US" dirty="0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AD0F54CC-3C13-CE41-A45D-70030D65F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6100" y="6007510"/>
            <a:ext cx="9360877" cy="440390"/>
          </a:xfrm>
          <a:prstGeom prst="rect">
            <a:avLst/>
          </a:prstGeom>
        </p:spPr>
        <p:txBody>
          <a:bodyPr/>
          <a:lstStyle>
            <a:lvl1pPr fontAlgn="ctr">
              <a:defRPr sz="1100">
                <a:solidFill>
                  <a:schemeClr val="tx2"/>
                </a:solidFill>
                <a:latin typeface="Rounded Mplus 1c" panose="020B0502020203020207" pitchFamily="34" charset="-128"/>
                <a:ea typeface="Rounded Mplus 1c" panose="020B0502020203020207" pitchFamily="34" charset="-128"/>
                <a:cs typeface="Rounded Mplus 1c" panose="020B0502020203020207" pitchFamily="34" charset="-128"/>
              </a:defRPr>
            </a:lvl1pPr>
          </a:lstStyle>
          <a:p>
            <a:r>
              <a:rPr lang="en-US" dirty="0"/>
              <a:t>Source: Click to edit – </a:t>
            </a:r>
            <a:r>
              <a:rPr lang="en-ZA" dirty="0"/>
              <a:t>this is an example of a source on a slide. To sit above the date. Don’t move! Resize text if longer than space allocated. Can run over one or two lines. Can also be deleted if not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3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e crea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D5CFA3C0-4A54-D84E-B942-29A7719005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100" y="1828800"/>
            <a:ext cx="10452100" cy="3683000"/>
          </a:xfrm>
          <a:prstGeom prst="rect">
            <a:avLst/>
          </a:prstGeom>
        </p:spPr>
        <p:txBody>
          <a:bodyPr/>
          <a:lstStyle>
            <a:lvl1pPr marL="270900" indent="-270900" algn="l" fontAlgn="t">
              <a:lnSpc>
                <a:spcPct val="100000"/>
              </a:lnSpc>
              <a:buFont typeface="Arial" panose="020B0604020202020204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13" name="Date Placeholder 7">
            <a:extLst>
              <a:ext uri="{FF2B5EF4-FFF2-40B4-BE49-F238E27FC236}">
                <a16:creationId xmlns:a16="http://schemas.microsoft.com/office/drawing/2014/main" id="{1906CB87-EEAB-4D4D-B6DD-852B209760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804" y="6464857"/>
            <a:ext cx="2743200" cy="231287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  <a:latin typeface="Rounded Mplus 1c" panose="020B0502020203020207" pitchFamily="34" charset="-128"/>
                <a:ea typeface="Rounded Mplus 1c" panose="020B0502020203020207" pitchFamily="34" charset="-128"/>
                <a:cs typeface="Rounded Mplus 1c" panose="020B0502020203020207" pitchFamily="34" charset="-128"/>
              </a:defRPr>
            </a:lvl1pPr>
          </a:lstStyle>
          <a:p>
            <a:r>
              <a:rPr lang="en-ZA" dirty="0"/>
              <a:t>| </a:t>
            </a:r>
            <a:fld id="{4FAB4732-9F6F-6749-AAB9-DE7B101CC998}" type="datetime4">
              <a:rPr lang="en-ZA" smtClean="0"/>
              <a:pPr/>
              <a:t>15 November 2021</a:t>
            </a:fld>
            <a:endParaRPr lang="en-US" dirty="0"/>
          </a:p>
        </p:txBody>
      </p:sp>
      <p:sp>
        <p:nvSpPr>
          <p:cNvPr id="15" name="Slide Number Placeholder 9">
            <a:extLst>
              <a:ext uri="{FF2B5EF4-FFF2-40B4-BE49-F238E27FC236}">
                <a16:creationId xmlns:a16="http://schemas.microsoft.com/office/drawing/2014/main" id="{C57697A9-5BB4-5C49-A7B8-525D109AA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71" y="6464857"/>
            <a:ext cx="442129" cy="230310"/>
          </a:xfrm>
          <a:prstGeom prst="rect">
            <a:avLst/>
          </a:prstGeom>
        </p:spPr>
        <p:txBody>
          <a:bodyPr/>
          <a:lstStyle>
            <a:lvl1pPr algn="r">
              <a:defRPr sz="1200" b="1" i="0">
                <a:solidFill>
                  <a:schemeClr val="tx2"/>
                </a:solidFill>
                <a:latin typeface="Rounded Mplus 1c Bold" panose="020B0502020203020207" pitchFamily="34" charset="-128"/>
                <a:ea typeface="Rounded Mplus 1c Bold" panose="020B0502020203020207" pitchFamily="34" charset="-128"/>
                <a:cs typeface="Rounded Mplus 1c Bold" panose="020B0502020203020207" pitchFamily="34" charset="-128"/>
              </a:defRPr>
            </a:lvl1pPr>
          </a:lstStyle>
          <a:p>
            <a:fld id="{13573114-2793-8D48-AA5E-FE98E1E690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BAE4781-BB0B-4045-B5C8-4D79A6D160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100" y="365125"/>
            <a:ext cx="73152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fontAlgn="ctr">
              <a:lnSpc>
                <a:spcPct val="100000"/>
              </a:lnSpc>
              <a:defRPr sz="4300" b="1" i="0">
                <a:solidFill>
                  <a:schemeClr val="accent2"/>
                </a:solidFill>
                <a:latin typeface="Rounded Mplus 1c Black" panose="020B0502020203020207" pitchFamily="34" charset="-128"/>
                <a:ea typeface="Rounded Mplus 1c Black" panose="020B0502020203020207" pitchFamily="34" charset="-128"/>
                <a:cs typeface="Rounded Mplus 1c Black" panose="020B0502020203020207" pitchFamily="34" charset="-128"/>
              </a:defRPr>
            </a:lvl1pPr>
          </a:lstStyle>
          <a:p>
            <a:r>
              <a:rPr lang="en-GB" dirty="0"/>
              <a:t>CLICK TO EDIT TITLE TEXT IN UPPERCASE</a:t>
            </a:r>
            <a:endParaRPr lang="en-US" dirty="0"/>
          </a:p>
        </p:txBody>
      </p:sp>
      <p:sp>
        <p:nvSpPr>
          <p:cNvPr id="10" name="Footer Placeholder 8">
            <a:extLst>
              <a:ext uri="{FF2B5EF4-FFF2-40B4-BE49-F238E27FC236}">
                <a16:creationId xmlns:a16="http://schemas.microsoft.com/office/drawing/2014/main" id="{E50CAD12-3191-0D42-BEF3-7CF4ADE78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6100" y="6007510"/>
            <a:ext cx="9360877" cy="440390"/>
          </a:xfrm>
          <a:prstGeom prst="rect">
            <a:avLst/>
          </a:prstGeom>
        </p:spPr>
        <p:txBody>
          <a:bodyPr/>
          <a:lstStyle>
            <a:lvl1pPr fontAlgn="ctr">
              <a:defRPr sz="1100">
                <a:solidFill>
                  <a:schemeClr val="tx2"/>
                </a:solidFill>
                <a:latin typeface="Rounded Mplus 1c" panose="020B0502020203020207" pitchFamily="34" charset="-128"/>
                <a:ea typeface="Rounded Mplus 1c" panose="020B0502020203020207" pitchFamily="34" charset="-128"/>
                <a:cs typeface="Rounded Mplus 1c" panose="020B0502020203020207" pitchFamily="34" charset="-128"/>
              </a:defRPr>
            </a:lvl1pPr>
          </a:lstStyle>
          <a:p>
            <a:r>
              <a:rPr lang="en-US" dirty="0"/>
              <a:t>Source: Click to edit – </a:t>
            </a:r>
            <a:r>
              <a:rPr lang="en-ZA" dirty="0"/>
              <a:t>this is an example of a source on a slide. To sit above the date. Don’t move! Resize text if longer than space allocated. Can run over one or two lines. Can also be deleted if not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15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elie + carro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792E935-B6C6-2242-9927-97A3620F30E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6100" y="1828800"/>
            <a:ext cx="10452100" cy="3683000"/>
          </a:xfrm>
          <a:prstGeom prst="rect">
            <a:avLst/>
          </a:prstGeom>
        </p:spPr>
        <p:txBody>
          <a:bodyPr/>
          <a:lstStyle>
            <a:lvl1pPr marL="270900" indent="-270900" algn="l" fontAlgn="t">
              <a:lnSpc>
                <a:spcPct val="100000"/>
              </a:lnSpc>
              <a:buFont typeface="Arial" panose="020B0604020202020204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text</a:t>
            </a:r>
            <a:endParaRPr lang="en-US" dirty="0"/>
          </a:p>
        </p:txBody>
      </p:sp>
      <p:sp>
        <p:nvSpPr>
          <p:cNvPr id="4" name="Date Placeholder 7">
            <a:extLst>
              <a:ext uri="{FF2B5EF4-FFF2-40B4-BE49-F238E27FC236}">
                <a16:creationId xmlns:a16="http://schemas.microsoft.com/office/drawing/2014/main" id="{2DF34971-4831-054F-9021-6C65086B75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804" y="6464857"/>
            <a:ext cx="2743200" cy="231287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  <a:latin typeface="Rounded Mplus 1c" panose="020B0502020203020207" pitchFamily="34" charset="-128"/>
                <a:ea typeface="Rounded Mplus 1c" panose="020B0502020203020207" pitchFamily="34" charset="-128"/>
                <a:cs typeface="Rounded Mplus 1c" panose="020B0502020203020207" pitchFamily="34" charset="-128"/>
              </a:defRPr>
            </a:lvl1pPr>
          </a:lstStyle>
          <a:p>
            <a:r>
              <a:rPr lang="en-ZA" dirty="0"/>
              <a:t>| </a:t>
            </a:r>
            <a:fld id="{4FAB4732-9F6F-6749-AAB9-DE7B101CC998}" type="datetime4">
              <a:rPr lang="en-ZA" smtClean="0"/>
              <a:pPr/>
              <a:t>15 November 2021</a:t>
            </a:fld>
            <a:endParaRPr lang="en-US" dirty="0"/>
          </a:p>
        </p:txBody>
      </p:sp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3606484F-76B9-1647-8929-B6EE8D019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71" y="6464857"/>
            <a:ext cx="442129" cy="230310"/>
          </a:xfrm>
          <a:prstGeom prst="rect">
            <a:avLst/>
          </a:prstGeom>
        </p:spPr>
        <p:txBody>
          <a:bodyPr/>
          <a:lstStyle>
            <a:lvl1pPr algn="r">
              <a:defRPr sz="1200" b="1" i="0">
                <a:solidFill>
                  <a:schemeClr val="tx2"/>
                </a:solidFill>
                <a:latin typeface="Rounded Mplus 1c Bold" panose="020B0502020203020207" pitchFamily="34" charset="-128"/>
                <a:ea typeface="Rounded Mplus 1c Bold" panose="020B0502020203020207" pitchFamily="34" charset="-128"/>
                <a:cs typeface="Rounded Mplus 1c Bold" panose="020B0502020203020207" pitchFamily="34" charset="-128"/>
              </a:defRPr>
            </a:lvl1pPr>
          </a:lstStyle>
          <a:p>
            <a:fld id="{13573114-2793-8D48-AA5E-FE98E1E690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6">
            <a:extLst>
              <a:ext uri="{FF2B5EF4-FFF2-40B4-BE49-F238E27FC236}">
                <a16:creationId xmlns:a16="http://schemas.microsoft.com/office/drawing/2014/main" id="{7A3CBDAD-F5D8-2549-B509-AD78B3F9AF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100" y="365125"/>
            <a:ext cx="73152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fontAlgn="ctr">
              <a:lnSpc>
                <a:spcPct val="100000"/>
              </a:lnSpc>
              <a:defRPr sz="4300" b="1" i="0">
                <a:solidFill>
                  <a:schemeClr val="accent2"/>
                </a:solidFill>
                <a:latin typeface="Rounded Mplus 1c Black" panose="020B0502020203020207" pitchFamily="34" charset="-128"/>
                <a:ea typeface="Rounded Mplus 1c Black" panose="020B0502020203020207" pitchFamily="34" charset="-128"/>
                <a:cs typeface="Rounded Mplus 1c Black" panose="020B0502020203020207" pitchFamily="34" charset="-128"/>
              </a:defRPr>
            </a:lvl1pPr>
          </a:lstStyle>
          <a:p>
            <a:r>
              <a:rPr lang="en-GB" dirty="0"/>
              <a:t>CLICK TO EDIT TITLE TEXT IN UPPERCASE</a:t>
            </a:r>
            <a:endParaRPr lang="en-US" dirty="0"/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58006548-3287-5D4C-B5E8-8E1D723DA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6100" y="6007510"/>
            <a:ext cx="9360877" cy="440390"/>
          </a:xfrm>
          <a:prstGeom prst="rect">
            <a:avLst/>
          </a:prstGeom>
        </p:spPr>
        <p:txBody>
          <a:bodyPr/>
          <a:lstStyle>
            <a:lvl1pPr fontAlgn="ctr">
              <a:defRPr sz="1100">
                <a:solidFill>
                  <a:schemeClr val="tx2"/>
                </a:solidFill>
                <a:latin typeface="Rounded Mplus 1c" panose="020B0502020203020207" pitchFamily="34" charset="-128"/>
                <a:ea typeface="Rounded Mplus 1c" panose="020B0502020203020207" pitchFamily="34" charset="-128"/>
                <a:cs typeface="Rounded Mplus 1c" panose="020B0502020203020207" pitchFamily="34" charset="-128"/>
              </a:defRPr>
            </a:lvl1pPr>
          </a:lstStyle>
          <a:p>
            <a:r>
              <a:rPr lang="en-US" dirty="0"/>
              <a:t>Source: Click to edit – </a:t>
            </a:r>
            <a:r>
              <a:rPr lang="en-ZA" dirty="0"/>
              <a:t>this is an example of a source on a slide. To sit above the date. Don’t move! Resize text if longer than space allocated. Can run over one or two lines. Can also be deleted if not needed.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60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lai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EB6D9E9-CF93-B440-805E-1AD28A2E938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6100" y="1828800"/>
            <a:ext cx="10452100" cy="3683000"/>
          </a:xfrm>
          <a:prstGeom prst="rect">
            <a:avLst/>
          </a:prstGeom>
        </p:spPr>
        <p:txBody>
          <a:bodyPr/>
          <a:lstStyle>
            <a:lvl1pPr marL="0" indent="0" algn="l" fontAlgn="t">
              <a:lnSpc>
                <a:spcPct val="100000"/>
              </a:lnSpc>
              <a:buFont typeface="Arial" panose="020B0604020202020204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text. Resize text as required.</a:t>
            </a: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92D0D0E8-581A-3149-B89F-0FAEF27E99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100" y="365125"/>
            <a:ext cx="8681028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fontAlgn="ctr">
              <a:lnSpc>
                <a:spcPct val="100000"/>
              </a:lnSpc>
              <a:defRPr sz="4300" b="1" i="0">
                <a:solidFill>
                  <a:schemeClr val="accent2"/>
                </a:solidFill>
                <a:latin typeface="Rounded Mplus 1c Black" panose="020B0502020203020207" pitchFamily="34" charset="-128"/>
                <a:ea typeface="Rounded Mplus 1c Black" panose="020B0502020203020207" pitchFamily="34" charset="-128"/>
                <a:cs typeface="Rounded Mplus 1c Black" panose="020B0502020203020207" pitchFamily="34" charset="-128"/>
              </a:defRPr>
            </a:lvl1pPr>
          </a:lstStyle>
          <a:p>
            <a:r>
              <a:rPr lang="en-GB" dirty="0"/>
              <a:t>CLICK TO EDIT SLIDE TITLE TEXT IN UPPERCASE</a:t>
            </a:r>
            <a:endParaRPr lang="en-US" dirty="0"/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26613807-4ABC-044E-BC80-274142892B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804" y="6464857"/>
            <a:ext cx="2743200" cy="231287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  <a:latin typeface="Rounded Mplus 1c" panose="020B0502020203020207" pitchFamily="34" charset="-128"/>
                <a:ea typeface="Rounded Mplus 1c" panose="020B0502020203020207" pitchFamily="34" charset="-128"/>
                <a:cs typeface="Rounded Mplus 1c" panose="020B0502020203020207" pitchFamily="34" charset="-128"/>
              </a:defRPr>
            </a:lvl1pPr>
          </a:lstStyle>
          <a:p>
            <a:r>
              <a:rPr lang="en-ZA" dirty="0"/>
              <a:t>| </a:t>
            </a:r>
            <a:fld id="{4FAB4732-9F6F-6749-AAB9-DE7B101CC998}" type="datetime4">
              <a:rPr lang="en-ZA" smtClean="0"/>
              <a:pPr/>
              <a:t>15 November 2021</a:t>
            </a:fld>
            <a:endParaRPr lang="en-US" dirty="0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9CD25098-E1D4-4B44-B8B0-9406CD0FB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6100" y="6007510"/>
            <a:ext cx="9360877" cy="440390"/>
          </a:xfrm>
          <a:prstGeom prst="rect">
            <a:avLst/>
          </a:prstGeom>
        </p:spPr>
        <p:txBody>
          <a:bodyPr/>
          <a:lstStyle>
            <a:lvl1pPr fontAlgn="ctr">
              <a:defRPr sz="1100">
                <a:solidFill>
                  <a:schemeClr val="tx2"/>
                </a:solidFill>
                <a:latin typeface="Rounded Mplus 1c" panose="020B0502020203020207" pitchFamily="34" charset="-128"/>
                <a:ea typeface="Rounded Mplus 1c" panose="020B0502020203020207" pitchFamily="34" charset="-128"/>
                <a:cs typeface="Rounded Mplus 1c" panose="020B0502020203020207" pitchFamily="34" charset="-128"/>
              </a:defRPr>
            </a:lvl1pPr>
          </a:lstStyle>
          <a:p>
            <a:r>
              <a:rPr lang="en-US" dirty="0"/>
              <a:t>Source: Click to edit – </a:t>
            </a:r>
            <a:r>
              <a:rPr lang="en-ZA" dirty="0"/>
              <a:t>this is an example of a source on a slide. To sit above the date. Don’t move! Resize text if longer than space allocated. Can run over one or two lines. Can also be deleted if not needed.</a:t>
            </a:r>
            <a:endParaRPr lang="en-US" dirty="0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93878A72-6D2C-CA48-96CE-C93468672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71" y="6464857"/>
            <a:ext cx="442129" cy="230310"/>
          </a:xfrm>
          <a:prstGeom prst="rect">
            <a:avLst/>
          </a:prstGeom>
        </p:spPr>
        <p:txBody>
          <a:bodyPr/>
          <a:lstStyle>
            <a:lvl1pPr algn="r">
              <a:defRPr sz="1200" b="1" i="0">
                <a:solidFill>
                  <a:schemeClr val="tx2"/>
                </a:solidFill>
                <a:latin typeface="Rounded Mplus 1c Bold" panose="020B0502020203020207" pitchFamily="34" charset="-128"/>
                <a:ea typeface="Rounded Mplus 1c Bold" panose="020B0502020203020207" pitchFamily="34" charset="-128"/>
                <a:cs typeface="Rounded Mplus 1c Bold" panose="020B0502020203020207" pitchFamily="34" charset="-128"/>
              </a:defRPr>
            </a:lvl1pPr>
          </a:lstStyle>
          <a:p>
            <a:fld id="{13573114-2793-8D48-AA5E-FE98E1E69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55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1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, tableware, dishware&#10;&#10;Description automatically generated">
            <a:extLst>
              <a:ext uri="{FF2B5EF4-FFF2-40B4-BE49-F238E27FC236}">
                <a16:creationId xmlns:a16="http://schemas.microsoft.com/office/drawing/2014/main" id="{332C0A5D-C3E2-7A4E-B07C-A166FF2CE416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4371975" y="1361182"/>
            <a:ext cx="3448050" cy="102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61" r:id="rId8"/>
    <p:sldLayoutId id="2147483660" r:id="rId9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500" b="1" i="0" kern="1200">
          <a:solidFill>
            <a:schemeClr val="accent2"/>
          </a:solidFill>
          <a:latin typeface="Rounded Mplus 1c Black" panose="020B0502020203020207" pitchFamily="34" charset="-128"/>
          <a:ea typeface="Rounded Mplus 1c Black" panose="020B0502020203020207" pitchFamily="34" charset="-128"/>
          <a:cs typeface="Rounded Mplus 1c Black" panose="020B0502020203020207" pitchFamily="34" charset="-128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545FC-AE09-D840-972F-2D536531C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35" y="2780863"/>
            <a:ext cx="11004330" cy="191726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ZA" sz="40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2021 Medium Term Budget Policy Statement (MTBPS) Public Submissions</a:t>
            </a:r>
            <a:br>
              <a:rPr lang="en-ZA" b="0" dirty="0"/>
            </a:b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712ED-178C-644D-958C-02BB1484F2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41600" y="4698125"/>
            <a:ext cx="7215322" cy="1917262"/>
          </a:xfrm>
        </p:spPr>
        <p:txBody>
          <a:bodyPr/>
          <a:lstStyle/>
          <a:p>
            <a:r>
              <a:rPr lang="en-US" dirty="0"/>
              <a:t>Miss Zimbini Madikiza</a:t>
            </a:r>
          </a:p>
          <a:p>
            <a:r>
              <a:rPr lang="en-US" dirty="0"/>
              <a:t>Health Promotion Levy (HPL)</a:t>
            </a:r>
          </a:p>
          <a:p>
            <a:r>
              <a:rPr lang="en-US" dirty="0"/>
              <a:t>17 November 2021</a:t>
            </a:r>
          </a:p>
        </p:txBody>
      </p:sp>
    </p:spTree>
    <p:extLst>
      <p:ext uri="{BB962C8B-B14F-4D97-AF65-F5344CB8AC3E}">
        <p14:creationId xmlns:p14="http://schemas.microsoft.com/office/powerpoint/2010/main" val="2181156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8A2AFC7-F039-A44D-9549-3D357B4068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100" y="1170180"/>
            <a:ext cx="10805072" cy="488377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We are a coalition of civil society organisations who advocate for equitable access to affordable and nutritious food for all who live in South Africa</a:t>
            </a:r>
            <a:endParaRPr lang="en-ZA" sz="2800" dirty="0"/>
          </a:p>
          <a:p>
            <a:r>
              <a:rPr lang="en-US" sz="2800" b="1" dirty="0"/>
              <a:t>Key policy priorities: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800" dirty="0"/>
              <a:t>Stronger regulation of the food environment so that healthy food is accessible and affordable to poor households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800" dirty="0"/>
              <a:t>Ensuring sufficient and sustained investments in social support grants to help alleviate poverty and address hunger and the health impacts of poor nutrition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8A61B77-4AE2-964D-A1D1-A831DC349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365126"/>
            <a:ext cx="8681028" cy="805054"/>
          </a:xfrm>
        </p:spPr>
        <p:txBody>
          <a:bodyPr/>
          <a:lstStyle/>
          <a:p>
            <a:r>
              <a:rPr lang="en-US" sz="4000" dirty="0"/>
              <a:t>Introduction - HEALA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9C111-94F3-7E43-A2A6-9B155301D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ZA" dirty="0"/>
              <a:t>| 21 September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B383E9-F26A-2448-ABF5-D3194BAD2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3114-2793-8D48-AA5E-FE98E1E6900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83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82A6104-F657-6E46-82ED-5A977703A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9613" y="1090202"/>
            <a:ext cx="11408759" cy="4981903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The COVID-19 pandemic illustrated the vulnerability of our food system to economic shocks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Hunger and food insecurity – driven by underlying, systemic poverty and inequality –  worsened</a:t>
            </a:r>
          </a:p>
          <a:p>
            <a:pPr marL="800100" lvl="1" indent="-34290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Nearly 1 in 5 households reported hunger in the last week</a:t>
            </a:r>
            <a:r>
              <a:rPr lang="en-US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800100" lvl="1" indent="-34290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ZA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2.8 million children experienced hunger weekly in South Africa in 2021</a:t>
            </a:r>
            <a:r>
              <a:rPr lang="en-ZA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Healthy, nutritious diets are </a:t>
            </a:r>
            <a:r>
              <a:rPr lang="en-US" b="1" dirty="0"/>
              <a:t>unaffordable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Food poverty line revised to R 624 pp/month</a:t>
            </a:r>
            <a:r>
              <a:rPr lang="en-US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800100" lvl="1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Nutrient-poor food is often cheaper and more accessible in economically-disadvantaged communities</a:t>
            </a:r>
            <a:r>
              <a:rPr lang="en-US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</a:p>
          <a:p>
            <a:pPr marL="800100" lvl="1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Persistently high rates of stunting (more than 1 in 4) point to less “hunger” but poor quality diets</a:t>
            </a:r>
            <a:r>
              <a:rPr lang="en-US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D8135A-9B7E-6247-ABB9-011DFF0E3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365125"/>
            <a:ext cx="11262272" cy="967965"/>
          </a:xfrm>
        </p:spPr>
        <p:txBody>
          <a:bodyPr/>
          <a:lstStyle/>
          <a:p>
            <a:r>
              <a:rPr lang="en-US" sz="4000" dirty="0"/>
              <a:t>Key issues: Our food system is failing (1)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AE72B-F5AD-114B-93EE-1B626F33D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ZA" dirty="0"/>
              <a:t>| 21 September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169B5A-1B6D-8F48-885D-C5F322A94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3114-2793-8D48-AA5E-FE98E1E6900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590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82A6104-F657-6E46-82ED-5A977703A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100" y="1722185"/>
            <a:ext cx="10726245" cy="3937410"/>
          </a:xfr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South Africans more than doubled the volume of sugary drinks they consumed from 2001 to 2015</a:t>
            </a:r>
            <a:r>
              <a:rPr lang="en-US" sz="1800" baseline="30000" dirty="0"/>
              <a:t>5</a:t>
            </a:r>
            <a:endParaRPr lang="en-US" baseline="30000" dirty="0"/>
          </a:p>
          <a:p>
            <a:pPr marL="800100" lvl="1" indent="-342900" algn="l">
              <a:spcBef>
                <a:spcPts val="600"/>
              </a:spcBef>
              <a:spcAft>
                <a:spcPts val="300"/>
              </a:spcAft>
              <a:buClr>
                <a:schemeClr val="tx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Research found that industry depended on reaching our poorest to increase their profits – targeting those earning less than R 3,000/month</a:t>
            </a:r>
            <a:r>
              <a:rPr lang="en-US" sz="1800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</a:t>
            </a:r>
            <a:endParaRPr lang="en-US" baseline="30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ts val="2600"/>
              <a:buFont typeface="Arial" panose="020B0604020202020204" pitchFamily="34" charset="0"/>
              <a:buChar char="•"/>
            </a:pPr>
            <a:r>
              <a:rPr lang="en-ZA" dirty="0"/>
              <a:t>Prevalence of undernutrition, obesity and NCDs is greatly influenced by food environment </a:t>
            </a:r>
          </a:p>
          <a:p>
            <a:pPr marL="800100" lvl="1" indent="-342900" algn="l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ts val="2600"/>
              <a:buFont typeface="Arial" panose="020B0604020202020204" pitchFamily="34" charset="0"/>
              <a:buChar char="•"/>
            </a:pPr>
            <a:r>
              <a:rPr lang="en-ZA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incidences of hypertension, diabetes and heart diseases are increasing while undernutrition, particularly stunting is not decreasing 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The dominant narrative of “individual food choice” &amp; “personal lifestyle” </a:t>
            </a:r>
            <a:r>
              <a:rPr lang="en-US" dirty="0" err="1"/>
              <a:t>wrt</a:t>
            </a:r>
            <a:r>
              <a:rPr lang="en-US" dirty="0"/>
              <a:t> chronic health conditions serves corporate profits at the expense of public health</a:t>
            </a:r>
          </a:p>
          <a:p>
            <a:pPr lvl="0">
              <a:lnSpc>
                <a:spcPct val="90000"/>
              </a:lnSpc>
              <a:spcBef>
                <a:spcPts val="1600"/>
              </a:spcBef>
              <a:buClr>
                <a:schemeClr val="tx1">
                  <a:lumMod val="75000"/>
                  <a:lumOff val="25000"/>
                </a:schemeClr>
              </a:buClr>
              <a:buSzPts val="2600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D8135A-9B7E-6247-ABB9-011DFF0E3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365125"/>
            <a:ext cx="11467224" cy="1053997"/>
          </a:xfrm>
        </p:spPr>
        <p:txBody>
          <a:bodyPr/>
          <a:lstStyle/>
          <a:p>
            <a:r>
              <a:rPr lang="en-US" sz="4000" dirty="0"/>
              <a:t>Key issues: The food system perpetuates inequity (2)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AE72B-F5AD-114B-93EE-1B626F33D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ZA" dirty="0"/>
              <a:t>| 21 September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169B5A-1B6D-8F48-885D-C5F322A94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3114-2793-8D48-AA5E-FE98E1E6900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34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65E71C9-9948-A442-8190-291764DC4F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7782135"/>
              </p:ext>
            </p:extLst>
          </p:nvPr>
        </p:nvGraphicFramePr>
        <p:xfrm>
          <a:off x="546099" y="1845380"/>
          <a:ext cx="11099801" cy="4464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0BF5F3C4-4131-CE49-9A4B-7F0EE236C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365125"/>
            <a:ext cx="11262272" cy="1325563"/>
          </a:xfrm>
        </p:spPr>
        <p:txBody>
          <a:bodyPr/>
          <a:lstStyle/>
          <a:p>
            <a:r>
              <a:rPr lang="en-US" sz="4000" dirty="0"/>
              <a:t>Key issues: We all pay the cost of a failed food system (3)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5E7F0-5BFC-6A49-AD14-1353314BC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ZA"/>
              <a:t>| </a:t>
            </a:r>
            <a:fld id="{4FAB4732-9F6F-6749-AAB9-DE7B101CC998}" type="datetime4">
              <a:rPr lang="en-ZA" smtClean="0"/>
              <a:pPr/>
              <a:t>15 November 2021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CF0530-08BF-A844-9D3F-4BD202F9F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3114-2793-8D48-AA5E-FE98E1E6900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87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82A6104-F657-6E46-82ED-5A977703A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100" y="1722185"/>
            <a:ext cx="10726245" cy="393741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067"/>
              </a:spcAft>
              <a:buClr>
                <a:schemeClr val="accent1"/>
              </a:buClr>
            </a:pPr>
            <a:r>
              <a:rPr lang="en-US" sz="2800" dirty="0"/>
              <a:t>The South African Constitution: </a:t>
            </a:r>
          </a:p>
          <a:p>
            <a:pPr marL="342900" indent="-3429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Section 27(1)(b)  states: “the state must take reasonable legislative and other measures, within its available resources, to achieve the progressive </a:t>
            </a:r>
            <a:r>
              <a:rPr lang="en-US" dirty="0" err="1"/>
              <a:t>realisation</a:t>
            </a:r>
            <a:r>
              <a:rPr lang="en-US" dirty="0"/>
              <a:t> of each of these rights.” </a:t>
            </a:r>
          </a:p>
          <a:p>
            <a:pPr marL="342900" indent="-3429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Section 28(1)(c) states that every child has the right to “basic nutrition, shelter, basic health care services and social services.”</a:t>
            </a:r>
          </a:p>
          <a:p>
            <a:pPr>
              <a:lnSpc>
                <a:spcPct val="90000"/>
              </a:lnSpc>
              <a:spcAft>
                <a:spcPts val="1067"/>
              </a:spcAft>
              <a:buClr>
                <a:schemeClr val="tx1">
                  <a:lumMod val="75000"/>
                  <a:lumOff val="25000"/>
                </a:schemeClr>
              </a:buClr>
            </a:pPr>
            <a:r>
              <a:rPr lang="en-US" sz="2800" dirty="0"/>
              <a:t>Government has a responsibility to act to build a healthier food environment for our most vulnerable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ZA" dirty="0"/>
              <a:t>A healthy, balanced diet is fundamental for health and development, &amp; access to sufficient nutritious food is essential for our economic development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D8135A-9B7E-6247-ABB9-011DFF0E3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365125"/>
            <a:ext cx="11467224" cy="1053997"/>
          </a:xfrm>
        </p:spPr>
        <p:txBody>
          <a:bodyPr/>
          <a:lstStyle/>
          <a:p>
            <a:r>
              <a:rPr lang="en-US" sz="4000" dirty="0"/>
              <a:t>Key issues: Access to nutritious, affordable food is a right(4)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AE72B-F5AD-114B-93EE-1B626F33D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ZA" dirty="0"/>
              <a:t>| 21 September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169B5A-1B6D-8F48-885D-C5F322A94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3114-2793-8D48-AA5E-FE98E1E6900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210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520AF07-833D-6441-AF54-D44AEE34C9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100" y="1188192"/>
            <a:ext cx="10452100" cy="5669807"/>
          </a:xfr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ts val="16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800" dirty="0"/>
              <a:t>The HPL has been shown to reduce sugar intake, and over time, this will contribute to a reduction in the prevalence of risk factors for chronic health conditions, e.g., diabetes, high blood pressure, obesity</a:t>
            </a:r>
          </a:p>
          <a:p>
            <a:pPr marL="800100" lvl="1" indent="-342900" algn="l">
              <a:spcBef>
                <a:spcPts val="600"/>
              </a:spcBef>
              <a:spcAft>
                <a:spcPts val="300"/>
              </a:spcAft>
              <a:buClr>
                <a:schemeClr val="tx1">
                  <a:lumMod val="75000"/>
                  <a:lumOff val="25000"/>
                </a:schemeClr>
              </a:buClr>
              <a:buSzPts val="2600"/>
              <a:buFont typeface="Arial" panose="020B0604020202020204" pitchFamily="34" charset="0"/>
              <a:buChar char="•"/>
            </a:pPr>
            <a:r>
              <a:rPr lang="en-ZA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Multiple studies found consumption of sugar-sweetened beverages was reduced by over 30%</a:t>
            </a:r>
            <a:r>
              <a:rPr lang="en-ZA" sz="2800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11-14</a:t>
            </a:r>
          </a:p>
          <a:p>
            <a:pPr marL="800100" lvl="1" indent="-342900" algn="l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SzPts val="2600"/>
              <a:buFont typeface="Arial" panose="020B0604020202020204" pitchFamily="34" charset="0"/>
              <a:buChar char="•"/>
            </a:pPr>
            <a:r>
              <a:rPr lang="en-ZA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Industry reformulated products to reduce sugar content</a:t>
            </a:r>
          </a:p>
          <a:p>
            <a:pPr marL="342900" indent="-342900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SzPts val="2600"/>
              <a:buFont typeface="Arial" panose="020B0604020202020204" pitchFamily="34" charset="0"/>
              <a:buChar char="•"/>
            </a:pPr>
            <a:r>
              <a:rPr lang="en-ZA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 impact on employment  - despite industry claims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ZA" sz="2800" dirty="0"/>
              <a:t>The HPL has generated R 5.8 billion since it was enacted in April 2018</a:t>
            </a:r>
            <a:r>
              <a:rPr lang="en-ZA" sz="2800" baseline="30000" dirty="0"/>
              <a:t>16</a:t>
            </a:r>
          </a:p>
          <a:p>
            <a:pPr marL="342900" lvl="0" indent="-3429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75000"/>
                  <a:lumOff val="25000"/>
                </a:schemeClr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800" dirty="0"/>
              <a:t>If Treasury had doubled the current health promotion levy to 20%, RSA could have earned an estimated R2 billion in extra revenue</a:t>
            </a:r>
            <a:r>
              <a:rPr lang="en-US" sz="2800" baseline="30000" dirty="0"/>
              <a:t>17</a:t>
            </a:r>
          </a:p>
          <a:p>
            <a:pPr marL="342900" indent="-342900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SzPts val="2600"/>
              <a:buFont typeface="Arial" panose="020B0604020202020204" pitchFamily="34" charset="0"/>
              <a:buChar char="•"/>
            </a:pPr>
            <a:endParaRPr lang="en-ZA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454C55B-D794-CC49-935D-5EEB531B9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365126"/>
            <a:ext cx="11025790" cy="823066"/>
          </a:xfrm>
        </p:spPr>
        <p:txBody>
          <a:bodyPr/>
          <a:lstStyle/>
          <a:p>
            <a:r>
              <a:rPr lang="en-US" sz="4400" dirty="0"/>
              <a:t>Key issues: Health taxes work (5)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DDF44-4F7C-0948-86A6-C6F712A73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ZA"/>
              <a:t>| </a:t>
            </a:r>
            <a:fld id="{4FAB4732-9F6F-6749-AAB9-DE7B101CC998}" type="datetime4">
              <a:rPr lang="en-ZA" smtClean="0"/>
              <a:pPr/>
              <a:t>15 November 2021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A3C0B2-FEEB-7D4A-8E7F-B5445593E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3114-2793-8D48-AA5E-FE98E1E6900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E9D6BE-CDD4-1C4E-B272-10E28C26D5F5}"/>
              </a:ext>
            </a:extLst>
          </p:cNvPr>
          <p:cNvSpPr txBox="1"/>
          <p:nvPr/>
        </p:nvSpPr>
        <p:spPr>
          <a:xfrm>
            <a:off x="4614863" y="76581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567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3689CA9-BDAB-1046-BDB0-CA73985A3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477" y="1586195"/>
            <a:ext cx="11023535" cy="4673927"/>
          </a:xfrm>
        </p:spPr>
        <p:txBody>
          <a:bodyPr/>
          <a:lstStyle/>
          <a:p>
            <a:pPr marL="1028700" lvl="1" indent="-571500" algn="l">
              <a:spcBef>
                <a:spcPts val="1600"/>
              </a:spcBef>
              <a:buClr>
                <a:schemeClr val="tx1"/>
              </a:buClr>
              <a:buSzPts val="2600"/>
              <a:buFont typeface="Wingdings" pitchFamily="2" charset="2"/>
              <a:buChar char="§"/>
            </a:pPr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National Treasury must </a:t>
            </a:r>
            <a:r>
              <a:rPr lang="en-GB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double the health promotion levy to the original proposed 20% </a:t>
            </a:r>
          </a:p>
          <a:p>
            <a:pPr marL="1028700" lvl="1" indent="-571500" algn="l">
              <a:spcBef>
                <a:spcPts val="1600"/>
              </a:spcBef>
              <a:buClr>
                <a:schemeClr val="tx1"/>
              </a:buClr>
              <a:buSzPts val="2600"/>
              <a:buFont typeface="Wingdings" pitchFamily="2" charset="2"/>
              <a:buChar char="§"/>
            </a:pPr>
            <a:r>
              <a:rPr lang="en-ZA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Implementation of effective legal, regulatory, and policy interventions by the government to address diet-related NCDs. These must include, but are not limited to, fiscal measures, unhealthy food labelling, advertising and marketing restrictions, and school environments.</a:t>
            </a:r>
          </a:p>
          <a:p>
            <a:pPr marL="1028700" lvl="1" indent="-571500" algn="l">
              <a:spcBef>
                <a:spcPts val="1600"/>
              </a:spcBef>
              <a:buClr>
                <a:schemeClr val="tx1"/>
              </a:buClr>
              <a:buSzPts val="2600"/>
              <a:buFont typeface="Wingdings" pitchFamily="2" charset="2"/>
              <a:buChar char="§"/>
            </a:pPr>
            <a:endParaRPr lang="en-ZA" sz="3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l">
              <a:spcBef>
                <a:spcPts val="1600"/>
              </a:spcBef>
              <a:buClr>
                <a:schemeClr val="tx1"/>
              </a:buClr>
              <a:buSzPts val="2600"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FD33166-8716-484F-B030-829C27148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5" y="365125"/>
            <a:ext cx="11455396" cy="817289"/>
          </a:xfrm>
        </p:spPr>
        <p:txBody>
          <a:bodyPr/>
          <a:lstStyle/>
          <a:p>
            <a:r>
              <a:rPr lang="en-US" sz="3600" dirty="0"/>
              <a:t>Recommendations: Double the health promotion levy (1)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42EDA-9D81-AF40-B115-19D5A7833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ZA" dirty="0"/>
              <a:t>| 21 September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599CDF-155F-1243-9B92-8E2EEC5D6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3114-2793-8D48-AA5E-FE98E1E6900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90326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HEALA">
      <a:dk1>
        <a:srgbClr val="202020"/>
      </a:dk1>
      <a:lt1>
        <a:srgbClr val="FFFFFF"/>
      </a:lt1>
      <a:dk2>
        <a:srgbClr val="828180"/>
      </a:dk2>
      <a:lt2>
        <a:srgbClr val="E7E6E6"/>
      </a:lt2>
      <a:accent1>
        <a:srgbClr val="3582C2"/>
      </a:accent1>
      <a:accent2>
        <a:srgbClr val="77C043"/>
      </a:accent2>
      <a:accent3>
        <a:srgbClr val="828180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5E5C6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LA letterbox presentation template" id="{E32223F0-6FD4-284B-A86E-7534AB2D5E25}" vid="{BC19778E-1DB8-8E42-97A4-2E6E1E3DE0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502CCD76A6124EB75E241D6E755993" ma:contentTypeVersion="13" ma:contentTypeDescription="Create a new document." ma:contentTypeScope="" ma:versionID="6e4fa69cc6821bd363e3791fcc350f95">
  <xsd:schema xmlns:xsd="http://www.w3.org/2001/XMLSchema" xmlns:xs="http://www.w3.org/2001/XMLSchema" xmlns:p="http://schemas.microsoft.com/office/2006/metadata/properties" xmlns:ns2="8b1d2842-90f2-4dbe-9ed3-fb7fb2889276" xmlns:ns3="b9a2b625-c737-44d8-bc0c-798c6eca72e0" targetNamespace="http://schemas.microsoft.com/office/2006/metadata/properties" ma:root="true" ma:fieldsID="a757752e6c5d9ba543a2805f4b293b9a" ns2:_="" ns3:_="">
    <xsd:import namespace="8b1d2842-90f2-4dbe-9ed3-fb7fb2889276"/>
    <xsd:import namespace="b9a2b625-c737-44d8-bc0c-798c6eca72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1d2842-90f2-4dbe-9ed3-fb7fb28892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2b625-c737-44d8-bc0c-798c6eca72e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FCFAF6-CD56-4CC2-BDEA-FDB34465F428}">
  <ds:schemaRefs>
    <ds:schemaRef ds:uri="http://schemas.microsoft.com/office/infopath/2007/PartnerControls"/>
    <ds:schemaRef ds:uri="b9a2b625-c737-44d8-bc0c-798c6eca72e0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8b1d2842-90f2-4dbe-9ed3-fb7fb2889276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4977FA3-C3FD-4066-959B-5864C9FBF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1d2842-90f2-4dbe-9ed3-fb7fb2889276"/>
    <ds:schemaRef ds:uri="b9a2b625-c737-44d8-bc0c-798c6eca72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291940-CFFC-4458-82DE-2BB52FAA2C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Custom Design</Template>
  <TotalTime>887</TotalTime>
  <Words>1021</Words>
  <Application>Microsoft Macintosh PowerPoint</Application>
  <PresentationFormat>Widescreen</PresentationFormat>
  <Paragraphs>78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Open Sans</vt:lpstr>
      <vt:lpstr>Rounded Mplus 1c</vt:lpstr>
      <vt:lpstr>Rounded Mplus 1c Black</vt:lpstr>
      <vt:lpstr>Rounded Mplus 1c Bold</vt:lpstr>
      <vt:lpstr>Wingdings</vt:lpstr>
      <vt:lpstr>Custom Design</vt:lpstr>
      <vt:lpstr>2021 Medium Term Budget Policy Statement (MTBPS) Public Submissions </vt:lpstr>
      <vt:lpstr>Introduction - HEALA</vt:lpstr>
      <vt:lpstr>Key issues: Our food system is failing (1)</vt:lpstr>
      <vt:lpstr>Key issues: The food system perpetuates inequity (2)</vt:lpstr>
      <vt:lpstr>Key issues: We all pay the cost of a failed food system (3)</vt:lpstr>
      <vt:lpstr>Key issues: Access to nutritious, affordable food is a right(4)</vt:lpstr>
      <vt:lpstr>Key issues: Health taxes work (5)</vt:lpstr>
      <vt:lpstr>Recommendations: Double the health promotion levy (1)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Justice:  A Call to Action</dc:title>
  <dc:creator>Laurie Schowalter</dc:creator>
  <cp:lastModifiedBy>Nzama Mbalati</cp:lastModifiedBy>
  <cp:revision>21</cp:revision>
  <dcterms:created xsi:type="dcterms:W3CDTF">2021-09-02T13:28:07Z</dcterms:created>
  <dcterms:modified xsi:type="dcterms:W3CDTF">2021-11-15T11:06:26Z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0x010100AD502CCD76A6124EB75E241D6E755993</vt:lpwstr>
  </property>
</Properties>
</file>