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1C4"/>
    <a:srgbClr val="7DDDFF"/>
    <a:srgbClr val="8BE3F5"/>
    <a:srgbClr val="C0BCBC"/>
    <a:srgbClr val="3BA4FB"/>
    <a:srgbClr val="9D999A"/>
    <a:srgbClr val="3C6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74D4B-6599-4481-AB71-F3223BE0EFF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978941-9DCE-45C3-9C34-5B09891E5208}">
      <dgm:prSet/>
      <dgm:spPr>
        <a:solidFill>
          <a:srgbClr val="002060"/>
        </a:solidFill>
      </dgm:spPr>
      <dgm:t>
        <a:bodyPr/>
        <a:lstStyle/>
        <a:p>
          <a:r>
            <a:rPr lang="en-ZA" dirty="0"/>
            <a:t>Every Government Department – offers assistance</a:t>
          </a:r>
          <a:endParaRPr lang="en-US" dirty="0"/>
        </a:p>
      </dgm:t>
    </dgm:pt>
    <dgm:pt modelId="{B277B40D-B163-4D9A-8237-9006E71AB8F9}" type="parTrans" cxnId="{DF66D633-9153-4506-B5CF-F14C9A46038E}">
      <dgm:prSet/>
      <dgm:spPr/>
      <dgm:t>
        <a:bodyPr/>
        <a:lstStyle/>
        <a:p>
          <a:endParaRPr lang="en-US"/>
        </a:p>
      </dgm:t>
    </dgm:pt>
    <dgm:pt modelId="{F7DD2C20-C6A3-47C7-A2AC-1FBE09128CD9}" type="sibTrans" cxnId="{DF66D633-9153-4506-B5CF-F14C9A46038E}">
      <dgm:prSet/>
      <dgm:spPr/>
      <dgm:t>
        <a:bodyPr/>
        <a:lstStyle/>
        <a:p>
          <a:endParaRPr lang="en-US"/>
        </a:p>
      </dgm:t>
    </dgm:pt>
    <dgm:pt modelId="{A8B98F95-AEDB-45C8-9B8C-846EA8F59307}">
      <dgm:prSet/>
      <dgm:spPr>
        <a:solidFill>
          <a:srgbClr val="002060"/>
        </a:solidFill>
      </dgm:spPr>
      <dgm:t>
        <a:bodyPr/>
        <a:lstStyle/>
        <a:p>
          <a:r>
            <a:rPr lang="en-ZA" dirty="0">
              <a:solidFill>
                <a:schemeClr val="bg1">
                  <a:lumMod val="95000"/>
                </a:schemeClr>
              </a:solidFill>
            </a:rPr>
            <a:t>Every Corporate – incorporate into supply chain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FE42A765-0725-41DE-BD54-285C92373CF5}" type="parTrans" cxnId="{BD69FA23-C17A-46D1-8D91-5A2394395D50}">
      <dgm:prSet/>
      <dgm:spPr/>
      <dgm:t>
        <a:bodyPr/>
        <a:lstStyle/>
        <a:p>
          <a:endParaRPr lang="en-US"/>
        </a:p>
      </dgm:t>
    </dgm:pt>
    <dgm:pt modelId="{EE88C84A-BAD3-44FE-8C97-0E0DFEDBFD70}" type="sibTrans" cxnId="{BD69FA23-C17A-46D1-8D91-5A2394395D50}">
      <dgm:prSet/>
      <dgm:spPr/>
      <dgm:t>
        <a:bodyPr/>
        <a:lstStyle/>
        <a:p>
          <a:endParaRPr lang="en-US"/>
        </a:p>
      </dgm:t>
    </dgm:pt>
    <dgm:pt modelId="{9733B8DF-B79A-4DCC-AED9-50555A58FE33}">
      <dgm:prSet/>
      <dgm:spPr>
        <a:solidFill>
          <a:srgbClr val="002060"/>
        </a:solidFill>
      </dgm:spPr>
      <dgm:t>
        <a:bodyPr/>
        <a:lstStyle/>
        <a:p>
          <a:r>
            <a:rPr lang="en-ZA" dirty="0"/>
            <a:t>Every Citizen - Buy Local </a:t>
          </a:r>
          <a:endParaRPr lang="en-US" dirty="0"/>
        </a:p>
      </dgm:t>
    </dgm:pt>
    <dgm:pt modelId="{C6235EAC-8D71-4CBB-B8D9-B24EDD3E0A3E}" type="parTrans" cxnId="{8F2647CD-46EB-4863-9F1B-B449954A4354}">
      <dgm:prSet/>
      <dgm:spPr/>
      <dgm:t>
        <a:bodyPr/>
        <a:lstStyle/>
        <a:p>
          <a:endParaRPr lang="en-US"/>
        </a:p>
      </dgm:t>
    </dgm:pt>
    <dgm:pt modelId="{51A55B21-42BB-456D-90BE-DFDF57B31B5F}" type="sibTrans" cxnId="{8F2647CD-46EB-4863-9F1B-B449954A4354}">
      <dgm:prSet/>
      <dgm:spPr/>
      <dgm:t>
        <a:bodyPr/>
        <a:lstStyle/>
        <a:p>
          <a:endParaRPr lang="en-US"/>
        </a:p>
      </dgm:t>
    </dgm:pt>
    <dgm:pt modelId="{D03F3E4C-DC69-48F7-B38A-1B468695F2D8}" type="pres">
      <dgm:prSet presAssocID="{39574D4B-6599-4481-AB71-F3223BE0EFFE}" presName="linear" presStyleCnt="0">
        <dgm:presLayoutVars>
          <dgm:animLvl val="lvl"/>
          <dgm:resizeHandles val="exact"/>
        </dgm:presLayoutVars>
      </dgm:prSet>
      <dgm:spPr/>
    </dgm:pt>
    <dgm:pt modelId="{4AD5490A-0B17-443B-9801-2F016DA724B4}" type="pres">
      <dgm:prSet presAssocID="{CA978941-9DCE-45C3-9C34-5B09891E52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9DE4EF-9F1F-4DAB-ADEF-8A9258DC3435}" type="pres">
      <dgm:prSet presAssocID="{F7DD2C20-C6A3-47C7-A2AC-1FBE09128CD9}" presName="spacer" presStyleCnt="0"/>
      <dgm:spPr/>
    </dgm:pt>
    <dgm:pt modelId="{A24EDC30-BA80-46D3-8539-8327CC691152}" type="pres">
      <dgm:prSet presAssocID="{A8B98F95-AEDB-45C8-9B8C-846EA8F593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ADAE74-649C-4F9F-A551-E716EF4DDC1F}" type="pres">
      <dgm:prSet presAssocID="{EE88C84A-BAD3-44FE-8C97-0E0DFEDBFD70}" presName="spacer" presStyleCnt="0"/>
      <dgm:spPr/>
    </dgm:pt>
    <dgm:pt modelId="{4D658360-2941-4686-9DE5-D9821CD9B019}" type="pres">
      <dgm:prSet presAssocID="{9733B8DF-B79A-4DCC-AED9-50555A58FE3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D69FA23-C17A-46D1-8D91-5A2394395D50}" srcId="{39574D4B-6599-4481-AB71-F3223BE0EFFE}" destId="{A8B98F95-AEDB-45C8-9B8C-846EA8F59307}" srcOrd="1" destOrd="0" parTransId="{FE42A765-0725-41DE-BD54-285C92373CF5}" sibTransId="{EE88C84A-BAD3-44FE-8C97-0E0DFEDBFD70}"/>
    <dgm:cxn modelId="{DF66D633-9153-4506-B5CF-F14C9A46038E}" srcId="{39574D4B-6599-4481-AB71-F3223BE0EFFE}" destId="{CA978941-9DCE-45C3-9C34-5B09891E5208}" srcOrd="0" destOrd="0" parTransId="{B277B40D-B163-4D9A-8237-9006E71AB8F9}" sibTransId="{F7DD2C20-C6A3-47C7-A2AC-1FBE09128CD9}"/>
    <dgm:cxn modelId="{F74CA386-57EC-4A02-B055-E1683C7B38E0}" type="presOf" srcId="{39574D4B-6599-4481-AB71-F3223BE0EFFE}" destId="{D03F3E4C-DC69-48F7-B38A-1B468695F2D8}" srcOrd="0" destOrd="0" presId="urn:microsoft.com/office/officeart/2005/8/layout/vList2"/>
    <dgm:cxn modelId="{C9A90BB3-E98B-4EA3-81F8-BC241D93A3B3}" type="presOf" srcId="{CA978941-9DCE-45C3-9C34-5B09891E5208}" destId="{4AD5490A-0B17-443B-9801-2F016DA724B4}" srcOrd="0" destOrd="0" presId="urn:microsoft.com/office/officeart/2005/8/layout/vList2"/>
    <dgm:cxn modelId="{C39394C5-4AC3-488A-B792-8D09C957D1B3}" type="presOf" srcId="{9733B8DF-B79A-4DCC-AED9-50555A58FE33}" destId="{4D658360-2941-4686-9DE5-D9821CD9B019}" srcOrd="0" destOrd="0" presId="urn:microsoft.com/office/officeart/2005/8/layout/vList2"/>
    <dgm:cxn modelId="{8F2647CD-46EB-4863-9F1B-B449954A4354}" srcId="{39574D4B-6599-4481-AB71-F3223BE0EFFE}" destId="{9733B8DF-B79A-4DCC-AED9-50555A58FE33}" srcOrd="2" destOrd="0" parTransId="{C6235EAC-8D71-4CBB-B8D9-B24EDD3E0A3E}" sibTransId="{51A55B21-42BB-456D-90BE-DFDF57B31B5F}"/>
    <dgm:cxn modelId="{6B1370DD-3EEF-4083-B67D-48E7DB749BE7}" type="presOf" srcId="{A8B98F95-AEDB-45C8-9B8C-846EA8F59307}" destId="{A24EDC30-BA80-46D3-8539-8327CC691152}" srcOrd="0" destOrd="0" presId="urn:microsoft.com/office/officeart/2005/8/layout/vList2"/>
    <dgm:cxn modelId="{C5300DD2-05C3-4E9E-91E9-EBCD73925D34}" type="presParOf" srcId="{D03F3E4C-DC69-48F7-B38A-1B468695F2D8}" destId="{4AD5490A-0B17-443B-9801-2F016DA724B4}" srcOrd="0" destOrd="0" presId="urn:microsoft.com/office/officeart/2005/8/layout/vList2"/>
    <dgm:cxn modelId="{0C6A6B9B-25CF-41A3-ABC1-60F96009B683}" type="presParOf" srcId="{D03F3E4C-DC69-48F7-B38A-1B468695F2D8}" destId="{119DE4EF-9F1F-4DAB-ADEF-8A9258DC3435}" srcOrd="1" destOrd="0" presId="urn:microsoft.com/office/officeart/2005/8/layout/vList2"/>
    <dgm:cxn modelId="{A6587600-545C-4977-90CB-39D01570D41D}" type="presParOf" srcId="{D03F3E4C-DC69-48F7-B38A-1B468695F2D8}" destId="{A24EDC30-BA80-46D3-8539-8327CC691152}" srcOrd="2" destOrd="0" presId="urn:microsoft.com/office/officeart/2005/8/layout/vList2"/>
    <dgm:cxn modelId="{08499B1A-EF39-45BB-A834-3732A32733E7}" type="presParOf" srcId="{D03F3E4C-DC69-48F7-B38A-1B468695F2D8}" destId="{76ADAE74-649C-4F9F-A551-E716EF4DDC1F}" srcOrd="3" destOrd="0" presId="urn:microsoft.com/office/officeart/2005/8/layout/vList2"/>
    <dgm:cxn modelId="{0F329445-2D03-427D-ACE0-E1D44D1EA40F}" type="presParOf" srcId="{D03F3E4C-DC69-48F7-B38A-1B468695F2D8}" destId="{4D658360-2941-4686-9DE5-D9821CD9B0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24EF1-5B7B-454D-8D87-51CDF4D099B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7DDFBC-24A1-471C-A90D-81A697093F5A}">
      <dgm:prSet custT="1"/>
      <dgm:spPr>
        <a:solidFill>
          <a:srgbClr val="B8C1C4"/>
        </a:solidFill>
      </dgm:spPr>
      <dgm:t>
        <a:bodyPr/>
        <a:lstStyle/>
        <a:p>
          <a:r>
            <a:rPr lang="en-ZA" sz="2400" dirty="0">
              <a:solidFill>
                <a:schemeClr val="tx1"/>
              </a:solidFill>
            </a:rPr>
            <a:t>Employees are becoming entrepreneurs</a:t>
          </a:r>
          <a:endParaRPr lang="en-US" sz="2400" dirty="0">
            <a:solidFill>
              <a:schemeClr val="tx1"/>
            </a:solidFill>
          </a:endParaRPr>
        </a:p>
      </dgm:t>
    </dgm:pt>
    <dgm:pt modelId="{8DD13ADF-92EB-451D-A1F5-A07E7CBBCD3F}" type="parTrans" cxnId="{59389D62-B87F-49D7-9C05-0984ACDC6FFD}">
      <dgm:prSet/>
      <dgm:spPr/>
      <dgm:t>
        <a:bodyPr/>
        <a:lstStyle/>
        <a:p>
          <a:endParaRPr lang="en-US"/>
        </a:p>
      </dgm:t>
    </dgm:pt>
    <dgm:pt modelId="{EF05D606-59E1-4260-9ED4-38BC5B01DBC3}" type="sibTrans" cxnId="{59389D62-B87F-49D7-9C05-0984ACDC6FFD}">
      <dgm:prSet/>
      <dgm:spPr/>
      <dgm:t>
        <a:bodyPr/>
        <a:lstStyle/>
        <a:p>
          <a:endParaRPr lang="en-US"/>
        </a:p>
      </dgm:t>
    </dgm:pt>
    <dgm:pt modelId="{63A306BA-5D83-455D-BEBB-85C12A2BDD67}">
      <dgm:prSet custT="1"/>
      <dgm:spPr>
        <a:solidFill>
          <a:srgbClr val="B8C1C4"/>
        </a:solidFill>
      </dgm:spPr>
      <dgm:t>
        <a:bodyPr/>
        <a:lstStyle/>
        <a:p>
          <a:r>
            <a:rPr lang="en-ZA" sz="2400" dirty="0">
              <a:solidFill>
                <a:schemeClr val="tx1"/>
              </a:solidFill>
            </a:rPr>
            <a:t>27 years of interventions has not changed the landscape of poverty</a:t>
          </a:r>
          <a:endParaRPr lang="en-US" sz="2400" dirty="0">
            <a:solidFill>
              <a:schemeClr val="tx1"/>
            </a:solidFill>
          </a:endParaRPr>
        </a:p>
      </dgm:t>
    </dgm:pt>
    <dgm:pt modelId="{8C70AD57-E15E-4065-B180-6E639AD6268D}" type="parTrans" cxnId="{276B7616-E281-4167-8C9D-5F6BD91EC201}">
      <dgm:prSet/>
      <dgm:spPr/>
      <dgm:t>
        <a:bodyPr/>
        <a:lstStyle/>
        <a:p>
          <a:endParaRPr lang="en-US"/>
        </a:p>
      </dgm:t>
    </dgm:pt>
    <dgm:pt modelId="{B823D719-3E3B-4DB1-8181-076FB08ADCEF}" type="sibTrans" cxnId="{276B7616-E281-4167-8C9D-5F6BD91EC201}">
      <dgm:prSet/>
      <dgm:spPr/>
      <dgm:t>
        <a:bodyPr/>
        <a:lstStyle/>
        <a:p>
          <a:endParaRPr lang="en-US"/>
        </a:p>
      </dgm:t>
    </dgm:pt>
    <dgm:pt modelId="{C174D45F-42AD-410A-A32F-87478FBF86F9}">
      <dgm:prSet custT="1"/>
      <dgm:spPr>
        <a:solidFill>
          <a:srgbClr val="B8C1C4"/>
        </a:solidFill>
      </dgm:spPr>
      <dgm:t>
        <a:bodyPr/>
        <a:lstStyle/>
        <a:p>
          <a:r>
            <a:rPr lang="en-ZA" sz="2000" b="0" dirty="0">
              <a:solidFill>
                <a:schemeClr val="tx1"/>
              </a:solidFill>
            </a:rPr>
            <a:t>-Not everyone is geared to become an entrepreneur. </a:t>
          </a:r>
        </a:p>
        <a:p>
          <a:r>
            <a:rPr lang="en-ZA" sz="2000" b="0" dirty="0">
              <a:solidFill>
                <a:schemeClr val="tx1"/>
              </a:solidFill>
            </a:rPr>
            <a:t>-Pushing people into </a:t>
          </a:r>
          <a:r>
            <a:rPr lang="en-ZA" sz="2000" b="0">
              <a:solidFill>
                <a:schemeClr val="tx1"/>
              </a:solidFill>
            </a:rPr>
            <a:t>entrepreneurship    can set people up for failure. </a:t>
          </a:r>
          <a:endParaRPr lang="en-US" sz="2000" b="0" dirty="0">
            <a:solidFill>
              <a:schemeClr val="tx1"/>
            </a:solidFill>
          </a:endParaRPr>
        </a:p>
      </dgm:t>
    </dgm:pt>
    <dgm:pt modelId="{396BD270-D11F-4439-A301-5062D4470BB0}" type="parTrans" cxnId="{6AFFF259-F53A-482B-9A48-0EFD32DABE0B}">
      <dgm:prSet/>
      <dgm:spPr/>
      <dgm:t>
        <a:bodyPr/>
        <a:lstStyle/>
        <a:p>
          <a:endParaRPr lang="en-US"/>
        </a:p>
      </dgm:t>
    </dgm:pt>
    <dgm:pt modelId="{02BE9DF5-9795-44A4-BB44-D259D3E62357}" type="sibTrans" cxnId="{6AFFF259-F53A-482B-9A48-0EFD32DABE0B}">
      <dgm:prSet/>
      <dgm:spPr/>
      <dgm:t>
        <a:bodyPr/>
        <a:lstStyle/>
        <a:p>
          <a:endParaRPr lang="en-US"/>
        </a:p>
      </dgm:t>
    </dgm:pt>
    <dgm:pt modelId="{58A829DF-DFF2-4852-A9B3-80511984A5CC}">
      <dgm:prSet custT="1"/>
      <dgm:spPr>
        <a:solidFill>
          <a:srgbClr val="B8C1C4"/>
        </a:solidFill>
      </dgm:spPr>
      <dgm:t>
        <a:bodyPr/>
        <a:lstStyle/>
        <a:p>
          <a:r>
            <a:rPr lang="en-ZA" sz="2400" dirty="0">
              <a:solidFill>
                <a:schemeClr val="tx1"/>
              </a:solidFill>
            </a:rPr>
            <a:t>It is counterproductive to push new SMMEs into existing markets without creating new value chains</a:t>
          </a:r>
          <a:endParaRPr lang="en-US" sz="2400" dirty="0">
            <a:solidFill>
              <a:schemeClr val="tx1"/>
            </a:solidFill>
          </a:endParaRPr>
        </a:p>
      </dgm:t>
    </dgm:pt>
    <dgm:pt modelId="{067F08F6-D22A-41D1-BCD8-88C05B47EAF0}" type="parTrans" cxnId="{D6F046E7-F451-4E44-9B60-48C099670F88}">
      <dgm:prSet/>
      <dgm:spPr/>
      <dgm:t>
        <a:bodyPr/>
        <a:lstStyle/>
        <a:p>
          <a:endParaRPr lang="en-US"/>
        </a:p>
      </dgm:t>
    </dgm:pt>
    <dgm:pt modelId="{0653D7EC-B0AD-4493-B650-A95146F1008B}" type="sibTrans" cxnId="{D6F046E7-F451-4E44-9B60-48C099670F88}">
      <dgm:prSet/>
      <dgm:spPr/>
      <dgm:t>
        <a:bodyPr/>
        <a:lstStyle/>
        <a:p>
          <a:endParaRPr lang="en-US"/>
        </a:p>
      </dgm:t>
    </dgm:pt>
    <dgm:pt modelId="{7988D222-8A50-4205-9BCB-7341A50761BB}" type="pres">
      <dgm:prSet presAssocID="{AB824EF1-5B7B-454D-8D87-51CDF4D099B7}" presName="linear" presStyleCnt="0">
        <dgm:presLayoutVars>
          <dgm:animLvl val="lvl"/>
          <dgm:resizeHandles val="exact"/>
        </dgm:presLayoutVars>
      </dgm:prSet>
      <dgm:spPr/>
    </dgm:pt>
    <dgm:pt modelId="{E4ECB9EC-B814-4D86-8479-71C15C6CA6E0}" type="pres">
      <dgm:prSet presAssocID="{DC7DDFBC-24A1-471C-A90D-81A697093F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436918-C9DD-45A2-B3DC-00CC14AA3357}" type="pres">
      <dgm:prSet presAssocID="{EF05D606-59E1-4260-9ED4-38BC5B01DBC3}" presName="spacer" presStyleCnt="0"/>
      <dgm:spPr/>
    </dgm:pt>
    <dgm:pt modelId="{458005D5-BB91-48A5-B32B-8FB4426B6438}" type="pres">
      <dgm:prSet presAssocID="{63A306BA-5D83-455D-BEBB-85C12A2BDD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3CD984-2E1F-4506-8220-350E90AB62D9}" type="pres">
      <dgm:prSet presAssocID="{B823D719-3E3B-4DB1-8181-076FB08ADCEF}" presName="spacer" presStyleCnt="0"/>
      <dgm:spPr/>
    </dgm:pt>
    <dgm:pt modelId="{00558009-4790-4720-9F4A-31FC8F7552D0}" type="pres">
      <dgm:prSet presAssocID="{C174D45F-42AD-410A-A32F-87478FBF86F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D0AB18-58DC-4DF3-B3A6-E3AE0BCEBB70}" type="pres">
      <dgm:prSet presAssocID="{02BE9DF5-9795-44A4-BB44-D259D3E62357}" presName="spacer" presStyleCnt="0"/>
      <dgm:spPr/>
    </dgm:pt>
    <dgm:pt modelId="{6A29C0B0-318D-4148-9C26-F8C15992FEEC}" type="pres">
      <dgm:prSet presAssocID="{58A829DF-DFF2-4852-A9B3-80511984A5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6B7616-E281-4167-8C9D-5F6BD91EC201}" srcId="{AB824EF1-5B7B-454D-8D87-51CDF4D099B7}" destId="{63A306BA-5D83-455D-BEBB-85C12A2BDD67}" srcOrd="1" destOrd="0" parTransId="{8C70AD57-E15E-4065-B180-6E639AD6268D}" sibTransId="{B823D719-3E3B-4DB1-8181-076FB08ADCEF}"/>
    <dgm:cxn modelId="{91E3D62A-CB7D-4099-A08F-0D3795B67387}" type="presOf" srcId="{DC7DDFBC-24A1-471C-A90D-81A697093F5A}" destId="{E4ECB9EC-B814-4D86-8479-71C15C6CA6E0}" srcOrd="0" destOrd="0" presId="urn:microsoft.com/office/officeart/2005/8/layout/vList2"/>
    <dgm:cxn modelId="{C605553E-7E22-4B43-8E3D-67968455B012}" type="presOf" srcId="{C174D45F-42AD-410A-A32F-87478FBF86F9}" destId="{00558009-4790-4720-9F4A-31FC8F7552D0}" srcOrd="0" destOrd="0" presId="urn:microsoft.com/office/officeart/2005/8/layout/vList2"/>
    <dgm:cxn modelId="{ADF6055E-2E55-42A5-A8CC-B442FB9FB78D}" type="presOf" srcId="{AB824EF1-5B7B-454D-8D87-51CDF4D099B7}" destId="{7988D222-8A50-4205-9BCB-7341A50761BB}" srcOrd="0" destOrd="0" presId="urn:microsoft.com/office/officeart/2005/8/layout/vList2"/>
    <dgm:cxn modelId="{59389D62-B87F-49D7-9C05-0984ACDC6FFD}" srcId="{AB824EF1-5B7B-454D-8D87-51CDF4D099B7}" destId="{DC7DDFBC-24A1-471C-A90D-81A697093F5A}" srcOrd="0" destOrd="0" parTransId="{8DD13ADF-92EB-451D-A1F5-A07E7CBBCD3F}" sibTransId="{EF05D606-59E1-4260-9ED4-38BC5B01DBC3}"/>
    <dgm:cxn modelId="{6AFFF259-F53A-482B-9A48-0EFD32DABE0B}" srcId="{AB824EF1-5B7B-454D-8D87-51CDF4D099B7}" destId="{C174D45F-42AD-410A-A32F-87478FBF86F9}" srcOrd="2" destOrd="0" parTransId="{396BD270-D11F-4439-A301-5062D4470BB0}" sibTransId="{02BE9DF5-9795-44A4-BB44-D259D3E62357}"/>
    <dgm:cxn modelId="{9128339C-002D-4CB1-B961-F194367FA1E3}" type="presOf" srcId="{58A829DF-DFF2-4852-A9B3-80511984A5CC}" destId="{6A29C0B0-318D-4148-9C26-F8C15992FEEC}" srcOrd="0" destOrd="0" presId="urn:microsoft.com/office/officeart/2005/8/layout/vList2"/>
    <dgm:cxn modelId="{D6F046E7-F451-4E44-9B60-48C099670F88}" srcId="{AB824EF1-5B7B-454D-8D87-51CDF4D099B7}" destId="{58A829DF-DFF2-4852-A9B3-80511984A5CC}" srcOrd="3" destOrd="0" parTransId="{067F08F6-D22A-41D1-BCD8-88C05B47EAF0}" sibTransId="{0653D7EC-B0AD-4493-B650-A95146F1008B}"/>
    <dgm:cxn modelId="{A0C733E8-6121-4A61-A686-EB68E8422CAA}" type="presOf" srcId="{63A306BA-5D83-455D-BEBB-85C12A2BDD67}" destId="{458005D5-BB91-48A5-B32B-8FB4426B6438}" srcOrd="0" destOrd="0" presId="urn:microsoft.com/office/officeart/2005/8/layout/vList2"/>
    <dgm:cxn modelId="{A2550A33-6F37-4B5A-9670-0E7C32B59A91}" type="presParOf" srcId="{7988D222-8A50-4205-9BCB-7341A50761BB}" destId="{E4ECB9EC-B814-4D86-8479-71C15C6CA6E0}" srcOrd="0" destOrd="0" presId="urn:microsoft.com/office/officeart/2005/8/layout/vList2"/>
    <dgm:cxn modelId="{D255A98F-E212-4DD4-A64C-A457947090FD}" type="presParOf" srcId="{7988D222-8A50-4205-9BCB-7341A50761BB}" destId="{ED436918-C9DD-45A2-B3DC-00CC14AA3357}" srcOrd="1" destOrd="0" presId="urn:microsoft.com/office/officeart/2005/8/layout/vList2"/>
    <dgm:cxn modelId="{F57FF375-BBF1-4CA3-8446-FC19EF84E140}" type="presParOf" srcId="{7988D222-8A50-4205-9BCB-7341A50761BB}" destId="{458005D5-BB91-48A5-B32B-8FB4426B6438}" srcOrd="2" destOrd="0" presId="urn:microsoft.com/office/officeart/2005/8/layout/vList2"/>
    <dgm:cxn modelId="{75F0520B-1427-4031-970B-29B17918D230}" type="presParOf" srcId="{7988D222-8A50-4205-9BCB-7341A50761BB}" destId="{9E3CD984-2E1F-4506-8220-350E90AB62D9}" srcOrd="3" destOrd="0" presId="urn:microsoft.com/office/officeart/2005/8/layout/vList2"/>
    <dgm:cxn modelId="{FB71F915-B89B-4A8C-ABFA-72F04F44B055}" type="presParOf" srcId="{7988D222-8A50-4205-9BCB-7341A50761BB}" destId="{00558009-4790-4720-9F4A-31FC8F7552D0}" srcOrd="4" destOrd="0" presId="urn:microsoft.com/office/officeart/2005/8/layout/vList2"/>
    <dgm:cxn modelId="{E813F2D7-8DEE-488F-85CC-836C6AAC3B5F}" type="presParOf" srcId="{7988D222-8A50-4205-9BCB-7341A50761BB}" destId="{A6D0AB18-58DC-4DF3-B3A6-E3AE0BCEBB70}" srcOrd="5" destOrd="0" presId="urn:microsoft.com/office/officeart/2005/8/layout/vList2"/>
    <dgm:cxn modelId="{CC99C667-C5E8-4321-A2B7-0315CB8803BF}" type="presParOf" srcId="{7988D222-8A50-4205-9BCB-7341A50761BB}" destId="{6A29C0B0-318D-4148-9C26-F8C15992FE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02FE9-31B4-403F-AFD2-B8D8F6B628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A370E-70BD-45AB-B415-847EED1C8F8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ZA" dirty="0">
              <a:solidFill>
                <a:schemeClr val="tx1"/>
              </a:solidFill>
            </a:rPr>
            <a:t>Not looking for grants but rather </a:t>
          </a:r>
          <a:r>
            <a:rPr lang="en-ZA" b="1" i="1" u="none" dirty="0">
              <a:solidFill>
                <a:schemeClr val="tx1"/>
              </a:solidFill>
            </a:rPr>
            <a:t>easily accessible loans </a:t>
          </a:r>
          <a:r>
            <a:rPr lang="en-ZA" dirty="0">
              <a:solidFill>
                <a:schemeClr val="tx1"/>
              </a:solidFill>
            </a:rPr>
            <a:t>with lower barriers and interest rates</a:t>
          </a:r>
          <a:endParaRPr lang="en-US" dirty="0">
            <a:solidFill>
              <a:schemeClr val="tx1"/>
            </a:solidFill>
          </a:endParaRPr>
        </a:p>
      </dgm:t>
    </dgm:pt>
    <dgm:pt modelId="{A36FEBC4-98A1-4BAC-8692-CC3FBD2E70C3}" type="parTrans" cxnId="{BBDA44F7-90D2-4237-83D6-334588B0815F}">
      <dgm:prSet/>
      <dgm:spPr/>
      <dgm:t>
        <a:bodyPr/>
        <a:lstStyle/>
        <a:p>
          <a:endParaRPr lang="en-US"/>
        </a:p>
      </dgm:t>
    </dgm:pt>
    <dgm:pt modelId="{DEFD8F77-4D83-490C-BF74-0AA28C6FC3B7}" type="sibTrans" cxnId="{BBDA44F7-90D2-4237-83D6-334588B0815F}">
      <dgm:prSet/>
      <dgm:spPr/>
      <dgm:t>
        <a:bodyPr/>
        <a:lstStyle/>
        <a:p>
          <a:endParaRPr lang="en-US"/>
        </a:p>
      </dgm:t>
    </dgm:pt>
    <dgm:pt modelId="{85071784-6C6C-4E4D-ADE1-64E9CDA66FF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ZA" dirty="0">
              <a:solidFill>
                <a:schemeClr val="tx1"/>
              </a:solidFill>
            </a:rPr>
            <a:t>Suretyship that holds the entrepreneur liable for all debts for factors very often beyond their control is damaging to livelihoods and puts business owners’ assets at risk</a:t>
          </a:r>
          <a:r>
            <a:rPr lang="en-ZA" u="none" dirty="0">
              <a:solidFill>
                <a:schemeClr val="tx1"/>
              </a:solidFill>
            </a:rPr>
            <a:t>. </a:t>
          </a:r>
          <a:r>
            <a:rPr lang="en-ZA" i="1" u="none" dirty="0">
              <a:solidFill>
                <a:schemeClr val="tx1"/>
              </a:solidFill>
            </a:rPr>
            <a:t>A new </a:t>
          </a:r>
          <a:r>
            <a:rPr lang="en-ZA" b="1" i="1" u="none" dirty="0">
              <a:solidFill>
                <a:schemeClr val="tx1"/>
              </a:solidFill>
            </a:rPr>
            <a:t>suretyship insurance or guarantee scheme </a:t>
          </a:r>
          <a:r>
            <a:rPr lang="en-ZA" i="1" u="none" dirty="0">
              <a:solidFill>
                <a:schemeClr val="tx1"/>
              </a:solidFill>
            </a:rPr>
            <a:t>funded by SMMEs is needed. </a:t>
          </a:r>
          <a:endParaRPr lang="en-US" u="none" dirty="0">
            <a:solidFill>
              <a:schemeClr val="tx1"/>
            </a:solidFill>
          </a:endParaRPr>
        </a:p>
      </dgm:t>
    </dgm:pt>
    <dgm:pt modelId="{8FFE260B-16CA-4547-B0A2-41C41D2ED82D}" type="parTrans" cxnId="{E73C75F7-0391-4979-BD82-EF569903C6A3}">
      <dgm:prSet/>
      <dgm:spPr/>
      <dgm:t>
        <a:bodyPr/>
        <a:lstStyle/>
        <a:p>
          <a:endParaRPr lang="en-US"/>
        </a:p>
      </dgm:t>
    </dgm:pt>
    <dgm:pt modelId="{493B2799-BE19-4B65-B0D4-F219DCB53284}" type="sibTrans" cxnId="{E73C75F7-0391-4979-BD82-EF569903C6A3}">
      <dgm:prSet/>
      <dgm:spPr/>
      <dgm:t>
        <a:bodyPr/>
        <a:lstStyle/>
        <a:p>
          <a:endParaRPr lang="en-US"/>
        </a:p>
      </dgm:t>
    </dgm:pt>
    <dgm:pt modelId="{CCEF8BAB-3FF1-4CE8-B280-FB2D3BC8A70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ZA" dirty="0">
              <a:solidFill>
                <a:schemeClr val="tx1"/>
              </a:solidFill>
            </a:rPr>
            <a:t>If the SMME budget that is allocated was being spent in a manner that is </a:t>
          </a:r>
          <a:r>
            <a:rPr lang="en-ZA" b="1" i="1" u="none" dirty="0">
              <a:solidFill>
                <a:schemeClr val="tx1"/>
              </a:solidFill>
            </a:rPr>
            <a:t>more closely aligned with what SMME’s daily realities are.</a:t>
          </a:r>
          <a:endParaRPr lang="en-US" b="1" i="1" u="none" dirty="0">
            <a:solidFill>
              <a:schemeClr val="tx1"/>
            </a:solidFill>
          </a:endParaRPr>
        </a:p>
      </dgm:t>
    </dgm:pt>
    <dgm:pt modelId="{3E819023-54BF-438C-9146-4BCB4E7254D1}" type="parTrans" cxnId="{F1946A33-3035-4300-BDD1-2E3ECB7847EF}">
      <dgm:prSet/>
      <dgm:spPr/>
      <dgm:t>
        <a:bodyPr/>
        <a:lstStyle/>
        <a:p>
          <a:endParaRPr lang="en-US"/>
        </a:p>
      </dgm:t>
    </dgm:pt>
    <dgm:pt modelId="{4D1DF1B5-3627-428B-9F41-D868B3FA019B}" type="sibTrans" cxnId="{F1946A33-3035-4300-BDD1-2E3ECB7847EF}">
      <dgm:prSet/>
      <dgm:spPr/>
      <dgm:t>
        <a:bodyPr/>
        <a:lstStyle/>
        <a:p>
          <a:endParaRPr lang="en-US"/>
        </a:p>
      </dgm:t>
    </dgm:pt>
    <dgm:pt modelId="{DFF48E54-11B7-497B-8930-4C28267E24C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ZA" dirty="0">
              <a:solidFill>
                <a:schemeClr val="tx1"/>
              </a:solidFill>
            </a:rPr>
            <a:t>Government guarantees during 2020 were channelled through instruments (banks) that have high qualification barriers and are generally risk averse.  Let </a:t>
          </a:r>
          <a:r>
            <a:rPr lang="en-ZA" b="1" i="1" u="none" dirty="0">
              <a:solidFill>
                <a:schemeClr val="tx1"/>
              </a:solidFill>
            </a:rPr>
            <a:t>Associations be consulted in the design </a:t>
          </a:r>
          <a:r>
            <a:rPr lang="en-ZA" dirty="0">
              <a:solidFill>
                <a:schemeClr val="tx1"/>
              </a:solidFill>
            </a:rPr>
            <a:t>of instruments in the disbursements of loans.</a:t>
          </a:r>
          <a:endParaRPr lang="en-US" dirty="0">
            <a:solidFill>
              <a:schemeClr val="tx1"/>
            </a:solidFill>
          </a:endParaRPr>
        </a:p>
      </dgm:t>
    </dgm:pt>
    <dgm:pt modelId="{DA85D202-08F9-4AD6-8F28-1EF15C9C9846}" type="parTrans" cxnId="{D0E24BF0-3A92-4220-8A0A-2DEDCCB6E3D8}">
      <dgm:prSet/>
      <dgm:spPr/>
      <dgm:t>
        <a:bodyPr/>
        <a:lstStyle/>
        <a:p>
          <a:endParaRPr lang="en-US"/>
        </a:p>
      </dgm:t>
    </dgm:pt>
    <dgm:pt modelId="{D89BB9A1-07A9-4177-9542-65F726A6E446}" type="sibTrans" cxnId="{D0E24BF0-3A92-4220-8A0A-2DEDCCB6E3D8}">
      <dgm:prSet/>
      <dgm:spPr/>
      <dgm:t>
        <a:bodyPr/>
        <a:lstStyle/>
        <a:p>
          <a:endParaRPr lang="en-US"/>
        </a:p>
      </dgm:t>
    </dgm:pt>
    <dgm:pt modelId="{D94E718F-1F64-48F7-8B3E-3FF652356450}" type="pres">
      <dgm:prSet presAssocID="{4B202FE9-31B4-403F-AFD2-B8D8F6B628CE}" presName="linear" presStyleCnt="0">
        <dgm:presLayoutVars>
          <dgm:animLvl val="lvl"/>
          <dgm:resizeHandles val="exact"/>
        </dgm:presLayoutVars>
      </dgm:prSet>
      <dgm:spPr/>
    </dgm:pt>
    <dgm:pt modelId="{71D2C203-D12F-407F-B333-6631A8C3CC60}" type="pres">
      <dgm:prSet presAssocID="{003A370E-70BD-45AB-B415-847EED1C8F85}" presName="parentText" presStyleLbl="node1" presStyleIdx="0" presStyleCnt="4" custLinFactNeighborX="1524" custLinFactNeighborY="61999">
        <dgm:presLayoutVars>
          <dgm:chMax val="0"/>
          <dgm:bulletEnabled val="1"/>
        </dgm:presLayoutVars>
      </dgm:prSet>
      <dgm:spPr/>
    </dgm:pt>
    <dgm:pt modelId="{90E6951D-4016-4A85-B525-B37812859095}" type="pres">
      <dgm:prSet presAssocID="{DEFD8F77-4D83-490C-BF74-0AA28C6FC3B7}" presName="spacer" presStyleCnt="0"/>
      <dgm:spPr/>
    </dgm:pt>
    <dgm:pt modelId="{285DC2AB-0D47-4B33-8C8C-A95C53235D04}" type="pres">
      <dgm:prSet presAssocID="{85071784-6C6C-4E4D-ADE1-64E9CDA66F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8DA205-7046-41B8-977A-92EFEDA19ECD}" type="pres">
      <dgm:prSet presAssocID="{493B2799-BE19-4B65-B0D4-F219DCB53284}" presName="spacer" presStyleCnt="0"/>
      <dgm:spPr/>
    </dgm:pt>
    <dgm:pt modelId="{7ED42DEE-CB99-4B30-B45E-0B43597DFBD1}" type="pres">
      <dgm:prSet presAssocID="{CCEF8BAB-3FF1-4CE8-B280-FB2D3BC8A7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BDB819-600E-4507-B7DC-33585D0F4C0F}" type="pres">
      <dgm:prSet presAssocID="{4D1DF1B5-3627-428B-9F41-D868B3FA019B}" presName="spacer" presStyleCnt="0"/>
      <dgm:spPr/>
    </dgm:pt>
    <dgm:pt modelId="{430EE042-C80A-4919-A825-36DB12E32D6A}" type="pres">
      <dgm:prSet presAssocID="{DFF48E54-11B7-497B-8930-4C28267E24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946A33-3035-4300-BDD1-2E3ECB7847EF}" srcId="{4B202FE9-31B4-403F-AFD2-B8D8F6B628CE}" destId="{CCEF8BAB-3FF1-4CE8-B280-FB2D3BC8A708}" srcOrd="2" destOrd="0" parTransId="{3E819023-54BF-438C-9146-4BCB4E7254D1}" sibTransId="{4D1DF1B5-3627-428B-9F41-D868B3FA019B}"/>
    <dgm:cxn modelId="{ED4DD35B-B6DA-4476-9FDF-831D861A971A}" type="presOf" srcId="{4B202FE9-31B4-403F-AFD2-B8D8F6B628CE}" destId="{D94E718F-1F64-48F7-8B3E-3FF652356450}" srcOrd="0" destOrd="0" presId="urn:microsoft.com/office/officeart/2005/8/layout/vList2"/>
    <dgm:cxn modelId="{BD58E15C-C9BF-48F8-B27C-D802EEA7C14A}" type="presOf" srcId="{003A370E-70BD-45AB-B415-847EED1C8F85}" destId="{71D2C203-D12F-407F-B333-6631A8C3CC60}" srcOrd="0" destOrd="0" presId="urn:microsoft.com/office/officeart/2005/8/layout/vList2"/>
    <dgm:cxn modelId="{5C94DBBB-F25D-443D-8F0C-A2340994E687}" type="presOf" srcId="{85071784-6C6C-4E4D-ADE1-64E9CDA66FF7}" destId="{285DC2AB-0D47-4B33-8C8C-A95C53235D04}" srcOrd="0" destOrd="0" presId="urn:microsoft.com/office/officeart/2005/8/layout/vList2"/>
    <dgm:cxn modelId="{D81673C9-8B08-4E66-A691-F18B774AC745}" type="presOf" srcId="{CCEF8BAB-3FF1-4CE8-B280-FB2D3BC8A708}" destId="{7ED42DEE-CB99-4B30-B45E-0B43597DFBD1}" srcOrd="0" destOrd="0" presId="urn:microsoft.com/office/officeart/2005/8/layout/vList2"/>
    <dgm:cxn modelId="{D0E24BF0-3A92-4220-8A0A-2DEDCCB6E3D8}" srcId="{4B202FE9-31B4-403F-AFD2-B8D8F6B628CE}" destId="{DFF48E54-11B7-497B-8930-4C28267E24CD}" srcOrd="3" destOrd="0" parTransId="{DA85D202-08F9-4AD6-8F28-1EF15C9C9846}" sibTransId="{D89BB9A1-07A9-4177-9542-65F726A6E446}"/>
    <dgm:cxn modelId="{BBDA44F7-90D2-4237-83D6-334588B0815F}" srcId="{4B202FE9-31B4-403F-AFD2-B8D8F6B628CE}" destId="{003A370E-70BD-45AB-B415-847EED1C8F85}" srcOrd="0" destOrd="0" parTransId="{A36FEBC4-98A1-4BAC-8692-CC3FBD2E70C3}" sibTransId="{DEFD8F77-4D83-490C-BF74-0AA28C6FC3B7}"/>
    <dgm:cxn modelId="{E73C75F7-0391-4979-BD82-EF569903C6A3}" srcId="{4B202FE9-31B4-403F-AFD2-B8D8F6B628CE}" destId="{85071784-6C6C-4E4D-ADE1-64E9CDA66FF7}" srcOrd="1" destOrd="0" parTransId="{8FFE260B-16CA-4547-B0A2-41C41D2ED82D}" sibTransId="{493B2799-BE19-4B65-B0D4-F219DCB53284}"/>
    <dgm:cxn modelId="{75B7F5F7-4279-432C-9BB4-DF712E01762D}" type="presOf" srcId="{DFF48E54-11B7-497B-8930-4C28267E24CD}" destId="{430EE042-C80A-4919-A825-36DB12E32D6A}" srcOrd="0" destOrd="0" presId="urn:microsoft.com/office/officeart/2005/8/layout/vList2"/>
    <dgm:cxn modelId="{7E072E5A-E28B-430A-AB6E-69159C299348}" type="presParOf" srcId="{D94E718F-1F64-48F7-8B3E-3FF652356450}" destId="{71D2C203-D12F-407F-B333-6631A8C3CC60}" srcOrd="0" destOrd="0" presId="urn:microsoft.com/office/officeart/2005/8/layout/vList2"/>
    <dgm:cxn modelId="{9E736339-2958-4D0F-B251-2DE0107CE32F}" type="presParOf" srcId="{D94E718F-1F64-48F7-8B3E-3FF652356450}" destId="{90E6951D-4016-4A85-B525-B37812859095}" srcOrd="1" destOrd="0" presId="urn:microsoft.com/office/officeart/2005/8/layout/vList2"/>
    <dgm:cxn modelId="{A9BCDF14-1210-4A47-AA54-FD1397B19E92}" type="presParOf" srcId="{D94E718F-1F64-48F7-8B3E-3FF652356450}" destId="{285DC2AB-0D47-4B33-8C8C-A95C53235D04}" srcOrd="2" destOrd="0" presId="urn:microsoft.com/office/officeart/2005/8/layout/vList2"/>
    <dgm:cxn modelId="{95BD8FBB-5814-4BD6-A7D6-4DE075D61EB4}" type="presParOf" srcId="{D94E718F-1F64-48F7-8B3E-3FF652356450}" destId="{F28DA205-7046-41B8-977A-92EFEDA19ECD}" srcOrd="3" destOrd="0" presId="urn:microsoft.com/office/officeart/2005/8/layout/vList2"/>
    <dgm:cxn modelId="{4993C1B0-18F6-4F76-8160-FB7B42AFBE00}" type="presParOf" srcId="{D94E718F-1F64-48F7-8B3E-3FF652356450}" destId="{7ED42DEE-CB99-4B30-B45E-0B43597DFBD1}" srcOrd="4" destOrd="0" presId="urn:microsoft.com/office/officeart/2005/8/layout/vList2"/>
    <dgm:cxn modelId="{C6D5E4C0-3F5F-4C11-85D9-FF5B41814148}" type="presParOf" srcId="{D94E718F-1F64-48F7-8B3E-3FF652356450}" destId="{7CBDB819-600E-4507-B7DC-33585D0F4C0F}" srcOrd="5" destOrd="0" presId="urn:microsoft.com/office/officeart/2005/8/layout/vList2"/>
    <dgm:cxn modelId="{80F48EE4-48B1-4334-AC6D-417A10E5E776}" type="presParOf" srcId="{D94E718F-1F64-48F7-8B3E-3FF652356450}" destId="{430EE042-C80A-4919-A825-36DB12E32D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1F37CE-4033-4DF4-831F-AFDD7A5DA0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0B3B4-0CAE-4762-9AA9-988F71D3DC0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ZA">
              <a:solidFill>
                <a:schemeClr val="tx1"/>
              </a:solidFill>
            </a:rPr>
            <a:t>The Department of Small Business needs to be a </a:t>
          </a:r>
          <a:r>
            <a:rPr lang="en-ZA" b="1" i="1">
              <a:solidFill>
                <a:schemeClr val="tx1"/>
              </a:solidFill>
            </a:rPr>
            <a:t>1-stop shop where SMME needs can be channelled </a:t>
          </a:r>
          <a:r>
            <a:rPr lang="en-ZA">
              <a:solidFill>
                <a:schemeClr val="tx1"/>
              </a:solidFill>
            </a:rPr>
            <a:t>to various government departments for quicker responses.</a:t>
          </a:r>
          <a:endParaRPr lang="en-US" dirty="0">
            <a:solidFill>
              <a:schemeClr val="tx1"/>
            </a:solidFill>
          </a:endParaRPr>
        </a:p>
      </dgm:t>
    </dgm:pt>
    <dgm:pt modelId="{8AF157A1-D343-42CB-8FB3-F22CED1ACC53}" type="parTrans" cxnId="{D6562D7E-2D5E-4003-BA6C-41D367856122}">
      <dgm:prSet/>
      <dgm:spPr/>
      <dgm:t>
        <a:bodyPr/>
        <a:lstStyle/>
        <a:p>
          <a:endParaRPr lang="en-US"/>
        </a:p>
      </dgm:t>
    </dgm:pt>
    <dgm:pt modelId="{65C30E8C-580A-4DD5-850D-B27164BD18F4}" type="sibTrans" cxnId="{D6562D7E-2D5E-4003-BA6C-41D367856122}">
      <dgm:prSet/>
      <dgm:spPr/>
      <dgm:t>
        <a:bodyPr/>
        <a:lstStyle/>
        <a:p>
          <a:endParaRPr lang="en-US"/>
        </a:p>
      </dgm:t>
    </dgm:pt>
    <dgm:pt modelId="{27254CC0-C32F-4FF9-B839-422A6E44998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ZA">
              <a:solidFill>
                <a:schemeClr val="tx1"/>
              </a:solidFill>
            </a:rPr>
            <a:t>Loadshedding </a:t>
          </a:r>
          <a:r>
            <a:rPr lang="en-ZA" b="1" i="1">
              <a:solidFill>
                <a:schemeClr val="tx1"/>
              </a:solidFill>
            </a:rPr>
            <a:t>impacts on SMMEs</a:t>
          </a:r>
          <a:endParaRPr lang="en-US" b="1" i="1" dirty="0">
            <a:solidFill>
              <a:schemeClr val="tx1"/>
            </a:solidFill>
          </a:endParaRPr>
        </a:p>
      </dgm:t>
    </dgm:pt>
    <dgm:pt modelId="{89AA57B0-134D-43CD-8C17-5F59277F4BE3}" type="parTrans" cxnId="{52EF06C6-554A-474B-8ECD-DEDD05293067}">
      <dgm:prSet/>
      <dgm:spPr/>
      <dgm:t>
        <a:bodyPr/>
        <a:lstStyle/>
        <a:p>
          <a:endParaRPr lang="en-US"/>
        </a:p>
      </dgm:t>
    </dgm:pt>
    <dgm:pt modelId="{FF533658-2575-418F-9763-DF032207ED8A}" type="sibTrans" cxnId="{52EF06C6-554A-474B-8ECD-DEDD05293067}">
      <dgm:prSet/>
      <dgm:spPr/>
      <dgm:t>
        <a:bodyPr/>
        <a:lstStyle/>
        <a:p>
          <a:endParaRPr lang="en-US"/>
        </a:p>
      </dgm:t>
    </dgm:pt>
    <dgm:pt modelId="{C67564B3-3A01-4E9B-900D-A327A2BD8E2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ZA">
              <a:solidFill>
                <a:schemeClr val="tx1"/>
              </a:solidFill>
            </a:rPr>
            <a:t>SMMEs can be developed to become the forerunners in </a:t>
          </a:r>
          <a:r>
            <a:rPr lang="en-ZA" b="1" i="1">
              <a:solidFill>
                <a:schemeClr val="tx1"/>
              </a:solidFill>
            </a:rPr>
            <a:t>driving the renewable energy</a:t>
          </a:r>
          <a:endParaRPr lang="en-US" b="1" i="1" dirty="0">
            <a:solidFill>
              <a:schemeClr val="tx1"/>
            </a:solidFill>
          </a:endParaRPr>
        </a:p>
      </dgm:t>
    </dgm:pt>
    <dgm:pt modelId="{67BED232-76D1-4034-B925-4B7757EA2659}" type="parTrans" cxnId="{01586EC9-7F22-46FC-9560-E9C197F5A537}">
      <dgm:prSet/>
      <dgm:spPr/>
      <dgm:t>
        <a:bodyPr/>
        <a:lstStyle/>
        <a:p>
          <a:endParaRPr lang="en-US"/>
        </a:p>
      </dgm:t>
    </dgm:pt>
    <dgm:pt modelId="{7303A39F-9F8B-4012-86F4-DB65D3407084}" type="sibTrans" cxnId="{01586EC9-7F22-46FC-9560-E9C197F5A537}">
      <dgm:prSet/>
      <dgm:spPr/>
      <dgm:t>
        <a:bodyPr/>
        <a:lstStyle/>
        <a:p>
          <a:endParaRPr lang="en-US"/>
        </a:p>
      </dgm:t>
    </dgm:pt>
    <dgm:pt modelId="{34D62F2C-190F-407A-9707-09EF71F0069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ZA">
              <a:solidFill>
                <a:schemeClr val="tx1"/>
              </a:solidFill>
            </a:rPr>
            <a:t>Red tape </a:t>
          </a:r>
          <a:r>
            <a:rPr lang="en-ZA" b="1" i="1">
              <a:solidFill>
                <a:schemeClr val="tx1"/>
              </a:solidFill>
            </a:rPr>
            <a:t>reduction</a:t>
          </a:r>
          <a:r>
            <a:rPr lang="en-ZA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0B6FCC1D-9BCB-4FE1-A856-BFE1F8E08431}" type="parTrans" cxnId="{2352A539-BC41-45B2-A2F7-4B05A15C425C}">
      <dgm:prSet/>
      <dgm:spPr/>
      <dgm:t>
        <a:bodyPr/>
        <a:lstStyle/>
        <a:p>
          <a:endParaRPr lang="en-US"/>
        </a:p>
      </dgm:t>
    </dgm:pt>
    <dgm:pt modelId="{23F00D96-9B8C-40A3-929F-71795F315E72}" type="sibTrans" cxnId="{2352A539-BC41-45B2-A2F7-4B05A15C425C}">
      <dgm:prSet/>
      <dgm:spPr/>
      <dgm:t>
        <a:bodyPr/>
        <a:lstStyle/>
        <a:p>
          <a:endParaRPr lang="en-US"/>
        </a:p>
      </dgm:t>
    </dgm:pt>
    <dgm:pt modelId="{AF9B25F6-1A33-4ABF-8E10-4FDE159B9AD1}" type="pres">
      <dgm:prSet presAssocID="{761F37CE-4033-4DF4-831F-AFDD7A5DA094}" presName="linear" presStyleCnt="0">
        <dgm:presLayoutVars>
          <dgm:animLvl val="lvl"/>
          <dgm:resizeHandles val="exact"/>
        </dgm:presLayoutVars>
      </dgm:prSet>
      <dgm:spPr/>
    </dgm:pt>
    <dgm:pt modelId="{EC4B6D91-059E-4072-A29F-1C4E8D5358B1}" type="pres">
      <dgm:prSet presAssocID="{80B0B3B4-0CAE-4762-9AA9-988F71D3DC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C7D06B-EBBA-44DD-A867-142F65D5767B}" type="pres">
      <dgm:prSet presAssocID="{65C30E8C-580A-4DD5-850D-B27164BD18F4}" presName="spacer" presStyleCnt="0"/>
      <dgm:spPr/>
    </dgm:pt>
    <dgm:pt modelId="{AF207016-27CD-4C09-84CF-06D9BBDD18A6}" type="pres">
      <dgm:prSet presAssocID="{27254CC0-C32F-4FF9-B839-422A6E449986}" presName="parentText" presStyleLbl="node1" presStyleIdx="1" presStyleCnt="4" custLinFactNeighborX="552" custLinFactNeighborY="25558">
        <dgm:presLayoutVars>
          <dgm:chMax val="0"/>
          <dgm:bulletEnabled val="1"/>
        </dgm:presLayoutVars>
      </dgm:prSet>
      <dgm:spPr/>
    </dgm:pt>
    <dgm:pt modelId="{29C06FC7-8FEE-44F6-B122-66C20E3E8470}" type="pres">
      <dgm:prSet presAssocID="{FF533658-2575-418F-9763-DF032207ED8A}" presName="spacer" presStyleCnt="0"/>
      <dgm:spPr/>
    </dgm:pt>
    <dgm:pt modelId="{D3F886E8-FD28-40A5-8E42-2D8929B6951B}" type="pres">
      <dgm:prSet presAssocID="{C67564B3-3A01-4E9B-900D-A327A2BD8E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1D1B62-56F2-4C14-81DD-7BF9E72BC1B4}" type="pres">
      <dgm:prSet presAssocID="{7303A39F-9F8B-4012-86F4-DB65D3407084}" presName="spacer" presStyleCnt="0"/>
      <dgm:spPr/>
    </dgm:pt>
    <dgm:pt modelId="{780637EE-F332-41BB-B9A3-0601440832D1}" type="pres">
      <dgm:prSet presAssocID="{34D62F2C-190F-407A-9707-09EF71F0069D}" presName="parentText" presStyleLbl="node1" presStyleIdx="3" presStyleCnt="4" custLinFactY="6560" custLinFactNeighborX="552" custLinFactNeighborY="100000">
        <dgm:presLayoutVars>
          <dgm:chMax val="0"/>
          <dgm:bulletEnabled val="1"/>
        </dgm:presLayoutVars>
      </dgm:prSet>
      <dgm:spPr/>
    </dgm:pt>
  </dgm:ptLst>
  <dgm:cxnLst>
    <dgm:cxn modelId="{730BC901-5866-4970-ADF9-DF0C0218FDD0}" type="presOf" srcId="{80B0B3B4-0CAE-4762-9AA9-988F71D3DC0D}" destId="{EC4B6D91-059E-4072-A29F-1C4E8D5358B1}" srcOrd="0" destOrd="0" presId="urn:microsoft.com/office/officeart/2005/8/layout/vList2"/>
    <dgm:cxn modelId="{7C96421D-6FD7-4165-BDD6-5F34669821B1}" type="presOf" srcId="{34D62F2C-190F-407A-9707-09EF71F0069D}" destId="{780637EE-F332-41BB-B9A3-0601440832D1}" srcOrd="0" destOrd="0" presId="urn:microsoft.com/office/officeart/2005/8/layout/vList2"/>
    <dgm:cxn modelId="{2352A539-BC41-45B2-A2F7-4B05A15C425C}" srcId="{761F37CE-4033-4DF4-831F-AFDD7A5DA094}" destId="{34D62F2C-190F-407A-9707-09EF71F0069D}" srcOrd="3" destOrd="0" parTransId="{0B6FCC1D-9BCB-4FE1-A856-BFE1F8E08431}" sibTransId="{23F00D96-9B8C-40A3-929F-71795F315E72}"/>
    <dgm:cxn modelId="{B456F248-3172-49E1-81C5-00868BE2AC1B}" type="presOf" srcId="{761F37CE-4033-4DF4-831F-AFDD7A5DA094}" destId="{AF9B25F6-1A33-4ABF-8E10-4FDE159B9AD1}" srcOrd="0" destOrd="0" presId="urn:microsoft.com/office/officeart/2005/8/layout/vList2"/>
    <dgm:cxn modelId="{D6562D7E-2D5E-4003-BA6C-41D367856122}" srcId="{761F37CE-4033-4DF4-831F-AFDD7A5DA094}" destId="{80B0B3B4-0CAE-4762-9AA9-988F71D3DC0D}" srcOrd="0" destOrd="0" parTransId="{8AF157A1-D343-42CB-8FB3-F22CED1ACC53}" sibTransId="{65C30E8C-580A-4DD5-850D-B27164BD18F4}"/>
    <dgm:cxn modelId="{5FC27CB2-AA7D-440B-8E0B-0886D29D5A4F}" type="presOf" srcId="{C67564B3-3A01-4E9B-900D-A327A2BD8E25}" destId="{D3F886E8-FD28-40A5-8E42-2D8929B6951B}" srcOrd="0" destOrd="0" presId="urn:microsoft.com/office/officeart/2005/8/layout/vList2"/>
    <dgm:cxn modelId="{52EF06C6-554A-474B-8ECD-DEDD05293067}" srcId="{761F37CE-4033-4DF4-831F-AFDD7A5DA094}" destId="{27254CC0-C32F-4FF9-B839-422A6E449986}" srcOrd="1" destOrd="0" parTransId="{89AA57B0-134D-43CD-8C17-5F59277F4BE3}" sibTransId="{FF533658-2575-418F-9763-DF032207ED8A}"/>
    <dgm:cxn modelId="{01586EC9-7F22-46FC-9560-E9C197F5A537}" srcId="{761F37CE-4033-4DF4-831F-AFDD7A5DA094}" destId="{C67564B3-3A01-4E9B-900D-A327A2BD8E25}" srcOrd="2" destOrd="0" parTransId="{67BED232-76D1-4034-B925-4B7757EA2659}" sibTransId="{7303A39F-9F8B-4012-86F4-DB65D3407084}"/>
    <dgm:cxn modelId="{D7EC08CB-D983-4E2D-90A2-797F002EEF7A}" type="presOf" srcId="{27254CC0-C32F-4FF9-B839-422A6E449986}" destId="{AF207016-27CD-4C09-84CF-06D9BBDD18A6}" srcOrd="0" destOrd="0" presId="urn:microsoft.com/office/officeart/2005/8/layout/vList2"/>
    <dgm:cxn modelId="{6A5D4DDD-10AD-465B-866A-13BA3F2C6667}" type="presParOf" srcId="{AF9B25F6-1A33-4ABF-8E10-4FDE159B9AD1}" destId="{EC4B6D91-059E-4072-A29F-1C4E8D5358B1}" srcOrd="0" destOrd="0" presId="urn:microsoft.com/office/officeart/2005/8/layout/vList2"/>
    <dgm:cxn modelId="{ABC29D10-4BC9-4E61-90F4-C7D02A1B0E70}" type="presParOf" srcId="{AF9B25F6-1A33-4ABF-8E10-4FDE159B9AD1}" destId="{55C7D06B-EBBA-44DD-A867-142F65D5767B}" srcOrd="1" destOrd="0" presId="urn:microsoft.com/office/officeart/2005/8/layout/vList2"/>
    <dgm:cxn modelId="{BBD38B07-D4C7-442A-A690-043FE2EA6B7F}" type="presParOf" srcId="{AF9B25F6-1A33-4ABF-8E10-4FDE159B9AD1}" destId="{AF207016-27CD-4C09-84CF-06D9BBDD18A6}" srcOrd="2" destOrd="0" presId="urn:microsoft.com/office/officeart/2005/8/layout/vList2"/>
    <dgm:cxn modelId="{6099AC29-F581-409E-8245-B413FAB3CF06}" type="presParOf" srcId="{AF9B25F6-1A33-4ABF-8E10-4FDE159B9AD1}" destId="{29C06FC7-8FEE-44F6-B122-66C20E3E8470}" srcOrd="3" destOrd="0" presId="urn:microsoft.com/office/officeart/2005/8/layout/vList2"/>
    <dgm:cxn modelId="{8B0BA425-8BE7-43CA-8E4A-41738376C4BA}" type="presParOf" srcId="{AF9B25F6-1A33-4ABF-8E10-4FDE159B9AD1}" destId="{D3F886E8-FD28-40A5-8E42-2D8929B6951B}" srcOrd="4" destOrd="0" presId="urn:microsoft.com/office/officeart/2005/8/layout/vList2"/>
    <dgm:cxn modelId="{E514E183-4C3D-4E20-B935-E500608D20D2}" type="presParOf" srcId="{AF9B25F6-1A33-4ABF-8E10-4FDE159B9AD1}" destId="{9A1D1B62-56F2-4C14-81DD-7BF9E72BC1B4}" srcOrd="5" destOrd="0" presId="urn:microsoft.com/office/officeart/2005/8/layout/vList2"/>
    <dgm:cxn modelId="{DF240DFE-C672-4F7B-ABBA-0EFF4E4EE0C4}" type="presParOf" srcId="{AF9B25F6-1A33-4ABF-8E10-4FDE159B9AD1}" destId="{780637EE-F332-41BB-B9A3-0601440832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CC8977-9FF8-40ED-B2D9-C7125FB2D87B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77B71-B112-472B-8483-BC08C4FBFA16}">
      <dgm:prSet/>
      <dgm:spPr/>
      <dgm:t>
        <a:bodyPr/>
        <a:lstStyle/>
        <a:p>
          <a:r>
            <a:rPr lang="en-US"/>
            <a:t>Access</a:t>
          </a:r>
        </a:p>
      </dgm:t>
    </dgm:pt>
    <dgm:pt modelId="{86E55FA0-51D4-4FD1-A1EB-6C9F0A50B152}" type="parTrans" cxnId="{04AAD4D9-85F7-40C2-A26B-3D9E1C9234C3}">
      <dgm:prSet/>
      <dgm:spPr/>
      <dgm:t>
        <a:bodyPr/>
        <a:lstStyle/>
        <a:p>
          <a:endParaRPr lang="en-US"/>
        </a:p>
      </dgm:t>
    </dgm:pt>
    <dgm:pt modelId="{B986BD5F-97E5-4AFD-8EB3-874B119D92A3}" type="sibTrans" cxnId="{04AAD4D9-85F7-40C2-A26B-3D9E1C9234C3}">
      <dgm:prSet/>
      <dgm:spPr/>
      <dgm:t>
        <a:bodyPr/>
        <a:lstStyle/>
        <a:p>
          <a:endParaRPr lang="en-US"/>
        </a:p>
      </dgm:t>
    </dgm:pt>
    <dgm:pt modelId="{66BF7758-6BB2-4F77-B0B8-8C1E0473EE9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Access to markets</a:t>
          </a:r>
        </a:p>
      </dgm:t>
    </dgm:pt>
    <dgm:pt modelId="{340C00F9-E776-4925-A8F2-2D1F9F550F43}" type="parTrans" cxnId="{D503761F-4158-4C1F-A274-47808748E63F}">
      <dgm:prSet/>
      <dgm:spPr/>
      <dgm:t>
        <a:bodyPr/>
        <a:lstStyle/>
        <a:p>
          <a:endParaRPr lang="en-US"/>
        </a:p>
      </dgm:t>
    </dgm:pt>
    <dgm:pt modelId="{9BF9D376-D367-4021-9B95-96E4BD3AF79D}" type="sibTrans" cxnId="{D503761F-4158-4C1F-A274-47808748E63F}">
      <dgm:prSet/>
      <dgm:spPr/>
      <dgm:t>
        <a:bodyPr/>
        <a:lstStyle/>
        <a:p>
          <a:endParaRPr lang="en-US"/>
        </a:p>
      </dgm:t>
    </dgm:pt>
    <dgm:pt modelId="{1BCB89AD-5D0B-46AE-B3E1-78FF909ED154}">
      <dgm:prSet/>
      <dgm:spPr/>
      <dgm:t>
        <a:bodyPr/>
        <a:lstStyle/>
        <a:p>
          <a:r>
            <a:rPr lang="en-US"/>
            <a:t>Consult</a:t>
          </a:r>
        </a:p>
      </dgm:t>
    </dgm:pt>
    <dgm:pt modelId="{2F7A7292-56A2-4D55-B65D-10F1EBB66B9A}" type="parTrans" cxnId="{7CBE5EBA-CE5A-4893-9C1F-A542DBFA2246}">
      <dgm:prSet/>
      <dgm:spPr/>
      <dgm:t>
        <a:bodyPr/>
        <a:lstStyle/>
        <a:p>
          <a:endParaRPr lang="en-US"/>
        </a:p>
      </dgm:t>
    </dgm:pt>
    <dgm:pt modelId="{391EF67C-F206-4640-8634-3D80DB95D43B}" type="sibTrans" cxnId="{7CBE5EBA-CE5A-4893-9C1F-A542DBFA2246}">
      <dgm:prSet/>
      <dgm:spPr/>
      <dgm:t>
        <a:bodyPr/>
        <a:lstStyle/>
        <a:p>
          <a:endParaRPr lang="en-US"/>
        </a:p>
      </dgm:t>
    </dgm:pt>
    <dgm:pt modelId="{B358DBD4-B65C-44CA-9262-6BA249285636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Consult with Associations when doing budget planning, needs assessments and focus areas when drawing up plans that affect SMMEs</a:t>
          </a:r>
        </a:p>
      </dgm:t>
    </dgm:pt>
    <dgm:pt modelId="{BF0449D1-24DF-49D6-AF47-EF24F40738AE}" type="parTrans" cxnId="{CD7C8904-E5AB-41C9-81F8-B3788B2AF67F}">
      <dgm:prSet/>
      <dgm:spPr/>
      <dgm:t>
        <a:bodyPr/>
        <a:lstStyle/>
        <a:p>
          <a:endParaRPr lang="en-US"/>
        </a:p>
      </dgm:t>
    </dgm:pt>
    <dgm:pt modelId="{2454408E-7E74-4811-B7A1-17620B5283A0}" type="sibTrans" cxnId="{CD7C8904-E5AB-41C9-81F8-B3788B2AF67F}">
      <dgm:prSet/>
      <dgm:spPr/>
      <dgm:t>
        <a:bodyPr/>
        <a:lstStyle/>
        <a:p>
          <a:endParaRPr lang="en-US"/>
        </a:p>
      </dgm:t>
    </dgm:pt>
    <dgm:pt modelId="{86556AAC-E9E0-4309-8310-1797982078F7}">
      <dgm:prSet/>
      <dgm:spPr/>
      <dgm:t>
        <a:bodyPr/>
        <a:lstStyle/>
        <a:p>
          <a:r>
            <a:rPr lang="en-US"/>
            <a:t>Focus on</a:t>
          </a:r>
        </a:p>
      </dgm:t>
    </dgm:pt>
    <dgm:pt modelId="{521D7973-D6E2-4EA2-AE5E-BFDC04CA7214}" type="parTrans" cxnId="{3E8DF1D8-E077-41D1-83B5-596C6086797C}">
      <dgm:prSet/>
      <dgm:spPr/>
      <dgm:t>
        <a:bodyPr/>
        <a:lstStyle/>
        <a:p>
          <a:endParaRPr lang="en-US"/>
        </a:p>
      </dgm:t>
    </dgm:pt>
    <dgm:pt modelId="{6E59B694-0E74-48E9-A69A-90D6AB1008A7}" type="sibTrans" cxnId="{3E8DF1D8-E077-41D1-83B5-596C6086797C}">
      <dgm:prSet/>
      <dgm:spPr/>
      <dgm:t>
        <a:bodyPr/>
        <a:lstStyle/>
        <a:p>
          <a:endParaRPr lang="en-US"/>
        </a:p>
      </dgm:t>
    </dgm:pt>
    <dgm:pt modelId="{8153D20E-11D9-4BFD-BF89-6185E9E886F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Strong focus on SMMEs throughout all government departments </a:t>
          </a:r>
        </a:p>
      </dgm:t>
    </dgm:pt>
    <dgm:pt modelId="{71E860F6-0490-4B6E-85AC-99BFF228929C}" type="parTrans" cxnId="{376886DC-4B8A-4C4B-887C-F7B0CFB7C5C1}">
      <dgm:prSet/>
      <dgm:spPr/>
      <dgm:t>
        <a:bodyPr/>
        <a:lstStyle/>
        <a:p>
          <a:endParaRPr lang="en-US"/>
        </a:p>
      </dgm:t>
    </dgm:pt>
    <dgm:pt modelId="{76E4192D-8F40-484C-84E6-3BD093335D75}" type="sibTrans" cxnId="{376886DC-4B8A-4C4B-887C-F7B0CFB7C5C1}">
      <dgm:prSet/>
      <dgm:spPr/>
      <dgm:t>
        <a:bodyPr/>
        <a:lstStyle/>
        <a:p>
          <a:endParaRPr lang="en-US"/>
        </a:p>
      </dgm:t>
    </dgm:pt>
    <dgm:pt modelId="{D5F44011-ED6B-4090-BF84-76F8CAE1EE6D}" type="pres">
      <dgm:prSet presAssocID="{ECCC8977-9FF8-40ED-B2D9-C7125FB2D87B}" presName="Name0" presStyleCnt="0">
        <dgm:presLayoutVars>
          <dgm:dir/>
          <dgm:animLvl val="lvl"/>
          <dgm:resizeHandles val="exact"/>
        </dgm:presLayoutVars>
      </dgm:prSet>
      <dgm:spPr/>
    </dgm:pt>
    <dgm:pt modelId="{F1651A5E-5782-4C7B-BE23-EB7702E7AFC6}" type="pres">
      <dgm:prSet presAssocID="{45277B71-B112-472B-8483-BC08C4FBFA16}" presName="linNode" presStyleCnt="0"/>
      <dgm:spPr/>
    </dgm:pt>
    <dgm:pt modelId="{D0F101DD-4ECC-46A3-9734-2D2DA7FD851C}" type="pres">
      <dgm:prSet presAssocID="{45277B71-B112-472B-8483-BC08C4FBFA16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4AA068B0-9E63-4E56-8772-5F062FAF65E6}" type="pres">
      <dgm:prSet presAssocID="{45277B71-B112-472B-8483-BC08C4FBFA16}" presName="descendantText" presStyleLbl="alignNode1" presStyleIdx="0" presStyleCnt="3">
        <dgm:presLayoutVars>
          <dgm:bulletEnabled/>
        </dgm:presLayoutVars>
      </dgm:prSet>
      <dgm:spPr/>
    </dgm:pt>
    <dgm:pt modelId="{14596D85-E68A-4F8F-8F84-26BB42B9F5E9}" type="pres">
      <dgm:prSet presAssocID="{B986BD5F-97E5-4AFD-8EB3-874B119D92A3}" presName="sp" presStyleCnt="0"/>
      <dgm:spPr/>
    </dgm:pt>
    <dgm:pt modelId="{37E31958-B4E9-4BC0-AF9A-5EBEDF0C1A30}" type="pres">
      <dgm:prSet presAssocID="{1BCB89AD-5D0B-46AE-B3E1-78FF909ED154}" presName="linNode" presStyleCnt="0"/>
      <dgm:spPr/>
    </dgm:pt>
    <dgm:pt modelId="{C585D0E6-0504-4781-827E-C122A883D665}" type="pres">
      <dgm:prSet presAssocID="{1BCB89AD-5D0B-46AE-B3E1-78FF909ED154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B9798099-05CE-48F6-8ACC-F763A99EDF41}" type="pres">
      <dgm:prSet presAssocID="{1BCB89AD-5D0B-46AE-B3E1-78FF909ED154}" presName="descendantText" presStyleLbl="alignNode1" presStyleIdx="1" presStyleCnt="3">
        <dgm:presLayoutVars>
          <dgm:bulletEnabled/>
        </dgm:presLayoutVars>
      </dgm:prSet>
      <dgm:spPr/>
    </dgm:pt>
    <dgm:pt modelId="{F3D6EC1C-3F47-4E1A-8821-D927B1979C41}" type="pres">
      <dgm:prSet presAssocID="{391EF67C-F206-4640-8634-3D80DB95D43B}" presName="sp" presStyleCnt="0"/>
      <dgm:spPr/>
    </dgm:pt>
    <dgm:pt modelId="{1155019F-08E3-4D54-B5FB-DA27C121D0BF}" type="pres">
      <dgm:prSet presAssocID="{86556AAC-E9E0-4309-8310-1797982078F7}" presName="linNode" presStyleCnt="0"/>
      <dgm:spPr/>
    </dgm:pt>
    <dgm:pt modelId="{AD041AE0-85BF-499E-AAA7-558749768A46}" type="pres">
      <dgm:prSet presAssocID="{86556AAC-E9E0-4309-8310-1797982078F7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8D8E8F40-7DCB-410F-AB97-C2D79A2CEAEC}" type="pres">
      <dgm:prSet presAssocID="{86556AAC-E9E0-4309-8310-1797982078F7}" presName="descendantText" presStyleLbl="alignNode1" presStyleIdx="2" presStyleCnt="3" custLinFactNeighborX="-221" custLinFactNeighborY="-3701">
        <dgm:presLayoutVars>
          <dgm:bulletEnabled/>
        </dgm:presLayoutVars>
      </dgm:prSet>
      <dgm:spPr/>
    </dgm:pt>
  </dgm:ptLst>
  <dgm:cxnLst>
    <dgm:cxn modelId="{CD7C8904-E5AB-41C9-81F8-B3788B2AF67F}" srcId="{1BCB89AD-5D0B-46AE-B3E1-78FF909ED154}" destId="{B358DBD4-B65C-44CA-9262-6BA249285636}" srcOrd="0" destOrd="0" parTransId="{BF0449D1-24DF-49D6-AF47-EF24F40738AE}" sibTransId="{2454408E-7E74-4811-B7A1-17620B5283A0}"/>
    <dgm:cxn modelId="{D503761F-4158-4C1F-A274-47808748E63F}" srcId="{45277B71-B112-472B-8483-BC08C4FBFA16}" destId="{66BF7758-6BB2-4F77-B0B8-8C1E0473EE96}" srcOrd="0" destOrd="0" parTransId="{340C00F9-E776-4925-A8F2-2D1F9F550F43}" sibTransId="{9BF9D376-D367-4021-9B95-96E4BD3AF79D}"/>
    <dgm:cxn modelId="{B307EF22-ED69-421A-9BFD-D49ADF63DE7B}" type="presOf" srcId="{45277B71-B112-472B-8483-BC08C4FBFA16}" destId="{D0F101DD-4ECC-46A3-9734-2D2DA7FD851C}" srcOrd="0" destOrd="0" presId="urn:microsoft.com/office/officeart/2016/7/layout/VerticalHollowActionList"/>
    <dgm:cxn modelId="{8DDBA92F-BA78-4C53-BF17-0E6A25531F2A}" type="presOf" srcId="{8153D20E-11D9-4BFD-BF89-6185E9E886F3}" destId="{8D8E8F40-7DCB-410F-AB97-C2D79A2CEAEC}" srcOrd="0" destOrd="0" presId="urn:microsoft.com/office/officeart/2016/7/layout/VerticalHollowActionList"/>
    <dgm:cxn modelId="{B5C8C15B-F3A8-4DEE-95F2-B3552C378A0B}" type="presOf" srcId="{ECCC8977-9FF8-40ED-B2D9-C7125FB2D87B}" destId="{D5F44011-ED6B-4090-BF84-76F8CAE1EE6D}" srcOrd="0" destOrd="0" presId="urn:microsoft.com/office/officeart/2016/7/layout/VerticalHollowActionList"/>
    <dgm:cxn modelId="{DF3E5970-EF77-461A-8731-289E0DCE5F1A}" type="presOf" srcId="{B358DBD4-B65C-44CA-9262-6BA249285636}" destId="{B9798099-05CE-48F6-8ACC-F763A99EDF41}" srcOrd="0" destOrd="0" presId="urn:microsoft.com/office/officeart/2016/7/layout/VerticalHollowActionList"/>
    <dgm:cxn modelId="{B3910A90-B035-4F2D-90F2-C087C7987350}" type="presOf" srcId="{86556AAC-E9E0-4309-8310-1797982078F7}" destId="{AD041AE0-85BF-499E-AAA7-558749768A46}" srcOrd="0" destOrd="0" presId="urn:microsoft.com/office/officeart/2016/7/layout/VerticalHollowActionList"/>
    <dgm:cxn modelId="{7CBE5EBA-CE5A-4893-9C1F-A542DBFA2246}" srcId="{ECCC8977-9FF8-40ED-B2D9-C7125FB2D87B}" destId="{1BCB89AD-5D0B-46AE-B3E1-78FF909ED154}" srcOrd="1" destOrd="0" parTransId="{2F7A7292-56A2-4D55-B65D-10F1EBB66B9A}" sibTransId="{391EF67C-F206-4640-8634-3D80DB95D43B}"/>
    <dgm:cxn modelId="{945ABCBB-2506-40F6-87EB-930326D7EC93}" type="presOf" srcId="{1BCB89AD-5D0B-46AE-B3E1-78FF909ED154}" destId="{C585D0E6-0504-4781-827E-C122A883D665}" srcOrd="0" destOrd="0" presId="urn:microsoft.com/office/officeart/2016/7/layout/VerticalHollowActionList"/>
    <dgm:cxn modelId="{C091ACC1-E333-4D40-8C62-56723402EC7B}" type="presOf" srcId="{66BF7758-6BB2-4F77-B0B8-8C1E0473EE96}" destId="{4AA068B0-9E63-4E56-8772-5F062FAF65E6}" srcOrd="0" destOrd="0" presId="urn:microsoft.com/office/officeart/2016/7/layout/VerticalHollowActionList"/>
    <dgm:cxn modelId="{3E8DF1D8-E077-41D1-83B5-596C6086797C}" srcId="{ECCC8977-9FF8-40ED-B2D9-C7125FB2D87B}" destId="{86556AAC-E9E0-4309-8310-1797982078F7}" srcOrd="2" destOrd="0" parTransId="{521D7973-D6E2-4EA2-AE5E-BFDC04CA7214}" sibTransId="{6E59B694-0E74-48E9-A69A-90D6AB1008A7}"/>
    <dgm:cxn modelId="{04AAD4D9-85F7-40C2-A26B-3D9E1C9234C3}" srcId="{ECCC8977-9FF8-40ED-B2D9-C7125FB2D87B}" destId="{45277B71-B112-472B-8483-BC08C4FBFA16}" srcOrd="0" destOrd="0" parTransId="{86E55FA0-51D4-4FD1-A1EB-6C9F0A50B152}" sibTransId="{B986BD5F-97E5-4AFD-8EB3-874B119D92A3}"/>
    <dgm:cxn modelId="{376886DC-4B8A-4C4B-887C-F7B0CFB7C5C1}" srcId="{86556AAC-E9E0-4309-8310-1797982078F7}" destId="{8153D20E-11D9-4BFD-BF89-6185E9E886F3}" srcOrd="0" destOrd="0" parTransId="{71E860F6-0490-4B6E-85AC-99BFF228929C}" sibTransId="{76E4192D-8F40-484C-84E6-3BD093335D75}"/>
    <dgm:cxn modelId="{FDC37736-9BF2-4AFD-A607-406A7B5F7A4A}" type="presParOf" srcId="{D5F44011-ED6B-4090-BF84-76F8CAE1EE6D}" destId="{F1651A5E-5782-4C7B-BE23-EB7702E7AFC6}" srcOrd="0" destOrd="0" presId="urn:microsoft.com/office/officeart/2016/7/layout/VerticalHollowActionList"/>
    <dgm:cxn modelId="{197D7A90-8521-4F61-8C19-42F8C45D4CA1}" type="presParOf" srcId="{F1651A5E-5782-4C7B-BE23-EB7702E7AFC6}" destId="{D0F101DD-4ECC-46A3-9734-2D2DA7FD851C}" srcOrd="0" destOrd="0" presId="urn:microsoft.com/office/officeart/2016/7/layout/VerticalHollowActionList"/>
    <dgm:cxn modelId="{2B2BADD7-70E8-4BB1-8B7C-554184F7696C}" type="presParOf" srcId="{F1651A5E-5782-4C7B-BE23-EB7702E7AFC6}" destId="{4AA068B0-9E63-4E56-8772-5F062FAF65E6}" srcOrd="1" destOrd="0" presId="urn:microsoft.com/office/officeart/2016/7/layout/VerticalHollowActionList"/>
    <dgm:cxn modelId="{35E33158-A655-421D-80C8-FCB4B917D891}" type="presParOf" srcId="{D5F44011-ED6B-4090-BF84-76F8CAE1EE6D}" destId="{14596D85-E68A-4F8F-8F84-26BB42B9F5E9}" srcOrd="1" destOrd="0" presId="urn:microsoft.com/office/officeart/2016/7/layout/VerticalHollowActionList"/>
    <dgm:cxn modelId="{BBBC867D-E091-4EC3-AD55-361BFAE39600}" type="presParOf" srcId="{D5F44011-ED6B-4090-BF84-76F8CAE1EE6D}" destId="{37E31958-B4E9-4BC0-AF9A-5EBEDF0C1A30}" srcOrd="2" destOrd="0" presId="urn:microsoft.com/office/officeart/2016/7/layout/VerticalHollowActionList"/>
    <dgm:cxn modelId="{642925B7-19AE-4C8E-8A8E-055F925E44AC}" type="presParOf" srcId="{37E31958-B4E9-4BC0-AF9A-5EBEDF0C1A30}" destId="{C585D0E6-0504-4781-827E-C122A883D665}" srcOrd="0" destOrd="0" presId="urn:microsoft.com/office/officeart/2016/7/layout/VerticalHollowActionList"/>
    <dgm:cxn modelId="{CB0038A3-3C10-45CC-AC9F-F2E6A31B801E}" type="presParOf" srcId="{37E31958-B4E9-4BC0-AF9A-5EBEDF0C1A30}" destId="{B9798099-05CE-48F6-8ACC-F763A99EDF41}" srcOrd="1" destOrd="0" presId="urn:microsoft.com/office/officeart/2016/7/layout/VerticalHollowActionList"/>
    <dgm:cxn modelId="{44F86DD0-01C5-4940-8303-8FB4B780C3C6}" type="presParOf" srcId="{D5F44011-ED6B-4090-BF84-76F8CAE1EE6D}" destId="{F3D6EC1C-3F47-4E1A-8821-D927B1979C41}" srcOrd="3" destOrd="0" presId="urn:microsoft.com/office/officeart/2016/7/layout/VerticalHollowActionList"/>
    <dgm:cxn modelId="{0953DBAC-B7F4-41A0-8731-C7942B8C6770}" type="presParOf" srcId="{D5F44011-ED6B-4090-BF84-76F8CAE1EE6D}" destId="{1155019F-08E3-4D54-B5FB-DA27C121D0BF}" srcOrd="4" destOrd="0" presId="urn:microsoft.com/office/officeart/2016/7/layout/VerticalHollowActionList"/>
    <dgm:cxn modelId="{1E45E9D0-7F06-486C-ABC1-508C34768C3C}" type="presParOf" srcId="{1155019F-08E3-4D54-B5FB-DA27C121D0BF}" destId="{AD041AE0-85BF-499E-AAA7-558749768A46}" srcOrd="0" destOrd="0" presId="urn:microsoft.com/office/officeart/2016/7/layout/VerticalHollowActionList"/>
    <dgm:cxn modelId="{6A3B89F4-7B94-46F1-8870-A5BA31C6FBDA}" type="presParOf" srcId="{1155019F-08E3-4D54-B5FB-DA27C121D0BF}" destId="{8D8E8F40-7DCB-410F-AB97-C2D79A2CEAE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8A46D5-D9EF-494E-9ADC-6E41E7E2F1A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190E1-799A-4A09-A531-0BC3E8394C9B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ZA"/>
            <a:t>Factors to consider: </a:t>
          </a:r>
          <a:endParaRPr lang="en-US"/>
        </a:p>
      </dgm:t>
    </dgm:pt>
    <dgm:pt modelId="{79178ADE-3FF8-4092-868B-2D8DF7C95E20}" type="parTrans" cxnId="{4E56A1D2-2552-4B60-AC99-0D6CBDDF9218}">
      <dgm:prSet/>
      <dgm:spPr/>
      <dgm:t>
        <a:bodyPr/>
        <a:lstStyle/>
        <a:p>
          <a:endParaRPr lang="en-US"/>
        </a:p>
      </dgm:t>
    </dgm:pt>
    <dgm:pt modelId="{CED6D376-2C17-49AA-8F4A-C14B5A26A9D5}" type="sibTrans" cxnId="{4E56A1D2-2552-4B60-AC99-0D6CBDDF9218}">
      <dgm:prSet/>
      <dgm:spPr/>
      <dgm:t>
        <a:bodyPr/>
        <a:lstStyle/>
        <a:p>
          <a:endParaRPr lang="en-US"/>
        </a:p>
      </dgm:t>
    </dgm:pt>
    <dgm:pt modelId="{7A1ECCBB-4AC3-4924-A1A7-135DAC612573}">
      <dgm:prSet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the impact of current and new legislation on small businesses; </a:t>
          </a:r>
          <a:endParaRPr lang="en-US" dirty="0">
            <a:solidFill>
              <a:schemeClr val="bg1"/>
            </a:solidFill>
          </a:endParaRPr>
        </a:p>
      </dgm:t>
    </dgm:pt>
    <dgm:pt modelId="{193C79C9-0D97-4110-B168-C732D8B4692E}" type="parTrans" cxnId="{EA8BAC0A-6CAD-4FFA-9FBC-03F60136F684}">
      <dgm:prSet/>
      <dgm:spPr/>
      <dgm:t>
        <a:bodyPr/>
        <a:lstStyle/>
        <a:p>
          <a:endParaRPr lang="en-US"/>
        </a:p>
      </dgm:t>
    </dgm:pt>
    <dgm:pt modelId="{7D9119BD-CF0B-48E4-8BC7-13D9699B27E9}" type="sibTrans" cxnId="{EA8BAC0A-6CAD-4FFA-9FBC-03F60136F684}">
      <dgm:prSet/>
      <dgm:spPr/>
      <dgm:t>
        <a:bodyPr/>
        <a:lstStyle/>
        <a:p>
          <a:endParaRPr lang="en-US"/>
        </a:p>
      </dgm:t>
    </dgm:pt>
    <dgm:pt modelId="{14D5B2F7-A212-4924-BEA9-64C0380412CA}">
      <dgm:prSet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steps to be taken to create access for small business into value chains;</a:t>
          </a:r>
          <a:endParaRPr lang="en-US" dirty="0">
            <a:solidFill>
              <a:schemeClr val="bg1"/>
            </a:solidFill>
          </a:endParaRPr>
        </a:p>
      </dgm:t>
    </dgm:pt>
    <dgm:pt modelId="{4BF2B709-C76E-4668-B842-046716D2EC99}" type="parTrans" cxnId="{19845504-A421-45CC-B8A1-8A46D03D8650}">
      <dgm:prSet/>
      <dgm:spPr/>
      <dgm:t>
        <a:bodyPr/>
        <a:lstStyle/>
        <a:p>
          <a:endParaRPr lang="en-US"/>
        </a:p>
      </dgm:t>
    </dgm:pt>
    <dgm:pt modelId="{BE6902DF-9308-40F7-9350-013264AC4507}" type="sibTrans" cxnId="{19845504-A421-45CC-B8A1-8A46D03D8650}">
      <dgm:prSet/>
      <dgm:spPr/>
      <dgm:t>
        <a:bodyPr/>
        <a:lstStyle/>
        <a:p>
          <a:endParaRPr lang="en-US"/>
        </a:p>
      </dgm:t>
    </dgm:pt>
    <dgm:pt modelId="{7497A23F-651E-4338-B9E4-589C981732BF}">
      <dgm:prSet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methods to liaise with the small business community to identify their needs;</a:t>
          </a:r>
          <a:endParaRPr lang="en-US" dirty="0">
            <a:solidFill>
              <a:schemeClr val="bg1"/>
            </a:solidFill>
          </a:endParaRPr>
        </a:p>
      </dgm:t>
    </dgm:pt>
    <dgm:pt modelId="{37C576E0-B3CB-4C2D-A4BD-1CFC8AEBC608}" type="parTrans" cxnId="{778E594E-80C8-4DF1-B642-AAB6FB987B24}">
      <dgm:prSet/>
      <dgm:spPr/>
      <dgm:t>
        <a:bodyPr/>
        <a:lstStyle/>
        <a:p>
          <a:endParaRPr lang="en-US"/>
        </a:p>
      </dgm:t>
    </dgm:pt>
    <dgm:pt modelId="{81F3F705-30AF-4AA2-9A18-F3F8CDC700D8}" type="sibTrans" cxnId="{778E594E-80C8-4DF1-B642-AAB6FB987B24}">
      <dgm:prSet/>
      <dgm:spPr/>
      <dgm:t>
        <a:bodyPr/>
        <a:lstStyle/>
        <a:p>
          <a:endParaRPr lang="en-US"/>
        </a:p>
      </dgm:t>
    </dgm:pt>
    <dgm:pt modelId="{B13B56D2-9B2D-4AA5-B866-1D845CCF8631}">
      <dgm:prSet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methods to monitor and influence the provision of support services to the small business sector</a:t>
          </a:r>
          <a:endParaRPr lang="en-US" dirty="0">
            <a:solidFill>
              <a:schemeClr val="bg1"/>
            </a:solidFill>
          </a:endParaRPr>
        </a:p>
      </dgm:t>
    </dgm:pt>
    <dgm:pt modelId="{BBB437C4-F51F-4E14-A9CE-3EF9445AD0E2}" type="parTrans" cxnId="{28AEA8BC-E65B-458B-B6BC-8EE0AF1A44A7}">
      <dgm:prSet/>
      <dgm:spPr/>
      <dgm:t>
        <a:bodyPr/>
        <a:lstStyle/>
        <a:p>
          <a:endParaRPr lang="en-US"/>
        </a:p>
      </dgm:t>
    </dgm:pt>
    <dgm:pt modelId="{FE13E25B-4EFE-4C91-BCE6-3EDD0153D4CD}" type="sibTrans" cxnId="{28AEA8BC-E65B-458B-B6BC-8EE0AF1A44A7}">
      <dgm:prSet/>
      <dgm:spPr/>
      <dgm:t>
        <a:bodyPr/>
        <a:lstStyle/>
        <a:p>
          <a:endParaRPr lang="en-US"/>
        </a:p>
      </dgm:t>
    </dgm:pt>
    <dgm:pt modelId="{77286320-03EA-4BF6-8EAD-381C052A3F30}" type="pres">
      <dgm:prSet presAssocID="{8A8A46D5-D9EF-494E-9ADC-6E41E7E2F1AA}" presName="linear" presStyleCnt="0">
        <dgm:presLayoutVars>
          <dgm:animLvl val="lvl"/>
          <dgm:resizeHandles val="exact"/>
        </dgm:presLayoutVars>
      </dgm:prSet>
      <dgm:spPr/>
    </dgm:pt>
    <dgm:pt modelId="{CB6E7078-3145-417A-91F6-70DF4CBA8988}" type="pres">
      <dgm:prSet presAssocID="{198190E1-799A-4A09-A531-0BC3E8394C9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B7D0076-3E56-4EDC-B69D-290E012F36E7}" type="pres">
      <dgm:prSet presAssocID="{198190E1-799A-4A09-A531-0BC3E8394C9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845504-A421-45CC-B8A1-8A46D03D8650}" srcId="{198190E1-799A-4A09-A531-0BC3E8394C9B}" destId="{14D5B2F7-A212-4924-BEA9-64C0380412CA}" srcOrd="1" destOrd="0" parTransId="{4BF2B709-C76E-4668-B842-046716D2EC99}" sibTransId="{BE6902DF-9308-40F7-9350-013264AC4507}"/>
    <dgm:cxn modelId="{EA8BAC0A-6CAD-4FFA-9FBC-03F60136F684}" srcId="{198190E1-799A-4A09-A531-0BC3E8394C9B}" destId="{7A1ECCBB-4AC3-4924-A1A7-135DAC612573}" srcOrd="0" destOrd="0" parTransId="{193C79C9-0D97-4110-B168-C732D8B4692E}" sibTransId="{7D9119BD-CF0B-48E4-8BC7-13D9699B27E9}"/>
    <dgm:cxn modelId="{CE915619-C6AF-4FC8-9E02-96AF334D5183}" type="presOf" srcId="{14D5B2F7-A212-4924-BEA9-64C0380412CA}" destId="{5B7D0076-3E56-4EDC-B69D-290E012F36E7}" srcOrd="0" destOrd="1" presId="urn:microsoft.com/office/officeart/2005/8/layout/vList2"/>
    <dgm:cxn modelId="{778E594E-80C8-4DF1-B642-AAB6FB987B24}" srcId="{198190E1-799A-4A09-A531-0BC3E8394C9B}" destId="{7497A23F-651E-4338-B9E4-589C981732BF}" srcOrd="2" destOrd="0" parTransId="{37C576E0-B3CB-4C2D-A4BD-1CFC8AEBC608}" sibTransId="{81F3F705-30AF-4AA2-9A18-F3F8CDC700D8}"/>
    <dgm:cxn modelId="{21656A75-FA92-4773-B945-2D729B063F4D}" type="presOf" srcId="{7497A23F-651E-4338-B9E4-589C981732BF}" destId="{5B7D0076-3E56-4EDC-B69D-290E012F36E7}" srcOrd="0" destOrd="2" presId="urn:microsoft.com/office/officeart/2005/8/layout/vList2"/>
    <dgm:cxn modelId="{3103E67C-1777-4ADA-BBF9-4E050C959DA4}" type="presOf" srcId="{7A1ECCBB-4AC3-4924-A1A7-135DAC612573}" destId="{5B7D0076-3E56-4EDC-B69D-290E012F36E7}" srcOrd="0" destOrd="0" presId="urn:microsoft.com/office/officeart/2005/8/layout/vList2"/>
    <dgm:cxn modelId="{2E212B94-94F2-44C9-A68A-08A06D3A6ECE}" type="presOf" srcId="{B13B56D2-9B2D-4AA5-B866-1D845CCF8631}" destId="{5B7D0076-3E56-4EDC-B69D-290E012F36E7}" srcOrd="0" destOrd="3" presId="urn:microsoft.com/office/officeart/2005/8/layout/vList2"/>
    <dgm:cxn modelId="{28AEA8BC-E65B-458B-B6BC-8EE0AF1A44A7}" srcId="{198190E1-799A-4A09-A531-0BC3E8394C9B}" destId="{B13B56D2-9B2D-4AA5-B866-1D845CCF8631}" srcOrd="3" destOrd="0" parTransId="{BBB437C4-F51F-4E14-A9CE-3EF9445AD0E2}" sibTransId="{FE13E25B-4EFE-4C91-BCE6-3EDD0153D4CD}"/>
    <dgm:cxn modelId="{4E56A1D2-2552-4B60-AC99-0D6CBDDF9218}" srcId="{8A8A46D5-D9EF-494E-9ADC-6E41E7E2F1AA}" destId="{198190E1-799A-4A09-A531-0BC3E8394C9B}" srcOrd="0" destOrd="0" parTransId="{79178ADE-3FF8-4092-868B-2D8DF7C95E20}" sibTransId="{CED6D376-2C17-49AA-8F4A-C14B5A26A9D5}"/>
    <dgm:cxn modelId="{78F0D2D2-B6AC-415E-B258-7E324F246179}" type="presOf" srcId="{8A8A46D5-D9EF-494E-9ADC-6E41E7E2F1AA}" destId="{77286320-03EA-4BF6-8EAD-381C052A3F30}" srcOrd="0" destOrd="0" presId="urn:microsoft.com/office/officeart/2005/8/layout/vList2"/>
    <dgm:cxn modelId="{CD8A7BE1-A903-448A-A4B3-E9DE2BF20318}" type="presOf" srcId="{198190E1-799A-4A09-A531-0BC3E8394C9B}" destId="{CB6E7078-3145-417A-91F6-70DF4CBA8988}" srcOrd="0" destOrd="0" presId="urn:microsoft.com/office/officeart/2005/8/layout/vList2"/>
    <dgm:cxn modelId="{BB0E0698-5E3A-44B2-845E-C6D269E9E5D4}" type="presParOf" srcId="{77286320-03EA-4BF6-8EAD-381C052A3F30}" destId="{CB6E7078-3145-417A-91F6-70DF4CBA8988}" srcOrd="0" destOrd="0" presId="urn:microsoft.com/office/officeart/2005/8/layout/vList2"/>
    <dgm:cxn modelId="{5230465A-E6B4-4BD6-BC82-167948516862}" type="presParOf" srcId="{77286320-03EA-4BF6-8EAD-381C052A3F30}" destId="{5B7D0076-3E56-4EDC-B69D-290E012F36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E6EE16-C741-4241-A4F6-2BD8557DFF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600ED-3A46-490E-8461-D8BE3562175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ZA" b="1" dirty="0">
              <a:solidFill>
                <a:schemeClr val="tx1"/>
              </a:solidFill>
            </a:rPr>
            <a:t>Howard Johnson</a:t>
          </a:r>
          <a:endParaRPr lang="en-US" b="1" dirty="0">
            <a:solidFill>
              <a:schemeClr val="tx1"/>
            </a:solidFill>
          </a:endParaRPr>
        </a:p>
      </dgm:t>
    </dgm:pt>
    <dgm:pt modelId="{B4AA3FE2-857C-4D01-8121-A2A206686A21}" type="parTrans" cxnId="{524D3F86-416B-47E2-8E05-A82112E9B162}">
      <dgm:prSet/>
      <dgm:spPr/>
      <dgm:t>
        <a:bodyPr/>
        <a:lstStyle/>
        <a:p>
          <a:endParaRPr lang="en-US"/>
        </a:p>
      </dgm:t>
    </dgm:pt>
    <dgm:pt modelId="{919AFC67-280A-452B-917B-671423CC7204}" type="sibTrans" cxnId="{524D3F86-416B-47E2-8E05-A82112E9B162}">
      <dgm:prSet/>
      <dgm:spPr/>
      <dgm:t>
        <a:bodyPr/>
        <a:lstStyle/>
        <a:p>
          <a:endParaRPr lang="en-US"/>
        </a:p>
      </dgm:t>
    </dgm:pt>
    <dgm:pt modelId="{2B6B7249-D177-46C4-B057-FCADDBE62AF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ZA" sz="4800" dirty="0">
              <a:solidFill>
                <a:schemeClr val="tx1"/>
              </a:solidFill>
            </a:rPr>
            <a:t>SMME Industry Council </a:t>
          </a:r>
          <a:endParaRPr lang="en-US" sz="4800" dirty="0">
            <a:solidFill>
              <a:schemeClr val="tx1"/>
            </a:solidFill>
          </a:endParaRPr>
        </a:p>
      </dgm:t>
    </dgm:pt>
    <dgm:pt modelId="{E20972C1-010E-4F49-B4BA-253DFCFA2458}" type="parTrans" cxnId="{98E573D3-6123-4E53-BB19-2E6E53D7DEC7}">
      <dgm:prSet/>
      <dgm:spPr/>
      <dgm:t>
        <a:bodyPr/>
        <a:lstStyle/>
        <a:p>
          <a:endParaRPr lang="en-US"/>
        </a:p>
      </dgm:t>
    </dgm:pt>
    <dgm:pt modelId="{18DD23E3-ABE9-40BA-B623-3A2903032055}" type="sibTrans" cxnId="{98E573D3-6123-4E53-BB19-2E6E53D7DEC7}">
      <dgm:prSet/>
      <dgm:spPr/>
      <dgm:t>
        <a:bodyPr/>
        <a:lstStyle/>
        <a:p>
          <a:endParaRPr lang="en-US"/>
        </a:p>
      </dgm:t>
    </dgm:pt>
    <dgm:pt modelId="{629C0434-19CA-48FF-B1EB-CEB5EE5A3F9F}" type="pres">
      <dgm:prSet presAssocID="{27E6EE16-C741-4241-A4F6-2BD8557DFF9C}" presName="linear" presStyleCnt="0">
        <dgm:presLayoutVars>
          <dgm:animLvl val="lvl"/>
          <dgm:resizeHandles val="exact"/>
        </dgm:presLayoutVars>
      </dgm:prSet>
      <dgm:spPr/>
    </dgm:pt>
    <dgm:pt modelId="{85EB9138-FF11-41AC-90D2-7C9BDC34D158}" type="pres">
      <dgm:prSet presAssocID="{6F8600ED-3A46-490E-8461-D8BE356217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5BD9C0-3F69-49A6-8C05-206FDD44E31E}" type="pres">
      <dgm:prSet presAssocID="{919AFC67-280A-452B-917B-671423CC7204}" presName="spacer" presStyleCnt="0"/>
      <dgm:spPr/>
    </dgm:pt>
    <dgm:pt modelId="{76670690-6948-44EA-92BB-E238B04578E9}" type="pres">
      <dgm:prSet presAssocID="{2B6B7249-D177-46C4-B057-FCADDBE62AF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B4C441-D994-4811-8A85-3BADD5613B6F}" type="presOf" srcId="{27E6EE16-C741-4241-A4F6-2BD8557DFF9C}" destId="{629C0434-19CA-48FF-B1EB-CEB5EE5A3F9F}" srcOrd="0" destOrd="0" presId="urn:microsoft.com/office/officeart/2005/8/layout/vList2"/>
    <dgm:cxn modelId="{524D3F86-416B-47E2-8E05-A82112E9B162}" srcId="{27E6EE16-C741-4241-A4F6-2BD8557DFF9C}" destId="{6F8600ED-3A46-490E-8461-D8BE3562175C}" srcOrd="0" destOrd="0" parTransId="{B4AA3FE2-857C-4D01-8121-A2A206686A21}" sibTransId="{919AFC67-280A-452B-917B-671423CC7204}"/>
    <dgm:cxn modelId="{EAB493CE-2B56-44BE-88C4-6681598804A5}" type="presOf" srcId="{2B6B7249-D177-46C4-B057-FCADDBE62AF5}" destId="{76670690-6948-44EA-92BB-E238B04578E9}" srcOrd="0" destOrd="0" presId="urn:microsoft.com/office/officeart/2005/8/layout/vList2"/>
    <dgm:cxn modelId="{98E573D3-6123-4E53-BB19-2E6E53D7DEC7}" srcId="{27E6EE16-C741-4241-A4F6-2BD8557DFF9C}" destId="{2B6B7249-D177-46C4-B057-FCADDBE62AF5}" srcOrd="1" destOrd="0" parTransId="{E20972C1-010E-4F49-B4BA-253DFCFA2458}" sibTransId="{18DD23E3-ABE9-40BA-B623-3A2903032055}"/>
    <dgm:cxn modelId="{D2F369E0-3471-4D74-B2CB-D23C452E663D}" type="presOf" srcId="{6F8600ED-3A46-490E-8461-D8BE3562175C}" destId="{85EB9138-FF11-41AC-90D2-7C9BDC34D158}" srcOrd="0" destOrd="0" presId="urn:microsoft.com/office/officeart/2005/8/layout/vList2"/>
    <dgm:cxn modelId="{E973DC73-A816-4196-8EC5-3708E070E439}" type="presParOf" srcId="{629C0434-19CA-48FF-B1EB-CEB5EE5A3F9F}" destId="{85EB9138-FF11-41AC-90D2-7C9BDC34D158}" srcOrd="0" destOrd="0" presId="urn:microsoft.com/office/officeart/2005/8/layout/vList2"/>
    <dgm:cxn modelId="{0BF3BE6F-5F0A-4F44-8D54-AF317AD5EA58}" type="presParOf" srcId="{629C0434-19CA-48FF-B1EB-CEB5EE5A3F9F}" destId="{B65BD9C0-3F69-49A6-8C05-206FDD44E31E}" srcOrd="1" destOrd="0" presId="urn:microsoft.com/office/officeart/2005/8/layout/vList2"/>
    <dgm:cxn modelId="{56A4E006-F95C-48B6-A144-4326288F2C3C}" type="presParOf" srcId="{629C0434-19CA-48FF-B1EB-CEB5EE5A3F9F}" destId="{76670690-6948-44EA-92BB-E238B04578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490A-0B17-443B-9801-2F016DA724B4}">
      <dsp:nvSpPr>
        <dsp:cNvPr id="0" name=""/>
        <dsp:cNvSpPr/>
      </dsp:nvSpPr>
      <dsp:spPr>
        <a:xfrm>
          <a:off x="0" y="474569"/>
          <a:ext cx="6967728" cy="14718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700" kern="1200" dirty="0"/>
            <a:t>Every Government Department – offers assistance</a:t>
          </a:r>
          <a:endParaRPr lang="en-US" sz="3700" kern="1200" dirty="0"/>
        </a:p>
      </dsp:txBody>
      <dsp:txXfrm>
        <a:off x="71850" y="546419"/>
        <a:ext cx="6824028" cy="1328160"/>
      </dsp:txXfrm>
    </dsp:sp>
    <dsp:sp modelId="{A24EDC30-BA80-46D3-8539-8327CC691152}">
      <dsp:nvSpPr>
        <dsp:cNvPr id="0" name=""/>
        <dsp:cNvSpPr/>
      </dsp:nvSpPr>
      <dsp:spPr>
        <a:xfrm>
          <a:off x="0" y="2052990"/>
          <a:ext cx="6967728" cy="14718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700" kern="1200" dirty="0">
              <a:solidFill>
                <a:schemeClr val="bg1">
                  <a:lumMod val="95000"/>
                </a:schemeClr>
              </a:solidFill>
            </a:rPr>
            <a:t>Every Corporate – incorporate into supply chain</a:t>
          </a:r>
          <a:endParaRPr lang="en-US" sz="3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71850" y="2124840"/>
        <a:ext cx="6824028" cy="1328160"/>
      </dsp:txXfrm>
    </dsp:sp>
    <dsp:sp modelId="{4D658360-2941-4686-9DE5-D9821CD9B019}">
      <dsp:nvSpPr>
        <dsp:cNvPr id="0" name=""/>
        <dsp:cNvSpPr/>
      </dsp:nvSpPr>
      <dsp:spPr>
        <a:xfrm>
          <a:off x="0" y="3631410"/>
          <a:ext cx="6967728" cy="14718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700" kern="1200" dirty="0"/>
            <a:t>Every Citizen - Buy Local </a:t>
          </a:r>
          <a:endParaRPr lang="en-US" sz="3700" kern="1200" dirty="0"/>
        </a:p>
      </dsp:txBody>
      <dsp:txXfrm>
        <a:off x="71850" y="3703260"/>
        <a:ext cx="6824028" cy="132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CB9EC-B814-4D86-8479-71C15C6CA6E0}">
      <dsp:nvSpPr>
        <dsp:cNvPr id="0" name=""/>
        <dsp:cNvSpPr/>
      </dsp:nvSpPr>
      <dsp:spPr>
        <a:xfrm>
          <a:off x="0" y="2751"/>
          <a:ext cx="5077837" cy="1409587"/>
        </a:xfrm>
        <a:prstGeom prst="roundRect">
          <a:avLst/>
        </a:prstGeom>
        <a:solidFill>
          <a:srgbClr val="B8C1C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>
              <a:solidFill>
                <a:schemeClr val="tx1"/>
              </a:solidFill>
            </a:rPr>
            <a:t>Employees are becoming entrepreneurs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810" y="71561"/>
        <a:ext cx="4940217" cy="1271967"/>
      </dsp:txXfrm>
    </dsp:sp>
    <dsp:sp modelId="{458005D5-BB91-48A5-B32B-8FB4426B6438}">
      <dsp:nvSpPr>
        <dsp:cNvPr id="0" name=""/>
        <dsp:cNvSpPr/>
      </dsp:nvSpPr>
      <dsp:spPr>
        <a:xfrm>
          <a:off x="0" y="1425613"/>
          <a:ext cx="5077837" cy="1409587"/>
        </a:xfrm>
        <a:prstGeom prst="roundRect">
          <a:avLst/>
        </a:prstGeom>
        <a:solidFill>
          <a:srgbClr val="B8C1C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>
              <a:solidFill>
                <a:schemeClr val="tx1"/>
              </a:solidFill>
            </a:rPr>
            <a:t>27 years of interventions has not changed the landscape of poverty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810" y="1494423"/>
        <a:ext cx="4940217" cy="1271967"/>
      </dsp:txXfrm>
    </dsp:sp>
    <dsp:sp modelId="{00558009-4790-4720-9F4A-31FC8F7552D0}">
      <dsp:nvSpPr>
        <dsp:cNvPr id="0" name=""/>
        <dsp:cNvSpPr/>
      </dsp:nvSpPr>
      <dsp:spPr>
        <a:xfrm>
          <a:off x="0" y="2848475"/>
          <a:ext cx="5077837" cy="1409587"/>
        </a:xfrm>
        <a:prstGeom prst="roundRect">
          <a:avLst/>
        </a:prstGeom>
        <a:solidFill>
          <a:srgbClr val="B8C1C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0" kern="1200" dirty="0">
              <a:solidFill>
                <a:schemeClr val="tx1"/>
              </a:solidFill>
            </a:rPr>
            <a:t>-Not everyone is geared to become an entrepreneur.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0" kern="1200" dirty="0">
              <a:solidFill>
                <a:schemeClr val="tx1"/>
              </a:solidFill>
            </a:rPr>
            <a:t>-Pushing people into </a:t>
          </a:r>
          <a:r>
            <a:rPr lang="en-ZA" sz="2000" b="0" kern="1200">
              <a:solidFill>
                <a:schemeClr val="tx1"/>
              </a:solidFill>
            </a:rPr>
            <a:t>entrepreneurship    can set people up for failure.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68810" y="2917285"/>
        <a:ext cx="4940217" cy="1271967"/>
      </dsp:txXfrm>
    </dsp:sp>
    <dsp:sp modelId="{6A29C0B0-318D-4148-9C26-F8C15992FEEC}">
      <dsp:nvSpPr>
        <dsp:cNvPr id="0" name=""/>
        <dsp:cNvSpPr/>
      </dsp:nvSpPr>
      <dsp:spPr>
        <a:xfrm>
          <a:off x="0" y="4271338"/>
          <a:ext cx="5077837" cy="1409587"/>
        </a:xfrm>
        <a:prstGeom prst="roundRect">
          <a:avLst/>
        </a:prstGeom>
        <a:solidFill>
          <a:srgbClr val="B8C1C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>
              <a:solidFill>
                <a:schemeClr val="tx1"/>
              </a:solidFill>
            </a:rPr>
            <a:t>It is counterproductive to push new SMMEs into existing markets without creating new value chains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810" y="4340148"/>
        <a:ext cx="4940217" cy="1271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2C203-D12F-407F-B333-6631A8C3CC60}">
      <dsp:nvSpPr>
        <dsp:cNvPr id="0" name=""/>
        <dsp:cNvSpPr/>
      </dsp:nvSpPr>
      <dsp:spPr>
        <a:xfrm>
          <a:off x="0" y="68228"/>
          <a:ext cx="7076051" cy="165630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solidFill>
                <a:schemeClr val="tx1"/>
              </a:solidFill>
            </a:rPr>
            <a:t>Not looking for grants but rather </a:t>
          </a:r>
          <a:r>
            <a:rPr lang="en-ZA" sz="1900" b="1" i="1" u="none" kern="1200" dirty="0">
              <a:solidFill>
                <a:schemeClr val="tx1"/>
              </a:solidFill>
            </a:rPr>
            <a:t>easily accessible loans </a:t>
          </a:r>
          <a:r>
            <a:rPr lang="en-ZA" sz="1900" kern="1200" dirty="0">
              <a:solidFill>
                <a:schemeClr val="tx1"/>
              </a:solidFill>
            </a:rPr>
            <a:t>with lower barriers and interest rates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80854" y="149082"/>
        <a:ext cx="6914343" cy="1494600"/>
      </dsp:txXfrm>
    </dsp:sp>
    <dsp:sp modelId="{285DC2AB-0D47-4B33-8C8C-A95C53235D04}">
      <dsp:nvSpPr>
        <dsp:cNvPr id="0" name=""/>
        <dsp:cNvSpPr/>
      </dsp:nvSpPr>
      <dsp:spPr>
        <a:xfrm>
          <a:off x="0" y="1745331"/>
          <a:ext cx="7076051" cy="1656308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solidFill>
                <a:schemeClr val="tx1"/>
              </a:solidFill>
            </a:rPr>
            <a:t>Suretyship that holds the entrepreneur liable for all debts for factors very often beyond their control is damaging to livelihoods and puts business owners’ assets at risk</a:t>
          </a:r>
          <a:r>
            <a:rPr lang="en-ZA" sz="1900" u="none" kern="1200" dirty="0">
              <a:solidFill>
                <a:schemeClr val="tx1"/>
              </a:solidFill>
            </a:rPr>
            <a:t>. </a:t>
          </a:r>
          <a:r>
            <a:rPr lang="en-ZA" sz="1900" i="1" u="none" kern="1200" dirty="0">
              <a:solidFill>
                <a:schemeClr val="tx1"/>
              </a:solidFill>
            </a:rPr>
            <a:t>A new </a:t>
          </a:r>
          <a:r>
            <a:rPr lang="en-ZA" sz="1900" b="1" i="1" u="none" kern="1200" dirty="0">
              <a:solidFill>
                <a:schemeClr val="tx1"/>
              </a:solidFill>
            </a:rPr>
            <a:t>suretyship insurance or guarantee scheme </a:t>
          </a:r>
          <a:r>
            <a:rPr lang="en-ZA" sz="1900" i="1" u="none" kern="1200" dirty="0">
              <a:solidFill>
                <a:schemeClr val="tx1"/>
              </a:solidFill>
            </a:rPr>
            <a:t>funded by SMMEs is needed. </a:t>
          </a:r>
          <a:endParaRPr lang="en-US" sz="1900" u="none" kern="1200" dirty="0">
            <a:solidFill>
              <a:schemeClr val="tx1"/>
            </a:solidFill>
          </a:endParaRPr>
        </a:p>
      </dsp:txBody>
      <dsp:txXfrm>
        <a:off x="80854" y="1826185"/>
        <a:ext cx="6914343" cy="1494600"/>
      </dsp:txXfrm>
    </dsp:sp>
    <dsp:sp modelId="{7ED42DEE-CB99-4B30-B45E-0B43597DFBD1}">
      <dsp:nvSpPr>
        <dsp:cNvPr id="0" name=""/>
        <dsp:cNvSpPr/>
      </dsp:nvSpPr>
      <dsp:spPr>
        <a:xfrm>
          <a:off x="0" y="3456360"/>
          <a:ext cx="7076051" cy="165630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solidFill>
                <a:schemeClr val="tx1"/>
              </a:solidFill>
            </a:rPr>
            <a:t>If the SMME budget that is allocated was being spent in a manner that is </a:t>
          </a:r>
          <a:r>
            <a:rPr lang="en-ZA" sz="1900" b="1" i="1" u="none" kern="1200" dirty="0">
              <a:solidFill>
                <a:schemeClr val="tx1"/>
              </a:solidFill>
            </a:rPr>
            <a:t>more closely aligned with what SMME’s daily realities are.</a:t>
          </a:r>
          <a:endParaRPr lang="en-US" sz="1900" b="1" i="1" u="none" kern="1200" dirty="0">
            <a:solidFill>
              <a:schemeClr val="tx1"/>
            </a:solidFill>
          </a:endParaRPr>
        </a:p>
      </dsp:txBody>
      <dsp:txXfrm>
        <a:off x="80854" y="3537214"/>
        <a:ext cx="6914343" cy="1494600"/>
      </dsp:txXfrm>
    </dsp:sp>
    <dsp:sp modelId="{430EE042-C80A-4919-A825-36DB12E32D6A}">
      <dsp:nvSpPr>
        <dsp:cNvPr id="0" name=""/>
        <dsp:cNvSpPr/>
      </dsp:nvSpPr>
      <dsp:spPr>
        <a:xfrm>
          <a:off x="0" y="5167388"/>
          <a:ext cx="7076051" cy="1656308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solidFill>
                <a:schemeClr val="tx1"/>
              </a:solidFill>
            </a:rPr>
            <a:t>Government guarantees during 2020 were channelled through instruments (banks) that have high qualification barriers and are generally risk averse.  Let </a:t>
          </a:r>
          <a:r>
            <a:rPr lang="en-ZA" sz="1900" b="1" i="1" u="none" kern="1200" dirty="0">
              <a:solidFill>
                <a:schemeClr val="tx1"/>
              </a:solidFill>
            </a:rPr>
            <a:t>Associations be consulted in the design </a:t>
          </a:r>
          <a:r>
            <a:rPr lang="en-ZA" sz="1900" kern="1200" dirty="0">
              <a:solidFill>
                <a:schemeClr val="tx1"/>
              </a:solidFill>
            </a:rPr>
            <a:t>of instruments in the disbursements of loans.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80854" y="5248242"/>
        <a:ext cx="6914343" cy="1494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B6D91-059E-4072-A29F-1C4E8D5358B1}">
      <dsp:nvSpPr>
        <dsp:cNvPr id="0" name=""/>
        <dsp:cNvSpPr/>
      </dsp:nvSpPr>
      <dsp:spPr>
        <a:xfrm>
          <a:off x="0" y="85429"/>
          <a:ext cx="5063431" cy="13337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>
              <a:solidFill>
                <a:schemeClr val="tx1"/>
              </a:solidFill>
            </a:rPr>
            <a:t>The Department of Small Business needs to be a </a:t>
          </a:r>
          <a:r>
            <a:rPr lang="en-ZA" sz="1900" b="1" i="1" kern="1200">
              <a:solidFill>
                <a:schemeClr val="tx1"/>
              </a:solidFill>
            </a:rPr>
            <a:t>1-stop shop where SMME needs can be channelled </a:t>
          </a:r>
          <a:r>
            <a:rPr lang="en-ZA" sz="1900" kern="1200">
              <a:solidFill>
                <a:schemeClr val="tx1"/>
              </a:solidFill>
            </a:rPr>
            <a:t>to various government departments for quicker responses.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65111" y="150540"/>
        <a:ext cx="4933209" cy="1203577"/>
      </dsp:txXfrm>
    </dsp:sp>
    <dsp:sp modelId="{AF207016-27CD-4C09-84CF-06D9BBDD18A6}">
      <dsp:nvSpPr>
        <dsp:cNvPr id="0" name=""/>
        <dsp:cNvSpPr/>
      </dsp:nvSpPr>
      <dsp:spPr>
        <a:xfrm>
          <a:off x="0" y="1487934"/>
          <a:ext cx="5063431" cy="1333799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>
              <a:solidFill>
                <a:schemeClr val="tx1"/>
              </a:solidFill>
            </a:rPr>
            <a:t>Loadshedding </a:t>
          </a:r>
          <a:r>
            <a:rPr lang="en-ZA" sz="1900" b="1" i="1" kern="1200">
              <a:solidFill>
                <a:schemeClr val="tx1"/>
              </a:solidFill>
            </a:rPr>
            <a:t>impacts on SMMEs</a:t>
          </a:r>
          <a:endParaRPr lang="en-US" sz="1900" b="1" i="1" kern="1200" dirty="0">
            <a:solidFill>
              <a:schemeClr val="tx1"/>
            </a:solidFill>
          </a:endParaRPr>
        </a:p>
      </dsp:txBody>
      <dsp:txXfrm>
        <a:off x="65111" y="1553045"/>
        <a:ext cx="4933209" cy="1203577"/>
      </dsp:txXfrm>
    </dsp:sp>
    <dsp:sp modelId="{D3F886E8-FD28-40A5-8E42-2D8929B6951B}">
      <dsp:nvSpPr>
        <dsp:cNvPr id="0" name=""/>
        <dsp:cNvSpPr/>
      </dsp:nvSpPr>
      <dsp:spPr>
        <a:xfrm>
          <a:off x="0" y="2862469"/>
          <a:ext cx="5063431" cy="13337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>
              <a:solidFill>
                <a:schemeClr val="tx1"/>
              </a:solidFill>
            </a:rPr>
            <a:t>SMMEs can be developed to become the forerunners in </a:t>
          </a:r>
          <a:r>
            <a:rPr lang="en-ZA" sz="1900" b="1" i="1" kern="1200">
              <a:solidFill>
                <a:schemeClr val="tx1"/>
              </a:solidFill>
            </a:rPr>
            <a:t>driving the renewable energy</a:t>
          </a:r>
          <a:endParaRPr lang="en-US" sz="1900" b="1" i="1" kern="1200" dirty="0">
            <a:solidFill>
              <a:schemeClr val="tx1"/>
            </a:solidFill>
          </a:endParaRPr>
        </a:p>
      </dsp:txBody>
      <dsp:txXfrm>
        <a:off x="65111" y="2927580"/>
        <a:ext cx="4933209" cy="1203577"/>
      </dsp:txXfrm>
    </dsp:sp>
    <dsp:sp modelId="{780637EE-F332-41BB-B9A3-0601440832D1}">
      <dsp:nvSpPr>
        <dsp:cNvPr id="0" name=""/>
        <dsp:cNvSpPr/>
      </dsp:nvSpPr>
      <dsp:spPr>
        <a:xfrm>
          <a:off x="0" y="4336417"/>
          <a:ext cx="5063431" cy="13337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>
              <a:solidFill>
                <a:schemeClr val="tx1"/>
              </a:solidFill>
            </a:rPr>
            <a:t>Red tape </a:t>
          </a:r>
          <a:r>
            <a:rPr lang="en-ZA" sz="1900" b="1" i="1" kern="1200">
              <a:solidFill>
                <a:schemeClr val="tx1"/>
              </a:solidFill>
            </a:rPr>
            <a:t>reduction</a:t>
          </a:r>
          <a:r>
            <a:rPr lang="en-ZA" sz="1900" kern="1200">
              <a:solidFill>
                <a:schemeClr val="tx1"/>
              </a:solidFill>
            </a:rPr>
            <a:t>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65111" y="4401528"/>
        <a:ext cx="4933209" cy="1203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068B0-9E63-4E56-8772-5F062FAF65E6}">
      <dsp:nvSpPr>
        <dsp:cNvPr id="0" name=""/>
        <dsp:cNvSpPr/>
      </dsp:nvSpPr>
      <dsp:spPr>
        <a:xfrm>
          <a:off x="1198778" y="1112"/>
          <a:ext cx="4795113" cy="114039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039" tIns="289660" rIns="93039" bIns="28966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Access to markets</a:t>
          </a:r>
        </a:p>
      </dsp:txBody>
      <dsp:txXfrm>
        <a:off x="1198778" y="1112"/>
        <a:ext cx="4795113" cy="1140392"/>
      </dsp:txXfrm>
    </dsp:sp>
    <dsp:sp modelId="{D0F101DD-4ECC-46A3-9734-2D2DA7FD851C}">
      <dsp:nvSpPr>
        <dsp:cNvPr id="0" name=""/>
        <dsp:cNvSpPr/>
      </dsp:nvSpPr>
      <dsp:spPr>
        <a:xfrm>
          <a:off x="0" y="1112"/>
          <a:ext cx="1198778" cy="1140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35" tIns="112645" rIns="63435" bIns="1126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Access</a:t>
          </a:r>
        </a:p>
      </dsp:txBody>
      <dsp:txXfrm>
        <a:off x="0" y="1112"/>
        <a:ext cx="1198778" cy="1140392"/>
      </dsp:txXfrm>
    </dsp:sp>
    <dsp:sp modelId="{B9798099-05CE-48F6-8ACC-F763A99EDF41}">
      <dsp:nvSpPr>
        <dsp:cNvPr id="0" name=""/>
        <dsp:cNvSpPr/>
      </dsp:nvSpPr>
      <dsp:spPr>
        <a:xfrm>
          <a:off x="1198778" y="1209929"/>
          <a:ext cx="4795113" cy="1140392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039" tIns="289660" rIns="93039" bIns="2896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Consult with Associations when doing budget planning, needs assessments and focus areas when drawing up plans that affect SMMEs</a:t>
          </a:r>
        </a:p>
      </dsp:txBody>
      <dsp:txXfrm>
        <a:off x="1198778" y="1209929"/>
        <a:ext cx="4795113" cy="1140392"/>
      </dsp:txXfrm>
    </dsp:sp>
    <dsp:sp modelId="{C585D0E6-0504-4781-827E-C122A883D665}">
      <dsp:nvSpPr>
        <dsp:cNvPr id="0" name=""/>
        <dsp:cNvSpPr/>
      </dsp:nvSpPr>
      <dsp:spPr>
        <a:xfrm>
          <a:off x="0" y="1209929"/>
          <a:ext cx="1198778" cy="1140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35" tIns="112645" rIns="63435" bIns="1126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Consult</a:t>
          </a:r>
        </a:p>
      </dsp:txBody>
      <dsp:txXfrm>
        <a:off x="0" y="1209929"/>
        <a:ext cx="1198778" cy="1140392"/>
      </dsp:txXfrm>
    </dsp:sp>
    <dsp:sp modelId="{8D8E8F40-7DCB-410F-AB97-C2D79A2CEAEC}">
      <dsp:nvSpPr>
        <dsp:cNvPr id="0" name=""/>
        <dsp:cNvSpPr/>
      </dsp:nvSpPr>
      <dsp:spPr>
        <a:xfrm>
          <a:off x="1196129" y="2376539"/>
          <a:ext cx="4795113" cy="114039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039" tIns="289660" rIns="93039" bIns="28966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Strong focus on SMMEs throughout all government departments </a:t>
          </a:r>
        </a:p>
      </dsp:txBody>
      <dsp:txXfrm>
        <a:off x="1196129" y="2376539"/>
        <a:ext cx="4795113" cy="1140392"/>
      </dsp:txXfrm>
    </dsp:sp>
    <dsp:sp modelId="{AD041AE0-85BF-499E-AAA7-558749768A46}">
      <dsp:nvSpPr>
        <dsp:cNvPr id="0" name=""/>
        <dsp:cNvSpPr/>
      </dsp:nvSpPr>
      <dsp:spPr>
        <a:xfrm>
          <a:off x="0" y="2418745"/>
          <a:ext cx="1198778" cy="1140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35" tIns="112645" rIns="63435" bIns="1126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Focus on</a:t>
          </a:r>
        </a:p>
      </dsp:txBody>
      <dsp:txXfrm>
        <a:off x="0" y="2418745"/>
        <a:ext cx="1198778" cy="1140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E7078-3145-417A-91F6-70DF4CBA8988}">
      <dsp:nvSpPr>
        <dsp:cNvPr id="0" name=""/>
        <dsp:cNvSpPr/>
      </dsp:nvSpPr>
      <dsp:spPr>
        <a:xfrm>
          <a:off x="0" y="164460"/>
          <a:ext cx="10736462" cy="743535"/>
        </a:xfrm>
        <a:prstGeom prst="roundRect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/>
            <a:t>Factors to consider: </a:t>
          </a:r>
          <a:endParaRPr lang="en-US" sz="3100" kern="1200"/>
        </a:p>
      </dsp:txBody>
      <dsp:txXfrm>
        <a:off x="36296" y="200756"/>
        <a:ext cx="10663870" cy="670943"/>
      </dsp:txXfrm>
    </dsp:sp>
    <dsp:sp modelId="{5B7D0076-3E56-4EDC-B69D-290E012F36E7}">
      <dsp:nvSpPr>
        <dsp:cNvPr id="0" name=""/>
        <dsp:cNvSpPr/>
      </dsp:nvSpPr>
      <dsp:spPr>
        <a:xfrm>
          <a:off x="0" y="907995"/>
          <a:ext cx="10736462" cy="231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8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2400" kern="1200" dirty="0">
              <a:solidFill>
                <a:schemeClr val="bg1"/>
              </a:solidFill>
            </a:rPr>
            <a:t>the impact of current and new legislation on small businesses; 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2400" kern="1200" dirty="0">
              <a:solidFill>
                <a:schemeClr val="bg1"/>
              </a:solidFill>
            </a:rPr>
            <a:t>steps to be taken to create access for small business into value chains;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2400" kern="1200" dirty="0">
              <a:solidFill>
                <a:schemeClr val="bg1"/>
              </a:solidFill>
            </a:rPr>
            <a:t>methods to liaise with the small business community to identify their needs;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2400" kern="1200" dirty="0">
              <a:solidFill>
                <a:schemeClr val="bg1"/>
              </a:solidFill>
            </a:rPr>
            <a:t>methods to monitor and influence the provision of support services to the small business sector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907995"/>
        <a:ext cx="10736462" cy="2310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B9138-FF11-41AC-90D2-7C9BDC34D158}">
      <dsp:nvSpPr>
        <dsp:cNvPr id="0" name=""/>
        <dsp:cNvSpPr/>
      </dsp:nvSpPr>
      <dsp:spPr>
        <a:xfrm>
          <a:off x="0" y="194462"/>
          <a:ext cx="10168127" cy="1559025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500" b="1" kern="1200" dirty="0">
              <a:solidFill>
                <a:schemeClr val="tx1"/>
              </a:solidFill>
            </a:rPr>
            <a:t>Howard Johnson</a:t>
          </a:r>
          <a:endParaRPr lang="en-US" sz="6500" b="1" kern="1200" dirty="0">
            <a:solidFill>
              <a:schemeClr val="tx1"/>
            </a:solidFill>
          </a:endParaRPr>
        </a:p>
      </dsp:txBody>
      <dsp:txXfrm>
        <a:off x="76105" y="270567"/>
        <a:ext cx="10015917" cy="1406815"/>
      </dsp:txXfrm>
    </dsp:sp>
    <dsp:sp modelId="{76670690-6948-44EA-92BB-E238B04578E9}">
      <dsp:nvSpPr>
        <dsp:cNvPr id="0" name=""/>
        <dsp:cNvSpPr/>
      </dsp:nvSpPr>
      <dsp:spPr>
        <a:xfrm>
          <a:off x="0" y="1940688"/>
          <a:ext cx="10168127" cy="1559025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800" kern="1200" dirty="0">
              <a:solidFill>
                <a:schemeClr val="tx1"/>
              </a:solidFill>
            </a:rPr>
            <a:t>SMME Industry Council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76105" y="2016793"/>
        <a:ext cx="10015917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17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8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6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8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768CD.98CC01D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cid:image001.png@01D768CD.98CC01D0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endar on table">
            <a:extLst>
              <a:ext uri="{FF2B5EF4-FFF2-40B4-BE49-F238E27FC236}">
                <a16:creationId xmlns:a16="http://schemas.microsoft.com/office/drawing/2014/main" id="{0994B496-7C7B-48E8-8E2F-A1C7B9D3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2369B-AEC6-48D6-8B0C-29106780C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ZA" sz="4100"/>
              <a:t>Submission on the 2021 Revised Fiscal Framework and Revenue Proposals </a:t>
            </a:r>
            <a:br>
              <a:rPr lang="en-ZA" sz="4100"/>
            </a:br>
            <a:r>
              <a:rPr lang="en-ZA" sz="2400" b="1"/>
              <a:t>15 November 2021</a:t>
            </a:r>
            <a:endParaRPr lang="en-US" sz="2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B3219-AD70-49A6-99AB-8CF823F1B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92500" lnSpcReduction="20000"/>
          </a:bodyPr>
          <a:lstStyle/>
          <a:p>
            <a:r>
              <a:rPr lang="en-ZA"/>
              <a:t>Howard Johnson – </a:t>
            </a:r>
            <a:r>
              <a:rPr lang="en-ZA" sz="3600"/>
              <a:t>SMME Industry Council  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4A830-2A6D-4C39-B7FA-B7717D3D68ED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41" y="190159"/>
            <a:ext cx="3076575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74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2987-3043-4611-96F6-779B7F14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4F4A-7172-4AF5-8AE6-21A2A0FE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5BBD0-804E-4917-9F4A-3A75F32513A1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28" y="95865"/>
            <a:ext cx="3139294" cy="297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24C2E9-E604-4A8D-A8BC-268CAFC29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96" y="2859433"/>
            <a:ext cx="2369650" cy="1073431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5C9B77A-5C2F-4CD8-936E-A77E44E16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9" y="5114193"/>
            <a:ext cx="3894702" cy="1179576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A09ADEA-87E2-499F-9997-C36976CCC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98" y="3463290"/>
            <a:ext cx="2634749" cy="1482369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9BDFC446-E7DF-4D9F-807E-3A6CB62CE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73" y="619721"/>
            <a:ext cx="1180952" cy="1104762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7BBD52D9-64C9-49FC-A303-99CC97F5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74" y="4738381"/>
            <a:ext cx="2962275" cy="1543050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59785F18-8AA7-4AB8-8EB1-9967EB22F2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99" y="4945659"/>
            <a:ext cx="1987745" cy="107525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D5455E98-217E-4083-B674-DDDBB1F07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03" y="3010515"/>
            <a:ext cx="1518526" cy="1518526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B3CDA78-2357-435C-A6DE-F28B3966A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24" y="2003175"/>
            <a:ext cx="4399190" cy="1757148"/>
          </a:xfrm>
          <a:prstGeom prst="rect">
            <a:avLst/>
          </a:prstGeom>
        </p:spPr>
      </p:pic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4CCE5CB6-75BC-4380-BA3C-2D3BA14728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59" y="272300"/>
            <a:ext cx="1465421" cy="2084155"/>
          </a:xfrm>
          <a:prstGeom prst="rect">
            <a:avLst/>
          </a:prstGeom>
        </p:spPr>
      </p:pic>
      <p:pic>
        <p:nvPicPr>
          <p:cNvPr id="24" name="Picture 2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2E0BA0E-8E78-41EC-BD49-84CD0A3C4A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64" y="737480"/>
            <a:ext cx="3816993" cy="13786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D33661-2653-44D9-B691-E17C9641DDE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0860" y="3229716"/>
            <a:ext cx="3049930" cy="153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25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395A-B6B3-4041-ABD7-5607C82C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br>
              <a:rPr lang="en-ZA" sz="3600" dirty="0"/>
            </a:br>
            <a:br>
              <a:rPr lang="en-ZA" sz="3600" dirty="0"/>
            </a:br>
            <a:br>
              <a:rPr lang="en-ZA" sz="3600" dirty="0"/>
            </a:br>
            <a:r>
              <a:rPr lang="en-ZA" sz="3600" dirty="0"/>
              <a:t>      on </a:t>
            </a:r>
            <a:br>
              <a:rPr lang="en-ZA" sz="3600" dirty="0"/>
            </a:br>
            <a:br>
              <a:rPr lang="en-ZA" sz="3600" dirty="0"/>
            </a:br>
            <a:r>
              <a:rPr lang="en-ZA" sz="6000" dirty="0"/>
              <a:t>SMMEs</a:t>
            </a:r>
            <a:endParaRPr lang="en-US" sz="6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DB6CE3-D849-400B-AFEE-D1D5C4CDF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866824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4A79133-A9E2-4B8C-9973-8EDFEC8FC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443" y="116203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EAC49-1CAC-4298-AECB-916EE8E49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" r="22722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8" name="Rectangle 3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2BE4A7-E08F-4A53-A93C-381FADA57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668000"/>
              </p:ext>
            </p:extLst>
          </p:nvPr>
        </p:nvGraphicFramePr>
        <p:xfrm>
          <a:off x="6926094" y="625683"/>
          <a:ext cx="5077837" cy="568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B7C7FB8-0CC4-4161-9865-67B85A18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80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4750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1A5364D-C0FB-4A58-9027-D18E8129B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859011"/>
              </p:ext>
            </p:extLst>
          </p:nvPr>
        </p:nvGraphicFramePr>
        <p:xfrm>
          <a:off x="5008097" y="0"/>
          <a:ext cx="707605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BFE9A06-E384-44F2-B8D9-E68F3A35D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66" y="1397197"/>
            <a:ext cx="2799441" cy="3732588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84DBD6EB-932E-4D47-9F95-7B845098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80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6990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44879F-6698-4394-89D4-7B3CDB92E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C65FD3B2-577C-49A0-B40E-4845C5D59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 person holding a stop sign&#10;&#10;Description automatically generated with medium confidence">
            <a:extLst>
              <a:ext uri="{FF2B5EF4-FFF2-40B4-BE49-F238E27FC236}">
                <a16:creationId xmlns:a16="http://schemas.microsoft.com/office/drawing/2014/main" id="{080842E5-32B9-49D7-AC4E-88EC4174D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9000"/>
          </a:blip>
          <a:srcRect t="69" b="57743"/>
          <a:stretch/>
        </p:blipFill>
        <p:spPr>
          <a:xfrm>
            <a:off x="21" y="-45710"/>
            <a:ext cx="12191979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1DFD0-D045-4B3A-8289-CB7E66FD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ZA" sz="6000">
                <a:solidFill>
                  <a:srgbClr val="FFFFFF"/>
                </a:solidFill>
              </a:rPr>
              <a:t>.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D94BC836-BD32-46E6-97D9-40EF76DBF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60724"/>
              </p:ext>
            </p:extLst>
          </p:nvPr>
        </p:nvGraphicFramePr>
        <p:xfrm>
          <a:off x="816864" y="426720"/>
          <a:ext cx="5063431" cy="567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163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CFD8A-3970-4F3B-90EF-D8E3F14E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en-ZA" sz="800" dirty="0"/>
              <a:t>.</a:t>
            </a:r>
            <a:endParaRPr lang="en-US" sz="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9" name="Content Placeholder 7">
            <a:extLst>
              <a:ext uri="{FF2B5EF4-FFF2-40B4-BE49-F238E27FC236}">
                <a16:creationId xmlns:a16="http://schemas.microsoft.com/office/drawing/2014/main" id="{473B9B00-A549-4EE1-B5F7-5DFFFDDD3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138880"/>
              </p:ext>
            </p:extLst>
          </p:nvPr>
        </p:nvGraphicFramePr>
        <p:xfrm>
          <a:off x="841248" y="2252870"/>
          <a:ext cx="5993892" cy="356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D4B0F5-D375-418F-9633-800FB41154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2" b="23429"/>
          <a:stretch/>
        </p:blipFill>
        <p:spPr>
          <a:xfrm>
            <a:off x="7679814" y="1287005"/>
            <a:ext cx="4097657" cy="41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013E9-EFF1-4893-818E-EBE84AA0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ZA" sz="5000" dirty="0">
                <a:solidFill>
                  <a:schemeClr val="bg1"/>
                </a:solidFill>
              </a:rPr>
              <a:t>Local Economic Development – LED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C1880F-E828-465F-857D-83CE13E5D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43602"/>
              </p:ext>
            </p:extLst>
          </p:nvPr>
        </p:nvGraphicFramePr>
        <p:xfrm>
          <a:off x="841247" y="2789623"/>
          <a:ext cx="10736463" cy="33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534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662A-3231-4AE9-92D4-9E3A9620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9600" dirty="0"/>
              <a:t>Thank You</a:t>
            </a:r>
            <a:endParaRPr lang="en-US" sz="9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4DE4D5-BC25-43B4-BDDB-216CAABA1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04929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00913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80AA9F"/>
      </a:accent1>
      <a:accent2>
        <a:srgbClr val="75AC87"/>
      </a:accent2>
      <a:accent3>
        <a:srgbClr val="86AB81"/>
      </a:accent3>
      <a:accent4>
        <a:srgbClr val="90AA74"/>
      </a:accent4>
      <a:accent5>
        <a:srgbClr val="A1A47C"/>
      </a:accent5>
      <a:accent6>
        <a:srgbClr val="B29F7A"/>
      </a:accent6>
      <a:hlink>
        <a:srgbClr val="AE697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372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AccentBoxVTI</vt:lpstr>
      <vt:lpstr>Submission on the 2021 Revised Fiscal Framework and Revenue Proposals  15 November 2021</vt:lpstr>
      <vt:lpstr>.</vt:lpstr>
      <vt:lpstr>         on   SMMEs</vt:lpstr>
      <vt:lpstr>.</vt:lpstr>
      <vt:lpstr>.</vt:lpstr>
      <vt:lpstr>.</vt:lpstr>
      <vt:lpstr>.</vt:lpstr>
      <vt:lpstr>Local Economic Development – LED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Submission on the 2021 Revised Fiscal Framework and Revenue Proposals  15 November 2021</dc:title>
  <dc:creator>Howard Johnson</dc:creator>
  <cp:lastModifiedBy>Howard Johnson</cp:lastModifiedBy>
  <cp:revision>1</cp:revision>
  <dcterms:created xsi:type="dcterms:W3CDTF">2021-11-15T15:47:43Z</dcterms:created>
  <dcterms:modified xsi:type="dcterms:W3CDTF">2021-11-15T21:38:47Z</dcterms:modified>
</cp:coreProperties>
</file>