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tags/tag7.xml" ContentType="application/vnd.openxmlformats-officedocument.presentationml.tag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  <p:sldMasterId id="2147488361" r:id="rId2"/>
  </p:sldMasterIdLst>
  <p:notesMasterIdLst>
    <p:notesMasterId r:id="rId21"/>
  </p:notesMasterIdLst>
  <p:handoutMasterIdLst>
    <p:handoutMasterId r:id="rId22"/>
  </p:handoutMasterIdLst>
  <p:sldIdLst>
    <p:sldId id="413" r:id="rId3"/>
    <p:sldId id="481" r:id="rId4"/>
    <p:sldId id="482" r:id="rId5"/>
    <p:sldId id="394" r:id="rId6"/>
    <p:sldId id="399" r:id="rId7"/>
    <p:sldId id="430" r:id="rId8"/>
    <p:sldId id="449" r:id="rId9"/>
    <p:sldId id="452" r:id="rId10"/>
    <p:sldId id="270" r:id="rId11"/>
    <p:sldId id="461" r:id="rId12"/>
    <p:sldId id="468" r:id="rId13"/>
    <p:sldId id="469" r:id="rId14"/>
    <p:sldId id="475" r:id="rId15"/>
    <p:sldId id="478" r:id="rId16"/>
    <p:sldId id="479" r:id="rId17"/>
    <p:sldId id="476" r:id="rId18"/>
    <p:sldId id="471" r:id="rId19"/>
    <p:sldId id="260" r:id="rId20"/>
  </p:sldIdLst>
  <p:sldSz cx="9144000" cy="6858000" type="screen4x3"/>
  <p:notesSz cx="6669088" cy="97536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AB16"/>
    <a:srgbClr val="FF6600"/>
    <a:srgbClr val="339966"/>
    <a:srgbClr val="00682F"/>
    <a:srgbClr val="FFBF4B"/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9710" autoAdjust="0"/>
  </p:normalViewPr>
  <p:slideViewPr>
    <p:cSldViewPr snapToGrid="0" snapToObjects="1">
      <p:cViewPr varScale="1">
        <p:scale>
          <a:sx n="73" d="100"/>
          <a:sy n="73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22916288\AppData\Local\Temp\Temp1_Governance%20Lekgotla%20DEL%20and%20Funds.zip\SEE%20Audit%20Action%20Plan%202020202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22916288\AppData\Local\Temp\Temp1_Governance%20Lekgotla%20DEL%20and%20Funds.zip\SEE%20Audit%20Action%20Plan%202020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/>
              <a:t>Status</a:t>
            </a:r>
            <a:r>
              <a:rPr lang="en-ZA" baseline="0"/>
              <a:t> of Audit Action Plan</a:t>
            </a:r>
            <a:endParaRPr lang="en-ZA"/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'[SEE Audit Action Plan 20202021.xlsx]Cover page'!$C$18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8B-4E41-8D55-64320965098D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C8B-4E41-8D55-64320965098D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C8B-4E41-8D55-64320965098D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C8B-4E41-8D55-64320965098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'[SEE Audit Action Plan 20202021.xlsx]Cover page'!$B$19:$B$22</c:f>
              <c:strCache>
                <c:ptCount val="4"/>
                <c:pt idx="0">
                  <c:v>Implemented</c:v>
                </c:pt>
                <c:pt idx="1">
                  <c:v>In Progress</c:v>
                </c:pt>
                <c:pt idx="2">
                  <c:v>Not Implemented</c:v>
                </c:pt>
                <c:pt idx="3">
                  <c:v>IT Findings with DEL</c:v>
                </c:pt>
              </c:strCache>
            </c:strRef>
          </c:cat>
          <c:val>
            <c:numRef>
              <c:f>'[SEE Audit Action Plan 20202021.xlsx]Cover page'!$C$19:$C$22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2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C8B-4E41-8D55-64320965098D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058842163761008"/>
          <c:y val="0.21173358757346061"/>
          <c:w val="0.36561790064569627"/>
          <c:h val="0.69743918844781061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/>
              <a:t>List of Audit Findings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'[SEE Audit Action Plan 20202021.xlsx]Cover page'!$C$28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'[SEE Audit Action Plan 20202021.xlsx]Cover page'!$B$29:$B$44</c:f>
              <c:strCache>
                <c:ptCount val="16"/>
                <c:pt idx="0">
                  <c:v>Inventory</c:v>
                </c:pt>
                <c:pt idx="1">
                  <c:v>Cost of sales</c:v>
                </c:pt>
                <c:pt idx="2">
                  <c:v>Assets</c:v>
                </c:pt>
                <c:pt idx="3">
                  <c:v>Receivables</c:v>
                </c:pt>
                <c:pt idx="4">
                  <c:v>Disclosures</c:v>
                </c:pt>
                <c:pt idx="5">
                  <c:v>Compliance</c:v>
                </c:pt>
                <c:pt idx="6">
                  <c:v>SCM</c:v>
                </c:pt>
                <c:pt idx="7">
                  <c:v>AFS review</c:v>
                </c:pt>
                <c:pt idx="8">
                  <c:v>Payables</c:v>
                </c:pt>
                <c:pt idx="9">
                  <c:v>Revenue</c:v>
                </c:pt>
                <c:pt idx="10">
                  <c:v>HRM</c:v>
                </c:pt>
                <c:pt idx="11">
                  <c:v>Performance Information</c:v>
                </c:pt>
                <c:pt idx="12">
                  <c:v>Risk</c:v>
                </c:pt>
                <c:pt idx="13">
                  <c:v>SYSPRO</c:v>
                </c:pt>
                <c:pt idx="14">
                  <c:v>Internal Control </c:v>
                </c:pt>
                <c:pt idx="15">
                  <c:v>IT</c:v>
                </c:pt>
              </c:strCache>
            </c:strRef>
          </c:cat>
          <c:val>
            <c:numRef>
              <c:f>'[SEE Audit Action Plan 20202021.xlsx]Cover page'!$C$29:$C$44</c:f>
              <c:numCache>
                <c:formatCode>General</c:formatCode>
                <c:ptCount val="16"/>
                <c:pt idx="0">
                  <c:v>4</c:v>
                </c:pt>
                <c:pt idx="1">
                  <c:v>4</c:v>
                </c:pt>
                <c:pt idx="2">
                  <c:v>6</c:v>
                </c:pt>
                <c:pt idx="3">
                  <c:v>6</c:v>
                </c:pt>
                <c:pt idx="4">
                  <c:v>8</c:v>
                </c:pt>
                <c:pt idx="5">
                  <c:v>5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6F-402B-9A40-FD7355FE3C60}"/>
            </c:ext>
          </c:extLst>
        </c:ser>
        <c:ser>
          <c:idx val="1"/>
          <c:order val="1"/>
          <c:tx>
            <c:strRef>
              <c:f>'[SEE Audit Action Plan 20202021.xlsx]Cover page'!$D$28</c:f>
              <c:strCache>
                <c:ptCount val="1"/>
                <c:pt idx="0">
                  <c:v>IA finding (8)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'[SEE Audit Action Plan 20202021.xlsx]Cover page'!$B$29:$B$44</c:f>
              <c:strCache>
                <c:ptCount val="16"/>
                <c:pt idx="0">
                  <c:v>Inventory</c:v>
                </c:pt>
                <c:pt idx="1">
                  <c:v>Cost of sales</c:v>
                </c:pt>
                <c:pt idx="2">
                  <c:v>Assets</c:v>
                </c:pt>
                <c:pt idx="3">
                  <c:v>Receivables</c:v>
                </c:pt>
                <c:pt idx="4">
                  <c:v>Disclosures</c:v>
                </c:pt>
                <c:pt idx="5">
                  <c:v>Compliance</c:v>
                </c:pt>
                <c:pt idx="6">
                  <c:v>SCM</c:v>
                </c:pt>
                <c:pt idx="7">
                  <c:v>AFS review</c:v>
                </c:pt>
                <c:pt idx="8">
                  <c:v>Payables</c:v>
                </c:pt>
                <c:pt idx="9">
                  <c:v>Revenue</c:v>
                </c:pt>
                <c:pt idx="10">
                  <c:v>HRM</c:v>
                </c:pt>
                <c:pt idx="11">
                  <c:v>Performance Information</c:v>
                </c:pt>
                <c:pt idx="12">
                  <c:v>Risk</c:v>
                </c:pt>
                <c:pt idx="13">
                  <c:v>SYSPRO</c:v>
                </c:pt>
                <c:pt idx="14">
                  <c:v>Internal Control </c:v>
                </c:pt>
                <c:pt idx="15">
                  <c:v>IT</c:v>
                </c:pt>
              </c:strCache>
            </c:strRef>
          </c:cat>
          <c:val>
            <c:numRef>
              <c:f>'[SEE Audit Action Plan 20202021.xlsx]Cover page'!$D$29:$D$44</c:f>
              <c:numCache>
                <c:formatCode>General</c:formatCode>
                <c:ptCount val="1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6F-402B-9A40-FD7355FE3C60}"/>
            </c:ext>
          </c:extLst>
        </c:ser>
        <c:ser>
          <c:idx val="2"/>
          <c:order val="2"/>
          <c:tx>
            <c:strRef>
              <c:f>'[SEE Audit Action Plan 20202021.xlsx]Cover page'!$E$28</c:f>
              <c:strCache>
                <c:ptCount val="1"/>
                <c:pt idx="0">
                  <c:v>Repeat Finding(25)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'[SEE Audit Action Plan 20202021.xlsx]Cover page'!$B$29:$B$44</c:f>
              <c:strCache>
                <c:ptCount val="16"/>
                <c:pt idx="0">
                  <c:v>Inventory</c:v>
                </c:pt>
                <c:pt idx="1">
                  <c:v>Cost of sales</c:v>
                </c:pt>
                <c:pt idx="2">
                  <c:v>Assets</c:v>
                </c:pt>
                <c:pt idx="3">
                  <c:v>Receivables</c:v>
                </c:pt>
                <c:pt idx="4">
                  <c:v>Disclosures</c:v>
                </c:pt>
                <c:pt idx="5">
                  <c:v>Compliance</c:v>
                </c:pt>
                <c:pt idx="6">
                  <c:v>SCM</c:v>
                </c:pt>
                <c:pt idx="7">
                  <c:v>AFS review</c:v>
                </c:pt>
                <c:pt idx="8">
                  <c:v>Payables</c:v>
                </c:pt>
                <c:pt idx="9">
                  <c:v>Revenue</c:v>
                </c:pt>
                <c:pt idx="10">
                  <c:v>HRM</c:v>
                </c:pt>
                <c:pt idx="11">
                  <c:v>Performance Information</c:v>
                </c:pt>
                <c:pt idx="12">
                  <c:v>Risk</c:v>
                </c:pt>
                <c:pt idx="13">
                  <c:v>SYSPRO</c:v>
                </c:pt>
                <c:pt idx="14">
                  <c:v>Internal Control </c:v>
                </c:pt>
                <c:pt idx="15">
                  <c:v>IT</c:v>
                </c:pt>
              </c:strCache>
            </c:strRef>
          </c:cat>
          <c:val>
            <c:numRef>
              <c:f>'[SEE Audit Action Plan 20202021.xlsx]Cover page'!$E$29:$E$44</c:f>
              <c:numCache>
                <c:formatCode>General</c:formatCode>
                <c:ptCount val="1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26F-402B-9A40-FD7355FE3C60}"/>
            </c:ext>
          </c:extLst>
        </c:ser>
        <c:dLbls/>
        <c:gapWidth val="219"/>
        <c:overlap val="-27"/>
        <c:axId val="79255808"/>
        <c:axId val="79273984"/>
      </c:barChart>
      <c:catAx>
        <c:axId val="792558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73984"/>
        <c:crosses val="autoZero"/>
        <c:auto val="1"/>
        <c:lblAlgn val="ctr"/>
        <c:lblOffset val="100"/>
      </c:catAx>
      <c:valAx>
        <c:axId val="792739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5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405" cy="487369"/>
          </a:xfrm>
          <a:prstGeom prst="rect">
            <a:avLst/>
          </a:prstGeom>
        </p:spPr>
        <p:txBody>
          <a:bodyPr vert="horz" lIns="89648" tIns="44824" rIns="89648" bIns="44824" rtlCol="0"/>
          <a:lstStyle>
            <a:lvl1pPr algn="l">
              <a:defRPr sz="1200"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128" y="0"/>
            <a:ext cx="2890405" cy="487369"/>
          </a:xfrm>
          <a:prstGeom prst="rect">
            <a:avLst/>
          </a:prstGeom>
        </p:spPr>
        <p:txBody>
          <a:bodyPr vert="horz" lIns="89648" tIns="44824" rIns="89648" bIns="44824" rtlCol="0"/>
          <a:lstStyle>
            <a:lvl1pPr algn="r">
              <a:defRPr sz="1200"/>
            </a:lvl1pPr>
          </a:lstStyle>
          <a:p>
            <a:pPr>
              <a:defRPr/>
            </a:pPr>
            <a:fld id="{7408DFE2-BDE1-4486-8465-5D3A3151738C}" type="datetimeFigureOut">
              <a:rPr lang="en-ZA"/>
              <a:pPr>
                <a:defRPr/>
              </a:pPr>
              <a:t>2021/11/18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674"/>
            <a:ext cx="2890405" cy="487369"/>
          </a:xfrm>
          <a:prstGeom prst="rect">
            <a:avLst/>
          </a:prstGeom>
        </p:spPr>
        <p:txBody>
          <a:bodyPr vert="horz" lIns="89648" tIns="44824" rIns="89648" bIns="4482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128" y="9264674"/>
            <a:ext cx="2890405" cy="487369"/>
          </a:xfrm>
          <a:prstGeom prst="rect">
            <a:avLst/>
          </a:prstGeom>
        </p:spPr>
        <p:txBody>
          <a:bodyPr vert="horz" lIns="89648" tIns="44824" rIns="89648" bIns="44824" rtlCol="0" anchor="b"/>
          <a:lstStyle>
            <a:lvl1pPr algn="r">
              <a:defRPr sz="1200"/>
            </a:lvl1pPr>
          </a:lstStyle>
          <a:p>
            <a:pPr>
              <a:defRPr/>
            </a:pPr>
            <a:fld id="{E1AAA8E8-5BBB-4569-88CB-52E046BDDB35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21828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405" cy="487369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128" y="0"/>
            <a:ext cx="2890405" cy="487369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EF294BD-E844-43CC-B176-53E6B2A26254}" type="datetimeFigureOut">
              <a:rPr lang="en-US"/>
              <a:pPr>
                <a:defRPr/>
              </a:pPr>
              <a:t>11/18/2021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1" tIns="45676" rIns="91351" bIns="4567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376" y="4633895"/>
            <a:ext cx="5334336" cy="4387874"/>
          </a:xfrm>
          <a:prstGeom prst="rect">
            <a:avLst/>
          </a:prstGeom>
        </p:spPr>
        <p:txBody>
          <a:bodyPr vert="horz" lIns="91351" tIns="45676" rIns="91351" bIns="4567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74"/>
            <a:ext cx="2890405" cy="487369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128" y="9264674"/>
            <a:ext cx="2890405" cy="487369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7016A73-DBED-47E0-9133-4A89D3A4B7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5472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601B6-98C2-491F-8AFA-DD39E3545E42}" type="datetime1">
              <a:rPr lang="en-US"/>
              <a:pPr>
                <a:defRPr/>
              </a:pPr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03E6D-CAD1-4300-B0E1-9415A990CA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302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F597-C74F-4FC7-963C-76C041D716F3}" type="datetime1">
              <a:rPr lang="en-US"/>
              <a:pPr>
                <a:defRPr/>
              </a:pPr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9EB88-D429-47C4-8FF3-9E24C500C5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014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CE7B7-A1FF-46C2-BB94-150570ACB7E5}" type="datetime1">
              <a:rPr lang="en-US"/>
              <a:pPr>
                <a:defRPr/>
              </a:pPr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EC258-73F1-4879-865A-BD940C858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8336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2AD4-7C64-4EED-962A-410712C7F2A1}" type="datetime1">
              <a:rPr lang="en-US" altLang="en-US"/>
              <a:pPr>
                <a:defRPr/>
              </a:pPr>
              <a:t>11/18/2021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D486B-612C-4560-B163-5D93014194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30292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F12E5-ED2C-482D-8BAC-0AB53B647501}" type="datetime1">
              <a:rPr lang="en-US" altLang="en-US"/>
              <a:pPr>
                <a:defRPr/>
              </a:pPr>
              <a:t>11/18/2021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2BF3E-81DB-4B98-BAA4-3A2B91E8EA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58816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39B8A-A788-42BE-BF7B-6750A18DE90A}" type="datetime1">
              <a:rPr lang="en-US" altLang="en-US"/>
              <a:pPr>
                <a:defRPr/>
              </a:pPr>
              <a:t>11/18/2021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9AAE2-F7FE-46DE-9E78-49D14640B8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00894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B507C-6B3A-45AE-B5C3-53CBFF4086BA}" type="datetime1">
              <a:rPr lang="en-US" altLang="en-US"/>
              <a:pPr>
                <a:defRPr/>
              </a:pPr>
              <a:t>11/18/2021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89C5D-ACF0-4771-A005-ACAE1F5869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30574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2AFA-B9F8-4068-AFE0-05D69710DD78}" type="datetime1">
              <a:rPr lang="en-US" altLang="en-US"/>
              <a:pPr>
                <a:defRPr/>
              </a:pPr>
              <a:t>11/18/2021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3D9E9-FD92-4AF9-89D6-CAC8A9875E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95874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48E00-F9ED-4411-A336-E873FE1D7727}" type="datetime1">
              <a:rPr lang="en-US" altLang="en-US"/>
              <a:pPr>
                <a:defRPr/>
              </a:pPr>
              <a:t>11/18/2021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4E3B9-2C9B-4AEF-BF92-9AC41E038E4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27482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5603C-3CA8-4FA9-B922-222ED61FBB8F}" type="datetime1">
              <a:rPr lang="en-US" altLang="en-US"/>
              <a:pPr>
                <a:defRPr/>
              </a:pPr>
              <a:t>11/18/2021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F2612-2C0D-429D-918D-E8D47B23DE8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0630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1825C-DEFA-49B7-9A44-C2E506E5383B}" type="datetime1">
              <a:rPr lang="en-US" altLang="en-US"/>
              <a:pPr>
                <a:defRPr/>
              </a:pPr>
              <a:t>11/18/2021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C2CB1-B218-451A-9247-928136F1BA6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1650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4BA9E-8220-4969-B1E6-066F51DB1263}" type="datetime1">
              <a:rPr lang="en-US"/>
              <a:pPr>
                <a:defRPr/>
              </a:pPr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B0E16-3B21-4DA7-809D-032F5E4D0A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0313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EF28A-6DAB-42DC-B873-1112CCA4BA8E}" type="datetime1">
              <a:rPr lang="en-US" altLang="en-US"/>
              <a:pPr>
                <a:defRPr/>
              </a:pPr>
              <a:t>11/18/2021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6EFED-F66F-4B3C-B624-94662242A52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05138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5F968-B9C2-43CA-8B59-EDBF66D19643}" type="datetime1">
              <a:rPr lang="en-US" altLang="en-US"/>
              <a:pPr>
                <a:defRPr/>
              </a:pPr>
              <a:t>11/18/2021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5C6DE-F949-4EB2-B64C-384A04E3DD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30219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4D19B-1081-4C10-A290-F283DA3E5E99}" type="datetime1">
              <a:rPr lang="en-US" altLang="en-US"/>
              <a:pPr>
                <a:defRPr/>
              </a:pPr>
              <a:t>11/18/2021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88C43-AAF4-4FD9-9E58-E735F3D819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3434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A09DC-4E47-404B-A443-74E13B217FD0}" type="datetime1">
              <a:rPr lang="en-US"/>
              <a:pPr>
                <a:defRPr/>
              </a:pPr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E0537-E538-4FE5-B502-4A6B1779F3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317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7D2F4-7ADD-4576-A4E3-B946DC292747}" type="datetime1">
              <a:rPr lang="en-US"/>
              <a:pPr>
                <a:defRPr/>
              </a:pPr>
              <a:t>11/18/2021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DB51D-3DD3-46CA-A7B0-C435659DA3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936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249BB-79B0-4B0B-8856-CA6EC36B9D90}" type="datetime1">
              <a:rPr lang="en-US"/>
              <a:pPr>
                <a:defRPr/>
              </a:pPr>
              <a:t>11/18/2021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AE24-4363-45CF-8714-CDE9C67443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980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3E9AB-3EB8-4F18-9DA6-6DA1D672CE58}" type="datetime1">
              <a:rPr lang="en-US"/>
              <a:pPr>
                <a:defRPr/>
              </a:pPr>
              <a:t>11/18/2021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9A480-4700-4E88-AA5E-E79B77ABE4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3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96DAA-F22F-435C-ABB3-E16507BBEC56}" type="datetime1">
              <a:rPr lang="en-US"/>
              <a:pPr>
                <a:defRPr/>
              </a:pPr>
              <a:t>11/18/2021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CD794-3974-4077-A28B-9B10E9C0BB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1998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305B-055F-45E3-9EE4-7EB7925AC213}" type="datetime1">
              <a:rPr lang="en-US"/>
              <a:pPr>
                <a:defRPr/>
              </a:pPr>
              <a:t>11/18/2021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1B677-7AB4-47AB-9602-C84729DF3E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460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6C486-7657-480D-A9A9-448D08EAF8DB}" type="datetime1">
              <a:rPr lang="en-US"/>
              <a:pPr>
                <a:defRPr/>
              </a:pPr>
              <a:t>11/18/2021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54237-94AC-48C6-9E3D-A47CC9B5EC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733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98D99DEC-0FE2-482A-8972-5358A582667A}" type="datetime1">
              <a:rPr lang="en-US"/>
              <a:pPr>
                <a:defRPr/>
              </a:pPr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84A6EB58-93C4-4CE7-B9F9-65EB31AC4D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693" r:id="rId1"/>
    <p:sldLayoutId id="2147490694" r:id="rId2"/>
    <p:sldLayoutId id="2147490695" r:id="rId3"/>
    <p:sldLayoutId id="2147490696" r:id="rId4"/>
    <p:sldLayoutId id="2147490697" r:id="rId5"/>
    <p:sldLayoutId id="2147490698" r:id="rId6"/>
    <p:sldLayoutId id="2147490699" r:id="rId7"/>
    <p:sldLayoutId id="2147490700" r:id="rId8"/>
    <p:sldLayoutId id="2147490701" r:id="rId9"/>
    <p:sldLayoutId id="2147490702" r:id="rId10"/>
    <p:sldLayoutId id="2147490703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0" charset="-128"/>
          <a:cs typeface="ＭＳ Ｐゴシック" pitchFamily="8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80" charset="-128"/>
          <a:cs typeface="ＭＳ Ｐゴシック" pitchFamily="8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B5B388E-721B-4B69-8D93-538622618E2F}" type="datetime1">
              <a:rPr lang="en-US" altLang="en-US"/>
              <a:pPr>
                <a:defRPr/>
              </a:pPr>
              <a:t>11/18/2021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FA4F80E-E28E-4073-BCCA-BBF3C7FBCCF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704" r:id="rId1"/>
    <p:sldLayoutId id="2147490705" r:id="rId2"/>
    <p:sldLayoutId id="2147490706" r:id="rId3"/>
    <p:sldLayoutId id="2147490707" r:id="rId4"/>
    <p:sldLayoutId id="2147490708" r:id="rId5"/>
    <p:sldLayoutId id="2147490709" r:id="rId6"/>
    <p:sldLayoutId id="2147490710" r:id="rId7"/>
    <p:sldLayoutId id="2147490711" r:id="rId8"/>
    <p:sldLayoutId id="2147490712" r:id="rId9"/>
    <p:sldLayoutId id="2147490713" r:id="rId10"/>
    <p:sldLayoutId id="214749071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New_Powerpoint presentation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le 16"/>
          <p:cNvSpPr txBox="1">
            <a:spLocks/>
          </p:cNvSpPr>
          <p:nvPr/>
        </p:nvSpPr>
        <p:spPr bwMode="auto">
          <a:xfrm>
            <a:off x="694063" y="289561"/>
            <a:ext cx="8181650" cy="99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DEPARTMENT OF EMPLOYMENT AND LABOUR</a:t>
            </a:r>
          </a:p>
          <a:p>
            <a:pPr algn="ctr">
              <a:lnSpc>
                <a:spcPct val="90000"/>
              </a:lnSpc>
              <a:defRPr/>
            </a:pPr>
            <a:endParaRPr lang="en-US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alt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SUPPORTED EMPLOYMENT ENTERPRISES</a:t>
            </a:r>
          </a:p>
        </p:txBody>
      </p:sp>
      <p:sp>
        <p:nvSpPr>
          <p:cNvPr id="15364" name="Subtitle 17"/>
          <p:cNvSpPr txBox="1">
            <a:spLocks/>
          </p:cNvSpPr>
          <p:nvPr/>
        </p:nvSpPr>
        <p:spPr bwMode="auto">
          <a:xfrm>
            <a:off x="135837" y="2759075"/>
            <a:ext cx="1806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1400" b="1" dirty="0" smtClean="0">
                <a:solidFill>
                  <a:srgbClr val="404040"/>
                </a:solidFill>
                <a:latin typeface="Arial Bold" pitchFamily="32" charset="0"/>
              </a:rPr>
              <a:t>10 November 2021</a:t>
            </a:r>
            <a:endParaRPr lang="en-US" altLang="en-US" sz="1400" b="1" dirty="0">
              <a:solidFill>
                <a:srgbClr val="404040"/>
              </a:solidFill>
              <a:latin typeface="Arial Bold" pitchFamily="32" charset="0"/>
            </a:endParaRPr>
          </a:p>
        </p:txBody>
      </p:sp>
      <p:sp>
        <p:nvSpPr>
          <p:cNvPr id="13316" name="Subtitle 17"/>
          <p:cNvSpPr txBox="1">
            <a:spLocks/>
          </p:cNvSpPr>
          <p:nvPr/>
        </p:nvSpPr>
        <p:spPr bwMode="auto">
          <a:xfrm>
            <a:off x="258763" y="1296453"/>
            <a:ext cx="86169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AUDITED ANNUAL PERFORMANCE REPORT 2020/21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EMPLOYMENT AND LABOUR PORTFOLIO COMMITTEE</a:t>
            </a:r>
          </a:p>
        </p:txBody>
      </p:sp>
      <p:pic>
        <p:nvPicPr>
          <p:cNvPr id="1536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4763" y="5913438"/>
            <a:ext cx="125095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3" y="5909922"/>
            <a:ext cx="28416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8"/>
            <a:ext cx="8229600" cy="1058862"/>
          </a:xfrm>
        </p:spPr>
        <p:txBody>
          <a:bodyPr/>
          <a:lstStyle/>
          <a:p>
            <a:pPr>
              <a:defRPr/>
            </a:pPr>
            <a:r>
              <a:rPr lang="en-US" sz="1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US" sz="1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US" sz="1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ANNUAL PERFORMANCE REPORT </a:t>
            </a:r>
            <a:endParaRPr lang="en-ZA" sz="1800" dirty="0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3700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1954FD14-77EA-4DAE-BA84-E6F311BA9C63}" type="slidenum">
              <a:rPr lang="en-US" altLang="en-US" sz="1200" smtClean="0">
                <a:solidFill>
                  <a:schemeClr val="bg1"/>
                </a:solidFill>
              </a:rPr>
              <a:pPr/>
              <a:t>10</a:t>
            </a:fld>
            <a:endParaRPr lang="en-US" altLang="en-US" sz="1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72153509"/>
              </p:ext>
            </p:extLst>
          </p:nvPr>
        </p:nvGraphicFramePr>
        <p:xfrm>
          <a:off x="280849" y="1456508"/>
          <a:ext cx="8582301" cy="402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29940">
                  <a:extLst>
                    <a:ext uri="{9D8B030D-6E8A-4147-A177-3AD203B41FA5}">
                      <a16:colId xmlns:a16="http://schemas.microsoft.com/office/drawing/2014/main" xmlns="" val="2466098362"/>
                    </a:ext>
                  </a:extLst>
                </a:gridCol>
                <a:gridCol w="1123405">
                  <a:extLst>
                    <a:ext uri="{9D8B030D-6E8A-4147-A177-3AD203B41FA5}">
                      <a16:colId xmlns:a16="http://schemas.microsoft.com/office/drawing/2014/main" xmlns="" val="3366267723"/>
                    </a:ext>
                  </a:extLst>
                </a:gridCol>
                <a:gridCol w="1227909">
                  <a:extLst>
                    <a:ext uri="{9D8B030D-6E8A-4147-A177-3AD203B41FA5}">
                      <a16:colId xmlns:a16="http://schemas.microsoft.com/office/drawing/2014/main" xmlns="" val="119755501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4165237907"/>
                    </a:ext>
                  </a:extLst>
                </a:gridCol>
                <a:gridCol w="1267097">
                  <a:extLst>
                    <a:ext uri="{9D8B030D-6E8A-4147-A177-3AD203B41FA5}">
                      <a16:colId xmlns:a16="http://schemas.microsoft.com/office/drawing/2014/main" xmlns="" val="1533218089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2432755904"/>
                    </a:ext>
                  </a:extLst>
                </a:gridCol>
                <a:gridCol w="1103813">
                  <a:extLst>
                    <a:ext uri="{9D8B030D-6E8A-4147-A177-3AD203B41FA5}">
                      <a16:colId xmlns:a16="http://schemas.microsoft.com/office/drawing/2014/main" xmlns="" val="21216348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1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OUTCOME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b="1" i="0" u="none" strike="noStrike" baseline="0" dirty="0" smtClean="0">
                          <a:solidFill>
                            <a:srgbClr val="FFFFFF"/>
                          </a:solidFill>
                          <a:latin typeface="+mn-lt"/>
                        </a:rPr>
                        <a:t>OUTPUT INDICATOR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+mn-lt"/>
                        </a:rPr>
                        <a:t>2020/21 PLANNED</a:t>
                      </a:r>
                    </a:p>
                    <a:p>
                      <a:r>
                        <a:rPr lang="en-ZA" sz="1400" dirty="0" smtClean="0">
                          <a:latin typeface="+mn-lt"/>
                        </a:rPr>
                        <a:t>TARGET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+mn-lt"/>
                        </a:rPr>
                        <a:t>ACTUAL</a:t>
                      </a:r>
                    </a:p>
                    <a:p>
                      <a:r>
                        <a:rPr lang="en-ZA" sz="1400" dirty="0" smtClean="0">
                          <a:latin typeface="+mn-lt"/>
                        </a:rPr>
                        <a:t>ACHIEVEMENT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DEVIATION FROM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PLANNED TARGET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TO ACTUAL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ACHIEVEMENT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2020/2021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STRATEGY TO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OVERCOME UNDER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PERFORMANCE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+mn-lt"/>
                        </a:rPr>
                        <a:t>REASON FOR</a:t>
                      </a:r>
                    </a:p>
                    <a:p>
                      <a:r>
                        <a:rPr lang="en-ZA" sz="1400" dirty="0" smtClean="0">
                          <a:latin typeface="+mn-lt"/>
                        </a:rPr>
                        <a:t>VARIANCE</a:t>
                      </a:r>
                    </a:p>
                    <a:p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7128339"/>
                  </a:ext>
                </a:extLst>
              </a:tr>
              <a:tr h="202256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Provide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additional job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opportunities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for People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with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Disabilities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Number of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additional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persons with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disabilities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employed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in the SEE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factories by the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end of March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25 additional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persons with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disabilities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employed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in the SEE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factories by the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end of March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2021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Achieved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25 additional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persons with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disabilities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employed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in the SEE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factories by the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end of March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2021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+mn-lt"/>
                        </a:rPr>
                        <a:t>None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+mn-lt"/>
                        </a:rPr>
                        <a:t>N/A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+mn-lt"/>
                        </a:rPr>
                        <a:t>N/A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6090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955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8"/>
            <a:ext cx="8229600" cy="1058862"/>
          </a:xfrm>
        </p:spPr>
        <p:txBody>
          <a:bodyPr/>
          <a:lstStyle/>
          <a:p>
            <a:pPr>
              <a:defRPr/>
            </a:pPr>
            <a:r>
              <a:rPr lang="en-US" sz="1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US" sz="1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US" sz="1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ANNUAL PERFORMANCE REPORT </a:t>
            </a:r>
            <a:endParaRPr lang="en-ZA" sz="1800" dirty="0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3700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1954FD14-77EA-4DAE-BA84-E6F311BA9C63}" type="slidenum">
              <a:rPr lang="en-US" altLang="en-US" sz="1200" smtClean="0">
                <a:solidFill>
                  <a:schemeClr val="bg1"/>
                </a:solidFill>
              </a:rPr>
              <a:pPr/>
              <a:t>11</a:t>
            </a:fld>
            <a:endParaRPr lang="en-US" altLang="en-US" sz="1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26318740"/>
              </p:ext>
            </p:extLst>
          </p:nvPr>
        </p:nvGraphicFramePr>
        <p:xfrm>
          <a:off x="280849" y="1492953"/>
          <a:ext cx="8582301" cy="466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64625">
                  <a:extLst>
                    <a:ext uri="{9D8B030D-6E8A-4147-A177-3AD203B41FA5}">
                      <a16:colId xmlns:a16="http://schemas.microsoft.com/office/drawing/2014/main" xmlns="" val="2466098362"/>
                    </a:ext>
                  </a:extLst>
                </a:gridCol>
                <a:gridCol w="1018903">
                  <a:extLst>
                    <a:ext uri="{9D8B030D-6E8A-4147-A177-3AD203B41FA5}">
                      <a16:colId xmlns:a16="http://schemas.microsoft.com/office/drawing/2014/main" xmlns="" val="336626772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xmlns="" val="119755501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4165237907"/>
                    </a:ext>
                  </a:extLst>
                </a:gridCol>
                <a:gridCol w="1136469">
                  <a:extLst>
                    <a:ext uri="{9D8B030D-6E8A-4147-A177-3AD203B41FA5}">
                      <a16:colId xmlns:a16="http://schemas.microsoft.com/office/drawing/2014/main" xmlns="" val="1533218089"/>
                    </a:ext>
                  </a:extLst>
                </a:gridCol>
                <a:gridCol w="1267097">
                  <a:extLst>
                    <a:ext uri="{9D8B030D-6E8A-4147-A177-3AD203B41FA5}">
                      <a16:colId xmlns:a16="http://schemas.microsoft.com/office/drawing/2014/main" xmlns="" val="2432755904"/>
                    </a:ext>
                  </a:extLst>
                </a:gridCol>
                <a:gridCol w="1626327">
                  <a:extLst>
                    <a:ext uri="{9D8B030D-6E8A-4147-A177-3AD203B41FA5}">
                      <a16:colId xmlns:a16="http://schemas.microsoft.com/office/drawing/2014/main" xmlns="" val="21216348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1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OUTCOME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b="1" i="0" u="none" strike="noStrike" baseline="0" dirty="0" smtClean="0">
                          <a:solidFill>
                            <a:srgbClr val="FFFFFF"/>
                          </a:solidFill>
                          <a:latin typeface="+mn-lt"/>
                        </a:rPr>
                        <a:t>OUTPUT INDICATOR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+mn-lt"/>
                        </a:rPr>
                        <a:t>2020/21 PLANNED</a:t>
                      </a:r>
                    </a:p>
                    <a:p>
                      <a:r>
                        <a:rPr lang="en-ZA" sz="1400" dirty="0" smtClean="0">
                          <a:latin typeface="+mn-lt"/>
                        </a:rPr>
                        <a:t>TARGET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+mn-lt"/>
                        </a:rPr>
                        <a:t>ACTUAL</a:t>
                      </a:r>
                    </a:p>
                    <a:p>
                      <a:r>
                        <a:rPr lang="en-ZA" sz="1400" dirty="0" smtClean="0">
                          <a:latin typeface="+mn-lt"/>
                        </a:rPr>
                        <a:t>ACHIEVEMENT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DEVIATION FROM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PLANNED TARGET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TO ACTUAL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ACHIEVEMENT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2020/2021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STRATEGY TO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OVERCOME UNDER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PERFORMANCE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+mn-lt"/>
                        </a:rPr>
                        <a:t>REASON FOR</a:t>
                      </a:r>
                    </a:p>
                    <a:p>
                      <a:r>
                        <a:rPr lang="en-ZA" sz="1400" dirty="0" smtClean="0">
                          <a:latin typeface="+mn-lt"/>
                        </a:rPr>
                        <a:t>VARIANCE</a:t>
                      </a:r>
                    </a:p>
                    <a:p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7128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+mn-lt"/>
                        </a:rPr>
                        <a:t>Increase sales</a:t>
                      </a:r>
                    </a:p>
                    <a:p>
                      <a:r>
                        <a:rPr lang="en-ZA" sz="1400" dirty="0" smtClean="0">
                          <a:latin typeface="+mn-lt"/>
                        </a:rPr>
                        <a:t>revenue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% annual increase of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sales revenue from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goods and services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by the end of March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5% annual increase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of sales revenue from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goods and services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by the end of March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2021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Not achieved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-67%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Actual sales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R41 865 234 against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last year’s sales of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R128 122 846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+mn-lt"/>
                        </a:rPr>
                        <a:t>-62%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+mn-lt"/>
                        </a:rPr>
                        <a:t>Implement</a:t>
                      </a:r>
                    </a:p>
                    <a:p>
                      <a:r>
                        <a:rPr lang="en-ZA" sz="1400" dirty="0" smtClean="0">
                          <a:latin typeface="+mn-lt"/>
                        </a:rPr>
                        <a:t>aggressive marketing</a:t>
                      </a:r>
                    </a:p>
                    <a:p>
                      <a:r>
                        <a:rPr lang="en-ZA" sz="1400" dirty="0" smtClean="0">
                          <a:latin typeface="+mn-lt"/>
                        </a:rPr>
                        <a:t>strategy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Insufficient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orders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received from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government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Departments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due to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reprioritization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of expenditure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areas by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government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Departments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as a result of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Covid-19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473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4845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8"/>
            <a:ext cx="8229600" cy="1058862"/>
          </a:xfrm>
        </p:spPr>
        <p:txBody>
          <a:bodyPr/>
          <a:lstStyle/>
          <a:p>
            <a:pPr>
              <a:defRPr/>
            </a:pPr>
            <a:r>
              <a:rPr lang="en-US" sz="1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US" sz="1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US" sz="1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ANNUAL PERFORMANCE REPORT </a:t>
            </a:r>
            <a:endParaRPr lang="en-ZA" sz="1800" dirty="0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3700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1954FD14-77EA-4DAE-BA84-E6F311BA9C63}" type="slidenum">
              <a:rPr lang="en-US" altLang="en-US" sz="1200" smtClean="0">
                <a:solidFill>
                  <a:schemeClr val="bg1"/>
                </a:solidFill>
              </a:rPr>
              <a:pPr/>
              <a:t>12</a:t>
            </a:fld>
            <a:endParaRPr lang="en-US" altLang="en-US" sz="1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14897961"/>
              </p:ext>
            </p:extLst>
          </p:nvPr>
        </p:nvGraphicFramePr>
        <p:xfrm>
          <a:off x="280849" y="1506016"/>
          <a:ext cx="8582301" cy="466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7688">
                  <a:extLst>
                    <a:ext uri="{9D8B030D-6E8A-4147-A177-3AD203B41FA5}">
                      <a16:colId xmlns:a16="http://schemas.microsoft.com/office/drawing/2014/main" xmlns="" val="246609836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336626772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xmlns="" val="119755501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4165237907"/>
                    </a:ext>
                  </a:extLst>
                </a:gridCol>
                <a:gridCol w="1136469">
                  <a:extLst>
                    <a:ext uri="{9D8B030D-6E8A-4147-A177-3AD203B41FA5}">
                      <a16:colId xmlns:a16="http://schemas.microsoft.com/office/drawing/2014/main" xmlns="" val="1533218089"/>
                    </a:ext>
                  </a:extLst>
                </a:gridCol>
                <a:gridCol w="1267097">
                  <a:extLst>
                    <a:ext uri="{9D8B030D-6E8A-4147-A177-3AD203B41FA5}">
                      <a16:colId xmlns:a16="http://schemas.microsoft.com/office/drawing/2014/main" xmlns="" val="2432755904"/>
                    </a:ext>
                  </a:extLst>
                </a:gridCol>
                <a:gridCol w="1626327">
                  <a:extLst>
                    <a:ext uri="{9D8B030D-6E8A-4147-A177-3AD203B41FA5}">
                      <a16:colId xmlns:a16="http://schemas.microsoft.com/office/drawing/2014/main" xmlns="" val="21216348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1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OUTCOME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b="1" i="0" u="none" strike="noStrike" baseline="0" dirty="0" smtClean="0">
                          <a:solidFill>
                            <a:srgbClr val="FFFFFF"/>
                          </a:solidFill>
                          <a:latin typeface="+mn-lt"/>
                        </a:rPr>
                        <a:t>OUTPUT INDICATOR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+mn-lt"/>
                        </a:rPr>
                        <a:t>2020/21 PLANNED</a:t>
                      </a:r>
                    </a:p>
                    <a:p>
                      <a:r>
                        <a:rPr lang="en-ZA" sz="1400" dirty="0" smtClean="0">
                          <a:latin typeface="+mn-lt"/>
                        </a:rPr>
                        <a:t>TARGET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+mn-lt"/>
                        </a:rPr>
                        <a:t>ACTUAL</a:t>
                      </a:r>
                    </a:p>
                    <a:p>
                      <a:r>
                        <a:rPr lang="en-ZA" sz="1400" dirty="0" smtClean="0">
                          <a:latin typeface="+mn-lt"/>
                        </a:rPr>
                        <a:t>ACHIEVEMENT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DEVIATION FROM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PLANNED TARGET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TO ACTUAL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ACHIEVEMENT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2020/2021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STRATEGY TO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OVERCOME UNDER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PERFORMANCE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+mn-lt"/>
                        </a:rPr>
                        <a:t>REASON FOR</a:t>
                      </a:r>
                    </a:p>
                    <a:p>
                      <a:r>
                        <a:rPr lang="en-ZA" sz="1400" dirty="0" smtClean="0">
                          <a:latin typeface="+mn-lt"/>
                        </a:rPr>
                        <a:t>VARIANCE</a:t>
                      </a:r>
                    </a:p>
                    <a:p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7128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+mn-lt"/>
                        </a:rPr>
                        <a:t>Increase SEE’s</a:t>
                      </a:r>
                    </a:p>
                    <a:p>
                      <a:r>
                        <a:rPr lang="en-ZA" sz="1400" dirty="0" smtClean="0">
                          <a:latin typeface="+mn-lt"/>
                        </a:rPr>
                        <a:t>market share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Number of customer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agreements entered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into annually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3 customer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agreements entered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into by the end of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March 2021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Not achieved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2 customer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agreements entered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into by the end of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March 2021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+mn-lt"/>
                        </a:rPr>
                        <a:t>1 Customer</a:t>
                      </a:r>
                    </a:p>
                    <a:p>
                      <a:r>
                        <a:rPr lang="en-ZA" sz="1400" dirty="0" smtClean="0">
                          <a:latin typeface="+mn-lt"/>
                        </a:rPr>
                        <a:t>agreement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Undertake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roadshows to visit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provincial districts of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health and education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to persuade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participation into the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national </a:t>
                      </a:r>
                      <a:r>
                        <a:rPr lang="en-US" sz="1400" dirty="0" err="1" smtClean="0">
                          <a:latin typeface="+mn-lt"/>
                        </a:rPr>
                        <a:t>MoUs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Insufficient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commitment by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Provincial parties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to conclude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agreements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during Covid-19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uncertain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times after the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decentralization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of procurement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from national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to provincial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Departments.</a:t>
                      </a:r>
                      <a:endParaRPr lang="en-ZA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489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6913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73892" y="1386846"/>
            <a:ext cx="9060874" cy="524625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OVERVIEW OF THE FINANCIAL RESULTS OF THE </a:t>
            </a:r>
            <a:r>
              <a:rPr lang="en-US" b="1" dirty="0" smtClean="0"/>
              <a:t>SEE</a:t>
            </a:r>
          </a:p>
          <a:p>
            <a:pPr marL="457200" lvl="1" indent="0">
              <a:buNone/>
            </a:pPr>
            <a:r>
              <a:rPr lang="en-ZA" b="1" dirty="0" smtClean="0"/>
              <a:t>REVENUE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SEE </a:t>
            </a:r>
            <a:r>
              <a:rPr lang="en-US" dirty="0"/>
              <a:t>budget comprises of a </a:t>
            </a:r>
            <a:r>
              <a:rPr lang="en-US" dirty="0" smtClean="0"/>
              <a:t>Grant from </a:t>
            </a:r>
            <a:r>
              <a:rPr lang="en-US" dirty="0"/>
              <a:t>the National Treasury </a:t>
            </a:r>
            <a:r>
              <a:rPr lang="en-US" dirty="0" smtClean="0"/>
              <a:t>and </a:t>
            </a:r>
            <a:r>
              <a:rPr lang="en-US" dirty="0"/>
              <a:t>additional income generated from sale of goods </a:t>
            </a:r>
            <a:r>
              <a:rPr lang="en-US" dirty="0" smtClean="0"/>
              <a:t>manufactured </a:t>
            </a:r>
            <a:r>
              <a:rPr lang="en-US" dirty="0"/>
              <a:t>across all </a:t>
            </a:r>
            <a:r>
              <a:rPr lang="en-US" dirty="0" smtClean="0"/>
              <a:t>factories.</a:t>
            </a:r>
            <a:endParaRPr lang="en-ZA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 smtClean="0"/>
              <a:t>The entity was bailed </a:t>
            </a:r>
            <a:r>
              <a:rPr lang="en-ZA" dirty="0"/>
              <a:t>out by R25m for payment of </a:t>
            </a:r>
            <a:r>
              <a:rPr lang="en-ZA" dirty="0" smtClean="0"/>
              <a:t>Salaries and R17,5m for the enhancement of ICT </a:t>
            </a:r>
            <a:r>
              <a:rPr lang="en-ZA" dirty="0" err="1" smtClean="0"/>
              <a:t>Infrustructure</a:t>
            </a:r>
            <a:r>
              <a:rPr lang="en-ZA" dirty="0" smtClean="0"/>
              <a:t>.</a:t>
            </a:r>
            <a:endParaRPr lang="en-ZA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Footprint </a:t>
            </a:r>
            <a:r>
              <a:rPr lang="en-US" dirty="0"/>
              <a:t>expansion plans to </a:t>
            </a:r>
            <a:r>
              <a:rPr lang="en-US" dirty="0" err="1" smtClean="0"/>
              <a:t>Mpumulanga</a:t>
            </a:r>
            <a:r>
              <a:rPr lang="en-US" dirty="0" smtClean="0"/>
              <a:t> </a:t>
            </a:r>
            <a:r>
              <a:rPr lang="en-US" dirty="0"/>
              <a:t> shelved </a:t>
            </a:r>
            <a:r>
              <a:rPr lang="en-US" dirty="0" smtClean="0"/>
              <a:t> </a:t>
            </a:r>
            <a:r>
              <a:rPr lang="en-US" dirty="0"/>
              <a:t>until </a:t>
            </a:r>
            <a:r>
              <a:rPr lang="en-US" dirty="0" err="1" smtClean="0"/>
              <a:t>recapitalisation</a:t>
            </a:r>
            <a:r>
              <a:rPr lang="en-US" dirty="0" smtClean="0"/>
              <a:t> </a:t>
            </a:r>
            <a:r>
              <a:rPr lang="en-US" dirty="0"/>
              <a:t>budget funding is </a:t>
            </a:r>
            <a:r>
              <a:rPr lang="en-US" dirty="0" smtClean="0"/>
              <a:t>secured. </a:t>
            </a:r>
          </a:p>
          <a:p>
            <a:pPr marL="400050" lvl="1" indent="0">
              <a:buNone/>
            </a:pPr>
            <a:r>
              <a:rPr lang="en-ZA" b="1" dirty="0" smtClean="0"/>
              <a:t>EXPENDITURE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Although expenditure SEE has high expenditure </a:t>
            </a:r>
            <a:r>
              <a:rPr lang="en-US" dirty="0" smtClean="0"/>
              <a:t>costs due to high manufacturing costs and Salary Bill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 smtClean="0"/>
              <a:t>Programme</a:t>
            </a:r>
            <a:r>
              <a:rPr lang="en-US" dirty="0" smtClean="0"/>
              <a:t> </a:t>
            </a:r>
            <a:r>
              <a:rPr lang="en-US" dirty="0"/>
              <a:t>expenditure </a:t>
            </a:r>
            <a:r>
              <a:rPr lang="en-US" dirty="0" smtClean="0"/>
              <a:t>incurred is </a:t>
            </a:r>
            <a:r>
              <a:rPr lang="en-US" dirty="0"/>
              <a:t>less than </a:t>
            </a:r>
            <a:r>
              <a:rPr lang="en-US" dirty="0" smtClean="0"/>
              <a:t>budgeted expenditure</a:t>
            </a:r>
          </a:p>
          <a:p>
            <a:pPr marL="457200" lvl="1" indent="0">
              <a:buNone/>
            </a:pPr>
            <a:r>
              <a:rPr lang="en-US" b="1" dirty="0" smtClean="0"/>
              <a:t>THE ENTITY INCURRED A DEFICIT FOR THE 2020/2021.</a:t>
            </a:r>
          </a:p>
          <a:p>
            <a:pPr marL="457200" lvl="1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ZA" sz="2400" dirty="0"/>
          </a:p>
          <a:p>
            <a:pPr>
              <a:buFont typeface="Wingdings" panose="05000000000000000000" pitchFamily="2" charset="2"/>
              <a:buChar char="Ø"/>
            </a:pPr>
            <a:endParaRPr lang="en-ZA" sz="2400" dirty="0"/>
          </a:p>
          <a:p>
            <a:pPr>
              <a:buFont typeface="Wingdings" panose="05000000000000000000" pitchFamily="2" charset="2"/>
              <a:buChar char="Ø"/>
            </a:pPr>
            <a:endParaRPr lang="en-ZA" sz="2400" dirty="0"/>
          </a:p>
          <a:p>
            <a:pPr lvl="1">
              <a:buFont typeface="Wingdings" panose="05000000000000000000" pitchFamily="2" charset="2"/>
              <a:buChar char="Ø"/>
            </a:pPr>
            <a:endParaRPr lang="en-ZA" sz="2100" dirty="0"/>
          </a:p>
          <a:p>
            <a:pPr marL="385763" indent="-385763">
              <a:buFont typeface="+mj-lt"/>
              <a:buAutoNum type="arabicPeriod"/>
            </a:pPr>
            <a:endParaRPr lang="en-ZA" dirty="0"/>
          </a:p>
          <a:p>
            <a:endParaRPr lang="en-Z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274" y="1386846"/>
            <a:ext cx="9035042" cy="3100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57300" y="3335909"/>
            <a:ext cx="7886700" cy="6298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 dirty="0"/>
              <a:t/>
            </a:r>
            <a:br>
              <a:rPr lang="en-GB" sz="3300" dirty="0"/>
            </a:br>
            <a:endParaRPr lang="en-GB" sz="3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SEE AUDITED AFS </a:t>
            </a:r>
            <a:r>
              <a:rPr lang="en-GB" b="1" dirty="0"/>
              <a:t>2020/2021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70298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2435" y="1311564"/>
            <a:ext cx="8873879" cy="52462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b="1" dirty="0"/>
              <a:t>OVERVIEW OF THE FINANCIAL RESULTS OF THE </a:t>
            </a:r>
            <a:r>
              <a:rPr lang="en-US" sz="3000" b="1" dirty="0" smtClean="0"/>
              <a:t>SEE </a:t>
            </a:r>
            <a:r>
              <a:rPr lang="en-US" sz="3000" b="1" i="1" dirty="0" err="1" smtClean="0"/>
              <a:t>Cont</a:t>
            </a:r>
            <a:r>
              <a:rPr lang="en-US" sz="3000" b="1" i="1" dirty="0" smtClean="0"/>
              <a:t>…</a:t>
            </a:r>
            <a:endParaRPr lang="en-ZA" i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ZA" sz="2400" dirty="0"/>
          </a:p>
          <a:p>
            <a:pPr>
              <a:buFont typeface="Wingdings" panose="05000000000000000000" pitchFamily="2" charset="2"/>
              <a:buChar char="Ø"/>
            </a:pPr>
            <a:endParaRPr lang="en-ZA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ZA" sz="2400" dirty="0"/>
          </a:p>
          <a:p>
            <a:pPr>
              <a:buFont typeface="Wingdings" panose="05000000000000000000" pitchFamily="2" charset="2"/>
              <a:buChar char="Ø"/>
            </a:pPr>
            <a:endParaRPr lang="en-ZA" sz="2400" dirty="0"/>
          </a:p>
          <a:p>
            <a:pPr>
              <a:buFont typeface="Wingdings" panose="05000000000000000000" pitchFamily="2" charset="2"/>
              <a:buChar char="Ø"/>
            </a:pPr>
            <a:endParaRPr lang="en-ZA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ZA" sz="2400" dirty="0"/>
          </a:p>
          <a:p>
            <a:pPr>
              <a:buFont typeface="Wingdings" panose="05000000000000000000" pitchFamily="2" charset="2"/>
              <a:buChar char="Ø"/>
            </a:pPr>
            <a:endParaRPr lang="en-ZA" sz="2400" dirty="0"/>
          </a:p>
          <a:p>
            <a:pPr lvl="1">
              <a:buFont typeface="Wingdings" panose="05000000000000000000" pitchFamily="2" charset="2"/>
              <a:buChar char="Ø"/>
            </a:pPr>
            <a:endParaRPr lang="en-ZA" sz="2100" dirty="0"/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 smtClean="0"/>
          </a:p>
          <a:p>
            <a:pPr marL="0" indent="0">
              <a:buNone/>
            </a:pPr>
            <a:r>
              <a:rPr lang="en-ZA" sz="2400" b="1" dirty="0" smtClean="0"/>
              <a:t>VARIANCE EXPLANATAION:</a:t>
            </a:r>
            <a:endParaRPr lang="en-ZA" sz="2400" b="1" dirty="0"/>
          </a:p>
          <a:p>
            <a:r>
              <a:rPr lang="en-US" sz="2600" dirty="0" smtClean="0"/>
              <a:t>Less </a:t>
            </a:r>
            <a:r>
              <a:rPr lang="en-US" sz="2600" dirty="0"/>
              <a:t>sales orders due Covid-19 </a:t>
            </a:r>
            <a:r>
              <a:rPr lang="en-US" sz="2600" dirty="0" smtClean="0"/>
              <a:t>and </a:t>
            </a:r>
            <a:r>
              <a:rPr lang="en-ZA" sz="2600" dirty="0" smtClean="0"/>
              <a:t>minimal </a:t>
            </a:r>
            <a:r>
              <a:rPr lang="en-ZA" sz="2600" dirty="0"/>
              <a:t>orders </a:t>
            </a:r>
            <a:r>
              <a:rPr lang="en-ZA" sz="2600" dirty="0" smtClean="0"/>
              <a:t>received.</a:t>
            </a:r>
          </a:p>
          <a:p>
            <a:r>
              <a:rPr lang="en-US" sz="2600" dirty="0" smtClean="0"/>
              <a:t>Over Collection on Grants received from National Treasury due to additional </a:t>
            </a:r>
            <a:r>
              <a:rPr lang="en-US" sz="2600" dirty="0"/>
              <a:t>funds </a:t>
            </a:r>
            <a:r>
              <a:rPr lang="en-US" sz="2600" dirty="0" smtClean="0"/>
              <a:t>for Bail out.</a:t>
            </a:r>
          </a:p>
          <a:p>
            <a:r>
              <a:rPr lang="en-US" sz="2600" dirty="0" smtClean="0"/>
              <a:t>Minimal </a:t>
            </a:r>
            <a:r>
              <a:rPr lang="en-US" sz="2600" dirty="0"/>
              <a:t>interest received due to </a:t>
            </a:r>
            <a:r>
              <a:rPr lang="en-US" sz="2600" dirty="0" smtClean="0"/>
              <a:t>less cash </a:t>
            </a:r>
            <a:r>
              <a:rPr lang="en-US" sz="2600" dirty="0"/>
              <a:t>reserves in the </a:t>
            </a:r>
            <a:r>
              <a:rPr lang="en-US" sz="2600" dirty="0" smtClean="0"/>
              <a:t>bank.</a:t>
            </a:r>
            <a:endParaRPr lang="en-ZA" sz="2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274" y="1386846"/>
            <a:ext cx="9035042" cy="3100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57300" y="3335909"/>
            <a:ext cx="7886700" cy="6298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 dirty="0"/>
              <a:t/>
            </a:r>
            <a:br>
              <a:rPr lang="en-GB" sz="3300" dirty="0"/>
            </a:br>
            <a:endParaRPr lang="en-GB" sz="3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SEE AUDITED AFS </a:t>
            </a:r>
            <a:r>
              <a:rPr lang="en-GB" b="1" dirty="0"/>
              <a:t>2020/2021</a:t>
            </a:r>
            <a:endParaRPr lang="en-Z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90" y="1696876"/>
            <a:ext cx="7315200" cy="300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176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2435" y="1311564"/>
            <a:ext cx="8873879" cy="524625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200" b="1" dirty="0"/>
              <a:t>OVERVIEW OF THE FINANCIAL RESULTS OF THE </a:t>
            </a:r>
            <a:r>
              <a:rPr lang="en-US" sz="6200" b="1" dirty="0" smtClean="0"/>
              <a:t>SEE </a:t>
            </a:r>
            <a:r>
              <a:rPr lang="en-US" sz="6200" b="1" i="1" dirty="0" err="1" smtClean="0"/>
              <a:t>Cont</a:t>
            </a:r>
            <a:r>
              <a:rPr lang="en-US" sz="6200" b="1" i="1" dirty="0" smtClean="0"/>
              <a:t>…</a:t>
            </a:r>
          </a:p>
          <a:p>
            <a:pPr marL="0" indent="0">
              <a:buNone/>
            </a:pPr>
            <a:endParaRPr lang="en-US" sz="6200" b="1" i="1" dirty="0"/>
          </a:p>
          <a:p>
            <a:pPr marL="0" indent="0">
              <a:buNone/>
            </a:pPr>
            <a:endParaRPr lang="en-ZA" sz="6200" i="1" dirty="0" smtClean="0"/>
          </a:p>
          <a:p>
            <a:pPr marL="0" indent="0">
              <a:buNone/>
            </a:pPr>
            <a:endParaRPr lang="en-ZA" sz="2400" dirty="0"/>
          </a:p>
          <a:p>
            <a:pPr>
              <a:buFont typeface="Wingdings" panose="05000000000000000000" pitchFamily="2" charset="2"/>
              <a:buChar char="Ø"/>
            </a:pPr>
            <a:endParaRPr lang="en-ZA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ZA" sz="2400" dirty="0"/>
          </a:p>
          <a:p>
            <a:pPr>
              <a:buFont typeface="Wingdings" panose="05000000000000000000" pitchFamily="2" charset="2"/>
              <a:buChar char="Ø"/>
            </a:pPr>
            <a:endParaRPr lang="en-ZA" sz="2400" dirty="0"/>
          </a:p>
          <a:p>
            <a:pPr>
              <a:buFont typeface="Wingdings" panose="05000000000000000000" pitchFamily="2" charset="2"/>
              <a:buChar char="Ø"/>
            </a:pPr>
            <a:endParaRPr lang="en-ZA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ZA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ZA" sz="2400" dirty="0"/>
          </a:p>
          <a:p>
            <a:pPr>
              <a:buFont typeface="Wingdings" panose="05000000000000000000" pitchFamily="2" charset="2"/>
              <a:buChar char="Ø"/>
            </a:pPr>
            <a:endParaRPr lang="en-ZA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ZA" sz="2400" dirty="0"/>
          </a:p>
          <a:p>
            <a:pPr>
              <a:buFont typeface="Wingdings" panose="05000000000000000000" pitchFamily="2" charset="2"/>
              <a:buChar char="Ø"/>
            </a:pPr>
            <a:endParaRPr lang="en-ZA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ZA" sz="2400" dirty="0"/>
          </a:p>
          <a:p>
            <a:pPr>
              <a:buFont typeface="Wingdings" panose="05000000000000000000" pitchFamily="2" charset="2"/>
              <a:buChar char="Ø"/>
            </a:pPr>
            <a:endParaRPr lang="en-ZA" sz="2400" dirty="0"/>
          </a:p>
          <a:p>
            <a:pPr lvl="1">
              <a:buFont typeface="Wingdings" panose="05000000000000000000" pitchFamily="2" charset="2"/>
              <a:buChar char="Ø"/>
            </a:pPr>
            <a:endParaRPr lang="en-ZA" sz="2100" dirty="0"/>
          </a:p>
          <a:p>
            <a:pPr marL="0" indent="0">
              <a:buNone/>
            </a:pPr>
            <a:endParaRPr lang="en-ZA" sz="2300" dirty="0" smtClean="0"/>
          </a:p>
          <a:p>
            <a:pPr marL="0" indent="0">
              <a:buNone/>
            </a:pPr>
            <a:endParaRPr lang="en-ZA" sz="2300" dirty="0"/>
          </a:p>
          <a:p>
            <a:pPr marL="0" indent="0">
              <a:buNone/>
            </a:pPr>
            <a:endParaRPr lang="en-ZA" sz="2300" dirty="0"/>
          </a:p>
          <a:p>
            <a:pPr marL="0" indent="0">
              <a:buNone/>
            </a:pPr>
            <a:endParaRPr lang="en-ZA" sz="2900" dirty="0" smtClean="0"/>
          </a:p>
          <a:p>
            <a:pPr marL="0" indent="0">
              <a:buNone/>
            </a:pPr>
            <a:endParaRPr lang="en-ZA" sz="2900" dirty="0"/>
          </a:p>
          <a:p>
            <a:pPr marL="0" indent="0">
              <a:buNone/>
            </a:pPr>
            <a:endParaRPr lang="en-ZA" sz="2900" dirty="0" smtClean="0"/>
          </a:p>
          <a:p>
            <a:pPr marL="0" indent="0">
              <a:buNone/>
            </a:pPr>
            <a:endParaRPr lang="en-ZA" sz="2900" dirty="0"/>
          </a:p>
          <a:p>
            <a:pPr marL="0" indent="0">
              <a:buNone/>
            </a:pPr>
            <a:endParaRPr lang="en-ZA" sz="2900" dirty="0" smtClean="0"/>
          </a:p>
          <a:p>
            <a:pPr marL="0" indent="0">
              <a:buNone/>
            </a:pPr>
            <a:endParaRPr lang="en-ZA" sz="2900" dirty="0"/>
          </a:p>
          <a:p>
            <a:pPr marL="0" indent="0">
              <a:buNone/>
            </a:pPr>
            <a:endParaRPr lang="en-ZA" sz="2900" dirty="0" smtClean="0"/>
          </a:p>
          <a:p>
            <a:pPr marL="0" indent="0">
              <a:buNone/>
            </a:pPr>
            <a:endParaRPr lang="en-ZA" sz="2900" dirty="0"/>
          </a:p>
          <a:p>
            <a:pPr marL="0" indent="0">
              <a:buNone/>
            </a:pPr>
            <a:endParaRPr lang="en-ZA" sz="2900" dirty="0" smtClean="0"/>
          </a:p>
          <a:p>
            <a:pPr marL="0" indent="0">
              <a:buNone/>
            </a:pPr>
            <a:endParaRPr lang="en-ZA" sz="2900" dirty="0" smtClean="0"/>
          </a:p>
          <a:p>
            <a:pPr marL="0" indent="0">
              <a:buNone/>
            </a:pPr>
            <a:r>
              <a:rPr lang="en-ZA" sz="5500" b="1" dirty="0" smtClean="0"/>
              <a:t>VARIANCE EXPLANATAION: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6000" dirty="0" smtClean="0"/>
              <a:t>Factory salaries were under spent due to reduced target for additional employment for persons with disabilities and;</a:t>
            </a:r>
            <a:endParaRPr lang="en-ZA" sz="6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6000" dirty="0" smtClean="0"/>
              <a:t>The cost of  factory salary accounted for under Admin due to less production in factories.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6000" dirty="0" smtClean="0"/>
              <a:t>Admin Support Salaries reflect overspending due to factory salaries  accounted for under Admin per GRAP requirements - </a:t>
            </a:r>
            <a:r>
              <a:rPr lang="en-US" sz="6000" b="1" dirty="0" smtClean="0"/>
              <a:t>The overall salary budget was not overspent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6000" dirty="0" smtClean="0"/>
              <a:t> Manufacturing costs were underspent as less orders received than anticipated impacting</a:t>
            </a:r>
            <a:r>
              <a:rPr lang="en-ZA" sz="6000" dirty="0" smtClean="0"/>
              <a:t>on manufacturing costs.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6000" dirty="0" smtClean="0"/>
              <a:t>Operational Costs were under spend due to financial constrains in 2020/2021 financial year.</a:t>
            </a:r>
            <a:endParaRPr lang="en-US" sz="6000" dirty="0" smtClean="0"/>
          </a:p>
          <a:p>
            <a:endParaRPr lang="en-ZA" sz="2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274" y="1386846"/>
            <a:ext cx="9035042" cy="3100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57300" y="3335909"/>
            <a:ext cx="7886700" cy="6298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 dirty="0"/>
              <a:t/>
            </a:r>
            <a:br>
              <a:rPr lang="en-GB" sz="3300" dirty="0"/>
            </a:br>
            <a:endParaRPr lang="en-GB" sz="3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SEE AUDITED AFS </a:t>
            </a:r>
            <a:r>
              <a:rPr lang="en-GB" b="1" dirty="0"/>
              <a:t>2020/2021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36" y="1617756"/>
            <a:ext cx="7278256" cy="282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2446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2435" y="1311564"/>
            <a:ext cx="8873879" cy="5246254"/>
          </a:xfrm>
        </p:spPr>
        <p:txBody>
          <a:bodyPr>
            <a:normAutofit fontScale="92500" lnSpcReduction="10000"/>
          </a:bodyPr>
          <a:lstStyle/>
          <a:p>
            <a:r>
              <a:rPr lang="en-ZA" sz="2800" dirty="0"/>
              <a:t>The entity received a </a:t>
            </a:r>
            <a:r>
              <a:rPr lang="en-ZA" sz="2800" b="1" u="sng" dirty="0"/>
              <a:t>Qualified Audit Opinion </a:t>
            </a:r>
            <a:r>
              <a:rPr lang="en-ZA" sz="2800" dirty="0"/>
              <a:t>for 2020/2021 Annual Financial </a:t>
            </a:r>
            <a:r>
              <a:rPr lang="en-ZA" sz="2800" dirty="0" smtClean="0"/>
              <a:t>Statements.</a:t>
            </a:r>
            <a:endParaRPr lang="en-ZA" sz="2800" dirty="0"/>
          </a:p>
          <a:p>
            <a:r>
              <a:rPr lang="en-ZA" sz="2800" dirty="0"/>
              <a:t>Areas of repeat findings resulted in basis for qualified opinion: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Inventory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Cost of Sales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Assets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Services in kind</a:t>
            </a:r>
          </a:p>
          <a:p>
            <a:endParaRPr lang="en-ZA" sz="2800" dirty="0" smtClean="0"/>
          </a:p>
          <a:p>
            <a:r>
              <a:rPr lang="en-ZA" sz="2800" dirty="0" smtClean="0"/>
              <a:t>Areas </a:t>
            </a:r>
            <a:r>
              <a:rPr lang="en-ZA" sz="2800" dirty="0"/>
              <a:t>of improvement from 2019/2020 Annual Financial Statements: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Cash Flow Statement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Performance Information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ZA" sz="2400" dirty="0"/>
          </a:p>
          <a:p>
            <a:pPr>
              <a:buFont typeface="Wingdings" panose="05000000000000000000" pitchFamily="2" charset="2"/>
              <a:buChar char="Ø"/>
            </a:pPr>
            <a:endParaRPr lang="en-ZA" sz="2400" dirty="0"/>
          </a:p>
          <a:p>
            <a:pPr>
              <a:buFont typeface="Wingdings" panose="05000000000000000000" pitchFamily="2" charset="2"/>
              <a:buChar char="Ø"/>
            </a:pPr>
            <a:endParaRPr lang="en-ZA" sz="2400" dirty="0"/>
          </a:p>
          <a:p>
            <a:pPr lvl="1">
              <a:buFont typeface="Wingdings" panose="05000000000000000000" pitchFamily="2" charset="2"/>
              <a:buChar char="Ø"/>
            </a:pPr>
            <a:endParaRPr lang="en-ZA" sz="2100" dirty="0"/>
          </a:p>
          <a:p>
            <a:pPr marL="385763" indent="-385763">
              <a:buFont typeface="+mj-lt"/>
              <a:buAutoNum type="arabicPeriod"/>
            </a:pPr>
            <a:endParaRPr lang="en-ZA" dirty="0"/>
          </a:p>
          <a:p>
            <a:endParaRPr lang="en-Z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274" y="1386846"/>
            <a:ext cx="9035042" cy="3100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57300" y="3335909"/>
            <a:ext cx="7886700" cy="6298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 dirty="0"/>
              <a:t/>
            </a:r>
            <a:br>
              <a:rPr lang="en-GB" sz="3300" dirty="0"/>
            </a:br>
            <a:endParaRPr lang="en-GB" sz="3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AUDIT </a:t>
            </a:r>
            <a:r>
              <a:rPr lang="en-GB" b="1" dirty="0" smtClean="0"/>
              <a:t>OPINION </a:t>
            </a:r>
            <a:r>
              <a:rPr lang="en-GB" b="1" dirty="0"/>
              <a:t>2020/2021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752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2435" y="1311564"/>
            <a:ext cx="8873879" cy="52462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400" dirty="0"/>
          </a:p>
          <a:p>
            <a:pPr>
              <a:buFont typeface="Wingdings" panose="05000000000000000000" pitchFamily="2" charset="2"/>
              <a:buChar char="Ø"/>
            </a:pPr>
            <a:endParaRPr lang="en-ZA" sz="2400" dirty="0"/>
          </a:p>
          <a:p>
            <a:pPr>
              <a:buFont typeface="Wingdings" panose="05000000000000000000" pitchFamily="2" charset="2"/>
              <a:buChar char="Ø"/>
            </a:pPr>
            <a:endParaRPr lang="en-ZA" sz="2400" dirty="0"/>
          </a:p>
          <a:p>
            <a:pPr lvl="1">
              <a:buFont typeface="Wingdings" panose="05000000000000000000" pitchFamily="2" charset="2"/>
              <a:buChar char="Ø"/>
            </a:pPr>
            <a:endParaRPr lang="en-ZA" sz="2100" dirty="0"/>
          </a:p>
          <a:p>
            <a:pPr marL="385763" indent="-385763">
              <a:buFont typeface="+mj-lt"/>
              <a:buAutoNum type="arabicPeriod"/>
            </a:pPr>
            <a:endParaRPr lang="en-ZA" dirty="0"/>
          </a:p>
          <a:p>
            <a:endParaRPr lang="en-Z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274" y="1386846"/>
            <a:ext cx="9035042" cy="3100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57300" y="3335909"/>
            <a:ext cx="7886700" cy="6298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 dirty="0"/>
              <a:t/>
            </a:r>
            <a:br>
              <a:rPr lang="en-GB" sz="3300" dirty="0"/>
            </a:br>
            <a:endParaRPr lang="en-GB" sz="3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AUDIT ACTION PLAN - 2020/2021</a:t>
            </a:r>
            <a:endParaRPr lang="en-ZA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147780" y="1377165"/>
            <a:ext cx="9003188" cy="438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pitchFamily="8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8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8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8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8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ZA" sz="2400" dirty="0" smtClean="0"/>
              <a:t>Audit report was concluded on 15 September 2021.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400" dirty="0" smtClean="0"/>
              <a:t>Summary of audit progress as at 15 October 2021</a:t>
            </a:r>
          </a:p>
          <a:p>
            <a:pPr marL="0" indent="0">
              <a:buFont typeface="Arial" pitchFamily="34" charset="0"/>
              <a:buNone/>
            </a:pPr>
            <a:endParaRPr lang="en-ZA" sz="2400" b="1" dirty="0" smtClean="0"/>
          </a:p>
          <a:p>
            <a:pPr marL="0" indent="0">
              <a:buFont typeface="Arial" pitchFamily="34" charset="0"/>
              <a:buNone/>
            </a:pPr>
            <a:r>
              <a:rPr lang="en-ZA" sz="2400" b="1" dirty="0" smtClean="0"/>
              <a:t>Status of Audit Action plan		 		Audit Findings</a:t>
            </a:r>
          </a:p>
          <a:p>
            <a:pPr marL="0" indent="0">
              <a:buFont typeface="Arial" pitchFamily="34" charset="0"/>
              <a:buNone/>
            </a:pPr>
            <a:endParaRPr lang="en-ZA" sz="2400" dirty="0" smtClean="0"/>
          </a:p>
          <a:p>
            <a:pPr marL="0" indent="0">
              <a:buFont typeface="Arial" pitchFamily="34" charset="0"/>
              <a:buNone/>
            </a:pPr>
            <a:endParaRPr lang="en-ZA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ZA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ZA" sz="24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ZA" sz="2100" dirty="0" smtClean="0"/>
          </a:p>
          <a:p>
            <a:pPr marL="385763" indent="-385763">
              <a:buFont typeface="+mj-lt"/>
              <a:buAutoNum type="arabicPeriod"/>
            </a:pPr>
            <a:endParaRPr lang="en-ZA" dirty="0" smtClean="0"/>
          </a:p>
          <a:p>
            <a:endParaRPr lang="en-ZA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3900862"/>
              </p:ext>
            </p:extLst>
          </p:nvPr>
        </p:nvGraphicFramePr>
        <p:xfrm>
          <a:off x="205467" y="3070930"/>
          <a:ext cx="4143203" cy="2440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485409" y="2408960"/>
            <a:ext cx="0" cy="334931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60846277"/>
              </p:ext>
            </p:extLst>
          </p:nvPr>
        </p:nvGraphicFramePr>
        <p:xfrm>
          <a:off x="4492378" y="3005305"/>
          <a:ext cx="4365295" cy="250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25875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9" descr="Extra3_3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itle 1"/>
          <p:cNvSpPr txBox="1">
            <a:spLocks/>
          </p:cNvSpPr>
          <p:nvPr/>
        </p:nvSpPr>
        <p:spPr bwMode="auto">
          <a:xfrm>
            <a:off x="6772275" y="4321175"/>
            <a:ext cx="22526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 b="1" dirty="0">
                <a:solidFill>
                  <a:srgbClr val="FFAB16"/>
                </a:solidFill>
                <a:latin typeface="Arial" pitchFamily="34" charset="0"/>
                <a:cs typeface="Arial" pitchFamily="34" charset="0"/>
              </a:rPr>
              <a:t>Thank </a:t>
            </a:r>
            <a:r>
              <a:rPr lang="en-US" alt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en-US" altLang="en-US" sz="2000" b="1" dirty="0">
                <a:solidFill>
                  <a:srgbClr val="FFAB16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6554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34D20C3F-5868-49E4-8475-32A7B1F69933}" type="slidenum">
              <a:rPr lang="en-US" altLang="en-US" sz="1200" smtClean="0">
                <a:solidFill>
                  <a:schemeClr val="bg1"/>
                </a:solidFill>
              </a:rPr>
              <a:pPr/>
              <a:t>18</a:t>
            </a:fld>
            <a:endParaRPr lang="en-US" altLang="en-US" sz="1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/>
          </p:cNvSpPr>
          <p:nvPr/>
        </p:nvSpPr>
        <p:spPr bwMode="auto">
          <a:xfrm>
            <a:off x="5537200" y="6332538"/>
            <a:ext cx="3033713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Chief Directorate Communication  |  2011.00.00</a:t>
            </a:r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2373313" y="741363"/>
            <a:ext cx="4679950" cy="5413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TABLE OF CONTENTS</a:t>
            </a:r>
            <a:endParaRPr lang="en-US" sz="2400" b="1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544638"/>
            <a:ext cx="8408988" cy="4537075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600" b="1" dirty="0">
              <a:solidFill>
                <a:prstClr val="black"/>
              </a:solidFill>
              <a:ea typeface="+mn-ea"/>
              <a:cs typeface="Calibri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US" sz="1600" b="1" dirty="0">
              <a:solidFill>
                <a:prstClr val="black"/>
              </a:solidFill>
              <a:latin typeface="Maiandra GD" pitchFamily="34" charset="0"/>
              <a:ea typeface="+mn-ea"/>
              <a:cs typeface="+mn-cs"/>
            </a:endParaRPr>
          </a:p>
        </p:txBody>
      </p:sp>
      <p:sp>
        <p:nvSpPr>
          <p:cNvPr id="16389" name="Title 1"/>
          <p:cNvSpPr txBox="1">
            <a:spLocks/>
          </p:cNvSpPr>
          <p:nvPr/>
        </p:nvSpPr>
        <p:spPr bwMode="auto">
          <a:xfrm>
            <a:off x="5973763" y="989013"/>
            <a:ext cx="3033712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endParaRPr lang="en-US" altLang="en-US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677024" y="6342063"/>
            <a:ext cx="2466975" cy="5159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BA8AA3E9-385C-4AEB-B349-8A9626E30B0E}" type="slidenum">
              <a:rPr lang="en-US" altLang="en-US" sz="1200" smtClean="0">
                <a:solidFill>
                  <a:schemeClr val="bg1"/>
                </a:solidFill>
              </a:rPr>
              <a:pPr/>
              <a:t>2</a:t>
            </a:fld>
            <a:endParaRPr lang="en-US" altLang="en-US" sz="1200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046B128-6558-4184-9D9E-1B9685C8E6B7}"/>
              </a:ext>
            </a:extLst>
          </p:cNvPr>
          <p:cNvGrpSpPr/>
          <p:nvPr/>
        </p:nvGrpSpPr>
        <p:grpSpPr>
          <a:xfrm>
            <a:off x="679269" y="1598166"/>
            <a:ext cx="9197638" cy="4463318"/>
            <a:chOff x="-504172" y="1364776"/>
            <a:chExt cx="9913198" cy="4909650"/>
          </a:xfrm>
        </p:grpSpPr>
        <p:sp>
          <p:nvSpPr>
            <p:cNvPr id="8" name="TextBox 7"/>
            <p:cNvSpPr txBox="1"/>
            <p:nvPr/>
          </p:nvSpPr>
          <p:spPr>
            <a:xfrm>
              <a:off x="5459535" y="1486977"/>
              <a:ext cx="3125900" cy="2539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defRPr/>
              </a:pPr>
              <a:endParaRPr lang="en-US" sz="9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73300" y="2185817"/>
              <a:ext cx="2860831" cy="2708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defRPr/>
              </a:pPr>
              <a:endParaRPr lang="en-US" sz="1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48195" y="2880382"/>
              <a:ext cx="2860831" cy="2708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defRPr/>
              </a:pPr>
              <a:endParaRPr 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68650" y="3660227"/>
              <a:ext cx="2464873" cy="2708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defRPr/>
              </a:pPr>
              <a:endParaRPr lang="en-US" sz="1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48197" y="4386603"/>
              <a:ext cx="2706281" cy="2708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defRPr/>
              </a:pPr>
              <a:endParaRPr lang="en-US" sz="1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96694" y="5163439"/>
              <a:ext cx="2826350" cy="2708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defRPr/>
              </a:pPr>
              <a:endParaRPr lang="en-US" sz="1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82539" y="5874772"/>
              <a:ext cx="2826350" cy="2708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defRPr/>
              </a:pPr>
              <a:endParaRPr lang="en-US" sz="1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-504172" y="1364776"/>
              <a:ext cx="7280746" cy="4909650"/>
              <a:chOff x="137678" y="1191645"/>
              <a:chExt cx="7749034" cy="5225432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236594" y="1479666"/>
                <a:ext cx="2326880" cy="4649438"/>
                <a:chOff x="2236594" y="1479666"/>
                <a:chExt cx="2326880" cy="4649438"/>
              </a:xfrm>
            </p:grpSpPr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3519474" y="3804360"/>
                  <a:ext cx="104400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8" name="Group 107"/>
                <p:cNvGrpSpPr/>
                <p:nvPr/>
              </p:nvGrpSpPr>
              <p:grpSpPr>
                <a:xfrm>
                  <a:off x="2295241" y="1479666"/>
                  <a:ext cx="846125" cy="603929"/>
                  <a:chOff x="4409791" y="1479666"/>
                  <a:chExt cx="846125" cy="603929"/>
                </a:xfrm>
              </p:grpSpPr>
              <p:cxnSp>
                <p:nvCxnSpPr>
                  <p:cNvPr id="124" name="Straight Connector 123"/>
                  <p:cNvCxnSpPr/>
                  <p:nvPr/>
                </p:nvCxnSpPr>
                <p:spPr>
                  <a:xfrm flipV="1">
                    <a:off x="4409791" y="1479666"/>
                    <a:ext cx="270125" cy="60392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>
                    <a:off x="4679916" y="1479666"/>
                    <a:ext cx="5760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9" name="Group 108"/>
                <p:cNvGrpSpPr/>
                <p:nvPr/>
              </p:nvGrpSpPr>
              <p:grpSpPr>
                <a:xfrm>
                  <a:off x="2964372" y="2254564"/>
                  <a:ext cx="972355" cy="156640"/>
                  <a:chOff x="5078922" y="2254564"/>
                  <a:chExt cx="972355" cy="156640"/>
                </a:xfrm>
              </p:grpSpPr>
              <p:cxnSp>
                <p:nvCxnSpPr>
                  <p:cNvPr id="122" name="Straight Connector 121"/>
                  <p:cNvCxnSpPr/>
                  <p:nvPr/>
                </p:nvCxnSpPr>
                <p:spPr>
                  <a:xfrm flipV="1">
                    <a:off x="5078922" y="2254564"/>
                    <a:ext cx="252331" cy="1566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>
                    <a:off x="5331253" y="2254564"/>
                    <a:ext cx="720024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0" name="Group 109"/>
                <p:cNvGrpSpPr/>
                <p:nvPr/>
              </p:nvGrpSpPr>
              <p:grpSpPr>
                <a:xfrm>
                  <a:off x="3494575" y="3029462"/>
                  <a:ext cx="1046224" cy="210021"/>
                  <a:chOff x="5609125" y="3029462"/>
                  <a:chExt cx="1046224" cy="210021"/>
                </a:xfrm>
              </p:grpSpPr>
              <p:cxnSp>
                <p:nvCxnSpPr>
                  <p:cNvPr id="120" name="Straight Connector 119"/>
                  <p:cNvCxnSpPr>
                    <a:stCxn id="52" idx="2"/>
                  </p:cNvCxnSpPr>
                  <p:nvPr/>
                </p:nvCxnSpPr>
                <p:spPr>
                  <a:xfrm flipV="1">
                    <a:off x="5609125" y="3029462"/>
                    <a:ext cx="326200" cy="21002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>
                  <a:xfrm>
                    <a:off x="5935325" y="3029462"/>
                    <a:ext cx="720024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1" name="Group 110"/>
                <p:cNvGrpSpPr/>
                <p:nvPr/>
              </p:nvGrpSpPr>
              <p:grpSpPr>
                <a:xfrm>
                  <a:off x="3454910" y="4417219"/>
                  <a:ext cx="786022" cy="162039"/>
                  <a:chOff x="5569460" y="4417219"/>
                  <a:chExt cx="786022" cy="162039"/>
                </a:xfrm>
              </p:grpSpPr>
              <p:cxnSp>
                <p:nvCxnSpPr>
                  <p:cNvPr id="118" name="Straight Connector 117"/>
                  <p:cNvCxnSpPr/>
                  <p:nvPr/>
                </p:nvCxnSpPr>
                <p:spPr>
                  <a:xfrm flipH="1" flipV="1">
                    <a:off x="5569460" y="4417219"/>
                    <a:ext cx="409561" cy="16203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/>
                  <p:cNvCxnSpPr/>
                  <p:nvPr/>
                </p:nvCxnSpPr>
                <p:spPr>
                  <a:xfrm>
                    <a:off x="5979024" y="4579258"/>
                    <a:ext cx="376458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2964372" y="5098256"/>
                  <a:ext cx="715109" cy="255901"/>
                  <a:chOff x="5078922" y="5098256"/>
                  <a:chExt cx="715109" cy="255901"/>
                </a:xfrm>
              </p:grpSpPr>
              <p:cxnSp>
                <p:nvCxnSpPr>
                  <p:cNvPr id="116" name="Straight Connector 115"/>
                  <p:cNvCxnSpPr/>
                  <p:nvPr/>
                </p:nvCxnSpPr>
                <p:spPr>
                  <a:xfrm flipH="1" flipV="1">
                    <a:off x="5078922" y="5098256"/>
                    <a:ext cx="277042" cy="25590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>
                    <a:off x="5355964" y="5354156"/>
                    <a:ext cx="438067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2236594" y="5468871"/>
                  <a:ext cx="867165" cy="660233"/>
                  <a:chOff x="4351144" y="5468871"/>
                  <a:chExt cx="867165" cy="660233"/>
                </a:xfrm>
              </p:grpSpPr>
              <p:cxnSp>
                <p:nvCxnSpPr>
                  <p:cNvPr id="114" name="Straight Connector 113"/>
                  <p:cNvCxnSpPr/>
                  <p:nvPr/>
                </p:nvCxnSpPr>
                <p:spPr>
                  <a:xfrm flipH="1" flipV="1">
                    <a:off x="4351144" y="5468871"/>
                    <a:ext cx="336710" cy="66013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/>
                  <p:cNvCxnSpPr/>
                  <p:nvPr/>
                </p:nvCxnSpPr>
                <p:spPr>
                  <a:xfrm>
                    <a:off x="4687854" y="6129009"/>
                    <a:ext cx="530455" cy="9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7" name="Group 16"/>
              <p:cNvGrpSpPr/>
              <p:nvPr/>
            </p:nvGrpSpPr>
            <p:grpSpPr>
              <a:xfrm>
                <a:off x="3083836" y="1191645"/>
                <a:ext cx="4802876" cy="5225432"/>
                <a:chOff x="3083836" y="1191645"/>
                <a:chExt cx="4802876" cy="5225432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3083836" y="1191645"/>
                  <a:ext cx="3326954" cy="576042"/>
                  <a:chOff x="3083836" y="1191645"/>
                  <a:chExt cx="3326954" cy="576042"/>
                </a:xfrm>
              </p:grpSpPr>
              <p:grpSp>
                <p:nvGrpSpPr>
                  <p:cNvPr id="101" name="Group 100"/>
                  <p:cNvGrpSpPr/>
                  <p:nvPr/>
                </p:nvGrpSpPr>
                <p:grpSpPr>
                  <a:xfrm>
                    <a:off x="3083836" y="1191645"/>
                    <a:ext cx="3326954" cy="576042"/>
                    <a:chOff x="5412681" y="666750"/>
                    <a:chExt cx="3807519" cy="647700"/>
                  </a:xfrm>
                </p:grpSpPr>
                <p:sp>
                  <p:nvSpPr>
                    <p:cNvPr id="105" name="Rounded Rectangle 104"/>
                    <p:cNvSpPr/>
                    <p:nvPr/>
                  </p:nvSpPr>
                  <p:spPr>
                    <a:xfrm>
                      <a:off x="5412681" y="666750"/>
                      <a:ext cx="3807519" cy="6477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22445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6" name="Oval 105"/>
                    <p:cNvSpPr/>
                    <p:nvPr/>
                  </p:nvSpPr>
                  <p:spPr>
                    <a:xfrm>
                      <a:off x="5446458" y="722402"/>
                      <a:ext cx="536396" cy="5363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02" name="Group 101"/>
                  <p:cNvGrpSpPr/>
                  <p:nvPr/>
                </p:nvGrpSpPr>
                <p:grpSpPr>
                  <a:xfrm>
                    <a:off x="3119304" y="1297747"/>
                    <a:ext cx="3253568" cy="360330"/>
                    <a:chOff x="3119304" y="1297747"/>
                    <a:chExt cx="3253568" cy="360330"/>
                  </a:xfrm>
                </p:grpSpPr>
                <p:sp>
                  <p:nvSpPr>
                    <p:cNvPr id="103" name="TextBox 102"/>
                    <p:cNvSpPr txBox="1"/>
                    <p:nvPr/>
                  </p:nvSpPr>
                  <p:spPr>
                    <a:xfrm>
                      <a:off x="3551879" y="1297747"/>
                      <a:ext cx="2820993" cy="3603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r>
                        <a:rPr lang="en-IN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rial" panose="020B0604020202020204" pitchFamily="34" charset="0"/>
                        </a:rPr>
                        <a:t>INTRODUCTION</a:t>
                      </a:r>
                      <a:endParaRPr lang="en-IN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" name="TextBox 103"/>
                    <p:cNvSpPr txBox="1"/>
                    <p:nvPr/>
                  </p:nvSpPr>
                  <p:spPr>
                    <a:xfrm>
                      <a:off x="3119304" y="1316034"/>
                      <a:ext cx="469898" cy="3242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IN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</a:p>
                  </p:txBody>
                </p:sp>
              </p:grp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3612899" y="1966543"/>
                  <a:ext cx="3326954" cy="576042"/>
                  <a:chOff x="3612899" y="1966543"/>
                  <a:chExt cx="3326954" cy="576042"/>
                </a:xfrm>
              </p:grpSpPr>
              <p:grpSp>
                <p:nvGrpSpPr>
                  <p:cNvPr id="95" name="Group 94"/>
                  <p:cNvGrpSpPr/>
                  <p:nvPr/>
                </p:nvGrpSpPr>
                <p:grpSpPr>
                  <a:xfrm>
                    <a:off x="3612899" y="1966543"/>
                    <a:ext cx="3326954" cy="576042"/>
                    <a:chOff x="5412680" y="666750"/>
                    <a:chExt cx="3807518" cy="647700"/>
                  </a:xfrm>
                </p:grpSpPr>
                <p:sp>
                  <p:nvSpPr>
                    <p:cNvPr id="99" name="Rounded Rectangle 98"/>
                    <p:cNvSpPr/>
                    <p:nvPr/>
                  </p:nvSpPr>
                  <p:spPr>
                    <a:xfrm>
                      <a:off x="5412680" y="666750"/>
                      <a:ext cx="3807518" cy="6477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EC810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0" name="Oval 99"/>
                    <p:cNvSpPr/>
                    <p:nvPr/>
                  </p:nvSpPr>
                  <p:spPr>
                    <a:xfrm>
                      <a:off x="5453529" y="722402"/>
                      <a:ext cx="536396" cy="5363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96" name="Group 95"/>
                  <p:cNvGrpSpPr/>
                  <p:nvPr/>
                </p:nvGrpSpPr>
                <p:grpSpPr>
                  <a:xfrm>
                    <a:off x="3634609" y="2074399"/>
                    <a:ext cx="3305244" cy="360330"/>
                    <a:chOff x="3634609" y="2074399"/>
                    <a:chExt cx="3305244" cy="360330"/>
                  </a:xfrm>
                </p:grpSpPr>
                <p:sp>
                  <p:nvSpPr>
                    <p:cNvPr id="97" name="TextBox 96"/>
                    <p:cNvSpPr txBox="1"/>
                    <p:nvPr/>
                  </p:nvSpPr>
                  <p:spPr>
                    <a:xfrm>
                      <a:off x="4311038" y="2074399"/>
                      <a:ext cx="2628815" cy="3603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r>
                        <a:rPr lang="en-IN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rial" panose="020B0604020202020204" pitchFamily="34" charset="0"/>
                        </a:rPr>
                        <a:t>LEGEND</a:t>
                      </a:r>
                      <a:r>
                        <a:rPr lang="en-IN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IN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8" name="TextBox 97"/>
                    <p:cNvSpPr txBox="1"/>
                    <p:nvPr/>
                  </p:nvSpPr>
                  <p:spPr>
                    <a:xfrm>
                      <a:off x="3634609" y="2096789"/>
                      <a:ext cx="469898" cy="3242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IN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</a:p>
                  </p:txBody>
                </p:sp>
              </p:grpSp>
            </p:grpSp>
            <p:grpSp>
              <p:nvGrpSpPr>
                <p:cNvPr id="60" name="Group 59"/>
                <p:cNvGrpSpPr/>
                <p:nvPr/>
              </p:nvGrpSpPr>
              <p:grpSpPr>
                <a:xfrm>
                  <a:off x="4174350" y="2723184"/>
                  <a:ext cx="3326954" cy="612560"/>
                  <a:chOff x="4174350" y="2723184"/>
                  <a:chExt cx="3326954" cy="612560"/>
                </a:xfrm>
              </p:grpSpPr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4174350" y="2741441"/>
                    <a:ext cx="3326954" cy="576042"/>
                    <a:chOff x="5412681" y="666750"/>
                    <a:chExt cx="3807519" cy="647700"/>
                  </a:xfrm>
                </p:grpSpPr>
                <p:sp>
                  <p:nvSpPr>
                    <p:cNvPr id="93" name="Rounded Rectangle 92"/>
                    <p:cNvSpPr/>
                    <p:nvPr/>
                  </p:nvSpPr>
                  <p:spPr>
                    <a:xfrm>
                      <a:off x="5412681" y="666750"/>
                      <a:ext cx="3807519" cy="6477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D3000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4" name="Oval 93"/>
                    <p:cNvSpPr/>
                    <p:nvPr/>
                  </p:nvSpPr>
                  <p:spPr>
                    <a:xfrm>
                      <a:off x="5460599" y="722402"/>
                      <a:ext cx="536396" cy="5363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90" name="Group 89"/>
                  <p:cNvGrpSpPr/>
                  <p:nvPr/>
                </p:nvGrpSpPr>
                <p:grpSpPr>
                  <a:xfrm>
                    <a:off x="4210321" y="2723184"/>
                    <a:ext cx="3290982" cy="612560"/>
                    <a:chOff x="4210321" y="2723184"/>
                    <a:chExt cx="3290982" cy="612560"/>
                  </a:xfrm>
                </p:grpSpPr>
                <p:sp>
                  <p:nvSpPr>
                    <p:cNvPr id="91" name="TextBox 90"/>
                    <p:cNvSpPr txBox="1"/>
                    <p:nvPr/>
                  </p:nvSpPr>
                  <p:spPr>
                    <a:xfrm>
                      <a:off x="4680219" y="2723184"/>
                      <a:ext cx="2821084" cy="61256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r>
                        <a:rPr lang="en-IN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rial" panose="020B0604020202020204" pitchFamily="34" charset="0"/>
                        </a:rPr>
                        <a:t>QUARTER 1 - QUARTER 4 2020/21 ACHIEVEMENTS  </a:t>
                      </a:r>
                      <a:endParaRPr lang="en-IN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2" name="TextBox 91"/>
                    <p:cNvSpPr txBox="1"/>
                    <p:nvPr/>
                  </p:nvSpPr>
                  <p:spPr>
                    <a:xfrm>
                      <a:off x="4210321" y="2868984"/>
                      <a:ext cx="469898" cy="3242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IN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</a:p>
                  </p:txBody>
                </p:sp>
              </p:grpSp>
            </p:grpSp>
            <p:grpSp>
              <p:nvGrpSpPr>
                <p:cNvPr id="61" name="Group 60"/>
                <p:cNvGrpSpPr/>
                <p:nvPr/>
              </p:nvGrpSpPr>
              <p:grpSpPr>
                <a:xfrm>
                  <a:off x="4498268" y="3512393"/>
                  <a:ext cx="3388444" cy="612560"/>
                  <a:chOff x="4498268" y="3512393"/>
                  <a:chExt cx="3388444" cy="612560"/>
                </a:xfrm>
              </p:grpSpPr>
              <p:grpSp>
                <p:nvGrpSpPr>
                  <p:cNvPr id="83" name="Group 82"/>
                  <p:cNvGrpSpPr/>
                  <p:nvPr/>
                </p:nvGrpSpPr>
                <p:grpSpPr>
                  <a:xfrm>
                    <a:off x="4498268" y="3516339"/>
                    <a:ext cx="3326954" cy="576042"/>
                    <a:chOff x="5412681" y="666750"/>
                    <a:chExt cx="3807519" cy="647700"/>
                  </a:xfrm>
                </p:grpSpPr>
                <p:sp>
                  <p:nvSpPr>
                    <p:cNvPr id="87" name="Rounded Rectangle 86"/>
                    <p:cNvSpPr/>
                    <p:nvPr/>
                  </p:nvSpPr>
                  <p:spPr>
                    <a:xfrm>
                      <a:off x="5412681" y="666750"/>
                      <a:ext cx="3807519" cy="6477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22445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8" name="Oval 87"/>
                    <p:cNvSpPr/>
                    <p:nvPr/>
                  </p:nvSpPr>
                  <p:spPr>
                    <a:xfrm>
                      <a:off x="5453529" y="722402"/>
                      <a:ext cx="536396" cy="5363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4531142" y="3512393"/>
                    <a:ext cx="3355570" cy="612560"/>
                    <a:chOff x="4531142" y="3512393"/>
                    <a:chExt cx="3355570" cy="612560"/>
                  </a:xfrm>
                </p:grpSpPr>
                <p:sp>
                  <p:nvSpPr>
                    <p:cNvPr id="85" name="TextBox 84"/>
                    <p:cNvSpPr txBox="1"/>
                    <p:nvPr/>
                  </p:nvSpPr>
                  <p:spPr>
                    <a:xfrm>
                      <a:off x="4940493" y="3512393"/>
                      <a:ext cx="2946219" cy="61256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r>
                        <a:rPr lang="en-IN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rial" panose="020B0604020202020204" pitchFamily="34" charset="0"/>
                        </a:rPr>
                        <a:t>ANNUAL PERFORMANCE REPORT 2020/2021  </a:t>
                      </a:r>
                      <a:endParaRPr lang="en-IN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6" name="TextBox 85"/>
                    <p:cNvSpPr txBox="1"/>
                    <p:nvPr/>
                  </p:nvSpPr>
                  <p:spPr>
                    <a:xfrm>
                      <a:off x="4531142" y="3654280"/>
                      <a:ext cx="469898" cy="3242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IN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</a:p>
                  </p:txBody>
                </p:sp>
              </p:grpSp>
            </p:grpSp>
            <p:grpSp>
              <p:nvGrpSpPr>
                <p:cNvPr id="62" name="Group 61"/>
                <p:cNvGrpSpPr/>
                <p:nvPr/>
              </p:nvGrpSpPr>
              <p:grpSpPr>
                <a:xfrm>
                  <a:off x="4174350" y="4272980"/>
                  <a:ext cx="3336050" cy="612560"/>
                  <a:chOff x="4174350" y="4272980"/>
                  <a:chExt cx="3336050" cy="612560"/>
                </a:xfrm>
              </p:grpSpPr>
              <p:grpSp>
                <p:nvGrpSpPr>
                  <p:cNvPr id="77" name="Group 76"/>
                  <p:cNvGrpSpPr/>
                  <p:nvPr/>
                </p:nvGrpSpPr>
                <p:grpSpPr>
                  <a:xfrm>
                    <a:off x="4174350" y="4291237"/>
                    <a:ext cx="3326954" cy="576042"/>
                    <a:chOff x="5412681" y="666750"/>
                    <a:chExt cx="3807519" cy="647700"/>
                  </a:xfrm>
                </p:grpSpPr>
                <p:sp>
                  <p:nvSpPr>
                    <p:cNvPr id="81" name="Rounded Rectangle 80"/>
                    <p:cNvSpPr/>
                    <p:nvPr/>
                  </p:nvSpPr>
                  <p:spPr>
                    <a:xfrm>
                      <a:off x="5412681" y="666750"/>
                      <a:ext cx="3807519" cy="6477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EC810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2" name="Oval 81"/>
                    <p:cNvSpPr/>
                    <p:nvPr/>
                  </p:nvSpPr>
                  <p:spPr>
                    <a:xfrm>
                      <a:off x="5467669" y="722402"/>
                      <a:ext cx="536396" cy="5363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8" name="Group 77"/>
                  <p:cNvGrpSpPr/>
                  <p:nvPr/>
                </p:nvGrpSpPr>
                <p:grpSpPr>
                  <a:xfrm>
                    <a:off x="4213302" y="4272980"/>
                    <a:ext cx="3297098" cy="612560"/>
                    <a:chOff x="4213302" y="4272980"/>
                    <a:chExt cx="3297098" cy="612560"/>
                  </a:xfrm>
                </p:grpSpPr>
                <p:sp>
                  <p:nvSpPr>
                    <p:cNvPr id="79" name="TextBox 78"/>
                    <p:cNvSpPr txBox="1"/>
                    <p:nvPr/>
                  </p:nvSpPr>
                  <p:spPr>
                    <a:xfrm>
                      <a:off x="4775926" y="4272980"/>
                      <a:ext cx="2734474" cy="61256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r>
                        <a:rPr lang="en-IN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 FINANCIAL STATEMENTS</a:t>
                      </a:r>
                      <a:endParaRPr lang="en-IN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4213302" y="4408322"/>
                      <a:ext cx="469898" cy="3242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IN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</a:p>
                  </p:txBody>
                </p:sp>
              </p:grpSp>
            </p:grpSp>
            <p:grpSp>
              <p:nvGrpSpPr>
                <p:cNvPr id="63" name="Group 62"/>
                <p:cNvGrpSpPr/>
                <p:nvPr/>
              </p:nvGrpSpPr>
              <p:grpSpPr>
                <a:xfrm>
                  <a:off x="3612899" y="5066135"/>
                  <a:ext cx="3326954" cy="576042"/>
                  <a:chOff x="3612899" y="5066135"/>
                  <a:chExt cx="3326954" cy="576042"/>
                </a:xfrm>
              </p:grpSpPr>
              <p:grpSp>
                <p:nvGrpSpPr>
                  <p:cNvPr id="71" name="Group 70"/>
                  <p:cNvGrpSpPr/>
                  <p:nvPr/>
                </p:nvGrpSpPr>
                <p:grpSpPr>
                  <a:xfrm>
                    <a:off x="3612899" y="5066135"/>
                    <a:ext cx="3326954" cy="576042"/>
                    <a:chOff x="5412681" y="666750"/>
                    <a:chExt cx="3807519" cy="647700"/>
                  </a:xfrm>
                </p:grpSpPr>
                <p:sp>
                  <p:nvSpPr>
                    <p:cNvPr id="75" name="Rounded Rectangle 74"/>
                    <p:cNvSpPr/>
                    <p:nvPr/>
                  </p:nvSpPr>
                  <p:spPr>
                    <a:xfrm>
                      <a:off x="5412681" y="666750"/>
                      <a:ext cx="3807519" cy="6477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D3000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6" name="Oval 75"/>
                    <p:cNvSpPr/>
                    <p:nvPr/>
                  </p:nvSpPr>
                  <p:spPr>
                    <a:xfrm>
                      <a:off x="5453529" y="722402"/>
                      <a:ext cx="536396" cy="5363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72" name="Group 71"/>
                  <p:cNvGrpSpPr/>
                  <p:nvPr/>
                </p:nvGrpSpPr>
                <p:grpSpPr>
                  <a:xfrm>
                    <a:off x="3646965" y="5173990"/>
                    <a:ext cx="2960339" cy="360330"/>
                    <a:chOff x="3646965" y="5173990"/>
                    <a:chExt cx="2960339" cy="360330"/>
                  </a:xfrm>
                </p:grpSpPr>
                <p:sp>
                  <p:nvSpPr>
                    <p:cNvPr id="73" name="TextBox 72"/>
                    <p:cNvSpPr txBox="1"/>
                    <p:nvPr/>
                  </p:nvSpPr>
                  <p:spPr>
                    <a:xfrm>
                      <a:off x="4205083" y="5173990"/>
                      <a:ext cx="2402221" cy="3603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r>
                        <a:rPr lang="en-IN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rial" panose="020B0604020202020204" pitchFamily="34" charset="0"/>
                        </a:rPr>
                        <a:t>AUDIT OPINION</a:t>
                      </a:r>
                      <a:endParaRPr lang="en-IN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3646965" y="5202822"/>
                      <a:ext cx="469898" cy="3242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IN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 </a:t>
                      </a:r>
                    </a:p>
                  </p:txBody>
                </p:sp>
              </p:grpSp>
            </p:grpSp>
            <p:grpSp>
              <p:nvGrpSpPr>
                <p:cNvPr id="64" name="Group 63"/>
                <p:cNvGrpSpPr/>
                <p:nvPr/>
              </p:nvGrpSpPr>
              <p:grpSpPr>
                <a:xfrm>
                  <a:off x="3083836" y="5841035"/>
                  <a:ext cx="3326954" cy="576042"/>
                  <a:chOff x="3083836" y="5841035"/>
                  <a:chExt cx="3326954" cy="576042"/>
                </a:xfrm>
              </p:grpSpPr>
              <p:grpSp>
                <p:nvGrpSpPr>
                  <p:cNvPr id="65" name="Group 64"/>
                  <p:cNvGrpSpPr/>
                  <p:nvPr/>
                </p:nvGrpSpPr>
                <p:grpSpPr>
                  <a:xfrm>
                    <a:off x="3083836" y="5841035"/>
                    <a:ext cx="3326954" cy="576042"/>
                    <a:chOff x="5412681" y="666750"/>
                    <a:chExt cx="3807519" cy="647700"/>
                  </a:xfrm>
                </p:grpSpPr>
                <p:sp>
                  <p:nvSpPr>
                    <p:cNvPr id="69" name="Rounded Rectangle 68"/>
                    <p:cNvSpPr/>
                    <p:nvPr/>
                  </p:nvSpPr>
                  <p:spPr>
                    <a:xfrm>
                      <a:off x="5412681" y="666750"/>
                      <a:ext cx="3807519" cy="6477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22445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0" name="Oval 69"/>
                    <p:cNvSpPr/>
                    <p:nvPr/>
                  </p:nvSpPr>
                  <p:spPr>
                    <a:xfrm>
                      <a:off x="5453529" y="722402"/>
                      <a:ext cx="536396" cy="5363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66" name="Group 65"/>
                  <p:cNvGrpSpPr/>
                  <p:nvPr/>
                </p:nvGrpSpPr>
                <p:grpSpPr>
                  <a:xfrm>
                    <a:off x="3105933" y="5948891"/>
                    <a:ext cx="3304857" cy="360330"/>
                    <a:chOff x="3105933" y="5948891"/>
                    <a:chExt cx="3304857" cy="360330"/>
                  </a:xfrm>
                </p:grpSpPr>
                <p:sp>
                  <p:nvSpPr>
                    <p:cNvPr id="67" name="TextBox 66"/>
                    <p:cNvSpPr txBox="1"/>
                    <p:nvPr/>
                  </p:nvSpPr>
                  <p:spPr>
                    <a:xfrm>
                      <a:off x="3650947" y="5948891"/>
                      <a:ext cx="2759843" cy="3603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r>
                        <a:rPr lang="en-IN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rial" panose="020B0604020202020204" pitchFamily="34" charset="0"/>
                        </a:rPr>
                        <a:t>CONCLUSION</a:t>
                      </a:r>
                      <a:endParaRPr lang="en-IN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8" name="TextBox 67"/>
                    <p:cNvSpPr txBox="1"/>
                    <p:nvPr/>
                  </p:nvSpPr>
                  <p:spPr>
                    <a:xfrm>
                      <a:off x="3105933" y="5978346"/>
                      <a:ext cx="469898" cy="3242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IN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</a:p>
                  </p:txBody>
                </p:sp>
              </p:grpSp>
            </p:grpSp>
          </p:grpSp>
          <p:grpSp>
            <p:nvGrpSpPr>
              <p:cNvPr id="18" name="Group 17"/>
              <p:cNvGrpSpPr/>
              <p:nvPr/>
            </p:nvGrpSpPr>
            <p:grpSpPr>
              <a:xfrm>
                <a:off x="137678" y="2011521"/>
                <a:ext cx="3434093" cy="3495328"/>
                <a:chOff x="137678" y="2011521"/>
                <a:chExt cx="3434093" cy="3495328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137678" y="2011521"/>
                  <a:ext cx="3434093" cy="3495328"/>
                  <a:chOff x="854529" y="1084930"/>
                  <a:chExt cx="4501242" cy="4501242"/>
                </a:xfrm>
              </p:grpSpPr>
              <p:sp>
                <p:nvSpPr>
                  <p:cNvPr id="49" name="Oval 48"/>
                  <p:cNvSpPr/>
                  <p:nvPr/>
                </p:nvSpPr>
                <p:spPr>
                  <a:xfrm>
                    <a:off x="854529" y="1084930"/>
                    <a:ext cx="4501241" cy="4501242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0" name="Freeform 49"/>
                  <p:cNvSpPr/>
                  <p:nvPr/>
                </p:nvSpPr>
                <p:spPr>
                  <a:xfrm>
                    <a:off x="3107595" y="1085054"/>
                    <a:ext cx="945675" cy="750238"/>
                  </a:xfrm>
                  <a:custGeom>
                    <a:avLst/>
                    <a:gdLst>
                      <a:gd name="connsiteX0" fmla="*/ 0 w 1101994"/>
                      <a:gd name="connsiteY0" fmla="*/ 0 h 874251"/>
                      <a:gd name="connsiteX1" fmla="*/ 265300 w 1101994"/>
                      <a:gd name="connsiteY1" fmla="*/ 13396 h 874251"/>
                      <a:gd name="connsiteX2" fmla="*/ 1018002 w 1101994"/>
                      <a:gd name="connsiteY2" fmla="*/ 205956 h 874251"/>
                      <a:gd name="connsiteX3" fmla="*/ 1101994 w 1101994"/>
                      <a:gd name="connsiteY3" fmla="*/ 246417 h 874251"/>
                      <a:gd name="connsiteX4" fmla="*/ 809230 w 1101994"/>
                      <a:gd name="connsiteY4" fmla="*/ 874251 h 874251"/>
                      <a:gd name="connsiteX5" fmla="*/ 748121 w 1101994"/>
                      <a:gd name="connsiteY5" fmla="*/ 844813 h 874251"/>
                      <a:gd name="connsiteX6" fmla="*/ 194410 w 1101994"/>
                      <a:gd name="connsiteY6" fmla="*/ 703160 h 874251"/>
                      <a:gd name="connsiteX7" fmla="*/ 0 w 1101994"/>
                      <a:gd name="connsiteY7" fmla="*/ 693343 h 874251"/>
                      <a:gd name="connsiteX8" fmla="*/ 0 w 1101994"/>
                      <a:gd name="connsiteY8" fmla="*/ 0 h 874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1994" h="874251">
                        <a:moveTo>
                          <a:pt x="0" y="0"/>
                        </a:moveTo>
                        <a:lnTo>
                          <a:pt x="265300" y="13396"/>
                        </a:lnTo>
                        <a:cubicBezTo>
                          <a:pt x="529797" y="40258"/>
                          <a:pt x="782675" y="106422"/>
                          <a:pt x="1018002" y="205956"/>
                        </a:cubicBezTo>
                        <a:lnTo>
                          <a:pt x="1101994" y="246417"/>
                        </a:lnTo>
                        <a:lnTo>
                          <a:pt x="809230" y="874251"/>
                        </a:lnTo>
                        <a:lnTo>
                          <a:pt x="748121" y="844813"/>
                        </a:lnTo>
                        <a:cubicBezTo>
                          <a:pt x="575008" y="771592"/>
                          <a:pt x="388983" y="722920"/>
                          <a:pt x="194410" y="703160"/>
                        </a:cubicBezTo>
                        <a:lnTo>
                          <a:pt x="0" y="6933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2445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N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" name="Freeform 50"/>
                  <p:cNvSpPr/>
                  <p:nvPr/>
                </p:nvSpPr>
                <p:spPr>
                  <a:xfrm>
                    <a:off x="3806441" y="1298639"/>
                    <a:ext cx="1045698" cy="993395"/>
                  </a:xfrm>
                  <a:custGeom>
                    <a:avLst/>
                    <a:gdLst>
                      <a:gd name="connsiteX0" fmla="*/ 292763 w 1218550"/>
                      <a:gd name="connsiteY0" fmla="*/ 0 h 1157601"/>
                      <a:gd name="connsiteX1" fmla="*/ 432894 w 1218550"/>
                      <a:gd name="connsiteY1" fmla="*/ 67505 h 1157601"/>
                      <a:gd name="connsiteX2" fmla="*/ 1206546 w 1218550"/>
                      <a:gd name="connsiteY2" fmla="*/ 705365 h 1157601"/>
                      <a:gd name="connsiteX3" fmla="*/ 1218550 w 1218550"/>
                      <a:gd name="connsiteY3" fmla="*/ 721417 h 1157601"/>
                      <a:gd name="connsiteX4" fmla="*/ 679908 w 1218550"/>
                      <a:gd name="connsiteY4" fmla="*/ 1157601 h 1157601"/>
                      <a:gd name="connsiteX5" fmla="*/ 671529 w 1218550"/>
                      <a:gd name="connsiteY5" fmla="*/ 1146396 h 1157601"/>
                      <a:gd name="connsiteX6" fmla="*/ 102406 w 1218550"/>
                      <a:gd name="connsiteY6" fmla="*/ 677165 h 1157601"/>
                      <a:gd name="connsiteX7" fmla="*/ 0 w 1218550"/>
                      <a:gd name="connsiteY7" fmla="*/ 627833 h 1157601"/>
                      <a:gd name="connsiteX8" fmla="*/ 292763 w 1218550"/>
                      <a:gd name="connsiteY8" fmla="*/ 0 h 1157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18550" h="1157601">
                        <a:moveTo>
                          <a:pt x="292763" y="0"/>
                        </a:moveTo>
                        <a:lnTo>
                          <a:pt x="432894" y="67505"/>
                        </a:lnTo>
                        <a:cubicBezTo>
                          <a:pt x="730184" y="229002"/>
                          <a:pt x="992755" y="446309"/>
                          <a:pt x="1206546" y="705365"/>
                        </a:cubicBezTo>
                        <a:lnTo>
                          <a:pt x="1218550" y="721417"/>
                        </a:lnTo>
                        <a:lnTo>
                          <a:pt x="679908" y="1157601"/>
                        </a:lnTo>
                        <a:lnTo>
                          <a:pt x="671529" y="1146396"/>
                        </a:lnTo>
                        <a:cubicBezTo>
                          <a:pt x="514257" y="955826"/>
                          <a:pt x="321101" y="795968"/>
                          <a:pt x="102406" y="677165"/>
                        </a:cubicBezTo>
                        <a:lnTo>
                          <a:pt x="0" y="627833"/>
                        </a:lnTo>
                        <a:lnTo>
                          <a:pt x="292763" y="0"/>
                        </a:lnTo>
                        <a:close/>
                      </a:path>
                    </a:pathLst>
                  </a:custGeom>
                  <a:solidFill>
                    <a:srgbClr val="EC810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N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2" name="Freeform 51"/>
                  <p:cNvSpPr/>
                  <p:nvPr/>
                </p:nvSpPr>
                <p:spPr>
                  <a:xfrm>
                    <a:off x="4392833" y="1921640"/>
                    <a:ext cx="903142" cy="1039363"/>
                  </a:xfrm>
                  <a:custGeom>
                    <a:avLst/>
                    <a:gdLst>
                      <a:gd name="connsiteX0" fmla="*/ 538642 w 1052430"/>
                      <a:gd name="connsiteY0" fmla="*/ 0 h 1211168"/>
                      <a:gd name="connsiteX1" fmla="*/ 674202 w 1052430"/>
                      <a:gd name="connsiteY1" fmla="*/ 181282 h 1211168"/>
                      <a:gd name="connsiteX2" fmla="*/ 1004200 w 1052430"/>
                      <a:gd name="connsiteY2" fmla="*/ 867734 h 1211168"/>
                      <a:gd name="connsiteX3" fmla="*/ 1052430 w 1052430"/>
                      <a:gd name="connsiteY3" fmla="*/ 1055306 h 1211168"/>
                      <a:gd name="connsiteX4" fmla="*/ 377320 w 1052430"/>
                      <a:gd name="connsiteY4" fmla="*/ 1211168 h 1211168"/>
                      <a:gd name="connsiteX5" fmla="*/ 342028 w 1052430"/>
                      <a:gd name="connsiteY5" fmla="*/ 1073913 h 1211168"/>
                      <a:gd name="connsiteX6" fmla="*/ 99272 w 1052430"/>
                      <a:gd name="connsiteY6" fmla="*/ 568937 h 1211168"/>
                      <a:gd name="connsiteX7" fmla="*/ 0 w 1052430"/>
                      <a:gd name="connsiteY7" fmla="*/ 436183 h 1211168"/>
                      <a:gd name="connsiteX8" fmla="*/ 538642 w 1052430"/>
                      <a:gd name="connsiteY8" fmla="*/ 0 h 1211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52430" h="1211168">
                        <a:moveTo>
                          <a:pt x="538642" y="0"/>
                        </a:moveTo>
                        <a:lnTo>
                          <a:pt x="674202" y="181282"/>
                        </a:lnTo>
                        <a:cubicBezTo>
                          <a:pt x="815595" y="390571"/>
                          <a:pt x="927572" y="621365"/>
                          <a:pt x="1004200" y="867734"/>
                        </a:cubicBezTo>
                        <a:lnTo>
                          <a:pt x="1052430" y="1055306"/>
                        </a:lnTo>
                        <a:lnTo>
                          <a:pt x="377320" y="1211168"/>
                        </a:lnTo>
                        <a:lnTo>
                          <a:pt x="342028" y="1073913"/>
                        </a:lnTo>
                        <a:cubicBezTo>
                          <a:pt x="285658" y="892676"/>
                          <a:pt x="203285" y="722896"/>
                          <a:pt x="99272" y="568937"/>
                        </a:cubicBezTo>
                        <a:lnTo>
                          <a:pt x="0" y="436183"/>
                        </a:lnTo>
                        <a:lnTo>
                          <a:pt x="538642" y="0"/>
                        </a:lnTo>
                        <a:close/>
                      </a:path>
                    </a:pathLst>
                  </a:custGeom>
                  <a:solidFill>
                    <a:srgbClr val="D30009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N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3" name="Freeform 52"/>
                  <p:cNvSpPr/>
                  <p:nvPr/>
                </p:nvSpPr>
                <p:spPr>
                  <a:xfrm>
                    <a:off x="4717849" y="2831987"/>
                    <a:ext cx="637922" cy="969078"/>
                  </a:xfrm>
                  <a:custGeom>
                    <a:avLst/>
                    <a:gdLst>
                      <a:gd name="connsiteX0" fmla="*/ 675110 w 743370"/>
                      <a:gd name="connsiteY0" fmla="*/ 0 h 1129265"/>
                      <a:gd name="connsiteX1" fmla="*/ 690087 w 743370"/>
                      <a:gd name="connsiteY1" fmla="*/ 58249 h 1129265"/>
                      <a:gd name="connsiteX2" fmla="*/ 743370 w 743370"/>
                      <a:gd name="connsiteY2" fmla="*/ 586803 h 1129265"/>
                      <a:gd name="connsiteX3" fmla="*/ 690087 w 743370"/>
                      <a:gd name="connsiteY3" fmla="*/ 1115357 h 1129265"/>
                      <a:gd name="connsiteX4" fmla="*/ 686511 w 743370"/>
                      <a:gd name="connsiteY4" fmla="*/ 1129265 h 1129265"/>
                      <a:gd name="connsiteX5" fmla="*/ 8387 w 743370"/>
                      <a:gd name="connsiteY5" fmla="*/ 985126 h 1129265"/>
                      <a:gd name="connsiteX6" fmla="*/ 10830 w 743370"/>
                      <a:gd name="connsiteY6" fmla="*/ 975625 h 1129265"/>
                      <a:gd name="connsiteX7" fmla="*/ 50027 w 743370"/>
                      <a:gd name="connsiteY7" fmla="*/ 586803 h 1129265"/>
                      <a:gd name="connsiteX8" fmla="*/ 10830 w 743370"/>
                      <a:gd name="connsiteY8" fmla="*/ 197981 h 1129265"/>
                      <a:gd name="connsiteX9" fmla="*/ 0 w 743370"/>
                      <a:gd name="connsiteY9" fmla="*/ 155862 h 1129265"/>
                      <a:gd name="connsiteX10" fmla="*/ 675110 w 743370"/>
                      <a:gd name="connsiteY10" fmla="*/ 0 h 1129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43370" h="1129265">
                        <a:moveTo>
                          <a:pt x="675110" y="0"/>
                        </a:moveTo>
                        <a:lnTo>
                          <a:pt x="690087" y="58249"/>
                        </a:lnTo>
                        <a:cubicBezTo>
                          <a:pt x="725023" y="228977"/>
                          <a:pt x="743370" y="405747"/>
                          <a:pt x="743370" y="586803"/>
                        </a:cubicBezTo>
                        <a:cubicBezTo>
                          <a:pt x="743370" y="767859"/>
                          <a:pt x="725023" y="944630"/>
                          <a:pt x="690087" y="1115357"/>
                        </a:cubicBezTo>
                        <a:lnTo>
                          <a:pt x="686511" y="1129265"/>
                        </a:lnTo>
                        <a:lnTo>
                          <a:pt x="8387" y="985126"/>
                        </a:lnTo>
                        <a:lnTo>
                          <a:pt x="10830" y="975625"/>
                        </a:lnTo>
                        <a:cubicBezTo>
                          <a:pt x="36531" y="850032"/>
                          <a:pt x="50027" y="719994"/>
                          <a:pt x="50027" y="586803"/>
                        </a:cubicBezTo>
                        <a:cubicBezTo>
                          <a:pt x="50027" y="453613"/>
                          <a:pt x="36531" y="323574"/>
                          <a:pt x="10830" y="197981"/>
                        </a:cubicBezTo>
                        <a:lnTo>
                          <a:pt x="0" y="155862"/>
                        </a:lnTo>
                        <a:lnTo>
                          <a:pt x="675110" y="0"/>
                        </a:lnTo>
                        <a:close/>
                      </a:path>
                    </a:pathLst>
                  </a:custGeom>
                  <a:solidFill>
                    <a:srgbClr val="22445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N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4" name="Freeform 53"/>
                  <p:cNvSpPr/>
                  <p:nvPr/>
                </p:nvSpPr>
                <p:spPr>
                  <a:xfrm>
                    <a:off x="4410135" y="3682111"/>
                    <a:ext cx="895624" cy="1035899"/>
                  </a:xfrm>
                  <a:custGeom>
                    <a:avLst/>
                    <a:gdLst>
                      <a:gd name="connsiteX0" fmla="*/ 365545 w 1043669"/>
                      <a:gd name="connsiteY0" fmla="*/ 0 h 1207132"/>
                      <a:gd name="connsiteX1" fmla="*/ 1043669 w 1043669"/>
                      <a:gd name="connsiteY1" fmla="*/ 144139 h 1207132"/>
                      <a:gd name="connsiteX2" fmla="*/ 984039 w 1043669"/>
                      <a:gd name="connsiteY2" fmla="*/ 376048 h 1207132"/>
                      <a:gd name="connsiteX3" fmla="*/ 654041 w 1043669"/>
                      <a:gd name="connsiteY3" fmla="*/ 1062500 h 1207132"/>
                      <a:gd name="connsiteX4" fmla="*/ 545888 w 1043669"/>
                      <a:gd name="connsiteY4" fmla="*/ 1207132 h 1207132"/>
                      <a:gd name="connsiteX5" fmla="*/ 0 w 1043669"/>
                      <a:gd name="connsiteY5" fmla="*/ 780638 h 1207132"/>
                      <a:gd name="connsiteX6" fmla="*/ 79111 w 1043669"/>
                      <a:gd name="connsiteY6" fmla="*/ 674845 h 1207132"/>
                      <a:gd name="connsiteX7" fmla="*/ 321867 w 1043669"/>
                      <a:gd name="connsiteY7" fmla="*/ 169869 h 1207132"/>
                      <a:gd name="connsiteX8" fmla="*/ 365545 w 1043669"/>
                      <a:gd name="connsiteY8" fmla="*/ 0 h 1207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669" h="1207132">
                        <a:moveTo>
                          <a:pt x="365545" y="0"/>
                        </a:moveTo>
                        <a:lnTo>
                          <a:pt x="1043669" y="144139"/>
                        </a:lnTo>
                        <a:lnTo>
                          <a:pt x="984039" y="376048"/>
                        </a:lnTo>
                        <a:cubicBezTo>
                          <a:pt x="907411" y="622417"/>
                          <a:pt x="795434" y="853212"/>
                          <a:pt x="654041" y="1062500"/>
                        </a:cubicBezTo>
                        <a:lnTo>
                          <a:pt x="545888" y="1207132"/>
                        </a:lnTo>
                        <a:lnTo>
                          <a:pt x="0" y="780638"/>
                        </a:lnTo>
                        <a:lnTo>
                          <a:pt x="79111" y="674845"/>
                        </a:lnTo>
                        <a:cubicBezTo>
                          <a:pt x="183124" y="520886"/>
                          <a:pt x="265497" y="351106"/>
                          <a:pt x="321867" y="169869"/>
                        </a:cubicBezTo>
                        <a:lnTo>
                          <a:pt x="365545" y="0"/>
                        </a:lnTo>
                        <a:close/>
                      </a:path>
                    </a:pathLst>
                  </a:custGeom>
                  <a:solidFill>
                    <a:srgbClr val="EC810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N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5" name="Freeform 54"/>
                  <p:cNvSpPr/>
                  <p:nvPr/>
                </p:nvSpPr>
                <p:spPr>
                  <a:xfrm>
                    <a:off x="3832450" y="4355932"/>
                    <a:ext cx="1043209" cy="999500"/>
                  </a:xfrm>
                  <a:custGeom>
                    <a:avLst/>
                    <a:gdLst>
                      <a:gd name="connsiteX0" fmla="*/ 669763 w 1215650"/>
                      <a:gd name="connsiteY0" fmla="*/ 0 h 1164716"/>
                      <a:gd name="connsiteX1" fmla="*/ 1215650 w 1215650"/>
                      <a:gd name="connsiteY1" fmla="*/ 426494 h 1164716"/>
                      <a:gd name="connsiteX2" fmla="*/ 1176238 w 1215650"/>
                      <a:gd name="connsiteY2" fmla="*/ 479198 h 1164716"/>
                      <a:gd name="connsiteX3" fmla="*/ 402586 w 1215650"/>
                      <a:gd name="connsiteY3" fmla="*/ 1117058 h 1164716"/>
                      <a:gd name="connsiteX4" fmla="*/ 303656 w 1215650"/>
                      <a:gd name="connsiteY4" fmla="*/ 1164716 h 1164716"/>
                      <a:gd name="connsiteX5" fmla="*/ 0 w 1215650"/>
                      <a:gd name="connsiteY5" fmla="*/ 542130 h 1164716"/>
                      <a:gd name="connsiteX6" fmla="*/ 72098 w 1215650"/>
                      <a:gd name="connsiteY6" fmla="*/ 507398 h 1164716"/>
                      <a:gd name="connsiteX7" fmla="*/ 641221 w 1215650"/>
                      <a:gd name="connsiteY7" fmla="*/ 38167 h 1164716"/>
                      <a:gd name="connsiteX8" fmla="*/ 669763 w 1215650"/>
                      <a:gd name="connsiteY8" fmla="*/ 0 h 1164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15650" h="1164716">
                        <a:moveTo>
                          <a:pt x="669763" y="0"/>
                        </a:moveTo>
                        <a:lnTo>
                          <a:pt x="1215650" y="426494"/>
                        </a:lnTo>
                        <a:lnTo>
                          <a:pt x="1176238" y="479198"/>
                        </a:lnTo>
                        <a:cubicBezTo>
                          <a:pt x="962447" y="738254"/>
                          <a:pt x="699876" y="955561"/>
                          <a:pt x="402586" y="1117058"/>
                        </a:cubicBezTo>
                        <a:lnTo>
                          <a:pt x="303656" y="1164716"/>
                        </a:lnTo>
                        <a:lnTo>
                          <a:pt x="0" y="542130"/>
                        </a:lnTo>
                        <a:lnTo>
                          <a:pt x="72098" y="507398"/>
                        </a:lnTo>
                        <a:cubicBezTo>
                          <a:pt x="290793" y="388595"/>
                          <a:pt x="483949" y="228737"/>
                          <a:pt x="641221" y="38167"/>
                        </a:cubicBezTo>
                        <a:lnTo>
                          <a:pt x="669763" y="0"/>
                        </a:lnTo>
                        <a:close/>
                      </a:path>
                    </a:pathLst>
                  </a:custGeom>
                  <a:solidFill>
                    <a:srgbClr val="D30009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N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6" name="Freeform 55"/>
                  <p:cNvSpPr/>
                  <p:nvPr/>
                </p:nvSpPr>
                <p:spPr>
                  <a:xfrm>
                    <a:off x="3107595" y="4823282"/>
                    <a:ext cx="981031" cy="762767"/>
                  </a:xfrm>
                  <a:custGeom>
                    <a:avLst/>
                    <a:gdLst>
                      <a:gd name="connsiteX0" fmla="*/ 839539 w 1143194"/>
                      <a:gd name="connsiteY0" fmla="*/ 0 h 888851"/>
                      <a:gd name="connsiteX1" fmla="*/ 1143194 w 1143194"/>
                      <a:gd name="connsiteY1" fmla="*/ 622587 h 888851"/>
                      <a:gd name="connsiteX2" fmla="*/ 1018002 w 1143194"/>
                      <a:gd name="connsiteY2" fmla="*/ 682895 h 888851"/>
                      <a:gd name="connsiteX3" fmla="*/ 265300 w 1143194"/>
                      <a:gd name="connsiteY3" fmla="*/ 875455 h 888851"/>
                      <a:gd name="connsiteX4" fmla="*/ 0 w 1143194"/>
                      <a:gd name="connsiteY4" fmla="*/ 888851 h 888851"/>
                      <a:gd name="connsiteX5" fmla="*/ 0 w 1143194"/>
                      <a:gd name="connsiteY5" fmla="*/ 195508 h 888851"/>
                      <a:gd name="connsiteX6" fmla="*/ 194410 w 1143194"/>
                      <a:gd name="connsiteY6" fmla="*/ 185691 h 888851"/>
                      <a:gd name="connsiteX7" fmla="*/ 748121 w 1143194"/>
                      <a:gd name="connsiteY7" fmla="*/ 44038 h 888851"/>
                      <a:gd name="connsiteX8" fmla="*/ 839539 w 1143194"/>
                      <a:gd name="connsiteY8" fmla="*/ 0 h 888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43194" h="888851">
                        <a:moveTo>
                          <a:pt x="839539" y="0"/>
                        </a:moveTo>
                        <a:lnTo>
                          <a:pt x="1143194" y="622587"/>
                        </a:lnTo>
                        <a:lnTo>
                          <a:pt x="1018002" y="682895"/>
                        </a:lnTo>
                        <a:cubicBezTo>
                          <a:pt x="782675" y="782430"/>
                          <a:pt x="529797" y="848594"/>
                          <a:pt x="265300" y="875455"/>
                        </a:cubicBezTo>
                        <a:lnTo>
                          <a:pt x="0" y="888851"/>
                        </a:lnTo>
                        <a:lnTo>
                          <a:pt x="0" y="195508"/>
                        </a:lnTo>
                        <a:lnTo>
                          <a:pt x="194410" y="185691"/>
                        </a:lnTo>
                        <a:cubicBezTo>
                          <a:pt x="388983" y="165932"/>
                          <a:pt x="575008" y="117259"/>
                          <a:pt x="748121" y="44038"/>
                        </a:cubicBezTo>
                        <a:lnTo>
                          <a:pt x="839539" y="0"/>
                        </a:lnTo>
                        <a:close/>
                      </a:path>
                    </a:pathLst>
                  </a:custGeom>
                  <a:solidFill>
                    <a:srgbClr val="22445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N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7" name="Oval 56"/>
                  <p:cNvSpPr/>
                  <p:nvPr/>
                </p:nvSpPr>
                <p:spPr>
                  <a:xfrm>
                    <a:off x="1449521" y="1679922"/>
                    <a:ext cx="3311258" cy="3311258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1997955" y="2125075"/>
                  <a:ext cx="1481982" cy="3180471"/>
                  <a:chOff x="1997955" y="2125075"/>
                  <a:chExt cx="1481982" cy="3180471"/>
                </a:xfrm>
              </p:grpSpPr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2029666" y="2125075"/>
                    <a:ext cx="310480" cy="310480"/>
                    <a:chOff x="-2336165" y="2018030"/>
                    <a:chExt cx="2782570" cy="2782570"/>
                  </a:xfrm>
                  <a:solidFill>
                    <a:schemeClr val="bg1"/>
                  </a:solidFill>
                </p:grpSpPr>
                <p:sp>
                  <p:nvSpPr>
                    <p:cNvPr id="47" name="Freeform 46"/>
                    <p:cNvSpPr/>
                    <p:nvPr/>
                  </p:nvSpPr>
                  <p:spPr>
                    <a:xfrm>
                      <a:off x="-1709379" y="2644177"/>
                      <a:ext cx="1528998" cy="1530276"/>
                    </a:xfrm>
                    <a:custGeom>
                      <a:avLst/>
                      <a:gdLst>
                        <a:gd name="connsiteX0" fmla="*/ 1144188 w 1528998"/>
                        <a:gd name="connsiteY0" fmla="*/ 815938 h 1530276"/>
                        <a:gd name="connsiteX1" fmla="*/ 1528998 w 1528998"/>
                        <a:gd name="connsiteY1" fmla="*/ 815938 h 1530276"/>
                        <a:gd name="connsiteX2" fmla="*/ 1518483 w 1528998"/>
                        <a:gd name="connsiteY2" fmla="*/ 920243 h 1530276"/>
                        <a:gd name="connsiteX3" fmla="*/ 900734 w 1528998"/>
                        <a:gd name="connsiteY3" fmla="*/ 1522737 h 1530276"/>
                        <a:gd name="connsiteX4" fmla="*/ 815299 w 1528998"/>
                        <a:gd name="connsiteY4" fmla="*/ 1530276 h 1530276"/>
                        <a:gd name="connsiteX5" fmla="*/ 815299 w 1528998"/>
                        <a:gd name="connsiteY5" fmla="*/ 1145466 h 1530276"/>
                        <a:gd name="connsiteX6" fmla="*/ 832617 w 1528998"/>
                        <a:gd name="connsiteY6" fmla="*/ 1143938 h 1530276"/>
                        <a:gd name="connsiteX7" fmla="*/ 1141491 w 1528998"/>
                        <a:gd name="connsiteY7" fmla="*/ 842691 h 1530276"/>
                        <a:gd name="connsiteX8" fmla="*/ 0 w 1528998"/>
                        <a:gd name="connsiteY8" fmla="*/ 815938 h 1530276"/>
                        <a:gd name="connsiteX9" fmla="*/ 384810 w 1528998"/>
                        <a:gd name="connsiteY9" fmla="*/ 815938 h 1530276"/>
                        <a:gd name="connsiteX10" fmla="*/ 387507 w 1528998"/>
                        <a:gd name="connsiteY10" fmla="*/ 842691 h 1530276"/>
                        <a:gd name="connsiteX11" fmla="*/ 696381 w 1528998"/>
                        <a:gd name="connsiteY11" fmla="*/ 1143938 h 1530276"/>
                        <a:gd name="connsiteX12" fmla="*/ 713699 w 1528998"/>
                        <a:gd name="connsiteY12" fmla="*/ 1145466 h 1530276"/>
                        <a:gd name="connsiteX13" fmla="*/ 713699 w 1528998"/>
                        <a:gd name="connsiteY13" fmla="*/ 1530276 h 1530276"/>
                        <a:gd name="connsiteX14" fmla="*/ 628264 w 1528998"/>
                        <a:gd name="connsiteY14" fmla="*/ 1522737 h 1530276"/>
                        <a:gd name="connsiteX15" fmla="*/ 10515 w 1528998"/>
                        <a:gd name="connsiteY15" fmla="*/ 920243 h 1530276"/>
                        <a:gd name="connsiteX16" fmla="*/ 815299 w 1528998"/>
                        <a:gd name="connsiteY16" fmla="*/ 0 h 1530276"/>
                        <a:gd name="connsiteX17" fmla="*/ 900734 w 1528998"/>
                        <a:gd name="connsiteY17" fmla="*/ 7539 h 1530276"/>
                        <a:gd name="connsiteX18" fmla="*/ 1518483 w 1528998"/>
                        <a:gd name="connsiteY18" fmla="*/ 610033 h 1530276"/>
                        <a:gd name="connsiteX19" fmla="*/ 1528998 w 1528998"/>
                        <a:gd name="connsiteY19" fmla="*/ 714338 h 1530276"/>
                        <a:gd name="connsiteX20" fmla="*/ 1144188 w 1528998"/>
                        <a:gd name="connsiteY20" fmla="*/ 714338 h 1530276"/>
                        <a:gd name="connsiteX21" fmla="*/ 1141491 w 1528998"/>
                        <a:gd name="connsiteY21" fmla="*/ 687585 h 1530276"/>
                        <a:gd name="connsiteX22" fmla="*/ 832617 w 1528998"/>
                        <a:gd name="connsiteY22" fmla="*/ 386338 h 1530276"/>
                        <a:gd name="connsiteX23" fmla="*/ 815299 w 1528998"/>
                        <a:gd name="connsiteY23" fmla="*/ 384810 h 1530276"/>
                        <a:gd name="connsiteX24" fmla="*/ 713699 w 1528998"/>
                        <a:gd name="connsiteY24" fmla="*/ 0 h 1530276"/>
                        <a:gd name="connsiteX25" fmla="*/ 713699 w 1528998"/>
                        <a:gd name="connsiteY25" fmla="*/ 384810 h 1530276"/>
                        <a:gd name="connsiteX26" fmla="*/ 696381 w 1528998"/>
                        <a:gd name="connsiteY26" fmla="*/ 386338 h 1530276"/>
                        <a:gd name="connsiteX27" fmla="*/ 387507 w 1528998"/>
                        <a:gd name="connsiteY27" fmla="*/ 687585 h 1530276"/>
                        <a:gd name="connsiteX28" fmla="*/ 384810 w 1528998"/>
                        <a:gd name="connsiteY28" fmla="*/ 714338 h 1530276"/>
                        <a:gd name="connsiteX29" fmla="*/ 0 w 1528998"/>
                        <a:gd name="connsiteY29" fmla="*/ 714338 h 1530276"/>
                        <a:gd name="connsiteX30" fmla="*/ 10515 w 1528998"/>
                        <a:gd name="connsiteY30" fmla="*/ 610033 h 1530276"/>
                        <a:gd name="connsiteX31" fmla="*/ 628264 w 1528998"/>
                        <a:gd name="connsiteY31" fmla="*/ 7539 h 15302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1528998" h="1530276">
                          <a:moveTo>
                            <a:pt x="1144188" y="815938"/>
                          </a:moveTo>
                          <a:lnTo>
                            <a:pt x="1528998" y="815938"/>
                          </a:lnTo>
                          <a:lnTo>
                            <a:pt x="1518483" y="920243"/>
                          </a:lnTo>
                          <a:cubicBezTo>
                            <a:pt x="1455690" y="1227108"/>
                            <a:pt x="1210265" y="1467447"/>
                            <a:pt x="900734" y="1522737"/>
                          </a:cubicBezTo>
                          <a:lnTo>
                            <a:pt x="815299" y="1530276"/>
                          </a:lnTo>
                          <a:lnTo>
                            <a:pt x="815299" y="1145466"/>
                          </a:lnTo>
                          <a:lnTo>
                            <a:pt x="832617" y="1143938"/>
                          </a:lnTo>
                          <a:cubicBezTo>
                            <a:pt x="987382" y="1116293"/>
                            <a:pt x="1110094" y="996123"/>
                            <a:pt x="1141491" y="842691"/>
                          </a:cubicBezTo>
                          <a:close/>
                          <a:moveTo>
                            <a:pt x="0" y="815938"/>
                          </a:moveTo>
                          <a:lnTo>
                            <a:pt x="384810" y="815938"/>
                          </a:lnTo>
                          <a:lnTo>
                            <a:pt x="387507" y="842691"/>
                          </a:lnTo>
                          <a:cubicBezTo>
                            <a:pt x="418904" y="996123"/>
                            <a:pt x="541616" y="1116293"/>
                            <a:pt x="696381" y="1143938"/>
                          </a:cubicBezTo>
                          <a:lnTo>
                            <a:pt x="713699" y="1145466"/>
                          </a:lnTo>
                          <a:lnTo>
                            <a:pt x="713699" y="1530276"/>
                          </a:lnTo>
                          <a:lnTo>
                            <a:pt x="628264" y="1522737"/>
                          </a:lnTo>
                          <a:cubicBezTo>
                            <a:pt x="318733" y="1467447"/>
                            <a:pt x="73309" y="1227108"/>
                            <a:pt x="10515" y="920243"/>
                          </a:cubicBezTo>
                          <a:close/>
                          <a:moveTo>
                            <a:pt x="815299" y="0"/>
                          </a:moveTo>
                          <a:lnTo>
                            <a:pt x="900734" y="7539"/>
                          </a:lnTo>
                          <a:cubicBezTo>
                            <a:pt x="1210265" y="62829"/>
                            <a:pt x="1455690" y="303168"/>
                            <a:pt x="1518483" y="610033"/>
                          </a:cubicBezTo>
                          <a:lnTo>
                            <a:pt x="1528998" y="714338"/>
                          </a:lnTo>
                          <a:lnTo>
                            <a:pt x="1144188" y="714338"/>
                          </a:lnTo>
                          <a:lnTo>
                            <a:pt x="1141491" y="687585"/>
                          </a:lnTo>
                          <a:cubicBezTo>
                            <a:pt x="1110094" y="534153"/>
                            <a:pt x="987382" y="413983"/>
                            <a:pt x="832617" y="386338"/>
                          </a:cubicBezTo>
                          <a:lnTo>
                            <a:pt x="815299" y="384810"/>
                          </a:lnTo>
                          <a:close/>
                          <a:moveTo>
                            <a:pt x="713699" y="0"/>
                          </a:moveTo>
                          <a:lnTo>
                            <a:pt x="713699" y="384810"/>
                          </a:lnTo>
                          <a:lnTo>
                            <a:pt x="696381" y="386338"/>
                          </a:lnTo>
                          <a:cubicBezTo>
                            <a:pt x="541616" y="413983"/>
                            <a:pt x="418904" y="534153"/>
                            <a:pt x="387507" y="687585"/>
                          </a:cubicBezTo>
                          <a:lnTo>
                            <a:pt x="384810" y="714338"/>
                          </a:lnTo>
                          <a:lnTo>
                            <a:pt x="0" y="714338"/>
                          </a:lnTo>
                          <a:lnTo>
                            <a:pt x="10515" y="610033"/>
                          </a:lnTo>
                          <a:cubicBezTo>
                            <a:pt x="73309" y="303168"/>
                            <a:pt x="318733" y="62829"/>
                            <a:pt x="628264" y="753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8" name="Freeform 47"/>
                    <p:cNvSpPr/>
                    <p:nvPr/>
                  </p:nvSpPr>
                  <p:spPr>
                    <a:xfrm>
                      <a:off x="-2336165" y="2018030"/>
                      <a:ext cx="2782570" cy="2782570"/>
                    </a:xfrm>
                    <a:custGeom>
                      <a:avLst/>
                      <a:gdLst>
                        <a:gd name="connsiteX0" fmla="*/ 1299845 w 2782570"/>
                        <a:gd name="connsiteY0" fmla="*/ 423680 h 2782570"/>
                        <a:gd name="connsiteX1" fmla="*/ 1291881 w 2782570"/>
                        <a:gd name="connsiteY1" fmla="*/ 424082 h 2782570"/>
                        <a:gd name="connsiteX2" fmla="*/ 424081 w 2782570"/>
                        <a:gd name="connsiteY2" fmla="*/ 1291881 h 2782570"/>
                        <a:gd name="connsiteX3" fmla="*/ 423679 w 2782570"/>
                        <a:gd name="connsiteY3" fmla="*/ 1299845 h 2782570"/>
                        <a:gd name="connsiteX4" fmla="*/ 472439 w 2782570"/>
                        <a:gd name="connsiteY4" fmla="*/ 1299845 h 2782570"/>
                        <a:gd name="connsiteX5" fmla="*/ 502920 w 2782570"/>
                        <a:gd name="connsiteY5" fmla="*/ 1330326 h 2782570"/>
                        <a:gd name="connsiteX6" fmla="*/ 502920 w 2782570"/>
                        <a:gd name="connsiteY6" fmla="*/ 1452244 h 2782570"/>
                        <a:gd name="connsiteX7" fmla="*/ 472439 w 2782570"/>
                        <a:gd name="connsiteY7" fmla="*/ 1482725 h 2782570"/>
                        <a:gd name="connsiteX8" fmla="*/ 423679 w 2782570"/>
                        <a:gd name="connsiteY8" fmla="*/ 1482725 h 2782570"/>
                        <a:gd name="connsiteX9" fmla="*/ 424081 w 2782570"/>
                        <a:gd name="connsiteY9" fmla="*/ 1490689 h 2782570"/>
                        <a:gd name="connsiteX10" fmla="*/ 1291881 w 2782570"/>
                        <a:gd name="connsiteY10" fmla="*/ 2358489 h 2782570"/>
                        <a:gd name="connsiteX11" fmla="*/ 1299845 w 2782570"/>
                        <a:gd name="connsiteY11" fmla="*/ 2358891 h 2782570"/>
                        <a:gd name="connsiteX12" fmla="*/ 1299845 w 2782570"/>
                        <a:gd name="connsiteY12" fmla="*/ 2310131 h 2782570"/>
                        <a:gd name="connsiteX13" fmla="*/ 1330326 w 2782570"/>
                        <a:gd name="connsiteY13" fmla="*/ 2279650 h 2782570"/>
                        <a:gd name="connsiteX14" fmla="*/ 1452244 w 2782570"/>
                        <a:gd name="connsiteY14" fmla="*/ 2279650 h 2782570"/>
                        <a:gd name="connsiteX15" fmla="*/ 1482725 w 2782570"/>
                        <a:gd name="connsiteY15" fmla="*/ 2310131 h 2782570"/>
                        <a:gd name="connsiteX16" fmla="*/ 1482725 w 2782570"/>
                        <a:gd name="connsiteY16" fmla="*/ 2358891 h 2782570"/>
                        <a:gd name="connsiteX17" fmla="*/ 1490689 w 2782570"/>
                        <a:gd name="connsiteY17" fmla="*/ 2358489 h 2782570"/>
                        <a:gd name="connsiteX18" fmla="*/ 2358489 w 2782570"/>
                        <a:gd name="connsiteY18" fmla="*/ 1490689 h 2782570"/>
                        <a:gd name="connsiteX19" fmla="*/ 2358891 w 2782570"/>
                        <a:gd name="connsiteY19" fmla="*/ 1482725 h 2782570"/>
                        <a:gd name="connsiteX20" fmla="*/ 2310131 w 2782570"/>
                        <a:gd name="connsiteY20" fmla="*/ 1482725 h 2782570"/>
                        <a:gd name="connsiteX21" fmla="*/ 2279650 w 2782570"/>
                        <a:gd name="connsiteY21" fmla="*/ 1452244 h 2782570"/>
                        <a:gd name="connsiteX22" fmla="*/ 2279650 w 2782570"/>
                        <a:gd name="connsiteY22" fmla="*/ 1330326 h 2782570"/>
                        <a:gd name="connsiteX23" fmla="*/ 2310131 w 2782570"/>
                        <a:gd name="connsiteY23" fmla="*/ 1299845 h 2782570"/>
                        <a:gd name="connsiteX24" fmla="*/ 2358891 w 2782570"/>
                        <a:gd name="connsiteY24" fmla="*/ 1299845 h 2782570"/>
                        <a:gd name="connsiteX25" fmla="*/ 2358489 w 2782570"/>
                        <a:gd name="connsiteY25" fmla="*/ 1291881 h 2782570"/>
                        <a:gd name="connsiteX26" fmla="*/ 1490689 w 2782570"/>
                        <a:gd name="connsiteY26" fmla="*/ 424082 h 2782570"/>
                        <a:gd name="connsiteX27" fmla="*/ 1482725 w 2782570"/>
                        <a:gd name="connsiteY27" fmla="*/ 423680 h 2782570"/>
                        <a:gd name="connsiteX28" fmla="*/ 1482725 w 2782570"/>
                        <a:gd name="connsiteY28" fmla="*/ 472439 h 2782570"/>
                        <a:gd name="connsiteX29" fmla="*/ 1452244 w 2782570"/>
                        <a:gd name="connsiteY29" fmla="*/ 502920 h 2782570"/>
                        <a:gd name="connsiteX30" fmla="*/ 1330326 w 2782570"/>
                        <a:gd name="connsiteY30" fmla="*/ 502920 h 2782570"/>
                        <a:gd name="connsiteX31" fmla="*/ 1299845 w 2782570"/>
                        <a:gd name="connsiteY31" fmla="*/ 472439 h 2782570"/>
                        <a:gd name="connsiteX32" fmla="*/ 1330326 w 2782570"/>
                        <a:gd name="connsiteY32" fmla="*/ 0 h 2782570"/>
                        <a:gd name="connsiteX33" fmla="*/ 1452244 w 2782570"/>
                        <a:gd name="connsiteY33" fmla="*/ 0 h 2782570"/>
                        <a:gd name="connsiteX34" fmla="*/ 1482725 w 2782570"/>
                        <a:gd name="connsiteY34" fmla="*/ 30481 h 2782570"/>
                        <a:gd name="connsiteX35" fmla="*/ 1482725 w 2782570"/>
                        <a:gd name="connsiteY35" fmla="*/ 326562 h 2782570"/>
                        <a:gd name="connsiteX36" fmla="*/ 1500619 w 2782570"/>
                        <a:gd name="connsiteY36" fmla="*/ 327466 h 2782570"/>
                        <a:gd name="connsiteX37" fmla="*/ 2455104 w 2782570"/>
                        <a:gd name="connsiteY37" fmla="*/ 1281951 h 2782570"/>
                        <a:gd name="connsiteX38" fmla="*/ 2456008 w 2782570"/>
                        <a:gd name="connsiteY38" fmla="*/ 1299845 h 2782570"/>
                        <a:gd name="connsiteX39" fmla="*/ 2752089 w 2782570"/>
                        <a:gd name="connsiteY39" fmla="*/ 1299845 h 2782570"/>
                        <a:gd name="connsiteX40" fmla="*/ 2782570 w 2782570"/>
                        <a:gd name="connsiteY40" fmla="*/ 1330326 h 2782570"/>
                        <a:gd name="connsiteX41" fmla="*/ 2782570 w 2782570"/>
                        <a:gd name="connsiteY41" fmla="*/ 1452244 h 2782570"/>
                        <a:gd name="connsiteX42" fmla="*/ 2752089 w 2782570"/>
                        <a:gd name="connsiteY42" fmla="*/ 1482725 h 2782570"/>
                        <a:gd name="connsiteX43" fmla="*/ 2456008 w 2782570"/>
                        <a:gd name="connsiteY43" fmla="*/ 1482725 h 2782570"/>
                        <a:gd name="connsiteX44" fmla="*/ 2455104 w 2782570"/>
                        <a:gd name="connsiteY44" fmla="*/ 1500619 h 2782570"/>
                        <a:gd name="connsiteX45" fmla="*/ 1500619 w 2782570"/>
                        <a:gd name="connsiteY45" fmla="*/ 2455104 h 2782570"/>
                        <a:gd name="connsiteX46" fmla="*/ 1482725 w 2782570"/>
                        <a:gd name="connsiteY46" fmla="*/ 2456008 h 2782570"/>
                        <a:gd name="connsiteX47" fmla="*/ 1482725 w 2782570"/>
                        <a:gd name="connsiteY47" fmla="*/ 2752089 h 2782570"/>
                        <a:gd name="connsiteX48" fmla="*/ 1452244 w 2782570"/>
                        <a:gd name="connsiteY48" fmla="*/ 2782570 h 2782570"/>
                        <a:gd name="connsiteX49" fmla="*/ 1330326 w 2782570"/>
                        <a:gd name="connsiteY49" fmla="*/ 2782570 h 2782570"/>
                        <a:gd name="connsiteX50" fmla="*/ 1299845 w 2782570"/>
                        <a:gd name="connsiteY50" fmla="*/ 2752089 h 2782570"/>
                        <a:gd name="connsiteX51" fmla="*/ 1299845 w 2782570"/>
                        <a:gd name="connsiteY51" fmla="*/ 2456008 h 2782570"/>
                        <a:gd name="connsiteX52" fmla="*/ 1281951 w 2782570"/>
                        <a:gd name="connsiteY52" fmla="*/ 2455104 h 2782570"/>
                        <a:gd name="connsiteX53" fmla="*/ 327466 w 2782570"/>
                        <a:gd name="connsiteY53" fmla="*/ 1500619 h 2782570"/>
                        <a:gd name="connsiteX54" fmla="*/ 326562 w 2782570"/>
                        <a:gd name="connsiteY54" fmla="*/ 1482725 h 2782570"/>
                        <a:gd name="connsiteX55" fmla="*/ 30481 w 2782570"/>
                        <a:gd name="connsiteY55" fmla="*/ 1482725 h 2782570"/>
                        <a:gd name="connsiteX56" fmla="*/ 0 w 2782570"/>
                        <a:gd name="connsiteY56" fmla="*/ 1452244 h 2782570"/>
                        <a:gd name="connsiteX57" fmla="*/ 0 w 2782570"/>
                        <a:gd name="connsiteY57" fmla="*/ 1330326 h 2782570"/>
                        <a:gd name="connsiteX58" fmla="*/ 30481 w 2782570"/>
                        <a:gd name="connsiteY58" fmla="*/ 1299845 h 2782570"/>
                        <a:gd name="connsiteX59" fmla="*/ 326562 w 2782570"/>
                        <a:gd name="connsiteY59" fmla="*/ 1299845 h 2782570"/>
                        <a:gd name="connsiteX60" fmla="*/ 327466 w 2782570"/>
                        <a:gd name="connsiteY60" fmla="*/ 1281951 h 2782570"/>
                        <a:gd name="connsiteX61" fmla="*/ 1281951 w 2782570"/>
                        <a:gd name="connsiteY61" fmla="*/ 327466 h 2782570"/>
                        <a:gd name="connsiteX62" fmla="*/ 1299845 w 2782570"/>
                        <a:gd name="connsiteY62" fmla="*/ 326562 h 2782570"/>
                        <a:gd name="connsiteX63" fmla="*/ 1299845 w 2782570"/>
                        <a:gd name="connsiteY63" fmla="*/ 30481 h 2782570"/>
                        <a:gd name="connsiteX64" fmla="*/ 1330326 w 2782570"/>
                        <a:gd name="connsiteY64" fmla="*/ 0 h 27825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</a:cxnLst>
                      <a:rect l="l" t="t" r="r" b="b"/>
                      <a:pathLst>
                        <a:path w="2782570" h="2782570">
                          <a:moveTo>
                            <a:pt x="1299845" y="423680"/>
                          </a:moveTo>
                          <a:lnTo>
                            <a:pt x="1291881" y="424082"/>
                          </a:lnTo>
                          <a:cubicBezTo>
                            <a:pt x="834315" y="470550"/>
                            <a:pt x="470550" y="834315"/>
                            <a:pt x="424081" y="1291881"/>
                          </a:cubicBezTo>
                          <a:lnTo>
                            <a:pt x="423679" y="1299845"/>
                          </a:lnTo>
                          <a:lnTo>
                            <a:pt x="472439" y="1299845"/>
                          </a:lnTo>
                          <a:cubicBezTo>
                            <a:pt x="489273" y="1299845"/>
                            <a:pt x="502920" y="1313492"/>
                            <a:pt x="502920" y="1330326"/>
                          </a:cubicBezTo>
                          <a:lnTo>
                            <a:pt x="502920" y="1452244"/>
                          </a:lnTo>
                          <a:cubicBezTo>
                            <a:pt x="502920" y="1469078"/>
                            <a:pt x="489273" y="1482725"/>
                            <a:pt x="472439" y="1482725"/>
                          </a:cubicBezTo>
                          <a:lnTo>
                            <a:pt x="423679" y="1482725"/>
                          </a:lnTo>
                          <a:lnTo>
                            <a:pt x="424081" y="1490689"/>
                          </a:lnTo>
                          <a:cubicBezTo>
                            <a:pt x="470550" y="1948255"/>
                            <a:pt x="834315" y="2312020"/>
                            <a:pt x="1291881" y="2358489"/>
                          </a:cubicBezTo>
                          <a:lnTo>
                            <a:pt x="1299845" y="2358891"/>
                          </a:lnTo>
                          <a:lnTo>
                            <a:pt x="1299845" y="2310131"/>
                          </a:lnTo>
                          <a:cubicBezTo>
                            <a:pt x="1299845" y="2293297"/>
                            <a:pt x="1313492" y="2279650"/>
                            <a:pt x="1330326" y="2279650"/>
                          </a:cubicBezTo>
                          <a:lnTo>
                            <a:pt x="1452244" y="2279650"/>
                          </a:lnTo>
                          <a:cubicBezTo>
                            <a:pt x="1469078" y="2279650"/>
                            <a:pt x="1482725" y="2293297"/>
                            <a:pt x="1482725" y="2310131"/>
                          </a:cubicBezTo>
                          <a:lnTo>
                            <a:pt x="1482725" y="2358891"/>
                          </a:lnTo>
                          <a:lnTo>
                            <a:pt x="1490689" y="2358489"/>
                          </a:lnTo>
                          <a:cubicBezTo>
                            <a:pt x="1948255" y="2312020"/>
                            <a:pt x="2312020" y="1948255"/>
                            <a:pt x="2358489" y="1490689"/>
                          </a:cubicBezTo>
                          <a:lnTo>
                            <a:pt x="2358891" y="1482725"/>
                          </a:lnTo>
                          <a:lnTo>
                            <a:pt x="2310131" y="1482725"/>
                          </a:lnTo>
                          <a:cubicBezTo>
                            <a:pt x="2293297" y="1482725"/>
                            <a:pt x="2279650" y="1469078"/>
                            <a:pt x="2279650" y="1452244"/>
                          </a:cubicBezTo>
                          <a:lnTo>
                            <a:pt x="2279650" y="1330326"/>
                          </a:lnTo>
                          <a:cubicBezTo>
                            <a:pt x="2279650" y="1313492"/>
                            <a:pt x="2293297" y="1299845"/>
                            <a:pt x="2310131" y="1299845"/>
                          </a:cubicBezTo>
                          <a:lnTo>
                            <a:pt x="2358891" y="1299845"/>
                          </a:lnTo>
                          <a:lnTo>
                            <a:pt x="2358489" y="1291881"/>
                          </a:lnTo>
                          <a:cubicBezTo>
                            <a:pt x="2312020" y="834315"/>
                            <a:pt x="1948255" y="470550"/>
                            <a:pt x="1490689" y="424082"/>
                          </a:cubicBezTo>
                          <a:lnTo>
                            <a:pt x="1482725" y="423680"/>
                          </a:lnTo>
                          <a:lnTo>
                            <a:pt x="1482725" y="472439"/>
                          </a:lnTo>
                          <a:cubicBezTo>
                            <a:pt x="1482725" y="489273"/>
                            <a:pt x="1469078" y="502920"/>
                            <a:pt x="1452244" y="502920"/>
                          </a:cubicBezTo>
                          <a:lnTo>
                            <a:pt x="1330326" y="502920"/>
                          </a:lnTo>
                          <a:cubicBezTo>
                            <a:pt x="1313492" y="502920"/>
                            <a:pt x="1299845" y="489273"/>
                            <a:pt x="1299845" y="472439"/>
                          </a:cubicBezTo>
                          <a:close/>
                          <a:moveTo>
                            <a:pt x="1330326" y="0"/>
                          </a:moveTo>
                          <a:lnTo>
                            <a:pt x="1452244" y="0"/>
                          </a:lnTo>
                          <a:cubicBezTo>
                            <a:pt x="1469078" y="0"/>
                            <a:pt x="1482725" y="13647"/>
                            <a:pt x="1482725" y="30481"/>
                          </a:cubicBezTo>
                          <a:lnTo>
                            <a:pt x="1482725" y="326562"/>
                          </a:lnTo>
                          <a:lnTo>
                            <a:pt x="1500619" y="327466"/>
                          </a:lnTo>
                          <a:cubicBezTo>
                            <a:pt x="2003892" y="378576"/>
                            <a:pt x="2403994" y="778678"/>
                            <a:pt x="2455104" y="1281951"/>
                          </a:cubicBezTo>
                          <a:lnTo>
                            <a:pt x="2456008" y="1299845"/>
                          </a:lnTo>
                          <a:lnTo>
                            <a:pt x="2752089" y="1299845"/>
                          </a:lnTo>
                          <a:cubicBezTo>
                            <a:pt x="2768923" y="1299845"/>
                            <a:pt x="2782570" y="1313492"/>
                            <a:pt x="2782570" y="1330326"/>
                          </a:cubicBezTo>
                          <a:lnTo>
                            <a:pt x="2782570" y="1452244"/>
                          </a:lnTo>
                          <a:cubicBezTo>
                            <a:pt x="2782570" y="1469078"/>
                            <a:pt x="2768923" y="1482725"/>
                            <a:pt x="2752089" y="1482725"/>
                          </a:cubicBezTo>
                          <a:lnTo>
                            <a:pt x="2456008" y="1482725"/>
                          </a:lnTo>
                          <a:lnTo>
                            <a:pt x="2455104" y="1500619"/>
                          </a:lnTo>
                          <a:cubicBezTo>
                            <a:pt x="2403994" y="2003892"/>
                            <a:pt x="2003892" y="2403994"/>
                            <a:pt x="1500619" y="2455104"/>
                          </a:cubicBezTo>
                          <a:lnTo>
                            <a:pt x="1482725" y="2456008"/>
                          </a:lnTo>
                          <a:lnTo>
                            <a:pt x="1482725" y="2752089"/>
                          </a:lnTo>
                          <a:cubicBezTo>
                            <a:pt x="1482725" y="2768923"/>
                            <a:pt x="1469078" y="2782570"/>
                            <a:pt x="1452244" y="2782570"/>
                          </a:cubicBezTo>
                          <a:lnTo>
                            <a:pt x="1330326" y="2782570"/>
                          </a:lnTo>
                          <a:cubicBezTo>
                            <a:pt x="1313492" y="2782570"/>
                            <a:pt x="1299845" y="2768923"/>
                            <a:pt x="1299845" y="2752089"/>
                          </a:cubicBezTo>
                          <a:lnTo>
                            <a:pt x="1299845" y="2456008"/>
                          </a:lnTo>
                          <a:lnTo>
                            <a:pt x="1281951" y="2455104"/>
                          </a:lnTo>
                          <a:cubicBezTo>
                            <a:pt x="778678" y="2403994"/>
                            <a:pt x="378576" y="2003892"/>
                            <a:pt x="327466" y="1500619"/>
                          </a:cubicBezTo>
                          <a:lnTo>
                            <a:pt x="326562" y="1482725"/>
                          </a:lnTo>
                          <a:lnTo>
                            <a:pt x="30481" y="1482725"/>
                          </a:lnTo>
                          <a:cubicBezTo>
                            <a:pt x="13647" y="1482725"/>
                            <a:pt x="0" y="1469078"/>
                            <a:pt x="0" y="1452244"/>
                          </a:cubicBezTo>
                          <a:lnTo>
                            <a:pt x="0" y="1330326"/>
                          </a:lnTo>
                          <a:cubicBezTo>
                            <a:pt x="0" y="1313492"/>
                            <a:pt x="13647" y="1299845"/>
                            <a:pt x="30481" y="1299845"/>
                          </a:cubicBezTo>
                          <a:lnTo>
                            <a:pt x="326562" y="1299845"/>
                          </a:lnTo>
                          <a:lnTo>
                            <a:pt x="327466" y="1281951"/>
                          </a:lnTo>
                          <a:cubicBezTo>
                            <a:pt x="378576" y="778678"/>
                            <a:pt x="778678" y="378576"/>
                            <a:pt x="1281951" y="327466"/>
                          </a:cubicBezTo>
                          <a:lnTo>
                            <a:pt x="1299845" y="326562"/>
                          </a:lnTo>
                          <a:lnTo>
                            <a:pt x="1299845" y="30481"/>
                          </a:lnTo>
                          <a:cubicBezTo>
                            <a:pt x="1299845" y="13647"/>
                            <a:pt x="1313492" y="0"/>
                            <a:pt x="1330326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5" name="Freeform 47"/>
                  <p:cNvSpPr>
                    <a:spLocks noEditPoints="1"/>
                  </p:cNvSpPr>
                  <p:nvPr/>
                </p:nvSpPr>
                <p:spPr bwMode="auto">
                  <a:xfrm>
                    <a:off x="2599404" y="2449176"/>
                    <a:ext cx="328536" cy="220120"/>
                  </a:xfrm>
                  <a:custGeom>
                    <a:avLst/>
                    <a:gdLst>
                      <a:gd name="T0" fmla="*/ 605 w 1260"/>
                      <a:gd name="T1" fmla="*/ 383 h 846"/>
                      <a:gd name="T2" fmla="*/ 605 w 1260"/>
                      <a:gd name="T3" fmla="*/ 227 h 846"/>
                      <a:gd name="T4" fmla="*/ 581 w 1260"/>
                      <a:gd name="T5" fmla="*/ 200 h 846"/>
                      <a:gd name="T6" fmla="*/ 551 w 1260"/>
                      <a:gd name="T7" fmla="*/ 225 h 846"/>
                      <a:gd name="T8" fmla="*/ 269 w 1260"/>
                      <a:gd name="T9" fmla="*/ 350 h 846"/>
                      <a:gd name="T10" fmla="*/ 269 w 1260"/>
                      <a:gd name="T11" fmla="*/ 325 h 846"/>
                      <a:gd name="T12" fmla="*/ 100 w 1260"/>
                      <a:gd name="T13" fmla="*/ 325 h 846"/>
                      <a:gd name="T14" fmla="*/ 38 w 1260"/>
                      <a:gd name="T15" fmla="*/ 386 h 846"/>
                      <a:gd name="T16" fmla="*/ 38 w 1260"/>
                      <a:gd name="T17" fmla="*/ 412 h 846"/>
                      <a:gd name="T18" fmla="*/ 20 w 1260"/>
                      <a:gd name="T19" fmla="*/ 412 h 846"/>
                      <a:gd name="T20" fmla="*/ 0 w 1260"/>
                      <a:gd name="T21" fmla="*/ 432 h 846"/>
                      <a:gd name="T22" fmla="*/ 0 w 1260"/>
                      <a:gd name="T23" fmla="*/ 508 h 846"/>
                      <a:gd name="T24" fmla="*/ 20 w 1260"/>
                      <a:gd name="T25" fmla="*/ 528 h 846"/>
                      <a:gd name="T26" fmla="*/ 39 w 1260"/>
                      <a:gd name="T27" fmla="*/ 528 h 846"/>
                      <a:gd name="T28" fmla="*/ 39 w 1260"/>
                      <a:gd name="T29" fmla="*/ 552 h 846"/>
                      <a:gd name="T30" fmla="*/ 100 w 1260"/>
                      <a:gd name="T31" fmla="*/ 613 h 846"/>
                      <a:gd name="T32" fmla="*/ 115 w 1260"/>
                      <a:gd name="T33" fmla="*/ 613 h 846"/>
                      <a:gd name="T34" fmla="*/ 185 w 1260"/>
                      <a:gd name="T35" fmla="*/ 846 h 846"/>
                      <a:gd name="T36" fmla="*/ 195 w 1260"/>
                      <a:gd name="T37" fmla="*/ 843 h 846"/>
                      <a:gd name="T38" fmla="*/ 230 w 1260"/>
                      <a:gd name="T39" fmla="*/ 835 h 846"/>
                      <a:gd name="T40" fmla="*/ 240 w 1260"/>
                      <a:gd name="T41" fmla="*/ 832 h 846"/>
                      <a:gd name="T42" fmla="*/ 211 w 1260"/>
                      <a:gd name="T43" fmla="*/ 613 h 846"/>
                      <a:gd name="T44" fmla="*/ 267 w 1260"/>
                      <a:gd name="T45" fmla="*/ 613 h 846"/>
                      <a:gd name="T46" fmla="*/ 267 w 1260"/>
                      <a:gd name="T47" fmla="*/ 588 h 846"/>
                      <a:gd name="T48" fmla="*/ 550 w 1260"/>
                      <a:gd name="T49" fmla="*/ 713 h 846"/>
                      <a:gd name="T50" fmla="*/ 580 w 1260"/>
                      <a:gd name="T51" fmla="*/ 738 h 846"/>
                      <a:gd name="T52" fmla="*/ 604 w 1260"/>
                      <a:gd name="T53" fmla="*/ 711 h 846"/>
                      <a:gd name="T54" fmla="*/ 604 w 1260"/>
                      <a:gd name="T55" fmla="*/ 553 h 846"/>
                      <a:gd name="T56" fmla="*/ 662 w 1260"/>
                      <a:gd name="T57" fmla="*/ 468 h 846"/>
                      <a:gd name="T58" fmla="*/ 605 w 1260"/>
                      <a:gd name="T59" fmla="*/ 383 h 846"/>
                      <a:gd name="T60" fmla="*/ 205 w 1260"/>
                      <a:gd name="T61" fmla="*/ 550 h 846"/>
                      <a:gd name="T62" fmla="*/ 102 w 1260"/>
                      <a:gd name="T63" fmla="*/ 550 h 846"/>
                      <a:gd name="T64" fmla="*/ 102 w 1260"/>
                      <a:gd name="T65" fmla="*/ 388 h 846"/>
                      <a:gd name="T66" fmla="*/ 204 w 1260"/>
                      <a:gd name="T67" fmla="*/ 388 h 846"/>
                      <a:gd name="T68" fmla="*/ 204 w 1260"/>
                      <a:gd name="T69" fmla="*/ 550 h 846"/>
                      <a:gd name="T70" fmla="*/ 205 w 1260"/>
                      <a:gd name="T71" fmla="*/ 550 h 846"/>
                      <a:gd name="T72" fmla="*/ 691 w 1260"/>
                      <a:gd name="T73" fmla="*/ 558 h 846"/>
                      <a:gd name="T74" fmla="*/ 695 w 1260"/>
                      <a:gd name="T75" fmla="*/ 578 h 846"/>
                      <a:gd name="T76" fmla="*/ 814 w 1260"/>
                      <a:gd name="T77" fmla="*/ 546 h 846"/>
                      <a:gd name="T78" fmla="*/ 814 w 1260"/>
                      <a:gd name="T79" fmla="*/ 546 h 846"/>
                      <a:gd name="T80" fmla="*/ 1151 w 1260"/>
                      <a:gd name="T81" fmla="*/ 502 h 846"/>
                      <a:gd name="T82" fmla="*/ 1151 w 1260"/>
                      <a:gd name="T83" fmla="*/ 108 h 846"/>
                      <a:gd name="T84" fmla="*/ 757 w 1260"/>
                      <a:gd name="T85" fmla="*/ 108 h 846"/>
                      <a:gd name="T86" fmla="*/ 746 w 1260"/>
                      <a:gd name="T87" fmla="*/ 490 h 846"/>
                      <a:gd name="T88" fmla="*/ 749 w 1260"/>
                      <a:gd name="T89" fmla="*/ 492 h 846"/>
                      <a:gd name="T90" fmla="*/ 691 w 1260"/>
                      <a:gd name="T91" fmla="*/ 558 h 846"/>
                      <a:gd name="T92" fmla="*/ 891 w 1260"/>
                      <a:gd name="T93" fmla="*/ 275 h 846"/>
                      <a:gd name="T94" fmla="*/ 929 w 1260"/>
                      <a:gd name="T95" fmla="*/ 312 h 846"/>
                      <a:gd name="T96" fmla="*/ 1017 w 1260"/>
                      <a:gd name="T97" fmla="*/ 223 h 846"/>
                      <a:gd name="T98" fmla="*/ 1056 w 1260"/>
                      <a:gd name="T99" fmla="*/ 262 h 846"/>
                      <a:gd name="T100" fmla="*/ 967 w 1260"/>
                      <a:gd name="T101" fmla="*/ 351 h 846"/>
                      <a:gd name="T102" fmla="*/ 929 w 1260"/>
                      <a:gd name="T103" fmla="*/ 390 h 846"/>
                      <a:gd name="T104" fmla="*/ 890 w 1260"/>
                      <a:gd name="T105" fmla="*/ 351 h 846"/>
                      <a:gd name="T106" fmla="*/ 852 w 1260"/>
                      <a:gd name="T107" fmla="*/ 313 h 846"/>
                      <a:gd name="T108" fmla="*/ 891 w 1260"/>
                      <a:gd name="T109" fmla="*/ 275 h 8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260" h="846">
                        <a:moveTo>
                          <a:pt x="605" y="383"/>
                        </a:moveTo>
                        <a:lnTo>
                          <a:pt x="605" y="227"/>
                        </a:lnTo>
                        <a:cubicBezTo>
                          <a:pt x="605" y="213"/>
                          <a:pt x="595" y="201"/>
                          <a:pt x="581" y="200"/>
                        </a:cubicBezTo>
                        <a:cubicBezTo>
                          <a:pt x="565" y="198"/>
                          <a:pt x="552" y="210"/>
                          <a:pt x="551" y="225"/>
                        </a:cubicBezTo>
                        <a:cubicBezTo>
                          <a:pt x="466" y="306"/>
                          <a:pt x="342" y="337"/>
                          <a:pt x="269" y="350"/>
                        </a:cubicBezTo>
                        <a:lnTo>
                          <a:pt x="269" y="325"/>
                        </a:lnTo>
                        <a:lnTo>
                          <a:pt x="100" y="325"/>
                        </a:lnTo>
                        <a:cubicBezTo>
                          <a:pt x="66" y="325"/>
                          <a:pt x="38" y="352"/>
                          <a:pt x="38" y="386"/>
                        </a:cubicBezTo>
                        <a:lnTo>
                          <a:pt x="38" y="412"/>
                        </a:lnTo>
                        <a:lnTo>
                          <a:pt x="20" y="412"/>
                        </a:lnTo>
                        <a:cubicBezTo>
                          <a:pt x="9" y="412"/>
                          <a:pt x="0" y="421"/>
                          <a:pt x="0" y="432"/>
                        </a:cubicBezTo>
                        <a:lnTo>
                          <a:pt x="0" y="508"/>
                        </a:lnTo>
                        <a:cubicBezTo>
                          <a:pt x="0" y="520"/>
                          <a:pt x="8" y="528"/>
                          <a:pt x="20" y="528"/>
                        </a:cubicBezTo>
                        <a:lnTo>
                          <a:pt x="39" y="528"/>
                        </a:lnTo>
                        <a:lnTo>
                          <a:pt x="39" y="552"/>
                        </a:lnTo>
                        <a:cubicBezTo>
                          <a:pt x="39" y="586"/>
                          <a:pt x="66" y="613"/>
                          <a:pt x="100" y="613"/>
                        </a:cubicBezTo>
                        <a:lnTo>
                          <a:pt x="115" y="613"/>
                        </a:lnTo>
                        <a:lnTo>
                          <a:pt x="185" y="846"/>
                        </a:lnTo>
                        <a:lnTo>
                          <a:pt x="195" y="843"/>
                        </a:lnTo>
                        <a:lnTo>
                          <a:pt x="230" y="835"/>
                        </a:lnTo>
                        <a:lnTo>
                          <a:pt x="240" y="832"/>
                        </a:lnTo>
                        <a:lnTo>
                          <a:pt x="211" y="613"/>
                        </a:lnTo>
                        <a:lnTo>
                          <a:pt x="267" y="613"/>
                        </a:lnTo>
                        <a:lnTo>
                          <a:pt x="267" y="588"/>
                        </a:lnTo>
                        <a:cubicBezTo>
                          <a:pt x="341" y="601"/>
                          <a:pt x="463" y="632"/>
                          <a:pt x="550" y="713"/>
                        </a:cubicBezTo>
                        <a:cubicBezTo>
                          <a:pt x="551" y="728"/>
                          <a:pt x="564" y="741"/>
                          <a:pt x="580" y="738"/>
                        </a:cubicBezTo>
                        <a:cubicBezTo>
                          <a:pt x="594" y="737"/>
                          <a:pt x="604" y="725"/>
                          <a:pt x="604" y="711"/>
                        </a:cubicBezTo>
                        <a:lnTo>
                          <a:pt x="604" y="553"/>
                        </a:lnTo>
                        <a:cubicBezTo>
                          <a:pt x="639" y="541"/>
                          <a:pt x="662" y="507"/>
                          <a:pt x="662" y="468"/>
                        </a:cubicBezTo>
                        <a:cubicBezTo>
                          <a:pt x="664" y="430"/>
                          <a:pt x="640" y="396"/>
                          <a:pt x="605" y="383"/>
                        </a:cubicBezTo>
                        <a:close/>
                        <a:moveTo>
                          <a:pt x="205" y="550"/>
                        </a:moveTo>
                        <a:lnTo>
                          <a:pt x="102" y="550"/>
                        </a:lnTo>
                        <a:lnTo>
                          <a:pt x="102" y="388"/>
                        </a:lnTo>
                        <a:lnTo>
                          <a:pt x="204" y="388"/>
                        </a:lnTo>
                        <a:lnTo>
                          <a:pt x="204" y="550"/>
                        </a:lnTo>
                        <a:lnTo>
                          <a:pt x="205" y="550"/>
                        </a:lnTo>
                        <a:close/>
                        <a:moveTo>
                          <a:pt x="691" y="558"/>
                        </a:moveTo>
                        <a:cubicBezTo>
                          <a:pt x="681" y="563"/>
                          <a:pt x="684" y="577"/>
                          <a:pt x="695" y="578"/>
                        </a:cubicBezTo>
                        <a:cubicBezTo>
                          <a:pt x="726" y="583"/>
                          <a:pt x="771" y="578"/>
                          <a:pt x="814" y="546"/>
                        </a:cubicBezTo>
                        <a:lnTo>
                          <a:pt x="814" y="546"/>
                        </a:lnTo>
                        <a:cubicBezTo>
                          <a:pt x="920" y="608"/>
                          <a:pt x="1060" y="595"/>
                          <a:pt x="1151" y="502"/>
                        </a:cubicBezTo>
                        <a:cubicBezTo>
                          <a:pt x="1260" y="393"/>
                          <a:pt x="1260" y="217"/>
                          <a:pt x="1151" y="108"/>
                        </a:cubicBezTo>
                        <a:cubicBezTo>
                          <a:pt x="1042" y="0"/>
                          <a:pt x="866" y="0"/>
                          <a:pt x="757" y="108"/>
                        </a:cubicBezTo>
                        <a:cubicBezTo>
                          <a:pt x="652" y="213"/>
                          <a:pt x="648" y="381"/>
                          <a:pt x="746" y="490"/>
                        </a:cubicBezTo>
                        <a:lnTo>
                          <a:pt x="749" y="492"/>
                        </a:lnTo>
                        <a:cubicBezTo>
                          <a:pt x="739" y="516"/>
                          <a:pt x="720" y="543"/>
                          <a:pt x="691" y="558"/>
                        </a:cubicBezTo>
                        <a:close/>
                        <a:moveTo>
                          <a:pt x="891" y="275"/>
                        </a:moveTo>
                        <a:lnTo>
                          <a:pt x="929" y="312"/>
                        </a:lnTo>
                        <a:lnTo>
                          <a:pt x="1017" y="223"/>
                        </a:lnTo>
                        <a:lnTo>
                          <a:pt x="1056" y="262"/>
                        </a:lnTo>
                        <a:lnTo>
                          <a:pt x="967" y="351"/>
                        </a:lnTo>
                        <a:lnTo>
                          <a:pt x="929" y="390"/>
                        </a:lnTo>
                        <a:lnTo>
                          <a:pt x="890" y="351"/>
                        </a:lnTo>
                        <a:lnTo>
                          <a:pt x="852" y="313"/>
                        </a:lnTo>
                        <a:lnTo>
                          <a:pt x="891" y="27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6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3042999" y="3006796"/>
                    <a:ext cx="285430" cy="209744"/>
                    <a:chOff x="3581401" y="858838"/>
                    <a:chExt cx="4921250" cy="3616325"/>
                  </a:xfrm>
                  <a:solidFill>
                    <a:schemeClr val="bg1"/>
                  </a:solidFill>
                </p:grpSpPr>
                <p:sp>
                  <p:nvSpPr>
                    <p:cNvPr id="45" name="Freeform 9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581401" y="858838"/>
                      <a:ext cx="4921250" cy="3616325"/>
                    </a:xfrm>
                    <a:custGeom>
                      <a:avLst/>
                      <a:gdLst>
                        <a:gd name="T0" fmla="*/ 1150 w 1150"/>
                        <a:gd name="T1" fmla="*/ 114 h 847"/>
                        <a:gd name="T2" fmla="*/ 1150 w 1150"/>
                        <a:gd name="T3" fmla="*/ 114 h 847"/>
                        <a:gd name="T4" fmla="*/ 1150 w 1150"/>
                        <a:gd name="T5" fmla="*/ 13 h 847"/>
                        <a:gd name="T6" fmla="*/ 1138 w 1150"/>
                        <a:gd name="T7" fmla="*/ 0 h 847"/>
                        <a:gd name="T8" fmla="*/ 13 w 1150"/>
                        <a:gd name="T9" fmla="*/ 0 h 847"/>
                        <a:gd name="T10" fmla="*/ 0 w 1150"/>
                        <a:gd name="T11" fmla="*/ 13 h 847"/>
                        <a:gd name="T12" fmla="*/ 0 w 1150"/>
                        <a:gd name="T13" fmla="*/ 112 h 847"/>
                        <a:gd name="T14" fmla="*/ 0 w 1150"/>
                        <a:gd name="T15" fmla="*/ 114 h 847"/>
                        <a:gd name="T16" fmla="*/ 0 w 1150"/>
                        <a:gd name="T17" fmla="*/ 117 h 847"/>
                        <a:gd name="T18" fmla="*/ 0 w 1150"/>
                        <a:gd name="T19" fmla="*/ 834 h 847"/>
                        <a:gd name="T20" fmla="*/ 13 w 1150"/>
                        <a:gd name="T21" fmla="*/ 847 h 847"/>
                        <a:gd name="T22" fmla="*/ 1138 w 1150"/>
                        <a:gd name="T23" fmla="*/ 847 h 847"/>
                        <a:gd name="T24" fmla="*/ 1150 w 1150"/>
                        <a:gd name="T25" fmla="*/ 834 h 847"/>
                        <a:gd name="T26" fmla="*/ 1150 w 1150"/>
                        <a:gd name="T27" fmla="*/ 114 h 847"/>
                        <a:gd name="T28" fmla="*/ 25 w 1150"/>
                        <a:gd name="T29" fmla="*/ 25 h 847"/>
                        <a:gd name="T30" fmla="*/ 1125 w 1150"/>
                        <a:gd name="T31" fmla="*/ 25 h 847"/>
                        <a:gd name="T32" fmla="*/ 1125 w 1150"/>
                        <a:gd name="T33" fmla="*/ 102 h 847"/>
                        <a:gd name="T34" fmla="*/ 25 w 1150"/>
                        <a:gd name="T35" fmla="*/ 102 h 847"/>
                        <a:gd name="T36" fmla="*/ 25 w 1150"/>
                        <a:gd name="T37" fmla="*/ 25 h 847"/>
                        <a:gd name="T38" fmla="*/ 1125 w 1150"/>
                        <a:gd name="T39" fmla="*/ 823 h 847"/>
                        <a:gd name="T40" fmla="*/ 25 w 1150"/>
                        <a:gd name="T41" fmla="*/ 823 h 847"/>
                        <a:gd name="T42" fmla="*/ 25 w 1150"/>
                        <a:gd name="T43" fmla="*/ 127 h 847"/>
                        <a:gd name="T44" fmla="*/ 1125 w 1150"/>
                        <a:gd name="T45" fmla="*/ 127 h 847"/>
                        <a:gd name="T46" fmla="*/ 1125 w 1150"/>
                        <a:gd name="T47" fmla="*/ 823 h 8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</a:cxnLst>
                      <a:rect l="0" t="0" r="r" b="b"/>
                      <a:pathLst>
                        <a:path w="1150" h="847">
                          <a:moveTo>
                            <a:pt x="1150" y="114"/>
                          </a:moveTo>
                          <a:lnTo>
                            <a:pt x="1150" y="114"/>
                          </a:lnTo>
                          <a:lnTo>
                            <a:pt x="1150" y="13"/>
                          </a:lnTo>
                          <a:cubicBezTo>
                            <a:pt x="1150" y="5"/>
                            <a:pt x="1145" y="0"/>
                            <a:pt x="1138" y="0"/>
                          </a:cubicBezTo>
                          <a:lnTo>
                            <a:pt x="13" y="0"/>
                          </a:lnTo>
                          <a:cubicBezTo>
                            <a:pt x="5" y="0"/>
                            <a:pt x="0" y="5"/>
                            <a:pt x="0" y="13"/>
                          </a:cubicBezTo>
                          <a:lnTo>
                            <a:pt x="0" y="112"/>
                          </a:lnTo>
                          <a:lnTo>
                            <a:pt x="0" y="114"/>
                          </a:lnTo>
                          <a:lnTo>
                            <a:pt x="0" y="117"/>
                          </a:lnTo>
                          <a:lnTo>
                            <a:pt x="0" y="834"/>
                          </a:lnTo>
                          <a:cubicBezTo>
                            <a:pt x="0" y="842"/>
                            <a:pt x="5" y="847"/>
                            <a:pt x="13" y="847"/>
                          </a:cubicBezTo>
                          <a:lnTo>
                            <a:pt x="1138" y="847"/>
                          </a:lnTo>
                          <a:cubicBezTo>
                            <a:pt x="1145" y="847"/>
                            <a:pt x="1150" y="842"/>
                            <a:pt x="1150" y="834"/>
                          </a:cubicBezTo>
                          <a:lnTo>
                            <a:pt x="1150" y="114"/>
                          </a:lnTo>
                          <a:close/>
                          <a:moveTo>
                            <a:pt x="25" y="25"/>
                          </a:moveTo>
                          <a:lnTo>
                            <a:pt x="1125" y="25"/>
                          </a:lnTo>
                          <a:lnTo>
                            <a:pt x="1125" y="102"/>
                          </a:lnTo>
                          <a:lnTo>
                            <a:pt x="25" y="102"/>
                          </a:lnTo>
                          <a:lnTo>
                            <a:pt x="25" y="25"/>
                          </a:lnTo>
                          <a:close/>
                          <a:moveTo>
                            <a:pt x="1125" y="823"/>
                          </a:moveTo>
                          <a:lnTo>
                            <a:pt x="25" y="823"/>
                          </a:lnTo>
                          <a:lnTo>
                            <a:pt x="25" y="127"/>
                          </a:lnTo>
                          <a:lnTo>
                            <a:pt x="1125" y="127"/>
                          </a:lnTo>
                          <a:lnTo>
                            <a:pt x="1125" y="823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" name="Freeform 9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911726" y="2046288"/>
                      <a:ext cx="2268538" cy="1584325"/>
                    </a:xfrm>
                    <a:custGeom>
                      <a:avLst/>
                      <a:gdLst>
                        <a:gd name="T0" fmla="*/ 2 w 530"/>
                        <a:gd name="T1" fmla="*/ 364 h 371"/>
                        <a:gd name="T2" fmla="*/ 3 w 530"/>
                        <a:gd name="T3" fmla="*/ 366 h 371"/>
                        <a:gd name="T4" fmla="*/ 4 w 530"/>
                        <a:gd name="T5" fmla="*/ 367 h 371"/>
                        <a:gd name="T6" fmla="*/ 4 w 530"/>
                        <a:gd name="T7" fmla="*/ 367 h 371"/>
                        <a:gd name="T8" fmla="*/ 8 w 530"/>
                        <a:gd name="T9" fmla="*/ 370 h 371"/>
                        <a:gd name="T10" fmla="*/ 13 w 530"/>
                        <a:gd name="T11" fmla="*/ 371 h 371"/>
                        <a:gd name="T12" fmla="*/ 518 w 530"/>
                        <a:gd name="T13" fmla="*/ 371 h 371"/>
                        <a:gd name="T14" fmla="*/ 523 w 530"/>
                        <a:gd name="T15" fmla="*/ 370 h 371"/>
                        <a:gd name="T16" fmla="*/ 525 w 530"/>
                        <a:gd name="T17" fmla="*/ 369 h 371"/>
                        <a:gd name="T18" fmla="*/ 527 w 530"/>
                        <a:gd name="T19" fmla="*/ 367 h 371"/>
                        <a:gd name="T20" fmla="*/ 527 w 530"/>
                        <a:gd name="T21" fmla="*/ 367 h 371"/>
                        <a:gd name="T22" fmla="*/ 529 w 530"/>
                        <a:gd name="T23" fmla="*/ 364 h 371"/>
                        <a:gd name="T24" fmla="*/ 530 w 530"/>
                        <a:gd name="T25" fmla="*/ 359 h 371"/>
                        <a:gd name="T26" fmla="*/ 530 w 530"/>
                        <a:gd name="T27" fmla="*/ 359 h 371"/>
                        <a:gd name="T28" fmla="*/ 530 w 530"/>
                        <a:gd name="T29" fmla="*/ 12 h 371"/>
                        <a:gd name="T30" fmla="*/ 530 w 530"/>
                        <a:gd name="T31" fmla="*/ 11 h 371"/>
                        <a:gd name="T32" fmla="*/ 530 w 530"/>
                        <a:gd name="T33" fmla="*/ 8 h 371"/>
                        <a:gd name="T34" fmla="*/ 529 w 530"/>
                        <a:gd name="T35" fmla="*/ 6 h 371"/>
                        <a:gd name="T36" fmla="*/ 529 w 530"/>
                        <a:gd name="T37" fmla="*/ 5 h 371"/>
                        <a:gd name="T38" fmla="*/ 528 w 530"/>
                        <a:gd name="T39" fmla="*/ 3 h 371"/>
                        <a:gd name="T40" fmla="*/ 527 w 530"/>
                        <a:gd name="T41" fmla="*/ 2 h 371"/>
                        <a:gd name="T42" fmla="*/ 524 w 530"/>
                        <a:gd name="T43" fmla="*/ 1 h 371"/>
                        <a:gd name="T44" fmla="*/ 522 w 530"/>
                        <a:gd name="T45" fmla="*/ 0 h 371"/>
                        <a:gd name="T46" fmla="*/ 519 w 530"/>
                        <a:gd name="T47" fmla="*/ 0 h 371"/>
                        <a:gd name="T48" fmla="*/ 518 w 530"/>
                        <a:gd name="T49" fmla="*/ 0 h 371"/>
                        <a:gd name="T50" fmla="*/ 13 w 530"/>
                        <a:gd name="T51" fmla="*/ 0 h 371"/>
                        <a:gd name="T52" fmla="*/ 11 w 530"/>
                        <a:gd name="T53" fmla="*/ 0 h 371"/>
                        <a:gd name="T54" fmla="*/ 9 w 530"/>
                        <a:gd name="T55" fmla="*/ 0 h 371"/>
                        <a:gd name="T56" fmla="*/ 7 w 530"/>
                        <a:gd name="T57" fmla="*/ 1 h 371"/>
                        <a:gd name="T58" fmla="*/ 5 w 530"/>
                        <a:gd name="T59" fmla="*/ 2 h 371"/>
                        <a:gd name="T60" fmla="*/ 4 w 530"/>
                        <a:gd name="T61" fmla="*/ 3 h 371"/>
                        <a:gd name="T62" fmla="*/ 3 w 530"/>
                        <a:gd name="T63" fmla="*/ 5 h 371"/>
                        <a:gd name="T64" fmla="*/ 3 w 530"/>
                        <a:gd name="T65" fmla="*/ 6 h 371"/>
                        <a:gd name="T66" fmla="*/ 2 w 530"/>
                        <a:gd name="T67" fmla="*/ 9 h 371"/>
                        <a:gd name="T68" fmla="*/ 2 w 530"/>
                        <a:gd name="T69" fmla="*/ 11 h 371"/>
                        <a:gd name="T70" fmla="*/ 2 w 530"/>
                        <a:gd name="T71" fmla="*/ 12 h 371"/>
                        <a:gd name="T72" fmla="*/ 2 w 530"/>
                        <a:gd name="T73" fmla="*/ 360 h 371"/>
                        <a:gd name="T74" fmla="*/ 2 w 530"/>
                        <a:gd name="T75" fmla="*/ 361 h 371"/>
                        <a:gd name="T76" fmla="*/ 2 w 530"/>
                        <a:gd name="T77" fmla="*/ 364 h 371"/>
                        <a:gd name="T78" fmla="*/ 25 w 530"/>
                        <a:gd name="T79" fmla="*/ 36 h 371"/>
                        <a:gd name="T80" fmla="*/ 204 w 530"/>
                        <a:gd name="T81" fmla="*/ 159 h 371"/>
                        <a:gd name="T82" fmla="*/ 25 w 530"/>
                        <a:gd name="T83" fmla="*/ 330 h 371"/>
                        <a:gd name="T84" fmla="*/ 25 w 530"/>
                        <a:gd name="T85" fmla="*/ 36 h 371"/>
                        <a:gd name="T86" fmla="*/ 505 w 530"/>
                        <a:gd name="T87" fmla="*/ 328 h 371"/>
                        <a:gd name="T88" fmla="*/ 334 w 530"/>
                        <a:gd name="T89" fmla="*/ 153 h 371"/>
                        <a:gd name="T90" fmla="*/ 505 w 530"/>
                        <a:gd name="T91" fmla="*/ 36 h 371"/>
                        <a:gd name="T92" fmla="*/ 505 w 530"/>
                        <a:gd name="T93" fmla="*/ 328 h 371"/>
                        <a:gd name="T94" fmla="*/ 258 w 530"/>
                        <a:gd name="T95" fmla="*/ 196 h 371"/>
                        <a:gd name="T96" fmla="*/ 265 w 530"/>
                        <a:gd name="T97" fmla="*/ 199 h 371"/>
                        <a:gd name="T98" fmla="*/ 268 w 530"/>
                        <a:gd name="T99" fmla="*/ 197 h 371"/>
                        <a:gd name="T100" fmla="*/ 270 w 530"/>
                        <a:gd name="T101" fmla="*/ 197 h 371"/>
                        <a:gd name="T102" fmla="*/ 272 w 530"/>
                        <a:gd name="T103" fmla="*/ 197 h 371"/>
                        <a:gd name="T104" fmla="*/ 274 w 530"/>
                        <a:gd name="T105" fmla="*/ 196 h 371"/>
                        <a:gd name="T106" fmla="*/ 314 w 530"/>
                        <a:gd name="T107" fmla="*/ 169 h 371"/>
                        <a:gd name="T108" fmla="*/ 489 w 530"/>
                        <a:gd name="T109" fmla="*/ 347 h 371"/>
                        <a:gd name="T110" fmla="*/ 44 w 530"/>
                        <a:gd name="T111" fmla="*/ 347 h 371"/>
                        <a:gd name="T112" fmla="*/ 225 w 530"/>
                        <a:gd name="T113" fmla="*/ 174 h 371"/>
                        <a:gd name="T114" fmla="*/ 258 w 530"/>
                        <a:gd name="T115" fmla="*/ 196 h 371"/>
                        <a:gd name="T116" fmla="*/ 265 w 530"/>
                        <a:gd name="T117" fmla="*/ 171 h 371"/>
                        <a:gd name="T118" fmla="*/ 53 w 530"/>
                        <a:gd name="T119" fmla="*/ 25 h 371"/>
                        <a:gd name="T120" fmla="*/ 478 w 530"/>
                        <a:gd name="T121" fmla="*/ 25 h 371"/>
                        <a:gd name="T122" fmla="*/ 265 w 530"/>
                        <a:gd name="T123" fmla="*/ 171 h 3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530" h="371">
                          <a:moveTo>
                            <a:pt x="2" y="364"/>
                          </a:moveTo>
                          <a:cubicBezTo>
                            <a:pt x="2" y="365"/>
                            <a:pt x="3" y="365"/>
                            <a:pt x="3" y="366"/>
                          </a:cubicBezTo>
                          <a:cubicBezTo>
                            <a:pt x="3" y="366"/>
                            <a:pt x="3" y="367"/>
                            <a:pt x="4" y="367"/>
                          </a:cubicBezTo>
                          <a:lnTo>
                            <a:pt x="4" y="367"/>
                          </a:lnTo>
                          <a:cubicBezTo>
                            <a:pt x="5" y="369"/>
                            <a:pt x="7" y="370"/>
                            <a:pt x="8" y="370"/>
                          </a:cubicBezTo>
                          <a:cubicBezTo>
                            <a:pt x="9" y="371"/>
                            <a:pt x="12" y="371"/>
                            <a:pt x="13" y="371"/>
                          </a:cubicBezTo>
                          <a:lnTo>
                            <a:pt x="518" y="371"/>
                          </a:lnTo>
                          <a:cubicBezTo>
                            <a:pt x="519" y="371"/>
                            <a:pt x="521" y="371"/>
                            <a:pt x="523" y="370"/>
                          </a:cubicBezTo>
                          <a:cubicBezTo>
                            <a:pt x="524" y="370"/>
                            <a:pt x="524" y="369"/>
                            <a:pt x="525" y="369"/>
                          </a:cubicBezTo>
                          <a:cubicBezTo>
                            <a:pt x="525" y="369"/>
                            <a:pt x="527" y="369"/>
                            <a:pt x="527" y="367"/>
                          </a:cubicBezTo>
                          <a:lnTo>
                            <a:pt x="527" y="367"/>
                          </a:lnTo>
                          <a:cubicBezTo>
                            <a:pt x="528" y="366"/>
                            <a:pt x="529" y="365"/>
                            <a:pt x="529" y="364"/>
                          </a:cubicBezTo>
                          <a:cubicBezTo>
                            <a:pt x="530" y="362"/>
                            <a:pt x="530" y="360"/>
                            <a:pt x="530" y="359"/>
                          </a:cubicBezTo>
                          <a:lnTo>
                            <a:pt x="530" y="359"/>
                          </a:lnTo>
                          <a:lnTo>
                            <a:pt x="530" y="12"/>
                          </a:lnTo>
                          <a:lnTo>
                            <a:pt x="530" y="11"/>
                          </a:lnTo>
                          <a:lnTo>
                            <a:pt x="530" y="8"/>
                          </a:lnTo>
                          <a:cubicBezTo>
                            <a:pt x="530" y="7"/>
                            <a:pt x="530" y="7"/>
                            <a:pt x="529" y="6"/>
                          </a:cubicBezTo>
                          <a:lnTo>
                            <a:pt x="529" y="5"/>
                          </a:lnTo>
                          <a:lnTo>
                            <a:pt x="528" y="3"/>
                          </a:lnTo>
                          <a:cubicBezTo>
                            <a:pt x="528" y="2"/>
                            <a:pt x="527" y="2"/>
                            <a:pt x="527" y="2"/>
                          </a:cubicBezTo>
                          <a:cubicBezTo>
                            <a:pt x="527" y="2"/>
                            <a:pt x="525" y="1"/>
                            <a:pt x="524" y="1"/>
                          </a:cubicBezTo>
                          <a:cubicBezTo>
                            <a:pt x="523" y="1"/>
                            <a:pt x="523" y="0"/>
                            <a:pt x="522" y="0"/>
                          </a:cubicBezTo>
                          <a:lnTo>
                            <a:pt x="519" y="0"/>
                          </a:lnTo>
                          <a:lnTo>
                            <a:pt x="518" y="0"/>
                          </a:lnTo>
                          <a:lnTo>
                            <a:pt x="13" y="0"/>
                          </a:lnTo>
                          <a:lnTo>
                            <a:pt x="11" y="0"/>
                          </a:lnTo>
                          <a:lnTo>
                            <a:pt x="9" y="0"/>
                          </a:lnTo>
                          <a:cubicBezTo>
                            <a:pt x="8" y="0"/>
                            <a:pt x="8" y="0"/>
                            <a:pt x="7" y="1"/>
                          </a:cubicBezTo>
                          <a:cubicBezTo>
                            <a:pt x="5" y="1"/>
                            <a:pt x="5" y="2"/>
                            <a:pt x="5" y="2"/>
                          </a:cubicBezTo>
                          <a:cubicBezTo>
                            <a:pt x="4" y="2"/>
                            <a:pt x="4" y="3"/>
                            <a:pt x="4" y="3"/>
                          </a:cubicBezTo>
                          <a:lnTo>
                            <a:pt x="3" y="5"/>
                          </a:lnTo>
                          <a:lnTo>
                            <a:pt x="3" y="6"/>
                          </a:lnTo>
                          <a:cubicBezTo>
                            <a:pt x="2" y="7"/>
                            <a:pt x="2" y="9"/>
                            <a:pt x="2" y="9"/>
                          </a:cubicBezTo>
                          <a:lnTo>
                            <a:pt x="2" y="11"/>
                          </a:lnTo>
                          <a:lnTo>
                            <a:pt x="2" y="12"/>
                          </a:lnTo>
                          <a:lnTo>
                            <a:pt x="2" y="360"/>
                          </a:lnTo>
                          <a:lnTo>
                            <a:pt x="2" y="361"/>
                          </a:lnTo>
                          <a:cubicBezTo>
                            <a:pt x="0" y="362"/>
                            <a:pt x="0" y="364"/>
                            <a:pt x="2" y="364"/>
                          </a:cubicBezTo>
                          <a:close/>
                          <a:moveTo>
                            <a:pt x="25" y="36"/>
                          </a:moveTo>
                          <a:lnTo>
                            <a:pt x="204" y="159"/>
                          </a:lnTo>
                          <a:lnTo>
                            <a:pt x="25" y="330"/>
                          </a:lnTo>
                          <a:lnTo>
                            <a:pt x="25" y="36"/>
                          </a:lnTo>
                          <a:close/>
                          <a:moveTo>
                            <a:pt x="505" y="328"/>
                          </a:moveTo>
                          <a:lnTo>
                            <a:pt x="334" y="153"/>
                          </a:lnTo>
                          <a:lnTo>
                            <a:pt x="505" y="36"/>
                          </a:lnTo>
                          <a:lnTo>
                            <a:pt x="505" y="328"/>
                          </a:lnTo>
                          <a:close/>
                          <a:moveTo>
                            <a:pt x="258" y="196"/>
                          </a:moveTo>
                          <a:cubicBezTo>
                            <a:pt x="260" y="197"/>
                            <a:pt x="263" y="199"/>
                            <a:pt x="265" y="199"/>
                          </a:cubicBezTo>
                          <a:cubicBezTo>
                            <a:pt x="267" y="199"/>
                            <a:pt x="268" y="199"/>
                            <a:pt x="268" y="197"/>
                          </a:cubicBezTo>
                          <a:lnTo>
                            <a:pt x="270" y="197"/>
                          </a:lnTo>
                          <a:lnTo>
                            <a:pt x="272" y="197"/>
                          </a:lnTo>
                          <a:cubicBezTo>
                            <a:pt x="273" y="197"/>
                            <a:pt x="273" y="197"/>
                            <a:pt x="274" y="196"/>
                          </a:cubicBezTo>
                          <a:lnTo>
                            <a:pt x="314" y="169"/>
                          </a:lnTo>
                          <a:lnTo>
                            <a:pt x="489" y="347"/>
                          </a:lnTo>
                          <a:lnTo>
                            <a:pt x="44" y="347"/>
                          </a:lnTo>
                          <a:lnTo>
                            <a:pt x="225" y="174"/>
                          </a:lnTo>
                          <a:lnTo>
                            <a:pt x="258" y="196"/>
                          </a:lnTo>
                          <a:close/>
                          <a:moveTo>
                            <a:pt x="265" y="171"/>
                          </a:moveTo>
                          <a:lnTo>
                            <a:pt x="53" y="25"/>
                          </a:lnTo>
                          <a:lnTo>
                            <a:pt x="478" y="25"/>
                          </a:lnTo>
                          <a:lnTo>
                            <a:pt x="265" y="171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3075089" y="4285196"/>
                    <a:ext cx="255108" cy="189096"/>
                    <a:chOff x="3346450" y="704850"/>
                    <a:chExt cx="5478463" cy="4060825"/>
                  </a:xfrm>
                  <a:solidFill>
                    <a:schemeClr val="bg1"/>
                  </a:solidFill>
                </p:grpSpPr>
                <p:sp>
                  <p:nvSpPr>
                    <p:cNvPr id="43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3346450" y="841375"/>
                      <a:ext cx="5235575" cy="3924300"/>
                    </a:xfrm>
                    <a:custGeom>
                      <a:avLst/>
                      <a:gdLst>
                        <a:gd name="T0" fmla="*/ 4724 w 6117"/>
                        <a:gd name="T1" fmla="*/ 1612 h 4594"/>
                        <a:gd name="T2" fmla="*/ 4680 w 6117"/>
                        <a:gd name="T3" fmla="*/ 1652 h 4594"/>
                        <a:gd name="T4" fmla="*/ 4088 w 6117"/>
                        <a:gd name="T5" fmla="*/ 2189 h 4594"/>
                        <a:gd name="T6" fmla="*/ 4037 w 6117"/>
                        <a:gd name="T7" fmla="*/ 2237 h 4594"/>
                        <a:gd name="T8" fmla="*/ 4474 w 6117"/>
                        <a:gd name="T9" fmla="*/ 2673 h 4594"/>
                        <a:gd name="T10" fmla="*/ 5289 w 6117"/>
                        <a:gd name="T11" fmla="*/ 3489 h 4594"/>
                        <a:gd name="T12" fmla="*/ 5211 w 6117"/>
                        <a:gd name="T13" fmla="*/ 3815 h 4594"/>
                        <a:gd name="T14" fmla="*/ 5016 w 6117"/>
                        <a:gd name="T15" fmla="*/ 3755 h 4594"/>
                        <a:gd name="T16" fmla="*/ 4205 w 6117"/>
                        <a:gd name="T17" fmla="*/ 2944 h 4594"/>
                        <a:gd name="T18" fmla="*/ 3755 w 6117"/>
                        <a:gd name="T19" fmla="*/ 2493 h 4594"/>
                        <a:gd name="T20" fmla="*/ 3704 w 6117"/>
                        <a:gd name="T21" fmla="*/ 2539 h 4594"/>
                        <a:gd name="T22" fmla="*/ 3200 w 6117"/>
                        <a:gd name="T23" fmla="*/ 2997 h 4594"/>
                        <a:gd name="T24" fmla="*/ 2918 w 6117"/>
                        <a:gd name="T25" fmla="*/ 2998 h 4594"/>
                        <a:gd name="T26" fmla="*/ 2432 w 6117"/>
                        <a:gd name="T27" fmla="*/ 2557 h 4594"/>
                        <a:gd name="T28" fmla="*/ 2354 w 6117"/>
                        <a:gd name="T29" fmla="*/ 2487 h 4594"/>
                        <a:gd name="T30" fmla="*/ 2314 w 6117"/>
                        <a:gd name="T31" fmla="*/ 2543 h 4594"/>
                        <a:gd name="T32" fmla="*/ 1101 w 6117"/>
                        <a:gd name="T33" fmla="*/ 3756 h 4594"/>
                        <a:gd name="T34" fmla="*/ 771 w 6117"/>
                        <a:gd name="T35" fmla="*/ 3689 h 4594"/>
                        <a:gd name="T36" fmla="*/ 832 w 6117"/>
                        <a:gd name="T37" fmla="*/ 3483 h 4594"/>
                        <a:gd name="T38" fmla="*/ 1805 w 6117"/>
                        <a:gd name="T39" fmla="*/ 2513 h 4594"/>
                        <a:gd name="T40" fmla="*/ 2080 w 6117"/>
                        <a:gd name="T41" fmla="*/ 2239 h 4594"/>
                        <a:gd name="T42" fmla="*/ 1583 w 6117"/>
                        <a:gd name="T43" fmla="*/ 1787 h 4594"/>
                        <a:gd name="T44" fmla="*/ 832 w 6117"/>
                        <a:gd name="T45" fmla="*/ 1104 h 4594"/>
                        <a:gd name="T46" fmla="*/ 769 w 6117"/>
                        <a:gd name="T47" fmla="*/ 910 h 4594"/>
                        <a:gd name="T48" fmla="*/ 904 w 6117"/>
                        <a:gd name="T49" fmla="*/ 773 h 4594"/>
                        <a:gd name="T50" fmla="*/ 1095 w 6117"/>
                        <a:gd name="T51" fmla="*/ 827 h 4594"/>
                        <a:gd name="T52" fmla="*/ 2147 w 6117"/>
                        <a:gd name="T53" fmla="*/ 1781 h 4594"/>
                        <a:gd name="T54" fmla="*/ 3058 w 6117"/>
                        <a:gd name="T55" fmla="*/ 2608 h 4594"/>
                        <a:gd name="T56" fmla="*/ 3106 w 6117"/>
                        <a:gd name="T57" fmla="*/ 2566 h 4594"/>
                        <a:gd name="T58" fmla="*/ 4481 w 6117"/>
                        <a:gd name="T59" fmla="*/ 1316 h 4594"/>
                        <a:gd name="T60" fmla="*/ 4500 w 6117"/>
                        <a:gd name="T61" fmla="*/ 1 h 4594"/>
                        <a:gd name="T62" fmla="*/ 754 w 6117"/>
                        <a:gd name="T63" fmla="*/ 1 h 4594"/>
                        <a:gd name="T64" fmla="*/ 12 w 6117"/>
                        <a:gd name="T65" fmla="*/ 631 h 4594"/>
                        <a:gd name="T66" fmla="*/ 0 w 6117"/>
                        <a:gd name="T67" fmla="*/ 670 h 4594"/>
                        <a:gd name="T68" fmla="*/ 0 w 6117"/>
                        <a:gd name="T69" fmla="*/ 3920 h 4594"/>
                        <a:gd name="T70" fmla="*/ 30 w 6117"/>
                        <a:gd name="T71" fmla="*/ 4033 h 4594"/>
                        <a:gd name="T72" fmla="*/ 772 w 6117"/>
                        <a:gd name="T73" fmla="*/ 4588 h 4594"/>
                        <a:gd name="T74" fmla="*/ 5064 w 6117"/>
                        <a:gd name="T75" fmla="*/ 4588 h 4594"/>
                        <a:gd name="T76" fmla="*/ 5516 w 6117"/>
                        <a:gd name="T77" fmla="*/ 4567 h 4594"/>
                        <a:gd name="T78" fmla="*/ 6107 w 6117"/>
                        <a:gd name="T79" fmla="*/ 3946 h 4594"/>
                        <a:gd name="T80" fmla="*/ 6117 w 6117"/>
                        <a:gd name="T81" fmla="*/ 3920 h 4594"/>
                        <a:gd name="T82" fmla="*/ 6117 w 6117"/>
                        <a:gd name="T83" fmla="*/ 1808 h 4594"/>
                        <a:gd name="T84" fmla="*/ 4724 w 6117"/>
                        <a:gd name="T85" fmla="*/ 1612 h 45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6117" h="4594">
                          <a:moveTo>
                            <a:pt x="4724" y="1612"/>
                          </a:moveTo>
                          <a:lnTo>
                            <a:pt x="4680" y="1652"/>
                          </a:lnTo>
                          <a:lnTo>
                            <a:pt x="4088" y="2189"/>
                          </a:lnTo>
                          <a:cubicBezTo>
                            <a:pt x="4072" y="2204"/>
                            <a:pt x="4056" y="2219"/>
                            <a:pt x="4037" y="2237"/>
                          </a:cubicBezTo>
                          <a:cubicBezTo>
                            <a:pt x="4184" y="2384"/>
                            <a:pt x="4330" y="2528"/>
                            <a:pt x="4474" y="2673"/>
                          </a:cubicBezTo>
                          <a:cubicBezTo>
                            <a:pt x="4747" y="2944"/>
                            <a:pt x="5018" y="3216"/>
                            <a:pt x="5289" y="3489"/>
                          </a:cubicBezTo>
                          <a:cubicBezTo>
                            <a:pt x="5402" y="3602"/>
                            <a:pt x="5359" y="3775"/>
                            <a:pt x="5211" y="3815"/>
                          </a:cubicBezTo>
                          <a:cubicBezTo>
                            <a:pt x="5134" y="3836"/>
                            <a:pt x="5071" y="3810"/>
                            <a:pt x="5016" y="3755"/>
                          </a:cubicBezTo>
                          <a:lnTo>
                            <a:pt x="4205" y="2944"/>
                          </a:lnTo>
                          <a:cubicBezTo>
                            <a:pt x="4056" y="2795"/>
                            <a:pt x="3908" y="2646"/>
                            <a:pt x="3755" y="2493"/>
                          </a:cubicBezTo>
                          <a:cubicBezTo>
                            <a:pt x="3736" y="2510"/>
                            <a:pt x="3719" y="2524"/>
                            <a:pt x="3704" y="2539"/>
                          </a:cubicBezTo>
                          <a:cubicBezTo>
                            <a:pt x="3536" y="2692"/>
                            <a:pt x="3368" y="2845"/>
                            <a:pt x="3200" y="2997"/>
                          </a:cubicBezTo>
                          <a:cubicBezTo>
                            <a:pt x="3107" y="3081"/>
                            <a:pt x="3011" y="3082"/>
                            <a:pt x="2918" y="2998"/>
                          </a:cubicBezTo>
                          <a:lnTo>
                            <a:pt x="2432" y="2557"/>
                          </a:lnTo>
                          <a:cubicBezTo>
                            <a:pt x="2410" y="2537"/>
                            <a:pt x="2388" y="2518"/>
                            <a:pt x="2354" y="2487"/>
                          </a:cubicBezTo>
                          <a:cubicBezTo>
                            <a:pt x="2342" y="2507"/>
                            <a:pt x="2329" y="2526"/>
                            <a:pt x="2314" y="2543"/>
                          </a:cubicBezTo>
                          <a:cubicBezTo>
                            <a:pt x="1910" y="2948"/>
                            <a:pt x="1506" y="3353"/>
                            <a:pt x="1101" y="3756"/>
                          </a:cubicBezTo>
                          <a:cubicBezTo>
                            <a:pt x="987" y="3870"/>
                            <a:pt x="816" y="3835"/>
                            <a:pt x="771" y="3689"/>
                          </a:cubicBezTo>
                          <a:cubicBezTo>
                            <a:pt x="746" y="3608"/>
                            <a:pt x="774" y="3542"/>
                            <a:pt x="832" y="3483"/>
                          </a:cubicBezTo>
                          <a:lnTo>
                            <a:pt x="1805" y="2513"/>
                          </a:lnTo>
                          <a:cubicBezTo>
                            <a:pt x="1895" y="2422"/>
                            <a:pt x="1986" y="2333"/>
                            <a:pt x="2080" y="2239"/>
                          </a:cubicBezTo>
                          <a:lnTo>
                            <a:pt x="1583" y="1787"/>
                          </a:lnTo>
                          <a:cubicBezTo>
                            <a:pt x="1333" y="1559"/>
                            <a:pt x="1083" y="1331"/>
                            <a:pt x="832" y="1104"/>
                          </a:cubicBezTo>
                          <a:cubicBezTo>
                            <a:pt x="775" y="1051"/>
                            <a:pt x="750" y="987"/>
                            <a:pt x="769" y="910"/>
                          </a:cubicBezTo>
                          <a:cubicBezTo>
                            <a:pt x="784" y="842"/>
                            <a:pt x="836" y="789"/>
                            <a:pt x="904" y="773"/>
                          </a:cubicBezTo>
                          <a:cubicBezTo>
                            <a:pt x="978" y="752"/>
                            <a:pt x="1040" y="776"/>
                            <a:pt x="1095" y="827"/>
                          </a:cubicBezTo>
                          <a:cubicBezTo>
                            <a:pt x="1446" y="1145"/>
                            <a:pt x="1796" y="1463"/>
                            <a:pt x="2147" y="1781"/>
                          </a:cubicBezTo>
                          <a:lnTo>
                            <a:pt x="3058" y="2608"/>
                          </a:lnTo>
                          <a:cubicBezTo>
                            <a:pt x="3075" y="2593"/>
                            <a:pt x="3091" y="2580"/>
                            <a:pt x="3106" y="2566"/>
                          </a:cubicBezTo>
                          <a:lnTo>
                            <a:pt x="4481" y="1316"/>
                          </a:lnTo>
                          <a:cubicBezTo>
                            <a:pt x="4240" y="909"/>
                            <a:pt x="4247" y="401"/>
                            <a:pt x="4500" y="1"/>
                          </a:cubicBezTo>
                          <a:cubicBezTo>
                            <a:pt x="3251" y="0"/>
                            <a:pt x="2003" y="0"/>
                            <a:pt x="754" y="1"/>
                          </a:cubicBezTo>
                          <a:cubicBezTo>
                            <a:pt x="388" y="2"/>
                            <a:pt x="75" y="271"/>
                            <a:pt x="12" y="631"/>
                          </a:cubicBezTo>
                          <a:cubicBezTo>
                            <a:pt x="9" y="644"/>
                            <a:pt x="5" y="657"/>
                            <a:pt x="0" y="670"/>
                          </a:cubicBezTo>
                          <a:lnTo>
                            <a:pt x="0" y="3920"/>
                          </a:lnTo>
                          <a:cubicBezTo>
                            <a:pt x="10" y="3958"/>
                            <a:pt x="19" y="3996"/>
                            <a:pt x="30" y="4033"/>
                          </a:cubicBezTo>
                          <a:cubicBezTo>
                            <a:pt x="125" y="4365"/>
                            <a:pt x="421" y="4588"/>
                            <a:pt x="772" y="4588"/>
                          </a:cubicBezTo>
                          <a:cubicBezTo>
                            <a:pt x="2203" y="4589"/>
                            <a:pt x="3634" y="4589"/>
                            <a:pt x="5064" y="4588"/>
                          </a:cubicBezTo>
                          <a:cubicBezTo>
                            <a:pt x="5215" y="4588"/>
                            <a:pt x="5369" y="4594"/>
                            <a:pt x="5516" y="4567"/>
                          </a:cubicBezTo>
                          <a:cubicBezTo>
                            <a:pt x="5829" y="4507"/>
                            <a:pt x="6050" y="4264"/>
                            <a:pt x="6107" y="3946"/>
                          </a:cubicBezTo>
                          <a:cubicBezTo>
                            <a:pt x="6109" y="3937"/>
                            <a:pt x="6113" y="3928"/>
                            <a:pt x="6117" y="3920"/>
                          </a:cubicBezTo>
                          <a:lnTo>
                            <a:pt x="6117" y="1808"/>
                          </a:lnTo>
                          <a:cubicBezTo>
                            <a:pt x="5656" y="2032"/>
                            <a:pt x="5105" y="1954"/>
                            <a:pt x="4724" y="1612"/>
                          </a:cubicBez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4" name="Freeform 13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340600" y="704850"/>
                      <a:ext cx="1484313" cy="1479550"/>
                    </a:xfrm>
                    <a:custGeom>
                      <a:avLst/>
                      <a:gdLst>
                        <a:gd name="T0" fmla="*/ 900 w 1733"/>
                        <a:gd name="T1" fmla="*/ 0 h 1732"/>
                        <a:gd name="T2" fmla="*/ 129 w 1733"/>
                        <a:gd name="T3" fmla="*/ 514 h 1732"/>
                        <a:gd name="T4" fmla="*/ 310 w 1733"/>
                        <a:gd name="T5" fmla="*/ 1422 h 1732"/>
                        <a:gd name="T6" fmla="*/ 1218 w 1733"/>
                        <a:gd name="T7" fmla="*/ 1603 h 1732"/>
                        <a:gd name="T8" fmla="*/ 1733 w 1733"/>
                        <a:gd name="T9" fmla="*/ 833 h 1732"/>
                        <a:gd name="T10" fmla="*/ 900 w 1733"/>
                        <a:gd name="T11" fmla="*/ 0 h 1732"/>
                        <a:gd name="T12" fmla="*/ 1175 w 1733"/>
                        <a:gd name="T13" fmla="*/ 982 h 1732"/>
                        <a:gd name="T14" fmla="*/ 1007 w 1733"/>
                        <a:gd name="T15" fmla="*/ 815 h 1732"/>
                        <a:gd name="T16" fmla="*/ 1007 w 1733"/>
                        <a:gd name="T17" fmla="*/ 823 h 1732"/>
                        <a:gd name="T18" fmla="*/ 1007 w 1733"/>
                        <a:gd name="T19" fmla="*/ 1256 h 1732"/>
                        <a:gd name="T20" fmla="*/ 1007 w 1733"/>
                        <a:gd name="T21" fmla="*/ 1261 h 1732"/>
                        <a:gd name="T22" fmla="*/ 792 w 1733"/>
                        <a:gd name="T23" fmla="*/ 1261 h 1732"/>
                        <a:gd name="T24" fmla="*/ 792 w 1733"/>
                        <a:gd name="T25" fmla="*/ 1251 h 1732"/>
                        <a:gd name="T26" fmla="*/ 792 w 1733"/>
                        <a:gd name="T27" fmla="*/ 826 h 1732"/>
                        <a:gd name="T28" fmla="*/ 792 w 1733"/>
                        <a:gd name="T29" fmla="*/ 815 h 1732"/>
                        <a:gd name="T30" fmla="*/ 624 w 1733"/>
                        <a:gd name="T31" fmla="*/ 983 h 1732"/>
                        <a:gd name="T32" fmla="*/ 474 w 1733"/>
                        <a:gd name="T33" fmla="*/ 832 h 1732"/>
                        <a:gd name="T34" fmla="*/ 899 w 1733"/>
                        <a:gd name="T35" fmla="*/ 405 h 1732"/>
                        <a:gd name="T36" fmla="*/ 1325 w 1733"/>
                        <a:gd name="T37" fmla="*/ 832 h 1732"/>
                        <a:gd name="T38" fmla="*/ 1175 w 1733"/>
                        <a:gd name="T39" fmla="*/ 982 h 17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1733" h="1732">
                          <a:moveTo>
                            <a:pt x="900" y="0"/>
                          </a:moveTo>
                          <a:cubicBezTo>
                            <a:pt x="562" y="0"/>
                            <a:pt x="258" y="203"/>
                            <a:pt x="129" y="514"/>
                          </a:cubicBezTo>
                          <a:cubicBezTo>
                            <a:pt x="0" y="826"/>
                            <a:pt x="72" y="1184"/>
                            <a:pt x="310" y="1422"/>
                          </a:cubicBezTo>
                          <a:cubicBezTo>
                            <a:pt x="548" y="1661"/>
                            <a:pt x="907" y="1732"/>
                            <a:pt x="1218" y="1603"/>
                          </a:cubicBezTo>
                          <a:cubicBezTo>
                            <a:pt x="1530" y="1474"/>
                            <a:pt x="1733" y="1170"/>
                            <a:pt x="1733" y="833"/>
                          </a:cubicBezTo>
                          <a:cubicBezTo>
                            <a:pt x="1733" y="373"/>
                            <a:pt x="1360" y="0"/>
                            <a:pt x="900" y="0"/>
                          </a:cubicBezTo>
                          <a:close/>
                          <a:moveTo>
                            <a:pt x="1175" y="982"/>
                          </a:moveTo>
                          <a:lnTo>
                            <a:pt x="1007" y="815"/>
                          </a:lnTo>
                          <a:lnTo>
                            <a:pt x="1007" y="823"/>
                          </a:lnTo>
                          <a:lnTo>
                            <a:pt x="1007" y="1256"/>
                          </a:lnTo>
                          <a:lnTo>
                            <a:pt x="1007" y="1261"/>
                          </a:lnTo>
                          <a:lnTo>
                            <a:pt x="792" y="1261"/>
                          </a:lnTo>
                          <a:lnTo>
                            <a:pt x="792" y="1251"/>
                          </a:lnTo>
                          <a:lnTo>
                            <a:pt x="792" y="826"/>
                          </a:lnTo>
                          <a:lnTo>
                            <a:pt x="792" y="815"/>
                          </a:lnTo>
                          <a:lnTo>
                            <a:pt x="624" y="983"/>
                          </a:lnTo>
                          <a:lnTo>
                            <a:pt x="474" y="832"/>
                          </a:lnTo>
                          <a:lnTo>
                            <a:pt x="899" y="405"/>
                          </a:lnTo>
                          <a:lnTo>
                            <a:pt x="1325" y="832"/>
                          </a:lnTo>
                          <a:lnTo>
                            <a:pt x="1175" y="982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8" name="Group 27"/>
                  <p:cNvGrpSpPr/>
                  <p:nvPr/>
                </p:nvGrpSpPr>
                <p:grpSpPr>
                  <a:xfrm flipH="1">
                    <a:off x="2647871" y="4751124"/>
                    <a:ext cx="255904" cy="340374"/>
                    <a:chOff x="3551238" y="0"/>
                    <a:chExt cx="5054600" cy="6723063"/>
                  </a:xfrm>
                  <a:solidFill>
                    <a:schemeClr val="bg1"/>
                  </a:solidFill>
                </p:grpSpPr>
                <p:sp>
                  <p:nvSpPr>
                    <p:cNvPr id="39" name="Freeform 170"/>
                    <p:cNvSpPr>
                      <a:spLocks/>
                    </p:cNvSpPr>
                    <p:nvPr/>
                  </p:nvSpPr>
                  <p:spPr bwMode="auto">
                    <a:xfrm>
                      <a:off x="3551238" y="4975225"/>
                      <a:ext cx="5054600" cy="1747838"/>
                    </a:xfrm>
                    <a:custGeom>
                      <a:avLst/>
                      <a:gdLst>
                        <a:gd name="T0" fmla="*/ 501 w 938"/>
                        <a:gd name="T1" fmla="*/ 144 h 325"/>
                        <a:gd name="T2" fmla="*/ 469 w 938"/>
                        <a:gd name="T3" fmla="*/ 160 h 325"/>
                        <a:gd name="T4" fmla="*/ 437 w 938"/>
                        <a:gd name="T5" fmla="*/ 144 h 325"/>
                        <a:gd name="T6" fmla="*/ 159 w 938"/>
                        <a:gd name="T7" fmla="*/ 0 h 325"/>
                        <a:gd name="T8" fmla="*/ 0 w 938"/>
                        <a:gd name="T9" fmla="*/ 82 h 325"/>
                        <a:gd name="T10" fmla="*/ 469 w 938"/>
                        <a:gd name="T11" fmla="*/ 325 h 325"/>
                        <a:gd name="T12" fmla="*/ 938 w 938"/>
                        <a:gd name="T13" fmla="*/ 82 h 325"/>
                        <a:gd name="T14" fmla="*/ 779 w 938"/>
                        <a:gd name="T15" fmla="*/ 0 h 325"/>
                        <a:gd name="T16" fmla="*/ 501 w 938"/>
                        <a:gd name="T17" fmla="*/ 144 h 3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938" h="325">
                          <a:moveTo>
                            <a:pt x="501" y="144"/>
                          </a:moveTo>
                          <a:lnTo>
                            <a:pt x="469" y="160"/>
                          </a:lnTo>
                          <a:lnTo>
                            <a:pt x="437" y="144"/>
                          </a:lnTo>
                          <a:lnTo>
                            <a:pt x="159" y="0"/>
                          </a:lnTo>
                          <a:lnTo>
                            <a:pt x="0" y="82"/>
                          </a:lnTo>
                          <a:lnTo>
                            <a:pt x="469" y="325"/>
                          </a:lnTo>
                          <a:lnTo>
                            <a:pt x="938" y="82"/>
                          </a:lnTo>
                          <a:lnTo>
                            <a:pt x="779" y="0"/>
                          </a:lnTo>
                          <a:lnTo>
                            <a:pt x="501" y="144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3551238" y="3668713"/>
                      <a:ext cx="5054600" cy="1747838"/>
                    </a:xfrm>
                    <a:custGeom>
                      <a:avLst/>
                      <a:gdLst>
                        <a:gd name="T0" fmla="*/ 501 w 938"/>
                        <a:gd name="T1" fmla="*/ 144 h 325"/>
                        <a:gd name="T2" fmla="*/ 469 w 938"/>
                        <a:gd name="T3" fmla="*/ 160 h 325"/>
                        <a:gd name="T4" fmla="*/ 437 w 938"/>
                        <a:gd name="T5" fmla="*/ 144 h 325"/>
                        <a:gd name="T6" fmla="*/ 159 w 938"/>
                        <a:gd name="T7" fmla="*/ 0 h 325"/>
                        <a:gd name="T8" fmla="*/ 0 w 938"/>
                        <a:gd name="T9" fmla="*/ 82 h 325"/>
                        <a:gd name="T10" fmla="*/ 469 w 938"/>
                        <a:gd name="T11" fmla="*/ 325 h 325"/>
                        <a:gd name="T12" fmla="*/ 938 w 938"/>
                        <a:gd name="T13" fmla="*/ 82 h 325"/>
                        <a:gd name="T14" fmla="*/ 779 w 938"/>
                        <a:gd name="T15" fmla="*/ 0 h 325"/>
                        <a:gd name="T16" fmla="*/ 501 w 938"/>
                        <a:gd name="T17" fmla="*/ 144 h 3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938" h="325">
                          <a:moveTo>
                            <a:pt x="501" y="144"/>
                          </a:moveTo>
                          <a:lnTo>
                            <a:pt x="469" y="160"/>
                          </a:lnTo>
                          <a:lnTo>
                            <a:pt x="437" y="144"/>
                          </a:lnTo>
                          <a:lnTo>
                            <a:pt x="159" y="0"/>
                          </a:lnTo>
                          <a:lnTo>
                            <a:pt x="0" y="82"/>
                          </a:lnTo>
                          <a:lnTo>
                            <a:pt x="469" y="325"/>
                          </a:lnTo>
                          <a:lnTo>
                            <a:pt x="938" y="82"/>
                          </a:lnTo>
                          <a:lnTo>
                            <a:pt x="779" y="0"/>
                          </a:lnTo>
                          <a:lnTo>
                            <a:pt x="501" y="144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" name="Freeform 17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140326" y="0"/>
                      <a:ext cx="1870075" cy="2801938"/>
                    </a:xfrm>
                    <a:custGeom>
                      <a:avLst/>
                      <a:gdLst>
                        <a:gd name="T0" fmla="*/ 174 w 347"/>
                        <a:gd name="T1" fmla="*/ 0 h 521"/>
                        <a:gd name="T2" fmla="*/ 0 w 347"/>
                        <a:gd name="T3" fmla="*/ 174 h 521"/>
                        <a:gd name="T4" fmla="*/ 174 w 347"/>
                        <a:gd name="T5" fmla="*/ 521 h 521"/>
                        <a:gd name="T6" fmla="*/ 347 w 347"/>
                        <a:gd name="T7" fmla="*/ 174 h 521"/>
                        <a:gd name="T8" fmla="*/ 174 w 347"/>
                        <a:gd name="T9" fmla="*/ 0 h 521"/>
                        <a:gd name="T10" fmla="*/ 174 w 347"/>
                        <a:gd name="T11" fmla="*/ 243 h 521"/>
                        <a:gd name="T12" fmla="*/ 104 w 347"/>
                        <a:gd name="T13" fmla="*/ 174 h 521"/>
                        <a:gd name="T14" fmla="*/ 174 w 347"/>
                        <a:gd name="T15" fmla="*/ 104 h 521"/>
                        <a:gd name="T16" fmla="*/ 243 w 347"/>
                        <a:gd name="T17" fmla="*/ 174 h 521"/>
                        <a:gd name="T18" fmla="*/ 174 w 347"/>
                        <a:gd name="T19" fmla="*/ 243 h 5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47" h="521">
                          <a:moveTo>
                            <a:pt x="174" y="0"/>
                          </a:moveTo>
                          <a:cubicBezTo>
                            <a:pt x="78" y="0"/>
                            <a:pt x="0" y="78"/>
                            <a:pt x="0" y="174"/>
                          </a:cubicBezTo>
                          <a:cubicBezTo>
                            <a:pt x="0" y="270"/>
                            <a:pt x="174" y="521"/>
                            <a:pt x="174" y="521"/>
                          </a:cubicBezTo>
                          <a:cubicBezTo>
                            <a:pt x="174" y="521"/>
                            <a:pt x="347" y="270"/>
                            <a:pt x="347" y="174"/>
                          </a:cubicBezTo>
                          <a:cubicBezTo>
                            <a:pt x="347" y="78"/>
                            <a:pt x="270" y="0"/>
                            <a:pt x="174" y="0"/>
                          </a:cubicBezTo>
                          <a:close/>
                          <a:moveTo>
                            <a:pt x="174" y="243"/>
                          </a:moveTo>
                          <a:cubicBezTo>
                            <a:pt x="135" y="243"/>
                            <a:pt x="104" y="212"/>
                            <a:pt x="104" y="174"/>
                          </a:cubicBezTo>
                          <a:cubicBezTo>
                            <a:pt x="104" y="135"/>
                            <a:pt x="135" y="104"/>
                            <a:pt x="174" y="104"/>
                          </a:cubicBezTo>
                          <a:cubicBezTo>
                            <a:pt x="212" y="104"/>
                            <a:pt x="243" y="135"/>
                            <a:pt x="243" y="174"/>
                          </a:cubicBezTo>
                          <a:cubicBezTo>
                            <a:pt x="243" y="212"/>
                            <a:pt x="212" y="243"/>
                            <a:pt x="174" y="243"/>
                          </a:cubicBez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3551238" y="1936750"/>
                      <a:ext cx="5054600" cy="2171700"/>
                    </a:xfrm>
                    <a:custGeom>
                      <a:avLst/>
                      <a:gdLst>
                        <a:gd name="T0" fmla="*/ 628 w 938"/>
                        <a:gd name="T1" fmla="*/ 0 h 404"/>
                        <a:gd name="T2" fmla="*/ 577 w 938"/>
                        <a:gd name="T3" fmla="*/ 89 h 404"/>
                        <a:gd name="T4" fmla="*/ 660 w 938"/>
                        <a:gd name="T5" fmla="*/ 161 h 404"/>
                        <a:gd name="T6" fmla="*/ 469 w 938"/>
                        <a:gd name="T7" fmla="*/ 248 h 404"/>
                        <a:gd name="T8" fmla="*/ 278 w 938"/>
                        <a:gd name="T9" fmla="*/ 161 h 404"/>
                        <a:gd name="T10" fmla="*/ 360 w 938"/>
                        <a:gd name="T11" fmla="*/ 89 h 404"/>
                        <a:gd name="T12" fmla="*/ 309 w 938"/>
                        <a:gd name="T13" fmla="*/ 0 h 404"/>
                        <a:gd name="T14" fmla="*/ 0 w 938"/>
                        <a:gd name="T15" fmla="*/ 161 h 404"/>
                        <a:gd name="T16" fmla="*/ 469 w 938"/>
                        <a:gd name="T17" fmla="*/ 404 h 404"/>
                        <a:gd name="T18" fmla="*/ 938 w 938"/>
                        <a:gd name="T19" fmla="*/ 161 h 404"/>
                        <a:gd name="T20" fmla="*/ 628 w 938"/>
                        <a:gd name="T21" fmla="*/ 0 h 4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938" h="404">
                          <a:moveTo>
                            <a:pt x="628" y="0"/>
                          </a:moveTo>
                          <a:cubicBezTo>
                            <a:pt x="612" y="32"/>
                            <a:pt x="594" y="62"/>
                            <a:pt x="577" y="89"/>
                          </a:cubicBezTo>
                          <a:cubicBezTo>
                            <a:pt x="627" y="105"/>
                            <a:pt x="660" y="131"/>
                            <a:pt x="660" y="161"/>
                          </a:cubicBezTo>
                          <a:cubicBezTo>
                            <a:pt x="660" y="209"/>
                            <a:pt x="574" y="248"/>
                            <a:pt x="469" y="248"/>
                          </a:cubicBezTo>
                          <a:cubicBezTo>
                            <a:pt x="363" y="248"/>
                            <a:pt x="278" y="209"/>
                            <a:pt x="278" y="161"/>
                          </a:cubicBezTo>
                          <a:cubicBezTo>
                            <a:pt x="278" y="131"/>
                            <a:pt x="311" y="105"/>
                            <a:pt x="360" y="89"/>
                          </a:cubicBezTo>
                          <a:cubicBezTo>
                            <a:pt x="344" y="62"/>
                            <a:pt x="326" y="32"/>
                            <a:pt x="309" y="0"/>
                          </a:cubicBezTo>
                          <a:lnTo>
                            <a:pt x="0" y="161"/>
                          </a:lnTo>
                          <a:lnTo>
                            <a:pt x="469" y="404"/>
                          </a:lnTo>
                          <a:lnTo>
                            <a:pt x="938" y="161"/>
                          </a:lnTo>
                          <a:lnTo>
                            <a:pt x="628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9" name="Group 28"/>
                  <p:cNvGrpSpPr/>
                  <p:nvPr/>
                </p:nvGrpSpPr>
                <p:grpSpPr>
                  <a:xfrm>
                    <a:off x="1997955" y="5130748"/>
                    <a:ext cx="354160" cy="174798"/>
                    <a:chOff x="3438525" y="1333500"/>
                    <a:chExt cx="5297488" cy="2614613"/>
                  </a:xfrm>
                  <a:solidFill>
                    <a:schemeClr val="bg1"/>
                  </a:solidFill>
                </p:grpSpPr>
                <p:sp>
                  <p:nvSpPr>
                    <p:cNvPr id="36" name="Oval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27625" y="1862138"/>
                      <a:ext cx="409575" cy="407988"/>
                    </a:xfrm>
                    <a:prstGeom prst="ellipse">
                      <a:avLst/>
                    </a:pr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7" name="Freeform 17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438525" y="1333500"/>
                      <a:ext cx="5297488" cy="2614613"/>
                    </a:xfrm>
                    <a:custGeom>
                      <a:avLst/>
                      <a:gdLst>
                        <a:gd name="T0" fmla="*/ 689 w 800"/>
                        <a:gd name="T1" fmla="*/ 0 h 396"/>
                        <a:gd name="T2" fmla="*/ 577 w 800"/>
                        <a:gd name="T3" fmla="*/ 111 h 396"/>
                        <a:gd name="T4" fmla="*/ 602 w 800"/>
                        <a:gd name="T5" fmla="*/ 180 h 396"/>
                        <a:gd name="T6" fmla="*/ 538 w 800"/>
                        <a:gd name="T7" fmla="*/ 245 h 396"/>
                        <a:gd name="T8" fmla="*/ 491 w 800"/>
                        <a:gd name="T9" fmla="*/ 230 h 396"/>
                        <a:gd name="T10" fmla="*/ 440 w 800"/>
                        <a:gd name="T11" fmla="*/ 248 h 396"/>
                        <a:gd name="T12" fmla="*/ 373 w 800"/>
                        <a:gd name="T13" fmla="*/ 180 h 396"/>
                        <a:gd name="T14" fmla="*/ 398 w 800"/>
                        <a:gd name="T15" fmla="*/ 111 h 396"/>
                        <a:gd name="T16" fmla="*/ 286 w 800"/>
                        <a:gd name="T17" fmla="*/ 0 h 396"/>
                        <a:gd name="T18" fmla="*/ 175 w 800"/>
                        <a:gd name="T19" fmla="*/ 111 h 396"/>
                        <a:gd name="T20" fmla="*/ 199 w 800"/>
                        <a:gd name="T21" fmla="*/ 180 h 396"/>
                        <a:gd name="T22" fmla="*/ 133 w 800"/>
                        <a:gd name="T23" fmla="*/ 246 h 396"/>
                        <a:gd name="T24" fmla="*/ 83 w 800"/>
                        <a:gd name="T25" fmla="*/ 230 h 396"/>
                        <a:gd name="T26" fmla="*/ 0 w 800"/>
                        <a:gd name="T27" fmla="*/ 313 h 396"/>
                        <a:gd name="T28" fmla="*/ 83 w 800"/>
                        <a:gd name="T29" fmla="*/ 396 h 396"/>
                        <a:gd name="T30" fmla="*/ 167 w 800"/>
                        <a:gd name="T31" fmla="*/ 313 h 396"/>
                        <a:gd name="T32" fmla="*/ 150 w 800"/>
                        <a:gd name="T33" fmla="*/ 264 h 396"/>
                        <a:gd name="T34" fmla="*/ 217 w 800"/>
                        <a:gd name="T35" fmla="*/ 197 h 396"/>
                        <a:gd name="T36" fmla="*/ 286 w 800"/>
                        <a:gd name="T37" fmla="*/ 222 h 396"/>
                        <a:gd name="T38" fmla="*/ 355 w 800"/>
                        <a:gd name="T39" fmla="*/ 198 h 396"/>
                        <a:gd name="T40" fmla="*/ 423 w 800"/>
                        <a:gd name="T41" fmla="*/ 266 h 396"/>
                        <a:gd name="T42" fmla="*/ 407 w 800"/>
                        <a:gd name="T43" fmla="*/ 313 h 396"/>
                        <a:gd name="T44" fmla="*/ 491 w 800"/>
                        <a:gd name="T45" fmla="*/ 396 h 396"/>
                        <a:gd name="T46" fmla="*/ 574 w 800"/>
                        <a:gd name="T47" fmla="*/ 313 h 396"/>
                        <a:gd name="T48" fmla="*/ 556 w 800"/>
                        <a:gd name="T49" fmla="*/ 262 h 396"/>
                        <a:gd name="T50" fmla="*/ 620 w 800"/>
                        <a:gd name="T51" fmla="*/ 198 h 396"/>
                        <a:gd name="T52" fmla="*/ 689 w 800"/>
                        <a:gd name="T53" fmla="*/ 222 h 396"/>
                        <a:gd name="T54" fmla="*/ 800 w 800"/>
                        <a:gd name="T55" fmla="*/ 111 h 396"/>
                        <a:gd name="T56" fmla="*/ 689 w 800"/>
                        <a:gd name="T57" fmla="*/ 0 h 396"/>
                        <a:gd name="T58" fmla="*/ 83 w 800"/>
                        <a:gd name="T59" fmla="*/ 340 h 396"/>
                        <a:gd name="T60" fmla="*/ 57 w 800"/>
                        <a:gd name="T61" fmla="*/ 313 h 396"/>
                        <a:gd name="T62" fmla="*/ 83 w 800"/>
                        <a:gd name="T63" fmla="*/ 287 h 396"/>
                        <a:gd name="T64" fmla="*/ 110 w 800"/>
                        <a:gd name="T65" fmla="*/ 313 h 396"/>
                        <a:gd name="T66" fmla="*/ 83 w 800"/>
                        <a:gd name="T67" fmla="*/ 340 h 396"/>
                        <a:gd name="T68" fmla="*/ 286 w 800"/>
                        <a:gd name="T69" fmla="*/ 167 h 396"/>
                        <a:gd name="T70" fmla="*/ 230 w 800"/>
                        <a:gd name="T71" fmla="*/ 111 h 396"/>
                        <a:gd name="T72" fmla="*/ 286 w 800"/>
                        <a:gd name="T73" fmla="*/ 55 h 396"/>
                        <a:gd name="T74" fmla="*/ 342 w 800"/>
                        <a:gd name="T75" fmla="*/ 111 h 396"/>
                        <a:gd name="T76" fmla="*/ 286 w 800"/>
                        <a:gd name="T77" fmla="*/ 167 h 396"/>
                        <a:gd name="T78" fmla="*/ 491 w 800"/>
                        <a:gd name="T79" fmla="*/ 340 h 396"/>
                        <a:gd name="T80" fmla="*/ 464 w 800"/>
                        <a:gd name="T81" fmla="*/ 313 h 396"/>
                        <a:gd name="T82" fmla="*/ 491 w 800"/>
                        <a:gd name="T83" fmla="*/ 287 h 396"/>
                        <a:gd name="T84" fmla="*/ 517 w 800"/>
                        <a:gd name="T85" fmla="*/ 313 h 396"/>
                        <a:gd name="T86" fmla="*/ 491 w 800"/>
                        <a:gd name="T87" fmla="*/ 340 h 396"/>
                        <a:gd name="T88" fmla="*/ 689 w 800"/>
                        <a:gd name="T89" fmla="*/ 167 h 396"/>
                        <a:gd name="T90" fmla="*/ 633 w 800"/>
                        <a:gd name="T91" fmla="*/ 111 h 396"/>
                        <a:gd name="T92" fmla="*/ 689 w 800"/>
                        <a:gd name="T93" fmla="*/ 55 h 396"/>
                        <a:gd name="T94" fmla="*/ 745 w 800"/>
                        <a:gd name="T95" fmla="*/ 111 h 396"/>
                        <a:gd name="T96" fmla="*/ 689 w 800"/>
                        <a:gd name="T97" fmla="*/ 167 h 3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800" h="396">
                          <a:moveTo>
                            <a:pt x="689" y="0"/>
                          </a:moveTo>
                          <a:cubicBezTo>
                            <a:pt x="627" y="0"/>
                            <a:pt x="577" y="49"/>
                            <a:pt x="577" y="111"/>
                          </a:cubicBezTo>
                          <a:cubicBezTo>
                            <a:pt x="577" y="137"/>
                            <a:pt x="587" y="161"/>
                            <a:pt x="602" y="180"/>
                          </a:cubicBezTo>
                          <a:lnTo>
                            <a:pt x="538" y="245"/>
                          </a:lnTo>
                          <a:cubicBezTo>
                            <a:pt x="525" y="235"/>
                            <a:pt x="508" y="230"/>
                            <a:pt x="491" y="230"/>
                          </a:cubicBezTo>
                          <a:cubicBezTo>
                            <a:pt x="472" y="230"/>
                            <a:pt x="454" y="237"/>
                            <a:pt x="440" y="248"/>
                          </a:cubicBezTo>
                          <a:lnTo>
                            <a:pt x="373" y="180"/>
                          </a:lnTo>
                          <a:cubicBezTo>
                            <a:pt x="388" y="161"/>
                            <a:pt x="398" y="137"/>
                            <a:pt x="398" y="111"/>
                          </a:cubicBezTo>
                          <a:cubicBezTo>
                            <a:pt x="398" y="49"/>
                            <a:pt x="348" y="0"/>
                            <a:pt x="286" y="0"/>
                          </a:cubicBezTo>
                          <a:cubicBezTo>
                            <a:pt x="225" y="0"/>
                            <a:pt x="175" y="49"/>
                            <a:pt x="175" y="111"/>
                          </a:cubicBezTo>
                          <a:cubicBezTo>
                            <a:pt x="175" y="137"/>
                            <a:pt x="184" y="161"/>
                            <a:pt x="199" y="180"/>
                          </a:cubicBezTo>
                          <a:lnTo>
                            <a:pt x="133" y="246"/>
                          </a:lnTo>
                          <a:cubicBezTo>
                            <a:pt x="119" y="236"/>
                            <a:pt x="102" y="230"/>
                            <a:pt x="83" y="230"/>
                          </a:cubicBezTo>
                          <a:cubicBezTo>
                            <a:pt x="37" y="230"/>
                            <a:pt x="0" y="267"/>
                            <a:pt x="0" y="313"/>
                          </a:cubicBezTo>
                          <a:cubicBezTo>
                            <a:pt x="0" y="359"/>
                            <a:pt x="37" y="396"/>
                            <a:pt x="83" y="396"/>
                          </a:cubicBezTo>
                          <a:cubicBezTo>
                            <a:pt x="129" y="396"/>
                            <a:pt x="167" y="359"/>
                            <a:pt x="167" y="313"/>
                          </a:cubicBezTo>
                          <a:cubicBezTo>
                            <a:pt x="167" y="295"/>
                            <a:pt x="161" y="278"/>
                            <a:pt x="150" y="264"/>
                          </a:cubicBezTo>
                          <a:lnTo>
                            <a:pt x="217" y="197"/>
                          </a:lnTo>
                          <a:cubicBezTo>
                            <a:pt x="236" y="213"/>
                            <a:pt x="260" y="222"/>
                            <a:pt x="286" y="222"/>
                          </a:cubicBezTo>
                          <a:cubicBezTo>
                            <a:pt x="312" y="222"/>
                            <a:pt x="336" y="213"/>
                            <a:pt x="355" y="198"/>
                          </a:cubicBezTo>
                          <a:lnTo>
                            <a:pt x="423" y="266"/>
                          </a:lnTo>
                          <a:cubicBezTo>
                            <a:pt x="413" y="279"/>
                            <a:pt x="407" y="295"/>
                            <a:pt x="407" y="313"/>
                          </a:cubicBezTo>
                          <a:cubicBezTo>
                            <a:pt x="407" y="359"/>
                            <a:pt x="445" y="396"/>
                            <a:pt x="491" y="396"/>
                          </a:cubicBezTo>
                          <a:cubicBezTo>
                            <a:pt x="537" y="396"/>
                            <a:pt x="574" y="359"/>
                            <a:pt x="574" y="313"/>
                          </a:cubicBezTo>
                          <a:cubicBezTo>
                            <a:pt x="574" y="294"/>
                            <a:pt x="567" y="276"/>
                            <a:pt x="556" y="262"/>
                          </a:cubicBezTo>
                          <a:lnTo>
                            <a:pt x="620" y="198"/>
                          </a:lnTo>
                          <a:cubicBezTo>
                            <a:pt x="639" y="213"/>
                            <a:pt x="663" y="222"/>
                            <a:pt x="689" y="222"/>
                          </a:cubicBezTo>
                          <a:cubicBezTo>
                            <a:pt x="750" y="222"/>
                            <a:pt x="800" y="172"/>
                            <a:pt x="800" y="111"/>
                          </a:cubicBezTo>
                          <a:cubicBezTo>
                            <a:pt x="800" y="49"/>
                            <a:pt x="750" y="0"/>
                            <a:pt x="689" y="0"/>
                          </a:cubicBezTo>
                          <a:close/>
                          <a:moveTo>
                            <a:pt x="83" y="340"/>
                          </a:moveTo>
                          <a:cubicBezTo>
                            <a:pt x="69" y="340"/>
                            <a:pt x="57" y="328"/>
                            <a:pt x="57" y="313"/>
                          </a:cubicBezTo>
                          <a:cubicBezTo>
                            <a:pt x="57" y="299"/>
                            <a:pt x="69" y="287"/>
                            <a:pt x="83" y="287"/>
                          </a:cubicBezTo>
                          <a:cubicBezTo>
                            <a:pt x="98" y="287"/>
                            <a:pt x="110" y="299"/>
                            <a:pt x="110" y="313"/>
                          </a:cubicBezTo>
                          <a:cubicBezTo>
                            <a:pt x="110" y="328"/>
                            <a:pt x="98" y="340"/>
                            <a:pt x="83" y="340"/>
                          </a:cubicBezTo>
                          <a:close/>
                          <a:moveTo>
                            <a:pt x="286" y="167"/>
                          </a:moveTo>
                          <a:cubicBezTo>
                            <a:pt x="256" y="167"/>
                            <a:pt x="230" y="141"/>
                            <a:pt x="230" y="111"/>
                          </a:cubicBezTo>
                          <a:cubicBezTo>
                            <a:pt x="230" y="80"/>
                            <a:pt x="256" y="55"/>
                            <a:pt x="286" y="55"/>
                          </a:cubicBezTo>
                          <a:cubicBezTo>
                            <a:pt x="317" y="55"/>
                            <a:pt x="342" y="80"/>
                            <a:pt x="342" y="111"/>
                          </a:cubicBezTo>
                          <a:cubicBezTo>
                            <a:pt x="342" y="141"/>
                            <a:pt x="317" y="167"/>
                            <a:pt x="286" y="167"/>
                          </a:cubicBezTo>
                          <a:close/>
                          <a:moveTo>
                            <a:pt x="491" y="340"/>
                          </a:moveTo>
                          <a:cubicBezTo>
                            <a:pt x="476" y="340"/>
                            <a:pt x="464" y="328"/>
                            <a:pt x="464" y="313"/>
                          </a:cubicBezTo>
                          <a:cubicBezTo>
                            <a:pt x="464" y="299"/>
                            <a:pt x="476" y="287"/>
                            <a:pt x="491" y="287"/>
                          </a:cubicBezTo>
                          <a:cubicBezTo>
                            <a:pt x="505" y="287"/>
                            <a:pt x="517" y="299"/>
                            <a:pt x="517" y="313"/>
                          </a:cubicBezTo>
                          <a:cubicBezTo>
                            <a:pt x="517" y="328"/>
                            <a:pt x="505" y="340"/>
                            <a:pt x="491" y="340"/>
                          </a:cubicBezTo>
                          <a:close/>
                          <a:moveTo>
                            <a:pt x="689" y="167"/>
                          </a:moveTo>
                          <a:cubicBezTo>
                            <a:pt x="658" y="167"/>
                            <a:pt x="633" y="141"/>
                            <a:pt x="633" y="111"/>
                          </a:cubicBezTo>
                          <a:cubicBezTo>
                            <a:pt x="633" y="80"/>
                            <a:pt x="658" y="55"/>
                            <a:pt x="689" y="55"/>
                          </a:cubicBezTo>
                          <a:cubicBezTo>
                            <a:pt x="720" y="55"/>
                            <a:pt x="745" y="80"/>
                            <a:pt x="745" y="111"/>
                          </a:cubicBezTo>
                          <a:cubicBezTo>
                            <a:pt x="745" y="141"/>
                            <a:pt x="720" y="167"/>
                            <a:pt x="689" y="167"/>
                          </a:cubicBez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8" name="Oval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94625" y="1862138"/>
                      <a:ext cx="411163" cy="407988"/>
                    </a:xfrm>
                    <a:prstGeom prst="ellipse">
                      <a:avLst/>
                    </a:pr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3157375" y="3575195"/>
                    <a:ext cx="322562" cy="341880"/>
                    <a:chOff x="2923803" y="1273714"/>
                    <a:chExt cx="3413331" cy="3617758"/>
                  </a:xfrm>
                  <a:solidFill>
                    <a:schemeClr val="bg1"/>
                  </a:solidFill>
                </p:grpSpPr>
                <p:sp>
                  <p:nvSpPr>
                    <p:cNvPr id="31" name="Rounded Rectangle 30"/>
                    <p:cNvSpPr/>
                    <p:nvPr/>
                  </p:nvSpPr>
                  <p:spPr>
                    <a:xfrm>
                      <a:off x="4039975" y="2587626"/>
                      <a:ext cx="889430" cy="101600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" name="Rounded Rectangle 31"/>
                    <p:cNvSpPr/>
                    <p:nvPr/>
                  </p:nvSpPr>
                  <p:spPr>
                    <a:xfrm>
                      <a:off x="4039975" y="2957513"/>
                      <a:ext cx="889430" cy="101600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" name="Rounded Rectangle 32"/>
                    <p:cNvSpPr/>
                    <p:nvPr/>
                  </p:nvSpPr>
                  <p:spPr>
                    <a:xfrm>
                      <a:off x="4039975" y="3327400"/>
                      <a:ext cx="889430" cy="101600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" name="Freeform 33"/>
                    <p:cNvSpPr/>
                    <p:nvPr/>
                  </p:nvSpPr>
                  <p:spPr>
                    <a:xfrm rot="13567745">
                      <a:off x="2765751" y="1431766"/>
                      <a:ext cx="3617758" cy="3301653"/>
                    </a:xfrm>
                    <a:custGeom>
                      <a:avLst/>
                      <a:gdLst>
                        <a:gd name="connsiteX0" fmla="*/ 3574880 w 3617758"/>
                        <a:gd name="connsiteY0" fmla="*/ 2147367 h 3301653"/>
                        <a:gd name="connsiteX1" fmla="*/ 2789803 w 3617758"/>
                        <a:gd name="connsiteY1" fmla="*/ 2964011 h 3301653"/>
                        <a:gd name="connsiteX2" fmla="*/ 2788957 w 3617758"/>
                        <a:gd name="connsiteY2" fmla="*/ 2963198 h 3301653"/>
                        <a:gd name="connsiteX3" fmla="*/ 2473416 w 3617758"/>
                        <a:gd name="connsiteY3" fmla="*/ 3291428 h 3301653"/>
                        <a:gd name="connsiteX4" fmla="*/ 2354284 w 3617758"/>
                        <a:gd name="connsiteY4" fmla="*/ 3292035 h 3301653"/>
                        <a:gd name="connsiteX5" fmla="*/ 1747374 w 3617758"/>
                        <a:gd name="connsiteY5" fmla="*/ 3301653 h 3301653"/>
                        <a:gd name="connsiteX6" fmla="*/ 1647926 w 3617758"/>
                        <a:gd name="connsiteY6" fmla="*/ 3206049 h 3301653"/>
                        <a:gd name="connsiteX7" fmla="*/ 1648556 w 3617758"/>
                        <a:gd name="connsiteY7" fmla="*/ 3205406 h 3301653"/>
                        <a:gd name="connsiteX8" fmla="*/ 1568191 w 3617758"/>
                        <a:gd name="connsiteY8" fmla="*/ 3128147 h 3301653"/>
                        <a:gd name="connsiteX9" fmla="*/ 1627344 w 3617758"/>
                        <a:gd name="connsiteY9" fmla="*/ 3082837 h 3301653"/>
                        <a:gd name="connsiteX10" fmla="*/ 1699931 w 3617758"/>
                        <a:gd name="connsiteY10" fmla="*/ 3014582 h 3301653"/>
                        <a:gd name="connsiteX11" fmla="*/ 1731325 w 3617758"/>
                        <a:gd name="connsiteY11" fmla="*/ 2978442 h 3301653"/>
                        <a:gd name="connsiteX12" fmla="*/ 1803183 w 3617758"/>
                        <a:gd name="connsiteY12" fmla="*/ 3047523 h 3301653"/>
                        <a:gd name="connsiteX13" fmla="*/ 2049683 w 3617758"/>
                        <a:gd name="connsiteY13" fmla="*/ 2795834 h 3301653"/>
                        <a:gd name="connsiteX14" fmla="*/ 2126501 w 3617758"/>
                        <a:gd name="connsiteY14" fmla="*/ 2822718 h 3301653"/>
                        <a:gd name="connsiteX15" fmla="*/ 2390525 w 3617758"/>
                        <a:gd name="connsiteY15" fmla="*/ 3085818 h 3301653"/>
                        <a:gd name="connsiteX16" fmla="*/ 3379139 w 3617758"/>
                        <a:gd name="connsiteY16" fmla="*/ 2057452 h 3301653"/>
                        <a:gd name="connsiteX17" fmla="*/ 1483958 w 3617758"/>
                        <a:gd name="connsiteY17" fmla="*/ 235529 h 3301653"/>
                        <a:gd name="connsiteX18" fmla="*/ 232376 w 3617758"/>
                        <a:gd name="connsiteY18" fmla="*/ 1537437 h 3301653"/>
                        <a:gd name="connsiteX19" fmla="*/ 331539 w 3617758"/>
                        <a:gd name="connsiteY19" fmla="*/ 1632767 h 3301653"/>
                        <a:gd name="connsiteX20" fmla="*/ 296665 w 3617758"/>
                        <a:gd name="connsiteY20" fmla="*/ 1665559 h 3301653"/>
                        <a:gd name="connsiteX21" fmla="*/ 231322 w 3617758"/>
                        <a:gd name="connsiteY21" fmla="*/ 1740780 h 3301653"/>
                        <a:gd name="connsiteX22" fmla="*/ 188378 w 3617758"/>
                        <a:gd name="connsiteY22" fmla="*/ 1801671 h 3301653"/>
                        <a:gd name="connsiteX23" fmla="*/ 47160 w 3617758"/>
                        <a:gd name="connsiteY23" fmla="*/ 1665912 h 3301653"/>
                        <a:gd name="connsiteX24" fmla="*/ 42878 w 3617758"/>
                        <a:gd name="connsiteY24" fmla="*/ 1448682 h 3301653"/>
                        <a:gd name="connsiteX25" fmla="*/ 1390224 w 3617758"/>
                        <a:gd name="connsiteY25" fmla="*/ 47160 h 3301653"/>
                        <a:gd name="connsiteX26" fmla="*/ 1607454 w 3617758"/>
                        <a:gd name="connsiteY26" fmla="*/ 42879 h 3301653"/>
                        <a:gd name="connsiteX27" fmla="*/ 3570598 w 3617758"/>
                        <a:gd name="connsiteY27" fmla="*/ 1930136 h 3301653"/>
                        <a:gd name="connsiteX28" fmla="*/ 3574880 w 3617758"/>
                        <a:gd name="connsiteY28" fmla="*/ 2147367 h 33016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3617758" h="3301653">
                          <a:moveTo>
                            <a:pt x="3574880" y="2147367"/>
                          </a:moveTo>
                          <a:lnTo>
                            <a:pt x="2789803" y="2964011"/>
                          </a:lnTo>
                          <a:lnTo>
                            <a:pt x="2788957" y="2963198"/>
                          </a:lnTo>
                          <a:lnTo>
                            <a:pt x="2473416" y="3291428"/>
                          </a:lnTo>
                          <a:lnTo>
                            <a:pt x="2354284" y="3292035"/>
                          </a:lnTo>
                          <a:lnTo>
                            <a:pt x="1747374" y="3301653"/>
                          </a:lnTo>
                          <a:lnTo>
                            <a:pt x="1647926" y="3206049"/>
                          </a:lnTo>
                          <a:lnTo>
                            <a:pt x="1648556" y="3205406"/>
                          </a:lnTo>
                          <a:lnTo>
                            <a:pt x="1568191" y="3128147"/>
                          </a:lnTo>
                          <a:lnTo>
                            <a:pt x="1627344" y="3082837"/>
                          </a:lnTo>
                          <a:cubicBezTo>
                            <a:pt x="1652414" y="3061553"/>
                            <a:pt x="1676649" y="3038800"/>
                            <a:pt x="1699931" y="3014582"/>
                          </a:cubicBezTo>
                          <a:lnTo>
                            <a:pt x="1731325" y="2978442"/>
                          </a:lnTo>
                          <a:lnTo>
                            <a:pt x="1803183" y="3047523"/>
                          </a:lnTo>
                          <a:lnTo>
                            <a:pt x="2049683" y="2795834"/>
                          </a:lnTo>
                          <a:cubicBezTo>
                            <a:pt x="2062062" y="2788775"/>
                            <a:pt x="2085992" y="2769700"/>
                            <a:pt x="2126501" y="2822718"/>
                          </a:cubicBezTo>
                          <a:lnTo>
                            <a:pt x="2390525" y="3085818"/>
                          </a:lnTo>
                          <a:lnTo>
                            <a:pt x="3379139" y="2057452"/>
                          </a:lnTo>
                          <a:lnTo>
                            <a:pt x="1483958" y="235529"/>
                          </a:lnTo>
                          <a:lnTo>
                            <a:pt x="232376" y="1537437"/>
                          </a:lnTo>
                          <a:lnTo>
                            <a:pt x="331539" y="1632767"/>
                          </a:lnTo>
                          <a:lnTo>
                            <a:pt x="296665" y="1665559"/>
                          </a:lnTo>
                          <a:cubicBezTo>
                            <a:pt x="273382" y="1689778"/>
                            <a:pt x="251602" y="1714890"/>
                            <a:pt x="231322" y="1740780"/>
                          </a:cubicBezTo>
                          <a:lnTo>
                            <a:pt x="188378" y="1801671"/>
                          </a:lnTo>
                          <a:lnTo>
                            <a:pt x="47160" y="1665912"/>
                          </a:lnTo>
                          <a:cubicBezTo>
                            <a:pt x="-14009" y="1607108"/>
                            <a:pt x="-15926" y="1509850"/>
                            <a:pt x="42878" y="1448682"/>
                          </a:cubicBezTo>
                          <a:lnTo>
                            <a:pt x="1390224" y="47160"/>
                          </a:lnTo>
                          <a:cubicBezTo>
                            <a:pt x="1449028" y="-14009"/>
                            <a:pt x="1546285" y="-15926"/>
                            <a:pt x="1607454" y="42879"/>
                          </a:cubicBezTo>
                          <a:lnTo>
                            <a:pt x="3570598" y="1930136"/>
                          </a:lnTo>
                          <a:cubicBezTo>
                            <a:pt x="3631767" y="1988940"/>
                            <a:pt x="3633684" y="2086198"/>
                            <a:pt x="3574880" y="214736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" name="Freeform 34"/>
                    <p:cNvSpPr/>
                    <p:nvPr/>
                  </p:nvSpPr>
                  <p:spPr>
                    <a:xfrm>
                      <a:off x="4912456" y="2385060"/>
                      <a:ext cx="1424678" cy="1633834"/>
                    </a:xfrm>
                    <a:custGeom>
                      <a:avLst/>
                      <a:gdLst>
                        <a:gd name="connsiteX0" fmla="*/ 134482 w 273278"/>
                        <a:gd name="connsiteY0" fmla="*/ 0 h 313399"/>
                        <a:gd name="connsiteX1" fmla="*/ 200924 w 273278"/>
                        <a:gd name="connsiteY1" fmla="*/ 87300 h 313399"/>
                        <a:gd name="connsiteX2" fmla="*/ 193702 w 273278"/>
                        <a:gd name="connsiteY2" fmla="*/ 122609 h 313399"/>
                        <a:gd name="connsiteX3" fmla="*/ 179200 w 273278"/>
                        <a:gd name="connsiteY3" fmla="*/ 160436 h 313399"/>
                        <a:gd name="connsiteX4" fmla="*/ 252155 w 273278"/>
                        <a:gd name="connsiteY4" fmla="*/ 193941 h 313399"/>
                        <a:gd name="connsiteX5" fmla="*/ 272128 w 273278"/>
                        <a:gd name="connsiteY5" fmla="*/ 291385 h 313399"/>
                        <a:gd name="connsiteX6" fmla="*/ 1507 w 273278"/>
                        <a:gd name="connsiteY6" fmla="*/ 282681 h 313399"/>
                        <a:gd name="connsiteX7" fmla="*/ 35844 w 273278"/>
                        <a:gd name="connsiteY7" fmla="*/ 188286 h 313399"/>
                        <a:gd name="connsiteX8" fmla="*/ 106840 w 273278"/>
                        <a:gd name="connsiteY8" fmla="*/ 163293 h 313399"/>
                        <a:gd name="connsiteX9" fmla="*/ 89010 w 273278"/>
                        <a:gd name="connsiteY9" fmla="*/ 125954 h 313399"/>
                        <a:gd name="connsiteX10" fmla="*/ 80744 w 273278"/>
                        <a:gd name="connsiteY10" fmla="*/ 89921 h 313399"/>
                        <a:gd name="connsiteX11" fmla="*/ 134482 w 273278"/>
                        <a:gd name="connsiteY11" fmla="*/ 0 h 3133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73278" h="313399">
                          <a:moveTo>
                            <a:pt x="134482" y="0"/>
                          </a:moveTo>
                          <a:cubicBezTo>
                            <a:pt x="160842" y="325"/>
                            <a:pt x="212794" y="13706"/>
                            <a:pt x="200924" y="87300"/>
                          </a:cubicBezTo>
                          <a:cubicBezTo>
                            <a:pt x="208719" y="81688"/>
                            <a:pt x="206753" y="120644"/>
                            <a:pt x="193702" y="122609"/>
                          </a:cubicBezTo>
                          <a:cubicBezTo>
                            <a:pt x="190424" y="138532"/>
                            <a:pt x="177847" y="147132"/>
                            <a:pt x="179200" y="160436"/>
                          </a:cubicBezTo>
                          <a:cubicBezTo>
                            <a:pt x="184608" y="191343"/>
                            <a:pt x="233092" y="175418"/>
                            <a:pt x="252155" y="193941"/>
                          </a:cubicBezTo>
                          <a:cubicBezTo>
                            <a:pt x="267741" y="209962"/>
                            <a:pt x="276579" y="240065"/>
                            <a:pt x="272128" y="291385"/>
                          </a:cubicBezTo>
                          <a:cubicBezTo>
                            <a:pt x="230796" y="316498"/>
                            <a:pt x="40687" y="327854"/>
                            <a:pt x="1507" y="282681"/>
                          </a:cubicBezTo>
                          <a:cubicBezTo>
                            <a:pt x="447" y="264337"/>
                            <a:pt x="-8839" y="211016"/>
                            <a:pt x="35844" y="188286"/>
                          </a:cubicBezTo>
                          <a:cubicBezTo>
                            <a:pt x="63467" y="176675"/>
                            <a:pt x="103896" y="191209"/>
                            <a:pt x="106840" y="163293"/>
                          </a:cubicBezTo>
                          <a:cubicBezTo>
                            <a:pt x="108191" y="151733"/>
                            <a:pt x="89010" y="137965"/>
                            <a:pt x="89010" y="125954"/>
                          </a:cubicBezTo>
                          <a:cubicBezTo>
                            <a:pt x="74809" y="122460"/>
                            <a:pt x="72053" y="82278"/>
                            <a:pt x="80744" y="89921"/>
                          </a:cubicBezTo>
                          <a:cubicBezTo>
                            <a:pt x="68026" y="26372"/>
                            <a:pt x="99080" y="3277"/>
                            <a:pt x="134482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sz="16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9" name="Group 18"/>
              <p:cNvGrpSpPr/>
              <p:nvPr/>
            </p:nvGrpSpPr>
            <p:grpSpPr>
              <a:xfrm>
                <a:off x="1076211" y="2924944"/>
                <a:ext cx="1573544" cy="1849803"/>
                <a:chOff x="1076211" y="2924944"/>
                <a:chExt cx="1573544" cy="1849803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1076211" y="4342351"/>
                  <a:ext cx="1573544" cy="43239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I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Highlights</a:t>
                  </a:r>
                </a:p>
              </p:txBody>
            </p:sp>
            <p:sp>
              <p:nvSpPr>
                <p:cNvPr id="21" name="Freeform 5"/>
                <p:cNvSpPr>
                  <a:spLocks noEditPoints="1"/>
                </p:cNvSpPr>
                <p:nvPr/>
              </p:nvSpPr>
              <p:spPr bwMode="auto">
                <a:xfrm>
                  <a:off x="1190871" y="2924944"/>
                  <a:ext cx="1313588" cy="1310820"/>
                </a:xfrm>
                <a:custGeom>
                  <a:avLst/>
                  <a:gdLst>
                    <a:gd name="T0" fmla="*/ 1188 w 1188"/>
                    <a:gd name="T1" fmla="*/ 717 h 1188"/>
                    <a:gd name="T2" fmla="*/ 1188 w 1188"/>
                    <a:gd name="T3" fmla="*/ 472 h 1188"/>
                    <a:gd name="T4" fmla="*/ 973 w 1188"/>
                    <a:gd name="T5" fmla="*/ 472 h 1188"/>
                    <a:gd name="T6" fmla="*/ 948 w 1188"/>
                    <a:gd name="T7" fmla="*/ 414 h 1188"/>
                    <a:gd name="T8" fmla="*/ 1102 w 1188"/>
                    <a:gd name="T9" fmla="*/ 260 h 1188"/>
                    <a:gd name="T10" fmla="*/ 928 w 1188"/>
                    <a:gd name="T11" fmla="*/ 88 h 1188"/>
                    <a:gd name="T12" fmla="*/ 770 w 1188"/>
                    <a:gd name="T13" fmla="*/ 244 h 1188"/>
                    <a:gd name="T14" fmla="*/ 715 w 1188"/>
                    <a:gd name="T15" fmla="*/ 222 h 1188"/>
                    <a:gd name="T16" fmla="*/ 715 w 1188"/>
                    <a:gd name="T17" fmla="*/ 0 h 1188"/>
                    <a:gd name="T18" fmla="*/ 472 w 1188"/>
                    <a:gd name="T19" fmla="*/ 0 h 1188"/>
                    <a:gd name="T20" fmla="*/ 472 w 1188"/>
                    <a:gd name="T21" fmla="*/ 222 h 1188"/>
                    <a:gd name="T22" fmla="*/ 417 w 1188"/>
                    <a:gd name="T23" fmla="*/ 244 h 1188"/>
                    <a:gd name="T24" fmla="*/ 260 w 1188"/>
                    <a:gd name="T25" fmla="*/ 88 h 1188"/>
                    <a:gd name="T26" fmla="*/ 88 w 1188"/>
                    <a:gd name="T27" fmla="*/ 260 h 1188"/>
                    <a:gd name="T28" fmla="*/ 242 w 1188"/>
                    <a:gd name="T29" fmla="*/ 414 h 1188"/>
                    <a:gd name="T30" fmla="*/ 217 w 1188"/>
                    <a:gd name="T31" fmla="*/ 472 h 1188"/>
                    <a:gd name="T32" fmla="*/ 0 w 1188"/>
                    <a:gd name="T33" fmla="*/ 472 h 1188"/>
                    <a:gd name="T34" fmla="*/ 0 w 1188"/>
                    <a:gd name="T35" fmla="*/ 715 h 1188"/>
                    <a:gd name="T36" fmla="*/ 209 w 1188"/>
                    <a:gd name="T37" fmla="*/ 715 h 1188"/>
                    <a:gd name="T38" fmla="*/ 234 w 1188"/>
                    <a:gd name="T39" fmla="*/ 780 h 1188"/>
                    <a:gd name="T40" fmla="*/ 88 w 1188"/>
                    <a:gd name="T41" fmla="*/ 928 h 1188"/>
                    <a:gd name="T42" fmla="*/ 260 w 1188"/>
                    <a:gd name="T43" fmla="*/ 1100 h 1188"/>
                    <a:gd name="T44" fmla="*/ 404 w 1188"/>
                    <a:gd name="T45" fmla="*/ 957 h 1188"/>
                    <a:gd name="T46" fmla="*/ 471 w 1188"/>
                    <a:gd name="T47" fmla="*/ 985 h 1188"/>
                    <a:gd name="T48" fmla="*/ 471 w 1188"/>
                    <a:gd name="T49" fmla="*/ 1188 h 1188"/>
                    <a:gd name="T50" fmla="*/ 715 w 1188"/>
                    <a:gd name="T51" fmla="*/ 1188 h 1188"/>
                    <a:gd name="T52" fmla="*/ 715 w 1188"/>
                    <a:gd name="T53" fmla="*/ 985 h 1188"/>
                    <a:gd name="T54" fmla="*/ 783 w 1188"/>
                    <a:gd name="T55" fmla="*/ 957 h 1188"/>
                    <a:gd name="T56" fmla="*/ 926 w 1188"/>
                    <a:gd name="T57" fmla="*/ 1100 h 1188"/>
                    <a:gd name="T58" fmla="*/ 1099 w 1188"/>
                    <a:gd name="T59" fmla="*/ 928 h 1188"/>
                    <a:gd name="T60" fmla="*/ 954 w 1188"/>
                    <a:gd name="T61" fmla="*/ 780 h 1188"/>
                    <a:gd name="T62" fmla="*/ 979 w 1188"/>
                    <a:gd name="T63" fmla="*/ 715 h 1188"/>
                    <a:gd name="T64" fmla="*/ 1188 w 1188"/>
                    <a:gd name="T65" fmla="*/ 715 h 1188"/>
                    <a:gd name="T66" fmla="*/ 1188 w 1188"/>
                    <a:gd name="T67" fmla="*/ 717 h 1188"/>
                    <a:gd name="T68" fmla="*/ 594 w 1188"/>
                    <a:gd name="T69" fmla="*/ 840 h 1188"/>
                    <a:gd name="T70" fmla="*/ 358 w 1188"/>
                    <a:gd name="T71" fmla="*/ 604 h 1188"/>
                    <a:gd name="T72" fmla="*/ 594 w 1188"/>
                    <a:gd name="T73" fmla="*/ 368 h 1188"/>
                    <a:gd name="T74" fmla="*/ 830 w 1188"/>
                    <a:gd name="T75" fmla="*/ 604 h 1188"/>
                    <a:gd name="T76" fmla="*/ 594 w 1188"/>
                    <a:gd name="T77" fmla="*/ 840 h 1188"/>
                    <a:gd name="T78" fmla="*/ 507 w 1188"/>
                    <a:gd name="T79" fmla="*/ 444 h 1188"/>
                    <a:gd name="T80" fmla="*/ 758 w 1188"/>
                    <a:gd name="T81" fmla="*/ 604 h 1188"/>
                    <a:gd name="T82" fmla="*/ 507 w 1188"/>
                    <a:gd name="T83" fmla="*/ 764 h 1188"/>
                    <a:gd name="T84" fmla="*/ 507 w 1188"/>
                    <a:gd name="T85" fmla="*/ 444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188" h="1188">
                      <a:moveTo>
                        <a:pt x="1188" y="717"/>
                      </a:moveTo>
                      <a:lnTo>
                        <a:pt x="1188" y="472"/>
                      </a:lnTo>
                      <a:lnTo>
                        <a:pt x="973" y="472"/>
                      </a:lnTo>
                      <a:cubicBezTo>
                        <a:pt x="965" y="452"/>
                        <a:pt x="958" y="432"/>
                        <a:pt x="948" y="414"/>
                      </a:cubicBezTo>
                      <a:lnTo>
                        <a:pt x="1102" y="260"/>
                      </a:lnTo>
                      <a:lnTo>
                        <a:pt x="928" y="88"/>
                      </a:lnTo>
                      <a:lnTo>
                        <a:pt x="770" y="244"/>
                      </a:lnTo>
                      <a:cubicBezTo>
                        <a:pt x="753" y="235"/>
                        <a:pt x="734" y="228"/>
                        <a:pt x="715" y="222"/>
                      </a:cubicBezTo>
                      <a:lnTo>
                        <a:pt x="715" y="0"/>
                      </a:lnTo>
                      <a:lnTo>
                        <a:pt x="472" y="0"/>
                      </a:lnTo>
                      <a:lnTo>
                        <a:pt x="472" y="222"/>
                      </a:lnTo>
                      <a:cubicBezTo>
                        <a:pt x="453" y="228"/>
                        <a:pt x="434" y="235"/>
                        <a:pt x="417" y="244"/>
                      </a:cubicBezTo>
                      <a:lnTo>
                        <a:pt x="260" y="88"/>
                      </a:lnTo>
                      <a:lnTo>
                        <a:pt x="88" y="260"/>
                      </a:lnTo>
                      <a:lnTo>
                        <a:pt x="242" y="414"/>
                      </a:lnTo>
                      <a:cubicBezTo>
                        <a:pt x="232" y="433"/>
                        <a:pt x="223" y="452"/>
                        <a:pt x="217" y="472"/>
                      </a:cubicBezTo>
                      <a:lnTo>
                        <a:pt x="0" y="472"/>
                      </a:lnTo>
                      <a:lnTo>
                        <a:pt x="0" y="715"/>
                      </a:lnTo>
                      <a:lnTo>
                        <a:pt x="209" y="715"/>
                      </a:lnTo>
                      <a:cubicBezTo>
                        <a:pt x="215" y="738"/>
                        <a:pt x="224" y="759"/>
                        <a:pt x="234" y="780"/>
                      </a:cubicBezTo>
                      <a:lnTo>
                        <a:pt x="88" y="928"/>
                      </a:lnTo>
                      <a:lnTo>
                        <a:pt x="260" y="1100"/>
                      </a:lnTo>
                      <a:lnTo>
                        <a:pt x="404" y="957"/>
                      </a:lnTo>
                      <a:cubicBezTo>
                        <a:pt x="425" y="968"/>
                        <a:pt x="448" y="978"/>
                        <a:pt x="471" y="985"/>
                      </a:cubicBezTo>
                      <a:lnTo>
                        <a:pt x="471" y="1188"/>
                      </a:lnTo>
                      <a:lnTo>
                        <a:pt x="715" y="1188"/>
                      </a:lnTo>
                      <a:lnTo>
                        <a:pt x="715" y="985"/>
                      </a:lnTo>
                      <a:cubicBezTo>
                        <a:pt x="739" y="978"/>
                        <a:pt x="762" y="968"/>
                        <a:pt x="783" y="957"/>
                      </a:cubicBezTo>
                      <a:lnTo>
                        <a:pt x="926" y="1100"/>
                      </a:lnTo>
                      <a:lnTo>
                        <a:pt x="1099" y="928"/>
                      </a:lnTo>
                      <a:lnTo>
                        <a:pt x="954" y="780"/>
                      </a:lnTo>
                      <a:cubicBezTo>
                        <a:pt x="964" y="760"/>
                        <a:pt x="973" y="738"/>
                        <a:pt x="979" y="715"/>
                      </a:cubicBezTo>
                      <a:lnTo>
                        <a:pt x="1188" y="715"/>
                      </a:lnTo>
                      <a:lnTo>
                        <a:pt x="1188" y="717"/>
                      </a:lnTo>
                      <a:close/>
                      <a:moveTo>
                        <a:pt x="594" y="840"/>
                      </a:moveTo>
                      <a:cubicBezTo>
                        <a:pt x="464" y="840"/>
                        <a:pt x="358" y="734"/>
                        <a:pt x="358" y="604"/>
                      </a:cubicBezTo>
                      <a:cubicBezTo>
                        <a:pt x="358" y="474"/>
                        <a:pt x="464" y="368"/>
                        <a:pt x="594" y="368"/>
                      </a:cubicBezTo>
                      <a:cubicBezTo>
                        <a:pt x="725" y="368"/>
                        <a:pt x="830" y="474"/>
                        <a:pt x="830" y="604"/>
                      </a:cubicBezTo>
                      <a:cubicBezTo>
                        <a:pt x="830" y="734"/>
                        <a:pt x="725" y="840"/>
                        <a:pt x="594" y="840"/>
                      </a:cubicBezTo>
                      <a:close/>
                      <a:moveTo>
                        <a:pt x="507" y="444"/>
                      </a:moveTo>
                      <a:lnTo>
                        <a:pt x="758" y="604"/>
                      </a:lnTo>
                      <a:lnTo>
                        <a:pt x="507" y="764"/>
                      </a:lnTo>
                      <a:lnTo>
                        <a:pt x="507" y="44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1317506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INTRODUCTION: SEE </a:t>
            </a:r>
            <a:r>
              <a:rPr lang="en-US" sz="20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MANDATE </a:t>
            </a:r>
            <a:endParaRPr lang="en-US" dirty="0"/>
          </a:p>
        </p:txBody>
      </p:sp>
      <p:sp>
        <p:nvSpPr>
          <p:cNvPr id="18436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672263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607C82E4-6066-4D9F-83DB-02BE8E88E017}" type="slidenum">
              <a:rPr lang="en-US" altLang="en-US" sz="1200" smtClean="0">
                <a:solidFill>
                  <a:schemeClr val="bg1"/>
                </a:solidFill>
              </a:rPr>
              <a:pPr/>
              <a:t>3</a:t>
            </a:fld>
            <a:endParaRPr lang="en-US" altLang="en-US" sz="1200" dirty="0" smtClean="0">
              <a:solidFill>
                <a:schemeClr val="bg1"/>
              </a:solidFill>
            </a:endParaRPr>
          </a:p>
        </p:txBody>
      </p:sp>
      <p:sp>
        <p:nvSpPr>
          <p:cNvPr id="5" name="Rounded 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3528" y="2053149"/>
            <a:ext cx="3521108" cy="4249156"/>
          </a:xfrm>
          <a:prstGeom prst="roundRect">
            <a:avLst>
              <a:gd name="adj" fmla="val 5435"/>
            </a:avLst>
          </a:prstGeom>
          <a:solidFill>
            <a:srgbClr val="F2F2F2"/>
          </a:solidFill>
          <a:ln w="9525">
            <a:solidFill>
              <a:srgbClr val="A6A6A6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pPr algn="ctr">
              <a:spcBef>
                <a:spcPts val="1800"/>
              </a:spcBef>
              <a:buClr>
                <a:schemeClr val="tx2"/>
              </a:buClr>
              <a:buSzPct val="105000"/>
            </a:pPr>
            <a:r>
              <a:rPr lang="en-GB" sz="1200" dirty="0">
                <a:latin typeface="Calibri" charset="0"/>
              </a:rPr>
              <a:t> </a:t>
            </a:r>
            <a:r>
              <a:rPr lang="en-GB" sz="1400" b="1" dirty="0">
                <a:latin typeface="Calibri" charset="0"/>
              </a:rPr>
              <a:t>SEE STRATEGIC IMPERATIVES</a:t>
            </a:r>
            <a:r>
              <a:rPr lang="en-GB" sz="1400" dirty="0">
                <a:latin typeface="Calibri" charset="0"/>
              </a:rPr>
              <a:t>.</a:t>
            </a:r>
          </a:p>
          <a:p>
            <a:pPr marL="400050" indent="-400050">
              <a:spcBef>
                <a:spcPts val="1800"/>
              </a:spcBef>
              <a:buClr>
                <a:schemeClr val="tx2"/>
              </a:buClr>
              <a:buSzPct val="105000"/>
              <a:buAutoNum type="romanUcPeriod"/>
            </a:pPr>
            <a:r>
              <a:rPr lang="en-GB" sz="1400" b="1" dirty="0">
                <a:latin typeface="Calibri" charset="0"/>
              </a:rPr>
              <a:t>Increase revenue to 40% by 2025 </a:t>
            </a:r>
            <a:r>
              <a:rPr lang="mr-IN" sz="1200" dirty="0">
                <a:latin typeface="Calibri" charset="0"/>
              </a:rPr>
              <a:t>–</a:t>
            </a:r>
            <a:r>
              <a:rPr lang="en-GB" sz="1200" dirty="0">
                <a:latin typeface="Calibri" charset="0"/>
              </a:rPr>
              <a:t> </a:t>
            </a:r>
            <a:r>
              <a:rPr lang="en-GB" sz="1400" dirty="0">
                <a:latin typeface="Calibri" charset="0"/>
              </a:rPr>
              <a:t>Entity projected 10% increase in revenue for FY2021/2022.</a:t>
            </a:r>
            <a:endParaRPr lang="en-GB" sz="1200" dirty="0">
              <a:latin typeface="Calibri" charset="0"/>
            </a:endParaRPr>
          </a:p>
          <a:p>
            <a:pPr marL="285750" indent="-285750">
              <a:spcBef>
                <a:spcPts val="1800"/>
              </a:spcBef>
              <a:buClr>
                <a:schemeClr val="tx2"/>
              </a:buClr>
              <a:buSzPct val="105000"/>
              <a:buFont typeface="Wingdings" charset="0"/>
              <a:buAutoNum type="romanUcPeriod"/>
            </a:pPr>
            <a:r>
              <a:rPr lang="en-GB" sz="1400" b="1" dirty="0">
                <a:latin typeface="Calibri" charset="0"/>
              </a:rPr>
              <a:t>  Increase SEE market share </a:t>
            </a:r>
            <a:r>
              <a:rPr lang="mr-IN" sz="1400" b="1" dirty="0">
                <a:latin typeface="Calibri" charset="0"/>
              </a:rPr>
              <a:t>–</a:t>
            </a:r>
            <a:r>
              <a:rPr lang="en-GB" sz="1400" b="1" dirty="0">
                <a:latin typeface="Calibri" charset="0"/>
              </a:rPr>
              <a:t> </a:t>
            </a:r>
            <a:r>
              <a:rPr lang="en-GB" sz="1400" dirty="0">
                <a:latin typeface="Calibri" charset="0"/>
              </a:rPr>
              <a:t>Entity projected 7 Memorandum of Understanding (MOUs) by the end of March 2022.  </a:t>
            </a:r>
          </a:p>
          <a:p>
            <a:pPr marL="285750" indent="-285750" algn="just">
              <a:spcBef>
                <a:spcPts val="1800"/>
              </a:spcBef>
              <a:buClr>
                <a:schemeClr val="tx2"/>
              </a:buClr>
              <a:buSzPct val="105000"/>
              <a:buFont typeface="+mj-lt"/>
              <a:buAutoNum type="romanUcPeriod"/>
            </a:pPr>
            <a:r>
              <a:rPr lang="en-GB" sz="1400" b="1" dirty="0">
                <a:latin typeface="Calibri" charset="0"/>
              </a:rPr>
              <a:t> To employ  400 new additional persons with disabilities by 2025 </a:t>
            </a:r>
            <a:r>
              <a:rPr lang="mr-IN" sz="1400" b="1" dirty="0">
                <a:latin typeface="Calibri" charset="0"/>
              </a:rPr>
              <a:t>–</a:t>
            </a:r>
            <a:r>
              <a:rPr lang="en-GB" sz="1400" b="1" dirty="0">
                <a:latin typeface="Calibri" charset="0"/>
              </a:rPr>
              <a:t> </a:t>
            </a:r>
            <a:r>
              <a:rPr lang="en-GB" sz="1400" dirty="0">
                <a:latin typeface="Calibri" charset="0"/>
              </a:rPr>
              <a:t>projected </a:t>
            </a:r>
            <a:r>
              <a:rPr lang="en-GB" sz="1400" dirty="0" smtClean="0">
                <a:latin typeface="Calibri" charset="0"/>
              </a:rPr>
              <a:t>25 </a:t>
            </a:r>
            <a:r>
              <a:rPr lang="en-GB" sz="1400" dirty="0">
                <a:latin typeface="Calibri" charset="0"/>
              </a:rPr>
              <a:t>additional PWD to be employed by 31 March 2022. </a:t>
            </a:r>
          </a:p>
          <a:p>
            <a:pPr algn="just">
              <a:spcBef>
                <a:spcPts val="1800"/>
              </a:spcBef>
              <a:buClr>
                <a:schemeClr val="tx2"/>
              </a:buClr>
              <a:buSzPct val="105000"/>
            </a:pPr>
            <a:endParaRPr lang="en-GB" sz="1400" dirty="0">
              <a:latin typeface="Calibri" charset="0"/>
            </a:endParaRPr>
          </a:p>
          <a:p>
            <a:pPr marL="285750" indent="-285750" algn="just">
              <a:spcBef>
                <a:spcPts val="1800"/>
              </a:spcBef>
              <a:buClr>
                <a:schemeClr val="tx2"/>
              </a:buClr>
              <a:buSzPct val="105000"/>
              <a:buFont typeface="+mj-lt"/>
              <a:buAutoNum type="romanUcPeriod"/>
            </a:pPr>
            <a:endParaRPr lang="en-GB" sz="1400" dirty="0">
              <a:latin typeface="Calibri" charset="0"/>
            </a:endParaRPr>
          </a:p>
          <a:p>
            <a:pPr>
              <a:spcBef>
                <a:spcPts val="1800"/>
              </a:spcBef>
              <a:buClr>
                <a:schemeClr val="tx2"/>
              </a:buClr>
              <a:buSzPct val="105000"/>
            </a:pPr>
            <a:endParaRPr lang="en-GB" sz="1200" dirty="0">
              <a:latin typeface="Calibri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57968" y="2053149"/>
            <a:ext cx="4483245" cy="736325"/>
          </a:xfrm>
          <a:prstGeom prst="rect">
            <a:avLst/>
          </a:prstGeom>
          <a:solidFill>
            <a:srgbClr val="B38538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4" tIns="46795" rIns="45714" bIns="46795" anchor="ctr"/>
          <a:lstStyle/>
          <a:p>
            <a:pPr algn="ctr" eaLnBrk="0" hangingPunct="0">
              <a:defRPr/>
            </a:pPr>
            <a:r>
              <a:rPr lang="en-GB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Arial" charset="0"/>
              </a:rPr>
              <a:t>STATUTORY  OBLIGATIONS FOR SUPPORTED EMPLOYMENT ENTERPRISES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07705" y="2851638"/>
            <a:ext cx="505965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150000"/>
              </a:lnSpc>
              <a:spcBef>
                <a:spcPts val="600"/>
              </a:spcBef>
              <a:buSzPct val="65000"/>
              <a:buFont typeface="Wingdings" charset="0"/>
              <a:buChar char="l"/>
            </a:pPr>
            <a:r>
              <a:rPr lang="en-GB" sz="1400" b="1" dirty="0" smtClean="0">
                <a:solidFill>
                  <a:srgbClr val="000000"/>
                </a:solidFill>
                <a:latin typeface="Calibri" charset="0"/>
              </a:rPr>
              <a:t> Facilitate supported employment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SzPct val="65000"/>
              <a:buFont typeface="Wingdings" charset="0"/>
              <a:buChar char="l"/>
            </a:pPr>
            <a:r>
              <a:rPr lang="en-GB" sz="1400" b="1" dirty="0" smtClean="0">
                <a:solidFill>
                  <a:srgbClr val="000000"/>
                </a:solidFill>
                <a:latin typeface="Calibri" charset="0"/>
              </a:rPr>
              <a:t> Provide work opportunities for people with disabilities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SzPct val="65000"/>
              <a:buFont typeface="Wingdings" charset="0"/>
              <a:buChar char="l"/>
            </a:pPr>
            <a:r>
              <a:rPr lang="en-GB" sz="1400" b="1" dirty="0" smtClean="0">
                <a:solidFill>
                  <a:srgbClr val="000000"/>
                </a:solidFill>
                <a:latin typeface="Calibri" charset="0"/>
              </a:rPr>
              <a:t> Develop and implement programmes that promote the employability of people with disabilities, including people with permanent disablement as defined in the Compensation for Occupational </a:t>
            </a:r>
            <a:r>
              <a:rPr lang="en-GB" sz="1400" b="1" dirty="0">
                <a:solidFill>
                  <a:srgbClr val="000000"/>
                </a:solidFill>
                <a:latin typeface="Calibri" charset="0"/>
              </a:rPr>
              <a:t>I</a:t>
            </a:r>
            <a:r>
              <a:rPr lang="en-GB" sz="1400" b="1" dirty="0" smtClean="0">
                <a:solidFill>
                  <a:srgbClr val="000000"/>
                </a:solidFill>
                <a:latin typeface="Calibri" charset="0"/>
              </a:rPr>
              <a:t>njuries and disease Act No 30 of 1993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SzPct val="65000"/>
              <a:buFont typeface="Wingdings" charset="0"/>
              <a:buChar char="l"/>
            </a:pPr>
            <a:r>
              <a:rPr lang="en-GB" sz="1400" b="1" dirty="0" smtClean="0">
                <a:solidFill>
                  <a:srgbClr val="000000"/>
                </a:solidFill>
                <a:latin typeface="Calibri" charset="0"/>
              </a:rPr>
              <a:t> May perform any other act that may be required by the Minister</a:t>
            </a:r>
          </a:p>
          <a:p>
            <a:pPr lvl="1" eaLnBrk="1" hangingPunct="1">
              <a:spcBef>
                <a:spcPts val="600"/>
              </a:spcBef>
              <a:buSzPct val="65000"/>
            </a:pPr>
            <a:endParaRPr lang="en-GB" sz="1400" b="1" dirty="0">
              <a:solidFill>
                <a:srgbClr val="000000"/>
              </a:solidFill>
              <a:latin typeface="Calibri" charset="0"/>
            </a:endParaRPr>
          </a:p>
          <a:p>
            <a:pPr marL="101600" lvl="1" indent="0" eaLnBrk="1" hangingPunct="1">
              <a:spcBef>
                <a:spcPts val="600"/>
              </a:spcBef>
              <a:buSzPct val="65000"/>
            </a:pPr>
            <a:endParaRPr lang="en-GB" sz="1400" b="1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" name="AutoShape 1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0800000" flipH="1" flipV="1">
            <a:off x="3199012" y="1699728"/>
            <a:ext cx="1291249" cy="1180109"/>
          </a:xfrm>
          <a:custGeom>
            <a:avLst/>
            <a:gdLst>
              <a:gd name="T0" fmla="*/ 51480356 w 21600"/>
              <a:gd name="T1" fmla="*/ 6548382 h 21600"/>
              <a:gd name="T2" fmla="*/ 22485443 w 21600"/>
              <a:gd name="T3" fmla="*/ 49874996 h 21600"/>
              <a:gd name="T4" fmla="*/ 73758058 w 21600"/>
              <a:gd name="T5" fmla="*/ 25644073 h 21600"/>
              <a:gd name="T6" fmla="*/ 85899346 w 21600"/>
              <a:gd name="T7" fmla="*/ -3786765 h 21600"/>
              <a:gd name="T8" fmla="*/ 85899346 w 21600"/>
              <a:gd name="T9" fmla="*/ 28345605 h 21600"/>
              <a:gd name="T10" fmla="*/ 85899346 w 21600"/>
              <a:gd name="T11" fmla="*/ 3659806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75 w 21600"/>
              <a:gd name="T19" fmla="*/ 3173 h 21600"/>
              <a:gd name="T20" fmla="*/ 18425 w 21600"/>
              <a:gd name="T21" fmla="*/ 184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3874" y="5601"/>
                </a:moveTo>
                <a:cubicBezTo>
                  <a:pt x="12943" y="5050"/>
                  <a:pt x="11881" y="4760"/>
                  <a:pt x="10800" y="4760"/>
                </a:cubicBezTo>
                <a:cubicBezTo>
                  <a:pt x="7464" y="4760"/>
                  <a:pt x="4760" y="7464"/>
                  <a:pt x="476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2734" y="0"/>
                  <a:pt x="14633" y="519"/>
                  <a:pt x="16298" y="1504"/>
                </a:cubicBezTo>
                <a:lnTo>
                  <a:pt x="17672" y="-820"/>
                </a:lnTo>
                <a:lnTo>
                  <a:pt x="19459" y="6138"/>
                </a:lnTo>
                <a:lnTo>
                  <a:pt x="12500" y="7925"/>
                </a:lnTo>
                <a:lnTo>
                  <a:pt x="13874" y="5601"/>
                </a:lnTo>
                <a:close/>
              </a:path>
            </a:pathLst>
          </a:custGeom>
          <a:gradFill rotWithShape="1">
            <a:gsLst>
              <a:gs pos="0">
                <a:srgbClr val="66CCFF">
                  <a:alpha val="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/>
          <a:p>
            <a:endParaRPr lang="en-US"/>
          </a:p>
        </p:txBody>
      </p:sp>
      <p:sp>
        <p:nvSpPr>
          <p:cNvPr id="13" name="AutoShape 1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2708729">
            <a:off x="3909642" y="5150259"/>
            <a:ext cx="1371600" cy="1303225"/>
          </a:xfrm>
          <a:custGeom>
            <a:avLst/>
            <a:gdLst>
              <a:gd name="T0" fmla="*/ 1286145637 w 21600"/>
              <a:gd name="T1" fmla="*/ 199781176 h 21600"/>
              <a:gd name="T2" fmla="*/ 561756941 w 21600"/>
              <a:gd name="T3" fmla="*/ 1521610535 h 21600"/>
              <a:gd name="T4" fmla="*/ 1842708215 w 21600"/>
              <a:gd name="T5" fmla="*/ 782361926 h 21600"/>
              <a:gd name="T6" fmla="*/ 2147483647 w 21600"/>
              <a:gd name="T7" fmla="*/ -115528427 h 21600"/>
              <a:gd name="T8" fmla="*/ 2147483647 w 21600"/>
              <a:gd name="T9" fmla="*/ 864781596 h 21600"/>
              <a:gd name="T10" fmla="*/ 2147483647 w 21600"/>
              <a:gd name="T11" fmla="*/ 11165515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3874" y="5601"/>
                </a:moveTo>
                <a:cubicBezTo>
                  <a:pt x="12943" y="5050"/>
                  <a:pt x="11881" y="4760"/>
                  <a:pt x="10800" y="4760"/>
                </a:cubicBezTo>
                <a:cubicBezTo>
                  <a:pt x="7464" y="4760"/>
                  <a:pt x="4760" y="7464"/>
                  <a:pt x="476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2734" y="0"/>
                  <a:pt x="14633" y="519"/>
                  <a:pt x="16298" y="1504"/>
                </a:cubicBezTo>
                <a:lnTo>
                  <a:pt x="17672" y="-820"/>
                </a:lnTo>
                <a:lnTo>
                  <a:pt x="19459" y="6138"/>
                </a:lnTo>
                <a:lnTo>
                  <a:pt x="12500" y="7925"/>
                </a:lnTo>
                <a:lnTo>
                  <a:pt x="13874" y="5601"/>
                </a:lnTo>
                <a:close/>
              </a:path>
            </a:pathLst>
          </a:custGeom>
          <a:gradFill rotWithShape="1">
            <a:gsLst>
              <a:gs pos="0">
                <a:srgbClr val="66CCFF">
                  <a:alpha val="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40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920875"/>
            <a:ext cx="7543800" cy="1200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ZA" dirty="0">
              <a:latin typeface="Arial" charset="0"/>
              <a:ea typeface="ＭＳ Ｐゴシック" pitchFamily="80" charset="-128"/>
            </a:endParaRPr>
          </a:p>
          <a:p>
            <a:pPr>
              <a:defRPr/>
            </a:pPr>
            <a:endParaRPr lang="en-ZA" dirty="0">
              <a:latin typeface="Arial" charset="0"/>
              <a:ea typeface="ＭＳ Ｐゴシック" pitchFamily="80" charset="-128"/>
            </a:endParaRPr>
          </a:p>
          <a:p>
            <a:pPr>
              <a:defRPr/>
            </a:pPr>
            <a:endParaRPr lang="en-ZA" dirty="0">
              <a:latin typeface="Arial" charset="0"/>
              <a:ea typeface="ＭＳ Ｐゴシック" pitchFamily="80" charset="-128"/>
            </a:endParaRPr>
          </a:p>
          <a:p>
            <a:pPr>
              <a:defRPr/>
            </a:pPr>
            <a:endParaRPr lang="en-ZA" dirty="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687763"/>
            <a:ext cx="7543800" cy="1200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ZA" dirty="0">
              <a:latin typeface="Arial" charset="0"/>
              <a:ea typeface="ＭＳ Ｐゴシック" pitchFamily="80" charset="-128"/>
            </a:endParaRPr>
          </a:p>
          <a:p>
            <a:pPr>
              <a:defRPr/>
            </a:pPr>
            <a:endParaRPr lang="en-ZA" dirty="0">
              <a:latin typeface="Arial" charset="0"/>
              <a:ea typeface="ＭＳ Ｐゴシック" pitchFamily="80" charset="-128"/>
            </a:endParaRPr>
          </a:p>
          <a:p>
            <a:pPr>
              <a:defRPr/>
            </a:pPr>
            <a:endParaRPr lang="en-ZA" dirty="0">
              <a:latin typeface="Arial" charset="0"/>
              <a:ea typeface="ＭＳ Ｐゴシック" pitchFamily="80" charset="-128"/>
            </a:endParaRPr>
          </a:p>
          <a:p>
            <a:pPr>
              <a:defRPr/>
            </a:pPr>
            <a:endParaRPr lang="en-ZA" dirty="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04900" y="2124075"/>
            <a:ext cx="838200" cy="792163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sp>
        <p:nvSpPr>
          <p:cNvPr id="5" name="Oval 4"/>
          <p:cNvSpPr/>
          <p:nvPr/>
        </p:nvSpPr>
        <p:spPr>
          <a:xfrm>
            <a:off x="1104900" y="3892550"/>
            <a:ext cx="838200" cy="79216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2057400" y="1935163"/>
            <a:ext cx="6202363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 u="sng" dirty="0">
                <a:solidFill>
                  <a:srgbClr val="000000"/>
                </a:solidFill>
                <a:cs typeface="Times New Roman" pitchFamily="18" charset="0"/>
              </a:rPr>
              <a:t>Implication</a:t>
            </a:r>
            <a:r>
              <a:rPr lang="en-US" altLang="en-US" sz="1800" b="1" dirty="0">
                <a:solidFill>
                  <a:srgbClr val="000000"/>
                </a:solidFill>
                <a:cs typeface="Times New Roman" pitchFamily="18" charset="0"/>
              </a:rPr>
              <a:t>:  </a:t>
            </a:r>
            <a:r>
              <a:rPr lang="en-US" altLang="en-US" sz="1800" b="1" dirty="0">
                <a:solidFill>
                  <a:srgbClr val="00B050"/>
                </a:solidFill>
                <a:cs typeface="Times New Roman" pitchFamily="18" charset="0"/>
              </a:rPr>
              <a:t>ACHIEVED </a:t>
            </a:r>
          </a:p>
          <a:p>
            <a:r>
              <a:rPr lang="en-ZA" altLang="en-US" sz="2000" b="1" dirty="0">
                <a:solidFill>
                  <a:srgbClr val="000000"/>
                </a:solidFill>
                <a:cs typeface="Times New Roman" pitchFamily="18" charset="0"/>
              </a:rPr>
              <a:t>Performance Indicator is on track  or reflects complete implementation. Target achieved</a:t>
            </a:r>
          </a:p>
          <a:p>
            <a:r>
              <a:rPr lang="en-US" altLang="en-US" sz="1800" b="1" dirty="0">
                <a:solidFill>
                  <a:srgbClr val="000000"/>
                </a:solidFill>
                <a:cs typeface="Times New Roman" pitchFamily="18" charset="0"/>
              </a:rPr>
              <a:t> </a:t>
            </a:r>
            <a:r>
              <a:rPr lang="en-US" altLang="en-US" sz="1800" b="1" u="sng" dirty="0">
                <a:solidFill>
                  <a:srgbClr val="00B050"/>
                </a:solidFill>
                <a:cs typeface="Times New Roman" pitchFamily="18" charset="0"/>
              </a:rPr>
              <a:t>100% +  Complete</a:t>
            </a:r>
            <a:endParaRPr lang="en-ZA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1997075" y="3687763"/>
            <a:ext cx="638492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 u="sng" dirty="0">
                <a:solidFill>
                  <a:srgbClr val="000000"/>
                </a:solidFill>
                <a:cs typeface="Times New Roman" pitchFamily="18" charset="0"/>
              </a:rPr>
              <a:t>Implication</a:t>
            </a:r>
            <a:r>
              <a:rPr lang="en-US" altLang="en-US" sz="1800" b="1" dirty="0">
                <a:solidFill>
                  <a:srgbClr val="000000"/>
                </a:solidFill>
                <a:cs typeface="Times New Roman" pitchFamily="18" charset="0"/>
              </a:rPr>
              <a:t>:     </a:t>
            </a:r>
            <a:r>
              <a:rPr lang="en-US" altLang="en-US" sz="1800" b="1" dirty="0">
                <a:solidFill>
                  <a:srgbClr val="FF0000"/>
                </a:solidFill>
                <a:cs typeface="Times New Roman" pitchFamily="18" charset="0"/>
              </a:rPr>
              <a:t>NOT ACHIEVED </a:t>
            </a:r>
          </a:p>
          <a:p>
            <a:r>
              <a:rPr lang="en-ZA" altLang="en-US" sz="2000" b="1" dirty="0">
                <a:solidFill>
                  <a:srgbClr val="000000"/>
                </a:solidFill>
                <a:cs typeface="Times New Roman" pitchFamily="18" charset="0"/>
              </a:rPr>
              <a:t>Performance Indicator behind schedule. Target not achieved</a:t>
            </a:r>
          </a:p>
          <a:p>
            <a:r>
              <a:rPr lang="en-US" altLang="en-US" sz="1800" b="1" dirty="0">
                <a:solidFill>
                  <a:srgbClr val="000000"/>
                </a:solidFill>
                <a:cs typeface="Times New Roman" pitchFamily="18" charset="0"/>
              </a:rPr>
              <a:t> </a:t>
            </a:r>
            <a:r>
              <a:rPr lang="en-US" altLang="en-US" sz="1800" b="1" u="sng" dirty="0">
                <a:solidFill>
                  <a:srgbClr val="FF0000"/>
                </a:solidFill>
                <a:cs typeface="Times New Roman" pitchFamily="18" charset="0"/>
              </a:rPr>
              <a:t>0% - 99% Complete</a:t>
            </a:r>
            <a:endParaRPr lang="en-ZA" altLang="en-US" sz="1800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488" name="Title 1"/>
          <p:cNvSpPr txBox="1">
            <a:spLocks/>
          </p:cNvSpPr>
          <p:nvPr/>
        </p:nvSpPr>
        <p:spPr bwMode="auto">
          <a:xfrm>
            <a:off x="457200" y="447675"/>
            <a:ext cx="8229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0" hangingPunct="0"/>
            <a:r>
              <a:rPr lang="en-US" altLang="en-US" sz="2400" b="1" dirty="0"/>
              <a:t>LEGEND</a:t>
            </a:r>
          </a:p>
        </p:txBody>
      </p:sp>
      <p:sp>
        <p:nvSpPr>
          <p:cNvPr id="2048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727825" y="6399213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05A1E5BE-B0D0-4DBE-87AC-F9180240E92E}" type="slidenum">
              <a:rPr lang="en-US" altLang="en-US" sz="1200" smtClean="0">
                <a:solidFill>
                  <a:schemeClr val="bg1"/>
                </a:solidFill>
              </a:rPr>
              <a:pPr/>
              <a:t>4</a:t>
            </a:fld>
            <a:endParaRPr lang="en-US" altLang="en-US" sz="1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 dirty="0" smtClean="0">
                <a:ea typeface="ＭＳ Ｐゴシック" pitchFamily="34" charset="-128"/>
              </a:rPr>
              <a:t>QUARTER 1 OVERALL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9045"/>
            <a:ext cx="8229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US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US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US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endParaRPr lang="en-US" sz="2400" b="1" dirty="0" smtClean="0">
              <a:solidFill>
                <a:prstClr val="black"/>
              </a:solidFill>
              <a:ea typeface="ＭＳ Ｐゴシック" pitchFamily="-80" charset="-128"/>
              <a:cs typeface="+mj-cs"/>
            </a:endParaRPr>
          </a:p>
          <a:p>
            <a:pPr marL="0" indent="0">
              <a:buFont typeface="Arial" charset="0"/>
              <a:buNone/>
              <a:defRPr/>
            </a:pPr>
            <a:endParaRPr lang="en-US" sz="2400" b="1" dirty="0">
              <a:solidFill>
                <a:prstClr val="black"/>
              </a:solidFill>
              <a:ea typeface="ＭＳ Ｐゴシック" pitchFamily="-80" charset="-128"/>
              <a:cs typeface="+mj-cs"/>
            </a:endParaRP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705600" y="6399213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3920EC9B-F213-4794-9686-B4DEABB24D7C}" type="slidenum">
              <a:rPr lang="en-US" altLang="en-US" sz="1200" smtClean="0">
                <a:solidFill>
                  <a:schemeClr val="bg1"/>
                </a:solidFill>
              </a:rPr>
              <a:pPr/>
              <a:t>5</a:t>
            </a:fld>
            <a:endParaRPr lang="en-US" altLang="en-US" sz="12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8927" y="1655179"/>
            <a:ext cx="7606146" cy="736325"/>
          </a:xfrm>
          <a:prstGeom prst="rect">
            <a:avLst/>
          </a:prstGeom>
          <a:solidFill>
            <a:srgbClr val="B38538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4" tIns="46795" rIns="45714" bIns="46795" anchor="ctr"/>
          <a:lstStyle/>
          <a:p>
            <a:pPr algn="ctr" eaLnBrk="0" hangingPunct="0">
              <a:defRPr/>
            </a:pPr>
            <a:r>
              <a:rPr lang="en-GB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Arial" charset="0"/>
              </a:rPr>
              <a:t>OVERALL  ACHIEVEMENTS PER STRATEGIC OBJECTIVE DURING </a:t>
            </a:r>
            <a:r>
              <a:rPr lang="en-GB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Arial" charset="0"/>
              </a:rPr>
              <a:t>QUARTER  1</a:t>
            </a:r>
          </a:p>
          <a:p>
            <a:pPr algn="ctr" eaLnBrk="0" hangingPunct="0">
              <a:defRPr/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Arial" charset="0"/>
              </a:rPr>
              <a:t> </a:t>
            </a:r>
            <a:r>
              <a:rPr lang="en-GB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Arial" charset="0"/>
              </a:rPr>
              <a:t>(APRIL TO JUNE 2020/21 )</a:t>
            </a:r>
          </a:p>
        </p:txBody>
      </p:sp>
      <p:graphicFrame>
        <p:nvGraphicFramePr>
          <p:cNvPr id="7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11888016"/>
              </p:ext>
            </p:extLst>
          </p:nvPr>
        </p:nvGraphicFramePr>
        <p:xfrm>
          <a:off x="457200" y="2770600"/>
          <a:ext cx="8381999" cy="323794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54515">
                  <a:extLst>
                    <a:ext uri="{9D8B030D-6E8A-4147-A177-3AD203B41FA5}">
                      <a16:colId xmlns:a16="http://schemas.microsoft.com/office/drawing/2014/main" xmlns="" val="2715169436"/>
                    </a:ext>
                  </a:extLst>
                </a:gridCol>
                <a:gridCol w="1103844">
                  <a:extLst>
                    <a:ext uri="{9D8B030D-6E8A-4147-A177-3AD203B41FA5}">
                      <a16:colId xmlns:a16="http://schemas.microsoft.com/office/drawing/2014/main" xmlns="" val="3984775952"/>
                    </a:ext>
                  </a:extLst>
                </a:gridCol>
                <a:gridCol w="1453949">
                  <a:extLst>
                    <a:ext uri="{9D8B030D-6E8A-4147-A177-3AD203B41FA5}">
                      <a16:colId xmlns:a16="http://schemas.microsoft.com/office/drawing/2014/main" xmlns="" val="3755300308"/>
                    </a:ext>
                  </a:extLst>
                </a:gridCol>
                <a:gridCol w="981273">
                  <a:extLst>
                    <a:ext uri="{9D8B030D-6E8A-4147-A177-3AD203B41FA5}">
                      <a16:colId xmlns:a16="http://schemas.microsoft.com/office/drawing/2014/main" xmlns="" val="1100068330"/>
                    </a:ext>
                  </a:extLst>
                </a:gridCol>
                <a:gridCol w="1064380">
                  <a:extLst>
                    <a:ext uri="{9D8B030D-6E8A-4147-A177-3AD203B41FA5}">
                      <a16:colId xmlns:a16="http://schemas.microsoft.com/office/drawing/2014/main" xmlns="" val="2629139355"/>
                    </a:ext>
                  </a:extLst>
                </a:gridCol>
                <a:gridCol w="1224038">
                  <a:extLst>
                    <a:ext uri="{9D8B030D-6E8A-4147-A177-3AD203B41FA5}">
                      <a16:colId xmlns:a16="http://schemas.microsoft.com/office/drawing/2014/main" xmlns="" val="1087271855"/>
                    </a:ext>
                  </a:extLst>
                </a:gridCol>
              </a:tblGrid>
              <a:tr h="41526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PRIORITY</a:t>
                      </a:r>
                      <a:r>
                        <a:rPr lang="en-US" sz="1400" kern="1200" baseline="0" dirty="0" smtClean="0">
                          <a:effectLst/>
                        </a:rPr>
                        <a:t> 2: </a:t>
                      </a:r>
                      <a:r>
                        <a:rPr lang="en-US" sz="1800" kern="1200" baseline="0" dirty="0" smtClean="0">
                          <a:effectLst/>
                        </a:rPr>
                        <a:t>ECONOMIC TRANSFORMATION AND JOB CREATION</a:t>
                      </a:r>
                      <a:endParaRPr lang="en-US" sz="14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1465047"/>
                  </a:ext>
                </a:extLst>
              </a:tr>
              <a:tr h="1268241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</a:rPr>
                        <a:t>PURPOSE</a:t>
                      </a:r>
                      <a:endParaRPr lang="en-ZA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bg1"/>
                          </a:solidFill>
                          <a:effectLst/>
                        </a:rPr>
                        <a:t>ANNUAL PLANNED INDICATORS</a:t>
                      </a: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INDICATORS WITH TARGETS REPORTING IN QUARTER 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bg1"/>
                          </a:solidFill>
                          <a:effectLst/>
                        </a:rPr>
                        <a:t>ACHIEVED</a:t>
                      </a:r>
                      <a:endParaRPr lang="en-US" sz="1400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en-ZA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bg1"/>
                          </a:solidFill>
                          <a:effectLst/>
                        </a:rPr>
                        <a:t>NOT ACHIEVED</a:t>
                      </a:r>
                      <a:endParaRPr lang="en-US" sz="1400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en-ZA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bg1"/>
                          </a:solidFill>
                          <a:effectLst/>
                        </a:rPr>
                        <a:t>OVERALL ACHIEVEMENT %</a:t>
                      </a:r>
                      <a:endParaRPr lang="en-US" sz="1400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en-ZA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4045749"/>
                  </a:ext>
                </a:extLst>
              </a:tr>
              <a:tr h="7295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effectLst/>
                        </a:rPr>
                        <a:t>PROVIDE WORK OPPORTUNITIES FOR PEOPLE WITH DISABILITIES</a:t>
                      </a:r>
                      <a:endParaRPr lang="en-US" sz="14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ZA" sz="10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9721319"/>
                  </a:ext>
                </a:extLst>
              </a:tr>
              <a:tr h="415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bg1"/>
                          </a:solidFill>
                          <a:effectLst/>
                        </a:rPr>
                        <a:t>TOTAL NUMBER OF INDICATORS</a:t>
                      </a:r>
                      <a:endParaRPr lang="en-US" sz="14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1790450"/>
                  </a:ext>
                </a:extLst>
              </a:tr>
              <a:tr h="409653">
                <a:tc gridSpan="5"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bg1"/>
                          </a:solidFill>
                        </a:rPr>
                        <a:t>OVERALL PERFORMANCE</a:t>
                      </a:r>
                      <a:endParaRPr lang="en-ZA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rgbClr val="FF0000"/>
                          </a:solidFill>
                        </a:rPr>
                        <a:t>0%</a:t>
                      </a:r>
                      <a:endParaRPr lang="en-ZA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040417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 dirty="0" smtClean="0">
                <a:ea typeface="ＭＳ Ｐゴシック" pitchFamily="34" charset="-128"/>
              </a:rPr>
              <a:t>QUARTER 2 OVERALL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sz="2400" b="1" dirty="0" smtClean="0">
              <a:solidFill>
                <a:prstClr val="black"/>
              </a:solidFill>
              <a:ea typeface="ＭＳ Ｐゴシック" pitchFamily="-80" charset="-128"/>
              <a:cs typeface="+mj-cs"/>
            </a:endParaRPr>
          </a:p>
          <a:p>
            <a:pPr>
              <a:buFont typeface="Arial" charset="0"/>
              <a:buChar char="•"/>
              <a:defRPr/>
            </a:pPr>
            <a:endParaRPr lang="en-US" sz="2400" b="1" dirty="0">
              <a:solidFill>
                <a:prstClr val="black"/>
              </a:solidFill>
              <a:ea typeface="ＭＳ Ｐゴシック" pitchFamily="-80" charset="-128"/>
              <a:cs typeface="+mj-cs"/>
            </a:endParaRPr>
          </a:p>
          <a:p>
            <a:pPr marL="0" indent="0" algn="ctr"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US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US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US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endParaRPr lang="en-US" sz="2400" b="1" dirty="0" smtClean="0">
              <a:solidFill>
                <a:prstClr val="black"/>
              </a:solidFill>
              <a:ea typeface="ＭＳ Ｐゴシック" pitchFamily="-80" charset="-128"/>
              <a:cs typeface="+mj-cs"/>
            </a:endParaRPr>
          </a:p>
          <a:p>
            <a:pPr marL="0" indent="0">
              <a:buFont typeface="Arial" charset="0"/>
              <a:buNone/>
              <a:defRPr/>
            </a:pPr>
            <a:endParaRPr lang="en-US" sz="2400" b="1" dirty="0">
              <a:solidFill>
                <a:prstClr val="black"/>
              </a:solidFill>
              <a:ea typeface="ＭＳ Ｐゴシック" pitchFamily="-80" charset="-128"/>
              <a:cs typeface="+mj-cs"/>
            </a:endParaRPr>
          </a:p>
        </p:txBody>
      </p:sp>
      <p:sp>
        <p:nvSpPr>
          <p:cNvPr id="24580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705600" y="6399213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71B71DF6-2438-4BC2-A108-2658703CEF41}" type="slidenum">
              <a:rPr lang="en-US" altLang="en-US" sz="1200" smtClean="0">
                <a:solidFill>
                  <a:schemeClr val="bg1"/>
                </a:solidFill>
              </a:rPr>
              <a:pPr/>
              <a:t>6</a:t>
            </a:fld>
            <a:endParaRPr lang="en-US" altLang="en-US" sz="1200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8927" y="1655179"/>
            <a:ext cx="7606146" cy="736325"/>
          </a:xfrm>
          <a:prstGeom prst="rect">
            <a:avLst/>
          </a:prstGeom>
          <a:solidFill>
            <a:srgbClr val="B38538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4" tIns="46795" rIns="45714" bIns="46795" anchor="ctr"/>
          <a:lstStyle/>
          <a:p>
            <a:pPr algn="ctr" eaLnBrk="0" hangingPunct="0">
              <a:defRPr/>
            </a:pPr>
            <a:r>
              <a:rPr lang="en-GB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Arial" charset="0"/>
              </a:rPr>
              <a:t>OVERALL  ACHIEVEMENTS PER STRATEGIC OBJECTIVE DURING </a:t>
            </a:r>
            <a:r>
              <a:rPr lang="en-GB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Arial" charset="0"/>
              </a:rPr>
              <a:t>QUARTER 2 </a:t>
            </a:r>
          </a:p>
          <a:p>
            <a:pPr algn="ctr" eaLnBrk="0" hangingPunct="0">
              <a:defRPr/>
            </a:pPr>
            <a:r>
              <a:rPr lang="en-GB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Arial" charset="0"/>
              </a:rPr>
              <a:t> </a:t>
            </a:r>
            <a:r>
              <a:rPr lang="en-GB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Arial" charset="0"/>
              </a:rPr>
              <a:t>(JULY TO SEPT 2020/21)  </a:t>
            </a:r>
          </a:p>
        </p:txBody>
      </p:sp>
      <p:graphicFrame>
        <p:nvGraphicFramePr>
          <p:cNvPr id="9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8763842"/>
              </p:ext>
            </p:extLst>
          </p:nvPr>
        </p:nvGraphicFramePr>
        <p:xfrm>
          <a:off x="457200" y="2770600"/>
          <a:ext cx="8381999" cy="323794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54515">
                  <a:extLst>
                    <a:ext uri="{9D8B030D-6E8A-4147-A177-3AD203B41FA5}">
                      <a16:colId xmlns:a16="http://schemas.microsoft.com/office/drawing/2014/main" xmlns="" val="2715169436"/>
                    </a:ext>
                  </a:extLst>
                </a:gridCol>
                <a:gridCol w="1103844">
                  <a:extLst>
                    <a:ext uri="{9D8B030D-6E8A-4147-A177-3AD203B41FA5}">
                      <a16:colId xmlns:a16="http://schemas.microsoft.com/office/drawing/2014/main" xmlns="" val="3984775952"/>
                    </a:ext>
                  </a:extLst>
                </a:gridCol>
                <a:gridCol w="1453949">
                  <a:extLst>
                    <a:ext uri="{9D8B030D-6E8A-4147-A177-3AD203B41FA5}">
                      <a16:colId xmlns:a16="http://schemas.microsoft.com/office/drawing/2014/main" xmlns="" val="3755300308"/>
                    </a:ext>
                  </a:extLst>
                </a:gridCol>
                <a:gridCol w="981273">
                  <a:extLst>
                    <a:ext uri="{9D8B030D-6E8A-4147-A177-3AD203B41FA5}">
                      <a16:colId xmlns:a16="http://schemas.microsoft.com/office/drawing/2014/main" xmlns="" val="1100068330"/>
                    </a:ext>
                  </a:extLst>
                </a:gridCol>
                <a:gridCol w="1064380">
                  <a:extLst>
                    <a:ext uri="{9D8B030D-6E8A-4147-A177-3AD203B41FA5}">
                      <a16:colId xmlns:a16="http://schemas.microsoft.com/office/drawing/2014/main" xmlns="" val="2629139355"/>
                    </a:ext>
                  </a:extLst>
                </a:gridCol>
                <a:gridCol w="1224038">
                  <a:extLst>
                    <a:ext uri="{9D8B030D-6E8A-4147-A177-3AD203B41FA5}">
                      <a16:colId xmlns:a16="http://schemas.microsoft.com/office/drawing/2014/main" xmlns="" val="1087271855"/>
                    </a:ext>
                  </a:extLst>
                </a:gridCol>
              </a:tblGrid>
              <a:tr h="41526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PRIORITY</a:t>
                      </a:r>
                      <a:r>
                        <a:rPr lang="en-US" sz="1400" kern="1200" baseline="0" dirty="0" smtClean="0">
                          <a:effectLst/>
                        </a:rPr>
                        <a:t> 2: </a:t>
                      </a:r>
                      <a:r>
                        <a:rPr lang="en-US" sz="1800" kern="1200" baseline="0" dirty="0" smtClean="0">
                          <a:effectLst/>
                        </a:rPr>
                        <a:t>ECONOMIC TRANSFORMATION AND JOB CREATION</a:t>
                      </a:r>
                      <a:endParaRPr lang="en-US" sz="14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1465047"/>
                  </a:ext>
                </a:extLst>
              </a:tr>
              <a:tr h="1268241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solidFill>
                            <a:schemeClr val="bg1"/>
                          </a:solidFill>
                        </a:rPr>
                        <a:t>PURPOSE</a:t>
                      </a:r>
                      <a:endParaRPr lang="en-ZA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bg1"/>
                          </a:solidFill>
                          <a:effectLst/>
                        </a:rPr>
                        <a:t>ANNUAL PLANNED INDICATORS</a:t>
                      </a: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INDICATORS WITH TARGETS REPORTING IN QUARTER 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bg1"/>
                          </a:solidFill>
                          <a:effectLst/>
                        </a:rPr>
                        <a:t>ACHIEVED</a:t>
                      </a:r>
                      <a:endParaRPr lang="en-US" sz="1400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en-ZA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bg1"/>
                          </a:solidFill>
                          <a:effectLst/>
                        </a:rPr>
                        <a:t>NOT ACHIEVED</a:t>
                      </a:r>
                      <a:endParaRPr lang="en-US" sz="1400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en-ZA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bg1"/>
                          </a:solidFill>
                          <a:effectLst/>
                        </a:rPr>
                        <a:t>OVERALL ACHIEVEMENT %</a:t>
                      </a:r>
                      <a:endParaRPr lang="en-US" sz="1400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en-ZA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4045749"/>
                  </a:ext>
                </a:extLst>
              </a:tr>
              <a:tr h="7295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effectLst/>
                        </a:rPr>
                        <a:t>PROVIDE WORK OPPORTUNITIES FOR PEOPLE WITH DISABILITIES</a:t>
                      </a:r>
                      <a:endParaRPr lang="en-US" sz="14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ZA" sz="10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9721319"/>
                  </a:ext>
                </a:extLst>
              </a:tr>
              <a:tr h="415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bg1"/>
                          </a:solidFill>
                          <a:effectLst/>
                        </a:rPr>
                        <a:t>TOTAL NUMBER OF INDICATORS</a:t>
                      </a:r>
                      <a:endParaRPr lang="en-US" sz="14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1790450"/>
                  </a:ext>
                </a:extLst>
              </a:tr>
              <a:tr h="409653">
                <a:tc gridSpan="5"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bg1"/>
                          </a:solidFill>
                        </a:rPr>
                        <a:t>OVERALL PERFORMANCE</a:t>
                      </a:r>
                      <a:endParaRPr lang="en-ZA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rgbClr val="FF0000"/>
                          </a:solidFill>
                        </a:rPr>
                        <a:t>0%</a:t>
                      </a:r>
                      <a:endParaRPr lang="en-ZA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040417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 dirty="0" smtClean="0">
                <a:ea typeface="ＭＳ Ｐゴシック" pitchFamily="34" charset="-128"/>
              </a:rPr>
              <a:t>QUARTER 3 OVERALL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sz="2400" b="1" dirty="0" smtClean="0">
              <a:solidFill>
                <a:prstClr val="black"/>
              </a:solidFill>
              <a:ea typeface="ＭＳ Ｐゴシック" pitchFamily="-80" charset="-128"/>
              <a:cs typeface="+mj-cs"/>
            </a:endParaRPr>
          </a:p>
          <a:p>
            <a:pPr>
              <a:buFont typeface="Arial" charset="0"/>
              <a:buChar char="•"/>
              <a:defRPr/>
            </a:pPr>
            <a:endParaRPr lang="en-US" sz="2400" b="1" dirty="0">
              <a:solidFill>
                <a:prstClr val="black"/>
              </a:solidFill>
              <a:ea typeface="ＭＳ Ｐゴシック" pitchFamily="-80" charset="-128"/>
              <a:cs typeface="+mj-cs"/>
            </a:endParaRPr>
          </a:p>
          <a:p>
            <a:pPr marL="0" indent="0">
              <a:buFont typeface="Arial" charset="0"/>
              <a:buNone/>
              <a:defRPr/>
            </a:pPr>
            <a:endParaRPr lang="en-US" sz="2400" b="1" dirty="0">
              <a:solidFill>
                <a:prstClr val="black"/>
              </a:solidFill>
              <a:ea typeface="ＭＳ Ｐゴシック" pitchFamily="-80" charset="-128"/>
              <a:cs typeface="+mj-cs"/>
            </a:endParaRPr>
          </a:p>
        </p:txBody>
      </p:sp>
      <p:sp>
        <p:nvSpPr>
          <p:cNvPr id="2765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705600" y="6399213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DFE62AF5-5E40-40C7-9DE2-F9B43721FE9F}" type="slidenum">
              <a:rPr lang="en-US" altLang="en-US" sz="1200" smtClean="0">
                <a:solidFill>
                  <a:schemeClr val="bg1"/>
                </a:solidFill>
              </a:rPr>
              <a:pPr/>
              <a:t>7</a:t>
            </a:fld>
            <a:endParaRPr lang="en-US" altLang="en-US" sz="1200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8927" y="1655179"/>
            <a:ext cx="7606146" cy="736325"/>
          </a:xfrm>
          <a:prstGeom prst="rect">
            <a:avLst/>
          </a:prstGeom>
          <a:solidFill>
            <a:srgbClr val="B38538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4" tIns="46795" rIns="45714" bIns="46795" anchor="ctr"/>
          <a:lstStyle/>
          <a:p>
            <a:pPr algn="ctr" eaLnBrk="0" hangingPunct="0">
              <a:defRPr/>
            </a:pPr>
            <a:r>
              <a:rPr lang="en-GB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Arial" charset="0"/>
              </a:rPr>
              <a:t>OVERALL  ACHIEVEMENTS PER STRATEGIC OBJECTIVE DURING </a:t>
            </a:r>
            <a:r>
              <a:rPr lang="en-GB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Arial" charset="0"/>
              </a:rPr>
              <a:t>QUARTER 3</a:t>
            </a:r>
          </a:p>
          <a:p>
            <a:pPr algn="ctr" eaLnBrk="0" hangingPunct="0">
              <a:defRPr/>
            </a:pPr>
            <a:r>
              <a:rPr lang="en-GB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Arial" charset="0"/>
              </a:rPr>
              <a:t> </a:t>
            </a:r>
            <a:r>
              <a:rPr lang="en-GB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Arial" charset="0"/>
              </a:rPr>
              <a:t>(OCTOBER TO DEC 2020/21)  </a:t>
            </a:r>
          </a:p>
        </p:txBody>
      </p:sp>
      <p:graphicFrame>
        <p:nvGraphicFramePr>
          <p:cNvPr id="6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21768086"/>
              </p:ext>
            </p:extLst>
          </p:nvPr>
        </p:nvGraphicFramePr>
        <p:xfrm>
          <a:off x="339634" y="2574065"/>
          <a:ext cx="8560526" cy="30168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73383">
                  <a:extLst>
                    <a:ext uri="{9D8B030D-6E8A-4147-A177-3AD203B41FA5}">
                      <a16:colId xmlns:a16="http://schemas.microsoft.com/office/drawing/2014/main" xmlns="" val="271516943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3984775952"/>
                    </a:ext>
                  </a:extLst>
                </a:gridCol>
                <a:gridCol w="1619794">
                  <a:extLst>
                    <a:ext uri="{9D8B030D-6E8A-4147-A177-3AD203B41FA5}">
                      <a16:colId xmlns:a16="http://schemas.microsoft.com/office/drawing/2014/main" xmlns="" val="3755300308"/>
                    </a:ext>
                  </a:extLst>
                </a:gridCol>
                <a:gridCol w="992778">
                  <a:extLst>
                    <a:ext uri="{9D8B030D-6E8A-4147-A177-3AD203B41FA5}">
                      <a16:colId xmlns:a16="http://schemas.microsoft.com/office/drawing/2014/main" xmlns="" val="1100068330"/>
                    </a:ext>
                  </a:extLst>
                </a:gridCol>
                <a:gridCol w="1149531">
                  <a:extLst>
                    <a:ext uri="{9D8B030D-6E8A-4147-A177-3AD203B41FA5}">
                      <a16:colId xmlns:a16="http://schemas.microsoft.com/office/drawing/2014/main" xmlns="" val="2629139355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xmlns="" val="1087271855"/>
                    </a:ext>
                  </a:extLst>
                </a:gridCol>
              </a:tblGrid>
              <a:tr h="386908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PRIORITY</a:t>
                      </a:r>
                      <a:r>
                        <a:rPr lang="en-US" sz="1400" kern="1200" baseline="0" dirty="0" smtClean="0">
                          <a:effectLst/>
                        </a:rPr>
                        <a:t> 2: ECONOMIC TRANSFORMATION AND JOB CREATION</a:t>
                      </a:r>
                      <a:endParaRPr lang="en-US" sz="14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1465047"/>
                  </a:ext>
                </a:extLst>
              </a:tr>
              <a:tr h="1181638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bg1"/>
                          </a:solidFill>
                        </a:rPr>
                        <a:t>PURPOSE</a:t>
                      </a:r>
                      <a:endParaRPr lang="en-ZA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bg1"/>
                          </a:solidFill>
                          <a:effectLst/>
                        </a:rPr>
                        <a:t>ANNUAL PLANNED INDICATORS</a:t>
                      </a: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INDICATORS WITH TARGETS REPORTING IN QUARTER 3</a:t>
                      </a:r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bg1"/>
                          </a:solidFill>
                          <a:effectLst/>
                        </a:rPr>
                        <a:t>ACHIEVED</a:t>
                      </a:r>
                      <a:endParaRPr lang="en-US" sz="1400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en-ZA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bg1"/>
                          </a:solidFill>
                          <a:effectLst/>
                        </a:rPr>
                        <a:t>NOT ACHIEVED</a:t>
                      </a:r>
                      <a:endParaRPr lang="en-US" sz="1400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en-ZA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bg1"/>
                          </a:solidFill>
                          <a:effectLst/>
                        </a:rPr>
                        <a:t>OVERALL ACHIEVEMENT %</a:t>
                      </a:r>
                      <a:endParaRPr lang="en-US" sz="1400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en-ZA" sz="100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4045749"/>
                  </a:ext>
                </a:extLst>
              </a:tr>
              <a:tr h="6797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effectLst/>
                        </a:rPr>
                        <a:t>PROVIDE WORK OPPORTUNITIES FOR PEOPLE WITH DISABILITIES</a:t>
                      </a:r>
                      <a:endParaRPr lang="en-US" sz="1400" b="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ZA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ZA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ZA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ZA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ZA" sz="1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9721319"/>
                  </a:ext>
                </a:extLst>
              </a:tr>
              <a:tr h="3869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bg1"/>
                          </a:solidFill>
                          <a:effectLst/>
                        </a:rPr>
                        <a:t>TOTAL NUMBER OF INDICATORS</a:t>
                      </a:r>
                      <a:endParaRPr lang="en-US" sz="14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ZA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ZA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ZA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ZA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1790450"/>
                  </a:ext>
                </a:extLst>
              </a:tr>
              <a:tr h="381680">
                <a:tc gridSpan="5"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bg1"/>
                          </a:solidFill>
                        </a:rPr>
                        <a:t>OVERALL PERFORMANCE</a:t>
                      </a:r>
                      <a:endParaRPr lang="en-ZA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rgbClr val="00B050"/>
                          </a:solidFill>
                        </a:rPr>
                        <a:t>100%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040417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 dirty="0" smtClean="0">
                <a:ea typeface="ＭＳ Ｐゴシック" pitchFamily="34" charset="-128"/>
              </a:rPr>
              <a:t>QUARTER 4 OVERALL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sz="2400" b="1" dirty="0" smtClean="0">
              <a:solidFill>
                <a:prstClr val="black"/>
              </a:solidFill>
              <a:ea typeface="ＭＳ Ｐゴシック" pitchFamily="-80" charset="-128"/>
              <a:cs typeface="+mj-cs"/>
            </a:endParaRPr>
          </a:p>
          <a:p>
            <a:pPr>
              <a:buFont typeface="Arial" charset="0"/>
              <a:buChar char="•"/>
              <a:defRPr/>
            </a:pPr>
            <a:endParaRPr lang="en-US" sz="2400" b="1" dirty="0">
              <a:solidFill>
                <a:prstClr val="black"/>
              </a:solidFill>
              <a:ea typeface="ＭＳ Ｐゴシック" pitchFamily="-80" charset="-128"/>
              <a:cs typeface="+mj-cs"/>
            </a:endParaRPr>
          </a:p>
          <a:p>
            <a:pPr marL="0" indent="0" algn="ctr"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US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US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US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endParaRPr lang="en-US" sz="2400" b="1" dirty="0" smtClean="0">
              <a:solidFill>
                <a:prstClr val="black"/>
              </a:solidFill>
              <a:ea typeface="ＭＳ Ｐゴシック" pitchFamily="-80" charset="-128"/>
              <a:cs typeface="+mj-cs"/>
            </a:endParaRPr>
          </a:p>
          <a:p>
            <a:pPr marL="0" indent="0">
              <a:buFont typeface="Arial" charset="0"/>
              <a:buNone/>
              <a:defRPr/>
            </a:pPr>
            <a:endParaRPr lang="en-US" sz="2400" b="1" dirty="0">
              <a:solidFill>
                <a:prstClr val="black"/>
              </a:solidFill>
              <a:ea typeface="ＭＳ Ｐゴシック" pitchFamily="-80" charset="-128"/>
              <a:cs typeface="+mj-cs"/>
            </a:endParaRPr>
          </a:p>
        </p:txBody>
      </p:sp>
      <p:sp>
        <p:nvSpPr>
          <p:cNvPr id="2765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705600" y="6399213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DFE62AF5-5E40-40C7-9DE2-F9B43721FE9F}" type="slidenum">
              <a:rPr lang="en-US" altLang="en-US" sz="1200" smtClean="0">
                <a:solidFill>
                  <a:srgbClr val="898989"/>
                </a:solidFill>
              </a:rPr>
              <a:pPr/>
              <a:t>8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655179"/>
            <a:ext cx="8382000" cy="736325"/>
          </a:xfrm>
          <a:prstGeom prst="rect">
            <a:avLst/>
          </a:prstGeom>
          <a:solidFill>
            <a:srgbClr val="B38538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4" tIns="46795" rIns="45714" bIns="46795" anchor="ctr"/>
          <a:lstStyle/>
          <a:p>
            <a:pPr algn="ctr" eaLnBrk="0" hangingPunct="0">
              <a:defRPr/>
            </a:pPr>
            <a:r>
              <a:rPr lang="en-GB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Arial" charset="0"/>
              </a:rPr>
              <a:t>OVERALL  ACHIEVEMENTS PER STRATEGIC OBJECTIVE DURING </a:t>
            </a:r>
            <a:r>
              <a:rPr lang="en-GB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Arial" charset="0"/>
              </a:rPr>
              <a:t>QUARTER 4 </a:t>
            </a:r>
          </a:p>
          <a:p>
            <a:pPr algn="ctr" eaLnBrk="0" hangingPunct="0">
              <a:defRPr/>
            </a:pPr>
            <a:r>
              <a:rPr lang="en-GB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Arial" charset="0"/>
              </a:rPr>
              <a:t>(JAN TO MARCH 2020/21)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96881"/>
            <a:ext cx="8382000" cy="2941770"/>
          </a:xfrm>
          <a:prstGeom prst="rect">
            <a:avLst/>
          </a:prstGeom>
          <a:solidFill>
            <a:srgbClr val="FFAB16"/>
          </a:solidFill>
        </p:spPr>
      </p:pic>
    </p:spTree>
    <p:extLst>
      <p:ext uri="{BB962C8B-B14F-4D97-AF65-F5344CB8AC3E}">
        <p14:creationId xmlns:p14="http://schemas.microsoft.com/office/powerpoint/2010/main" xmlns="" val="111881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2400" b="1" dirty="0" smtClean="0">
                <a:ea typeface="ＭＳ Ｐゴシック" pitchFamily="34" charset="-128"/>
              </a:rPr>
              <a:t>ANNUAL PERFORMANCE REPORT 2020/21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itchFamily="34" charset="0"/>
              <a:buNone/>
            </a:pPr>
            <a:endParaRPr lang="en-ZA" altLang="en-US" b="1" dirty="0" smtClean="0">
              <a:ea typeface="ＭＳ Ｐゴシック" pitchFamily="34" charset="-128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ZA" alt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ANNUAL REPORT 2020/21</a:t>
            </a:r>
          </a:p>
          <a:p>
            <a:pPr marL="0" indent="0" algn="ctr">
              <a:buFont typeface="Arial" pitchFamily="34" charset="0"/>
              <a:buNone/>
            </a:pPr>
            <a:r>
              <a:rPr lang="en-ZA" altLang="en-US" sz="2400" b="1" dirty="0" smtClean="0">
                <a:solidFill>
                  <a:srgbClr val="000000"/>
                </a:solidFill>
                <a:ea typeface="ＭＳ Ｐゴシック" pitchFamily="34" charset="-128"/>
              </a:rPr>
              <a:t>01 APRIL 2020 – 31 MARCH 2021</a:t>
            </a:r>
          </a:p>
          <a:p>
            <a:pPr marL="0" indent="0" algn="ctr">
              <a:buFont typeface="Arial" pitchFamily="34" charset="0"/>
              <a:buNone/>
            </a:pPr>
            <a:endParaRPr lang="en-ZA" altLang="en-US" sz="2400" b="1" dirty="0" smtClean="0">
              <a:ea typeface="ＭＳ Ｐゴシック" pitchFamily="34" charset="-128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ZA" altLang="en-US" sz="2400" b="1" dirty="0" smtClean="0">
                <a:ea typeface="ＭＳ Ｐゴシック" pitchFamily="34" charset="-128"/>
              </a:rPr>
              <a:t>PROGRESS AND MAJOR PERFORMANCE CHALLENGES ENCOUNTERED DURING REPORTING PERIOD </a:t>
            </a:r>
          </a:p>
          <a:p>
            <a:pPr marL="0" indent="0" algn="ctr">
              <a:buFont typeface="Arial" pitchFamily="34" charset="0"/>
              <a:buNone/>
            </a:pPr>
            <a:endParaRPr lang="en-ZA" altLang="en-US" sz="2400" b="1" dirty="0" smtClean="0">
              <a:ea typeface="ＭＳ Ｐゴシック" pitchFamily="34" charset="-128"/>
            </a:endParaRPr>
          </a:p>
          <a:p>
            <a:pPr marL="0" indent="0" algn="ctr">
              <a:buFont typeface="Arial" pitchFamily="34" charset="0"/>
              <a:buNone/>
            </a:pPr>
            <a:endParaRPr lang="en-ZA" altLang="en-US" sz="2400" b="1" dirty="0" smtClean="0">
              <a:ea typeface="ＭＳ Ｐゴシック" pitchFamily="34" charset="-128"/>
            </a:endParaRPr>
          </a:p>
        </p:txBody>
      </p:sp>
      <p:sp>
        <p:nvSpPr>
          <p:cNvPr id="34820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7167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5921C5C6-F8D0-49CC-92F7-24E621B90D58}" type="slidenum">
              <a:rPr lang="en-US" altLang="en-US" sz="1200" smtClean="0">
                <a:solidFill>
                  <a:srgbClr val="898989"/>
                </a:solidFill>
              </a:rPr>
              <a:pPr/>
              <a:t>9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n.OehDMkWYAxKYRyck2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0hN4.kXEeXHQdoDQIdn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TluJ9sfEK5mP9zv1rX4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RgG3G6R0aY_Ma67JIbu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0hN4.kXEeXHQdoDQIdn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0hN4.kXEeXHQdoDQIdn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0hN4.kXEeXHQdoDQIdn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0hN4.kXEeXHQdoDQIdn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4447</TotalTime>
  <Words>1117</Words>
  <Application>Microsoft Office PowerPoint</Application>
  <PresentationFormat>On-screen Show (4:3)</PresentationFormat>
  <Paragraphs>400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Slide 1</vt:lpstr>
      <vt:lpstr>TABLE OF CONTENTS</vt:lpstr>
      <vt:lpstr>INTRODUCTION: SEE MANDATE </vt:lpstr>
      <vt:lpstr>Slide 4</vt:lpstr>
      <vt:lpstr>QUARTER 1 OVERALL PERFORMANCE</vt:lpstr>
      <vt:lpstr>QUARTER 2 OVERALL PERFORMANCE</vt:lpstr>
      <vt:lpstr>QUARTER 3 OVERALL PERFORMANCE</vt:lpstr>
      <vt:lpstr>QUARTER 4 OVERALL PERFORMANCE</vt:lpstr>
      <vt:lpstr>ANNUAL PERFORMANCE REPORT 2020/21</vt:lpstr>
      <vt:lpstr> ANNUAL PERFORMANCE REPORT </vt:lpstr>
      <vt:lpstr> ANNUAL PERFORMANCE REPORT </vt:lpstr>
      <vt:lpstr> ANNUAL PERFORMANCE REPORT </vt:lpstr>
      <vt:lpstr>SEE AUDITED AFS 2020/2021</vt:lpstr>
      <vt:lpstr>SEE AUDITED AFS 2020/2021</vt:lpstr>
      <vt:lpstr>SEE AUDITED AFS 2020/2021</vt:lpstr>
      <vt:lpstr>AUDIT OPINION 2020/2021</vt:lpstr>
      <vt:lpstr>AUDIT ACTION PLAN - 2020/2021</vt:lpstr>
      <vt:lpstr>Slide 18</vt:lpstr>
    </vt:vector>
  </TitlesOfParts>
  <Company>Dept Labour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CHIEF DIRECTORATE OF COMMUNICATION</dc:title>
  <dc:creator>..</dc:creator>
  <cp:lastModifiedBy>USER</cp:lastModifiedBy>
  <cp:revision>1285</cp:revision>
  <cp:lastPrinted>2018-06-18T09:38:53Z</cp:lastPrinted>
  <dcterms:created xsi:type="dcterms:W3CDTF">2013-03-07T12:06:52Z</dcterms:created>
  <dcterms:modified xsi:type="dcterms:W3CDTF">2021-11-18T10:06:31Z</dcterms:modified>
</cp:coreProperties>
</file>