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95" r:id="rId4"/>
    <p:sldId id="341" r:id="rId5"/>
    <p:sldId id="342" r:id="rId6"/>
    <p:sldId id="359" r:id="rId7"/>
    <p:sldId id="358" r:id="rId8"/>
    <p:sldId id="330" r:id="rId9"/>
    <p:sldId id="335" r:id="rId10"/>
    <p:sldId id="344" r:id="rId11"/>
    <p:sldId id="345" r:id="rId12"/>
    <p:sldId id="336" r:id="rId13"/>
    <p:sldId id="346" r:id="rId14"/>
    <p:sldId id="337" r:id="rId15"/>
    <p:sldId id="347" r:id="rId16"/>
    <p:sldId id="354" r:id="rId17"/>
    <p:sldId id="348" r:id="rId18"/>
    <p:sldId id="349" r:id="rId19"/>
    <p:sldId id="339" r:id="rId20"/>
    <p:sldId id="340" r:id="rId21"/>
    <p:sldId id="350" r:id="rId22"/>
    <p:sldId id="334" r:id="rId23"/>
    <p:sldId id="268" r:id="rId24"/>
    <p:sldId id="351" r:id="rId25"/>
    <p:sldId id="352" r:id="rId26"/>
    <p:sldId id="353" r:id="rId27"/>
    <p:sldId id="360" r:id="rId28"/>
    <p:sldId id="371" r:id="rId29"/>
    <p:sldId id="368" r:id="rId30"/>
    <p:sldId id="374" r:id="rId31"/>
    <p:sldId id="370" r:id="rId32"/>
    <p:sldId id="338" r:id="rId33"/>
    <p:sldId id="303" r:id="rId34"/>
    <p:sldId id="355" r:id="rId35"/>
    <p:sldId id="356" r:id="rId36"/>
    <p:sldId id="264" r:id="rId37"/>
    <p:sldId id="266" r:id="rId38"/>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okuhle Mbele - NO" initials="LM-N" lastIdx="1" clrIdx="0">
    <p:extLst>
      <p:ext uri="{19B8F6BF-5375-455C-9EA6-DF929625EA0E}">
        <p15:presenceInfo xmlns:p15="http://schemas.microsoft.com/office/powerpoint/2012/main" xmlns="" userId="S-1-5-21-1384904517-1471558128-49931551-9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F1DE"/>
    <a:srgbClr val="FEFEDA"/>
    <a:srgbClr val="C8994B"/>
    <a:srgbClr val="146C38"/>
    <a:srgbClr val="00682F"/>
    <a:srgbClr val="DAA600"/>
    <a:srgbClr val="A88000"/>
    <a:srgbClr val="F68B32"/>
    <a:srgbClr val="005426"/>
    <a:srgbClr val="005C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2" autoAdjust="0"/>
    <p:restoredTop sz="93979" autoAdjust="0"/>
  </p:normalViewPr>
  <p:slideViewPr>
    <p:cSldViewPr>
      <p:cViewPr varScale="1">
        <p:scale>
          <a:sx n="73" d="100"/>
          <a:sy n="73" d="100"/>
        </p:scale>
        <p:origin x="-420"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2EC1EF7-8F42-42C6-AAA0-F77AB9E442DC}" type="datetimeFigureOut">
              <a:rPr lang="en-US" smtClean="0"/>
              <a:pPr/>
              <a:t>11/22/2021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DE11894-7526-468E-874B-9D686D0687C5}" type="datetimeFigureOut">
              <a:rPr lang="en-US" smtClean="0"/>
              <a:pPr/>
              <a:t>11/22/2021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BC9731B-68B3-4A68-9CA0-9D7D151A5CA9}" type="datetimeFigureOut">
              <a:rPr lang="en-US" smtClean="0"/>
              <a:pPr/>
              <a:t>11/22/2021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FFE1F29-7279-48EF-A80D-EEAAC2383AEC}" type="datetimeFigureOut">
              <a:rPr lang="en-US" smtClean="0"/>
              <a:pPr/>
              <a:t>11/22/2021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FAE97F87-8DDE-4A7D-BF20-923B4BC4286E}" type="datetimeFigureOut">
              <a:rPr lang="en-US" smtClean="0"/>
              <a:pPr/>
              <a:t>11/22/2021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F2C11BD-FE1C-42AD-AAF7-AE4863A6D17E}" type="datetimeFigureOut">
              <a:rPr lang="en-US" smtClean="0"/>
              <a:pPr/>
              <a:t>11/22/2021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8FF5F6AB-3758-449D-BA11-7C993F684BD8}" type="datetimeFigureOut">
              <a:rPr lang="en-US" smtClean="0"/>
              <a:pPr/>
              <a:t>11/22/2021</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F1DFE5-55DE-43B1-88B3-A92B2F9D49D0}" type="datetimeFigureOut">
              <a:rPr lang="en-US" smtClean="0"/>
              <a:pPr/>
              <a:t>11/22/2021</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EC252C1-4C42-46ED-A26B-19A89AFD943B}" type="datetimeFigureOut">
              <a:rPr lang="en-US" smtClean="0"/>
              <a:pPr/>
              <a:t>11/22/2021</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CDF78C9-BCD0-4C3E-A4F9-4751AE2A962D}" type="datetimeFigureOut">
              <a:rPr lang="en-US" smtClean="0"/>
              <a:pPr/>
              <a:t>11/22/2021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E1CAC45-777F-4F01-AE53-E430A305C0B7}" type="datetimeFigureOut">
              <a:rPr lang="en-US" smtClean="0"/>
              <a:pPr/>
              <a:t>11/22/2021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pPr/>
              <a:t>11/22/2021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a:solidFill>
            <a:srgbClr val="C8994B"/>
          </a:solidFill>
        </p:spPr>
      </p:pic>
      <p:sp>
        <p:nvSpPr>
          <p:cNvPr id="3" name="Rectangle 2"/>
          <p:cNvSpPr/>
          <p:nvPr/>
        </p:nvSpPr>
        <p:spPr>
          <a:xfrm>
            <a:off x="4932040" y="279473"/>
            <a:ext cx="4176464" cy="1569660"/>
          </a:xfrm>
          <a:prstGeom prst="rect">
            <a:avLst/>
          </a:prstGeom>
          <a:solidFill>
            <a:schemeClr val="bg1"/>
          </a:solidFill>
        </p:spPr>
        <p:txBody>
          <a:bodyPr wrap="square">
            <a:spAutoFit/>
          </a:bodyPr>
          <a:lstStyle/>
          <a:p>
            <a:pPr algn="ctr"/>
            <a:r>
              <a:rPr lang="en-ZA" sz="4800" b="1" dirty="0">
                <a:solidFill>
                  <a:srgbClr val="00682F"/>
                </a:solidFill>
              </a:rPr>
              <a:t>Seda 2020-21 Annual  Report</a:t>
            </a:r>
            <a:endParaRPr lang="en-ZA" sz="11500" b="1" dirty="0">
              <a:solidFill>
                <a:srgbClr val="00682F"/>
              </a:solidFill>
            </a:endParaRPr>
          </a:p>
        </p:txBody>
      </p:sp>
      <p:sp>
        <p:nvSpPr>
          <p:cNvPr id="4" name="Rectangle 3"/>
          <p:cNvSpPr/>
          <p:nvPr/>
        </p:nvSpPr>
        <p:spPr>
          <a:xfrm>
            <a:off x="6361715" y="2788876"/>
            <a:ext cx="2742132" cy="523220"/>
          </a:xfrm>
          <a:prstGeom prst="rect">
            <a:avLst/>
          </a:prstGeom>
          <a:solidFill>
            <a:srgbClr val="146C38"/>
          </a:solidFill>
        </p:spPr>
        <p:txBody>
          <a:bodyPr wrap="square">
            <a:spAutoFit/>
          </a:bodyPr>
          <a:lstStyle/>
          <a:p>
            <a:pPr algn="ctr"/>
            <a:r>
              <a:rPr lang="en-ZA" sz="2400" dirty="0">
                <a:solidFill>
                  <a:schemeClr val="bg1"/>
                </a:solidFill>
              </a:rPr>
              <a:t>Portfolio</a:t>
            </a:r>
            <a:r>
              <a:rPr lang="en-ZA" sz="2800" dirty="0">
                <a:solidFill>
                  <a:schemeClr val="bg1"/>
                </a:solidFill>
              </a:rPr>
              <a:t> </a:t>
            </a:r>
            <a:r>
              <a:rPr lang="en-ZA" sz="2400" dirty="0">
                <a:solidFill>
                  <a:schemeClr val="bg1"/>
                </a:solidFill>
              </a:rPr>
              <a:t>Committee</a:t>
            </a:r>
            <a:endParaRPr lang="en-ZA" sz="6600" b="1" dirty="0">
              <a:solidFill>
                <a:schemeClr val="bg1"/>
              </a:solidFill>
            </a:endParaRPr>
          </a:p>
        </p:txBody>
      </p:sp>
      <p:sp>
        <p:nvSpPr>
          <p:cNvPr id="5" name="Rectangle 4"/>
          <p:cNvSpPr/>
          <p:nvPr/>
        </p:nvSpPr>
        <p:spPr>
          <a:xfrm>
            <a:off x="5724128" y="4258161"/>
            <a:ext cx="3024336" cy="400110"/>
          </a:xfrm>
          <a:prstGeom prst="rect">
            <a:avLst/>
          </a:prstGeom>
          <a:solidFill>
            <a:srgbClr val="C8994B"/>
          </a:solidFill>
        </p:spPr>
        <p:txBody>
          <a:bodyPr wrap="square">
            <a:spAutoFit/>
          </a:bodyPr>
          <a:lstStyle/>
          <a:p>
            <a:r>
              <a:rPr lang="en-ZA" sz="2000" b="1">
                <a:solidFill>
                  <a:schemeClr val="bg1"/>
                </a:solidFill>
              </a:rPr>
              <a:t>17 </a:t>
            </a:r>
            <a:r>
              <a:rPr lang="en-ZA" sz="2000" b="1" dirty="0">
                <a:solidFill>
                  <a:schemeClr val="bg1"/>
                </a:solidFill>
              </a:rPr>
              <a:t>November 2021</a:t>
            </a:r>
            <a:endParaRPr lang="en-ZA" sz="6600" b="1" dirty="0">
              <a:solidFill>
                <a:schemeClr val="bg1"/>
              </a:solidFill>
            </a:endParaRPr>
          </a:p>
        </p:txBody>
      </p:sp>
      <p:sp>
        <p:nvSpPr>
          <p:cNvPr id="6" name="Rectangle 5"/>
          <p:cNvSpPr/>
          <p:nvPr/>
        </p:nvSpPr>
        <p:spPr>
          <a:xfrm>
            <a:off x="6177602" y="4869160"/>
            <a:ext cx="2952327" cy="400110"/>
          </a:xfrm>
          <a:prstGeom prst="rect">
            <a:avLst/>
          </a:prstGeom>
          <a:solidFill>
            <a:srgbClr val="C8994B"/>
          </a:solidFill>
        </p:spPr>
        <p:txBody>
          <a:bodyPr wrap="square">
            <a:spAutoFit/>
          </a:bodyPr>
          <a:lstStyle/>
          <a:p>
            <a:r>
              <a:rPr lang="en-ZA" sz="2000" b="1" dirty="0">
                <a:solidFill>
                  <a:schemeClr val="bg1"/>
                </a:solidFill>
              </a:rPr>
              <a:t>N Mbatha: CEO (Acting)</a:t>
            </a:r>
            <a:endParaRPr lang="en-ZA" sz="6600" b="1"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a:solidFill>
                  <a:schemeClr val="bg1"/>
                </a:solidFill>
              </a:rPr>
              <a:t>2.1 Programme 1 :EDD</a:t>
            </a:r>
            <a:endParaRPr lang="en-ZA" sz="4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854615853"/>
              </p:ext>
            </p:extLst>
          </p:nvPr>
        </p:nvGraphicFramePr>
        <p:xfrm>
          <a:off x="107504" y="1016003"/>
          <a:ext cx="8928991" cy="4978018"/>
        </p:xfrm>
        <a:graphic>
          <a:graphicData uri="http://schemas.openxmlformats.org/drawingml/2006/table">
            <a:tbl>
              <a:tblPr firstRow="1" bandRow="1">
                <a:tableStyleId>{8799B23B-EC83-4686-B30A-512413B5E67A}</a:tableStyleId>
              </a:tblPr>
              <a:tblGrid>
                <a:gridCol w="610165">
                  <a:extLst>
                    <a:ext uri="{9D8B030D-6E8A-4147-A177-3AD203B41FA5}">
                      <a16:colId xmlns:a16="http://schemas.microsoft.com/office/drawing/2014/main" xmlns="" val="2430594264"/>
                    </a:ext>
                  </a:extLst>
                </a:gridCol>
                <a:gridCol w="5222483">
                  <a:extLst>
                    <a:ext uri="{9D8B030D-6E8A-4147-A177-3AD203B41FA5}">
                      <a16:colId xmlns:a16="http://schemas.microsoft.com/office/drawing/2014/main" xmlns="" val="866927049"/>
                    </a:ext>
                  </a:extLst>
                </a:gridCol>
                <a:gridCol w="1512168">
                  <a:extLst>
                    <a:ext uri="{9D8B030D-6E8A-4147-A177-3AD203B41FA5}">
                      <a16:colId xmlns:a16="http://schemas.microsoft.com/office/drawing/2014/main" xmlns="" val="1040730065"/>
                    </a:ext>
                  </a:extLst>
                </a:gridCol>
                <a:gridCol w="1584175">
                  <a:extLst>
                    <a:ext uri="{9D8B030D-6E8A-4147-A177-3AD203B41FA5}">
                      <a16:colId xmlns:a16="http://schemas.microsoft.com/office/drawing/2014/main" xmlns="" val="3378217191"/>
                    </a:ext>
                  </a:extLst>
                </a:gridCol>
              </a:tblGrid>
              <a:tr h="743207">
                <a:tc>
                  <a:txBody>
                    <a:bodyPr/>
                    <a:lstStyle/>
                    <a:p>
                      <a:pPr algn="ctr"/>
                      <a:r>
                        <a:rPr lang="en-ZA" dirty="0"/>
                        <a:t>No. </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937808">
                <a:tc>
                  <a:txBody>
                    <a:bodyPr/>
                    <a:lstStyle/>
                    <a:p>
                      <a:pPr marL="0" algn="ctr" defTabSz="914400" rtl="0" eaLnBrk="1" latinLnBrk="0" hangingPunct="1">
                        <a:spcAft>
                          <a:spcPts val="0"/>
                        </a:spcAft>
                      </a:pPr>
                      <a:r>
                        <a:rPr lang="en-ZA" sz="1800" kern="1200" dirty="0"/>
                        <a:t>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Districts where the Facilitation Model Implemented</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15</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8</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702327874"/>
                  </a:ext>
                </a:extLst>
              </a:tr>
              <a:tr h="581890">
                <a:tc>
                  <a:txBody>
                    <a:bodyPr/>
                    <a:lstStyle/>
                    <a:p>
                      <a:pPr marL="0" algn="ctr" defTabSz="914400" rtl="0" eaLnBrk="1" latinLnBrk="0" hangingPunct="1">
                        <a:spcAft>
                          <a:spcPts val="0"/>
                        </a:spcAft>
                      </a:pPr>
                      <a:r>
                        <a:rPr lang="en-ZA" sz="1800" kern="1200" dirty="0"/>
                        <a:t>2.</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a:t>
                      </a:r>
                      <a:r>
                        <a:rPr lang="en-ZA" sz="1800" kern="1200" dirty="0" err="1"/>
                        <a:t>spaza</a:t>
                      </a:r>
                      <a:r>
                        <a:rPr lang="en-ZA" sz="1800" kern="1200" dirty="0"/>
                        <a:t> shop supported</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16 666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5 703 </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3098419935"/>
                  </a:ext>
                </a:extLst>
              </a:tr>
              <a:tr h="868219">
                <a:tc>
                  <a:txBody>
                    <a:bodyPr/>
                    <a:lstStyle/>
                    <a:p>
                      <a:pPr marL="0" algn="ctr" defTabSz="914400" rtl="0" eaLnBrk="1" latinLnBrk="0" hangingPunct="1">
                        <a:spcAft>
                          <a:spcPts val="0"/>
                        </a:spcAft>
                      </a:pPr>
                      <a:r>
                        <a:rPr lang="en-ZA" sz="1800" kern="1200" dirty="0"/>
                        <a:t>3.</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Percentage of BDS Standards developed and implemented</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50%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100%</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3586865753"/>
                  </a:ext>
                </a:extLst>
              </a:tr>
              <a:tr h="1005945">
                <a:tc>
                  <a:txBody>
                    <a:bodyPr/>
                    <a:lstStyle/>
                    <a:p>
                      <a:pPr marL="0" algn="ctr" defTabSz="914400" rtl="0" eaLnBrk="1" latinLnBrk="0" hangingPunct="1">
                        <a:spcAft>
                          <a:spcPts val="0"/>
                        </a:spcAft>
                      </a:pPr>
                      <a:r>
                        <a:rPr lang="en-ZA" sz="1800" kern="1200" dirty="0"/>
                        <a:t>4.</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Number of SMMEs participating in Export Development  </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2 487</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4 694</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2768841735"/>
                  </a:ext>
                </a:extLst>
              </a:tr>
              <a:tr h="840949">
                <a:tc>
                  <a:txBody>
                    <a:bodyPr/>
                    <a:lstStyle/>
                    <a:p>
                      <a:pPr marL="0" algn="ctr" defTabSz="914400" rtl="0" eaLnBrk="1" latinLnBrk="0" hangingPunct="1">
                        <a:spcAft>
                          <a:spcPts val="0"/>
                        </a:spcAft>
                      </a:pPr>
                      <a:r>
                        <a:rPr lang="en-ZA" sz="1800" kern="1200" dirty="0"/>
                        <a:t>5.</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Number of Co-location Points Supported</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66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77 </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4253404308"/>
                  </a:ext>
                </a:extLst>
              </a:tr>
            </a:tbl>
          </a:graphicData>
        </a:graphic>
      </p:graphicFrame>
      <p:sp>
        <p:nvSpPr>
          <p:cNvPr id="5" name="TextBox 4"/>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41483283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a:solidFill>
                  <a:schemeClr val="bg1"/>
                </a:solidFill>
              </a:rPr>
              <a:t>2.1 Programme 1 :EDD</a:t>
            </a:r>
            <a:endParaRPr lang="en-ZA" sz="4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02324585"/>
              </p:ext>
            </p:extLst>
          </p:nvPr>
        </p:nvGraphicFramePr>
        <p:xfrm>
          <a:off x="35496" y="855989"/>
          <a:ext cx="9073008" cy="5111561"/>
        </p:xfrm>
        <a:graphic>
          <a:graphicData uri="http://schemas.openxmlformats.org/drawingml/2006/table">
            <a:tbl>
              <a:tblPr firstRow="1" bandRow="1">
                <a:tableStyleId>{8799B23B-EC83-4686-B30A-512413B5E67A}</a:tableStyleId>
              </a:tblPr>
              <a:tblGrid>
                <a:gridCol w="680163">
                  <a:extLst>
                    <a:ext uri="{9D8B030D-6E8A-4147-A177-3AD203B41FA5}">
                      <a16:colId xmlns:a16="http://schemas.microsoft.com/office/drawing/2014/main" xmlns="" val="165030373"/>
                    </a:ext>
                  </a:extLst>
                </a:gridCol>
                <a:gridCol w="5428380">
                  <a:extLst>
                    <a:ext uri="{9D8B030D-6E8A-4147-A177-3AD203B41FA5}">
                      <a16:colId xmlns:a16="http://schemas.microsoft.com/office/drawing/2014/main" xmlns="" val="866927049"/>
                    </a:ext>
                  </a:extLst>
                </a:gridCol>
                <a:gridCol w="1035837">
                  <a:extLst>
                    <a:ext uri="{9D8B030D-6E8A-4147-A177-3AD203B41FA5}">
                      <a16:colId xmlns:a16="http://schemas.microsoft.com/office/drawing/2014/main" xmlns="" val="1040730065"/>
                    </a:ext>
                  </a:extLst>
                </a:gridCol>
                <a:gridCol w="1928628">
                  <a:extLst>
                    <a:ext uri="{9D8B030D-6E8A-4147-A177-3AD203B41FA5}">
                      <a16:colId xmlns:a16="http://schemas.microsoft.com/office/drawing/2014/main" xmlns="" val="3378217191"/>
                    </a:ext>
                  </a:extLst>
                </a:gridCol>
              </a:tblGrid>
              <a:tr h="586018">
                <a:tc>
                  <a:txBody>
                    <a:bodyPr/>
                    <a:lstStyle/>
                    <a:p>
                      <a:pPr algn="ctr"/>
                      <a:r>
                        <a:rPr lang="en-ZA" dirty="0"/>
                        <a:t>No. </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684247">
                <a:tc>
                  <a:txBody>
                    <a:bodyPr/>
                    <a:lstStyle/>
                    <a:p>
                      <a:pPr marL="0" algn="ctr" defTabSz="914400" rtl="0" eaLnBrk="1" latinLnBrk="0" hangingPunct="1">
                        <a:spcAft>
                          <a:spcPts val="0"/>
                        </a:spcAft>
                      </a:pPr>
                      <a:r>
                        <a:rPr lang="en-ZA" sz="1800" kern="1200" dirty="0"/>
                        <a:t>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SMMEs assisted with Access to Finance</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4 973</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4 232</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702327874"/>
                  </a:ext>
                </a:extLst>
              </a:tr>
              <a:tr h="805216">
                <a:tc>
                  <a:txBody>
                    <a:bodyPr/>
                    <a:lstStyle/>
                    <a:p>
                      <a:pPr marL="0" algn="ctr" defTabSz="914400" rtl="0" eaLnBrk="1" latinLnBrk="0" hangingPunct="1">
                        <a:spcAft>
                          <a:spcPts val="0"/>
                        </a:spcAft>
                      </a:pPr>
                      <a:r>
                        <a:rPr lang="en-ZA" sz="1800" kern="1200" dirty="0"/>
                        <a:t>7.</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Percentage of SMMEs which accessed finance successfully</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40%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61%</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3098419935"/>
                  </a:ext>
                </a:extLst>
              </a:tr>
              <a:tr h="703952">
                <a:tc>
                  <a:txBody>
                    <a:bodyPr/>
                    <a:lstStyle/>
                    <a:p>
                      <a:pPr marL="0" algn="ctr" defTabSz="914400" rtl="0" eaLnBrk="1" latinLnBrk="0" hangingPunct="1">
                        <a:spcAft>
                          <a:spcPts val="0"/>
                        </a:spcAft>
                      </a:pPr>
                      <a:r>
                        <a:rPr lang="en-ZA" sz="1800" kern="1200" dirty="0"/>
                        <a:t>8.</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SMMEs Assisted through the Information Centre</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14 666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8 576</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3398872597"/>
                  </a:ext>
                </a:extLst>
              </a:tr>
              <a:tr h="703952">
                <a:tc>
                  <a:txBody>
                    <a:bodyPr/>
                    <a:lstStyle/>
                    <a:p>
                      <a:pPr marL="0" algn="ctr" defTabSz="914400" rtl="0" eaLnBrk="1" latinLnBrk="0" hangingPunct="1">
                        <a:spcAft>
                          <a:spcPts val="0"/>
                        </a:spcAft>
                      </a:pPr>
                      <a:r>
                        <a:rPr lang="en-ZA" sz="1800" kern="1200" dirty="0"/>
                        <a:t>9.</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Number of BDS Providers &amp; Practitioners capacitated to provide Sector Specific Support</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198</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345</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3414583653"/>
                  </a:ext>
                </a:extLst>
              </a:tr>
              <a:tr h="805216">
                <a:tc>
                  <a:txBody>
                    <a:bodyPr/>
                    <a:lstStyle/>
                    <a:p>
                      <a:pPr marL="0" algn="ctr" defTabSz="914400" rtl="0" eaLnBrk="1" latinLnBrk="0" hangingPunct="1">
                        <a:spcAft>
                          <a:spcPts val="0"/>
                        </a:spcAft>
                      </a:pPr>
                      <a:r>
                        <a:rPr lang="en-ZA" sz="1800" kern="1200" dirty="0"/>
                        <a:t>10.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Number of cooperatives supported through ecosystem partners</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2 600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1 222</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2016696618"/>
                  </a:ext>
                </a:extLst>
              </a:tr>
              <a:tr h="804693">
                <a:tc>
                  <a:txBody>
                    <a:bodyPr/>
                    <a:lstStyle/>
                    <a:p>
                      <a:pPr marL="0" algn="ctr" defTabSz="914400" rtl="0" eaLnBrk="1" latinLnBrk="0" hangingPunct="1">
                        <a:spcAft>
                          <a:spcPts val="0"/>
                        </a:spcAft>
                      </a:pPr>
                      <a:r>
                        <a:rPr lang="en-ZA" sz="1800" kern="1200" dirty="0"/>
                        <a:t>11.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SMMEs accessing Business Development Support (min 40% women, 30% youth &amp; 7% disabled persons)</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55 667</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 </a:t>
                      </a:r>
                    </a:p>
                    <a:p>
                      <a:pPr marL="0" algn="ctr" defTabSz="914400" rtl="0" eaLnBrk="1" latinLnBrk="0" hangingPunct="1">
                        <a:spcAft>
                          <a:spcPts val="0"/>
                        </a:spcAft>
                      </a:pPr>
                      <a:r>
                        <a:rPr lang="en-ZA" sz="1800" kern="1200" dirty="0">
                          <a:solidFill>
                            <a:srgbClr val="FF0000"/>
                          </a:solidFill>
                        </a:rPr>
                        <a:t>23 123</a:t>
                      </a:r>
                    </a:p>
                    <a:p>
                      <a:pPr marL="0" algn="ctr" defTabSz="914400" rtl="0" eaLnBrk="1" latinLnBrk="0" hangingPunct="1">
                        <a:spcAft>
                          <a:spcPts val="0"/>
                        </a:spcAft>
                      </a:pPr>
                      <a:r>
                        <a:rPr lang="en-ZA" sz="1800" kern="1200" dirty="0">
                          <a:solidFill>
                            <a:srgbClr val="FF0000"/>
                          </a:solidFill>
                        </a:rPr>
                        <a:t> </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3968463618"/>
                  </a:ext>
                </a:extLst>
              </a:tr>
            </a:tbl>
          </a:graphicData>
        </a:graphic>
      </p:graphicFrame>
      <p:sp>
        <p:nvSpPr>
          <p:cNvPr id="6" name="TextBox 5"/>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7587716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2.2 Programme 2 : STP</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7728738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36512" y="13708"/>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2.2 Programme 2 :STP</a:t>
            </a:r>
            <a:endParaRPr lang="en-ZA" sz="4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997970141"/>
              </p:ext>
            </p:extLst>
          </p:nvPr>
        </p:nvGraphicFramePr>
        <p:xfrm>
          <a:off x="107504" y="836712"/>
          <a:ext cx="8928991" cy="5201786"/>
        </p:xfrm>
        <a:graphic>
          <a:graphicData uri="http://schemas.openxmlformats.org/drawingml/2006/table">
            <a:tbl>
              <a:tblPr firstRow="1" bandRow="1">
                <a:tableStyleId>{8799B23B-EC83-4686-B30A-512413B5E67A}</a:tableStyleId>
              </a:tblPr>
              <a:tblGrid>
                <a:gridCol w="574421">
                  <a:extLst>
                    <a:ext uri="{9D8B030D-6E8A-4147-A177-3AD203B41FA5}">
                      <a16:colId xmlns:a16="http://schemas.microsoft.com/office/drawing/2014/main" xmlns="" val="709019887"/>
                    </a:ext>
                  </a:extLst>
                </a:gridCol>
                <a:gridCol w="5906299">
                  <a:extLst>
                    <a:ext uri="{9D8B030D-6E8A-4147-A177-3AD203B41FA5}">
                      <a16:colId xmlns:a16="http://schemas.microsoft.com/office/drawing/2014/main" xmlns="" val="866927049"/>
                    </a:ext>
                  </a:extLst>
                </a:gridCol>
                <a:gridCol w="1171313">
                  <a:extLst>
                    <a:ext uri="{9D8B030D-6E8A-4147-A177-3AD203B41FA5}">
                      <a16:colId xmlns:a16="http://schemas.microsoft.com/office/drawing/2014/main" xmlns="" val="1040730065"/>
                    </a:ext>
                  </a:extLst>
                </a:gridCol>
                <a:gridCol w="1276958">
                  <a:extLst>
                    <a:ext uri="{9D8B030D-6E8A-4147-A177-3AD203B41FA5}">
                      <a16:colId xmlns:a16="http://schemas.microsoft.com/office/drawing/2014/main" xmlns="" val="3378217191"/>
                    </a:ext>
                  </a:extLst>
                </a:gridCol>
              </a:tblGrid>
              <a:tr h="646601">
                <a:tc>
                  <a:txBody>
                    <a:bodyPr/>
                    <a:lstStyle/>
                    <a:p>
                      <a:pPr algn="ctr"/>
                      <a:r>
                        <a:rPr lang="en-ZA" dirty="0"/>
                        <a:t>No.</a:t>
                      </a:r>
                    </a:p>
                  </a:txBody>
                  <a:tcPr anchor="ctr"/>
                </a:tc>
                <a:tc>
                  <a:txBody>
                    <a:bodyPr/>
                    <a:lstStyle/>
                    <a:p>
                      <a:pPr algn="ctr"/>
                      <a:r>
                        <a:rPr lang="en-ZA" dirty="0"/>
                        <a:t>Performance Measure </a:t>
                      </a:r>
                    </a:p>
                  </a:txBody>
                  <a:tcPr anchor="ctr"/>
                </a:tc>
                <a:tc>
                  <a:txBody>
                    <a:bodyPr/>
                    <a:lstStyle/>
                    <a:p>
                      <a:pPr algn="ctr"/>
                      <a:r>
                        <a:rPr lang="en-ZA" dirty="0"/>
                        <a:t>Target </a:t>
                      </a:r>
                    </a:p>
                  </a:txBody>
                  <a:tcPr anchor="ctr"/>
                </a:tc>
                <a:tc>
                  <a:txBody>
                    <a:bodyPr/>
                    <a:lstStyle/>
                    <a:p>
                      <a:pPr algn="ctr"/>
                      <a:r>
                        <a:rPr lang="en-ZA" dirty="0"/>
                        <a:t>Achievement </a:t>
                      </a:r>
                    </a:p>
                  </a:txBody>
                  <a:tcPr anchor="ctr"/>
                </a:tc>
                <a:extLst>
                  <a:ext uri="{0D108BD9-81ED-4DB2-BD59-A6C34878D82A}">
                    <a16:rowId xmlns:a16="http://schemas.microsoft.com/office/drawing/2014/main" xmlns="" val="2514375999"/>
                  </a:ext>
                </a:extLst>
              </a:tr>
              <a:tr h="772248">
                <a:tc>
                  <a:txBody>
                    <a:bodyPr/>
                    <a:lstStyle/>
                    <a:p>
                      <a:pPr marL="0" algn="ctr" defTabSz="914400" rtl="0" eaLnBrk="1" latinLnBrk="0" hangingPunct="1">
                        <a:spcAft>
                          <a:spcPts val="0"/>
                        </a:spcAft>
                      </a:pPr>
                      <a:r>
                        <a:rPr lang="en-ZA" sz="1800" kern="1200" dirty="0"/>
                        <a:t>1.</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Percentage of Incubation &amp; Acceleration Eco-system Facilitation Model Developed &amp; Implemented</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25%</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25%</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702327874"/>
                  </a:ext>
                </a:extLst>
              </a:tr>
              <a:tr h="620673">
                <a:tc>
                  <a:txBody>
                    <a:bodyPr/>
                    <a:lstStyle/>
                    <a:p>
                      <a:pPr marL="0" algn="ctr" defTabSz="914400" rtl="0" eaLnBrk="1" latinLnBrk="0" hangingPunct="1">
                        <a:spcAft>
                          <a:spcPts val="0"/>
                        </a:spcAft>
                      </a:pPr>
                      <a:r>
                        <a:rPr lang="en-ZA" sz="1800" kern="1200" dirty="0"/>
                        <a:t>2.</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Percentage of Incubation &amp; Acceleration Standards Completed</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100%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100%</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3098419935"/>
                  </a:ext>
                </a:extLst>
              </a:tr>
              <a:tr h="620673">
                <a:tc>
                  <a:txBody>
                    <a:bodyPr/>
                    <a:lstStyle/>
                    <a:p>
                      <a:pPr marL="0" algn="ctr" defTabSz="914400" rtl="0" eaLnBrk="1" latinLnBrk="0" hangingPunct="1">
                        <a:spcAft>
                          <a:spcPts val="0"/>
                        </a:spcAft>
                      </a:pPr>
                      <a:r>
                        <a:rPr lang="en-ZA" sz="1800" kern="1200" dirty="0"/>
                        <a:t>3.</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Investment Ready SMMEs prepared to Access Finance through Pitching</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300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826</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2737150151"/>
                  </a:ext>
                </a:extLst>
              </a:tr>
              <a:tr h="620673">
                <a:tc>
                  <a:txBody>
                    <a:bodyPr/>
                    <a:lstStyle/>
                    <a:p>
                      <a:pPr marL="0" algn="ctr" defTabSz="914400" rtl="0" eaLnBrk="1" latinLnBrk="0" hangingPunct="1">
                        <a:spcAft>
                          <a:spcPts val="0"/>
                        </a:spcAft>
                      </a:pPr>
                      <a:r>
                        <a:rPr lang="en-ZA" sz="1800" kern="1200" dirty="0"/>
                        <a:t>4.</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Tech Start-Up Enterprises Supported</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700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1 336</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695008343"/>
                  </a:ext>
                </a:extLst>
              </a:tr>
              <a:tr h="679572">
                <a:tc>
                  <a:txBody>
                    <a:bodyPr/>
                    <a:lstStyle/>
                    <a:p>
                      <a:pPr marL="0" algn="ctr" defTabSz="914400" rtl="0" eaLnBrk="1" latinLnBrk="0" hangingPunct="1">
                        <a:spcAft>
                          <a:spcPts val="0"/>
                        </a:spcAft>
                      </a:pPr>
                      <a:r>
                        <a:rPr lang="en-ZA" sz="1800" kern="1200" dirty="0"/>
                        <a:t>5.</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Number of Incubation Centers, CFERIs &amp; Digital Hubs Supported (prioritising township &amp; rural areas)</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96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101</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2506401959"/>
                  </a:ext>
                </a:extLst>
              </a:tr>
              <a:tr h="620673">
                <a:tc>
                  <a:txBody>
                    <a:bodyPr/>
                    <a:lstStyle/>
                    <a:p>
                      <a:pPr marL="0" algn="ctr" defTabSz="914400" rtl="0" eaLnBrk="1" latinLnBrk="0" hangingPunct="1">
                        <a:spcAft>
                          <a:spcPts val="0"/>
                        </a:spcAft>
                      </a:pPr>
                      <a:r>
                        <a:rPr lang="en-ZA" sz="1800" kern="1200" dirty="0"/>
                        <a:t>6.</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SMMEs Receiving Technology Transfer &amp; Technical Assistance</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5 000</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3 557</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3936408585"/>
                  </a:ext>
                </a:extLst>
              </a:tr>
              <a:tr h="620673">
                <a:tc>
                  <a:txBody>
                    <a:bodyPr/>
                    <a:lstStyle/>
                    <a:p>
                      <a:pPr marL="0" algn="ctr" defTabSz="914400" rtl="0" eaLnBrk="1" latinLnBrk="0" hangingPunct="1">
                        <a:spcAft>
                          <a:spcPts val="0"/>
                        </a:spcAft>
                      </a:pPr>
                      <a:r>
                        <a:rPr lang="en-ZA" sz="1800" kern="1200" dirty="0"/>
                        <a:t>7.</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t>Number of SMMEs Supported with Conformity assessments</a:t>
                      </a:r>
                      <a:endParaRPr lang="en-ZA"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t>500</a:t>
                      </a:r>
                      <a:endParaRPr lang="en-ZA"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solidFill>
                            <a:srgbClr val="FF0000"/>
                          </a:solidFill>
                        </a:rPr>
                        <a:t>206</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673184020"/>
                  </a:ext>
                </a:extLst>
              </a:tr>
            </a:tbl>
          </a:graphicData>
        </a:graphic>
      </p:graphicFrame>
      <p:sp>
        <p:nvSpPr>
          <p:cNvPr id="6" name="TextBox 5"/>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7686985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2.3 Programme 3 : Administration </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8688662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36512" y="13708"/>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2.3 Programme 3 : Administration </a:t>
            </a:r>
            <a:endParaRPr lang="en-ZA" sz="4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27850522"/>
              </p:ext>
            </p:extLst>
          </p:nvPr>
        </p:nvGraphicFramePr>
        <p:xfrm>
          <a:off x="53102" y="836712"/>
          <a:ext cx="8983393" cy="5228221"/>
        </p:xfrm>
        <a:graphic>
          <a:graphicData uri="http://schemas.openxmlformats.org/drawingml/2006/table">
            <a:tbl>
              <a:tblPr firstRow="1" bandRow="1">
                <a:tableStyleId>{8799B23B-EC83-4686-B30A-512413B5E67A}</a:tableStyleId>
              </a:tblPr>
              <a:tblGrid>
                <a:gridCol w="657086">
                  <a:extLst>
                    <a:ext uri="{9D8B030D-6E8A-4147-A177-3AD203B41FA5}">
                      <a16:colId xmlns:a16="http://schemas.microsoft.com/office/drawing/2014/main" xmlns="" val="3751081529"/>
                    </a:ext>
                  </a:extLst>
                </a:gridCol>
                <a:gridCol w="5495304">
                  <a:extLst>
                    <a:ext uri="{9D8B030D-6E8A-4147-A177-3AD203B41FA5}">
                      <a16:colId xmlns:a16="http://schemas.microsoft.com/office/drawing/2014/main" xmlns="" val="866927049"/>
                    </a:ext>
                  </a:extLst>
                </a:gridCol>
                <a:gridCol w="1379207">
                  <a:extLst>
                    <a:ext uri="{9D8B030D-6E8A-4147-A177-3AD203B41FA5}">
                      <a16:colId xmlns:a16="http://schemas.microsoft.com/office/drawing/2014/main" xmlns="" val="1040730065"/>
                    </a:ext>
                  </a:extLst>
                </a:gridCol>
                <a:gridCol w="1451796">
                  <a:extLst>
                    <a:ext uri="{9D8B030D-6E8A-4147-A177-3AD203B41FA5}">
                      <a16:colId xmlns:a16="http://schemas.microsoft.com/office/drawing/2014/main" xmlns="" val="3378217191"/>
                    </a:ext>
                  </a:extLst>
                </a:gridCol>
              </a:tblGrid>
              <a:tr h="6571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No.</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Performance Measure </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Target </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dirty="0">
                          <a:solidFill>
                            <a:schemeClr val="tx1"/>
                          </a:solidFill>
                        </a:rPr>
                        <a:t>Achievement </a:t>
                      </a:r>
                    </a:p>
                  </a:txBody>
                  <a:tcPr anchor="ctr"/>
                </a:tc>
                <a:extLst>
                  <a:ext uri="{0D108BD9-81ED-4DB2-BD59-A6C34878D82A}">
                    <a16:rowId xmlns:a16="http://schemas.microsoft.com/office/drawing/2014/main" xmlns="" val="2514375999"/>
                  </a:ext>
                </a:extLst>
              </a:tr>
              <a:tr h="8466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1.</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Value of Support Leveraged from Partners</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a:t>R 20 Million</a:t>
                      </a:r>
                      <a:endParaRPr lang="en-ZA" sz="1800" kern="120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 </a:t>
                      </a:r>
                    </a:p>
                    <a:p>
                      <a:pPr marL="0" algn="ctr" defTabSz="914400" rtl="0" eaLnBrk="1" latinLnBrk="0" hangingPunct="1">
                        <a:spcAft>
                          <a:spcPts val="0"/>
                        </a:spcAft>
                      </a:pPr>
                      <a:r>
                        <a:rPr lang="en-ZA" sz="1800" kern="1200" dirty="0"/>
                        <a:t>R 60,4 Million</a:t>
                      </a:r>
                    </a:p>
                    <a:p>
                      <a:pPr marL="0" algn="ctr" defTabSz="914400" rtl="0" eaLnBrk="1" latinLnBrk="0" hangingPunct="1">
                        <a:spcAft>
                          <a:spcPts val="0"/>
                        </a:spcAft>
                      </a:pPr>
                      <a:r>
                        <a:rPr lang="en-ZA" sz="1800" kern="1200" dirty="0"/>
                        <a:t> </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702327874"/>
                  </a:ext>
                </a:extLst>
              </a:tr>
              <a:tr h="11607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2.</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US" sz="1800" kern="1200" dirty="0"/>
                        <a:t>Number of SMMEs Accessing Procurement Opportunities in Government &amp; Corporates (30% government set asides &amp; ESD)</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800</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solidFill>
                            <a:srgbClr val="FF0000"/>
                          </a:solidFill>
                        </a:rPr>
                        <a:t>35</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3098419935"/>
                  </a:ext>
                </a:extLst>
              </a:tr>
              <a:tr h="8837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3.</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Turnover increase in supported Enterprises through Eco-system Partnership</a:t>
                      </a:r>
                    </a:p>
                    <a:p>
                      <a:pPr marL="0" algn="ctr" defTabSz="914400" rtl="0" eaLnBrk="1" latinLnBrk="0" hangingPunct="1">
                        <a:spcAft>
                          <a:spcPts val="0"/>
                        </a:spcAft>
                      </a:pPr>
                      <a:r>
                        <a:rPr lang="en-ZA" sz="1800" kern="1200" dirty="0"/>
                        <a:t> </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R 666 million</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 </a:t>
                      </a:r>
                    </a:p>
                    <a:p>
                      <a:pPr marL="0" algn="ctr" defTabSz="914400" rtl="0" eaLnBrk="1" latinLnBrk="0" hangingPunct="1">
                        <a:spcAft>
                          <a:spcPts val="0"/>
                        </a:spcAft>
                      </a:pPr>
                      <a:r>
                        <a:rPr lang="en-ZA" sz="1800" kern="1200" dirty="0"/>
                        <a:t>R 1,1 Billion</a:t>
                      </a:r>
                    </a:p>
                    <a:p>
                      <a:pPr marL="0" algn="ctr" defTabSz="914400" rtl="0" eaLnBrk="1" latinLnBrk="0" hangingPunct="1">
                        <a:spcAft>
                          <a:spcPts val="0"/>
                        </a:spcAft>
                      </a:pPr>
                      <a:r>
                        <a:rPr lang="en-ZA" sz="1800" kern="1200" dirty="0"/>
                        <a:t> </a:t>
                      </a:r>
                      <a:endParaRPr lang="en-ZA"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xmlns="" val="1845156464"/>
                  </a:ext>
                </a:extLst>
              </a:tr>
              <a:tr h="8332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4.</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a:t>New Jobs Created &amp; Reported by Eco-system Partners Supported</a:t>
                      </a:r>
                      <a:endParaRPr lang="en-ZA" sz="1800" kern="120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6 300</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solidFill>
                            <a:srgbClr val="FF0000"/>
                          </a:solidFill>
                        </a:rPr>
                        <a:t>2 292</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877993680"/>
                  </a:ext>
                </a:extLst>
              </a:tr>
              <a:tr h="8466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5.</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a:t>Number of Jobs Sustained by Eco-system supported</a:t>
                      </a:r>
                    </a:p>
                    <a:p>
                      <a:pPr marL="0" algn="ctr" defTabSz="914400" rtl="0" eaLnBrk="1" latinLnBrk="0" hangingPunct="1">
                        <a:spcAft>
                          <a:spcPts val="0"/>
                        </a:spcAft>
                      </a:pPr>
                      <a:r>
                        <a:rPr lang="en-ZA" sz="1800" kern="1200"/>
                        <a:t> </a:t>
                      </a:r>
                      <a:endParaRPr lang="en-ZA" sz="1800" kern="120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t>18 666</a:t>
                      </a:r>
                      <a:endParaRPr lang="en-ZA" sz="1800" kern="1200" dirty="0">
                        <a:solidFill>
                          <a:schemeClr val="dk1"/>
                        </a:solidFill>
                        <a:latin typeface="+mn-lt"/>
                        <a:ea typeface="+mn-ea"/>
                        <a:cs typeface="+mn-cs"/>
                      </a:endParaRPr>
                    </a:p>
                  </a:txBody>
                  <a:tcPr marL="68580" marR="68580" marT="0" marB="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latinLnBrk="0" hangingPunct="1">
                        <a:spcAft>
                          <a:spcPts val="0"/>
                        </a:spcAft>
                      </a:pPr>
                      <a:r>
                        <a:rPr lang="en-ZA" sz="1800" kern="1200" dirty="0">
                          <a:solidFill>
                            <a:srgbClr val="FF0000"/>
                          </a:solidFill>
                        </a:rPr>
                        <a:t> </a:t>
                      </a:r>
                    </a:p>
                    <a:p>
                      <a:pPr marL="0" algn="ctr" defTabSz="914400" rtl="0" eaLnBrk="1" latinLnBrk="0" hangingPunct="1">
                        <a:spcAft>
                          <a:spcPts val="0"/>
                        </a:spcAft>
                      </a:pPr>
                      <a:r>
                        <a:rPr lang="en-ZA" sz="1800" kern="1200" dirty="0">
                          <a:solidFill>
                            <a:srgbClr val="FF0000"/>
                          </a:solidFill>
                        </a:rPr>
                        <a:t>8 283</a:t>
                      </a:r>
                    </a:p>
                    <a:p>
                      <a:pPr marL="0" algn="ctr" defTabSz="914400" rtl="0" eaLnBrk="1" latinLnBrk="0" hangingPunct="1">
                        <a:spcAft>
                          <a:spcPts val="0"/>
                        </a:spcAft>
                      </a:pPr>
                      <a:r>
                        <a:rPr lang="en-ZA" sz="1800" kern="1200" dirty="0">
                          <a:solidFill>
                            <a:srgbClr val="FF0000"/>
                          </a:solidFill>
                        </a:rPr>
                        <a:t> </a:t>
                      </a:r>
                      <a:endParaRPr lang="en-ZA" sz="1800" kern="1200" dirty="0">
                        <a:solidFill>
                          <a:srgbClr val="FF0000"/>
                        </a:solidFill>
                        <a:latin typeface="+mn-lt"/>
                        <a:ea typeface="+mn-ea"/>
                        <a:cs typeface="+mn-cs"/>
                      </a:endParaRPr>
                    </a:p>
                  </a:txBody>
                  <a:tcPr marL="68580" marR="68580" marT="0" marB="0" anchor="ctr"/>
                </a:tc>
                <a:extLst>
                  <a:ext uri="{0D108BD9-81ED-4DB2-BD59-A6C34878D82A}">
                    <a16:rowId xmlns:a16="http://schemas.microsoft.com/office/drawing/2014/main" xmlns="" val="1631133022"/>
                  </a:ext>
                </a:extLst>
              </a:tr>
            </a:tbl>
          </a:graphicData>
        </a:graphic>
      </p:graphicFrame>
      <p:sp>
        <p:nvSpPr>
          <p:cNvPr id="5" name="TextBox 4"/>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630119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3. Human Resource Report </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3680861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36512" y="13708"/>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Staff Compliment </a:t>
            </a:r>
            <a:endParaRPr lang="en-ZA" sz="4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20059446"/>
              </p:ext>
            </p:extLst>
          </p:nvPr>
        </p:nvGraphicFramePr>
        <p:xfrm>
          <a:off x="36512" y="980728"/>
          <a:ext cx="9107487" cy="4824535"/>
        </p:xfrm>
        <a:graphic>
          <a:graphicData uri="http://schemas.openxmlformats.org/drawingml/2006/table">
            <a:tbl>
              <a:tblPr firstRow="1" firstCol="1" bandRow="1">
                <a:tableStyleId>{22838BEF-8BB2-4498-84A7-C5851F593DF1}</a:tableStyleId>
              </a:tblPr>
              <a:tblGrid>
                <a:gridCol w="2144382">
                  <a:extLst>
                    <a:ext uri="{9D8B030D-6E8A-4147-A177-3AD203B41FA5}">
                      <a16:colId xmlns:a16="http://schemas.microsoft.com/office/drawing/2014/main" xmlns="" val="3554225111"/>
                    </a:ext>
                  </a:extLst>
                </a:gridCol>
                <a:gridCol w="1681499">
                  <a:extLst>
                    <a:ext uri="{9D8B030D-6E8A-4147-A177-3AD203B41FA5}">
                      <a16:colId xmlns:a16="http://schemas.microsoft.com/office/drawing/2014/main" xmlns="" val="307439577"/>
                    </a:ext>
                  </a:extLst>
                </a:gridCol>
                <a:gridCol w="1328194">
                  <a:extLst>
                    <a:ext uri="{9D8B030D-6E8A-4147-A177-3AD203B41FA5}">
                      <a16:colId xmlns:a16="http://schemas.microsoft.com/office/drawing/2014/main" xmlns="" val="3443050535"/>
                    </a:ext>
                  </a:extLst>
                </a:gridCol>
                <a:gridCol w="1249165">
                  <a:extLst>
                    <a:ext uri="{9D8B030D-6E8A-4147-A177-3AD203B41FA5}">
                      <a16:colId xmlns:a16="http://schemas.microsoft.com/office/drawing/2014/main" xmlns="" val="3230177111"/>
                    </a:ext>
                  </a:extLst>
                </a:gridCol>
                <a:gridCol w="1267385">
                  <a:extLst>
                    <a:ext uri="{9D8B030D-6E8A-4147-A177-3AD203B41FA5}">
                      <a16:colId xmlns:a16="http://schemas.microsoft.com/office/drawing/2014/main" xmlns="" val="3803828255"/>
                    </a:ext>
                  </a:extLst>
                </a:gridCol>
                <a:gridCol w="1436862">
                  <a:extLst>
                    <a:ext uri="{9D8B030D-6E8A-4147-A177-3AD203B41FA5}">
                      <a16:colId xmlns:a16="http://schemas.microsoft.com/office/drawing/2014/main" xmlns="" val="1141531814"/>
                    </a:ext>
                  </a:extLst>
                </a:gridCol>
              </a:tblGrid>
              <a:tr h="1019814">
                <a:tc>
                  <a:txBody>
                    <a:bodyPr/>
                    <a:lstStyle/>
                    <a:p>
                      <a:pPr algn="ctr">
                        <a:lnSpc>
                          <a:spcPct val="100000"/>
                        </a:lnSpc>
                        <a:spcBef>
                          <a:spcPts val="600"/>
                        </a:spcBef>
                        <a:spcAft>
                          <a:spcPts val="600"/>
                        </a:spcAft>
                      </a:pPr>
                      <a:r>
                        <a:rPr lang="en-ZA" sz="1800" dirty="0">
                          <a:effectLst/>
                        </a:rPr>
                        <a:t>Programme</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ZA" sz="1800" dirty="0">
                          <a:effectLst/>
                        </a:rPr>
                        <a:t>2019/2020 No. of Employees</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ZA" sz="1800" dirty="0">
                          <a:effectLst/>
                        </a:rPr>
                        <a:t>2019/2020 Approved Posts</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ZA" sz="1800" dirty="0">
                          <a:effectLst/>
                        </a:rPr>
                        <a:t>2020/2021 No. of Employees</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ZA" sz="1800" dirty="0">
                          <a:effectLst/>
                        </a:rPr>
                        <a:t>2020/2021</a:t>
                      </a:r>
                    </a:p>
                    <a:p>
                      <a:pPr algn="ctr">
                        <a:lnSpc>
                          <a:spcPct val="100000"/>
                        </a:lnSpc>
                        <a:spcBef>
                          <a:spcPts val="600"/>
                        </a:spcBef>
                        <a:spcAft>
                          <a:spcPts val="600"/>
                        </a:spcAft>
                      </a:pPr>
                      <a:r>
                        <a:rPr lang="en-ZA" sz="1800" dirty="0">
                          <a:effectLst/>
                        </a:rPr>
                        <a:t>Vacancies</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n-ZA" sz="1800" dirty="0">
                          <a:effectLst/>
                        </a:rPr>
                        <a:t>% of vacancies</a:t>
                      </a:r>
                      <a:endParaRPr lang="en-ZA"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244593584"/>
                  </a:ext>
                </a:extLst>
              </a:tr>
              <a:tr h="852502">
                <a:tc>
                  <a:txBody>
                    <a:bodyPr/>
                    <a:lstStyle/>
                    <a:p>
                      <a:pPr algn="ctr">
                        <a:lnSpc>
                          <a:spcPct val="150000"/>
                        </a:lnSpc>
                        <a:spcBef>
                          <a:spcPts val="600"/>
                        </a:spcBef>
                        <a:spcAft>
                          <a:spcPts val="600"/>
                        </a:spcAft>
                      </a:pPr>
                      <a:r>
                        <a:rPr lang="en-ZA" sz="1800" dirty="0">
                          <a:effectLst/>
                        </a:rPr>
                        <a:t>Programme 1: EDD</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524</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548</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504</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44</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8%</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886139"/>
                  </a:ext>
                </a:extLst>
              </a:tr>
              <a:tr h="794068">
                <a:tc>
                  <a:txBody>
                    <a:bodyPr/>
                    <a:lstStyle/>
                    <a:p>
                      <a:pPr algn="ctr">
                        <a:lnSpc>
                          <a:spcPct val="150000"/>
                        </a:lnSpc>
                        <a:spcBef>
                          <a:spcPts val="600"/>
                        </a:spcBef>
                        <a:spcAft>
                          <a:spcPts val="600"/>
                        </a:spcAft>
                      </a:pPr>
                      <a:r>
                        <a:rPr lang="en-ZA" sz="1800" dirty="0">
                          <a:effectLst/>
                        </a:rPr>
                        <a:t>Programme 2: STP</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30</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28</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23</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5</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18%</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990877543"/>
                  </a:ext>
                </a:extLst>
              </a:tr>
              <a:tr h="1161845">
                <a:tc>
                  <a:txBody>
                    <a:bodyPr/>
                    <a:lstStyle/>
                    <a:p>
                      <a:pPr algn="ctr">
                        <a:lnSpc>
                          <a:spcPct val="150000"/>
                        </a:lnSpc>
                        <a:spcBef>
                          <a:spcPts val="600"/>
                        </a:spcBef>
                        <a:spcAft>
                          <a:spcPts val="600"/>
                        </a:spcAft>
                      </a:pPr>
                      <a:r>
                        <a:rPr lang="en-ZA" sz="1800" dirty="0">
                          <a:effectLst/>
                        </a:rPr>
                        <a:t>Programme 3: Administration</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123</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a:effectLst/>
                        </a:rPr>
                        <a:t>137</a:t>
                      </a:r>
                      <a:endParaRPr lang="en-ZA"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119</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18</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ZA" sz="1800" dirty="0">
                          <a:effectLst/>
                        </a:rPr>
                        <a:t>13%</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041097738"/>
                  </a:ext>
                </a:extLst>
              </a:tr>
              <a:tr h="996306">
                <a:tc>
                  <a:txBody>
                    <a:bodyPr/>
                    <a:lstStyle/>
                    <a:p>
                      <a:pPr marL="0" algn="ctr" defTabSz="914400" rtl="0" eaLnBrk="1" latinLnBrk="0" hangingPunct="1">
                        <a:lnSpc>
                          <a:spcPct val="150000"/>
                        </a:lnSpc>
                        <a:spcBef>
                          <a:spcPts val="600"/>
                        </a:spcBef>
                        <a:spcAft>
                          <a:spcPts val="600"/>
                        </a:spcAft>
                      </a:pPr>
                      <a:r>
                        <a:rPr lang="en-ZA" sz="1800" kern="1200" dirty="0">
                          <a:effectLst/>
                        </a:rPr>
                        <a:t>Total </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677</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713</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646</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67</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9%</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2399727756"/>
                  </a:ext>
                </a:extLst>
              </a:tr>
            </a:tbl>
          </a:graphicData>
        </a:graphic>
      </p:graphicFrame>
      <p:sp>
        <p:nvSpPr>
          <p:cNvPr id="6" name="TextBox 5"/>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5681819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36512" y="13708"/>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pPr algn="ctr"/>
            <a:r>
              <a:rPr lang="en-ZA" sz="3200" b="1" dirty="0">
                <a:solidFill>
                  <a:schemeClr val="bg1"/>
                </a:solidFill>
              </a:rPr>
              <a:t>Labour Relations </a:t>
            </a:r>
            <a:endParaRPr lang="en-ZA" sz="48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929648873"/>
              </p:ext>
            </p:extLst>
          </p:nvPr>
        </p:nvGraphicFramePr>
        <p:xfrm>
          <a:off x="179512" y="980728"/>
          <a:ext cx="8856983" cy="4896543"/>
        </p:xfrm>
        <a:graphic>
          <a:graphicData uri="http://schemas.openxmlformats.org/drawingml/2006/table">
            <a:tbl>
              <a:tblPr firstRow="1" firstCol="1" bandRow="1">
                <a:tableStyleId>{22838BEF-8BB2-4498-84A7-C5851F593DF1}</a:tableStyleId>
              </a:tblPr>
              <a:tblGrid>
                <a:gridCol w="3147522">
                  <a:extLst>
                    <a:ext uri="{9D8B030D-6E8A-4147-A177-3AD203B41FA5}">
                      <a16:colId xmlns:a16="http://schemas.microsoft.com/office/drawing/2014/main" xmlns="" val="1812123580"/>
                    </a:ext>
                  </a:extLst>
                </a:gridCol>
                <a:gridCol w="2561937">
                  <a:extLst>
                    <a:ext uri="{9D8B030D-6E8A-4147-A177-3AD203B41FA5}">
                      <a16:colId xmlns:a16="http://schemas.microsoft.com/office/drawing/2014/main" xmlns="" val="3951043202"/>
                    </a:ext>
                  </a:extLst>
                </a:gridCol>
                <a:gridCol w="3147524">
                  <a:extLst>
                    <a:ext uri="{9D8B030D-6E8A-4147-A177-3AD203B41FA5}">
                      <a16:colId xmlns:a16="http://schemas.microsoft.com/office/drawing/2014/main" xmlns="" val="603770390"/>
                    </a:ext>
                  </a:extLst>
                </a:gridCol>
              </a:tblGrid>
              <a:tr h="518393">
                <a:tc>
                  <a:txBody>
                    <a:bodyPr/>
                    <a:lstStyle/>
                    <a:p>
                      <a:pPr marL="0" algn="ctr" defTabSz="914400" rtl="0" eaLnBrk="1" latinLnBrk="0" hangingPunct="1">
                        <a:lnSpc>
                          <a:spcPct val="100000"/>
                        </a:lnSpc>
                        <a:spcBef>
                          <a:spcPts val="600"/>
                        </a:spcBef>
                        <a:spcAft>
                          <a:spcPts val="600"/>
                        </a:spcAft>
                      </a:pPr>
                      <a:r>
                        <a:rPr lang="en-ZA" sz="1800" kern="1200" dirty="0">
                          <a:effectLst/>
                        </a:rPr>
                        <a:t>Reason</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600"/>
                        </a:spcAft>
                      </a:pPr>
                      <a:r>
                        <a:rPr lang="en-ZA" sz="1800" kern="1200">
                          <a:effectLst/>
                        </a:rPr>
                        <a:t>Number</a:t>
                      </a:r>
                      <a:endParaRPr lang="en-ZA" sz="1800" b="1"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0000"/>
                        </a:lnSpc>
                        <a:spcBef>
                          <a:spcPts val="600"/>
                        </a:spcBef>
                        <a:spcAft>
                          <a:spcPts val="600"/>
                        </a:spcAft>
                      </a:pPr>
                      <a:r>
                        <a:rPr lang="en-ZA" sz="1800" kern="1200" dirty="0">
                          <a:effectLst/>
                        </a:rPr>
                        <a:t>% of total no. of staff leaving</a:t>
                      </a:r>
                      <a:endParaRPr lang="en-ZA" sz="18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2708851469"/>
                  </a:ext>
                </a:extLst>
              </a:tr>
              <a:tr h="622474">
                <a:tc>
                  <a:txBody>
                    <a:bodyPr/>
                    <a:lstStyle/>
                    <a:p>
                      <a:pPr marL="0" algn="ctr" defTabSz="914400" rtl="0" eaLnBrk="1" latinLnBrk="0" hangingPunct="1">
                        <a:lnSpc>
                          <a:spcPct val="100000"/>
                        </a:lnSpc>
                        <a:spcBef>
                          <a:spcPts val="600"/>
                        </a:spcBef>
                        <a:spcAft>
                          <a:spcPts val="600"/>
                        </a:spcAft>
                      </a:pPr>
                      <a:r>
                        <a:rPr lang="en-ZA" sz="1800" kern="1200" dirty="0">
                          <a:effectLst/>
                        </a:rPr>
                        <a:t>Resignation</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dirty="0">
                          <a:effectLst/>
                        </a:rPr>
                        <a:t>62</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a:effectLst/>
                        </a:rPr>
                        <a:t>9%</a:t>
                      </a:r>
                      <a:endParaRPr lang="en-ZA"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858160844"/>
                  </a:ext>
                </a:extLst>
              </a:tr>
              <a:tr h="558512">
                <a:tc>
                  <a:txBody>
                    <a:bodyPr/>
                    <a:lstStyle/>
                    <a:p>
                      <a:pPr marL="0" algn="ctr" defTabSz="914400" rtl="0" eaLnBrk="1" latinLnBrk="0" hangingPunct="1">
                        <a:lnSpc>
                          <a:spcPct val="100000"/>
                        </a:lnSpc>
                        <a:spcBef>
                          <a:spcPts val="600"/>
                        </a:spcBef>
                        <a:spcAft>
                          <a:spcPts val="600"/>
                        </a:spcAft>
                      </a:pPr>
                      <a:r>
                        <a:rPr lang="en-ZA" sz="1800" kern="1200" dirty="0">
                          <a:effectLst/>
                        </a:rPr>
                        <a:t>Dismissal</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dirty="0">
                          <a:effectLst/>
                        </a:rPr>
                        <a:t>1</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0%</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213668526"/>
                  </a:ext>
                </a:extLst>
              </a:tr>
              <a:tr h="773853">
                <a:tc>
                  <a:txBody>
                    <a:bodyPr/>
                    <a:lstStyle/>
                    <a:p>
                      <a:pPr marL="0" algn="ctr" defTabSz="914400" rtl="0" eaLnBrk="1" latinLnBrk="0" hangingPunct="1">
                        <a:lnSpc>
                          <a:spcPct val="100000"/>
                        </a:lnSpc>
                        <a:spcBef>
                          <a:spcPts val="600"/>
                        </a:spcBef>
                        <a:spcAft>
                          <a:spcPts val="600"/>
                        </a:spcAft>
                      </a:pPr>
                      <a:r>
                        <a:rPr lang="en-ZA" sz="1800" kern="1200" dirty="0">
                          <a:effectLst/>
                        </a:rPr>
                        <a:t>Retirement</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dirty="0">
                          <a:effectLst/>
                        </a:rPr>
                        <a:t>4</a:t>
                      </a:r>
                      <a:endParaRPr lang="en-ZA" sz="1800"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1%</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502821786"/>
                  </a:ext>
                </a:extLst>
              </a:tr>
              <a:tr h="639672">
                <a:tc>
                  <a:txBody>
                    <a:bodyPr/>
                    <a:lstStyle/>
                    <a:p>
                      <a:pPr marL="0" algn="ctr" defTabSz="914400" rtl="0" eaLnBrk="1" latinLnBrk="0" hangingPunct="1">
                        <a:lnSpc>
                          <a:spcPct val="100000"/>
                        </a:lnSpc>
                        <a:spcBef>
                          <a:spcPts val="600"/>
                        </a:spcBef>
                        <a:spcAft>
                          <a:spcPts val="600"/>
                        </a:spcAft>
                      </a:pPr>
                      <a:r>
                        <a:rPr lang="en-ZA" sz="1800" kern="1200" dirty="0">
                          <a:effectLst/>
                        </a:rPr>
                        <a:t>Ill health</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a:effectLst/>
                        </a:rPr>
                        <a:t>2</a:t>
                      </a:r>
                      <a:endParaRPr lang="en-ZA" sz="18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0%</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4282455997"/>
                  </a:ext>
                </a:extLst>
              </a:tr>
              <a:tr h="628262">
                <a:tc>
                  <a:txBody>
                    <a:bodyPr/>
                    <a:lstStyle/>
                    <a:p>
                      <a:pPr marL="0" algn="ctr" defTabSz="914400" rtl="0" eaLnBrk="1" latinLnBrk="0" hangingPunct="1">
                        <a:lnSpc>
                          <a:spcPct val="100000"/>
                        </a:lnSpc>
                        <a:spcBef>
                          <a:spcPts val="600"/>
                        </a:spcBef>
                        <a:spcAft>
                          <a:spcPts val="600"/>
                        </a:spcAft>
                      </a:pPr>
                      <a:r>
                        <a:rPr lang="en-ZA" sz="1800" kern="1200" dirty="0">
                          <a:effectLst/>
                        </a:rPr>
                        <a:t>Expiry of contract</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a:effectLst/>
                        </a:rPr>
                        <a:t>14</a:t>
                      </a:r>
                      <a:endParaRPr lang="en-ZA" sz="18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2%</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898675110"/>
                  </a:ext>
                </a:extLst>
              </a:tr>
              <a:tr h="636984">
                <a:tc>
                  <a:txBody>
                    <a:bodyPr/>
                    <a:lstStyle/>
                    <a:p>
                      <a:pPr marL="0" algn="ctr" defTabSz="914400" rtl="0" eaLnBrk="1" latinLnBrk="0" hangingPunct="1">
                        <a:lnSpc>
                          <a:spcPct val="100000"/>
                        </a:lnSpc>
                        <a:spcBef>
                          <a:spcPts val="600"/>
                        </a:spcBef>
                        <a:spcAft>
                          <a:spcPts val="600"/>
                        </a:spcAft>
                      </a:pPr>
                      <a:r>
                        <a:rPr lang="en-ZA" sz="1800" kern="1200" dirty="0">
                          <a:effectLst/>
                        </a:rPr>
                        <a:t>Other</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a:effectLst/>
                        </a:rPr>
                        <a:t>2</a:t>
                      </a:r>
                      <a:endParaRPr lang="en-ZA" sz="18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0%</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475452949"/>
                  </a:ext>
                </a:extLst>
              </a:tr>
              <a:tr h="518393">
                <a:tc>
                  <a:txBody>
                    <a:bodyPr/>
                    <a:lstStyle/>
                    <a:p>
                      <a:pPr marL="0" algn="ctr" defTabSz="914400" rtl="0" eaLnBrk="1" latinLnBrk="0" hangingPunct="1">
                        <a:lnSpc>
                          <a:spcPct val="100000"/>
                        </a:lnSpc>
                        <a:spcBef>
                          <a:spcPts val="600"/>
                        </a:spcBef>
                        <a:spcAft>
                          <a:spcPts val="600"/>
                        </a:spcAft>
                      </a:pPr>
                      <a:r>
                        <a:rPr lang="en-ZA" sz="1800" kern="1200" dirty="0">
                          <a:effectLst/>
                        </a:rPr>
                        <a:t>Total</a:t>
                      </a:r>
                      <a:endParaRPr lang="en-ZA" sz="1800" b="1" kern="1200" dirty="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0"/>
                        </a:spcAft>
                      </a:pPr>
                      <a:r>
                        <a:rPr lang="en-ZA" sz="1800" kern="1200">
                          <a:effectLst/>
                        </a:rPr>
                        <a:t>85</a:t>
                      </a:r>
                      <a:endParaRPr lang="en-ZA" sz="1800" kern="1200">
                        <a:solidFill>
                          <a:schemeClr val="dk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ZA" sz="1800" kern="1200" dirty="0">
                          <a:effectLst/>
                        </a:rPr>
                        <a:t>9%</a:t>
                      </a:r>
                      <a:endParaRPr lang="en-ZA"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38805889"/>
                  </a:ext>
                </a:extLst>
              </a:tr>
            </a:tbl>
          </a:graphicData>
        </a:graphic>
      </p:graphicFrame>
      <p:sp>
        <p:nvSpPr>
          <p:cNvPr id="5" name="TextBox 4"/>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7430508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4. Financial Information </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7470726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3217508375"/>
              </p:ext>
            </p:extLst>
          </p:nvPr>
        </p:nvGraphicFramePr>
        <p:xfrm>
          <a:off x="0" y="1"/>
          <a:ext cx="9144000" cy="5887899"/>
        </p:xfrm>
        <a:graphic>
          <a:graphicData uri="http://schemas.openxmlformats.org/drawingml/2006/table">
            <a:tbl>
              <a:tblPr/>
              <a:tblGrid>
                <a:gridCol w="982064">
                  <a:extLst>
                    <a:ext uri="{9D8B030D-6E8A-4147-A177-3AD203B41FA5}">
                      <a16:colId xmlns:a16="http://schemas.microsoft.com/office/drawing/2014/main" xmlns="" val="2375809082"/>
                    </a:ext>
                  </a:extLst>
                </a:gridCol>
                <a:gridCol w="8161936">
                  <a:extLst>
                    <a:ext uri="{9D8B030D-6E8A-4147-A177-3AD203B41FA5}">
                      <a16:colId xmlns:a16="http://schemas.microsoft.com/office/drawing/2014/main" xmlns="" val="1459576875"/>
                    </a:ext>
                  </a:extLst>
                </a:gridCol>
              </a:tblGrid>
              <a:tr h="803418">
                <a:tc gridSpan="2">
                  <a:txBody>
                    <a:bodyPr/>
                    <a:lstStyle/>
                    <a:p>
                      <a:pPr algn="ctr">
                        <a:lnSpc>
                          <a:spcPct val="107000"/>
                        </a:lnSpc>
                        <a:spcAft>
                          <a:spcPts val="0"/>
                        </a:spcAft>
                      </a:pPr>
                      <a:r>
                        <a:rPr lang="en-US" sz="1600" kern="1200" cap="small"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SEDA</a:t>
                      </a:r>
                      <a:r>
                        <a:rPr lang="en-US" sz="19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PRESENTATION</a:t>
                      </a:r>
                      <a:r>
                        <a:rPr lang="en-US" sz="20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2800" b="1" kern="1200" cap="small"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OUTLINE</a:t>
                      </a:r>
                      <a:r>
                        <a:rPr lang="en-ZA"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02B"/>
                    </a:solidFill>
                  </a:tcPr>
                </a:tc>
                <a:tc hMerge="1">
                  <a:txBody>
                    <a:bodyPr/>
                    <a:lstStyle/>
                    <a:p>
                      <a:endParaRPr lang="en-ZA"/>
                    </a:p>
                  </a:txBody>
                  <a:tcPr/>
                </a:tc>
                <a:extLst>
                  <a:ext uri="{0D108BD9-81ED-4DB2-BD59-A6C34878D82A}">
                    <a16:rowId xmlns:a16="http://schemas.microsoft.com/office/drawing/2014/main" xmlns="" val="1249254495"/>
                  </a:ext>
                </a:extLst>
              </a:tr>
              <a:tr h="493703">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Organisational Overview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769083"/>
                  </a:ext>
                </a:extLst>
              </a:tr>
              <a:tr h="493703">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Seda Performance 2020 -21 FY</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733009"/>
                  </a:ext>
                </a:extLst>
              </a:tr>
              <a:tr h="493703">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2. 1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Programme 1 :EDD</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1225155"/>
                  </a:ext>
                </a:extLst>
              </a:tr>
              <a:tr h="493703">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2.2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Programme 2 :STP</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879110"/>
                  </a:ext>
                </a:extLst>
              </a:tr>
              <a:tr h="526112">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2.3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Programme 3 :Administration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102663"/>
                  </a:ext>
                </a:extLst>
              </a:tr>
              <a:tr h="526112">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Human Resources Report</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1611228"/>
                  </a:ext>
                </a:extLst>
              </a:tr>
              <a:tr h="493703">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Financial Information</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0631289"/>
                  </a:ext>
                </a:extLst>
              </a:tr>
              <a:tr h="493703">
                <a:tc>
                  <a:txBody>
                    <a:bodyPr/>
                    <a:lstStyle/>
                    <a:p>
                      <a:pPr algn="ct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8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Governance &amp; Compliance</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6708353"/>
                  </a:ext>
                </a:extLst>
              </a:tr>
              <a:tr h="493703">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Audit Outcomes </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5674170"/>
                  </a:ext>
                </a:extLst>
              </a:tr>
              <a:tr h="493703">
                <a:tc>
                  <a:txBody>
                    <a:bodyPr/>
                    <a:lstStyle/>
                    <a:p>
                      <a:pPr marL="0" algn="ctr" defTabSz="914400" rtl="0" eaLnBrk="1" latinLnBrk="0" hangingPunct="1">
                        <a:lnSpc>
                          <a:spcPct val="107000"/>
                        </a:lnSpc>
                        <a:spcAft>
                          <a:spcPts val="800"/>
                        </a:spcAft>
                      </a:pP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800"/>
                        </a:spcAft>
                      </a:pPr>
                      <a:r>
                        <a:rPr lang="en-ZA"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Success</a:t>
                      </a:r>
                      <a:r>
                        <a:rPr lang="en-ZA"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Stories </a:t>
                      </a:r>
                      <a:endParaRPr lang="en-ZA"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6" marR="5496" marT="5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265267"/>
                  </a:ext>
                </a:extLst>
              </a:tr>
            </a:tbl>
          </a:graphicData>
        </a:graphic>
      </p:graphicFrame>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8058257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9246" t="22561" r="15176" b="20550"/>
          <a:stretch/>
        </p:blipFill>
        <p:spPr>
          <a:xfrm>
            <a:off x="19643" y="476672"/>
            <a:ext cx="9124357" cy="5544616"/>
          </a:xfrm>
          <a:prstGeom prst="rect">
            <a:avLst/>
          </a:prstGeom>
        </p:spPr>
      </p:pic>
    </p:spTree>
    <p:extLst>
      <p:ext uri="{BB962C8B-B14F-4D97-AF65-F5344CB8AC3E}">
        <p14:creationId xmlns:p14="http://schemas.microsoft.com/office/powerpoint/2010/main" xmlns="" val="21212593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1140" t="26210" r="39965" b="20175"/>
          <a:stretch/>
        </p:blipFill>
        <p:spPr>
          <a:xfrm>
            <a:off x="539552" y="0"/>
            <a:ext cx="7776864" cy="6858000"/>
          </a:xfrm>
          <a:prstGeom prst="rect">
            <a:avLst/>
          </a:prstGeom>
        </p:spPr>
      </p:pic>
    </p:spTree>
    <p:extLst>
      <p:ext uri="{BB962C8B-B14F-4D97-AF65-F5344CB8AC3E}">
        <p14:creationId xmlns:p14="http://schemas.microsoft.com/office/powerpoint/2010/main" xmlns="" val="23803330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0" y="-11228"/>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5. GOVERNANCE &amp; COMPLIANCE</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37872552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Audit &amp; Risk Committee</a:t>
            </a:r>
            <a:endParaRPr lang="en-ZA" sz="4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270527165"/>
              </p:ext>
            </p:extLst>
          </p:nvPr>
        </p:nvGraphicFramePr>
        <p:xfrm>
          <a:off x="35496" y="1116825"/>
          <a:ext cx="9016140" cy="4499850"/>
        </p:xfrm>
        <a:graphic>
          <a:graphicData uri="http://schemas.openxmlformats.org/drawingml/2006/table">
            <a:tbl>
              <a:tblPr firstRow="1" bandRow="1">
                <a:tableStyleId>{E8B1032C-EA38-4F05-BA0D-38AFFFC7BED3}</a:tableStyleId>
              </a:tblPr>
              <a:tblGrid>
                <a:gridCol w="2169859">
                  <a:extLst>
                    <a:ext uri="{9D8B030D-6E8A-4147-A177-3AD203B41FA5}">
                      <a16:colId xmlns:a16="http://schemas.microsoft.com/office/drawing/2014/main" xmlns="" val="3829849898"/>
                    </a:ext>
                  </a:extLst>
                </a:gridCol>
                <a:gridCol w="2057625">
                  <a:extLst>
                    <a:ext uri="{9D8B030D-6E8A-4147-A177-3AD203B41FA5}">
                      <a16:colId xmlns:a16="http://schemas.microsoft.com/office/drawing/2014/main" xmlns="" val="1230377211"/>
                    </a:ext>
                  </a:extLst>
                </a:gridCol>
                <a:gridCol w="2050143">
                  <a:extLst>
                    <a:ext uri="{9D8B030D-6E8A-4147-A177-3AD203B41FA5}">
                      <a16:colId xmlns:a16="http://schemas.microsoft.com/office/drawing/2014/main" xmlns="" val="1285244816"/>
                    </a:ext>
                  </a:extLst>
                </a:gridCol>
                <a:gridCol w="2738513">
                  <a:extLst>
                    <a:ext uri="{9D8B030D-6E8A-4147-A177-3AD203B41FA5}">
                      <a16:colId xmlns:a16="http://schemas.microsoft.com/office/drawing/2014/main" xmlns="" val="3127407828"/>
                    </a:ext>
                  </a:extLst>
                </a:gridCol>
              </a:tblGrid>
              <a:tr h="811770">
                <a:tc>
                  <a:txBody>
                    <a:bodyPr/>
                    <a:lstStyle/>
                    <a:p>
                      <a:pPr algn="ctr"/>
                      <a:r>
                        <a:rPr lang="en-US" sz="1800" cap="small" baseline="0" dirty="0"/>
                        <a:t>Committee</a:t>
                      </a:r>
                      <a:endParaRPr lang="en-ZA" sz="1800" cap="small" baseline="0" dirty="0">
                        <a:solidFill>
                          <a:srgbClr val="002060"/>
                        </a:solidFill>
                      </a:endParaRPr>
                    </a:p>
                  </a:txBody>
                  <a:tcPr anchor="ctr"/>
                </a:tc>
                <a:tc>
                  <a:txBody>
                    <a:bodyPr/>
                    <a:lstStyle/>
                    <a:p>
                      <a:pPr algn="ctr"/>
                      <a:r>
                        <a:rPr lang="en-US" sz="1800" cap="small" baseline="0" dirty="0"/>
                        <a:t>No of meetings held </a:t>
                      </a:r>
                      <a:endParaRPr lang="en-ZA" sz="1800" cap="small" baseline="0"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cap="small" baseline="0" dirty="0"/>
                        <a:t>Number of members </a:t>
                      </a:r>
                      <a:endParaRPr lang="en-ZA" sz="1800" cap="small" baseline="0" dirty="0">
                        <a:solidFill>
                          <a:srgbClr val="002060"/>
                        </a:solidFill>
                      </a:endParaRPr>
                    </a:p>
                  </a:txBody>
                  <a:tcPr anchor="ctr"/>
                </a:tc>
                <a:tc>
                  <a:txBody>
                    <a:bodyPr/>
                    <a:lstStyle/>
                    <a:p>
                      <a:pPr algn="ctr"/>
                      <a:r>
                        <a:rPr lang="en-US" sz="1800" cap="small" baseline="0" dirty="0"/>
                        <a:t>Names of members </a:t>
                      </a:r>
                      <a:endParaRPr lang="en-ZA" sz="1800" cap="small" baseline="0" dirty="0">
                        <a:solidFill>
                          <a:srgbClr val="002060"/>
                        </a:solidFill>
                      </a:endParaRPr>
                    </a:p>
                  </a:txBody>
                  <a:tcPr anchor="ctr"/>
                </a:tc>
                <a:extLst>
                  <a:ext uri="{0D108BD9-81ED-4DB2-BD59-A6C34878D82A}">
                    <a16:rowId xmlns:a16="http://schemas.microsoft.com/office/drawing/2014/main" xmlns="" val="1746752314"/>
                  </a:ext>
                </a:extLst>
              </a:tr>
              <a:tr h="3084581">
                <a:tc>
                  <a:txBody>
                    <a:bodyPr/>
                    <a:lstStyle/>
                    <a:p>
                      <a:pPr marL="0" algn="ctr" defTabSz="914400" rtl="0" eaLnBrk="1" latinLnBrk="0" hangingPunct="1"/>
                      <a:r>
                        <a:rPr lang="en-ZA" sz="2400" b="1" kern="1200" cap="small" baseline="0" dirty="0">
                          <a:solidFill>
                            <a:schemeClr val="tx1"/>
                          </a:solidFill>
                          <a:latin typeface="+mn-lt"/>
                          <a:ea typeface="+mn-ea"/>
                          <a:cs typeface="+mn-cs"/>
                        </a:rPr>
                        <a:t>Audit &amp; Risk </a:t>
                      </a:r>
                    </a:p>
                  </a:txBody>
                  <a:tcPr anchor="ctr"/>
                </a:tc>
                <a:tc>
                  <a:txBody>
                    <a:bodyPr/>
                    <a:lstStyle/>
                    <a:p>
                      <a:pPr marL="0" algn="ctr" defTabSz="914400" rtl="0" eaLnBrk="1" latinLnBrk="0" hangingPunct="1">
                        <a:lnSpc>
                          <a:spcPct val="150000"/>
                        </a:lnSpc>
                        <a:spcBef>
                          <a:spcPts val="600"/>
                        </a:spcBef>
                        <a:spcAft>
                          <a:spcPts val="600"/>
                        </a:spcAft>
                      </a:pPr>
                      <a:r>
                        <a:rPr lang="en-ZA" sz="1800" u="none" strike="noStrike" kern="1200" baseline="0" dirty="0"/>
                        <a:t>6</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ZA" sz="1800" u="none" strike="noStrike" kern="1200" baseline="0" dirty="0"/>
                        <a:t>7</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Bef>
                          <a:spcPts val="600"/>
                        </a:spcBef>
                        <a:spcAft>
                          <a:spcPts val="600"/>
                        </a:spcAft>
                      </a:pP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Ms M Phiri (Chairperson)</a:t>
                      </a:r>
                    </a:p>
                    <a:p>
                      <a:pPr marL="0" algn="ctr" defTabSz="914400" rtl="0" eaLnBrk="1" latinLnBrk="0" hangingPunct="1">
                        <a:spcBef>
                          <a:spcPts val="600"/>
                        </a:spcBef>
                        <a:spcAft>
                          <a:spcPts val="600"/>
                        </a:spcAft>
                      </a:pPr>
                      <a:r>
                        <a:rPr lang="en-ZA" sz="1800" u="none" strike="noStrike" kern="1200" baseline="0" dirty="0"/>
                        <a:t>Ms BT </a:t>
                      </a:r>
                      <a:r>
                        <a:rPr lang="en-ZA" sz="1800" u="none" strike="noStrike" kern="1200" baseline="0" dirty="0" err="1"/>
                        <a:t>Nkambule</a:t>
                      </a: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Mr J </a:t>
                      </a:r>
                      <a:r>
                        <a:rPr lang="en-ZA" sz="1800" u="none" strike="noStrike" kern="1200" baseline="0" dirty="0" err="1"/>
                        <a:t>Matsho</a:t>
                      </a: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err="1"/>
                        <a:t>Adv</a:t>
                      </a:r>
                      <a:r>
                        <a:rPr lang="en-ZA" sz="1800" u="none" strike="noStrike" kern="1200" baseline="0" dirty="0"/>
                        <a:t> D Block </a:t>
                      </a:r>
                    </a:p>
                    <a:p>
                      <a:pPr marL="0" algn="ctr" defTabSz="914400" rtl="0" eaLnBrk="1" latinLnBrk="0" hangingPunct="1">
                        <a:spcBef>
                          <a:spcPts val="600"/>
                        </a:spcBef>
                        <a:spcAft>
                          <a:spcPts val="600"/>
                        </a:spcAft>
                      </a:pPr>
                      <a:r>
                        <a:rPr lang="en-ZA" sz="1800" u="none" strike="noStrike" kern="1200" baseline="0" dirty="0"/>
                        <a:t>Mr C de </a:t>
                      </a:r>
                      <a:r>
                        <a:rPr lang="en-ZA" sz="1800" u="none" strike="noStrike" kern="1200" baseline="0" dirty="0" err="1"/>
                        <a:t>Kock</a:t>
                      </a: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Ms S </a:t>
                      </a:r>
                      <a:r>
                        <a:rPr lang="en-ZA" sz="1800" u="none" strike="noStrike" kern="1200" baseline="0" dirty="0" err="1"/>
                        <a:t>Nyakale</a:t>
                      </a: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err="1"/>
                        <a:t>Adv</a:t>
                      </a:r>
                      <a:r>
                        <a:rPr lang="en-ZA" sz="1800" u="none" strike="noStrike" kern="1200" baseline="0" dirty="0"/>
                        <a:t> M </a:t>
                      </a:r>
                      <a:r>
                        <a:rPr lang="en-ZA" sz="1800" u="none" strike="noStrike" kern="1200" baseline="0" dirty="0" err="1"/>
                        <a:t>Xulu</a:t>
                      </a: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 </a:t>
                      </a:r>
                      <a:endParaRPr lang="en-ZA"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804379554"/>
                  </a:ext>
                </a:extLst>
              </a:tr>
            </a:tbl>
          </a:graphicData>
        </a:graphic>
      </p:graphicFrame>
      <p:sp>
        <p:nvSpPr>
          <p:cNvPr id="5" name="TextBox 4"/>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37599853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Human Resource &amp; Remuneration Committee</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198443408"/>
              </p:ext>
            </p:extLst>
          </p:nvPr>
        </p:nvGraphicFramePr>
        <p:xfrm>
          <a:off x="52467" y="1268760"/>
          <a:ext cx="8984030" cy="4032448"/>
        </p:xfrm>
        <a:graphic>
          <a:graphicData uri="http://schemas.openxmlformats.org/drawingml/2006/table">
            <a:tbl>
              <a:tblPr firstRow="1" bandRow="1">
                <a:tableStyleId>{E8B1032C-EA38-4F05-BA0D-38AFFFC7BED3}</a:tableStyleId>
              </a:tblPr>
              <a:tblGrid>
                <a:gridCol w="2162131">
                  <a:extLst>
                    <a:ext uri="{9D8B030D-6E8A-4147-A177-3AD203B41FA5}">
                      <a16:colId xmlns:a16="http://schemas.microsoft.com/office/drawing/2014/main" xmlns="" val="3829849898"/>
                    </a:ext>
                  </a:extLst>
                </a:gridCol>
                <a:gridCol w="2050297">
                  <a:extLst>
                    <a:ext uri="{9D8B030D-6E8A-4147-A177-3AD203B41FA5}">
                      <a16:colId xmlns:a16="http://schemas.microsoft.com/office/drawing/2014/main" xmlns="" val="1230377211"/>
                    </a:ext>
                  </a:extLst>
                </a:gridCol>
                <a:gridCol w="2042842">
                  <a:extLst>
                    <a:ext uri="{9D8B030D-6E8A-4147-A177-3AD203B41FA5}">
                      <a16:colId xmlns:a16="http://schemas.microsoft.com/office/drawing/2014/main" xmlns="" val="1285244816"/>
                    </a:ext>
                  </a:extLst>
                </a:gridCol>
                <a:gridCol w="2728760">
                  <a:extLst>
                    <a:ext uri="{9D8B030D-6E8A-4147-A177-3AD203B41FA5}">
                      <a16:colId xmlns:a16="http://schemas.microsoft.com/office/drawing/2014/main" xmlns="" val="3127407828"/>
                    </a:ext>
                  </a:extLst>
                </a:gridCol>
              </a:tblGrid>
              <a:tr h="638117">
                <a:tc>
                  <a:txBody>
                    <a:bodyPr/>
                    <a:lstStyle/>
                    <a:p>
                      <a:pPr marL="0" algn="ctr" defTabSz="914400" rtl="0" eaLnBrk="1" latinLnBrk="0" hangingPunct="1"/>
                      <a:r>
                        <a:rPr lang="en-US" sz="1800" kern="1200" cap="small" baseline="0" dirty="0"/>
                        <a:t>Committee</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No of meetings held </a:t>
                      </a:r>
                      <a:endParaRPr lang="en-ZA" sz="1800" b="1" kern="1200" cap="small"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cap="small" baseline="0" dirty="0"/>
                        <a:t>Number of members </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Names of members </a:t>
                      </a:r>
                      <a:endParaRPr lang="en-ZA" sz="1800" b="1" kern="1200" cap="small" baseline="0" dirty="0">
                        <a:solidFill>
                          <a:schemeClr val="tx1"/>
                        </a:solidFill>
                        <a:latin typeface="+mn-lt"/>
                        <a:ea typeface="+mn-ea"/>
                        <a:cs typeface="+mn-cs"/>
                      </a:endParaRPr>
                    </a:p>
                  </a:txBody>
                  <a:tcPr anchor="ctr"/>
                </a:tc>
                <a:extLst>
                  <a:ext uri="{0D108BD9-81ED-4DB2-BD59-A6C34878D82A}">
                    <a16:rowId xmlns:a16="http://schemas.microsoft.com/office/drawing/2014/main" xmlns="" val="1746752314"/>
                  </a:ext>
                </a:extLst>
              </a:tr>
              <a:tr h="3394331">
                <a:tc>
                  <a:txBody>
                    <a:bodyPr/>
                    <a:lstStyle/>
                    <a:p>
                      <a:pPr marL="0" algn="ctr" defTabSz="914400" rtl="0" eaLnBrk="1" latinLnBrk="0" hangingPunct="1"/>
                      <a:r>
                        <a:rPr lang="en-ZA" sz="2400" b="1" kern="1200" cap="small" baseline="0" dirty="0">
                          <a:solidFill>
                            <a:schemeClr val="tx1"/>
                          </a:solidFill>
                          <a:latin typeface="+mn-lt"/>
                          <a:ea typeface="+mn-ea"/>
                          <a:cs typeface="+mn-cs"/>
                        </a:rPr>
                        <a:t>Human Resource &amp; Remunerations Committee </a:t>
                      </a:r>
                    </a:p>
                  </a:txBody>
                  <a:tcPr anchor="ctr"/>
                </a:tc>
                <a:tc>
                  <a:txBody>
                    <a:bodyPr/>
                    <a:lstStyle/>
                    <a:p>
                      <a:pPr marL="0" algn="ctr" defTabSz="914400" rtl="0" eaLnBrk="1" latinLnBrk="0" hangingPunct="1">
                        <a:lnSpc>
                          <a:spcPct val="150000"/>
                        </a:lnSpc>
                        <a:spcBef>
                          <a:spcPts val="600"/>
                        </a:spcBef>
                        <a:spcAft>
                          <a:spcPts val="600"/>
                        </a:spcAft>
                      </a:pPr>
                      <a:r>
                        <a:rPr lang="en-ZA" sz="1800" u="none" strike="noStrike" kern="1200" baseline="0" dirty="0"/>
                        <a:t>7</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ZA" sz="1800" u="none" strike="noStrike" kern="1200" baseline="0" dirty="0"/>
                        <a:t>5</a:t>
                      </a:r>
                      <a:endParaRPr lang="en-ZA" sz="1800" b="0" i="0" u="none" strike="noStrike"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Bef>
                          <a:spcPts val="600"/>
                        </a:spcBef>
                        <a:spcAft>
                          <a:spcPts val="600"/>
                        </a:spcAft>
                      </a:pP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a:t>Mr J </a:t>
                      </a:r>
                      <a:r>
                        <a:rPr lang="en-ZA" sz="1800" u="none" strike="noStrike" kern="1200" baseline="0" dirty="0" err="1"/>
                        <a:t>Matsho</a:t>
                      </a:r>
                      <a:r>
                        <a:rPr lang="en-ZA" sz="1800" u="none" strike="noStrike" kern="1200" baseline="0" dirty="0"/>
                        <a:t> (Chairperson) </a:t>
                      </a:r>
                    </a:p>
                    <a:p>
                      <a:pPr marL="0" algn="ctr" defTabSz="914400" rtl="0" eaLnBrk="1" latinLnBrk="0" hangingPunct="1">
                        <a:spcBef>
                          <a:spcPts val="600"/>
                        </a:spcBef>
                        <a:spcAft>
                          <a:spcPts val="600"/>
                        </a:spcAft>
                      </a:pPr>
                      <a:r>
                        <a:rPr lang="en-ZA" sz="1800" u="none" strike="noStrike" kern="1200" baseline="0" dirty="0"/>
                        <a:t>Mr M </a:t>
                      </a:r>
                      <a:r>
                        <a:rPr lang="en-ZA" sz="1800" u="none" strike="noStrike" kern="1200" baseline="0" dirty="0" err="1"/>
                        <a:t>Sibeko</a:t>
                      </a:r>
                      <a:endParaRPr lang="en-ZA" sz="1800" u="none" strike="noStrike" kern="1200" baseline="0" dirty="0"/>
                    </a:p>
                    <a:p>
                      <a:pPr marL="0" algn="ctr" defTabSz="914400" rtl="0" eaLnBrk="1" latinLnBrk="0" hangingPunct="1">
                        <a:spcBef>
                          <a:spcPts val="600"/>
                        </a:spcBef>
                        <a:spcAft>
                          <a:spcPts val="600"/>
                        </a:spcAft>
                      </a:pPr>
                      <a:r>
                        <a:rPr lang="en-ZA" sz="1800" u="none" strike="noStrike" kern="1200" baseline="0" dirty="0" err="1"/>
                        <a:t>Adv</a:t>
                      </a:r>
                      <a:r>
                        <a:rPr lang="en-ZA" sz="1800" u="none" strike="noStrike" kern="1200" baseline="0" dirty="0"/>
                        <a:t> D Block</a:t>
                      </a:r>
                    </a:p>
                    <a:p>
                      <a:pPr marL="0" algn="ctr" defTabSz="914400" rtl="0" eaLnBrk="1" latinLnBrk="0" hangingPunct="1">
                        <a:spcBef>
                          <a:spcPts val="600"/>
                        </a:spcBef>
                        <a:spcAft>
                          <a:spcPts val="600"/>
                        </a:spcAft>
                      </a:pPr>
                      <a:r>
                        <a:rPr lang="en-ZA" sz="1800" u="none" strike="noStrike" kern="1200" baseline="0" dirty="0"/>
                        <a:t>Ms N Kana</a:t>
                      </a:r>
                    </a:p>
                    <a:p>
                      <a:pPr marL="0" algn="ctr" defTabSz="914400" rtl="0" eaLnBrk="1" latinLnBrk="0" hangingPunct="1">
                        <a:spcBef>
                          <a:spcPts val="600"/>
                        </a:spcBef>
                        <a:spcAft>
                          <a:spcPts val="600"/>
                        </a:spcAft>
                      </a:pPr>
                      <a:r>
                        <a:rPr lang="en-ZA" sz="1800" u="none" strike="noStrike" kern="1200" baseline="0" dirty="0"/>
                        <a:t>Dr M Ndlovu</a:t>
                      </a:r>
                    </a:p>
                    <a:p>
                      <a:pPr marL="0" algn="ctr" defTabSz="914400" rtl="0" eaLnBrk="1" latinLnBrk="0" hangingPunct="1">
                        <a:spcBef>
                          <a:spcPts val="600"/>
                        </a:spcBef>
                        <a:spcAft>
                          <a:spcPts val="600"/>
                        </a:spcAft>
                      </a:pPr>
                      <a:r>
                        <a:rPr lang="en-ZA" sz="1800" u="none" strike="noStrike" kern="1200" baseline="0" dirty="0"/>
                        <a:t>Ms N Majola  (ACEO)</a:t>
                      </a:r>
                      <a:endParaRPr lang="en-ZA" sz="1800" b="0" i="0" u="none" strike="noStrike" kern="1200" baseline="0" dirty="0">
                        <a:solidFill>
                          <a:schemeClr val="tx1"/>
                        </a:solidFill>
                        <a:latin typeface="+mn-lt"/>
                        <a:ea typeface="+mn-ea"/>
                        <a:cs typeface="+mn-cs"/>
                      </a:endParaRPr>
                    </a:p>
                  </a:txBody>
                  <a:tcPr marL="68580" marR="68580" marT="0" marB="0"/>
                </a:tc>
                <a:extLst>
                  <a:ext uri="{0D108BD9-81ED-4DB2-BD59-A6C34878D82A}">
                    <a16:rowId xmlns:a16="http://schemas.microsoft.com/office/drawing/2014/main" xmlns="" val="1804379554"/>
                  </a:ext>
                </a:extLst>
              </a:tr>
            </a:tbl>
          </a:graphicData>
        </a:graphic>
      </p:graphicFrame>
      <p:sp>
        <p:nvSpPr>
          <p:cNvPr id="6" name="TextBox 5"/>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0973067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88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Social Ethics Committee</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337183111"/>
              </p:ext>
            </p:extLst>
          </p:nvPr>
        </p:nvGraphicFramePr>
        <p:xfrm>
          <a:off x="52467" y="1268760"/>
          <a:ext cx="8984030" cy="4032448"/>
        </p:xfrm>
        <a:graphic>
          <a:graphicData uri="http://schemas.openxmlformats.org/drawingml/2006/table">
            <a:tbl>
              <a:tblPr firstRow="1" bandRow="1">
                <a:tableStyleId>{E8B1032C-EA38-4F05-BA0D-38AFFFC7BED3}</a:tableStyleId>
              </a:tblPr>
              <a:tblGrid>
                <a:gridCol w="2162131">
                  <a:extLst>
                    <a:ext uri="{9D8B030D-6E8A-4147-A177-3AD203B41FA5}">
                      <a16:colId xmlns:a16="http://schemas.microsoft.com/office/drawing/2014/main" xmlns="" val="3829849898"/>
                    </a:ext>
                  </a:extLst>
                </a:gridCol>
                <a:gridCol w="2050297">
                  <a:extLst>
                    <a:ext uri="{9D8B030D-6E8A-4147-A177-3AD203B41FA5}">
                      <a16:colId xmlns:a16="http://schemas.microsoft.com/office/drawing/2014/main" xmlns="" val="1230377211"/>
                    </a:ext>
                  </a:extLst>
                </a:gridCol>
                <a:gridCol w="2042842">
                  <a:extLst>
                    <a:ext uri="{9D8B030D-6E8A-4147-A177-3AD203B41FA5}">
                      <a16:colId xmlns:a16="http://schemas.microsoft.com/office/drawing/2014/main" xmlns="" val="1285244816"/>
                    </a:ext>
                  </a:extLst>
                </a:gridCol>
                <a:gridCol w="2728760">
                  <a:extLst>
                    <a:ext uri="{9D8B030D-6E8A-4147-A177-3AD203B41FA5}">
                      <a16:colId xmlns:a16="http://schemas.microsoft.com/office/drawing/2014/main" xmlns="" val="3127407828"/>
                    </a:ext>
                  </a:extLst>
                </a:gridCol>
              </a:tblGrid>
              <a:tr h="638117">
                <a:tc>
                  <a:txBody>
                    <a:bodyPr/>
                    <a:lstStyle/>
                    <a:p>
                      <a:pPr marL="0" algn="ctr" defTabSz="914400" rtl="0" eaLnBrk="1" latinLnBrk="0" hangingPunct="1"/>
                      <a:r>
                        <a:rPr lang="en-US" sz="1800" kern="1200" cap="small" baseline="0" dirty="0"/>
                        <a:t>Committee</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No of meetings held </a:t>
                      </a:r>
                      <a:endParaRPr lang="en-ZA" sz="1800" b="1" kern="1200" cap="small"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cap="small" baseline="0" dirty="0"/>
                        <a:t>Number of members </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Names of members </a:t>
                      </a:r>
                      <a:endParaRPr lang="en-ZA" sz="1800" b="1" kern="1200" cap="small" baseline="0" dirty="0">
                        <a:solidFill>
                          <a:schemeClr val="tx1"/>
                        </a:solidFill>
                        <a:latin typeface="+mn-lt"/>
                        <a:ea typeface="+mn-ea"/>
                        <a:cs typeface="+mn-cs"/>
                      </a:endParaRPr>
                    </a:p>
                  </a:txBody>
                  <a:tcPr anchor="ctr"/>
                </a:tc>
                <a:extLst>
                  <a:ext uri="{0D108BD9-81ED-4DB2-BD59-A6C34878D82A}">
                    <a16:rowId xmlns:a16="http://schemas.microsoft.com/office/drawing/2014/main" xmlns="" val="1746752314"/>
                  </a:ext>
                </a:extLst>
              </a:tr>
              <a:tr h="3394331">
                <a:tc>
                  <a:txBody>
                    <a:bodyPr/>
                    <a:lstStyle/>
                    <a:p>
                      <a:pPr marL="0" algn="ctr" defTabSz="914400" rtl="0" eaLnBrk="1" latinLnBrk="0" hangingPunct="1"/>
                      <a:r>
                        <a:rPr lang="en-ZA" sz="2400" b="1" kern="1200" cap="small" baseline="0" dirty="0">
                          <a:solidFill>
                            <a:schemeClr val="tx1"/>
                          </a:solidFill>
                          <a:latin typeface="+mn-lt"/>
                          <a:ea typeface="+mn-ea"/>
                          <a:cs typeface="+mn-cs"/>
                        </a:rPr>
                        <a:t>Social Ethics Committee </a:t>
                      </a:r>
                    </a:p>
                  </a:txBody>
                  <a:tcPr anchor="ctr"/>
                </a:tc>
                <a:tc>
                  <a:txBody>
                    <a:bodyPr/>
                    <a:lstStyle/>
                    <a:p>
                      <a:pPr marL="0" algn="ctr" defTabSz="914400" rtl="0" eaLnBrk="1" latinLnBrk="0" hangingPunct="1">
                        <a:lnSpc>
                          <a:spcPct val="150000"/>
                        </a:lnSpc>
                        <a:spcBef>
                          <a:spcPts val="600"/>
                        </a:spcBef>
                        <a:spcAft>
                          <a:spcPts val="600"/>
                        </a:spcAft>
                      </a:pPr>
                      <a:r>
                        <a:rPr lang="en-ZA" sz="1800" b="0" i="0" u="none" strike="noStrike" kern="1200" baseline="0" dirty="0">
                          <a:solidFill>
                            <a:schemeClr val="tx1"/>
                          </a:solidFill>
                          <a:latin typeface="+mn-lt"/>
                          <a:ea typeface="+mn-ea"/>
                          <a:cs typeface="+mn-cs"/>
                        </a:rPr>
                        <a:t>3</a:t>
                      </a:r>
                    </a:p>
                  </a:txBody>
                  <a:tcPr marL="68580" marR="68580" marT="0" marB="0" anchor="ctr"/>
                </a:tc>
                <a:tc>
                  <a:txBody>
                    <a:bodyPr/>
                    <a:lstStyle/>
                    <a:p>
                      <a:pPr marL="0" algn="ctr" defTabSz="914400" rtl="0" eaLnBrk="1" latinLnBrk="0" hangingPunct="1">
                        <a:lnSpc>
                          <a:spcPct val="150000"/>
                        </a:lnSpc>
                        <a:spcBef>
                          <a:spcPts val="600"/>
                        </a:spcBef>
                        <a:spcAft>
                          <a:spcPts val="600"/>
                        </a:spcAft>
                      </a:pPr>
                      <a:r>
                        <a:rPr lang="en-ZA" sz="1800" b="0" i="0" u="none" strike="noStrike" kern="1200" baseline="0" dirty="0">
                          <a:solidFill>
                            <a:schemeClr val="tx1"/>
                          </a:solidFill>
                          <a:latin typeface="+mn-lt"/>
                          <a:ea typeface="+mn-ea"/>
                          <a:cs typeface="+mn-cs"/>
                        </a:rPr>
                        <a:t>6</a:t>
                      </a:r>
                    </a:p>
                  </a:txBody>
                  <a:tcPr marL="68580" marR="68580" marT="0" marB="0" anchor="ctr"/>
                </a:tc>
                <a:tc>
                  <a:txBody>
                    <a:bodyPr/>
                    <a:lstStyle/>
                    <a:p>
                      <a:pPr marL="0" algn="ctr" defTabSz="914400" rtl="0" eaLnBrk="1" latinLnBrk="0" hangingPunct="1">
                        <a:spcBef>
                          <a:spcPts val="600"/>
                        </a:spcBef>
                        <a:spcAft>
                          <a:spcPts val="600"/>
                        </a:spcAft>
                      </a:pPr>
                      <a:endParaRPr lang="en-ZA" sz="1800" b="0" i="0" u="none" strike="noStrike" kern="1200" baseline="0" dirty="0">
                        <a:solidFill>
                          <a:schemeClr val="tx1"/>
                        </a:solidFill>
                        <a:latin typeface="+mn-lt"/>
                        <a:ea typeface="+mn-ea"/>
                        <a:cs typeface="+mn-cs"/>
                      </a:endParaRP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Dr S </a:t>
                      </a:r>
                      <a:r>
                        <a:rPr lang="en-ZA" sz="1800" b="0" i="0" u="none" strike="noStrike" kern="1200" baseline="0" dirty="0" err="1">
                          <a:solidFill>
                            <a:schemeClr val="tx1"/>
                          </a:solidFill>
                          <a:latin typeface="+mn-lt"/>
                          <a:ea typeface="+mn-ea"/>
                          <a:cs typeface="+mn-cs"/>
                        </a:rPr>
                        <a:t>Bvuma</a:t>
                      </a:r>
                      <a:r>
                        <a:rPr lang="en-ZA" sz="1800" b="0" i="0" u="none" strike="noStrike" kern="1200" baseline="0" dirty="0">
                          <a:solidFill>
                            <a:schemeClr val="tx1"/>
                          </a:solidFill>
                          <a:latin typeface="+mn-lt"/>
                          <a:ea typeface="+mn-ea"/>
                          <a:cs typeface="+mn-cs"/>
                        </a:rPr>
                        <a:t> (Chairperson)</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Mr J </a:t>
                      </a:r>
                      <a:r>
                        <a:rPr lang="en-ZA" sz="1800" b="0" i="0" u="none" strike="noStrike" kern="1200" baseline="0" dirty="0" err="1">
                          <a:solidFill>
                            <a:schemeClr val="tx1"/>
                          </a:solidFill>
                          <a:latin typeface="+mn-lt"/>
                          <a:ea typeface="+mn-ea"/>
                          <a:cs typeface="+mn-cs"/>
                        </a:rPr>
                        <a:t>Matsho</a:t>
                      </a:r>
                      <a:r>
                        <a:rPr lang="en-ZA" sz="1800" b="0" i="0" u="none" strike="noStrike" kern="1200" baseline="0" dirty="0">
                          <a:solidFill>
                            <a:schemeClr val="tx1"/>
                          </a:solidFill>
                          <a:latin typeface="+mn-lt"/>
                          <a:ea typeface="+mn-ea"/>
                          <a:cs typeface="+mn-cs"/>
                        </a:rPr>
                        <a:t>  </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Adv. D Block</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Ms N Kana Mr M </a:t>
                      </a:r>
                      <a:r>
                        <a:rPr lang="en-ZA" sz="1800" b="0" i="0" u="none" strike="noStrike" kern="1200" baseline="0" dirty="0" err="1">
                          <a:solidFill>
                            <a:schemeClr val="tx1"/>
                          </a:solidFill>
                          <a:latin typeface="+mn-lt"/>
                          <a:ea typeface="+mn-ea"/>
                          <a:cs typeface="+mn-cs"/>
                        </a:rPr>
                        <a:t>Sibeko</a:t>
                      </a:r>
                      <a:endParaRPr lang="en-ZA" sz="1800" b="0" i="0" u="none" strike="noStrike" kern="1200" baseline="0" dirty="0">
                        <a:solidFill>
                          <a:schemeClr val="tx1"/>
                        </a:solidFill>
                        <a:latin typeface="+mn-lt"/>
                        <a:ea typeface="+mn-ea"/>
                        <a:cs typeface="+mn-cs"/>
                      </a:endParaRP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Ms N Majola(ACEO)</a:t>
                      </a:r>
                    </a:p>
                  </a:txBody>
                  <a:tcPr marL="68580" marR="68580" marT="0" marB="0"/>
                </a:tc>
                <a:extLst>
                  <a:ext uri="{0D108BD9-81ED-4DB2-BD59-A6C34878D82A}">
                    <a16:rowId xmlns:a16="http://schemas.microsoft.com/office/drawing/2014/main" xmlns="" val="1804379554"/>
                  </a:ext>
                </a:extLst>
              </a:tr>
            </a:tbl>
          </a:graphicData>
        </a:graphic>
      </p:graphicFrame>
      <p:sp>
        <p:nvSpPr>
          <p:cNvPr id="6" name="TextBox 5"/>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5346015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8880" y="0"/>
            <a:ext cx="9144000" cy="6858000"/>
          </a:xfrm>
          <a:prstGeom prst="rect">
            <a:avLst/>
          </a:prstGeom>
        </p:spPr>
      </p:pic>
      <p:sp>
        <p:nvSpPr>
          <p:cNvPr id="4" name="Rectangle 3"/>
          <p:cNvSpPr/>
          <p:nvPr/>
        </p:nvSpPr>
        <p:spPr>
          <a:xfrm>
            <a:off x="20356" y="116632"/>
            <a:ext cx="9144000" cy="523220"/>
          </a:xfrm>
          <a:prstGeom prst="rect">
            <a:avLst/>
          </a:prstGeom>
          <a:solidFill>
            <a:srgbClr val="146C38"/>
          </a:solidFill>
        </p:spPr>
        <p:txBody>
          <a:bodyPr wrap="square">
            <a:spAutoFit/>
          </a:bodyPr>
          <a:lstStyle/>
          <a:p>
            <a:pPr algn="ctr"/>
            <a:r>
              <a:rPr lang="en-US" sz="2800" b="1" dirty="0">
                <a:solidFill>
                  <a:schemeClr val="bg1"/>
                </a:solidFill>
                <a:latin typeface="Trebuchet MS" panose="020B0603020202020204" pitchFamily="34" charset="0"/>
              </a:rPr>
              <a:t>Strategy and Organisational Performance Committee</a:t>
            </a:r>
            <a:endParaRPr lang="en-ZA" sz="4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935511707"/>
              </p:ext>
            </p:extLst>
          </p:nvPr>
        </p:nvGraphicFramePr>
        <p:xfrm>
          <a:off x="52467" y="980728"/>
          <a:ext cx="8984030" cy="5027237"/>
        </p:xfrm>
        <a:graphic>
          <a:graphicData uri="http://schemas.openxmlformats.org/drawingml/2006/table">
            <a:tbl>
              <a:tblPr firstRow="1" bandRow="1">
                <a:tableStyleId>{E8B1032C-EA38-4F05-BA0D-38AFFFC7BED3}</a:tableStyleId>
              </a:tblPr>
              <a:tblGrid>
                <a:gridCol w="2162131">
                  <a:extLst>
                    <a:ext uri="{9D8B030D-6E8A-4147-A177-3AD203B41FA5}">
                      <a16:colId xmlns:a16="http://schemas.microsoft.com/office/drawing/2014/main" xmlns="" val="3829849898"/>
                    </a:ext>
                  </a:extLst>
                </a:gridCol>
                <a:gridCol w="2050297">
                  <a:extLst>
                    <a:ext uri="{9D8B030D-6E8A-4147-A177-3AD203B41FA5}">
                      <a16:colId xmlns:a16="http://schemas.microsoft.com/office/drawing/2014/main" xmlns="" val="1230377211"/>
                    </a:ext>
                  </a:extLst>
                </a:gridCol>
                <a:gridCol w="2042842">
                  <a:extLst>
                    <a:ext uri="{9D8B030D-6E8A-4147-A177-3AD203B41FA5}">
                      <a16:colId xmlns:a16="http://schemas.microsoft.com/office/drawing/2014/main" xmlns="" val="1285244816"/>
                    </a:ext>
                  </a:extLst>
                </a:gridCol>
                <a:gridCol w="2728760">
                  <a:extLst>
                    <a:ext uri="{9D8B030D-6E8A-4147-A177-3AD203B41FA5}">
                      <a16:colId xmlns:a16="http://schemas.microsoft.com/office/drawing/2014/main" xmlns="" val="3127407828"/>
                    </a:ext>
                  </a:extLst>
                </a:gridCol>
              </a:tblGrid>
              <a:tr h="638117">
                <a:tc>
                  <a:txBody>
                    <a:bodyPr/>
                    <a:lstStyle/>
                    <a:p>
                      <a:pPr marL="0" algn="ctr" defTabSz="914400" rtl="0" eaLnBrk="1" latinLnBrk="0" hangingPunct="1"/>
                      <a:r>
                        <a:rPr lang="en-US" sz="1800" kern="1200" cap="small" baseline="0" dirty="0"/>
                        <a:t>Committee</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No of meetings held </a:t>
                      </a:r>
                      <a:endParaRPr lang="en-ZA" sz="1800" b="1" kern="1200" cap="small" baseline="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cap="small" baseline="0" dirty="0"/>
                        <a:t>Number of members </a:t>
                      </a:r>
                      <a:endParaRPr lang="en-ZA" sz="1800" b="1" kern="1200" cap="small" baseline="0" dirty="0">
                        <a:solidFill>
                          <a:schemeClr val="tx1"/>
                        </a:solidFill>
                        <a:latin typeface="+mn-lt"/>
                        <a:ea typeface="+mn-ea"/>
                        <a:cs typeface="+mn-cs"/>
                      </a:endParaRPr>
                    </a:p>
                  </a:txBody>
                  <a:tcPr anchor="ctr"/>
                </a:tc>
                <a:tc>
                  <a:txBody>
                    <a:bodyPr/>
                    <a:lstStyle/>
                    <a:p>
                      <a:pPr marL="0" algn="ctr" defTabSz="914400" rtl="0" eaLnBrk="1" latinLnBrk="0" hangingPunct="1"/>
                      <a:r>
                        <a:rPr lang="en-US" sz="1800" kern="1200" cap="small" baseline="0" dirty="0"/>
                        <a:t>Names of members </a:t>
                      </a:r>
                      <a:endParaRPr lang="en-ZA" sz="1800" b="1" kern="1200" cap="small" baseline="0" dirty="0">
                        <a:solidFill>
                          <a:schemeClr val="tx1"/>
                        </a:solidFill>
                        <a:latin typeface="+mn-lt"/>
                        <a:ea typeface="+mn-ea"/>
                        <a:cs typeface="+mn-cs"/>
                      </a:endParaRPr>
                    </a:p>
                  </a:txBody>
                  <a:tcPr anchor="ctr"/>
                </a:tc>
                <a:extLst>
                  <a:ext uri="{0D108BD9-81ED-4DB2-BD59-A6C34878D82A}">
                    <a16:rowId xmlns:a16="http://schemas.microsoft.com/office/drawing/2014/main" xmlns="" val="1746752314"/>
                  </a:ext>
                </a:extLst>
              </a:tr>
              <a:tr h="3394331">
                <a:tc>
                  <a:txBody>
                    <a:bodyPr/>
                    <a:lstStyle/>
                    <a:p>
                      <a:pPr marL="0" algn="ctr" defTabSz="914400" rtl="0" eaLnBrk="1" latinLnBrk="0" hangingPunct="1"/>
                      <a:r>
                        <a:rPr lang="en-ZA" sz="2400" b="1" kern="1200" cap="small" baseline="0" dirty="0">
                          <a:solidFill>
                            <a:schemeClr val="tx1"/>
                          </a:solidFill>
                          <a:latin typeface="+mn-lt"/>
                          <a:ea typeface="+mn-ea"/>
                          <a:cs typeface="+mn-cs"/>
                        </a:rPr>
                        <a:t>Strategy And Organisational Performance Committee </a:t>
                      </a:r>
                    </a:p>
                  </a:txBody>
                  <a:tcPr anchor="ctr"/>
                </a:tc>
                <a:tc>
                  <a:txBody>
                    <a:bodyPr/>
                    <a:lstStyle/>
                    <a:p>
                      <a:pPr marL="0" algn="ctr" defTabSz="914400" rtl="0" eaLnBrk="1" latinLnBrk="0" hangingPunct="1">
                        <a:lnSpc>
                          <a:spcPct val="150000"/>
                        </a:lnSpc>
                        <a:spcBef>
                          <a:spcPts val="600"/>
                        </a:spcBef>
                        <a:spcAft>
                          <a:spcPts val="600"/>
                        </a:spcAft>
                      </a:pPr>
                      <a:r>
                        <a:rPr lang="en-ZA" sz="1800" b="0" i="0" u="none" strike="noStrike" kern="1200" baseline="0" dirty="0">
                          <a:solidFill>
                            <a:schemeClr val="tx1"/>
                          </a:solidFill>
                          <a:latin typeface="+mn-lt"/>
                          <a:ea typeface="+mn-ea"/>
                          <a:cs typeface="+mn-cs"/>
                        </a:rPr>
                        <a:t>9</a:t>
                      </a:r>
                    </a:p>
                  </a:txBody>
                  <a:tcPr marL="68580" marR="68580" marT="0" marB="0" anchor="ctr"/>
                </a:tc>
                <a:tc>
                  <a:txBody>
                    <a:bodyPr/>
                    <a:lstStyle/>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9</a:t>
                      </a:r>
                    </a:p>
                  </a:txBody>
                  <a:tcPr marL="68580" marR="68580" marT="0" marB="0" anchor="ctr"/>
                </a:tc>
                <a:tc>
                  <a:txBody>
                    <a:bodyPr/>
                    <a:lstStyle/>
                    <a:p>
                      <a:pPr marL="0" algn="ctr" defTabSz="914400" rtl="0" eaLnBrk="1" latinLnBrk="0" hangingPunct="1">
                        <a:spcBef>
                          <a:spcPts val="600"/>
                        </a:spcBef>
                        <a:spcAft>
                          <a:spcPts val="600"/>
                        </a:spcAft>
                      </a:pPr>
                      <a:endParaRPr lang="en-ZA" sz="1800" b="0" i="0" u="none" strike="noStrike" kern="1200" baseline="0" dirty="0">
                        <a:solidFill>
                          <a:schemeClr val="tx1"/>
                        </a:solidFill>
                        <a:latin typeface="+mn-lt"/>
                        <a:ea typeface="+mn-ea"/>
                        <a:cs typeface="+mn-cs"/>
                      </a:endParaRP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Ms B </a:t>
                      </a:r>
                      <a:r>
                        <a:rPr lang="en-ZA" sz="1800" b="0" i="0" u="none" strike="noStrike" kern="1200" baseline="0" dirty="0" err="1">
                          <a:solidFill>
                            <a:schemeClr val="tx1"/>
                          </a:solidFill>
                          <a:latin typeface="+mn-lt"/>
                          <a:ea typeface="+mn-ea"/>
                          <a:cs typeface="+mn-cs"/>
                        </a:rPr>
                        <a:t>Nkambule</a:t>
                      </a:r>
                      <a:r>
                        <a:rPr lang="en-ZA" sz="1800" b="0" i="0" u="none" strike="noStrike" kern="1200" baseline="0" dirty="0">
                          <a:solidFill>
                            <a:schemeClr val="tx1"/>
                          </a:solidFill>
                          <a:latin typeface="+mn-lt"/>
                          <a:ea typeface="+mn-ea"/>
                          <a:cs typeface="+mn-cs"/>
                        </a:rPr>
                        <a:t>(Chairperson) </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Mr C de </a:t>
                      </a:r>
                      <a:r>
                        <a:rPr lang="en-ZA" sz="1800" b="0" i="0" u="none" strike="noStrike" kern="1200" baseline="0" dirty="0" err="1">
                          <a:solidFill>
                            <a:schemeClr val="tx1"/>
                          </a:solidFill>
                          <a:latin typeface="+mn-lt"/>
                          <a:ea typeface="+mn-ea"/>
                          <a:cs typeface="+mn-cs"/>
                        </a:rPr>
                        <a:t>Kock</a:t>
                      </a:r>
                      <a:r>
                        <a:rPr lang="en-ZA" sz="1800" b="0" i="0" u="none" strike="noStrike" kern="1200" baseline="0" dirty="0">
                          <a:solidFill>
                            <a:schemeClr val="tx1"/>
                          </a:solidFill>
                          <a:latin typeface="+mn-lt"/>
                          <a:ea typeface="+mn-ea"/>
                          <a:cs typeface="+mn-cs"/>
                        </a:rPr>
                        <a:t> </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Dr S </a:t>
                      </a:r>
                      <a:r>
                        <a:rPr lang="en-ZA" sz="1800" b="0" i="0" u="none" strike="noStrike" kern="1200" baseline="0" dirty="0" err="1">
                          <a:solidFill>
                            <a:schemeClr val="tx1"/>
                          </a:solidFill>
                          <a:latin typeface="+mn-lt"/>
                          <a:ea typeface="+mn-ea"/>
                          <a:cs typeface="+mn-cs"/>
                        </a:rPr>
                        <a:t>Bvuma</a:t>
                      </a:r>
                      <a:endParaRPr lang="en-ZA" sz="1800" b="0" i="0" u="none" strike="noStrike" kern="1200" baseline="0" dirty="0">
                        <a:solidFill>
                          <a:schemeClr val="tx1"/>
                        </a:solidFill>
                        <a:latin typeface="+mn-lt"/>
                        <a:ea typeface="+mn-ea"/>
                        <a:cs typeface="+mn-cs"/>
                      </a:endParaRP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Adv. M </a:t>
                      </a:r>
                      <a:r>
                        <a:rPr lang="en-ZA" sz="1800" b="0" i="0" u="none" strike="noStrike" kern="1200" baseline="0" dirty="0" err="1">
                          <a:solidFill>
                            <a:schemeClr val="tx1"/>
                          </a:solidFill>
                          <a:latin typeface="+mn-lt"/>
                          <a:ea typeface="+mn-ea"/>
                          <a:cs typeface="+mn-cs"/>
                        </a:rPr>
                        <a:t>Xulu</a:t>
                      </a:r>
                      <a:endParaRPr lang="en-ZA" sz="1800" b="0" i="0" u="none" strike="noStrike" kern="1200" baseline="0" dirty="0">
                        <a:solidFill>
                          <a:schemeClr val="tx1"/>
                        </a:solidFill>
                        <a:latin typeface="+mn-lt"/>
                        <a:ea typeface="+mn-ea"/>
                        <a:cs typeface="+mn-cs"/>
                      </a:endParaRP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Ms S </a:t>
                      </a:r>
                      <a:r>
                        <a:rPr lang="en-ZA" sz="1800" b="0" i="0" u="none" strike="noStrike" kern="1200" baseline="0" dirty="0" err="1">
                          <a:solidFill>
                            <a:schemeClr val="tx1"/>
                          </a:solidFill>
                          <a:latin typeface="+mn-lt"/>
                          <a:ea typeface="+mn-ea"/>
                          <a:cs typeface="+mn-cs"/>
                        </a:rPr>
                        <a:t>Nyakale</a:t>
                      </a:r>
                      <a:r>
                        <a:rPr lang="en-ZA" sz="1800" b="0" i="0" u="none" strike="noStrike" kern="1200" baseline="0" dirty="0">
                          <a:solidFill>
                            <a:schemeClr val="tx1"/>
                          </a:solidFill>
                          <a:latin typeface="+mn-lt"/>
                          <a:ea typeface="+mn-ea"/>
                          <a:cs typeface="+mn-cs"/>
                        </a:rPr>
                        <a:t> </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Ms N Kana </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Mr M Maki </a:t>
                      </a: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Mr M </a:t>
                      </a:r>
                      <a:r>
                        <a:rPr lang="en-ZA" sz="1800" b="0" i="0" u="none" strike="noStrike" kern="1200" baseline="0" dirty="0" err="1">
                          <a:solidFill>
                            <a:schemeClr val="tx1"/>
                          </a:solidFill>
                          <a:latin typeface="+mn-lt"/>
                          <a:ea typeface="+mn-ea"/>
                          <a:cs typeface="+mn-cs"/>
                        </a:rPr>
                        <a:t>Sibeko</a:t>
                      </a:r>
                      <a:endParaRPr lang="en-ZA" sz="1800" b="0" i="0" u="none" strike="noStrike" kern="1200" baseline="0" dirty="0">
                        <a:solidFill>
                          <a:schemeClr val="tx1"/>
                        </a:solidFill>
                        <a:latin typeface="+mn-lt"/>
                        <a:ea typeface="+mn-ea"/>
                        <a:cs typeface="+mn-cs"/>
                      </a:endParaRPr>
                    </a:p>
                    <a:p>
                      <a:pPr marL="0" algn="ctr" defTabSz="914400" rtl="0" eaLnBrk="1" latinLnBrk="0" hangingPunct="1">
                        <a:spcBef>
                          <a:spcPts val="600"/>
                        </a:spcBef>
                        <a:spcAft>
                          <a:spcPts val="600"/>
                        </a:spcAft>
                      </a:pPr>
                      <a:r>
                        <a:rPr lang="en-ZA" sz="1800" b="0" i="0" u="none" strike="noStrike" kern="1200" baseline="0" dirty="0">
                          <a:solidFill>
                            <a:schemeClr val="tx1"/>
                          </a:solidFill>
                          <a:latin typeface="+mn-lt"/>
                          <a:ea typeface="+mn-ea"/>
                          <a:cs typeface="+mn-cs"/>
                        </a:rPr>
                        <a:t>Ms N Majola(ACEO)</a:t>
                      </a:r>
                    </a:p>
                  </a:txBody>
                  <a:tcPr marL="68580" marR="68580" marT="0" marB="0"/>
                </a:tc>
                <a:extLst>
                  <a:ext uri="{0D108BD9-81ED-4DB2-BD59-A6C34878D82A}">
                    <a16:rowId xmlns:a16="http://schemas.microsoft.com/office/drawing/2014/main" xmlns="" val="1804379554"/>
                  </a:ext>
                </a:extLst>
              </a:tr>
            </a:tbl>
          </a:graphicData>
        </a:graphic>
      </p:graphicFrame>
    </p:spTree>
    <p:extLst>
      <p:ext uri="{BB962C8B-B14F-4D97-AF65-F5344CB8AC3E}">
        <p14:creationId xmlns:p14="http://schemas.microsoft.com/office/powerpoint/2010/main" xmlns="" val="7514085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35496"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6. Audit Outcomes </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8659847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107921"/>
            <a:ext cx="8208912" cy="581826"/>
          </a:xfrm>
          <a:prstGeom prst="rect">
            <a:avLst/>
          </a:prstGeom>
        </p:spPr>
        <p:txBody>
          <a:bodyPr wrap="square">
            <a:spAutoFit/>
          </a:bodyPr>
          <a:lstStyle/>
          <a:p>
            <a:pPr lvl="0" algn="ctr">
              <a:lnSpc>
                <a:spcPct val="107000"/>
              </a:lnSpc>
              <a:defRPr/>
            </a:pPr>
            <a:r>
              <a:rPr lang="en-ZA"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AUDIT OF 2020/21 FINANCIAL YEAR</a:t>
            </a:r>
          </a:p>
        </p:txBody>
      </p:sp>
      <p:sp>
        <p:nvSpPr>
          <p:cNvPr id="7" name="Content Placeholder 2"/>
          <p:cNvSpPr txBox="1">
            <a:spLocks/>
          </p:cNvSpPr>
          <p:nvPr/>
        </p:nvSpPr>
        <p:spPr bwMode="auto">
          <a:xfrm>
            <a:off x="72629" y="1052736"/>
            <a:ext cx="8891860" cy="5721977"/>
          </a:xfrm>
          <a:prstGeom prst="rect">
            <a:avLst/>
          </a:prstGeom>
          <a:solidFill>
            <a:schemeClr val="bg1"/>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rmAutofit fontScale="92500" lnSpcReduction="20000"/>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algn="just" defTabSz="914400" eaLnBrk="1" hangingPunct="1">
              <a:lnSpc>
                <a:spcPct val="150000"/>
              </a:lnSpc>
              <a:spcBef>
                <a:spcPts val="0"/>
              </a:spcBef>
              <a:buClr>
                <a:srgbClr val="954F72"/>
              </a:buClr>
              <a:buFont typeface="+mj-lt"/>
              <a:buAutoNum type="alphaLcParenR"/>
              <a:defRPr/>
            </a:pPr>
            <a:r>
              <a:rPr lang="en-GB" sz="1800" b="0" dirty="0">
                <a:latin typeface="+mn-lt"/>
              </a:rPr>
              <a:t>The audit of Seda began on the 12 April 2021 as per the audit strategy. While at the planning stage of audit, the organisation suffered a Cyber-attack on 23 April 2021, which was followed by another one on 29 April 2021. The Cyber-attack affected all operating systems. The cyber attack was reported to various institutions including State Security, National Treasury, AGSA amongst others.</a:t>
            </a:r>
          </a:p>
          <a:p>
            <a:pPr algn="just" defTabSz="914400" eaLnBrk="1" hangingPunct="1">
              <a:lnSpc>
                <a:spcPct val="150000"/>
              </a:lnSpc>
              <a:spcBef>
                <a:spcPts val="0"/>
              </a:spcBef>
              <a:buClr>
                <a:srgbClr val="954F72"/>
              </a:buClr>
              <a:buFont typeface="+mj-lt"/>
              <a:buAutoNum type="alphaLcParenR"/>
              <a:defRPr/>
            </a:pPr>
            <a:r>
              <a:rPr lang="en-GB" sz="1800" b="0" dirty="0">
                <a:latin typeface="+mn-lt"/>
              </a:rPr>
              <a:t>After the internal assessment of the ICT environment, Management appointed the service provider to conduct the forensic investigations, rebuild  and restored the systems. </a:t>
            </a:r>
          </a:p>
          <a:p>
            <a:pPr algn="just" defTabSz="914400" eaLnBrk="1" hangingPunct="1">
              <a:lnSpc>
                <a:spcPct val="150000"/>
              </a:lnSpc>
              <a:spcBef>
                <a:spcPts val="0"/>
              </a:spcBef>
              <a:buClr>
                <a:srgbClr val="954F72"/>
              </a:buClr>
              <a:buFont typeface="+mj-lt"/>
              <a:buAutoNum type="alphaLcParenR"/>
              <a:defRPr/>
            </a:pPr>
            <a:r>
              <a:rPr lang="en-GB" sz="1800" b="0" dirty="0">
                <a:latin typeface="+mn-lt"/>
              </a:rPr>
              <a:t>As a result of the above, Management requested the auditors to keep the audit on hold in order to minimise the audit costs as the systems were not accessible. This caused the audit to fall behind schedule.</a:t>
            </a:r>
          </a:p>
          <a:p>
            <a:pPr algn="just" defTabSz="914400" eaLnBrk="1" hangingPunct="1">
              <a:lnSpc>
                <a:spcPct val="150000"/>
              </a:lnSpc>
              <a:spcBef>
                <a:spcPts val="0"/>
              </a:spcBef>
              <a:buClr>
                <a:srgbClr val="954F72"/>
              </a:buClr>
              <a:buFont typeface="+mj-lt"/>
              <a:buAutoNum type="alphaLcParenR"/>
              <a:defRPr/>
            </a:pPr>
            <a:r>
              <a:rPr lang="en-GB" sz="1800" b="0" dirty="0">
                <a:latin typeface="+mn-lt"/>
              </a:rPr>
              <a:t>The Disaster Recovery (DR) site was activated from 10 May 2021. Seda Finance team operated from the DR site in order to finalise the draft Annual Financial Statements which were due on 31 May 2021. </a:t>
            </a:r>
            <a:r>
              <a:rPr lang="en-US" sz="1800" b="0" dirty="0">
                <a:latin typeface="+mn-lt"/>
              </a:rPr>
              <a:t>The tight deadlines meant that the Internal audit review had to be limited to 24 hours in order to meet the statutory deadline of 31 May 2021. This had an impact on the quality of information submitted.</a:t>
            </a:r>
            <a:endParaRPr lang="en-GB" sz="1800" b="0" dirty="0">
              <a:latin typeface="+mn-lt"/>
            </a:endParaRPr>
          </a:p>
          <a:p>
            <a:pPr algn="just" defTabSz="914400" eaLnBrk="1" hangingPunct="1">
              <a:lnSpc>
                <a:spcPct val="150000"/>
              </a:lnSpc>
              <a:spcBef>
                <a:spcPts val="0"/>
              </a:spcBef>
              <a:buClr>
                <a:srgbClr val="954F72"/>
              </a:buClr>
              <a:buFont typeface="+mj-lt"/>
              <a:buAutoNum type="alphaLcParenR"/>
              <a:defRPr/>
            </a:pPr>
            <a:r>
              <a:rPr lang="en-GB" sz="1800" b="0" dirty="0">
                <a:latin typeface="+mn-lt"/>
              </a:rPr>
              <a:t>The systems were recovered on 17 June 2021.</a:t>
            </a:r>
          </a:p>
        </p:txBody>
      </p:sp>
    </p:spTree>
    <p:extLst>
      <p:ext uri="{BB962C8B-B14F-4D97-AF65-F5344CB8AC3E}">
        <p14:creationId xmlns:p14="http://schemas.microsoft.com/office/powerpoint/2010/main" xmlns="" val="34113832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107921"/>
            <a:ext cx="8208912" cy="581826"/>
          </a:xfrm>
          <a:prstGeom prst="rect">
            <a:avLst/>
          </a:prstGeom>
        </p:spPr>
        <p:txBody>
          <a:bodyPr wrap="square">
            <a:spAutoFit/>
          </a:bodyPr>
          <a:lstStyle/>
          <a:p>
            <a:pPr lvl="0" algn="ctr">
              <a:lnSpc>
                <a:spcPct val="107000"/>
              </a:lnSpc>
              <a:defRPr/>
            </a:pPr>
            <a:r>
              <a:rPr lang="en-ZA"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OVERVIEW OF AUDIT FINDINGS</a:t>
            </a:r>
          </a:p>
        </p:txBody>
      </p:sp>
      <p:graphicFrame>
        <p:nvGraphicFramePr>
          <p:cNvPr id="6" name="Table 5"/>
          <p:cNvGraphicFramePr>
            <a:graphicFrameLocks noGrp="1"/>
          </p:cNvGraphicFramePr>
          <p:nvPr>
            <p:extLst>
              <p:ext uri="{D42A27DB-BD31-4B8C-83A1-F6EECF244321}">
                <p14:modId xmlns:p14="http://schemas.microsoft.com/office/powerpoint/2010/main" xmlns="" val="3253868157"/>
              </p:ext>
            </p:extLst>
          </p:nvPr>
        </p:nvGraphicFramePr>
        <p:xfrm>
          <a:off x="107504" y="836713"/>
          <a:ext cx="8928992" cy="5988960"/>
        </p:xfrm>
        <a:graphic>
          <a:graphicData uri="http://schemas.openxmlformats.org/drawingml/2006/table">
            <a:tbl>
              <a:tblPr firstRow="1" bandRow="1">
                <a:tableStyleId>{8799B23B-EC83-4686-B30A-512413B5E67A}</a:tableStyleId>
              </a:tblPr>
              <a:tblGrid>
                <a:gridCol w="2016224">
                  <a:extLst>
                    <a:ext uri="{9D8B030D-6E8A-4147-A177-3AD203B41FA5}">
                      <a16:colId xmlns:a16="http://schemas.microsoft.com/office/drawing/2014/main" xmlns="" val="2430855106"/>
                    </a:ext>
                  </a:extLst>
                </a:gridCol>
                <a:gridCol w="6912768">
                  <a:extLst>
                    <a:ext uri="{9D8B030D-6E8A-4147-A177-3AD203B41FA5}">
                      <a16:colId xmlns:a16="http://schemas.microsoft.com/office/drawing/2014/main" xmlns="" val="514129781"/>
                    </a:ext>
                  </a:extLst>
                </a:gridCol>
              </a:tblGrid>
              <a:tr h="527143">
                <a:tc>
                  <a:txBody>
                    <a:bodyPr/>
                    <a:lstStyle/>
                    <a:p>
                      <a:pPr marL="0" algn="ctr" defTabSz="914400" rtl="0" eaLnBrk="1" latinLnBrk="0" hangingPunct="1"/>
                      <a:r>
                        <a:rPr lang="en-ZA" sz="1800" b="1" kern="1200" dirty="0">
                          <a:solidFill>
                            <a:schemeClr val="tx1"/>
                          </a:solidFill>
                          <a:latin typeface="+mn-lt"/>
                          <a:ea typeface="+mn-ea"/>
                          <a:cs typeface="+mn-cs"/>
                        </a:rPr>
                        <a:t>Finding </a:t>
                      </a:r>
                    </a:p>
                  </a:txBody>
                  <a:tcPr>
                    <a:solidFill>
                      <a:srgbClr val="EBF1DE"/>
                    </a:solidFill>
                  </a:tcPr>
                </a:tc>
                <a:tc>
                  <a:txBody>
                    <a:bodyPr/>
                    <a:lstStyle/>
                    <a:p>
                      <a:pPr marL="0" algn="ctr" defTabSz="914400" rtl="0" eaLnBrk="1" latinLnBrk="0" hangingPunct="1"/>
                      <a:r>
                        <a:rPr lang="en-ZA" sz="1800" b="1" kern="1200" dirty="0">
                          <a:solidFill>
                            <a:schemeClr val="tx1"/>
                          </a:solidFill>
                          <a:latin typeface="+mn-lt"/>
                          <a:ea typeface="+mn-ea"/>
                          <a:cs typeface="+mn-cs"/>
                        </a:rPr>
                        <a:t>Explanation and Progress</a:t>
                      </a:r>
                    </a:p>
                  </a:txBody>
                  <a:tcPr>
                    <a:solidFill>
                      <a:srgbClr val="EBF1DE"/>
                    </a:solidFill>
                  </a:tcPr>
                </a:tc>
                <a:extLst>
                  <a:ext uri="{0D108BD9-81ED-4DB2-BD59-A6C34878D82A}">
                    <a16:rowId xmlns:a16="http://schemas.microsoft.com/office/drawing/2014/main" xmlns="" val="2365222111"/>
                  </a:ext>
                </a:extLst>
              </a:tr>
              <a:tr h="1235492">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Quality and review of the Draft Annual Financial Statements </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Due to the cyber attack, the Draft AFS was prepared while operating at the DR site, file servers were not fully accessible and as a result the preparation period of Draft AFS was shortened. Annually the Internal audit unit reviews the Draft AFS prior to submission to AGSA, this was limited to 24 hours in order to meet the statutory deadline of 31 May. </a:t>
                      </a:r>
                    </a:p>
                  </a:txBody>
                  <a:tcPr marL="6350" marR="6350" marT="6350" marB="0">
                    <a:solidFill>
                      <a:schemeClr val="bg1"/>
                    </a:solidFill>
                  </a:tcPr>
                </a:tc>
                <a:extLst>
                  <a:ext uri="{0D108BD9-81ED-4DB2-BD59-A6C34878D82A}">
                    <a16:rowId xmlns:a16="http://schemas.microsoft.com/office/drawing/2014/main" xmlns="" val="104330993"/>
                  </a:ext>
                </a:extLst>
              </a:tr>
              <a:tr h="1382105">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Review of the Performance Information</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Due to non-availability of file servers where the documents are stored, the information was not timeously available. The auditors did not travel to Branches to audit the Performance Information due to Covid-19 cases. </a:t>
                      </a:r>
                    </a:p>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The new reporting system for Performance Information Management has been procured to address the audit findings.</a:t>
                      </a:r>
                    </a:p>
                  </a:txBody>
                  <a:tcPr marL="6350" marR="6350" marT="6350" marB="0">
                    <a:solidFill>
                      <a:schemeClr val="bg1"/>
                    </a:solidFill>
                  </a:tcPr>
                </a:tc>
                <a:extLst>
                  <a:ext uri="{0D108BD9-81ED-4DB2-BD59-A6C34878D82A}">
                    <a16:rowId xmlns:a16="http://schemas.microsoft.com/office/drawing/2014/main" xmlns="" val="1721993982"/>
                  </a:ext>
                </a:extLst>
              </a:tr>
              <a:tr h="2844220">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Two Irregular expenditures were reported</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Lease of office space in the KZN for R182 358 (four months) expired April 2020, an amount of R182 358 was paid for four months. The move to the new office was delayed by the Lockdown. Internal process and consequence management was effected, NT supported the condonation. Another for R84 281 relates to the RFQ awarded to supplier who did not score the highest points. Seda client chose the supplier and paid the excess. The finding was due to fact that the RFQ did not state upfront that the bid may not be awarded to the bidder with the highest bid as required by the PPPFA section 2 (1) (f). </a:t>
                      </a:r>
                    </a:p>
                    <a:p>
                      <a:pPr marL="0" indent="0" algn="l" defTabSz="914400" rtl="0" eaLnBrk="1" fontAlgn="base" latinLnBrk="0" hangingPunct="1">
                        <a:lnSpc>
                          <a:spcPct val="130000"/>
                        </a:lnSpc>
                        <a:spcBef>
                          <a:spcPts val="0"/>
                        </a:spcBef>
                        <a:spcAft>
                          <a:spcPct val="0"/>
                        </a:spcAft>
                        <a:buClr>
                          <a:srgbClr val="954F72"/>
                        </a:buClr>
                        <a:buFontTx/>
                        <a:buNone/>
                        <a:defRPr/>
                      </a:pPr>
                      <a:endParaRPr lang="en-ZA" sz="1300" b="0" kern="1200" dirty="0">
                        <a:solidFill>
                          <a:schemeClr val="tx1"/>
                        </a:solidFill>
                        <a:latin typeface="+mn-lt"/>
                        <a:ea typeface="+mn-ea"/>
                        <a:cs typeface="+mn-cs"/>
                      </a:endParaRPr>
                    </a:p>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In order to avoid similar findings in the near future, Seda has resolved that the bidder with a highest points will be assigned to Clients thus the Clients will not be selecting the Service Providers post the adjudication. Seda did not suffer any financial losses on both cases. </a:t>
                      </a:r>
                    </a:p>
                    <a:p>
                      <a:pPr marL="0" indent="0" algn="l" defTabSz="914400" rtl="0" eaLnBrk="1" fontAlgn="base" latinLnBrk="0" hangingPunct="1">
                        <a:lnSpc>
                          <a:spcPct val="130000"/>
                        </a:lnSpc>
                        <a:spcBef>
                          <a:spcPts val="0"/>
                        </a:spcBef>
                        <a:spcAft>
                          <a:spcPct val="0"/>
                        </a:spcAft>
                        <a:buClr>
                          <a:srgbClr val="954F72"/>
                        </a:buClr>
                        <a:buFontTx/>
                        <a:buNone/>
                        <a:defRPr/>
                      </a:pPr>
                      <a:endParaRPr lang="en-ZA" sz="1300" b="0" kern="1200" dirty="0">
                        <a:solidFill>
                          <a:schemeClr val="tx1"/>
                        </a:solidFill>
                        <a:latin typeface="+mn-lt"/>
                        <a:ea typeface="+mn-ea"/>
                        <a:cs typeface="+mn-cs"/>
                      </a:endParaRPr>
                    </a:p>
                  </a:txBody>
                  <a:tcPr marL="6350" marR="6350" marT="6350" marB="0">
                    <a:solidFill>
                      <a:schemeClr val="bg1"/>
                    </a:solidFill>
                  </a:tcPr>
                </a:tc>
                <a:extLst>
                  <a:ext uri="{0D108BD9-81ED-4DB2-BD59-A6C34878D82A}">
                    <a16:rowId xmlns:a16="http://schemas.microsoft.com/office/drawing/2014/main" xmlns="" val="2685174039"/>
                  </a:ext>
                </a:extLst>
              </a:tr>
            </a:tbl>
          </a:graphicData>
        </a:graphic>
      </p:graphicFrame>
    </p:spTree>
    <p:extLst>
      <p:ext uri="{BB962C8B-B14F-4D97-AF65-F5344CB8AC3E}">
        <p14:creationId xmlns:p14="http://schemas.microsoft.com/office/powerpoint/2010/main" xmlns="" val="40434691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0" y="0"/>
            <a:ext cx="9144000" cy="6858000"/>
          </a:xfrm>
          <a:prstGeom prst="rect">
            <a:avLst/>
          </a:prstGeom>
        </p:spPr>
      </p:pic>
      <p:sp>
        <p:nvSpPr>
          <p:cNvPr id="3" name="Rectangle 2"/>
          <p:cNvSpPr/>
          <p:nvPr/>
        </p:nvSpPr>
        <p:spPr>
          <a:xfrm>
            <a:off x="971600" y="2793122"/>
            <a:ext cx="7416824"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1. Organisational Overview</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40807142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107921"/>
            <a:ext cx="8208912" cy="581826"/>
          </a:xfrm>
          <a:prstGeom prst="rect">
            <a:avLst/>
          </a:prstGeom>
        </p:spPr>
        <p:txBody>
          <a:bodyPr wrap="square">
            <a:spAutoFit/>
          </a:bodyPr>
          <a:lstStyle/>
          <a:p>
            <a:pPr lvl="0" algn="ctr">
              <a:lnSpc>
                <a:spcPct val="107000"/>
              </a:lnSpc>
              <a:defRPr/>
            </a:pPr>
            <a:r>
              <a:rPr lang="en-ZA"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OVERVIEW OF AUDIT FINDINGS</a:t>
            </a:r>
          </a:p>
        </p:txBody>
      </p:sp>
      <p:graphicFrame>
        <p:nvGraphicFramePr>
          <p:cNvPr id="6" name="Table 5"/>
          <p:cNvGraphicFramePr>
            <a:graphicFrameLocks noGrp="1"/>
          </p:cNvGraphicFramePr>
          <p:nvPr>
            <p:extLst>
              <p:ext uri="{D42A27DB-BD31-4B8C-83A1-F6EECF244321}">
                <p14:modId xmlns:p14="http://schemas.microsoft.com/office/powerpoint/2010/main" xmlns="" val="731657724"/>
              </p:ext>
            </p:extLst>
          </p:nvPr>
        </p:nvGraphicFramePr>
        <p:xfrm>
          <a:off x="36512" y="836715"/>
          <a:ext cx="9107488" cy="6028427"/>
        </p:xfrm>
        <a:graphic>
          <a:graphicData uri="http://schemas.openxmlformats.org/drawingml/2006/table">
            <a:tbl>
              <a:tblPr firstRow="1" bandRow="1">
                <a:tableStyleId>{8799B23B-EC83-4686-B30A-512413B5E67A}</a:tableStyleId>
              </a:tblPr>
              <a:tblGrid>
                <a:gridCol w="1727176">
                  <a:extLst>
                    <a:ext uri="{9D8B030D-6E8A-4147-A177-3AD203B41FA5}">
                      <a16:colId xmlns:a16="http://schemas.microsoft.com/office/drawing/2014/main" xmlns="" val="2430855106"/>
                    </a:ext>
                  </a:extLst>
                </a:gridCol>
                <a:gridCol w="7380312">
                  <a:extLst>
                    <a:ext uri="{9D8B030D-6E8A-4147-A177-3AD203B41FA5}">
                      <a16:colId xmlns:a16="http://schemas.microsoft.com/office/drawing/2014/main" xmlns="" val="514129781"/>
                    </a:ext>
                  </a:extLst>
                </a:gridCol>
              </a:tblGrid>
              <a:tr h="358617">
                <a:tc>
                  <a:txBody>
                    <a:bodyPr/>
                    <a:lstStyle/>
                    <a:p>
                      <a:pPr marL="0" algn="ctr" defTabSz="914400" rtl="0" eaLnBrk="1" latinLnBrk="0" hangingPunct="1"/>
                      <a:r>
                        <a:rPr lang="en-ZA" sz="1800" b="1" kern="1200" dirty="0">
                          <a:solidFill>
                            <a:schemeClr val="tx1"/>
                          </a:solidFill>
                          <a:latin typeface="+mn-lt"/>
                          <a:ea typeface="+mn-ea"/>
                          <a:cs typeface="+mn-cs"/>
                        </a:rPr>
                        <a:t>Finding </a:t>
                      </a:r>
                    </a:p>
                  </a:txBody>
                  <a:tcPr>
                    <a:solidFill>
                      <a:srgbClr val="EBF1DE"/>
                    </a:solidFill>
                  </a:tcPr>
                </a:tc>
                <a:tc>
                  <a:txBody>
                    <a:bodyPr/>
                    <a:lstStyle/>
                    <a:p>
                      <a:pPr marL="0" algn="ctr" defTabSz="914400" rtl="0" eaLnBrk="1" latinLnBrk="0" hangingPunct="1"/>
                      <a:r>
                        <a:rPr lang="en-ZA" sz="1800" b="1" kern="1200">
                          <a:solidFill>
                            <a:schemeClr val="tx1"/>
                          </a:solidFill>
                          <a:latin typeface="+mn-lt"/>
                          <a:ea typeface="+mn-ea"/>
                          <a:cs typeface="+mn-cs"/>
                        </a:rPr>
                        <a:t>Explanation and Progress</a:t>
                      </a:r>
                      <a:endParaRPr lang="en-ZA" sz="1800" b="1" kern="1200" dirty="0">
                        <a:solidFill>
                          <a:schemeClr val="tx1"/>
                        </a:solidFill>
                        <a:latin typeface="+mn-lt"/>
                        <a:ea typeface="+mn-ea"/>
                        <a:cs typeface="+mn-cs"/>
                      </a:endParaRPr>
                    </a:p>
                  </a:txBody>
                  <a:tcPr>
                    <a:solidFill>
                      <a:srgbClr val="EBF1DE"/>
                    </a:solidFill>
                  </a:tcPr>
                </a:tc>
                <a:extLst>
                  <a:ext uri="{0D108BD9-81ED-4DB2-BD59-A6C34878D82A}">
                    <a16:rowId xmlns:a16="http://schemas.microsoft.com/office/drawing/2014/main" xmlns="" val="2365222111"/>
                  </a:ext>
                </a:extLst>
              </a:tr>
              <a:tr h="1512314">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Provision for Bonus </a:t>
                      </a:r>
                    </a:p>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error on the notes to AFS</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The finding relate to the unused performance bonus of 2019/20 financial year that was inserted on the incorrect line on one page of the AFS, the finance system information was correct. The  said amount of R33 million was provided for in 2019/20, prior to the Covid-19 breakout and DPSA moratorium on remuneration. An error on the single page of AFS was mainly due to the time limitation that was available to review the AFS. </a:t>
                      </a:r>
                    </a:p>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Going forward more time will be allocated to prepare and review the AFS.</a:t>
                      </a:r>
                    </a:p>
                  </a:txBody>
                  <a:tcPr marL="6350" marR="6350" marT="6350" marB="0">
                    <a:solidFill>
                      <a:schemeClr val="bg1"/>
                    </a:solidFill>
                  </a:tcPr>
                </a:tc>
                <a:extLst>
                  <a:ext uri="{0D108BD9-81ED-4DB2-BD59-A6C34878D82A}">
                    <a16:rowId xmlns:a16="http://schemas.microsoft.com/office/drawing/2014/main" xmlns="" val="104330993"/>
                  </a:ext>
                </a:extLst>
              </a:tr>
              <a:tr h="1376746">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Revenue not collected</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The amounts totalling R151 000 relates to three former employees’ debts whereby their contractual obligations were not met by the time they resigned. The Legal Unit has been implementing various debt recovery strategies to recover the outstanding balances. However, the Auditors were of the view that a provision should have been made as the amounts were deemed irrecoverable given that the debt is older than three years. To resolve this audit finding a provision will be raised in the current financial year. </a:t>
                      </a:r>
                    </a:p>
                  </a:txBody>
                  <a:tcPr marL="6350" marR="6350" marT="6350" marB="0">
                    <a:solidFill>
                      <a:schemeClr val="bg1"/>
                    </a:solidFill>
                  </a:tcPr>
                </a:tc>
                <a:extLst>
                  <a:ext uri="{0D108BD9-81ED-4DB2-BD59-A6C34878D82A}">
                    <a16:rowId xmlns:a16="http://schemas.microsoft.com/office/drawing/2014/main" xmlns="" val="1721993982"/>
                  </a:ext>
                </a:extLst>
              </a:tr>
              <a:tr h="1261293">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Vacancies of Executives</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During 2020/21 financial year, Seda could not fill the vacant positions of Executives (CEO, CFO, CSIO, Executive Corporate Services and Executive Seda Technology Programme) due to the proposed merger. Currently, Senior Managers are acting in these vacant Executive positions. The Minister has since approved the filling of these vacancies on a 12 months contract with a view to ensure stability within Seda.</a:t>
                      </a:r>
                    </a:p>
                  </a:txBody>
                  <a:tcPr marL="6350" marR="6350" marT="6350" marB="0">
                    <a:solidFill>
                      <a:schemeClr val="bg1"/>
                    </a:solidFill>
                  </a:tcPr>
                </a:tc>
                <a:extLst>
                  <a:ext uri="{0D108BD9-81ED-4DB2-BD59-A6C34878D82A}">
                    <a16:rowId xmlns:a16="http://schemas.microsoft.com/office/drawing/2014/main" xmlns="" val="4046103292"/>
                  </a:ext>
                </a:extLst>
              </a:tr>
              <a:tr h="1512314">
                <a:tc>
                  <a:txBody>
                    <a:bodyPr/>
                    <a:lstStyle/>
                    <a:p>
                      <a:pPr marL="0" indent="0" algn="ctr" defTabSz="914400" rtl="0" eaLnBrk="1" fontAlgn="base" latinLnBrk="0" hangingPunct="1">
                        <a:lnSpc>
                          <a:spcPct val="130000"/>
                        </a:lnSpc>
                        <a:spcBef>
                          <a:spcPts val="0"/>
                        </a:spcBef>
                        <a:spcAft>
                          <a:spcPct val="0"/>
                        </a:spcAft>
                        <a:buClr>
                          <a:srgbClr val="954F72"/>
                        </a:buClr>
                        <a:buFontTx/>
                        <a:buNone/>
                        <a:defRPr/>
                      </a:pPr>
                      <a:r>
                        <a:rPr lang="en-ZA" sz="1400" b="1" kern="1200" dirty="0">
                          <a:solidFill>
                            <a:schemeClr val="tx1"/>
                          </a:solidFill>
                          <a:latin typeface="+mn-lt"/>
                          <a:ea typeface="+mn-ea"/>
                          <a:cs typeface="+mn-cs"/>
                        </a:rPr>
                        <a:t>ICT Controls and Cyber attack</a:t>
                      </a:r>
                    </a:p>
                  </a:txBody>
                  <a:tcPr marL="6350" marR="6350" marT="6350" marB="0" anchor="ctr">
                    <a:solidFill>
                      <a:schemeClr val="bg1"/>
                    </a:solidFill>
                  </a:tcPr>
                </a:tc>
                <a:tc>
                  <a:txBody>
                    <a:bodyPr/>
                    <a:lstStyle/>
                    <a:p>
                      <a:pPr marL="0" indent="0" algn="l" defTabSz="914400" rtl="0" eaLnBrk="1" fontAlgn="base" latinLnBrk="0" hangingPunct="1">
                        <a:lnSpc>
                          <a:spcPct val="130000"/>
                        </a:lnSpc>
                        <a:spcBef>
                          <a:spcPts val="0"/>
                        </a:spcBef>
                        <a:spcAft>
                          <a:spcPct val="0"/>
                        </a:spcAft>
                        <a:buClr>
                          <a:srgbClr val="954F72"/>
                        </a:buClr>
                        <a:buFontTx/>
                        <a:buNone/>
                        <a:defRPr/>
                      </a:pPr>
                      <a:r>
                        <a:rPr lang="en-ZA" sz="1300" b="0" kern="1200" dirty="0">
                          <a:solidFill>
                            <a:schemeClr val="tx1"/>
                          </a:solidFill>
                          <a:latin typeface="+mn-lt"/>
                          <a:ea typeface="+mn-ea"/>
                          <a:cs typeface="+mn-cs"/>
                        </a:rPr>
                        <a:t>In response to the Cyber-attack, Seda sourced a Service Provider that specialises in Cyber-attack to provide security solutions.  Due to lack of  internal Capacity and Technical Skills in the ICT unit, the organisation has embarked  in a process of acquiring  the services of an  independent ICT Service Provider to provide High skilled personnel to maintain and safeguard the Security control already implemented in order to avoid similar incidents in the near future.  In addition to the above, the ICT Governance project started in July 2021.  </a:t>
                      </a:r>
                    </a:p>
                  </a:txBody>
                  <a:tcPr marL="6350" marR="6350" marT="6350" marB="0">
                    <a:solidFill>
                      <a:schemeClr val="bg1"/>
                    </a:solidFill>
                  </a:tcPr>
                </a:tc>
                <a:extLst>
                  <a:ext uri="{0D108BD9-81ED-4DB2-BD59-A6C34878D82A}">
                    <a16:rowId xmlns:a16="http://schemas.microsoft.com/office/drawing/2014/main" xmlns="" val="4148233210"/>
                  </a:ext>
                </a:extLst>
              </a:tr>
            </a:tbl>
          </a:graphicData>
        </a:graphic>
      </p:graphicFrame>
    </p:spTree>
    <p:extLst>
      <p:ext uri="{BB962C8B-B14F-4D97-AF65-F5344CB8AC3E}">
        <p14:creationId xmlns:p14="http://schemas.microsoft.com/office/powerpoint/2010/main" xmlns="" val="3181354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467544" y="107921"/>
            <a:ext cx="8208912" cy="581826"/>
          </a:xfrm>
          <a:prstGeom prst="rect">
            <a:avLst/>
          </a:prstGeom>
        </p:spPr>
        <p:txBody>
          <a:bodyPr wrap="square">
            <a:spAutoFit/>
          </a:bodyPr>
          <a:lstStyle/>
          <a:p>
            <a:pPr lvl="0" algn="ctr">
              <a:lnSpc>
                <a:spcPct val="107000"/>
              </a:lnSpc>
              <a:defRPr/>
            </a:pPr>
            <a:r>
              <a:rPr lang="en-ZA"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AUDIT OPINION</a:t>
            </a:r>
          </a:p>
        </p:txBody>
      </p:sp>
      <p:sp>
        <p:nvSpPr>
          <p:cNvPr id="6" name="Content Placeholder 2"/>
          <p:cNvSpPr txBox="1">
            <a:spLocks/>
          </p:cNvSpPr>
          <p:nvPr/>
        </p:nvSpPr>
        <p:spPr bwMode="auto">
          <a:xfrm>
            <a:off x="179512" y="980728"/>
            <a:ext cx="8568952" cy="4608512"/>
          </a:xfrm>
          <a:prstGeom prst="rect">
            <a:avLst/>
          </a:prstGeom>
          <a:solidFill>
            <a:schemeClr val="bg1"/>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68580" tIns="34290" rIns="68580" bIns="34290" numCol="1" rtlCol="0" anchor="t" anchorCtr="0" compatLnSpc="1">
            <a:prstTxWarp prst="textNoShape">
              <a:avLst/>
            </a:prstTxWarp>
            <a:noAutofit/>
          </a:bodyPr>
          <a:lstStyle>
            <a:lvl1pPr marL="342900" indent="-342900" algn="l" defTabSz="685800" rtl="0" eaLnBrk="0" fontAlgn="base" latinLnBrk="0" hangingPunct="0">
              <a:lnSpc>
                <a:spcPct val="90000"/>
              </a:lnSpc>
              <a:spcBef>
                <a:spcPct val="20000"/>
              </a:spcBef>
              <a:spcAft>
                <a:spcPct val="0"/>
              </a:spcAft>
              <a:buClr>
                <a:schemeClr val="folHlink"/>
              </a:buClr>
              <a:buFont typeface="Wingdings" pitchFamily="2" charset="2"/>
              <a:buChar char="§"/>
              <a:defRPr sz="2000" b="1" kern="1200">
                <a:solidFill>
                  <a:schemeClr val="tx1"/>
                </a:solidFill>
                <a:latin typeface="DIN-Light"/>
                <a:ea typeface="+mn-ea"/>
                <a:cs typeface="+mn-cs"/>
              </a:defRPr>
            </a:lvl1pPr>
            <a:lvl2pPr marL="742950" indent="-285750" algn="l" defTabSz="685800" rtl="0" eaLnBrk="0" fontAlgn="base" latinLnBrk="0" hangingPunct="0">
              <a:lnSpc>
                <a:spcPct val="90000"/>
              </a:lnSpc>
              <a:spcBef>
                <a:spcPct val="20000"/>
              </a:spcBef>
              <a:spcAft>
                <a:spcPct val="0"/>
              </a:spcAft>
              <a:buClr>
                <a:schemeClr val="folHlink"/>
              </a:buClr>
              <a:buFont typeface="Wingdings" pitchFamily="2" charset="2"/>
              <a:buChar char=""/>
              <a:defRPr sz="2800" kern="1200">
                <a:solidFill>
                  <a:schemeClr val="tx1"/>
                </a:solidFill>
                <a:latin typeface="DIN-Light"/>
                <a:ea typeface="+mn-ea"/>
                <a:cs typeface="+mn-cs"/>
              </a:defRPr>
            </a:lvl2pPr>
            <a:lvl3pPr marL="1143000" indent="-228600" algn="l" defTabSz="685800" rtl="0" eaLnBrk="0" fontAlgn="base" latinLnBrk="0" hangingPunct="0">
              <a:lnSpc>
                <a:spcPct val="90000"/>
              </a:lnSpc>
              <a:spcBef>
                <a:spcPct val="20000"/>
              </a:spcBef>
              <a:spcAft>
                <a:spcPct val="0"/>
              </a:spcAft>
              <a:buClr>
                <a:schemeClr val="folHlink"/>
              </a:buClr>
              <a:buFont typeface="Wingdings 3" pitchFamily="18" charset="2"/>
              <a:buChar char=""/>
              <a:defRPr sz="1600" kern="1200">
                <a:solidFill>
                  <a:schemeClr val="tx1"/>
                </a:solidFill>
                <a:latin typeface="DIN-Light"/>
                <a:ea typeface="+mn-ea"/>
                <a:cs typeface="+mn-cs"/>
              </a:defRPr>
            </a:lvl3pPr>
            <a:lvl4pPr marL="1600200" indent="-228600" algn="l" defTabSz="685800" rtl="0" eaLnBrk="0" fontAlgn="base" latinLnBrk="0" hangingPunct="0">
              <a:lnSpc>
                <a:spcPct val="90000"/>
              </a:lnSpc>
              <a:spcBef>
                <a:spcPct val="20000"/>
              </a:spcBef>
              <a:spcAft>
                <a:spcPct val="0"/>
              </a:spcAft>
              <a:buFont typeface="Arial" panose="020B0604020202020204" pitchFamily="34" charset="0"/>
              <a:buChar char="–"/>
              <a:defRPr sz="1700" kern="1200">
                <a:solidFill>
                  <a:schemeClr val="tx1"/>
                </a:solidFill>
                <a:latin typeface="DIN-Light"/>
                <a:ea typeface="+mn-ea"/>
                <a:cs typeface="+mn-cs"/>
              </a:defRPr>
            </a:lvl4pPr>
            <a:lvl5pPr marL="2057400" indent="-228600" algn="l" defTabSz="685800" rtl="0" eaLnBrk="0" fontAlgn="base" latinLnBrk="0" hangingPunct="0">
              <a:lnSpc>
                <a:spcPct val="90000"/>
              </a:lnSpc>
              <a:spcBef>
                <a:spcPct val="20000"/>
              </a:spcBef>
              <a:spcAft>
                <a:spcPct val="0"/>
              </a:spcAft>
              <a:buFont typeface="Arial" panose="020B0604020202020204" pitchFamily="34" charset="0"/>
              <a:buChar char="»"/>
              <a:defRPr sz="1400" kern="1200">
                <a:solidFill>
                  <a:schemeClr val="tx1"/>
                </a:solidFill>
                <a:latin typeface="DIN-Light"/>
                <a:ea typeface="+mn-ea"/>
                <a:cs typeface="+mn-cs"/>
              </a:defRPr>
            </a:lvl5pPr>
            <a:lvl6pPr marL="25146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Font typeface="Arial" panose="020B0604020202020204" pitchFamily="34" charset="0"/>
              <a:buNone/>
              <a:defRPr sz="1400" kern="1200">
                <a:solidFill>
                  <a:schemeClr val="tx1"/>
                </a:solidFill>
                <a:latin typeface="+mn-lt"/>
                <a:ea typeface="+mn-ea"/>
                <a:cs typeface="+mn-cs"/>
              </a:defRPr>
            </a:lvl9pPr>
          </a:lstStyle>
          <a:p>
            <a:pPr algn="just" defTabSz="914400" eaLnBrk="1" hangingPunct="1">
              <a:lnSpc>
                <a:spcPts val="1700"/>
              </a:lnSpc>
              <a:spcBef>
                <a:spcPts val="0"/>
              </a:spcBef>
              <a:buClr>
                <a:srgbClr val="954F72"/>
              </a:buClr>
              <a:buFont typeface="Wingdings" panose="05000000000000000000" pitchFamily="2" charset="2"/>
              <a:buChar char="q"/>
              <a:defRPr/>
            </a:pPr>
            <a:r>
              <a:rPr lang="en-ZA" sz="1800" dirty="0"/>
              <a:t>Seda obtained the Unqualified Audit Opinion</a:t>
            </a:r>
          </a:p>
          <a:p>
            <a:pPr marL="0" indent="0" algn="just" defTabSz="914400" eaLnBrk="1" hangingPunct="1">
              <a:lnSpc>
                <a:spcPts val="1700"/>
              </a:lnSpc>
              <a:spcBef>
                <a:spcPts val="0"/>
              </a:spcBef>
              <a:buClr>
                <a:srgbClr val="954F72"/>
              </a:buClr>
              <a:buNone/>
              <a:defRPr/>
            </a:pPr>
            <a:r>
              <a:rPr lang="en-ZA" sz="1800" b="0" dirty="0"/>
              <a:t>       </a:t>
            </a:r>
          </a:p>
          <a:p>
            <a:pPr marL="0" lvl="0" indent="0" algn="just" defTabSz="914400" eaLnBrk="1" hangingPunct="1">
              <a:lnSpc>
                <a:spcPct val="150000"/>
              </a:lnSpc>
              <a:spcBef>
                <a:spcPts val="0"/>
              </a:spcBef>
              <a:buClr>
                <a:srgbClr val="954F72"/>
              </a:buClr>
              <a:buNone/>
              <a:defRPr/>
            </a:pPr>
            <a:r>
              <a:rPr lang="en-ZA" sz="1800" b="0" dirty="0"/>
              <a:t>The occurrence of the cyber-attack meant that alternative procedures had to be performed and the audit scope was increased, as a result, the audit period was also extended beyond 31 July 2021. The  alternative procedures included 100% reconciliation of all the transactions against the bank statements. </a:t>
            </a:r>
          </a:p>
          <a:p>
            <a:pPr marL="0" lvl="0" indent="0" algn="just" defTabSz="914400" eaLnBrk="1" hangingPunct="1">
              <a:lnSpc>
                <a:spcPct val="150000"/>
              </a:lnSpc>
              <a:spcBef>
                <a:spcPts val="0"/>
              </a:spcBef>
              <a:buClr>
                <a:srgbClr val="954F72"/>
              </a:buClr>
              <a:buNone/>
              <a:defRPr/>
            </a:pPr>
            <a:endParaRPr lang="en-ZA" sz="1800" b="0" dirty="0"/>
          </a:p>
          <a:p>
            <a:pPr marL="0" lvl="0" indent="0" algn="just" defTabSz="914400" eaLnBrk="1" hangingPunct="1">
              <a:lnSpc>
                <a:spcPct val="150000"/>
              </a:lnSpc>
              <a:spcBef>
                <a:spcPts val="0"/>
              </a:spcBef>
              <a:buClr>
                <a:srgbClr val="954F72"/>
              </a:buClr>
              <a:buNone/>
              <a:defRPr/>
            </a:pPr>
            <a:r>
              <a:rPr lang="en-ZA" sz="1800" b="0" dirty="0"/>
              <a:t>After the Auditors were satisfied with the financial information and supporting documents, Seda received an Unqualified audit opinion.</a:t>
            </a:r>
          </a:p>
        </p:txBody>
      </p:sp>
      <p:sp>
        <p:nvSpPr>
          <p:cNvPr id="7" name="TextBox 6"/>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5709713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7. Success Stories </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16581458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algn="ctr"/>
            <a:r>
              <a:rPr lang="en-ZA" sz="3200" dirty="0" err="1">
                <a:solidFill>
                  <a:schemeClr val="bg1"/>
                </a:solidFill>
              </a:rPr>
              <a:t>Barui</a:t>
            </a:r>
            <a:r>
              <a:rPr lang="en-ZA" sz="3200" dirty="0">
                <a:solidFill>
                  <a:schemeClr val="bg1"/>
                </a:solidFill>
              </a:rPr>
              <a:t> </a:t>
            </a:r>
            <a:r>
              <a:rPr lang="en-ZA" sz="3200" dirty="0" err="1">
                <a:solidFill>
                  <a:schemeClr val="bg1"/>
                </a:solidFill>
              </a:rPr>
              <a:t>Driehoek</a:t>
            </a:r>
            <a:r>
              <a:rPr lang="en-ZA" sz="3200" dirty="0">
                <a:solidFill>
                  <a:schemeClr val="bg1"/>
                </a:solidFill>
              </a:rPr>
              <a:t> Cooperative Ltd (North West)</a:t>
            </a:r>
            <a:endParaRPr lang="en-ZA" sz="4800" b="1"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3767820765"/>
              </p:ext>
            </p:extLst>
          </p:nvPr>
        </p:nvGraphicFramePr>
        <p:xfrm>
          <a:off x="-15140" y="3624024"/>
          <a:ext cx="9123644" cy="3261360"/>
        </p:xfrm>
        <a:graphic>
          <a:graphicData uri="http://schemas.openxmlformats.org/drawingml/2006/table">
            <a:tbl>
              <a:tblPr firstRow="1" bandRow="1">
                <a:tableStyleId>{8799B23B-EC83-4686-B30A-512413B5E67A}</a:tableStyleId>
              </a:tblPr>
              <a:tblGrid>
                <a:gridCol w="2021186">
                  <a:extLst>
                    <a:ext uri="{9D8B030D-6E8A-4147-A177-3AD203B41FA5}">
                      <a16:colId xmlns:a16="http://schemas.microsoft.com/office/drawing/2014/main" xmlns="" val="3279453385"/>
                    </a:ext>
                  </a:extLst>
                </a:gridCol>
                <a:gridCol w="7102458">
                  <a:extLst>
                    <a:ext uri="{9D8B030D-6E8A-4147-A177-3AD203B41FA5}">
                      <a16:colId xmlns:a16="http://schemas.microsoft.com/office/drawing/2014/main" xmlns="" val="1826932843"/>
                    </a:ext>
                  </a:extLst>
                </a:gridCol>
              </a:tblGrid>
              <a:tr h="593561">
                <a:tc>
                  <a:txBody>
                    <a:bodyPr/>
                    <a:lstStyle/>
                    <a:p>
                      <a:pPr algn="ctr"/>
                      <a:r>
                        <a:rPr lang="en-ZA" dirty="0"/>
                        <a:t>Impact </a:t>
                      </a:r>
                    </a:p>
                  </a:txBody>
                  <a:tcPr anchor="ctr"/>
                </a:tc>
                <a:tc>
                  <a:txBody>
                    <a:bodyPr/>
                    <a:lstStyle/>
                    <a:p>
                      <a:pPr algn="ctr"/>
                      <a:r>
                        <a:rPr lang="en-ZA" dirty="0"/>
                        <a:t>Annual sales have increased by 7% increase </a:t>
                      </a:r>
                    </a:p>
                    <a:p>
                      <a:pPr algn="ctr"/>
                      <a:r>
                        <a:rPr lang="en-ZA" dirty="0"/>
                        <a:t>10 jobs have been sustained</a:t>
                      </a:r>
                    </a:p>
                  </a:txBody>
                  <a:tcPr anchor="ctr"/>
                </a:tc>
                <a:extLst>
                  <a:ext uri="{0D108BD9-81ED-4DB2-BD59-A6C34878D82A}">
                    <a16:rowId xmlns:a16="http://schemas.microsoft.com/office/drawing/2014/main" xmlns="" val="3492604684"/>
                  </a:ext>
                </a:extLst>
              </a:tr>
              <a:tr h="989269">
                <a:tc>
                  <a:txBody>
                    <a:bodyPr/>
                    <a:lstStyle/>
                    <a:p>
                      <a:pPr algn="ctr"/>
                      <a:r>
                        <a:rPr lang="en-ZA" dirty="0"/>
                        <a:t>Business Challenges </a:t>
                      </a:r>
                    </a:p>
                  </a:txBody>
                  <a:tcPr anchor="ctr"/>
                </a:tc>
                <a:tc>
                  <a:txBody>
                    <a:bodyPr/>
                    <a:lstStyle/>
                    <a:p>
                      <a:pPr marL="285750" indent="-285750" algn="just">
                        <a:buFont typeface="Arial" panose="020B0604020202020204" pitchFamily="34" charset="0"/>
                        <a:buChar char="•"/>
                      </a:pPr>
                      <a:r>
                        <a:rPr lang="en-ZA" sz="1600" kern="1200" dirty="0">
                          <a:effectLst/>
                        </a:rPr>
                        <a:t>Need to protect commercial value and improve competitive edge, having identified export business opportunity during participation in China International Import Expo</a:t>
                      </a:r>
                    </a:p>
                    <a:p>
                      <a:pPr marL="285750" indent="-285750" algn="just">
                        <a:buFont typeface="Arial" panose="020B0604020202020204" pitchFamily="34" charset="0"/>
                        <a:buChar char="•"/>
                      </a:pPr>
                      <a:r>
                        <a:rPr lang="en-ZA" sz="1600" kern="1200" dirty="0">
                          <a:effectLst/>
                        </a:rPr>
                        <a:t>Unbranded packaging material for international market</a:t>
                      </a:r>
                      <a:endParaRPr lang="en-ZA" sz="16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3314419477"/>
                  </a:ext>
                </a:extLst>
              </a:tr>
              <a:tr h="1441506">
                <a:tc>
                  <a:txBody>
                    <a:bodyPr/>
                    <a:lstStyle/>
                    <a:p>
                      <a:pPr algn="ctr"/>
                      <a:r>
                        <a:rPr lang="en-ZA" dirty="0"/>
                        <a:t>Seda Intervention </a:t>
                      </a:r>
                    </a:p>
                  </a:txBody>
                  <a:tcPr anchor="ctr">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ZA" sz="1600" kern="1200" dirty="0">
                          <a:solidFill>
                            <a:schemeClr val="tx1"/>
                          </a:solidFill>
                          <a:effectLst/>
                          <a:latin typeface="+mn-lt"/>
                          <a:ea typeface="+mn-ea"/>
                          <a:cs typeface="+mn-cs"/>
                        </a:rPr>
                        <a:t>Conducted an export readiness assessment </a:t>
                      </a:r>
                    </a:p>
                    <a:p>
                      <a:pPr marL="285750" indent="-285750" algn="just" defTabSz="914400" rtl="0" eaLnBrk="1" latinLnBrk="0" hangingPunct="1">
                        <a:buFont typeface="Arial" panose="020B0604020202020204" pitchFamily="34" charset="0"/>
                        <a:buChar char="•"/>
                      </a:pPr>
                      <a:r>
                        <a:rPr lang="en-ZA" sz="1600" kern="1200" dirty="0">
                          <a:solidFill>
                            <a:schemeClr val="tx1"/>
                          </a:solidFill>
                          <a:effectLst/>
                          <a:latin typeface="+mn-lt"/>
                          <a:ea typeface="+mn-ea"/>
                          <a:cs typeface="+mn-cs"/>
                        </a:rPr>
                        <a:t>Identified the need for branded packaging and protection of intellectual property.</a:t>
                      </a:r>
                    </a:p>
                    <a:p>
                      <a:pPr marL="285750" indent="-285750" algn="just" defTabSz="914400" rtl="0" eaLnBrk="1" latinLnBrk="0" hangingPunct="1">
                        <a:buFont typeface="Arial" panose="020B0604020202020204" pitchFamily="34" charset="0"/>
                        <a:buChar char="•"/>
                      </a:pPr>
                      <a:r>
                        <a:rPr lang="en-ZA" sz="1600" kern="1200" dirty="0">
                          <a:solidFill>
                            <a:schemeClr val="tx1"/>
                          </a:solidFill>
                          <a:effectLst/>
                          <a:latin typeface="+mn-lt"/>
                          <a:ea typeface="+mn-ea"/>
                          <a:cs typeface="+mn-cs"/>
                        </a:rPr>
                        <a:t>Assistance was provided with a logo, barcoding, packaging material</a:t>
                      </a:r>
                      <a:r>
                        <a:rPr lang="en-ZA" sz="1600" kern="1200" baseline="0" dirty="0">
                          <a:solidFill>
                            <a:schemeClr val="tx1"/>
                          </a:solidFill>
                          <a:effectLst/>
                          <a:latin typeface="+mn-lt"/>
                          <a:ea typeface="+mn-ea"/>
                          <a:cs typeface="+mn-cs"/>
                        </a:rPr>
                        <a:t> </a:t>
                      </a:r>
                      <a:r>
                        <a:rPr lang="en-ZA" sz="1600" kern="1200" dirty="0">
                          <a:solidFill>
                            <a:schemeClr val="tx1"/>
                          </a:solidFill>
                          <a:effectLst/>
                          <a:latin typeface="+mn-lt"/>
                          <a:ea typeface="+mn-ea"/>
                          <a:cs typeface="+mn-cs"/>
                        </a:rPr>
                        <a:t>design and printing. </a:t>
                      </a:r>
                    </a:p>
                    <a:p>
                      <a:pPr marL="285750" indent="-285750" algn="just" defTabSz="914400" rtl="0" eaLnBrk="1" latinLnBrk="0" hangingPunct="1">
                        <a:buFont typeface="Arial" panose="020B0604020202020204" pitchFamily="34" charset="0"/>
                        <a:buChar char="•"/>
                      </a:pPr>
                      <a:r>
                        <a:rPr lang="en-ZA" sz="1600" kern="1200" dirty="0">
                          <a:solidFill>
                            <a:schemeClr val="tx1"/>
                          </a:solidFill>
                          <a:effectLst/>
                          <a:latin typeface="+mn-lt"/>
                          <a:ea typeface="+mn-ea"/>
                          <a:cs typeface="+mn-cs"/>
                        </a:rPr>
                        <a:t>It was also helped to register its intellectual property rights.</a:t>
                      </a:r>
                    </a:p>
                  </a:txBody>
                  <a:tcPr anchor="ctr">
                    <a:solidFill>
                      <a:schemeClr val="bg1"/>
                    </a:solidFill>
                  </a:tcPr>
                </a:tc>
                <a:extLst>
                  <a:ext uri="{0D108BD9-81ED-4DB2-BD59-A6C34878D82A}">
                    <a16:rowId xmlns:a16="http://schemas.microsoft.com/office/drawing/2014/main" xmlns="" val="2326609727"/>
                  </a:ext>
                </a:extLst>
              </a:tr>
            </a:tbl>
          </a:graphicData>
        </a:graphic>
      </p:graphicFrame>
      <p:pic>
        <p:nvPicPr>
          <p:cNvPr id="3" name="Picture 2"/>
          <p:cNvPicPr>
            <a:picLocks noChangeAspect="1"/>
          </p:cNvPicPr>
          <p:nvPr/>
        </p:nvPicPr>
        <p:blipFill>
          <a:blip r:embed="rId3" cstate="print"/>
          <a:stretch>
            <a:fillRect/>
          </a:stretch>
        </p:blipFill>
        <p:spPr>
          <a:xfrm>
            <a:off x="4626229" y="818040"/>
            <a:ext cx="4482275" cy="2752650"/>
          </a:xfrm>
          <a:prstGeom prst="rect">
            <a:avLst/>
          </a:prstGeom>
        </p:spPr>
      </p:pic>
      <p:pic>
        <p:nvPicPr>
          <p:cNvPr id="6" name="Picture 5"/>
          <p:cNvPicPr>
            <a:picLocks noChangeAspect="1"/>
          </p:cNvPicPr>
          <p:nvPr/>
        </p:nvPicPr>
        <p:blipFill>
          <a:blip r:embed="rId4" cstate="print"/>
          <a:stretch>
            <a:fillRect/>
          </a:stretch>
        </p:blipFill>
        <p:spPr>
          <a:xfrm>
            <a:off x="48285" y="818039"/>
            <a:ext cx="4529658" cy="2778601"/>
          </a:xfrm>
          <a:prstGeom prst="rect">
            <a:avLst/>
          </a:prstGeom>
        </p:spPr>
      </p:pic>
    </p:spTree>
    <p:extLst>
      <p:ext uri="{BB962C8B-B14F-4D97-AF65-F5344CB8AC3E}">
        <p14:creationId xmlns:p14="http://schemas.microsoft.com/office/powerpoint/2010/main" xmlns="" val="31677316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66936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algn="ctr"/>
            <a:r>
              <a:rPr lang="en-ZA" sz="3200" dirty="0" err="1">
                <a:solidFill>
                  <a:schemeClr val="bg1"/>
                </a:solidFill>
              </a:rPr>
              <a:t>Gimbo</a:t>
            </a:r>
            <a:r>
              <a:rPr lang="en-ZA" sz="3200" dirty="0">
                <a:solidFill>
                  <a:schemeClr val="bg1"/>
                </a:solidFill>
              </a:rPr>
              <a:t> Bricks and Sand (Limpopo)</a:t>
            </a:r>
            <a:endParaRPr lang="en-ZA" sz="4800" b="1"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3476994003"/>
              </p:ext>
            </p:extLst>
          </p:nvPr>
        </p:nvGraphicFramePr>
        <p:xfrm>
          <a:off x="-15140" y="3624025"/>
          <a:ext cx="9123644" cy="3177911"/>
        </p:xfrm>
        <a:graphic>
          <a:graphicData uri="http://schemas.openxmlformats.org/drawingml/2006/table">
            <a:tbl>
              <a:tblPr firstRow="1" bandRow="1">
                <a:tableStyleId>{8799B23B-EC83-4686-B30A-512413B5E67A}</a:tableStyleId>
              </a:tblPr>
              <a:tblGrid>
                <a:gridCol w="1922844">
                  <a:extLst>
                    <a:ext uri="{9D8B030D-6E8A-4147-A177-3AD203B41FA5}">
                      <a16:colId xmlns:a16="http://schemas.microsoft.com/office/drawing/2014/main" xmlns="" val="3279453385"/>
                    </a:ext>
                  </a:extLst>
                </a:gridCol>
                <a:gridCol w="7200800">
                  <a:extLst>
                    <a:ext uri="{9D8B030D-6E8A-4147-A177-3AD203B41FA5}">
                      <a16:colId xmlns:a16="http://schemas.microsoft.com/office/drawing/2014/main" xmlns="" val="1826932843"/>
                    </a:ext>
                  </a:extLst>
                </a:gridCol>
              </a:tblGrid>
              <a:tr h="861431">
                <a:tc>
                  <a:txBody>
                    <a:bodyPr/>
                    <a:lstStyle/>
                    <a:p>
                      <a:pPr algn="ctr"/>
                      <a:r>
                        <a:rPr lang="en-ZA" dirty="0"/>
                        <a:t>Impact </a:t>
                      </a:r>
                    </a:p>
                  </a:txBody>
                  <a:tcPr anchor="ctr"/>
                </a:tc>
                <a:tc>
                  <a:txBody>
                    <a:bodyPr/>
                    <a:lstStyle/>
                    <a:p>
                      <a:pPr marL="0" algn="ctr" defTabSz="914400" rtl="0" eaLnBrk="1" latinLnBrk="0" hangingPunct="1"/>
                      <a:r>
                        <a:rPr lang="en-ZA" sz="1800" b="1" kern="1200" dirty="0">
                          <a:solidFill>
                            <a:schemeClr val="tx1"/>
                          </a:solidFill>
                          <a:latin typeface="+mn-lt"/>
                          <a:ea typeface="+mn-ea"/>
                          <a:cs typeface="+mn-cs"/>
                        </a:rPr>
                        <a:t>Revenue increased by 57%  and 17 new jobs were created.</a:t>
                      </a:r>
                    </a:p>
                    <a:p>
                      <a:pPr marL="0" algn="ctr" defTabSz="914400" rtl="0" eaLnBrk="1" latinLnBrk="0" hangingPunct="1"/>
                      <a:r>
                        <a:rPr lang="en-ZA" sz="1800" b="1" kern="1200" dirty="0">
                          <a:solidFill>
                            <a:schemeClr val="tx1"/>
                          </a:solidFill>
                          <a:latin typeface="+mn-lt"/>
                          <a:ea typeface="+mn-ea"/>
                          <a:cs typeface="+mn-cs"/>
                        </a:rPr>
                        <a:t>STP approved R432 057 grant to buy brickmaking machinery. </a:t>
                      </a:r>
                    </a:p>
                  </a:txBody>
                  <a:tcPr anchor="ctr"/>
                </a:tc>
                <a:extLst>
                  <a:ext uri="{0D108BD9-81ED-4DB2-BD59-A6C34878D82A}">
                    <a16:rowId xmlns:a16="http://schemas.microsoft.com/office/drawing/2014/main" xmlns="" val="3492604684"/>
                  </a:ext>
                </a:extLst>
              </a:tr>
              <a:tr h="861431">
                <a:tc>
                  <a:txBody>
                    <a:bodyPr/>
                    <a:lstStyle/>
                    <a:p>
                      <a:pPr algn="ctr"/>
                      <a:r>
                        <a:rPr lang="en-ZA" dirty="0"/>
                        <a:t>Business Challenges </a:t>
                      </a:r>
                    </a:p>
                  </a:txBody>
                  <a:tcPr anchor="ctr"/>
                </a:tc>
                <a:tc>
                  <a:txBody>
                    <a:bodyPr/>
                    <a:lstStyle/>
                    <a:p>
                      <a:pPr marL="285750" indent="-285750" algn="just">
                        <a:buFont typeface="Arial" panose="020B0604020202020204" pitchFamily="34" charset="0"/>
                        <a:buChar char="•"/>
                      </a:pPr>
                      <a:r>
                        <a:rPr lang="en-ZA" sz="1400" kern="1200" dirty="0">
                          <a:effectLst/>
                        </a:rPr>
                        <a:t>No marketing or promotional material nor plan and strategy to</a:t>
                      </a:r>
                      <a:r>
                        <a:rPr lang="en-ZA" sz="1400" kern="1200" baseline="0" dirty="0">
                          <a:effectLst/>
                        </a:rPr>
                        <a:t> </a:t>
                      </a:r>
                      <a:r>
                        <a:rPr lang="en-ZA" sz="1400" kern="1200" dirty="0">
                          <a:effectLst/>
                        </a:rPr>
                        <a:t>compete in its highly competitive business sector</a:t>
                      </a:r>
                    </a:p>
                    <a:p>
                      <a:pPr marL="285750" indent="-285750" algn="just">
                        <a:buFont typeface="Arial" panose="020B0604020202020204" pitchFamily="34" charset="0"/>
                        <a:buChar char="•"/>
                      </a:pPr>
                      <a:r>
                        <a:rPr lang="en-ZA" sz="1400" kern="1200" dirty="0">
                          <a:effectLst/>
                        </a:rPr>
                        <a:t>Lack of access to finance,</a:t>
                      </a:r>
                      <a:r>
                        <a:rPr lang="en-ZA" sz="1400" kern="1200" baseline="0" dirty="0">
                          <a:effectLst/>
                        </a:rPr>
                        <a:t> </a:t>
                      </a:r>
                      <a:r>
                        <a:rPr lang="en-ZA" sz="1400" kern="1200" dirty="0">
                          <a:effectLst/>
                        </a:rPr>
                        <a:t>financial management and recordkeeping</a:t>
                      </a:r>
                    </a:p>
                    <a:p>
                      <a:pPr marL="285750" indent="-285750" algn="just">
                        <a:buFont typeface="Arial" panose="020B0604020202020204" pitchFamily="34" charset="0"/>
                        <a:buChar char="•"/>
                      </a:pPr>
                      <a:r>
                        <a:rPr lang="en-ZA" sz="1400" kern="1200" dirty="0">
                          <a:effectLst/>
                        </a:rPr>
                        <a:t>Assistance needed with product testing and certification</a:t>
                      </a:r>
                      <a:endParaRPr lang="en-ZA"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3314419477"/>
                  </a:ext>
                </a:extLst>
              </a:tr>
              <a:tr h="1250465">
                <a:tc>
                  <a:txBody>
                    <a:bodyPr/>
                    <a:lstStyle/>
                    <a:p>
                      <a:pPr algn="ctr"/>
                      <a:r>
                        <a:rPr lang="en-ZA" dirty="0"/>
                        <a:t>Seda Intervention </a:t>
                      </a:r>
                    </a:p>
                  </a:txBody>
                  <a:tcPr anchor="ctr">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Seda supported the clients with developing a business plan used to apply for finance to procure equipment and machinery,</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 client was assisted with the design, print and installation of marketing materials.</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An accounting system was developed and implemented to create and maintain proper financial records</a:t>
                      </a:r>
                      <a:r>
                        <a:rPr lang="en-ZA" sz="1400" kern="1200" baseline="0" dirty="0">
                          <a:solidFill>
                            <a:schemeClr val="tx1"/>
                          </a:solidFill>
                          <a:effectLst/>
                          <a:latin typeface="+mn-lt"/>
                          <a:ea typeface="+mn-ea"/>
                          <a:cs typeface="+mn-cs"/>
                        </a:rPr>
                        <a:t> and </a:t>
                      </a:r>
                      <a:r>
                        <a:rPr lang="en-ZA" sz="1400" kern="1200" dirty="0">
                          <a:solidFill>
                            <a:schemeClr val="tx1"/>
                          </a:solidFill>
                          <a:effectLst/>
                          <a:latin typeface="+mn-lt"/>
                          <a:ea typeface="+mn-ea"/>
                          <a:cs typeface="+mn-cs"/>
                        </a:rPr>
                        <a:t>Seda recommended that </a:t>
                      </a:r>
                      <a:r>
                        <a:rPr lang="en-ZA" sz="1400" kern="1200" dirty="0" err="1">
                          <a:solidFill>
                            <a:schemeClr val="tx1"/>
                          </a:solidFill>
                          <a:effectLst/>
                          <a:latin typeface="+mn-lt"/>
                          <a:ea typeface="+mn-ea"/>
                          <a:cs typeface="+mn-cs"/>
                        </a:rPr>
                        <a:t>Gimbo</a:t>
                      </a:r>
                      <a:r>
                        <a:rPr lang="en-ZA" sz="1400" kern="1200" dirty="0">
                          <a:solidFill>
                            <a:schemeClr val="tx1"/>
                          </a:solidFill>
                          <a:effectLst/>
                          <a:latin typeface="+mn-lt"/>
                          <a:ea typeface="+mn-ea"/>
                          <a:cs typeface="+mn-cs"/>
                        </a:rPr>
                        <a:t> submit its bricks to SABS for testing and certification.</a:t>
                      </a:r>
                    </a:p>
                  </a:txBody>
                  <a:tcPr anchor="ctr">
                    <a:solidFill>
                      <a:schemeClr val="bg1"/>
                    </a:solidFill>
                  </a:tcPr>
                </a:tc>
                <a:extLst>
                  <a:ext uri="{0D108BD9-81ED-4DB2-BD59-A6C34878D82A}">
                    <a16:rowId xmlns:a16="http://schemas.microsoft.com/office/drawing/2014/main" xmlns="" val="2326609727"/>
                  </a:ext>
                </a:extLst>
              </a:tr>
            </a:tbl>
          </a:graphicData>
        </a:graphic>
      </p:graphicFrame>
      <p:pic>
        <p:nvPicPr>
          <p:cNvPr id="6" name="Picture 5"/>
          <p:cNvPicPr>
            <a:picLocks noChangeAspect="1"/>
          </p:cNvPicPr>
          <p:nvPr/>
        </p:nvPicPr>
        <p:blipFill>
          <a:blip r:embed="rId3" cstate="print"/>
          <a:stretch>
            <a:fillRect/>
          </a:stretch>
        </p:blipFill>
        <p:spPr>
          <a:xfrm>
            <a:off x="4637190" y="803126"/>
            <a:ext cx="4529453" cy="2769890"/>
          </a:xfrm>
          <a:prstGeom prst="rect">
            <a:avLst/>
          </a:prstGeom>
        </p:spPr>
      </p:pic>
      <p:pic>
        <p:nvPicPr>
          <p:cNvPr id="7" name="Picture 6"/>
          <p:cNvPicPr>
            <a:picLocks noChangeAspect="1"/>
          </p:cNvPicPr>
          <p:nvPr/>
        </p:nvPicPr>
        <p:blipFill>
          <a:blip r:embed="rId4" cstate="print"/>
          <a:stretch>
            <a:fillRect/>
          </a:stretch>
        </p:blipFill>
        <p:spPr>
          <a:xfrm>
            <a:off x="44834" y="790155"/>
            <a:ext cx="4547522" cy="2782861"/>
          </a:xfrm>
          <a:prstGeom prst="rect">
            <a:avLst/>
          </a:prstGeom>
        </p:spPr>
      </p:pic>
    </p:spTree>
    <p:extLst>
      <p:ext uri="{BB962C8B-B14F-4D97-AF65-F5344CB8AC3E}">
        <p14:creationId xmlns:p14="http://schemas.microsoft.com/office/powerpoint/2010/main" xmlns="" val="33669058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20356" y="24224"/>
            <a:ext cx="9144000" cy="685800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algn="ctr"/>
            <a:r>
              <a:rPr lang="en-ZA" sz="3200" dirty="0">
                <a:solidFill>
                  <a:schemeClr val="bg1"/>
                </a:solidFill>
              </a:rPr>
              <a:t>Rally Business Consulting (Pty) Ltd (Mpumalanga)</a:t>
            </a:r>
            <a:endParaRPr lang="en-ZA" sz="4800" b="1"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364429646"/>
              </p:ext>
            </p:extLst>
          </p:nvPr>
        </p:nvGraphicFramePr>
        <p:xfrm>
          <a:off x="-15140" y="3624025"/>
          <a:ext cx="9123644" cy="3200400"/>
        </p:xfrm>
        <a:graphic>
          <a:graphicData uri="http://schemas.openxmlformats.org/drawingml/2006/table">
            <a:tbl>
              <a:tblPr firstRow="1" bandRow="1">
                <a:tableStyleId>{8799B23B-EC83-4686-B30A-512413B5E67A}</a:tableStyleId>
              </a:tblPr>
              <a:tblGrid>
                <a:gridCol w="2021186">
                  <a:extLst>
                    <a:ext uri="{9D8B030D-6E8A-4147-A177-3AD203B41FA5}">
                      <a16:colId xmlns:a16="http://schemas.microsoft.com/office/drawing/2014/main" xmlns="" val="3279453385"/>
                    </a:ext>
                  </a:extLst>
                </a:gridCol>
                <a:gridCol w="7102458">
                  <a:extLst>
                    <a:ext uri="{9D8B030D-6E8A-4147-A177-3AD203B41FA5}">
                      <a16:colId xmlns:a16="http://schemas.microsoft.com/office/drawing/2014/main" xmlns="" val="1826932843"/>
                    </a:ext>
                  </a:extLst>
                </a:gridCol>
              </a:tblGrid>
              <a:tr h="861431">
                <a:tc>
                  <a:txBody>
                    <a:bodyPr/>
                    <a:lstStyle/>
                    <a:p>
                      <a:pPr algn="ctr"/>
                      <a:r>
                        <a:rPr lang="en-ZA" dirty="0"/>
                        <a:t>Impact </a:t>
                      </a:r>
                    </a:p>
                  </a:txBody>
                  <a:tcPr anchor="ctr"/>
                </a:tc>
                <a:tc>
                  <a:txBody>
                    <a:bodyPr/>
                    <a:lstStyle/>
                    <a:p>
                      <a:pPr marL="0" algn="ctr" defTabSz="914400" rtl="0" eaLnBrk="1" latinLnBrk="0" hangingPunct="1"/>
                      <a:r>
                        <a:rPr lang="en-ZA" sz="1700" b="1" kern="1200" dirty="0">
                          <a:solidFill>
                            <a:schemeClr val="tx1"/>
                          </a:solidFill>
                          <a:latin typeface="+mn-lt"/>
                          <a:ea typeface="+mn-ea"/>
                          <a:cs typeface="+mn-cs"/>
                        </a:rPr>
                        <a:t>The business turnover increased by 75.35% and 78 new jobs were created The business has an efficient payroll system,</a:t>
                      </a:r>
                      <a:r>
                        <a:rPr lang="en-ZA" sz="1700" b="1" kern="1200" baseline="0" dirty="0">
                          <a:solidFill>
                            <a:schemeClr val="tx1"/>
                          </a:solidFill>
                          <a:latin typeface="+mn-lt"/>
                          <a:ea typeface="+mn-ea"/>
                          <a:cs typeface="+mn-cs"/>
                        </a:rPr>
                        <a:t> </a:t>
                      </a:r>
                      <a:r>
                        <a:rPr lang="en-ZA" sz="1700" b="1" kern="1200" dirty="0">
                          <a:solidFill>
                            <a:schemeClr val="tx1"/>
                          </a:solidFill>
                          <a:latin typeface="+mn-lt"/>
                          <a:ea typeface="+mn-ea"/>
                          <a:cs typeface="+mn-cs"/>
                        </a:rPr>
                        <a:t>HR policies and procedures to ensure compliance with labour regulations</a:t>
                      </a:r>
                      <a:r>
                        <a:rPr lang="en-ZA" sz="1800" b="1" kern="1200" dirty="0">
                          <a:solidFill>
                            <a:schemeClr val="tx1"/>
                          </a:solidFill>
                          <a:latin typeface="+mn-lt"/>
                          <a:ea typeface="+mn-ea"/>
                          <a:cs typeface="+mn-cs"/>
                        </a:rPr>
                        <a:t>.</a:t>
                      </a:r>
                    </a:p>
                  </a:txBody>
                  <a:tcPr anchor="ctr"/>
                </a:tc>
                <a:extLst>
                  <a:ext uri="{0D108BD9-81ED-4DB2-BD59-A6C34878D82A}">
                    <a16:rowId xmlns:a16="http://schemas.microsoft.com/office/drawing/2014/main" xmlns="" val="3492604684"/>
                  </a:ext>
                </a:extLst>
              </a:tr>
              <a:tr h="861431">
                <a:tc>
                  <a:txBody>
                    <a:bodyPr/>
                    <a:lstStyle/>
                    <a:p>
                      <a:pPr algn="ctr"/>
                      <a:r>
                        <a:rPr lang="en-ZA" dirty="0"/>
                        <a:t>Business Challenges </a:t>
                      </a:r>
                    </a:p>
                  </a:txBody>
                  <a:tcPr anchor="ctr"/>
                </a:tc>
                <a:tc>
                  <a:txBody>
                    <a:bodyPr/>
                    <a:lstStyle/>
                    <a:p>
                      <a:pPr marL="285750" indent="-285750" algn="just">
                        <a:buFont typeface="Arial" panose="020B0604020202020204" pitchFamily="34" charset="0"/>
                        <a:buChar char="•"/>
                      </a:pPr>
                      <a:r>
                        <a:rPr lang="en-ZA" sz="1400" kern="1200" dirty="0">
                          <a:effectLst/>
                        </a:rPr>
                        <a:t>Lack of machinery and equipment for the business to execute the SAFCOL contract</a:t>
                      </a:r>
                    </a:p>
                    <a:p>
                      <a:pPr marL="285750" indent="-285750" algn="just">
                        <a:buFont typeface="Arial" panose="020B0604020202020204" pitchFamily="34" charset="0"/>
                        <a:buChar char="•"/>
                      </a:pPr>
                      <a:r>
                        <a:rPr lang="en-ZA" sz="1400" kern="1200" dirty="0">
                          <a:effectLst/>
                        </a:rPr>
                        <a:t>No business plan to guide the day-to-day operations of the business.</a:t>
                      </a:r>
                    </a:p>
                    <a:p>
                      <a:pPr marL="285750" indent="-285750" algn="just">
                        <a:buFont typeface="Arial" panose="020B0604020202020204" pitchFamily="34" charset="0"/>
                        <a:buChar char="•"/>
                      </a:pPr>
                      <a:r>
                        <a:rPr lang="en-ZA" sz="1400" kern="1200" dirty="0">
                          <a:effectLst/>
                        </a:rPr>
                        <a:t>No formal systems and processes in place to adequately manage and address the finance, payroll and human resources functions of the business.</a:t>
                      </a:r>
                      <a:endParaRPr lang="en-ZA"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xmlns="" val="3314419477"/>
                  </a:ext>
                </a:extLst>
              </a:tr>
              <a:tr h="1250465">
                <a:tc>
                  <a:txBody>
                    <a:bodyPr/>
                    <a:lstStyle/>
                    <a:p>
                      <a:pPr algn="ctr"/>
                      <a:r>
                        <a:rPr lang="en-ZA" dirty="0"/>
                        <a:t>Seda Intervention </a:t>
                      </a:r>
                    </a:p>
                  </a:txBody>
                  <a:tcPr anchor="ctr">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A business plan was developed to assist the owner to competently manage daily operations. </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Access to finance was facilitated and two mentorship projects commissioned to provide the owner and finance and human resources staff with formal systems, policies and procedures for effective and efficient management of the business.</a:t>
                      </a: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Covid-19 support was provided during lockdown, including facilitation of a workshop</a:t>
                      </a:r>
                    </a:p>
                  </a:txBody>
                  <a:tcPr anchor="ctr">
                    <a:solidFill>
                      <a:schemeClr val="bg1"/>
                    </a:solidFill>
                  </a:tcPr>
                </a:tc>
                <a:extLst>
                  <a:ext uri="{0D108BD9-81ED-4DB2-BD59-A6C34878D82A}">
                    <a16:rowId xmlns:a16="http://schemas.microsoft.com/office/drawing/2014/main" xmlns="" val="2326609727"/>
                  </a:ext>
                </a:extLst>
              </a:tr>
            </a:tbl>
          </a:graphicData>
        </a:graphic>
      </p:graphicFrame>
      <p:pic>
        <p:nvPicPr>
          <p:cNvPr id="3" name="Picture 2"/>
          <p:cNvPicPr>
            <a:picLocks noChangeAspect="1"/>
          </p:cNvPicPr>
          <p:nvPr/>
        </p:nvPicPr>
        <p:blipFill>
          <a:blip r:embed="rId3" cstate="print"/>
          <a:stretch>
            <a:fillRect/>
          </a:stretch>
        </p:blipFill>
        <p:spPr>
          <a:xfrm>
            <a:off x="4635206" y="811359"/>
            <a:ext cx="4473298" cy="2778601"/>
          </a:xfrm>
          <a:prstGeom prst="rect">
            <a:avLst/>
          </a:prstGeom>
        </p:spPr>
      </p:pic>
      <p:pic>
        <p:nvPicPr>
          <p:cNvPr id="7" name="Picture 6"/>
          <p:cNvPicPr>
            <a:picLocks noChangeAspect="1"/>
          </p:cNvPicPr>
          <p:nvPr/>
        </p:nvPicPr>
        <p:blipFill>
          <a:blip r:embed="rId4" cstate="print"/>
          <a:stretch>
            <a:fillRect/>
          </a:stretch>
        </p:blipFill>
        <p:spPr>
          <a:xfrm>
            <a:off x="20358" y="811359"/>
            <a:ext cx="4579352" cy="2778602"/>
          </a:xfrm>
          <a:prstGeom prst="rect">
            <a:avLst/>
          </a:prstGeom>
        </p:spPr>
      </p:pic>
    </p:spTree>
    <p:extLst>
      <p:ext uri="{BB962C8B-B14F-4D97-AF65-F5344CB8AC3E}">
        <p14:creationId xmlns:p14="http://schemas.microsoft.com/office/powerpoint/2010/main" xmlns="" val="65369805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99777"/>
            <a:ext cx="4591917" cy="619272"/>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Organisational overview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1"/>
          <p:cNvSpPr txBox="1">
            <a:spLocks/>
          </p:cNvSpPr>
          <p:nvPr/>
        </p:nvSpPr>
        <p:spPr>
          <a:xfrm>
            <a:off x="141515" y="836712"/>
            <a:ext cx="8822973" cy="4968552"/>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lnSpc>
                <a:spcPct val="150000"/>
              </a:lnSpc>
              <a:buFont typeface="+mj-lt"/>
              <a:buAutoNum type="alphaLcParenR"/>
            </a:pPr>
            <a:r>
              <a:rPr lang="en-ZA" sz="1800" dirty="0">
                <a:solidFill>
                  <a:schemeClr val="tx1"/>
                </a:solidFill>
              </a:rPr>
              <a:t>Seda’s performance information is presented in accordance to the approved Annual Performance Plan 2020-21 </a:t>
            </a:r>
          </a:p>
          <a:p>
            <a:pPr marL="342900" indent="-342900" algn="l">
              <a:lnSpc>
                <a:spcPct val="150000"/>
              </a:lnSpc>
              <a:buFont typeface="+mj-lt"/>
              <a:buAutoNum type="alphaLcParenR"/>
            </a:pPr>
            <a:r>
              <a:rPr lang="en-ZA" sz="1800" dirty="0">
                <a:solidFill>
                  <a:schemeClr val="tx1"/>
                </a:solidFill>
              </a:rPr>
              <a:t>In the year under review Seda measured its performance on 23 indicators at output level</a:t>
            </a:r>
          </a:p>
          <a:p>
            <a:pPr marL="342900" indent="-342900" algn="l">
              <a:lnSpc>
                <a:spcPct val="150000"/>
              </a:lnSpc>
              <a:buFont typeface="+mj-lt"/>
              <a:buAutoNum type="alphaLcParenR"/>
            </a:pPr>
            <a:r>
              <a:rPr lang="en-ZA" sz="1800" dirty="0">
                <a:solidFill>
                  <a:schemeClr val="tx1"/>
                </a:solidFill>
              </a:rPr>
              <a:t>The organisation achieved and exceeded the set targets on 12 indicators, this performance reflect an achievement of 52% on set indicators.</a:t>
            </a:r>
          </a:p>
          <a:p>
            <a:pPr marL="342900" indent="-342900" algn="l">
              <a:lnSpc>
                <a:spcPct val="150000"/>
              </a:lnSpc>
              <a:buFont typeface="+mj-lt"/>
              <a:buAutoNum type="alphaLcParenR"/>
            </a:pPr>
            <a:r>
              <a:rPr lang="en-ZA" sz="1800" dirty="0">
                <a:solidFill>
                  <a:schemeClr val="tx1"/>
                </a:solidFill>
              </a:rPr>
              <a:t>One (1) indicator was underachieved between 80% to 99%, three (3) indicators were underachieved between 50% to 79% and seven (7) indicators were achieved below 50% category.</a:t>
            </a:r>
          </a:p>
          <a:p>
            <a:pPr marL="342900" indent="-342900" algn="l">
              <a:lnSpc>
                <a:spcPct val="150000"/>
              </a:lnSpc>
              <a:buFont typeface="+mj-lt"/>
              <a:buAutoNum type="alphaLcParenR"/>
            </a:pPr>
            <a:r>
              <a:rPr lang="en-ZA" sz="1800" dirty="0">
                <a:solidFill>
                  <a:schemeClr val="tx1"/>
                </a:solidFill>
              </a:rPr>
              <a:t>A total of  52 139 SMMEs and Cooperatives were supported in the 2020-21 financial year.</a:t>
            </a:r>
          </a:p>
          <a:p>
            <a:pPr marL="342900" indent="-342900" algn="l">
              <a:lnSpc>
                <a:spcPct val="150000"/>
              </a:lnSpc>
              <a:buFont typeface="+mj-lt"/>
              <a:buAutoNum type="alphaLcParenR"/>
            </a:pPr>
            <a:r>
              <a:rPr lang="en-ZA" sz="1800" dirty="0">
                <a:solidFill>
                  <a:schemeClr val="tx1"/>
                </a:solidFill>
              </a:rPr>
              <a:t>Seda supported 14 657 SMMEs and Cooperatives who are based in Township and Rural areas through the Township and Rural Entrepreneurship Programme.</a:t>
            </a:r>
            <a:endParaRPr lang="en-ZA" sz="2000" dirty="0"/>
          </a:p>
        </p:txBody>
      </p:sp>
      <p:sp>
        <p:nvSpPr>
          <p:cNvPr id="7" name="TextBox 6"/>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22361707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34675"/>
            <a:ext cx="9144000" cy="6858000"/>
          </a:xfrm>
          <a:prstGeom prst="rect">
            <a:avLst/>
          </a:prstGeom>
        </p:spPr>
      </p:pic>
      <p:sp>
        <p:nvSpPr>
          <p:cNvPr id="4" name="Rectangle 3"/>
          <p:cNvSpPr/>
          <p:nvPr/>
        </p:nvSpPr>
        <p:spPr>
          <a:xfrm>
            <a:off x="36512" y="107921"/>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99777"/>
            <a:ext cx="4591917" cy="619272"/>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Organisational overview </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950710153"/>
              </p:ext>
            </p:extLst>
          </p:nvPr>
        </p:nvGraphicFramePr>
        <p:xfrm>
          <a:off x="323528" y="1080655"/>
          <a:ext cx="8496943" cy="4501005"/>
        </p:xfrm>
        <a:graphic>
          <a:graphicData uri="http://schemas.openxmlformats.org/drawingml/2006/table">
            <a:tbl>
              <a:tblPr firstRow="1" bandRow="1">
                <a:tableStyleId>{8799B23B-EC83-4686-B30A-512413B5E67A}</a:tableStyleId>
              </a:tblPr>
              <a:tblGrid>
                <a:gridCol w="1966431">
                  <a:extLst>
                    <a:ext uri="{9D8B030D-6E8A-4147-A177-3AD203B41FA5}">
                      <a16:colId xmlns:a16="http://schemas.microsoft.com/office/drawing/2014/main" xmlns="" val="1018994135"/>
                    </a:ext>
                  </a:extLst>
                </a:gridCol>
                <a:gridCol w="6530512">
                  <a:extLst>
                    <a:ext uri="{9D8B030D-6E8A-4147-A177-3AD203B41FA5}">
                      <a16:colId xmlns:a16="http://schemas.microsoft.com/office/drawing/2014/main" xmlns="" val="2264053326"/>
                    </a:ext>
                  </a:extLst>
                </a:gridCol>
              </a:tblGrid>
              <a:tr h="570249">
                <a:tc>
                  <a:txBody>
                    <a:bodyPr/>
                    <a:lstStyle/>
                    <a:p>
                      <a:pPr algn="ctr">
                        <a:lnSpc>
                          <a:spcPct val="107000"/>
                        </a:lnSpc>
                        <a:spcBef>
                          <a:spcPts val="370"/>
                        </a:spcBef>
                        <a:spcAft>
                          <a:spcPts val="0"/>
                        </a:spcAft>
                        <a:tabLst>
                          <a:tab pos="162560" algn="l"/>
                        </a:tabLst>
                      </a:pPr>
                      <a:r>
                        <a:rPr lang="en-ZA" sz="1800" kern="1200" dirty="0">
                          <a:effectLst/>
                        </a:rPr>
                        <a:t>Core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70"/>
                        </a:spcBef>
                        <a:spcAft>
                          <a:spcPts val="0"/>
                        </a:spcAft>
                        <a:tabLst>
                          <a:tab pos="162560" algn="l"/>
                        </a:tabLst>
                      </a:pPr>
                      <a:r>
                        <a:rPr lang="en-ZA" sz="1800" kern="1200" dirty="0">
                          <a:effectLst/>
                        </a:rPr>
                        <a:t>Statement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60229068"/>
                  </a:ext>
                </a:extLst>
              </a:tr>
              <a:tr h="1464049">
                <a:tc>
                  <a:txBody>
                    <a:bodyPr/>
                    <a:lstStyle/>
                    <a:p>
                      <a:pPr algn="ctr">
                        <a:lnSpc>
                          <a:spcPct val="107000"/>
                        </a:lnSpc>
                        <a:spcBef>
                          <a:spcPts val="370"/>
                        </a:spcBef>
                        <a:spcAft>
                          <a:spcPts val="0"/>
                        </a:spcAft>
                        <a:tabLst>
                          <a:tab pos="162560" algn="l"/>
                        </a:tabLst>
                      </a:pPr>
                      <a:r>
                        <a:rPr lang="en-ZA" sz="1800" kern="1200" dirty="0">
                          <a:effectLst/>
                        </a:rPr>
                        <a:t>Mission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70"/>
                        </a:spcBef>
                        <a:spcAft>
                          <a:spcPts val="0"/>
                        </a:spcAft>
                        <a:tabLst>
                          <a:tab pos="162560" algn="l"/>
                        </a:tabLst>
                      </a:pPr>
                      <a:r>
                        <a:rPr lang="en-ZA" sz="1800" kern="1200" dirty="0">
                          <a:effectLst/>
                        </a:rPr>
                        <a:t>To promote entrepreneurship and facilitate the development of small enterprises by providing customized business support services that result in business growth and sustainability in collaboration with other role players in the ecosystem</a:t>
                      </a:r>
                      <a:endParaRPr lang="en-ZA" sz="18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62510205"/>
                  </a:ext>
                </a:extLst>
              </a:tr>
              <a:tr h="858529">
                <a:tc>
                  <a:txBody>
                    <a:bodyPr/>
                    <a:lstStyle/>
                    <a:p>
                      <a:pPr algn="ctr">
                        <a:lnSpc>
                          <a:spcPct val="107000"/>
                        </a:lnSpc>
                        <a:spcBef>
                          <a:spcPts val="370"/>
                        </a:spcBef>
                        <a:spcAft>
                          <a:spcPts val="0"/>
                        </a:spcAft>
                        <a:tabLst>
                          <a:tab pos="162560" algn="l"/>
                        </a:tabLst>
                      </a:pPr>
                      <a:r>
                        <a:rPr lang="en-ZA" sz="1800" kern="1200" dirty="0">
                          <a:effectLst/>
                        </a:rPr>
                        <a:t>Vision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70"/>
                        </a:spcBef>
                        <a:spcAft>
                          <a:spcPts val="0"/>
                        </a:spcAft>
                        <a:tabLst>
                          <a:tab pos="162560" algn="l"/>
                        </a:tabLst>
                      </a:pPr>
                      <a:r>
                        <a:rPr lang="en-ZA" sz="1800" kern="1200" dirty="0">
                          <a:effectLst/>
                        </a:rPr>
                        <a:t>To make a difference in SMME’s life everyday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78151650"/>
                  </a:ext>
                </a:extLst>
              </a:tr>
              <a:tr h="1608178">
                <a:tc>
                  <a:txBody>
                    <a:bodyPr/>
                    <a:lstStyle/>
                    <a:p>
                      <a:pPr algn="ctr">
                        <a:lnSpc>
                          <a:spcPct val="107000"/>
                        </a:lnSpc>
                        <a:spcBef>
                          <a:spcPts val="370"/>
                        </a:spcBef>
                        <a:spcAft>
                          <a:spcPts val="0"/>
                        </a:spcAft>
                        <a:tabLst>
                          <a:tab pos="162560" algn="l"/>
                        </a:tabLst>
                      </a:pPr>
                      <a:r>
                        <a:rPr lang="en-ZA" sz="1800" kern="1200" dirty="0">
                          <a:effectLst/>
                        </a:rPr>
                        <a:t>Values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70"/>
                        </a:spcBef>
                        <a:spcAft>
                          <a:spcPts val="0"/>
                        </a:spcAft>
                        <a:tabLst>
                          <a:tab pos="162560" algn="l"/>
                        </a:tabLst>
                      </a:pPr>
                      <a:r>
                        <a:rPr lang="en-ZA" sz="1800" kern="1200" dirty="0">
                          <a:effectLst/>
                        </a:rPr>
                        <a:t>Nurture</a:t>
                      </a:r>
                      <a:endParaRPr lang="en-ZA" sz="1800" dirty="0">
                        <a:effectLst/>
                      </a:endParaRPr>
                    </a:p>
                    <a:p>
                      <a:pPr algn="ctr">
                        <a:lnSpc>
                          <a:spcPct val="107000"/>
                        </a:lnSpc>
                        <a:spcBef>
                          <a:spcPts val="370"/>
                        </a:spcBef>
                        <a:spcAft>
                          <a:spcPts val="0"/>
                        </a:spcAft>
                        <a:tabLst>
                          <a:tab pos="162560" algn="l"/>
                        </a:tabLst>
                      </a:pPr>
                      <a:r>
                        <a:rPr lang="en-ZA" sz="1800" kern="1200" dirty="0">
                          <a:effectLst/>
                        </a:rPr>
                        <a:t>Innovation</a:t>
                      </a:r>
                      <a:endParaRPr lang="en-ZA" sz="1800" dirty="0">
                        <a:effectLst/>
                      </a:endParaRPr>
                    </a:p>
                    <a:p>
                      <a:pPr algn="ctr">
                        <a:lnSpc>
                          <a:spcPct val="107000"/>
                        </a:lnSpc>
                        <a:spcBef>
                          <a:spcPts val="370"/>
                        </a:spcBef>
                        <a:spcAft>
                          <a:spcPts val="0"/>
                        </a:spcAft>
                        <a:tabLst>
                          <a:tab pos="162560" algn="l"/>
                        </a:tabLst>
                      </a:pPr>
                      <a:r>
                        <a:rPr lang="en-ZA" sz="1800" kern="1200" dirty="0">
                          <a:effectLst/>
                        </a:rPr>
                        <a:t>Customer Centricity</a:t>
                      </a:r>
                      <a:endParaRPr lang="en-ZA" sz="1800" dirty="0">
                        <a:effectLst/>
                      </a:endParaRPr>
                    </a:p>
                    <a:p>
                      <a:pPr algn="ctr">
                        <a:lnSpc>
                          <a:spcPct val="107000"/>
                        </a:lnSpc>
                        <a:spcBef>
                          <a:spcPts val="370"/>
                        </a:spcBef>
                        <a:spcAft>
                          <a:spcPts val="0"/>
                        </a:spcAft>
                        <a:tabLst>
                          <a:tab pos="162560" algn="l"/>
                        </a:tabLst>
                      </a:pPr>
                      <a:r>
                        <a:rPr lang="en-ZA" sz="1800" kern="1200" dirty="0">
                          <a:effectLst/>
                        </a:rPr>
                        <a:t>Responsible Conduct</a:t>
                      </a:r>
                      <a:endParaRPr lang="en-ZA" sz="18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42807976"/>
                  </a:ext>
                </a:extLst>
              </a:tr>
            </a:tbl>
          </a:graphicData>
        </a:graphic>
      </p:graphicFrame>
      <p:sp>
        <p:nvSpPr>
          <p:cNvPr id="6" name="TextBox 5"/>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9688520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776" y="768569"/>
            <a:ext cx="8640960" cy="5760640"/>
          </a:xfrm>
          <a:prstGeom prst="rect">
            <a:avLst/>
          </a:prstGeom>
        </p:spPr>
      </p:pic>
      <p:pic>
        <p:nvPicPr>
          <p:cNvPr id="40" name="Picture 39"/>
          <p:cNvPicPr>
            <a:picLocks noChangeAspect="1"/>
          </p:cNvPicPr>
          <p:nvPr/>
        </p:nvPicPr>
        <p:blipFill rotWithShape="1">
          <a:blip r:embed="rId2" cstate="print">
            <a:extLst>
              <a:ext uri="{28A0092B-C50C-407E-A947-70E740481C1C}">
                <a14:useLocalDpi xmlns:a14="http://schemas.microsoft.com/office/drawing/2010/main" xmlns="" val="0"/>
              </a:ext>
            </a:extLst>
          </a:blip>
          <a:srcRect l="22403" t="78090" r="69264" b="8160"/>
          <a:stretch/>
        </p:blipFill>
        <p:spPr>
          <a:xfrm rot="10800000">
            <a:off x="6427351" y="4162535"/>
            <a:ext cx="734241" cy="792089"/>
          </a:xfrm>
          <a:prstGeom prst="rect">
            <a:avLst/>
          </a:prstGeom>
        </p:spPr>
      </p:pic>
      <p:pic>
        <p:nvPicPr>
          <p:cNvPr id="39" name="Picture 38"/>
          <p:cNvPicPr>
            <a:picLocks noChangeAspect="1"/>
          </p:cNvPicPr>
          <p:nvPr/>
        </p:nvPicPr>
        <p:blipFill rotWithShape="1">
          <a:blip r:embed="rId2" cstate="print">
            <a:extLst>
              <a:ext uri="{28A0092B-C50C-407E-A947-70E740481C1C}">
                <a14:useLocalDpi xmlns:a14="http://schemas.microsoft.com/office/drawing/2010/main" xmlns="" val="0"/>
              </a:ext>
            </a:extLst>
          </a:blip>
          <a:srcRect l="22403" t="78090" r="69264" b="8160"/>
          <a:stretch/>
        </p:blipFill>
        <p:spPr>
          <a:xfrm>
            <a:off x="2213955" y="1095362"/>
            <a:ext cx="734241" cy="792089"/>
          </a:xfrm>
          <a:prstGeom prst="rect">
            <a:avLst/>
          </a:prstGeom>
        </p:spPr>
      </p:pic>
      <p:pic>
        <p:nvPicPr>
          <p:cNvPr id="41" name="Picture 40"/>
          <p:cNvPicPr>
            <a:picLocks noChangeAspect="1"/>
          </p:cNvPicPr>
          <p:nvPr/>
        </p:nvPicPr>
        <p:blipFill rotWithShape="1">
          <a:blip r:embed="rId2" cstate="print">
            <a:extLst>
              <a:ext uri="{28A0092B-C50C-407E-A947-70E740481C1C}">
                <a14:useLocalDpi xmlns:a14="http://schemas.microsoft.com/office/drawing/2010/main" xmlns="" val="0"/>
              </a:ext>
            </a:extLst>
          </a:blip>
          <a:srcRect l="22403" t="78090" r="69264" b="8160"/>
          <a:stretch/>
        </p:blipFill>
        <p:spPr>
          <a:xfrm>
            <a:off x="2206904" y="2148893"/>
            <a:ext cx="734241" cy="792089"/>
          </a:xfrm>
          <a:prstGeom prst="rect">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xmlns="" val="0"/>
              </a:ext>
            </a:extLst>
          </a:blip>
          <a:srcRect l="22403" t="78090" r="69264" b="8160"/>
          <a:stretch/>
        </p:blipFill>
        <p:spPr>
          <a:xfrm>
            <a:off x="2221482" y="3252844"/>
            <a:ext cx="734241" cy="792089"/>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l="22403" t="78090" r="69264" b="8160"/>
          <a:stretch/>
        </p:blipFill>
        <p:spPr>
          <a:xfrm>
            <a:off x="2228563" y="4293095"/>
            <a:ext cx="720080" cy="792089"/>
          </a:xfrm>
          <a:prstGeom prst="rect">
            <a:avLst/>
          </a:prstGeom>
        </p:spPr>
      </p:pic>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dashboard</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070722" y="3338989"/>
            <a:ext cx="1365374" cy="954107"/>
          </a:xfrm>
          <a:prstGeom prst="rect">
            <a:avLst/>
          </a:prstGeom>
        </p:spPr>
        <p:txBody>
          <a:bodyPr wrap="none">
            <a:spAutoFit/>
          </a:bodyPr>
          <a:lstStyle/>
          <a:p>
            <a:pPr algn="ctr"/>
            <a:r>
              <a:rPr lang="en-US" sz="1400" b="1" dirty="0">
                <a:latin typeface="Trebuchet MS" pitchFamily="34" charset="0"/>
              </a:rPr>
              <a:t>Total SMMEs &amp;</a:t>
            </a:r>
          </a:p>
          <a:p>
            <a:pPr algn="ctr"/>
            <a:r>
              <a:rPr lang="en-US" sz="1400" b="1" dirty="0">
                <a:latin typeface="Trebuchet MS" pitchFamily="34" charset="0"/>
              </a:rPr>
              <a:t>Cooperatives</a:t>
            </a:r>
          </a:p>
          <a:p>
            <a:pPr algn="ctr"/>
            <a:r>
              <a:rPr lang="en-US" sz="1400" b="1" dirty="0">
                <a:latin typeface="Trebuchet MS" pitchFamily="34" charset="0"/>
              </a:rPr>
              <a:t>Supported</a:t>
            </a:r>
          </a:p>
          <a:p>
            <a:pPr algn="ctr"/>
            <a:r>
              <a:rPr lang="en-US" sz="1400" b="1" dirty="0">
                <a:solidFill>
                  <a:srgbClr val="70AD47">
                    <a:lumMod val="50000"/>
                  </a:srgbClr>
                </a:solidFill>
                <a:latin typeface="Trebuchet MS" pitchFamily="34" charset="0"/>
              </a:rPr>
              <a:t>52 139</a:t>
            </a:r>
            <a:r>
              <a:rPr lang="en-US" sz="1400" b="1" dirty="0">
                <a:latin typeface="Trebuchet MS" pitchFamily="34" charset="0"/>
              </a:rPr>
              <a:t> </a:t>
            </a:r>
            <a:endParaRPr lang="en-ZA" sz="1400" dirty="0"/>
          </a:p>
        </p:txBody>
      </p:sp>
      <p:sp>
        <p:nvSpPr>
          <p:cNvPr id="19" name="Rectangle 18"/>
          <p:cNvSpPr/>
          <p:nvPr/>
        </p:nvSpPr>
        <p:spPr>
          <a:xfrm>
            <a:off x="539552" y="3356992"/>
            <a:ext cx="1079142" cy="492443"/>
          </a:xfrm>
          <a:prstGeom prst="rect">
            <a:avLst/>
          </a:prstGeom>
        </p:spPr>
        <p:txBody>
          <a:bodyPr wrap="none">
            <a:spAutoFit/>
          </a:bodyPr>
          <a:lstStyle/>
          <a:p>
            <a:r>
              <a:rPr lang="en-US" sz="1300" b="1" dirty="0">
                <a:latin typeface="Trebuchet MS" pitchFamily="34" charset="0"/>
              </a:rPr>
              <a:t>Spaz shops </a:t>
            </a:r>
          </a:p>
          <a:p>
            <a:r>
              <a:rPr lang="en-US" sz="1300" b="1" dirty="0">
                <a:latin typeface="Trebuchet MS" pitchFamily="34" charset="0"/>
              </a:rPr>
              <a:t>supported </a:t>
            </a:r>
            <a:endParaRPr lang="en-ZA" sz="1300" dirty="0"/>
          </a:p>
        </p:txBody>
      </p:sp>
      <p:sp>
        <p:nvSpPr>
          <p:cNvPr id="20" name="Rectangle 19"/>
          <p:cNvSpPr/>
          <p:nvPr/>
        </p:nvSpPr>
        <p:spPr>
          <a:xfrm>
            <a:off x="2261130" y="3436094"/>
            <a:ext cx="625492" cy="292388"/>
          </a:xfrm>
          <a:prstGeom prst="rect">
            <a:avLst/>
          </a:prstGeom>
        </p:spPr>
        <p:txBody>
          <a:bodyPr wrap="none">
            <a:spAutoFit/>
          </a:bodyPr>
          <a:lstStyle/>
          <a:p>
            <a:pPr algn="ctr"/>
            <a:r>
              <a:rPr lang="en-US" sz="1300" b="1" dirty="0">
                <a:solidFill>
                  <a:schemeClr val="bg1"/>
                </a:solidFill>
                <a:latin typeface="Trebuchet MS" pitchFamily="34" charset="0"/>
              </a:rPr>
              <a:t>5 703</a:t>
            </a:r>
            <a:endParaRPr lang="en-ZA" sz="1300" dirty="0">
              <a:solidFill>
                <a:schemeClr val="bg1"/>
              </a:solidFill>
            </a:endParaRPr>
          </a:p>
        </p:txBody>
      </p:sp>
      <p:sp>
        <p:nvSpPr>
          <p:cNvPr id="22" name="Rectangle 21"/>
          <p:cNvSpPr/>
          <p:nvPr/>
        </p:nvSpPr>
        <p:spPr>
          <a:xfrm>
            <a:off x="471312" y="4364212"/>
            <a:ext cx="1721946" cy="492443"/>
          </a:xfrm>
          <a:prstGeom prst="rect">
            <a:avLst/>
          </a:prstGeom>
        </p:spPr>
        <p:txBody>
          <a:bodyPr wrap="none">
            <a:spAutoFit/>
          </a:bodyPr>
          <a:lstStyle/>
          <a:p>
            <a:pPr defTabSz="685800"/>
            <a:r>
              <a:rPr lang="en-ZA" sz="1300" b="1" dirty="0">
                <a:latin typeface="Trebuchet MS" pitchFamily="34" charset="0"/>
              </a:rPr>
              <a:t>Support through </a:t>
            </a:r>
          </a:p>
          <a:p>
            <a:pPr defTabSz="685800"/>
            <a:r>
              <a:rPr lang="en-ZA" sz="1300" b="1" dirty="0">
                <a:latin typeface="Trebuchet MS" pitchFamily="34" charset="0"/>
              </a:rPr>
              <a:t>Information Centre </a:t>
            </a:r>
          </a:p>
        </p:txBody>
      </p:sp>
      <p:sp>
        <p:nvSpPr>
          <p:cNvPr id="25" name="Rectangle 24"/>
          <p:cNvSpPr/>
          <p:nvPr/>
        </p:nvSpPr>
        <p:spPr>
          <a:xfrm>
            <a:off x="2256838" y="4479628"/>
            <a:ext cx="625492" cy="292388"/>
          </a:xfrm>
          <a:prstGeom prst="rect">
            <a:avLst/>
          </a:prstGeom>
        </p:spPr>
        <p:txBody>
          <a:bodyPr wrap="none">
            <a:spAutoFit/>
          </a:bodyPr>
          <a:lstStyle/>
          <a:p>
            <a:pPr algn="ctr"/>
            <a:r>
              <a:rPr lang="en-US" sz="1300" b="1" dirty="0">
                <a:solidFill>
                  <a:schemeClr val="bg1"/>
                </a:solidFill>
                <a:latin typeface="Trebuchet MS" pitchFamily="34" charset="0"/>
              </a:rPr>
              <a:t>8 576</a:t>
            </a:r>
            <a:endParaRPr lang="en-ZA" sz="1300" dirty="0">
              <a:solidFill>
                <a:schemeClr val="bg1"/>
              </a:solidFill>
            </a:endParaRPr>
          </a:p>
        </p:txBody>
      </p:sp>
      <p:sp>
        <p:nvSpPr>
          <p:cNvPr id="26" name="Rectangle 25"/>
          <p:cNvSpPr/>
          <p:nvPr/>
        </p:nvSpPr>
        <p:spPr>
          <a:xfrm>
            <a:off x="320719" y="1192257"/>
            <a:ext cx="1921864" cy="492443"/>
          </a:xfrm>
          <a:prstGeom prst="rect">
            <a:avLst/>
          </a:prstGeom>
        </p:spPr>
        <p:txBody>
          <a:bodyPr wrap="square">
            <a:spAutoFit/>
          </a:bodyPr>
          <a:lstStyle/>
          <a:p>
            <a:r>
              <a:rPr lang="en-US" sz="1300" b="1" dirty="0">
                <a:latin typeface="Trebuchet MS" pitchFamily="34" charset="0"/>
              </a:rPr>
              <a:t>Business Development </a:t>
            </a:r>
          </a:p>
          <a:p>
            <a:r>
              <a:rPr lang="en-US" sz="1300" b="1" dirty="0">
                <a:latin typeface="Trebuchet MS" pitchFamily="34" charset="0"/>
              </a:rPr>
              <a:t>Support </a:t>
            </a:r>
            <a:endParaRPr lang="en-ZA" sz="1300" dirty="0"/>
          </a:p>
        </p:txBody>
      </p:sp>
      <p:sp>
        <p:nvSpPr>
          <p:cNvPr id="28" name="Rectangle 27"/>
          <p:cNvSpPr/>
          <p:nvPr/>
        </p:nvSpPr>
        <p:spPr>
          <a:xfrm>
            <a:off x="440121" y="2276872"/>
            <a:ext cx="1245469" cy="492443"/>
          </a:xfrm>
          <a:prstGeom prst="rect">
            <a:avLst/>
          </a:prstGeom>
        </p:spPr>
        <p:txBody>
          <a:bodyPr wrap="none">
            <a:spAutoFit/>
          </a:bodyPr>
          <a:lstStyle/>
          <a:p>
            <a:r>
              <a:rPr lang="en-ZA" sz="1300" b="1" dirty="0">
                <a:latin typeface="Trebuchet MS" pitchFamily="34" charset="0"/>
              </a:rPr>
              <a:t>Cooperatives </a:t>
            </a:r>
          </a:p>
          <a:p>
            <a:r>
              <a:rPr lang="en-ZA" sz="1300" b="1" dirty="0">
                <a:latin typeface="Trebuchet MS" pitchFamily="34" charset="0"/>
              </a:rPr>
              <a:t>Supported </a:t>
            </a:r>
            <a:endParaRPr lang="en-ZA" sz="1300" dirty="0"/>
          </a:p>
        </p:txBody>
      </p:sp>
      <p:sp>
        <p:nvSpPr>
          <p:cNvPr id="29" name="Rectangle 28"/>
          <p:cNvSpPr/>
          <p:nvPr/>
        </p:nvSpPr>
        <p:spPr>
          <a:xfrm>
            <a:off x="2228563" y="2348934"/>
            <a:ext cx="590226" cy="276999"/>
          </a:xfrm>
          <a:prstGeom prst="rect">
            <a:avLst/>
          </a:prstGeom>
        </p:spPr>
        <p:txBody>
          <a:bodyPr wrap="none">
            <a:spAutoFit/>
          </a:bodyPr>
          <a:lstStyle/>
          <a:p>
            <a:pPr algn="ctr"/>
            <a:r>
              <a:rPr lang="en-US" sz="1200" b="1" dirty="0">
                <a:solidFill>
                  <a:schemeClr val="bg1"/>
                </a:solidFill>
                <a:latin typeface="Trebuchet MS" pitchFamily="34" charset="0"/>
              </a:rPr>
              <a:t>1 222</a:t>
            </a:r>
            <a:endParaRPr lang="en-ZA" sz="1200" dirty="0">
              <a:solidFill>
                <a:schemeClr val="bg1"/>
              </a:solidFill>
            </a:endParaRPr>
          </a:p>
        </p:txBody>
      </p:sp>
      <p:sp>
        <p:nvSpPr>
          <p:cNvPr id="33" name="Rectangle 32"/>
          <p:cNvSpPr/>
          <p:nvPr/>
        </p:nvSpPr>
        <p:spPr>
          <a:xfrm>
            <a:off x="407738" y="5373216"/>
            <a:ext cx="1716111" cy="492443"/>
          </a:xfrm>
          <a:prstGeom prst="rect">
            <a:avLst/>
          </a:prstGeom>
        </p:spPr>
        <p:txBody>
          <a:bodyPr wrap="none">
            <a:spAutoFit/>
          </a:bodyPr>
          <a:lstStyle/>
          <a:p>
            <a:r>
              <a:rPr lang="en-ZA" sz="1300" b="1" dirty="0">
                <a:latin typeface="Trebuchet MS" pitchFamily="34" charset="0"/>
              </a:rPr>
              <a:t>Technology </a:t>
            </a:r>
          </a:p>
          <a:p>
            <a:r>
              <a:rPr lang="en-ZA" sz="1300" b="1" dirty="0">
                <a:latin typeface="Trebuchet MS" pitchFamily="34" charset="0"/>
              </a:rPr>
              <a:t>Transfer Assistance </a:t>
            </a:r>
            <a:endParaRPr lang="en-ZA" sz="1300" dirty="0"/>
          </a:p>
        </p:txBody>
      </p:sp>
      <p:sp>
        <p:nvSpPr>
          <p:cNvPr id="38" name="Rectangle 37"/>
          <p:cNvSpPr/>
          <p:nvPr/>
        </p:nvSpPr>
        <p:spPr>
          <a:xfrm>
            <a:off x="2249503" y="5478279"/>
            <a:ext cx="590226" cy="276999"/>
          </a:xfrm>
          <a:prstGeom prst="rect">
            <a:avLst/>
          </a:prstGeom>
        </p:spPr>
        <p:txBody>
          <a:bodyPr wrap="none">
            <a:spAutoFit/>
          </a:bodyPr>
          <a:lstStyle/>
          <a:p>
            <a:pPr algn="ctr"/>
            <a:r>
              <a:rPr lang="en-US" sz="1200" b="1" dirty="0">
                <a:solidFill>
                  <a:schemeClr val="bg1"/>
                </a:solidFill>
                <a:latin typeface="Trebuchet MS" pitchFamily="34" charset="0"/>
              </a:rPr>
              <a:t>3 557</a:t>
            </a:r>
            <a:endParaRPr lang="en-ZA" sz="1200" dirty="0">
              <a:solidFill>
                <a:schemeClr val="bg1"/>
              </a:solidFill>
            </a:endParaRPr>
          </a:p>
        </p:txBody>
      </p:sp>
      <p:sp>
        <p:nvSpPr>
          <p:cNvPr id="42" name="Rectangle 41"/>
          <p:cNvSpPr/>
          <p:nvPr/>
        </p:nvSpPr>
        <p:spPr>
          <a:xfrm>
            <a:off x="7137548" y="3410578"/>
            <a:ext cx="1321196" cy="307777"/>
          </a:xfrm>
          <a:prstGeom prst="rect">
            <a:avLst/>
          </a:prstGeom>
        </p:spPr>
        <p:txBody>
          <a:bodyPr wrap="none">
            <a:spAutoFit/>
          </a:bodyPr>
          <a:lstStyle/>
          <a:p>
            <a:r>
              <a:rPr lang="en-ZA" sz="1400" b="1" dirty="0">
                <a:latin typeface="Trebuchet MS" pitchFamily="34" charset="0"/>
              </a:rPr>
              <a:t>Idea Pitching </a:t>
            </a:r>
            <a:endParaRPr lang="en-ZA" sz="1400" dirty="0"/>
          </a:p>
        </p:txBody>
      </p:sp>
      <p:sp>
        <p:nvSpPr>
          <p:cNvPr id="43" name="Rectangle 42"/>
          <p:cNvSpPr/>
          <p:nvPr/>
        </p:nvSpPr>
        <p:spPr>
          <a:xfrm>
            <a:off x="6481579" y="3410578"/>
            <a:ext cx="453970" cy="276999"/>
          </a:xfrm>
          <a:prstGeom prst="rect">
            <a:avLst/>
          </a:prstGeom>
        </p:spPr>
        <p:txBody>
          <a:bodyPr wrap="none">
            <a:spAutoFit/>
          </a:bodyPr>
          <a:lstStyle/>
          <a:p>
            <a:pPr algn="ctr"/>
            <a:r>
              <a:rPr lang="en-US" sz="1200" b="1" dirty="0">
                <a:solidFill>
                  <a:schemeClr val="bg1"/>
                </a:solidFill>
                <a:latin typeface="Trebuchet MS" pitchFamily="34" charset="0"/>
              </a:rPr>
              <a:t>826</a:t>
            </a:r>
            <a:endParaRPr lang="en-ZA" sz="1200" dirty="0">
              <a:solidFill>
                <a:schemeClr val="bg1"/>
              </a:solidFill>
            </a:endParaRPr>
          </a:p>
        </p:txBody>
      </p:sp>
      <p:sp>
        <p:nvSpPr>
          <p:cNvPr id="44" name="Rectangle 43"/>
          <p:cNvSpPr/>
          <p:nvPr/>
        </p:nvSpPr>
        <p:spPr>
          <a:xfrm>
            <a:off x="7161592" y="4448207"/>
            <a:ext cx="1786066" cy="307777"/>
          </a:xfrm>
          <a:prstGeom prst="rect">
            <a:avLst/>
          </a:prstGeom>
        </p:spPr>
        <p:txBody>
          <a:bodyPr wrap="none">
            <a:spAutoFit/>
          </a:bodyPr>
          <a:lstStyle/>
          <a:p>
            <a:r>
              <a:rPr lang="en-ZA" sz="1400" b="1" dirty="0">
                <a:latin typeface="Trebuchet MS" pitchFamily="34" charset="0"/>
              </a:rPr>
              <a:t>Access to Finance </a:t>
            </a:r>
            <a:endParaRPr lang="en-ZA" sz="1400" dirty="0"/>
          </a:p>
        </p:txBody>
      </p:sp>
      <p:sp>
        <p:nvSpPr>
          <p:cNvPr id="45" name="Rectangle 44"/>
          <p:cNvSpPr/>
          <p:nvPr/>
        </p:nvSpPr>
        <p:spPr>
          <a:xfrm>
            <a:off x="6466788" y="4448207"/>
            <a:ext cx="590226" cy="276999"/>
          </a:xfrm>
          <a:prstGeom prst="rect">
            <a:avLst/>
          </a:prstGeom>
        </p:spPr>
        <p:txBody>
          <a:bodyPr wrap="none">
            <a:spAutoFit/>
          </a:bodyPr>
          <a:lstStyle/>
          <a:p>
            <a:pPr algn="ctr"/>
            <a:r>
              <a:rPr lang="en-US" sz="1200" b="1" dirty="0">
                <a:solidFill>
                  <a:schemeClr val="bg1"/>
                </a:solidFill>
                <a:latin typeface="Trebuchet MS" pitchFamily="34" charset="0"/>
              </a:rPr>
              <a:t>4 232</a:t>
            </a:r>
            <a:endParaRPr lang="en-ZA" sz="1200" dirty="0">
              <a:solidFill>
                <a:schemeClr val="bg1"/>
              </a:solidFill>
            </a:endParaRPr>
          </a:p>
        </p:txBody>
      </p:sp>
      <p:sp>
        <p:nvSpPr>
          <p:cNvPr id="46" name="Rectangle 45"/>
          <p:cNvSpPr/>
          <p:nvPr/>
        </p:nvSpPr>
        <p:spPr>
          <a:xfrm>
            <a:off x="7137548" y="1177588"/>
            <a:ext cx="1266693" cy="492443"/>
          </a:xfrm>
          <a:prstGeom prst="rect">
            <a:avLst/>
          </a:prstGeom>
        </p:spPr>
        <p:txBody>
          <a:bodyPr wrap="none">
            <a:spAutoFit/>
          </a:bodyPr>
          <a:lstStyle/>
          <a:p>
            <a:r>
              <a:rPr lang="en-ZA" sz="1300" b="1" dirty="0">
                <a:latin typeface="Trebuchet MS" pitchFamily="34" charset="0"/>
              </a:rPr>
              <a:t>Export </a:t>
            </a:r>
          </a:p>
          <a:p>
            <a:r>
              <a:rPr lang="en-ZA" sz="1300" b="1" dirty="0">
                <a:latin typeface="Trebuchet MS" pitchFamily="34" charset="0"/>
              </a:rPr>
              <a:t>Development </a:t>
            </a:r>
            <a:endParaRPr lang="en-ZA" sz="1300" dirty="0"/>
          </a:p>
        </p:txBody>
      </p:sp>
      <p:sp>
        <p:nvSpPr>
          <p:cNvPr id="49" name="Rectangle 48"/>
          <p:cNvSpPr/>
          <p:nvPr/>
        </p:nvSpPr>
        <p:spPr>
          <a:xfrm>
            <a:off x="7240141" y="5342439"/>
            <a:ext cx="1218603" cy="523220"/>
          </a:xfrm>
          <a:prstGeom prst="rect">
            <a:avLst/>
          </a:prstGeom>
        </p:spPr>
        <p:txBody>
          <a:bodyPr wrap="none">
            <a:spAutoFit/>
          </a:bodyPr>
          <a:lstStyle/>
          <a:p>
            <a:r>
              <a:rPr lang="en-ZA" sz="1400" b="1" dirty="0">
                <a:latin typeface="Trebuchet MS" pitchFamily="34" charset="0"/>
              </a:rPr>
              <a:t>Conformity </a:t>
            </a:r>
          </a:p>
          <a:p>
            <a:r>
              <a:rPr lang="en-ZA" sz="1400" b="1" dirty="0">
                <a:latin typeface="Trebuchet MS" pitchFamily="34" charset="0"/>
              </a:rPr>
              <a:t>Assessments</a:t>
            </a:r>
            <a:endParaRPr lang="en-ZA" sz="1400" dirty="0"/>
          </a:p>
        </p:txBody>
      </p:sp>
      <p:sp>
        <p:nvSpPr>
          <p:cNvPr id="50" name="Rectangle 49"/>
          <p:cNvSpPr/>
          <p:nvPr/>
        </p:nvSpPr>
        <p:spPr>
          <a:xfrm>
            <a:off x="7084168" y="2276872"/>
            <a:ext cx="1339597" cy="492443"/>
          </a:xfrm>
          <a:prstGeom prst="rect">
            <a:avLst/>
          </a:prstGeom>
        </p:spPr>
        <p:txBody>
          <a:bodyPr wrap="none">
            <a:spAutoFit/>
          </a:bodyPr>
          <a:lstStyle/>
          <a:p>
            <a:r>
              <a:rPr lang="en-ZA" sz="1300" b="1" dirty="0">
                <a:latin typeface="Trebuchet MS" pitchFamily="34" charset="0"/>
              </a:rPr>
              <a:t>Tech start-ups </a:t>
            </a:r>
          </a:p>
          <a:p>
            <a:r>
              <a:rPr lang="en-ZA" sz="1300" b="1" dirty="0">
                <a:latin typeface="Trebuchet MS" pitchFamily="34" charset="0"/>
              </a:rPr>
              <a:t>Supported </a:t>
            </a:r>
            <a:endParaRPr lang="en-ZA" sz="1300" dirty="0"/>
          </a:p>
        </p:txBody>
      </p:sp>
      <p:sp>
        <p:nvSpPr>
          <p:cNvPr id="51" name="Rectangle 50"/>
          <p:cNvSpPr/>
          <p:nvPr/>
        </p:nvSpPr>
        <p:spPr>
          <a:xfrm>
            <a:off x="6457020" y="2357752"/>
            <a:ext cx="590226" cy="276999"/>
          </a:xfrm>
          <a:prstGeom prst="rect">
            <a:avLst/>
          </a:prstGeom>
        </p:spPr>
        <p:txBody>
          <a:bodyPr wrap="none">
            <a:spAutoFit/>
          </a:bodyPr>
          <a:lstStyle/>
          <a:p>
            <a:pPr algn="ctr"/>
            <a:r>
              <a:rPr lang="en-US" sz="1200" b="1" dirty="0">
                <a:solidFill>
                  <a:schemeClr val="bg1"/>
                </a:solidFill>
                <a:latin typeface="Trebuchet MS" pitchFamily="34" charset="0"/>
              </a:rPr>
              <a:t>1 336</a:t>
            </a:r>
            <a:endParaRPr lang="en-ZA" sz="1200" dirty="0">
              <a:solidFill>
                <a:schemeClr val="bg1"/>
              </a:solidFill>
            </a:endParaRPr>
          </a:p>
        </p:txBody>
      </p:sp>
      <p:sp>
        <p:nvSpPr>
          <p:cNvPr id="52" name="Rectangle 51"/>
          <p:cNvSpPr/>
          <p:nvPr/>
        </p:nvSpPr>
        <p:spPr>
          <a:xfrm>
            <a:off x="2278912" y="1300562"/>
            <a:ext cx="679994" cy="276999"/>
          </a:xfrm>
          <a:prstGeom prst="rect">
            <a:avLst/>
          </a:prstGeom>
        </p:spPr>
        <p:txBody>
          <a:bodyPr wrap="none">
            <a:spAutoFit/>
          </a:bodyPr>
          <a:lstStyle/>
          <a:p>
            <a:pPr algn="ctr"/>
            <a:r>
              <a:rPr lang="en-US" sz="1200" b="1" dirty="0">
                <a:solidFill>
                  <a:schemeClr val="bg1"/>
                </a:solidFill>
                <a:latin typeface="Trebuchet MS" pitchFamily="34" charset="0"/>
              </a:rPr>
              <a:t>23 123</a:t>
            </a:r>
            <a:endParaRPr lang="en-ZA" sz="1200" dirty="0">
              <a:solidFill>
                <a:schemeClr val="bg1"/>
              </a:solidFill>
            </a:endParaRPr>
          </a:p>
        </p:txBody>
      </p:sp>
      <p:sp>
        <p:nvSpPr>
          <p:cNvPr id="53" name="Rectangle 52"/>
          <p:cNvSpPr/>
          <p:nvPr/>
        </p:nvSpPr>
        <p:spPr>
          <a:xfrm>
            <a:off x="6413451" y="1240994"/>
            <a:ext cx="590226" cy="276999"/>
          </a:xfrm>
          <a:prstGeom prst="rect">
            <a:avLst/>
          </a:prstGeom>
        </p:spPr>
        <p:txBody>
          <a:bodyPr wrap="none">
            <a:spAutoFit/>
          </a:bodyPr>
          <a:lstStyle/>
          <a:p>
            <a:pPr algn="ctr"/>
            <a:r>
              <a:rPr lang="en-US" sz="1200" b="1" dirty="0">
                <a:solidFill>
                  <a:schemeClr val="bg1"/>
                </a:solidFill>
                <a:latin typeface="Trebuchet MS" pitchFamily="34" charset="0"/>
              </a:rPr>
              <a:t>4 694</a:t>
            </a:r>
            <a:endParaRPr lang="en-ZA" sz="1200" dirty="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xmlns="" val="0"/>
              </a:ext>
            </a:extLst>
          </a:blip>
          <a:srcRect l="22403" t="78090" r="69264" b="8160"/>
          <a:stretch/>
        </p:blipFill>
        <p:spPr>
          <a:xfrm rot="10800000">
            <a:off x="6385012" y="5144239"/>
            <a:ext cx="734241" cy="792089"/>
          </a:xfrm>
          <a:prstGeom prst="rect">
            <a:avLst/>
          </a:prstGeom>
        </p:spPr>
      </p:pic>
      <p:sp>
        <p:nvSpPr>
          <p:cNvPr id="55" name="Rectangle 54"/>
          <p:cNvSpPr/>
          <p:nvPr/>
        </p:nvSpPr>
        <p:spPr>
          <a:xfrm>
            <a:off x="6477018" y="5480021"/>
            <a:ext cx="453970" cy="276999"/>
          </a:xfrm>
          <a:prstGeom prst="rect">
            <a:avLst/>
          </a:prstGeom>
        </p:spPr>
        <p:txBody>
          <a:bodyPr wrap="none">
            <a:spAutoFit/>
          </a:bodyPr>
          <a:lstStyle/>
          <a:p>
            <a:pPr algn="ctr"/>
            <a:r>
              <a:rPr lang="en-US" sz="1200" b="1" dirty="0">
                <a:solidFill>
                  <a:schemeClr val="bg1"/>
                </a:solidFill>
                <a:latin typeface="Trebuchet MS" pitchFamily="34" charset="0"/>
              </a:rPr>
              <a:t>206</a:t>
            </a:r>
            <a:endParaRPr lang="en-ZA" sz="1200" dirty="0">
              <a:solidFill>
                <a:schemeClr val="bg1"/>
              </a:solidFill>
            </a:endParaRPr>
          </a:p>
        </p:txBody>
      </p:sp>
    </p:spTree>
    <p:extLst>
      <p:ext uri="{BB962C8B-B14F-4D97-AF65-F5344CB8AC3E}">
        <p14:creationId xmlns:p14="http://schemas.microsoft.com/office/powerpoint/2010/main" xmlns="" val="30893188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64" y="0"/>
            <a:ext cx="9157214" cy="7195579"/>
          </a:xfrm>
          <a:prstGeom prst="rect">
            <a:avLst/>
          </a:prstGeom>
        </p:spPr>
      </p:pic>
      <p:pic>
        <p:nvPicPr>
          <p:cNvPr id="44" name="Picture 43"/>
          <p:cNvPicPr/>
          <p:nvPr/>
        </p:nvPicPr>
        <p:blipFill rotWithShape="1">
          <a:blip r:embed="rId2" cstate="print">
            <a:extLst>
              <a:ext uri="{28A0092B-C50C-407E-A947-70E740481C1C}">
                <a14:useLocalDpi xmlns:a14="http://schemas.microsoft.com/office/drawing/2010/main" xmlns="" val="0"/>
              </a:ext>
            </a:extLst>
          </a:blip>
          <a:srcRect l="2086" t="61070" r="74822" b="28117"/>
          <a:stretch/>
        </p:blipFill>
        <p:spPr bwMode="auto">
          <a:xfrm>
            <a:off x="235373" y="2850798"/>
            <a:ext cx="2104380" cy="866234"/>
          </a:xfrm>
          <a:prstGeom prst="rect">
            <a:avLst/>
          </a:prstGeom>
          <a:ln>
            <a:noFill/>
          </a:ln>
          <a:extLst>
            <a:ext uri="{53640926-AAD7-44D8-BBD7-CCE9431645EC}">
              <a14:shadowObscured xmlns:a14="http://schemas.microsoft.com/office/drawing/2010/main" xmlns=""/>
            </a:ext>
          </a:extLst>
        </p:spPr>
      </p:pic>
      <p:sp>
        <p:nvSpPr>
          <p:cNvPr id="40" name="Flowchart: Terminator 39"/>
          <p:cNvSpPr/>
          <p:nvPr/>
        </p:nvSpPr>
        <p:spPr>
          <a:xfrm>
            <a:off x="379744" y="5256582"/>
            <a:ext cx="1815992" cy="576065"/>
          </a:xfrm>
          <a:prstGeom prst="flowChartTerminator">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Trebuchet MS" pitchFamily="34" charset="0"/>
              </a:rPr>
              <a:t>101 </a:t>
            </a:r>
          </a:p>
          <a:p>
            <a:pPr algn="ctr"/>
            <a:r>
              <a:rPr lang="en-US" sz="1200" b="1" dirty="0">
                <a:latin typeface="Trebuchet MS" pitchFamily="34" charset="0"/>
              </a:rPr>
              <a:t>Incubation Centers </a:t>
            </a:r>
            <a:endParaRPr lang="en-ZA" sz="1200" b="1" dirty="0"/>
          </a:p>
        </p:txBody>
      </p:sp>
      <p:pic>
        <p:nvPicPr>
          <p:cNvPr id="43" name="Picture 42"/>
          <p:cNvPicPr/>
          <p:nvPr/>
        </p:nvPicPr>
        <p:blipFill rotWithShape="1">
          <a:blip r:embed="rId2" cstate="print">
            <a:extLst>
              <a:ext uri="{28A0092B-C50C-407E-A947-70E740481C1C}">
                <a14:useLocalDpi xmlns:a14="http://schemas.microsoft.com/office/drawing/2010/main" xmlns="" val="0"/>
              </a:ext>
            </a:extLst>
          </a:blip>
          <a:srcRect l="2086" t="61070" r="74822" b="28117"/>
          <a:stretch/>
        </p:blipFill>
        <p:spPr bwMode="auto">
          <a:xfrm>
            <a:off x="235373" y="5141837"/>
            <a:ext cx="2104380" cy="866234"/>
          </a:xfrm>
          <a:prstGeom prst="rect">
            <a:avLst/>
          </a:prstGeom>
          <a:ln>
            <a:noFill/>
          </a:ln>
          <a:extLst>
            <a:ext uri="{53640926-AAD7-44D8-BBD7-CCE9431645EC}">
              <a14:shadowObscured xmlns:a14="http://schemas.microsoft.com/office/drawing/2010/main" xmlns=""/>
            </a:ext>
          </a:extLst>
        </p:spPr>
      </p:pic>
      <p:pic>
        <p:nvPicPr>
          <p:cNvPr id="42" name="Picture 41"/>
          <p:cNvPicPr/>
          <p:nvPr/>
        </p:nvPicPr>
        <p:blipFill rotWithShape="1">
          <a:blip r:embed="rId2" cstate="print">
            <a:extLst>
              <a:ext uri="{28A0092B-C50C-407E-A947-70E740481C1C}">
                <a14:useLocalDpi xmlns:a14="http://schemas.microsoft.com/office/drawing/2010/main" xmlns="" val="0"/>
              </a:ext>
            </a:extLst>
          </a:blip>
          <a:srcRect l="2262" t="61461" r="75694" b="28512"/>
          <a:stretch/>
        </p:blipFill>
        <p:spPr bwMode="auto">
          <a:xfrm>
            <a:off x="4548344" y="4485211"/>
            <a:ext cx="2064576" cy="783944"/>
          </a:xfrm>
          <a:prstGeom prst="rect">
            <a:avLst/>
          </a:prstGeom>
          <a:ln>
            <a:noFill/>
          </a:ln>
          <a:extLst>
            <a:ext uri="{53640926-AAD7-44D8-BBD7-CCE9431645EC}">
              <a14:shadowObscured xmlns:a14="http://schemas.microsoft.com/office/drawing/2010/main" xmlns=""/>
            </a:ext>
          </a:extLst>
        </p:spPr>
      </p:pic>
      <p:pic>
        <p:nvPicPr>
          <p:cNvPr id="26" name="Picture 25"/>
          <p:cNvPicPr/>
          <p:nvPr/>
        </p:nvPicPr>
        <p:blipFill rotWithShape="1">
          <a:blip r:embed="rId3" cstate="print"/>
          <a:srcRect l="71903" t="56135" r="14359" b="34017"/>
          <a:stretch/>
        </p:blipFill>
        <p:spPr bwMode="auto">
          <a:xfrm>
            <a:off x="2580166" y="4365104"/>
            <a:ext cx="2095312" cy="809977"/>
          </a:xfrm>
          <a:prstGeom prst="rect">
            <a:avLst/>
          </a:prstGeom>
          <a:ln>
            <a:noFill/>
          </a:ln>
          <a:extLst>
            <a:ext uri="{53640926-AAD7-44D8-BBD7-CCE9431645EC}">
              <a14:shadowObscured xmlns:a14="http://schemas.microsoft.com/office/drawing/2010/main" xmlns=""/>
            </a:ext>
          </a:extLst>
        </p:spPr>
      </p:pic>
      <p:pic>
        <p:nvPicPr>
          <p:cNvPr id="41" name="Picture 40"/>
          <p:cNvPicPr/>
          <p:nvPr/>
        </p:nvPicPr>
        <p:blipFill rotWithShape="1">
          <a:blip r:embed="rId2" cstate="print">
            <a:extLst>
              <a:ext uri="{28A0092B-C50C-407E-A947-70E740481C1C}">
                <a14:useLocalDpi xmlns:a14="http://schemas.microsoft.com/office/drawing/2010/main" xmlns="" val="0"/>
              </a:ext>
            </a:extLst>
          </a:blip>
          <a:srcRect l="2334" t="39764" r="75174" b="48826"/>
          <a:stretch/>
        </p:blipFill>
        <p:spPr bwMode="auto">
          <a:xfrm>
            <a:off x="2483768" y="4380029"/>
            <a:ext cx="2141303" cy="871236"/>
          </a:xfrm>
          <a:prstGeom prst="rect">
            <a:avLst/>
          </a:prstGeom>
          <a:ln>
            <a:noFill/>
          </a:ln>
          <a:extLst>
            <a:ext uri="{53640926-AAD7-44D8-BBD7-CCE9431645EC}">
              <a14:shadowObscured xmlns:a14="http://schemas.microsoft.com/office/drawing/2010/main" xmlns=""/>
            </a:ext>
          </a:extLst>
        </p:spPr>
      </p:pic>
      <p:pic>
        <p:nvPicPr>
          <p:cNvPr id="37" name="Picture 36"/>
          <p:cNvPicPr/>
          <p:nvPr/>
        </p:nvPicPr>
        <p:blipFill rotWithShape="1">
          <a:blip r:embed="rId2" cstate="print">
            <a:extLst>
              <a:ext uri="{28A0092B-C50C-407E-A947-70E740481C1C}">
                <a14:useLocalDpi xmlns:a14="http://schemas.microsoft.com/office/drawing/2010/main" xmlns="" val="0"/>
              </a:ext>
            </a:extLst>
          </a:blip>
          <a:srcRect l="2262" t="61461" r="75694" b="28512"/>
          <a:stretch/>
        </p:blipFill>
        <p:spPr bwMode="auto">
          <a:xfrm>
            <a:off x="2483768" y="2924944"/>
            <a:ext cx="2064576" cy="783944"/>
          </a:xfrm>
          <a:prstGeom prst="rect">
            <a:avLst/>
          </a:prstGeom>
          <a:ln>
            <a:noFill/>
          </a:ln>
          <a:extLst>
            <a:ext uri="{53640926-AAD7-44D8-BBD7-CCE9431645EC}">
              <a14:shadowObscured xmlns:a14="http://schemas.microsoft.com/office/drawing/2010/main" xmlns=""/>
            </a:ext>
          </a:extLst>
        </p:spPr>
      </p:pic>
      <p:sp>
        <p:nvSpPr>
          <p:cNvPr id="4" name="Rectangle 3"/>
          <p:cNvSpPr/>
          <p:nvPr/>
        </p:nvSpPr>
        <p:spPr>
          <a:xfrm>
            <a:off x="36512" y="-27384"/>
            <a:ext cx="9107488" cy="584775"/>
          </a:xfrm>
          <a:prstGeom prst="rect">
            <a:avLst/>
          </a:prstGeom>
          <a:solidFill>
            <a:srgbClr val="146C38"/>
          </a:solidFill>
        </p:spPr>
        <p:txBody>
          <a:bodyPr wrap="square">
            <a:spAutoFit/>
          </a:bodyPr>
          <a:lstStyle/>
          <a:p>
            <a:r>
              <a:rPr lang="en-ZA" sz="3200" dirty="0">
                <a:solidFill>
                  <a:schemeClr val="bg1"/>
                </a:solidFill>
              </a:rPr>
              <a:t> </a:t>
            </a:r>
            <a:endParaRPr lang="en-ZA" sz="4800" b="1" dirty="0">
              <a:solidFill>
                <a:schemeClr val="bg1"/>
              </a:solidFill>
            </a:endParaRPr>
          </a:p>
        </p:txBody>
      </p:sp>
      <p:sp>
        <p:nvSpPr>
          <p:cNvPr id="5" name="Rectangle 4"/>
          <p:cNvSpPr/>
          <p:nvPr/>
        </p:nvSpPr>
        <p:spPr>
          <a:xfrm>
            <a:off x="2411760" y="-27384"/>
            <a:ext cx="4591917" cy="592919"/>
          </a:xfrm>
          <a:prstGeom prst="rect">
            <a:avLst/>
          </a:prstGeom>
        </p:spPr>
        <p:txBody>
          <a:bodyPr wrap="square">
            <a:spAutoFit/>
          </a:bodyPr>
          <a:lstStyle/>
          <a:p>
            <a:pPr lvl="0" algn="ctr">
              <a:lnSpc>
                <a:spcPct val="107000"/>
              </a:lnSpc>
              <a:defRPr/>
            </a:pPr>
            <a:r>
              <a:rPr lang="en-US" sz="3200" b="1" cap="small" dirty="0">
                <a:solidFill>
                  <a:srgbClr val="FFFFFF"/>
                </a:solidFill>
                <a:latin typeface="Trebuchet MS" panose="020B0603020202020204" pitchFamily="34" charset="0"/>
                <a:ea typeface="Times New Roman" panose="02020603050405020304" pitchFamily="18" charset="0"/>
                <a:cs typeface="Times New Roman" panose="02020603050405020304" pitchFamily="18" charset="0"/>
              </a:rPr>
              <a:t>Performance dashboard</a:t>
            </a:r>
            <a:endParaRPr lang="en-ZA"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12928" y="1844824"/>
            <a:ext cx="1438792" cy="553998"/>
          </a:xfrm>
          <a:prstGeom prst="rect">
            <a:avLst/>
          </a:prstGeom>
        </p:spPr>
        <p:txBody>
          <a:bodyPr wrap="none">
            <a:spAutoFit/>
          </a:bodyPr>
          <a:lstStyle/>
          <a:p>
            <a:pPr algn="ctr"/>
            <a:r>
              <a:rPr lang="en-US" sz="1500" b="1" dirty="0">
                <a:latin typeface="Trebuchet MS" pitchFamily="34" charset="0"/>
              </a:rPr>
              <a:t>Service</a:t>
            </a:r>
          </a:p>
          <a:p>
            <a:pPr algn="ctr"/>
            <a:r>
              <a:rPr lang="en-US" sz="1500" b="1" dirty="0">
                <a:latin typeface="Trebuchet MS" pitchFamily="34" charset="0"/>
              </a:rPr>
              <a:t>Access Points </a:t>
            </a:r>
            <a:endParaRPr lang="en-ZA" sz="1500" dirty="0"/>
          </a:p>
        </p:txBody>
      </p:sp>
      <p:sp>
        <p:nvSpPr>
          <p:cNvPr id="21" name="Rectangle 20"/>
          <p:cNvSpPr/>
          <p:nvPr/>
        </p:nvSpPr>
        <p:spPr>
          <a:xfrm>
            <a:off x="2923205" y="1866890"/>
            <a:ext cx="1072731" cy="553998"/>
          </a:xfrm>
          <a:prstGeom prst="rect">
            <a:avLst/>
          </a:prstGeom>
        </p:spPr>
        <p:txBody>
          <a:bodyPr wrap="none">
            <a:spAutoFit/>
          </a:bodyPr>
          <a:lstStyle/>
          <a:p>
            <a:pPr algn="ctr"/>
            <a:r>
              <a:rPr lang="en-US" sz="1500" b="1" dirty="0">
                <a:latin typeface="Trebuchet MS" pitchFamily="34" charset="0"/>
              </a:rPr>
              <a:t>Impact</a:t>
            </a:r>
          </a:p>
          <a:p>
            <a:pPr algn="ctr"/>
            <a:r>
              <a:rPr lang="en-US" sz="1500" b="1" dirty="0">
                <a:latin typeface="Trebuchet MS" pitchFamily="34" charset="0"/>
              </a:rPr>
              <a:t>Indicators</a:t>
            </a:r>
            <a:endParaRPr lang="en-ZA" sz="1500" dirty="0"/>
          </a:p>
        </p:txBody>
      </p:sp>
      <p:sp>
        <p:nvSpPr>
          <p:cNvPr id="24" name="Rectangle 23"/>
          <p:cNvSpPr/>
          <p:nvPr/>
        </p:nvSpPr>
        <p:spPr>
          <a:xfrm>
            <a:off x="4972040" y="1844824"/>
            <a:ext cx="1276311" cy="723275"/>
          </a:xfrm>
          <a:prstGeom prst="rect">
            <a:avLst/>
          </a:prstGeom>
        </p:spPr>
        <p:txBody>
          <a:bodyPr wrap="none">
            <a:spAutoFit/>
          </a:bodyPr>
          <a:lstStyle/>
          <a:p>
            <a:pPr algn="ctr"/>
            <a:r>
              <a:rPr lang="en-US" sz="1500" b="1" dirty="0">
                <a:latin typeface="Trebuchet MS" pitchFamily="34" charset="0"/>
              </a:rPr>
              <a:t>Financial</a:t>
            </a:r>
          </a:p>
          <a:p>
            <a:pPr algn="ctr"/>
            <a:r>
              <a:rPr lang="en-US" sz="1500" b="1" dirty="0">
                <a:latin typeface="Trebuchet MS" pitchFamily="34" charset="0"/>
              </a:rPr>
              <a:t>Resources</a:t>
            </a:r>
          </a:p>
          <a:p>
            <a:pPr algn="ctr"/>
            <a:r>
              <a:rPr lang="en-US" sz="1100" b="1" dirty="0">
                <a:latin typeface="Trebuchet MS" pitchFamily="34" charset="0"/>
              </a:rPr>
              <a:t>(Apr – Mar 2021)</a:t>
            </a:r>
            <a:endParaRPr lang="en-ZA" sz="1100" dirty="0"/>
          </a:p>
        </p:txBody>
      </p:sp>
      <p:sp>
        <p:nvSpPr>
          <p:cNvPr id="25" name="Rectangle 24"/>
          <p:cNvSpPr/>
          <p:nvPr/>
        </p:nvSpPr>
        <p:spPr>
          <a:xfrm>
            <a:off x="7236296" y="1794882"/>
            <a:ext cx="1091967" cy="553998"/>
          </a:xfrm>
          <a:prstGeom prst="rect">
            <a:avLst/>
          </a:prstGeom>
        </p:spPr>
        <p:txBody>
          <a:bodyPr wrap="none">
            <a:spAutoFit/>
          </a:bodyPr>
          <a:lstStyle/>
          <a:p>
            <a:pPr algn="ctr"/>
            <a:r>
              <a:rPr lang="en-US" sz="1500" b="1" dirty="0">
                <a:latin typeface="Trebuchet MS" pitchFamily="34" charset="0"/>
              </a:rPr>
              <a:t>Human</a:t>
            </a:r>
          </a:p>
          <a:p>
            <a:pPr algn="ctr"/>
            <a:r>
              <a:rPr lang="en-US" sz="1500" b="1" dirty="0">
                <a:latin typeface="Trebuchet MS" pitchFamily="34" charset="0"/>
              </a:rPr>
              <a:t>Resources</a:t>
            </a:r>
            <a:endParaRPr lang="en-ZA" sz="1500" dirty="0"/>
          </a:p>
        </p:txBody>
      </p:sp>
      <p:sp>
        <p:nvSpPr>
          <p:cNvPr id="8" name="Rectangle 7"/>
          <p:cNvSpPr/>
          <p:nvPr/>
        </p:nvSpPr>
        <p:spPr>
          <a:xfrm>
            <a:off x="450107" y="2996952"/>
            <a:ext cx="1572610" cy="553998"/>
          </a:xfrm>
          <a:prstGeom prst="rect">
            <a:avLst/>
          </a:prstGeom>
          <a:noFill/>
          <a:ln>
            <a:noFill/>
          </a:ln>
        </p:spPr>
        <p:txBody>
          <a:bodyPr wrap="none">
            <a:spAutoFit/>
          </a:bodyPr>
          <a:lstStyle/>
          <a:p>
            <a:pPr algn="ctr"/>
            <a:r>
              <a:rPr lang="en-US" b="1" dirty="0">
                <a:solidFill>
                  <a:schemeClr val="bg1"/>
                </a:solidFill>
                <a:latin typeface="Trebuchet MS" pitchFamily="34" charset="0"/>
              </a:rPr>
              <a:t>232</a:t>
            </a:r>
          </a:p>
          <a:p>
            <a:pPr algn="ctr"/>
            <a:r>
              <a:rPr lang="en-US" sz="1200" b="1" dirty="0">
                <a:solidFill>
                  <a:schemeClr val="bg1"/>
                </a:solidFill>
                <a:latin typeface="Trebuchet MS" pitchFamily="34" charset="0"/>
              </a:rPr>
              <a:t>Total Access Points </a:t>
            </a:r>
            <a:endParaRPr lang="en-ZA" sz="1200" dirty="0">
              <a:solidFill>
                <a:schemeClr val="bg1"/>
              </a:solidFill>
            </a:endParaRPr>
          </a:p>
        </p:txBody>
      </p:sp>
      <p:sp>
        <p:nvSpPr>
          <p:cNvPr id="9" name="Rectangle 8"/>
          <p:cNvSpPr/>
          <p:nvPr/>
        </p:nvSpPr>
        <p:spPr>
          <a:xfrm>
            <a:off x="611560" y="3717032"/>
            <a:ext cx="1440160" cy="553998"/>
          </a:xfrm>
          <a:prstGeom prst="rect">
            <a:avLst/>
          </a:prstGeom>
        </p:spPr>
        <p:txBody>
          <a:bodyPr wrap="square">
            <a:spAutoFit/>
          </a:bodyPr>
          <a:lstStyle/>
          <a:p>
            <a:pPr algn="ctr"/>
            <a:r>
              <a:rPr lang="en-US" b="1" dirty="0">
                <a:solidFill>
                  <a:schemeClr val="bg1"/>
                </a:solidFill>
                <a:latin typeface="Trebuchet MS" pitchFamily="34" charset="0"/>
              </a:rPr>
              <a:t>54 </a:t>
            </a:r>
          </a:p>
          <a:p>
            <a:pPr algn="ctr"/>
            <a:r>
              <a:rPr lang="en-US" sz="1200" b="1" dirty="0">
                <a:solidFill>
                  <a:schemeClr val="bg1"/>
                </a:solidFill>
                <a:latin typeface="Trebuchet MS" pitchFamily="34" charset="0"/>
              </a:rPr>
              <a:t>Seda Branches</a:t>
            </a:r>
            <a:endParaRPr lang="en-ZA" sz="1200" dirty="0">
              <a:solidFill>
                <a:schemeClr val="bg1"/>
              </a:solidFill>
            </a:endParaRPr>
          </a:p>
        </p:txBody>
      </p:sp>
      <p:sp>
        <p:nvSpPr>
          <p:cNvPr id="27" name="Rectangle 26"/>
          <p:cNvSpPr/>
          <p:nvPr/>
        </p:nvSpPr>
        <p:spPr>
          <a:xfrm>
            <a:off x="414201" y="4509120"/>
            <a:ext cx="1656184" cy="553998"/>
          </a:xfrm>
          <a:prstGeom prst="rect">
            <a:avLst/>
          </a:prstGeom>
          <a:noFill/>
        </p:spPr>
        <p:txBody>
          <a:bodyPr wrap="square">
            <a:spAutoFit/>
          </a:bodyPr>
          <a:lstStyle/>
          <a:p>
            <a:pPr algn="ctr"/>
            <a:r>
              <a:rPr lang="en-US" b="1" dirty="0">
                <a:solidFill>
                  <a:schemeClr val="bg1"/>
                </a:solidFill>
                <a:latin typeface="Trebuchet MS" pitchFamily="34" charset="0"/>
              </a:rPr>
              <a:t>77 </a:t>
            </a:r>
          </a:p>
          <a:p>
            <a:pPr algn="ctr"/>
            <a:r>
              <a:rPr lang="en-US" sz="1200" b="1" dirty="0">
                <a:solidFill>
                  <a:schemeClr val="bg1"/>
                </a:solidFill>
                <a:latin typeface="Trebuchet MS" pitchFamily="34" charset="0"/>
              </a:rPr>
              <a:t>Colocation Points</a:t>
            </a:r>
            <a:endParaRPr lang="en-ZA" sz="1200" dirty="0">
              <a:solidFill>
                <a:schemeClr val="bg1"/>
              </a:solidFill>
            </a:endParaRPr>
          </a:p>
        </p:txBody>
      </p:sp>
      <p:sp>
        <p:nvSpPr>
          <p:cNvPr id="28" name="Rectangle 27"/>
          <p:cNvSpPr/>
          <p:nvPr/>
        </p:nvSpPr>
        <p:spPr>
          <a:xfrm>
            <a:off x="379744" y="5262260"/>
            <a:ext cx="1780496" cy="553998"/>
          </a:xfrm>
          <a:prstGeom prst="rect">
            <a:avLst/>
          </a:prstGeom>
        </p:spPr>
        <p:txBody>
          <a:bodyPr wrap="square">
            <a:spAutoFit/>
          </a:bodyPr>
          <a:lstStyle/>
          <a:p>
            <a:pPr algn="ctr"/>
            <a:r>
              <a:rPr lang="en-US" b="1" dirty="0">
                <a:solidFill>
                  <a:schemeClr val="bg1"/>
                </a:solidFill>
                <a:latin typeface="Trebuchet MS" pitchFamily="34" charset="0"/>
              </a:rPr>
              <a:t>101 </a:t>
            </a:r>
          </a:p>
          <a:p>
            <a:pPr algn="ctr"/>
            <a:r>
              <a:rPr lang="en-US" sz="1200" b="1" dirty="0">
                <a:solidFill>
                  <a:schemeClr val="bg1"/>
                </a:solidFill>
                <a:latin typeface="Trebuchet MS" pitchFamily="34" charset="0"/>
              </a:rPr>
              <a:t>Incubation Centers</a:t>
            </a:r>
            <a:endParaRPr lang="en-ZA" sz="1200" dirty="0">
              <a:solidFill>
                <a:schemeClr val="bg1"/>
              </a:solidFill>
            </a:endParaRPr>
          </a:p>
        </p:txBody>
      </p:sp>
      <p:sp>
        <p:nvSpPr>
          <p:cNvPr id="30" name="Rectangle 29"/>
          <p:cNvSpPr/>
          <p:nvPr/>
        </p:nvSpPr>
        <p:spPr>
          <a:xfrm>
            <a:off x="4860032" y="3019018"/>
            <a:ext cx="1552706" cy="553998"/>
          </a:xfrm>
          <a:prstGeom prst="rect">
            <a:avLst/>
          </a:prstGeom>
        </p:spPr>
        <p:txBody>
          <a:bodyPr wrap="square">
            <a:spAutoFit/>
          </a:bodyPr>
          <a:lstStyle/>
          <a:p>
            <a:pPr algn="ctr"/>
            <a:r>
              <a:rPr lang="en-US" b="1" dirty="0">
                <a:solidFill>
                  <a:schemeClr val="bg1"/>
                </a:solidFill>
                <a:latin typeface="Trebuchet MS" pitchFamily="34" charset="0"/>
              </a:rPr>
              <a:t>R990 Mil </a:t>
            </a:r>
          </a:p>
          <a:p>
            <a:pPr algn="ctr"/>
            <a:r>
              <a:rPr lang="en-US" sz="1200" b="1" dirty="0">
                <a:solidFill>
                  <a:schemeClr val="bg1"/>
                </a:solidFill>
                <a:latin typeface="Trebuchet MS" pitchFamily="34" charset="0"/>
              </a:rPr>
              <a:t>Budget</a:t>
            </a:r>
            <a:endParaRPr lang="en-ZA" sz="1200" dirty="0">
              <a:solidFill>
                <a:schemeClr val="bg1"/>
              </a:solidFill>
            </a:endParaRPr>
          </a:p>
        </p:txBody>
      </p:sp>
      <p:sp>
        <p:nvSpPr>
          <p:cNvPr id="31" name="Rectangle 30"/>
          <p:cNvSpPr/>
          <p:nvPr/>
        </p:nvSpPr>
        <p:spPr>
          <a:xfrm>
            <a:off x="4788024" y="3789040"/>
            <a:ext cx="1584176" cy="553998"/>
          </a:xfrm>
          <a:prstGeom prst="rect">
            <a:avLst/>
          </a:prstGeom>
        </p:spPr>
        <p:txBody>
          <a:bodyPr wrap="square">
            <a:spAutoFit/>
          </a:bodyPr>
          <a:lstStyle/>
          <a:p>
            <a:pPr algn="ctr"/>
            <a:r>
              <a:rPr lang="en-US" b="1" dirty="0">
                <a:solidFill>
                  <a:schemeClr val="bg1"/>
                </a:solidFill>
                <a:latin typeface="Trebuchet MS" pitchFamily="34" charset="0"/>
              </a:rPr>
              <a:t>R773 Mil </a:t>
            </a:r>
          </a:p>
          <a:p>
            <a:pPr algn="ctr"/>
            <a:r>
              <a:rPr lang="en-US" sz="1200" b="1" dirty="0">
                <a:solidFill>
                  <a:schemeClr val="bg1"/>
                </a:solidFill>
                <a:latin typeface="Trebuchet MS" pitchFamily="34" charset="0"/>
              </a:rPr>
              <a:t>Expenditure</a:t>
            </a:r>
          </a:p>
        </p:txBody>
      </p:sp>
      <p:sp>
        <p:nvSpPr>
          <p:cNvPr id="32" name="Rectangle 31"/>
          <p:cNvSpPr/>
          <p:nvPr/>
        </p:nvSpPr>
        <p:spPr>
          <a:xfrm>
            <a:off x="2843125" y="3019018"/>
            <a:ext cx="1440160" cy="553998"/>
          </a:xfrm>
          <a:prstGeom prst="rect">
            <a:avLst/>
          </a:prstGeom>
        </p:spPr>
        <p:txBody>
          <a:bodyPr wrap="square">
            <a:spAutoFit/>
          </a:bodyPr>
          <a:lstStyle/>
          <a:p>
            <a:pPr algn="ctr"/>
            <a:r>
              <a:rPr lang="en-US" b="1" dirty="0">
                <a:solidFill>
                  <a:schemeClr val="bg1"/>
                </a:solidFill>
                <a:latin typeface="Trebuchet MS" pitchFamily="34" charset="0"/>
              </a:rPr>
              <a:t>2 292 </a:t>
            </a:r>
          </a:p>
          <a:p>
            <a:pPr algn="ctr"/>
            <a:r>
              <a:rPr lang="en-US" sz="1200" b="1" dirty="0">
                <a:solidFill>
                  <a:schemeClr val="bg1"/>
                </a:solidFill>
                <a:latin typeface="Trebuchet MS" pitchFamily="34" charset="0"/>
              </a:rPr>
              <a:t>Jobs Created</a:t>
            </a:r>
          </a:p>
        </p:txBody>
      </p:sp>
      <p:sp>
        <p:nvSpPr>
          <p:cNvPr id="33" name="Rectangle 32"/>
          <p:cNvSpPr/>
          <p:nvPr/>
        </p:nvSpPr>
        <p:spPr>
          <a:xfrm>
            <a:off x="2699792" y="3717032"/>
            <a:ext cx="1584176" cy="553998"/>
          </a:xfrm>
          <a:prstGeom prst="rect">
            <a:avLst/>
          </a:prstGeom>
        </p:spPr>
        <p:txBody>
          <a:bodyPr wrap="square">
            <a:spAutoFit/>
          </a:bodyPr>
          <a:lstStyle/>
          <a:p>
            <a:pPr algn="ctr"/>
            <a:r>
              <a:rPr lang="en-US" b="1" dirty="0">
                <a:solidFill>
                  <a:schemeClr val="bg1"/>
                </a:solidFill>
                <a:latin typeface="Trebuchet MS" pitchFamily="34" charset="0"/>
              </a:rPr>
              <a:t>8283</a:t>
            </a:r>
          </a:p>
          <a:p>
            <a:pPr algn="ctr"/>
            <a:r>
              <a:rPr lang="en-US" sz="1200" b="1" dirty="0">
                <a:solidFill>
                  <a:schemeClr val="bg1"/>
                </a:solidFill>
                <a:latin typeface="Trebuchet MS" pitchFamily="34" charset="0"/>
              </a:rPr>
              <a:t>Jobs Sustained</a:t>
            </a:r>
          </a:p>
        </p:txBody>
      </p:sp>
      <p:sp>
        <p:nvSpPr>
          <p:cNvPr id="34" name="Rectangle 33"/>
          <p:cNvSpPr/>
          <p:nvPr/>
        </p:nvSpPr>
        <p:spPr>
          <a:xfrm>
            <a:off x="7044661" y="2996952"/>
            <a:ext cx="1559787" cy="553998"/>
          </a:xfrm>
          <a:prstGeom prst="rect">
            <a:avLst/>
          </a:prstGeom>
        </p:spPr>
        <p:txBody>
          <a:bodyPr wrap="square">
            <a:spAutoFit/>
          </a:bodyPr>
          <a:lstStyle/>
          <a:p>
            <a:pPr algn="ctr"/>
            <a:r>
              <a:rPr lang="en-US" b="1" dirty="0">
                <a:solidFill>
                  <a:schemeClr val="bg1"/>
                </a:solidFill>
                <a:latin typeface="Trebuchet MS" pitchFamily="34" charset="0"/>
              </a:rPr>
              <a:t>713</a:t>
            </a:r>
          </a:p>
          <a:p>
            <a:pPr algn="ctr"/>
            <a:r>
              <a:rPr lang="en-US" sz="1200" b="1" dirty="0">
                <a:solidFill>
                  <a:schemeClr val="bg1"/>
                </a:solidFill>
                <a:latin typeface="Trebuchet MS" pitchFamily="34" charset="0"/>
              </a:rPr>
              <a:t>Approved Positions</a:t>
            </a:r>
          </a:p>
        </p:txBody>
      </p:sp>
      <p:sp>
        <p:nvSpPr>
          <p:cNvPr id="38" name="Rectangle 37"/>
          <p:cNvSpPr/>
          <p:nvPr/>
        </p:nvSpPr>
        <p:spPr>
          <a:xfrm>
            <a:off x="7044661" y="4581128"/>
            <a:ext cx="1559787" cy="553998"/>
          </a:xfrm>
          <a:prstGeom prst="rect">
            <a:avLst/>
          </a:prstGeom>
        </p:spPr>
        <p:txBody>
          <a:bodyPr wrap="square">
            <a:spAutoFit/>
          </a:bodyPr>
          <a:lstStyle/>
          <a:p>
            <a:pPr algn="ctr"/>
            <a:r>
              <a:rPr lang="en-US" b="1" dirty="0">
                <a:solidFill>
                  <a:schemeClr val="bg1"/>
                </a:solidFill>
                <a:latin typeface="Trebuchet MS" pitchFamily="34" charset="0"/>
              </a:rPr>
              <a:t>9%</a:t>
            </a:r>
          </a:p>
          <a:p>
            <a:pPr algn="ctr"/>
            <a:r>
              <a:rPr lang="en-US" sz="1200" b="1" dirty="0">
                <a:solidFill>
                  <a:schemeClr val="bg1"/>
                </a:solidFill>
                <a:latin typeface="Trebuchet MS" pitchFamily="34" charset="0"/>
              </a:rPr>
              <a:t>Vacancy Rate</a:t>
            </a:r>
          </a:p>
        </p:txBody>
      </p:sp>
      <p:sp>
        <p:nvSpPr>
          <p:cNvPr id="23" name="Rectangle 22"/>
          <p:cNvSpPr/>
          <p:nvPr/>
        </p:nvSpPr>
        <p:spPr>
          <a:xfrm>
            <a:off x="4675478" y="4581128"/>
            <a:ext cx="1912746" cy="553998"/>
          </a:xfrm>
          <a:prstGeom prst="rect">
            <a:avLst/>
          </a:prstGeom>
        </p:spPr>
        <p:txBody>
          <a:bodyPr wrap="square">
            <a:spAutoFit/>
          </a:bodyPr>
          <a:lstStyle/>
          <a:p>
            <a:pPr algn="ctr"/>
            <a:r>
              <a:rPr lang="en-US" b="1" dirty="0">
                <a:solidFill>
                  <a:schemeClr val="bg1"/>
                </a:solidFill>
                <a:latin typeface="Trebuchet MS" pitchFamily="34" charset="0"/>
              </a:rPr>
              <a:t>78%</a:t>
            </a:r>
          </a:p>
          <a:p>
            <a:pPr algn="ctr"/>
            <a:r>
              <a:rPr lang="en-US" sz="1200" b="1" dirty="0">
                <a:solidFill>
                  <a:schemeClr val="bg1"/>
                </a:solidFill>
                <a:latin typeface="Trebuchet MS" pitchFamily="34" charset="0"/>
              </a:rPr>
              <a:t>Expenditure Percentage </a:t>
            </a:r>
          </a:p>
        </p:txBody>
      </p:sp>
      <p:sp>
        <p:nvSpPr>
          <p:cNvPr id="29" name="Rectangle 28"/>
          <p:cNvSpPr/>
          <p:nvPr/>
        </p:nvSpPr>
        <p:spPr>
          <a:xfrm>
            <a:off x="2699792" y="4509120"/>
            <a:ext cx="1584176" cy="553998"/>
          </a:xfrm>
          <a:prstGeom prst="rect">
            <a:avLst/>
          </a:prstGeom>
        </p:spPr>
        <p:txBody>
          <a:bodyPr wrap="square">
            <a:spAutoFit/>
          </a:bodyPr>
          <a:lstStyle/>
          <a:p>
            <a:pPr algn="ctr"/>
            <a:r>
              <a:rPr lang="en-US" b="1" dirty="0">
                <a:solidFill>
                  <a:schemeClr val="bg1"/>
                </a:solidFill>
                <a:latin typeface="Trebuchet MS" pitchFamily="34" charset="0"/>
              </a:rPr>
              <a:t>R 1.1 Billion </a:t>
            </a:r>
            <a:r>
              <a:rPr lang="en-US" sz="1200" b="1" dirty="0">
                <a:solidFill>
                  <a:schemeClr val="bg1"/>
                </a:solidFill>
                <a:latin typeface="Trebuchet MS" pitchFamily="34" charset="0"/>
              </a:rPr>
              <a:t>Turnover increase </a:t>
            </a:r>
          </a:p>
        </p:txBody>
      </p:sp>
      <p:sp>
        <p:nvSpPr>
          <p:cNvPr id="35" name="Rectangle 34"/>
          <p:cNvSpPr/>
          <p:nvPr/>
        </p:nvSpPr>
        <p:spPr>
          <a:xfrm>
            <a:off x="7020272" y="3811106"/>
            <a:ext cx="1559787" cy="553998"/>
          </a:xfrm>
          <a:prstGeom prst="rect">
            <a:avLst/>
          </a:prstGeom>
        </p:spPr>
        <p:txBody>
          <a:bodyPr wrap="square">
            <a:spAutoFit/>
          </a:bodyPr>
          <a:lstStyle/>
          <a:p>
            <a:pPr algn="ctr"/>
            <a:r>
              <a:rPr lang="en-US" b="1" dirty="0">
                <a:solidFill>
                  <a:schemeClr val="bg1"/>
                </a:solidFill>
                <a:latin typeface="Trebuchet MS" pitchFamily="34" charset="0"/>
              </a:rPr>
              <a:t>646</a:t>
            </a:r>
          </a:p>
          <a:p>
            <a:pPr algn="ctr"/>
            <a:r>
              <a:rPr lang="en-US" sz="1200" b="1" dirty="0">
                <a:solidFill>
                  <a:schemeClr val="bg1"/>
                </a:solidFill>
                <a:latin typeface="Trebuchet MS" pitchFamily="34" charset="0"/>
              </a:rPr>
              <a:t>Filled Positions</a:t>
            </a:r>
          </a:p>
        </p:txBody>
      </p:sp>
    </p:spTree>
    <p:extLst>
      <p:ext uri="{BB962C8B-B14F-4D97-AF65-F5344CB8AC3E}">
        <p14:creationId xmlns:p14="http://schemas.microsoft.com/office/powerpoint/2010/main" xmlns="" val="3277102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 Seda Performance 2020 -21 FY</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4537251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cstate="print"/>
          <a:srcRect l="-388" t="11549" r="388" b="651"/>
          <a:stretch/>
        </p:blipFill>
        <p:spPr>
          <a:xfrm>
            <a:off x="107504" y="0"/>
            <a:ext cx="9144000" cy="6858000"/>
          </a:xfrm>
          <a:prstGeom prst="rect">
            <a:avLst/>
          </a:prstGeom>
        </p:spPr>
      </p:pic>
      <p:sp>
        <p:nvSpPr>
          <p:cNvPr id="3" name="Rectangle 2"/>
          <p:cNvSpPr/>
          <p:nvPr/>
        </p:nvSpPr>
        <p:spPr>
          <a:xfrm>
            <a:off x="971600" y="2793122"/>
            <a:ext cx="7632848" cy="707886"/>
          </a:xfrm>
          <a:prstGeom prst="rect">
            <a:avLst/>
          </a:prstGeom>
          <a:solidFill>
            <a:srgbClr val="005C2A"/>
          </a:solidFill>
        </p:spPr>
        <p:txBody>
          <a:bodyPr wrap="square">
            <a:spAutoFit/>
          </a:bodyPr>
          <a:lstStyle/>
          <a:p>
            <a:pPr algn="ctr"/>
            <a:r>
              <a:rPr lang="en-ZA" sz="2400" dirty="0">
                <a:solidFill>
                  <a:schemeClr val="bg1"/>
                </a:solidFill>
              </a:rPr>
              <a:t>  </a:t>
            </a:r>
            <a:r>
              <a:rPr lang="en-ZA" sz="4000" b="1" dirty="0">
                <a:solidFill>
                  <a:schemeClr val="bg1"/>
                </a:solidFill>
              </a:rPr>
              <a:t> 2.1 Programme 1 :EDD</a:t>
            </a:r>
          </a:p>
        </p:txBody>
      </p:sp>
      <p:sp>
        <p:nvSpPr>
          <p:cNvPr id="4" name="TextBox 3"/>
          <p:cNvSpPr txBox="1"/>
          <p:nvPr/>
        </p:nvSpPr>
        <p:spPr>
          <a:xfrm>
            <a:off x="8316416" y="6453336"/>
            <a:ext cx="504056"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42106267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6621</TotalTime>
  <Words>2467</Words>
  <Application>Microsoft Office PowerPoint</Application>
  <PresentationFormat>On-screen Show (4:3)</PresentationFormat>
  <Paragraphs>449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Thabang Mpalami - NO</dc:creator>
  <cp:lastModifiedBy>USER</cp:lastModifiedBy>
  <cp:revision>166</cp:revision>
  <cp:lastPrinted>2021-07-28T13:12:34Z</cp:lastPrinted>
  <dcterms:created xsi:type="dcterms:W3CDTF">2021-07-28T11:12:34Z</dcterms:created>
  <dcterms:modified xsi:type="dcterms:W3CDTF">2021-11-22T11:45:54Z</dcterms:modified>
</cp:coreProperties>
</file>