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9"/>
  </p:notesMasterIdLst>
  <p:sldIdLst>
    <p:sldId id="290" r:id="rId2"/>
    <p:sldId id="299" r:id="rId3"/>
    <p:sldId id="300" r:id="rId4"/>
    <p:sldId id="301" r:id="rId5"/>
    <p:sldId id="302" r:id="rId6"/>
    <p:sldId id="303" r:id="rId7"/>
    <p:sldId id="3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ACD3E-4C82-474D-A8E6-71FE4F42DBDA}" type="datetimeFigureOut">
              <a:rPr lang="en-ZA" smtClean="0"/>
              <a:t>2021/11/15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D0E7F-2D13-4BCF-944D-9E7455E26BAE}" type="slidenum">
              <a:rPr lang="en-ZA" smtClean="0"/>
              <a:t>‹#›</a:t>
            </a:fld>
            <a:endParaRPr lang="en-ZA"/>
          </a:p>
        </p:txBody>
      </p:sp>
    </p:spTree>
    <p:extLst>
      <p:ext uri="{BB962C8B-B14F-4D97-AF65-F5344CB8AC3E}">
        <p14:creationId xmlns:p14="http://schemas.microsoft.com/office/powerpoint/2010/main" val="195693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4416" y="2328182"/>
            <a:ext cx="10934096" cy="2685143"/>
          </a:xfrm>
        </p:spPr>
        <p:txBody>
          <a:bodyPr vert="horz" lIns="0" tIns="0" rIns="0" bIns="0" rtlCol="0" anchor="ctr" anchorCtr="0">
            <a:noAutofit/>
          </a:bodyPr>
          <a:lstStyle>
            <a:lvl1pPr>
              <a:lnSpc>
                <a:spcPts val="7000"/>
              </a:lnSpc>
              <a:defRPr lang="en-US" sz="7200" baseline="0" dirty="0">
                <a:solidFill>
                  <a:schemeClr val="bg1"/>
                </a:solidFill>
              </a:defRPr>
            </a:lvl1pPr>
          </a:lstStyle>
          <a:p>
            <a:pPr lvl="0"/>
            <a:r>
              <a:rPr lang="en-US"/>
              <a:t>Click to edit Master title style</a:t>
            </a:r>
          </a:p>
        </p:txBody>
      </p:sp>
      <p:sp>
        <p:nvSpPr>
          <p:cNvPr id="3" name="Subtitle 2"/>
          <p:cNvSpPr>
            <a:spLocks noGrp="1"/>
          </p:cNvSpPr>
          <p:nvPr>
            <p:ph type="subTitle" idx="1"/>
          </p:nvPr>
        </p:nvSpPr>
        <p:spPr>
          <a:xfrm>
            <a:off x="802518" y="5773096"/>
            <a:ext cx="5815391" cy="659152"/>
          </a:xfrm>
        </p:spPr>
        <p:txBody>
          <a:bodyPr vert="horz" lIns="0" tIns="0" rIns="0" bIns="0" rtlCol="0" anchor="ctr" anchorCtr="0">
            <a:noAutofit/>
          </a:bodyPr>
          <a:lstStyle>
            <a:lvl1pPr>
              <a:defRPr lang="en-US" sz="1800" b="0" dirty="0">
                <a:solidFill>
                  <a:schemeClr val="bg1"/>
                </a:solidFill>
                <a:latin typeface="+mj-lt"/>
                <a:ea typeface="+mj-ea"/>
                <a:cs typeface="+mj-cs"/>
              </a:defRPr>
            </a:lvl1pPr>
          </a:lstStyle>
          <a:p>
            <a:pPr lvl="0">
              <a:lnSpc>
                <a:spcPct val="90000"/>
              </a:lnSpc>
              <a:spcBef>
                <a:spcPct val="0"/>
              </a:spcBef>
            </a:pPr>
            <a:r>
              <a:rPr lang="en-US"/>
              <a:t>Click to edit Master subtitle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4416" y="1768223"/>
            <a:ext cx="2451947" cy="447040"/>
          </a:xfrm>
          <a:prstGeom prst="rect">
            <a:avLst/>
          </a:prstGeom>
        </p:spPr>
      </p:pic>
    </p:spTree>
    <p:extLst>
      <p:ext uri="{BB962C8B-B14F-4D97-AF65-F5344CB8AC3E}">
        <p14:creationId xmlns:p14="http://schemas.microsoft.com/office/powerpoint/2010/main" val="182996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Breaker-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932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Breaker-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5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Breaker-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9918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Breaker-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a:effectLst/>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2809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Breaker-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1113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lor Breaker-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6" name="Group 15"/>
          <p:cNvGrpSpPr>
            <a:grpSpLocks noChangeAspect="1"/>
          </p:cNvGrpSpPr>
          <p:nvPr userDrawn="1"/>
        </p:nvGrpSpPr>
        <p:grpSpPr>
          <a:xfrm>
            <a:off x="812800" y="6444833"/>
            <a:ext cx="1058704" cy="197268"/>
            <a:chOff x="597693" y="5790316"/>
            <a:chExt cx="1695451" cy="315912"/>
          </a:xfrm>
        </p:grpSpPr>
        <p:sp>
          <p:nvSpPr>
            <p:cNvPr id="17" name="Freeform 5"/>
            <p:cNvSpPr>
              <a:spLocks noEditPoints="1"/>
            </p:cNvSpPr>
            <p:nvPr userDrawn="1"/>
          </p:nvSpPr>
          <p:spPr bwMode="auto">
            <a:xfrm>
              <a:off x="597693" y="5790316"/>
              <a:ext cx="571500" cy="309562"/>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6"/>
            <p:cNvSpPr>
              <a:spLocks/>
            </p:cNvSpPr>
            <p:nvPr userDrawn="1"/>
          </p:nvSpPr>
          <p:spPr bwMode="auto">
            <a:xfrm>
              <a:off x="1202531" y="5790316"/>
              <a:ext cx="96838" cy="309562"/>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7"/>
            <p:cNvSpPr>
              <a:spLocks/>
            </p:cNvSpPr>
            <p:nvPr userDrawn="1"/>
          </p:nvSpPr>
          <p:spPr bwMode="auto">
            <a:xfrm>
              <a:off x="2053431" y="5880803"/>
              <a:ext cx="239713" cy="219075"/>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8"/>
            <p:cNvSpPr>
              <a:spLocks noEditPoints="1"/>
            </p:cNvSpPr>
            <p:nvPr userDrawn="1"/>
          </p:nvSpPr>
          <p:spPr bwMode="auto">
            <a:xfrm>
              <a:off x="1845468" y="5872866"/>
              <a:ext cx="219075" cy="233362"/>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9"/>
            <p:cNvSpPr>
              <a:spLocks/>
            </p:cNvSpPr>
            <p:nvPr userDrawn="1"/>
          </p:nvSpPr>
          <p:spPr bwMode="auto">
            <a:xfrm>
              <a:off x="1323181" y="5879216"/>
              <a:ext cx="228600" cy="22066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 name="Freeform 10"/>
            <p:cNvSpPr>
              <a:spLocks noEditPoints="1"/>
            </p:cNvSpPr>
            <p:nvPr userDrawn="1"/>
          </p:nvSpPr>
          <p:spPr bwMode="auto">
            <a:xfrm>
              <a:off x="1581943" y="5790316"/>
              <a:ext cx="242888" cy="309562"/>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74255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lor Breaker-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oup 5"/>
          <p:cNvGrpSpPr>
            <a:grpSpLocks noChangeAspect="1"/>
          </p:cNvGrpSpPr>
          <p:nvPr userDrawn="1"/>
        </p:nvGrpSpPr>
        <p:grpSpPr>
          <a:xfrm>
            <a:off x="804132" y="6444833"/>
            <a:ext cx="1058704" cy="197268"/>
            <a:chOff x="609600" y="6486362"/>
            <a:chExt cx="835819" cy="155738"/>
          </a:xfrm>
        </p:grpSpPr>
        <p:sp>
          <p:nvSpPr>
            <p:cNvPr id="8" name="Freeform 5"/>
            <p:cNvSpPr>
              <a:spLocks noEditPoints="1"/>
            </p:cNvSpPr>
            <p:nvPr userDrawn="1"/>
          </p:nvSpPr>
          <p:spPr bwMode="auto">
            <a:xfrm>
              <a:off x="609600" y="6486362"/>
              <a:ext cx="281737" cy="152608"/>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6"/>
            <p:cNvSpPr>
              <a:spLocks/>
            </p:cNvSpPr>
            <p:nvPr userDrawn="1"/>
          </p:nvSpPr>
          <p:spPr bwMode="auto">
            <a:xfrm>
              <a:off x="907771" y="6486362"/>
              <a:ext cx="47739" cy="152608"/>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7"/>
            <p:cNvSpPr>
              <a:spLocks/>
            </p:cNvSpPr>
            <p:nvPr userDrawn="1"/>
          </p:nvSpPr>
          <p:spPr bwMode="auto">
            <a:xfrm>
              <a:off x="1327246" y="6530970"/>
              <a:ext cx="118173" cy="107999"/>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8"/>
            <p:cNvSpPr>
              <a:spLocks noEditPoints="1"/>
            </p:cNvSpPr>
            <p:nvPr userDrawn="1"/>
          </p:nvSpPr>
          <p:spPr bwMode="auto">
            <a:xfrm>
              <a:off x="1224725" y="6527057"/>
              <a:ext cx="107999" cy="115043"/>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9"/>
            <p:cNvSpPr>
              <a:spLocks/>
            </p:cNvSpPr>
            <p:nvPr userDrawn="1"/>
          </p:nvSpPr>
          <p:spPr bwMode="auto">
            <a:xfrm>
              <a:off x="967249" y="6530188"/>
              <a:ext cx="112695" cy="10878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0"/>
            <p:cNvSpPr>
              <a:spLocks noEditPoints="1"/>
            </p:cNvSpPr>
            <p:nvPr userDrawn="1"/>
          </p:nvSpPr>
          <p:spPr bwMode="auto">
            <a:xfrm>
              <a:off x="1094813" y="6486362"/>
              <a:ext cx="119738" cy="152608"/>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35862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lor Breaker-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oup 5"/>
          <p:cNvGrpSpPr>
            <a:grpSpLocks noChangeAspect="1"/>
          </p:cNvGrpSpPr>
          <p:nvPr userDrawn="1"/>
        </p:nvGrpSpPr>
        <p:grpSpPr>
          <a:xfrm>
            <a:off x="812800" y="6444833"/>
            <a:ext cx="1058704" cy="197268"/>
            <a:chOff x="609600" y="6486362"/>
            <a:chExt cx="835819" cy="155738"/>
          </a:xfrm>
        </p:grpSpPr>
        <p:sp>
          <p:nvSpPr>
            <p:cNvPr id="8" name="Freeform 5"/>
            <p:cNvSpPr>
              <a:spLocks noEditPoints="1"/>
            </p:cNvSpPr>
            <p:nvPr userDrawn="1"/>
          </p:nvSpPr>
          <p:spPr bwMode="auto">
            <a:xfrm>
              <a:off x="609600" y="6486362"/>
              <a:ext cx="281737" cy="152608"/>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6"/>
            <p:cNvSpPr>
              <a:spLocks/>
            </p:cNvSpPr>
            <p:nvPr userDrawn="1"/>
          </p:nvSpPr>
          <p:spPr bwMode="auto">
            <a:xfrm>
              <a:off x="907771" y="6486362"/>
              <a:ext cx="47739" cy="152608"/>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7"/>
            <p:cNvSpPr>
              <a:spLocks/>
            </p:cNvSpPr>
            <p:nvPr userDrawn="1"/>
          </p:nvSpPr>
          <p:spPr bwMode="auto">
            <a:xfrm>
              <a:off x="1327246" y="6530970"/>
              <a:ext cx="118173" cy="107999"/>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8"/>
            <p:cNvSpPr>
              <a:spLocks noEditPoints="1"/>
            </p:cNvSpPr>
            <p:nvPr userDrawn="1"/>
          </p:nvSpPr>
          <p:spPr bwMode="auto">
            <a:xfrm>
              <a:off x="1224725" y="6527057"/>
              <a:ext cx="107999" cy="115043"/>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9"/>
            <p:cNvSpPr>
              <a:spLocks/>
            </p:cNvSpPr>
            <p:nvPr userDrawn="1"/>
          </p:nvSpPr>
          <p:spPr bwMode="auto">
            <a:xfrm>
              <a:off x="967249" y="6530188"/>
              <a:ext cx="112695" cy="10878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0"/>
            <p:cNvSpPr>
              <a:spLocks noEditPoints="1"/>
            </p:cNvSpPr>
            <p:nvPr userDrawn="1"/>
          </p:nvSpPr>
          <p:spPr bwMode="auto">
            <a:xfrm>
              <a:off x="1094813" y="6486362"/>
              <a:ext cx="119738" cy="152608"/>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559855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lor Breaker-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oup 5"/>
          <p:cNvGrpSpPr>
            <a:grpSpLocks noChangeAspect="1"/>
          </p:cNvGrpSpPr>
          <p:nvPr userDrawn="1"/>
        </p:nvGrpSpPr>
        <p:grpSpPr>
          <a:xfrm>
            <a:off x="806573" y="6444460"/>
            <a:ext cx="1060704" cy="197641"/>
            <a:chOff x="609600" y="6486362"/>
            <a:chExt cx="835819" cy="155738"/>
          </a:xfrm>
        </p:grpSpPr>
        <p:sp>
          <p:nvSpPr>
            <p:cNvPr id="8" name="Freeform 5"/>
            <p:cNvSpPr>
              <a:spLocks noEditPoints="1"/>
            </p:cNvSpPr>
            <p:nvPr userDrawn="1"/>
          </p:nvSpPr>
          <p:spPr bwMode="auto">
            <a:xfrm>
              <a:off x="609600" y="6486362"/>
              <a:ext cx="281737" cy="152608"/>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6"/>
            <p:cNvSpPr>
              <a:spLocks/>
            </p:cNvSpPr>
            <p:nvPr userDrawn="1"/>
          </p:nvSpPr>
          <p:spPr bwMode="auto">
            <a:xfrm>
              <a:off x="907771" y="6486362"/>
              <a:ext cx="47739" cy="152608"/>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7"/>
            <p:cNvSpPr>
              <a:spLocks/>
            </p:cNvSpPr>
            <p:nvPr userDrawn="1"/>
          </p:nvSpPr>
          <p:spPr bwMode="auto">
            <a:xfrm>
              <a:off x="1327246" y="6530970"/>
              <a:ext cx="118173" cy="107999"/>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8"/>
            <p:cNvSpPr>
              <a:spLocks noEditPoints="1"/>
            </p:cNvSpPr>
            <p:nvPr userDrawn="1"/>
          </p:nvSpPr>
          <p:spPr bwMode="auto">
            <a:xfrm>
              <a:off x="1224725" y="6527057"/>
              <a:ext cx="107999" cy="115043"/>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9"/>
            <p:cNvSpPr>
              <a:spLocks/>
            </p:cNvSpPr>
            <p:nvPr userDrawn="1"/>
          </p:nvSpPr>
          <p:spPr bwMode="auto">
            <a:xfrm>
              <a:off x="967249" y="6530188"/>
              <a:ext cx="112695" cy="10878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0"/>
            <p:cNvSpPr>
              <a:spLocks noEditPoints="1"/>
            </p:cNvSpPr>
            <p:nvPr userDrawn="1"/>
          </p:nvSpPr>
          <p:spPr bwMode="auto">
            <a:xfrm>
              <a:off x="1094813" y="6486362"/>
              <a:ext cx="119738" cy="152608"/>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68198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lor Breaker-5">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622755"/>
            <a:ext cx="10515600" cy="1612491"/>
          </a:xfrm>
        </p:spPr>
        <p:txBody>
          <a:bodyPr anchor="ctr" anchorCtr="0">
            <a:normAutofit/>
          </a:bodyPr>
          <a:lstStyle>
            <a:lvl1pPr algn="ctr">
              <a:defRPr sz="5400" b="1" i="0" baseline="0">
                <a:solidFill>
                  <a:schemeClr val="bg1"/>
                </a:solidFill>
                <a:latin typeface="Arial" panose="020B0604020202020204" pitchFamily="34" charset="0"/>
              </a:defRPr>
            </a:lvl1pPr>
          </a:lstStyle>
          <a:p>
            <a:r>
              <a:rPr lang="en-US"/>
              <a:t>Click to edit Master title style</a:t>
            </a:r>
          </a:p>
        </p:txBody>
      </p:sp>
      <p:sp>
        <p:nvSpPr>
          <p:cNvPr id="1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oup 5"/>
          <p:cNvGrpSpPr>
            <a:grpSpLocks noChangeAspect="1"/>
          </p:cNvGrpSpPr>
          <p:nvPr userDrawn="1"/>
        </p:nvGrpSpPr>
        <p:grpSpPr>
          <a:xfrm>
            <a:off x="812800" y="6444460"/>
            <a:ext cx="1060704" cy="197641"/>
            <a:chOff x="609600" y="6486362"/>
            <a:chExt cx="835819" cy="155738"/>
          </a:xfrm>
        </p:grpSpPr>
        <p:sp>
          <p:nvSpPr>
            <p:cNvPr id="8" name="Freeform 5"/>
            <p:cNvSpPr>
              <a:spLocks noEditPoints="1"/>
            </p:cNvSpPr>
            <p:nvPr userDrawn="1"/>
          </p:nvSpPr>
          <p:spPr bwMode="auto">
            <a:xfrm>
              <a:off x="609600" y="6486362"/>
              <a:ext cx="281737" cy="152608"/>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6"/>
            <p:cNvSpPr>
              <a:spLocks/>
            </p:cNvSpPr>
            <p:nvPr userDrawn="1"/>
          </p:nvSpPr>
          <p:spPr bwMode="auto">
            <a:xfrm>
              <a:off x="907771" y="6486362"/>
              <a:ext cx="47739" cy="152608"/>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7"/>
            <p:cNvSpPr>
              <a:spLocks/>
            </p:cNvSpPr>
            <p:nvPr userDrawn="1"/>
          </p:nvSpPr>
          <p:spPr bwMode="auto">
            <a:xfrm>
              <a:off x="1327246" y="6530970"/>
              <a:ext cx="118173" cy="107999"/>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8"/>
            <p:cNvSpPr>
              <a:spLocks noEditPoints="1"/>
            </p:cNvSpPr>
            <p:nvPr userDrawn="1"/>
          </p:nvSpPr>
          <p:spPr bwMode="auto">
            <a:xfrm>
              <a:off x="1224725" y="6527057"/>
              <a:ext cx="107999" cy="115043"/>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9"/>
            <p:cNvSpPr>
              <a:spLocks/>
            </p:cNvSpPr>
            <p:nvPr userDrawn="1"/>
          </p:nvSpPr>
          <p:spPr bwMode="auto">
            <a:xfrm>
              <a:off x="967249" y="6530188"/>
              <a:ext cx="112695" cy="10878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0"/>
            <p:cNvSpPr>
              <a:spLocks noEditPoints="1"/>
            </p:cNvSpPr>
            <p:nvPr userDrawn="1"/>
          </p:nvSpPr>
          <p:spPr bwMode="auto">
            <a:xfrm>
              <a:off x="1094813" y="6486362"/>
              <a:ext cx="119738" cy="152608"/>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9467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Color">
    <p:bg>
      <p:bgPr>
        <a:solidFill>
          <a:schemeClr val="tx2"/>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802640" y="1764657"/>
            <a:ext cx="2403563" cy="447853"/>
            <a:chOff x="612775" y="1249363"/>
            <a:chExt cx="1695451" cy="315912"/>
          </a:xfrm>
        </p:grpSpPr>
        <p:sp>
          <p:nvSpPr>
            <p:cNvPr id="7" name="Freeform 5"/>
            <p:cNvSpPr>
              <a:spLocks noEditPoints="1"/>
            </p:cNvSpPr>
            <p:nvPr userDrawn="1"/>
          </p:nvSpPr>
          <p:spPr bwMode="auto">
            <a:xfrm>
              <a:off x="612775" y="1249363"/>
              <a:ext cx="571500" cy="309562"/>
            </a:xfrm>
            <a:custGeom>
              <a:avLst/>
              <a:gdLst>
                <a:gd name="T0" fmla="*/ 168 w 193"/>
                <a:gd name="T1" fmla="*/ 45 h 102"/>
                <a:gd name="T2" fmla="*/ 187 w 193"/>
                <a:gd name="T3" fmla="*/ 23 h 102"/>
                <a:gd name="T4" fmla="*/ 150 w 193"/>
                <a:gd name="T5" fmla="*/ 0 h 102"/>
                <a:gd name="T6" fmla="*/ 109 w 193"/>
                <a:gd name="T7" fmla="*/ 0 h 102"/>
                <a:gd name="T8" fmla="*/ 114 w 193"/>
                <a:gd name="T9" fmla="*/ 14 h 102"/>
                <a:gd name="T10" fmla="*/ 114 w 193"/>
                <a:gd name="T11" fmla="*/ 46 h 102"/>
                <a:gd name="T12" fmla="*/ 81 w 193"/>
                <a:gd name="T13" fmla="*/ 53 h 102"/>
                <a:gd name="T14" fmla="*/ 62 w 193"/>
                <a:gd name="T15" fmla="*/ 0 h 102"/>
                <a:gd name="T16" fmla="*/ 36 w 193"/>
                <a:gd name="T17" fmla="*/ 0 h 102"/>
                <a:gd name="T18" fmla="*/ 34 w 193"/>
                <a:gd name="T19" fmla="*/ 12 h 102"/>
                <a:gd name="T20" fmla="*/ 6 w 193"/>
                <a:gd name="T21" fmla="*/ 92 h 102"/>
                <a:gd name="T22" fmla="*/ 0 w 193"/>
                <a:gd name="T23" fmla="*/ 102 h 102"/>
                <a:gd name="T24" fmla="*/ 21 w 193"/>
                <a:gd name="T25" fmla="*/ 102 h 102"/>
                <a:gd name="T26" fmla="*/ 22 w 193"/>
                <a:gd name="T27" fmla="*/ 94 h 102"/>
                <a:gd name="T28" fmla="*/ 35 w 193"/>
                <a:gd name="T29" fmla="*/ 81 h 102"/>
                <a:gd name="T30" fmla="*/ 63 w 193"/>
                <a:gd name="T31" fmla="*/ 71 h 102"/>
                <a:gd name="T32" fmla="*/ 70 w 193"/>
                <a:gd name="T33" fmla="*/ 90 h 102"/>
                <a:gd name="T34" fmla="*/ 71 w 193"/>
                <a:gd name="T35" fmla="*/ 102 h 102"/>
                <a:gd name="T36" fmla="*/ 101 w 193"/>
                <a:gd name="T37" fmla="*/ 102 h 102"/>
                <a:gd name="T38" fmla="*/ 95 w 193"/>
                <a:gd name="T39" fmla="*/ 92 h 102"/>
                <a:gd name="T40" fmla="*/ 85 w 193"/>
                <a:gd name="T41" fmla="*/ 65 h 102"/>
                <a:gd name="T42" fmla="*/ 114 w 193"/>
                <a:gd name="T43" fmla="*/ 59 h 102"/>
                <a:gd name="T44" fmla="*/ 114 w 193"/>
                <a:gd name="T45" fmla="*/ 88 h 102"/>
                <a:gd name="T46" fmla="*/ 109 w 193"/>
                <a:gd name="T47" fmla="*/ 102 h 102"/>
                <a:gd name="T48" fmla="*/ 148 w 193"/>
                <a:gd name="T49" fmla="*/ 102 h 102"/>
                <a:gd name="T50" fmla="*/ 164 w 193"/>
                <a:gd name="T51" fmla="*/ 101 h 102"/>
                <a:gd name="T52" fmla="*/ 193 w 193"/>
                <a:gd name="T53" fmla="*/ 71 h 102"/>
                <a:gd name="T54" fmla="*/ 168 w 193"/>
                <a:gd name="T55" fmla="*/ 45 h 102"/>
                <a:gd name="T56" fmla="*/ 36 w 193"/>
                <a:gd name="T57" fmla="*/ 66 h 102"/>
                <a:gd name="T58" fmla="*/ 29 w 193"/>
                <a:gd name="T59" fmla="*/ 71 h 102"/>
                <a:gd name="T60" fmla="*/ 46 w 193"/>
                <a:gd name="T61" fmla="*/ 22 h 102"/>
                <a:gd name="T62" fmla="*/ 59 w 193"/>
                <a:gd name="T63" fmla="*/ 58 h 102"/>
                <a:gd name="T64" fmla="*/ 36 w 193"/>
                <a:gd name="T65" fmla="*/ 66 h 102"/>
                <a:gd name="T66" fmla="*/ 137 w 193"/>
                <a:gd name="T67" fmla="*/ 13 h 102"/>
                <a:gd name="T68" fmla="*/ 145 w 193"/>
                <a:gd name="T69" fmla="*/ 12 h 102"/>
                <a:gd name="T70" fmla="*/ 163 w 193"/>
                <a:gd name="T71" fmla="*/ 25 h 102"/>
                <a:gd name="T72" fmla="*/ 151 w 193"/>
                <a:gd name="T73" fmla="*/ 39 h 102"/>
                <a:gd name="T74" fmla="*/ 137 w 193"/>
                <a:gd name="T75" fmla="*/ 42 h 102"/>
                <a:gd name="T76" fmla="*/ 137 w 193"/>
                <a:gd name="T77" fmla="*/ 13 h 102"/>
                <a:gd name="T78" fmla="*/ 146 w 193"/>
                <a:gd name="T79" fmla="*/ 90 h 102"/>
                <a:gd name="T80" fmla="*/ 137 w 193"/>
                <a:gd name="T81" fmla="*/ 90 h 102"/>
                <a:gd name="T82" fmla="*/ 137 w 193"/>
                <a:gd name="T83" fmla="*/ 55 h 102"/>
                <a:gd name="T84" fmla="*/ 150 w 193"/>
                <a:gd name="T85" fmla="*/ 53 h 102"/>
                <a:gd name="T86" fmla="*/ 169 w 193"/>
                <a:gd name="T87" fmla="*/ 72 h 102"/>
                <a:gd name="T88" fmla="*/ 146 w 193"/>
                <a:gd name="T89"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02">
                  <a:moveTo>
                    <a:pt x="168" y="45"/>
                  </a:moveTo>
                  <a:cubicBezTo>
                    <a:pt x="182" y="40"/>
                    <a:pt x="187" y="32"/>
                    <a:pt x="187" y="23"/>
                  </a:cubicBezTo>
                  <a:cubicBezTo>
                    <a:pt x="187" y="7"/>
                    <a:pt x="173" y="0"/>
                    <a:pt x="150" y="0"/>
                  </a:cubicBezTo>
                  <a:cubicBezTo>
                    <a:pt x="109" y="0"/>
                    <a:pt x="109" y="0"/>
                    <a:pt x="109" y="0"/>
                  </a:cubicBezTo>
                  <a:cubicBezTo>
                    <a:pt x="112" y="4"/>
                    <a:pt x="114" y="8"/>
                    <a:pt x="114" y="14"/>
                  </a:cubicBezTo>
                  <a:cubicBezTo>
                    <a:pt x="114" y="46"/>
                    <a:pt x="114" y="46"/>
                    <a:pt x="114" y="46"/>
                  </a:cubicBezTo>
                  <a:cubicBezTo>
                    <a:pt x="102" y="48"/>
                    <a:pt x="91" y="50"/>
                    <a:pt x="81" y="53"/>
                  </a:cubicBezTo>
                  <a:cubicBezTo>
                    <a:pt x="72" y="28"/>
                    <a:pt x="62" y="0"/>
                    <a:pt x="62" y="0"/>
                  </a:cubicBezTo>
                  <a:cubicBezTo>
                    <a:pt x="36" y="0"/>
                    <a:pt x="36" y="0"/>
                    <a:pt x="36" y="0"/>
                  </a:cubicBezTo>
                  <a:cubicBezTo>
                    <a:pt x="37" y="3"/>
                    <a:pt x="36" y="7"/>
                    <a:pt x="34" y="12"/>
                  </a:cubicBezTo>
                  <a:cubicBezTo>
                    <a:pt x="6" y="92"/>
                    <a:pt x="6" y="92"/>
                    <a:pt x="6" y="92"/>
                  </a:cubicBezTo>
                  <a:cubicBezTo>
                    <a:pt x="6" y="92"/>
                    <a:pt x="4" y="97"/>
                    <a:pt x="0" y="102"/>
                  </a:cubicBezTo>
                  <a:cubicBezTo>
                    <a:pt x="21" y="102"/>
                    <a:pt x="21" y="102"/>
                    <a:pt x="21" y="102"/>
                  </a:cubicBezTo>
                  <a:cubicBezTo>
                    <a:pt x="20" y="99"/>
                    <a:pt x="21" y="96"/>
                    <a:pt x="22" y="94"/>
                  </a:cubicBezTo>
                  <a:cubicBezTo>
                    <a:pt x="24" y="87"/>
                    <a:pt x="29" y="83"/>
                    <a:pt x="35" y="81"/>
                  </a:cubicBezTo>
                  <a:cubicBezTo>
                    <a:pt x="43" y="77"/>
                    <a:pt x="57" y="73"/>
                    <a:pt x="63" y="71"/>
                  </a:cubicBezTo>
                  <a:cubicBezTo>
                    <a:pt x="70" y="90"/>
                    <a:pt x="70" y="90"/>
                    <a:pt x="70" y="90"/>
                  </a:cubicBezTo>
                  <a:cubicBezTo>
                    <a:pt x="70" y="90"/>
                    <a:pt x="73" y="98"/>
                    <a:pt x="71" y="102"/>
                  </a:cubicBezTo>
                  <a:cubicBezTo>
                    <a:pt x="101" y="102"/>
                    <a:pt x="101" y="102"/>
                    <a:pt x="101" y="102"/>
                  </a:cubicBezTo>
                  <a:cubicBezTo>
                    <a:pt x="97" y="96"/>
                    <a:pt x="95" y="92"/>
                    <a:pt x="95" y="92"/>
                  </a:cubicBezTo>
                  <a:cubicBezTo>
                    <a:pt x="94" y="90"/>
                    <a:pt x="90" y="79"/>
                    <a:pt x="85" y="65"/>
                  </a:cubicBezTo>
                  <a:cubicBezTo>
                    <a:pt x="94" y="63"/>
                    <a:pt x="104" y="61"/>
                    <a:pt x="114" y="59"/>
                  </a:cubicBezTo>
                  <a:cubicBezTo>
                    <a:pt x="114" y="88"/>
                    <a:pt x="114" y="88"/>
                    <a:pt x="114" y="88"/>
                  </a:cubicBezTo>
                  <a:cubicBezTo>
                    <a:pt x="114" y="93"/>
                    <a:pt x="112" y="98"/>
                    <a:pt x="109" y="102"/>
                  </a:cubicBezTo>
                  <a:cubicBezTo>
                    <a:pt x="148" y="102"/>
                    <a:pt x="148" y="102"/>
                    <a:pt x="148" y="102"/>
                  </a:cubicBezTo>
                  <a:cubicBezTo>
                    <a:pt x="154" y="102"/>
                    <a:pt x="160" y="102"/>
                    <a:pt x="164" y="101"/>
                  </a:cubicBezTo>
                  <a:cubicBezTo>
                    <a:pt x="181" y="98"/>
                    <a:pt x="193" y="90"/>
                    <a:pt x="193" y="71"/>
                  </a:cubicBezTo>
                  <a:cubicBezTo>
                    <a:pt x="193" y="58"/>
                    <a:pt x="184" y="49"/>
                    <a:pt x="168" y="45"/>
                  </a:cubicBezTo>
                  <a:moveTo>
                    <a:pt x="36" y="66"/>
                  </a:moveTo>
                  <a:cubicBezTo>
                    <a:pt x="34" y="67"/>
                    <a:pt x="31" y="69"/>
                    <a:pt x="29" y="71"/>
                  </a:cubicBezTo>
                  <a:cubicBezTo>
                    <a:pt x="35" y="55"/>
                    <a:pt x="42" y="32"/>
                    <a:pt x="46" y="22"/>
                  </a:cubicBezTo>
                  <a:cubicBezTo>
                    <a:pt x="59" y="58"/>
                    <a:pt x="59" y="58"/>
                    <a:pt x="59" y="58"/>
                  </a:cubicBezTo>
                  <a:cubicBezTo>
                    <a:pt x="53" y="60"/>
                    <a:pt x="43" y="63"/>
                    <a:pt x="36" y="66"/>
                  </a:cubicBezTo>
                  <a:close/>
                  <a:moveTo>
                    <a:pt x="137" y="13"/>
                  </a:moveTo>
                  <a:cubicBezTo>
                    <a:pt x="141" y="12"/>
                    <a:pt x="142" y="12"/>
                    <a:pt x="145" y="12"/>
                  </a:cubicBezTo>
                  <a:cubicBezTo>
                    <a:pt x="157" y="12"/>
                    <a:pt x="163" y="18"/>
                    <a:pt x="163" y="25"/>
                  </a:cubicBezTo>
                  <a:cubicBezTo>
                    <a:pt x="163" y="32"/>
                    <a:pt x="159" y="36"/>
                    <a:pt x="151" y="39"/>
                  </a:cubicBezTo>
                  <a:cubicBezTo>
                    <a:pt x="148" y="40"/>
                    <a:pt x="142" y="41"/>
                    <a:pt x="137" y="42"/>
                  </a:cubicBezTo>
                  <a:lnTo>
                    <a:pt x="137" y="13"/>
                  </a:lnTo>
                  <a:close/>
                  <a:moveTo>
                    <a:pt x="146" y="90"/>
                  </a:moveTo>
                  <a:cubicBezTo>
                    <a:pt x="137" y="90"/>
                    <a:pt x="137" y="90"/>
                    <a:pt x="137" y="90"/>
                  </a:cubicBezTo>
                  <a:cubicBezTo>
                    <a:pt x="137" y="55"/>
                    <a:pt x="137" y="55"/>
                    <a:pt x="137" y="55"/>
                  </a:cubicBezTo>
                  <a:cubicBezTo>
                    <a:pt x="140" y="55"/>
                    <a:pt x="146" y="54"/>
                    <a:pt x="150" y="53"/>
                  </a:cubicBezTo>
                  <a:cubicBezTo>
                    <a:pt x="161" y="56"/>
                    <a:pt x="169" y="60"/>
                    <a:pt x="169" y="72"/>
                  </a:cubicBezTo>
                  <a:cubicBezTo>
                    <a:pt x="169" y="86"/>
                    <a:pt x="159" y="90"/>
                    <a:pt x="14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reeform 6"/>
            <p:cNvSpPr>
              <a:spLocks/>
            </p:cNvSpPr>
            <p:nvPr userDrawn="1"/>
          </p:nvSpPr>
          <p:spPr bwMode="auto">
            <a:xfrm>
              <a:off x="1217613" y="1249363"/>
              <a:ext cx="96838" cy="309562"/>
            </a:xfrm>
            <a:custGeom>
              <a:avLst/>
              <a:gdLst>
                <a:gd name="T0" fmla="*/ 0 w 33"/>
                <a:gd name="T1" fmla="*/ 102 h 102"/>
                <a:gd name="T2" fmla="*/ 5 w 33"/>
                <a:gd name="T3" fmla="*/ 88 h 102"/>
                <a:gd name="T4" fmla="*/ 5 w 33"/>
                <a:gd name="T5" fmla="*/ 14 h 102"/>
                <a:gd name="T6" fmla="*/ 0 w 33"/>
                <a:gd name="T7" fmla="*/ 0 h 102"/>
                <a:gd name="T8" fmla="*/ 33 w 33"/>
                <a:gd name="T9" fmla="*/ 0 h 102"/>
                <a:gd name="T10" fmla="*/ 27 w 33"/>
                <a:gd name="T11" fmla="*/ 14 h 102"/>
                <a:gd name="T12" fmla="*/ 27 w 33"/>
                <a:gd name="T13" fmla="*/ 88 h 102"/>
                <a:gd name="T14" fmla="*/ 32 w 33"/>
                <a:gd name="T15" fmla="*/ 102 h 102"/>
                <a:gd name="T16" fmla="*/ 0 w 3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02">
                  <a:moveTo>
                    <a:pt x="0" y="102"/>
                  </a:moveTo>
                  <a:cubicBezTo>
                    <a:pt x="5" y="95"/>
                    <a:pt x="5" y="88"/>
                    <a:pt x="5" y="88"/>
                  </a:cubicBezTo>
                  <a:cubicBezTo>
                    <a:pt x="5" y="14"/>
                    <a:pt x="5" y="14"/>
                    <a:pt x="5" y="14"/>
                  </a:cubicBezTo>
                  <a:cubicBezTo>
                    <a:pt x="5" y="14"/>
                    <a:pt x="5" y="7"/>
                    <a:pt x="0" y="0"/>
                  </a:cubicBezTo>
                  <a:cubicBezTo>
                    <a:pt x="33" y="0"/>
                    <a:pt x="33" y="0"/>
                    <a:pt x="33" y="0"/>
                  </a:cubicBezTo>
                  <a:cubicBezTo>
                    <a:pt x="27" y="7"/>
                    <a:pt x="27" y="14"/>
                    <a:pt x="27" y="14"/>
                  </a:cubicBezTo>
                  <a:cubicBezTo>
                    <a:pt x="27" y="88"/>
                    <a:pt x="27" y="88"/>
                    <a:pt x="27" y="88"/>
                  </a:cubicBezTo>
                  <a:cubicBezTo>
                    <a:pt x="27" y="88"/>
                    <a:pt x="27" y="95"/>
                    <a:pt x="32" y="102"/>
                  </a:cubicBezTo>
                  <a:lnTo>
                    <a:pt x="0" y="102"/>
                  </a:lnTo>
                  <a:close/>
                </a:path>
              </a:pathLst>
            </a:custGeom>
            <a:solidFill>
              <a:srgbClr val="E5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Freeform 7"/>
            <p:cNvSpPr>
              <a:spLocks/>
            </p:cNvSpPr>
            <p:nvPr userDrawn="1"/>
          </p:nvSpPr>
          <p:spPr bwMode="auto">
            <a:xfrm>
              <a:off x="2068513" y="1339850"/>
              <a:ext cx="239713" cy="219075"/>
            </a:xfrm>
            <a:custGeom>
              <a:avLst/>
              <a:gdLst>
                <a:gd name="T0" fmla="*/ 81 w 81"/>
                <a:gd name="T1" fmla="*/ 0 h 72"/>
                <a:gd name="T2" fmla="*/ 59 w 81"/>
                <a:gd name="T3" fmla="*/ 0 h 72"/>
                <a:gd name="T4" fmla="*/ 59 w 81"/>
                <a:gd name="T5" fmla="*/ 13 h 72"/>
                <a:gd name="T6" fmla="*/ 44 w 81"/>
                <a:gd name="T7" fmla="*/ 51 h 72"/>
                <a:gd name="T8" fmla="*/ 29 w 81"/>
                <a:gd name="T9" fmla="*/ 13 h 72"/>
                <a:gd name="T10" fmla="*/ 29 w 81"/>
                <a:gd name="T11" fmla="*/ 0 h 72"/>
                <a:gd name="T12" fmla="*/ 0 w 81"/>
                <a:gd name="T13" fmla="*/ 0 h 72"/>
                <a:gd name="T14" fmla="*/ 8 w 81"/>
                <a:gd name="T15" fmla="*/ 13 h 72"/>
                <a:gd name="T16" fmla="*/ 32 w 81"/>
                <a:gd name="T17" fmla="*/ 72 h 72"/>
                <a:gd name="T18" fmla="*/ 51 w 81"/>
                <a:gd name="T19" fmla="*/ 72 h 72"/>
                <a:gd name="T20" fmla="*/ 54 w 81"/>
                <a:gd name="T21" fmla="*/ 62 h 72"/>
                <a:gd name="T22" fmla="*/ 54 w 81"/>
                <a:gd name="T23" fmla="*/ 62 h 72"/>
                <a:gd name="T24" fmla="*/ 74 w 81"/>
                <a:gd name="T25" fmla="*/ 13 h 72"/>
                <a:gd name="T26" fmla="*/ 81 w 81"/>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72">
                  <a:moveTo>
                    <a:pt x="81" y="0"/>
                  </a:moveTo>
                  <a:cubicBezTo>
                    <a:pt x="59" y="0"/>
                    <a:pt x="59" y="0"/>
                    <a:pt x="59" y="0"/>
                  </a:cubicBezTo>
                  <a:cubicBezTo>
                    <a:pt x="61" y="3"/>
                    <a:pt x="60" y="8"/>
                    <a:pt x="59" y="13"/>
                  </a:cubicBezTo>
                  <a:cubicBezTo>
                    <a:pt x="44" y="51"/>
                    <a:pt x="44" y="51"/>
                    <a:pt x="44" y="51"/>
                  </a:cubicBezTo>
                  <a:cubicBezTo>
                    <a:pt x="29" y="13"/>
                    <a:pt x="29" y="13"/>
                    <a:pt x="29" y="13"/>
                  </a:cubicBezTo>
                  <a:cubicBezTo>
                    <a:pt x="27" y="8"/>
                    <a:pt x="27" y="3"/>
                    <a:pt x="29" y="0"/>
                  </a:cubicBezTo>
                  <a:cubicBezTo>
                    <a:pt x="0" y="0"/>
                    <a:pt x="0" y="0"/>
                    <a:pt x="0" y="0"/>
                  </a:cubicBezTo>
                  <a:cubicBezTo>
                    <a:pt x="4" y="4"/>
                    <a:pt x="7" y="9"/>
                    <a:pt x="8" y="13"/>
                  </a:cubicBezTo>
                  <a:cubicBezTo>
                    <a:pt x="32" y="72"/>
                    <a:pt x="32" y="72"/>
                    <a:pt x="32" y="72"/>
                  </a:cubicBezTo>
                  <a:cubicBezTo>
                    <a:pt x="51" y="72"/>
                    <a:pt x="51" y="72"/>
                    <a:pt x="51" y="72"/>
                  </a:cubicBezTo>
                  <a:cubicBezTo>
                    <a:pt x="51" y="72"/>
                    <a:pt x="52" y="67"/>
                    <a:pt x="54" y="62"/>
                  </a:cubicBezTo>
                  <a:cubicBezTo>
                    <a:pt x="54" y="62"/>
                    <a:pt x="54" y="62"/>
                    <a:pt x="54" y="62"/>
                  </a:cubicBezTo>
                  <a:cubicBezTo>
                    <a:pt x="74" y="13"/>
                    <a:pt x="74" y="13"/>
                    <a:pt x="74" y="13"/>
                  </a:cubicBezTo>
                  <a:cubicBezTo>
                    <a:pt x="75" y="9"/>
                    <a:pt x="78" y="4"/>
                    <a:pt x="81" y="0"/>
                  </a:cubicBezTo>
                </a:path>
              </a:pathLst>
            </a:custGeom>
            <a:solidFill>
              <a:srgbClr val="E5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Freeform 8"/>
            <p:cNvSpPr>
              <a:spLocks noEditPoints="1"/>
            </p:cNvSpPr>
            <p:nvPr userDrawn="1"/>
          </p:nvSpPr>
          <p:spPr bwMode="auto">
            <a:xfrm>
              <a:off x="1860550" y="1331913"/>
              <a:ext cx="219075" cy="233362"/>
            </a:xfrm>
            <a:custGeom>
              <a:avLst/>
              <a:gdLst>
                <a:gd name="T0" fmla="*/ 73 w 74"/>
                <a:gd name="T1" fmla="*/ 41 h 77"/>
                <a:gd name="T2" fmla="*/ 37 w 74"/>
                <a:gd name="T3" fmla="*/ 0 h 77"/>
                <a:gd name="T4" fmla="*/ 0 w 74"/>
                <a:gd name="T5" fmla="*/ 37 h 77"/>
                <a:gd name="T6" fmla="*/ 43 w 74"/>
                <a:gd name="T7" fmla="*/ 77 h 77"/>
                <a:gd name="T8" fmla="*/ 72 w 74"/>
                <a:gd name="T9" fmla="*/ 70 h 77"/>
                <a:gd name="T10" fmla="*/ 66 w 74"/>
                <a:gd name="T11" fmla="*/ 56 h 77"/>
                <a:gd name="T12" fmla="*/ 45 w 74"/>
                <a:gd name="T13" fmla="*/ 62 h 77"/>
                <a:gd name="T14" fmla="*/ 21 w 74"/>
                <a:gd name="T15" fmla="*/ 43 h 77"/>
                <a:gd name="T16" fmla="*/ 51 w 74"/>
                <a:gd name="T17" fmla="*/ 43 h 77"/>
                <a:gd name="T18" fmla="*/ 73 w 74"/>
                <a:gd name="T19" fmla="*/ 41 h 77"/>
                <a:gd name="T20" fmla="*/ 21 w 74"/>
                <a:gd name="T21" fmla="*/ 31 h 77"/>
                <a:gd name="T22" fmla="*/ 37 w 74"/>
                <a:gd name="T23" fmla="*/ 13 h 77"/>
                <a:gd name="T24" fmla="*/ 52 w 74"/>
                <a:gd name="T25" fmla="*/ 31 h 77"/>
                <a:gd name="T26" fmla="*/ 42 w 74"/>
                <a:gd name="T27" fmla="*/ 31 h 77"/>
                <a:gd name="T28" fmla="*/ 21 w 74"/>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7">
                  <a:moveTo>
                    <a:pt x="73" y="41"/>
                  </a:moveTo>
                  <a:cubicBezTo>
                    <a:pt x="74" y="26"/>
                    <a:pt x="70" y="0"/>
                    <a:pt x="37" y="0"/>
                  </a:cubicBezTo>
                  <a:cubicBezTo>
                    <a:pt x="10" y="0"/>
                    <a:pt x="0" y="19"/>
                    <a:pt x="0" y="37"/>
                  </a:cubicBezTo>
                  <a:cubicBezTo>
                    <a:pt x="0" y="61"/>
                    <a:pt x="13" y="77"/>
                    <a:pt x="43" y="77"/>
                  </a:cubicBezTo>
                  <a:cubicBezTo>
                    <a:pt x="56" y="77"/>
                    <a:pt x="66" y="73"/>
                    <a:pt x="72" y="70"/>
                  </a:cubicBezTo>
                  <a:cubicBezTo>
                    <a:pt x="66" y="56"/>
                    <a:pt x="66" y="56"/>
                    <a:pt x="66" y="56"/>
                  </a:cubicBezTo>
                  <a:cubicBezTo>
                    <a:pt x="60" y="59"/>
                    <a:pt x="53" y="62"/>
                    <a:pt x="45" y="62"/>
                  </a:cubicBezTo>
                  <a:cubicBezTo>
                    <a:pt x="31" y="62"/>
                    <a:pt x="23" y="57"/>
                    <a:pt x="21" y="43"/>
                  </a:cubicBezTo>
                  <a:cubicBezTo>
                    <a:pt x="51" y="43"/>
                    <a:pt x="51" y="43"/>
                    <a:pt x="51" y="43"/>
                  </a:cubicBezTo>
                  <a:cubicBezTo>
                    <a:pt x="61" y="43"/>
                    <a:pt x="70" y="43"/>
                    <a:pt x="73" y="41"/>
                  </a:cubicBezTo>
                  <a:moveTo>
                    <a:pt x="21" y="31"/>
                  </a:moveTo>
                  <a:cubicBezTo>
                    <a:pt x="22" y="19"/>
                    <a:pt x="27" y="13"/>
                    <a:pt x="37" y="13"/>
                  </a:cubicBezTo>
                  <a:cubicBezTo>
                    <a:pt x="47" y="13"/>
                    <a:pt x="52" y="21"/>
                    <a:pt x="52" y="31"/>
                  </a:cubicBezTo>
                  <a:cubicBezTo>
                    <a:pt x="52" y="31"/>
                    <a:pt x="48" y="31"/>
                    <a:pt x="42" y="31"/>
                  </a:cubicBezTo>
                  <a:lnTo>
                    <a:pt x="21" y="31"/>
                  </a:lnTo>
                  <a:close/>
                </a:path>
              </a:pathLst>
            </a:custGeom>
            <a:solidFill>
              <a:srgbClr val="E5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reeform 9"/>
            <p:cNvSpPr>
              <a:spLocks/>
            </p:cNvSpPr>
            <p:nvPr userDrawn="1"/>
          </p:nvSpPr>
          <p:spPr bwMode="auto">
            <a:xfrm>
              <a:off x="1338263" y="1338263"/>
              <a:ext cx="228600" cy="220662"/>
            </a:xfrm>
            <a:custGeom>
              <a:avLst/>
              <a:gdLst>
                <a:gd name="T0" fmla="*/ 48 w 77"/>
                <a:gd name="T1" fmla="*/ 73 h 73"/>
                <a:gd name="T2" fmla="*/ 77 w 77"/>
                <a:gd name="T3" fmla="*/ 73 h 73"/>
                <a:gd name="T4" fmla="*/ 73 w 77"/>
                <a:gd name="T5" fmla="*/ 60 h 73"/>
                <a:gd name="T6" fmla="*/ 73 w 77"/>
                <a:gd name="T7" fmla="*/ 22 h 73"/>
                <a:gd name="T8" fmla="*/ 50 w 77"/>
                <a:gd name="T9" fmla="*/ 0 h 73"/>
                <a:gd name="T10" fmla="*/ 25 w 77"/>
                <a:gd name="T11" fmla="*/ 10 h 73"/>
                <a:gd name="T12" fmla="*/ 25 w 77"/>
                <a:gd name="T13" fmla="*/ 1 h 73"/>
                <a:gd name="T14" fmla="*/ 0 w 77"/>
                <a:gd name="T15" fmla="*/ 1 h 73"/>
                <a:gd name="T16" fmla="*/ 5 w 77"/>
                <a:gd name="T17" fmla="*/ 14 h 73"/>
                <a:gd name="T18" fmla="*/ 5 w 77"/>
                <a:gd name="T19" fmla="*/ 60 h 73"/>
                <a:gd name="T20" fmla="*/ 0 w 77"/>
                <a:gd name="T21" fmla="*/ 73 h 73"/>
                <a:gd name="T22" fmla="*/ 30 w 77"/>
                <a:gd name="T23" fmla="*/ 73 h 73"/>
                <a:gd name="T24" fmla="*/ 25 w 77"/>
                <a:gd name="T25" fmla="*/ 60 h 73"/>
                <a:gd name="T26" fmla="*/ 25 w 77"/>
                <a:gd name="T27" fmla="*/ 22 h 73"/>
                <a:gd name="T28" fmla="*/ 40 w 77"/>
                <a:gd name="T29" fmla="*/ 15 h 73"/>
                <a:gd name="T30" fmla="*/ 52 w 77"/>
                <a:gd name="T31" fmla="*/ 28 h 73"/>
                <a:gd name="T32" fmla="*/ 52 w 77"/>
                <a:gd name="T33" fmla="*/ 60 h 73"/>
                <a:gd name="T34" fmla="*/ 48 w 77"/>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3">
                  <a:moveTo>
                    <a:pt x="48" y="73"/>
                  </a:moveTo>
                  <a:cubicBezTo>
                    <a:pt x="77" y="73"/>
                    <a:pt x="77" y="73"/>
                    <a:pt x="77" y="73"/>
                  </a:cubicBezTo>
                  <a:cubicBezTo>
                    <a:pt x="73" y="67"/>
                    <a:pt x="73" y="61"/>
                    <a:pt x="73" y="60"/>
                  </a:cubicBezTo>
                  <a:cubicBezTo>
                    <a:pt x="73" y="22"/>
                    <a:pt x="73" y="22"/>
                    <a:pt x="73" y="22"/>
                  </a:cubicBezTo>
                  <a:cubicBezTo>
                    <a:pt x="73" y="8"/>
                    <a:pt x="65" y="0"/>
                    <a:pt x="50" y="0"/>
                  </a:cubicBezTo>
                  <a:cubicBezTo>
                    <a:pt x="40" y="0"/>
                    <a:pt x="31" y="4"/>
                    <a:pt x="25" y="10"/>
                  </a:cubicBezTo>
                  <a:cubicBezTo>
                    <a:pt x="25" y="1"/>
                    <a:pt x="25" y="1"/>
                    <a:pt x="25" y="1"/>
                  </a:cubicBezTo>
                  <a:cubicBezTo>
                    <a:pt x="0" y="1"/>
                    <a:pt x="0" y="1"/>
                    <a:pt x="0" y="1"/>
                  </a:cubicBezTo>
                  <a:cubicBezTo>
                    <a:pt x="5" y="8"/>
                    <a:pt x="5" y="14"/>
                    <a:pt x="5" y="14"/>
                  </a:cubicBezTo>
                  <a:cubicBezTo>
                    <a:pt x="5" y="60"/>
                    <a:pt x="5" y="60"/>
                    <a:pt x="5" y="60"/>
                  </a:cubicBezTo>
                  <a:cubicBezTo>
                    <a:pt x="5" y="61"/>
                    <a:pt x="5" y="67"/>
                    <a:pt x="0" y="73"/>
                  </a:cubicBezTo>
                  <a:cubicBezTo>
                    <a:pt x="30" y="73"/>
                    <a:pt x="30" y="73"/>
                    <a:pt x="30" y="73"/>
                  </a:cubicBezTo>
                  <a:cubicBezTo>
                    <a:pt x="25" y="67"/>
                    <a:pt x="25" y="61"/>
                    <a:pt x="25" y="60"/>
                  </a:cubicBezTo>
                  <a:cubicBezTo>
                    <a:pt x="25" y="22"/>
                    <a:pt x="25" y="22"/>
                    <a:pt x="25" y="22"/>
                  </a:cubicBezTo>
                  <a:cubicBezTo>
                    <a:pt x="29" y="18"/>
                    <a:pt x="34" y="15"/>
                    <a:pt x="40" y="15"/>
                  </a:cubicBezTo>
                  <a:cubicBezTo>
                    <a:pt x="49" y="15"/>
                    <a:pt x="52" y="20"/>
                    <a:pt x="52" y="28"/>
                  </a:cubicBezTo>
                  <a:cubicBezTo>
                    <a:pt x="52" y="60"/>
                    <a:pt x="52" y="60"/>
                    <a:pt x="52" y="60"/>
                  </a:cubicBezTo>
                  <a:cubicBezTo>
                    <a:pt x="52" y="61"/>
                    <a:pt x="52" y="67"/>
                    <a:pt x="48" y="73"/>
                  </a:cubicBezTo>
                </a:path>
              </a:pathLst>
            </a:custGeom>
            <a:solidFill>
              <a:srgbClr val="E5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10"/>
            <p:cNvSpPr>
              <a:spLocks noEditPoints="1"/>
            </p:cNvSpPr>
            <p:nvPr userDrawn="1"/>
          </p:nvSpPr>
          <p:spPr bwMode="auto">
            <a:xfrm>
              <a:off x="1597025" y="1249363"/>
              <a:ext cx="242888" cy="309562"/>
            </a:xfrm>
            <a:custGeom>
              <a:avLst/>
              <a:gdLst>
                <a:gd name="T0" fmla="*/ 37 w 82"/>
                <a:gd name="T1" fmla="*/ 54 h 102"/>
                <a:gd name="T2" fmla="*/ 59 w 82"/>
                <a:gd name="T3" fmla="*/ 72 h 102"/>
                <a:gd name="T4" fmla="*/ 36 w 82"/>
                <a:gd name="T5" fmla="*/ 90 h 102"/>
                <a:gd name="T6" fmla="*/ 26 w 82"/>
                <a:gd name="T7" fmla="*/ 90 h 102"/>
                <a:gd name="T8" fmla="*/ 26 w 82"/>
                <a:gd name="T9" fmla="*/ 54 h 102"/>
                <a:gd name="T10" fmla="*/ 37 w 82"/>
                <a:gd name="T11" fmla="*/ 54 h 102"/>
                <a:gd name="T12" fmla="*/ 34 w 82"/>
                <a:gd name="T13" fmla="*/ 12 h 102"/>
                <a:gd name="T14" fmla="*/ 53 w 82"/>
                <a:gd name="T15" fmla="*/ 26 h 102"/>
                <a:gd name="T16" fmla="*/ 35 w 82"/>
                <a:gd name="T17" fmla="*/ 41 h 102"/>
                <a:gd name="T18" fmla="*/ 26 w 82"/>
                <a:gd name="T19" fmla="*/ 41 h 102"/>
                <a:gd name="T20" fmla="*/ 26 w 82"/>
                <a:gd name="T21" fmla="*/ 12 h 102"/>
                <a:gd name="T22" fmla="*/ 34 w 82"/>
                <a:gd name="T23" fmla="*/ 12 h 102"/>
                <a:gd name="T24" fmla="*/ 37 w 82"/>
                <a:gd name="T25" fmla="*/ 102 h 102"/>
                <a:gd name="T26" fmla="*/ 54 w 82"/>
                <a:gd name="T27" fmla="*/ 101 h 102"/>
                <a:gd name="T28" fmla="*/ 82 w 82"/>
                <a:gd name="T29" fmla="*/ 72 h 102"/>
                <a:gd name="T30" fmla="*/ 58 w 82"/>
                <a:gd name="T31" fmla="*/ 45 h 102"/>
                <a:gd name="T32" fmla="*/ 76 w 82"/>
                <a:gd name="T33" fmla="*/ 24 h 102"/>
                <a:gd name="T34" fmla="*/ 39 w 82"/>
                <a:gd name="T35" fmla="*/ 0 h 102"/>
                <a:gd name="T36" fmla="*/ 0 w 82"/>
                <a:gd name="T37" fmla="*/ 0 h 102"/>
                <a:gd name="T38" fmla="*/ 4 w 82"/>
                <a:gd name="T39" fmla="*/ 14 h 102"/>
                <a:gd name="T40" fmla="*/ 4 w 82"/>
                <a:gd name="T41" fmla="*/ 88 h 102"/>
                <a:gd name="T42" fmla="*/ 0 w 82"/>
                <a:gd name="T43" fmla="*/ 102 h 102"/>
                <a:gd name="T44" fmla="*/ 37 w 82"/>
                <a:gd name="T4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02">
                  <a:moveTo>
                    <a:pt x="37" y="54"/>
                  </a:moveTo>
                  <a:cubicBezTo>
                    <a:pt x="51" y="54"/>
                    <a:pt x="59" y="61"/>
                    <a:pt x="59" y="72"/>
                  </a:cubicBezTo>
                  <a:cubicBezTo>
                    <a:pt x="59" y="82"/>
                    <a:pt x="53" y="90"/>
                    <a:pt x="36" y="90"/>
                  </a:cubicBezTo>
                  <a:cubicBezTo>
                    <a:pt x="26" y="90"/>
                    <a:pt x="26" y="90"/>
                    <a:pt x="26" y="90"/>
                  </a:cubicBezTo>
                  <a:cubicBezTo>
                    <a:pt x="26" y="54"/>
                    <a:pt x="26" y="54"/>
                    <a:pt x="26" y="54"/>
                  </a:cubicBezTo>
                  <a:lnTo>
                    <a:pt x="37" y="54"/>
                  </a:lnTo>
                  <a:close/>
                  <a:moveTo>
                    <a:pt x="34" y="12"/>
                  </a:moveTo>
                  <a:cubicBezTo>
                    <a:pt x="47" y="12"/>
                    <a:pt x="53" y="17"/>
                    <a:pt x="53" y="26"/>
                  </a:cubicBezTo>
                  <a:cubicBezTo>
                    <a:pt x="53" y="36"/>
                    <a:pt x="48" y="41"/>
                    <a:pt x="35" y="41"/>
                  </a:cubicBezTo>
                  <a:cubicBezTo>
                    <a:pt x="33" y="41"/>
                    <a:pt x="29" y="41"/>
                    <a:pt x="26" y="41"/>
                  </a:cubicBezTo>
                  <a:cubicBezTo>
                    <a:pt x="26" y="12"/>
                    <a:pt x="26" y="12"/>
                    <a:pt x="26" y="12"/>
                  </a:cubicBezTo>
                  <a:lnTo>
                    <a:pt x="34" y="12"/>
                  </a:lnTo>
                  <a:close/>
                  <a:moveTo>
                    <a:pt x="37" y="102"/>
                  </a:moveTo>
                  <a:cubicBezTo>
                    <a:pt x="43" y="102"/>
                    <a:pt x="49" y="102"/>
                    <a:pt x="54" y="101"/>
                  </a:cubicBezTo>
                  <a:cubicBezTo>
                    <a:pt x="70" y="98"/>
                    <a:pt x="82" y="90"/>
                    <a:pt x="82" y="72"/>
                  </a:cubicBezTo>
                  <a:cubicBezTo>
                    <a:pt x="82" y="57"/>
                    <a:pt x="73" y="50"/>
                    <a:pt x="58" y="45"/>
                  </a:cubicBezTo>
                  <a:cubicBezTo>
                    <a:pt x="71" y="40"/>
                    <a:pt x="76" y="33"/>
                    <a:pt x="76" y="24"/>
                  </a:cubicBezTo>
                  <a:cubicBezTo>
                    <a:pt x="76" y="8"/>
                    <a:pt x="63" y="0"/>
                    <a:pt x="39" y="0"/>
                  </a:cubicBezTo>
                  <a:cubicBezTo>
                    <a:pt x="0" y="0"/>
                    <a:pt x="0" y="0"/>
                    <a:pt x="0" y="0"/>
                  </a:cubicBezTo>
                  <a:cubicBezTo>
                    <a:pt x="3" y="4"/>
                    <a:pt x="4" y="10"/>
                    <a:pt x="4" y="14"/>
                  </a:cubicBezTo>
                  <a:cubicBezTo>
                    <a:pt x="4" y="88"/>
                    <a:pt x="4" y="88"/>
                    <a:pt x="4" y="88"/>
                  </a:cubicBezTo>
                  <a:cubicBezTo>
                    <a:pt x="4" y="93"/>
                    <a:pt x="3" y="98"/>
                    <a:pt x="0" y="102"/>
                  </a:cubicBezTo>
                  <a:lnTo>
                    <a:pt x="37" y="102"/>
                  </a:lnTo>
                  <a:close/>
                </a:path>
              </a:pathLst>
            </a:custGeom>
            <a:solidFill>
              <a:srgbClr val="E5A8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1"/>
          <p:cNvSpPr>
            <a:spLocks noGrp="1"/>
          </p:cNvSpPr>
          <p:nvPr>
            <p:ph type="ctrTitle"/>
          </p:nvPr>
        </p:nvSpPr>
        <p:spPr>
          <a:xfrm>
            <a:off x="764416" y="2328182"/>
            <a:ext cx="10934096" cy="2685143"/>
          </a:xfrm>
        </p:spPr>
        <p:txBody>
          <a:bodyPr vert="horz" lIns="0" tIns="0" rIns="0" bIns="0" rtlCol="0" anchor="ctr" anchorCtr="0">
            <a:noAutofit/>
          </a:bodyPr>
          <a:lstStyle>
            <a:lvl1pPr>
              <a:lnSpc>
                <a:spcPts val="7000"/>
              </a:lnSpc>
              <a:defRPr lang="en-US" sz="7200" baseline="0" dirty="0">
                <a:solidFill>
                  <a:schemeClr val="bg1"/>
                </a:solidFill>
              </a:defRPr>
            </a:lvl1pPr>
          </a:lstStyle>
          <a:p>
            <a:pPr lvl="0"/>
            <a:r>
              <a:rPr lang="en-US"/>
              <a:t>Click to edit Master title style</a:t>
            </a:r>
          </a:p>
        </p:txBody>
      </p:sp>
      <p:sp>
        <p:nvSpPr>
          <p:cNvPr id="3" name="Subtitle 2"/>
          <p:cNvSpPr>
            <a:spLocks noGrp="1"/>
          </p:cNvSpPr>
          <p:nvPr>
            <p:ph type="subTitle" idx="1"/>
          </p:nvPr>
        </p:nvSpPr>
        <p:spPr>
          <a:xfrm>
            <a:off x="802518" y="5773096"/>
            <a:ext cx="5815391" cy="659152"/>
          </a:xfrm>
        </p:spPr>
        <p:txBody>
          <a:bodyPr vert="horz" lIns="0" tIns="0" rIns="0" bIns="0" rtlCol="0" anchor="ctr" anchorCtr="0">
            <a:noAutofit/>
          </a:bodyPr>
          <a:lstStyle>
            <a:lvl1pPr>
              <a:defRPr lang="en-US" sz="1800" b="0" dirty="0">
                <a:solidFill>
                  <a:schemeClr val="bg1"/>
                </a:solidFill>
                <a:latin typeface="+mj-lt"/>
                <a:ea typeface="+mj-ea"/>
                <a:cs typeface="+mj-cs"/>
              </a:defRPr>
            </a:lvl1pPr>
          </a:lstStyle>
          <a:p>
            <a:pPr lvl="0">
              <a:lnSpc>
                <a:spcPct val="90000"/>
              </a:lnSpc>
              <a:spcBef>
                <a:spcPct val="0"/>
              </a:spcBef>
            </a:pPr>
            <a:r>
              <a:rPr lang="en-US"/>
              <a:t>Click to edit Master subtitle style</a:t>
            </a:r>
          </a:p>
        </p:txBody>
      </p:sp>
    </p:spTree>
    <p:extLst>
      <p:ext uri="{BB962C8B-B14F-4D97-AF65-F5344CB8AC3E}">
        <p14:creationId xmlns:p14="http://schemas.microsoft.com/office/powerpoint/2010/main" val="1900724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little - 1 Col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83117" y="2007507"/>
            <a:ext cx="3614400" cy="434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300233" y="2006601"/>
            <a:ext cx="7508651" cy="4349751"/>
          </a:xfrm>
        </p:spPr>
        <p:txBody>
          <a:bodyPr>
            <a:noAutofit/>
          </a:bodyPr>
          <a:lstStyle/>
          <a:p>
            <a:pPr lvl="0"/>
            <a:endParaRPr lang="en-US"/>
          </a:p>
        </p:txBody>
      </p:sp>
    </p:spTree>
    <p:extLst>
      <p:ext uri="{BB962C8B-B14F-4D97-AF65-F5344CB8AC3E}">
        <p14:creationId xmlns:p14="http://schemas.microsoft.com/office/powerpoint/2010/main" val="1704110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little - 1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83119" y="2006600"/>
            <a:ext cx="11425765" cy="4349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5768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Color Breaker-1">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154" t="11288" r="1154" b="6338"/>
          <a:stretch/>
        </p:blipFill>
        <p:spPr>
          <a:xfrm>
            <a:off x="0" y="0"/>
            <a:ext cx="12192000" cy="6858000"/>
          </a:xfrm>
          <a:prstGeom prst="rect">
            <a:avLst/>
          </a:prstGeom>
        </p:spPr>
      </p:pic>
      <p:sp>
        <p:nvSpPr>
          <p:cNvPr id="16" name="Rectangle 15"/>
          <p:cNvSpPr/>
          <p:nvPr userDrawn="1"/>
        </p:nvSpPr>
        <p:spPr>
          <a:xfrm>
            <a:off x="0" y="1"/>
            <a:ext cx="12192000"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838200" y="3055053"/>
            <a:ext cx="10515600" cy="747897"/>
          </a:xfrm>
        </p:spPr>
        <p:txBody>
          <a:bodyPr anchor="ctr" anchorCtr="0">
            <a:spAutoFit/>
          </a:bodyPr>
          <a:lstStyle>
            <a:lvl1pPr algn="ctr">
              <a:defRPr sz="5333" b="1" i="0" baseline="0">
                <a:solidFill>
                  <a:schemeClr val="bg1"/>
                </a:solidFill>
                <a:latin typeface="Arial" panose="020B0604020202020204" pitchFamily="34" charset="0"/>
              </a:defRPr>
            </a:lvl1pPr>
          </a:lstStyle>
          <a:p>
            <a:r>
              <a:rPr lang="en-US"/>
              <a:t>Click to edit Master title style</a:t>
            </a:r>
          </a:p>
        </p:txBody>
      </p:sp>
      <p:sp>
        <p:nvSpPr>
          <p:cNvPr id="23" name="TextBox 22"/>
          <p:cNvSpPr txBox="1"/>
          <p:nvPr userDrawn="1"/>
        </p:nvSpPr>
        <p:spPr>
          <a:xfrm>
            <a:off x="4475928" y="6626091"/>
            <a:ext cx="3240144" cy="123111"/>
          </a:xfrm>
          <a:prstGeom prst="rect">
            <a:avLst/>
          </a:prstGeom>
          <a:noFill/>
        </p:spPr>
        <p:txBody>
          <a:bodyPr wrap="square" lIns="0" tIns="0" rIns="0" bIns="0"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Arial Narrow" charset="0"/>
                <a:ea typeface="Arial Narrow" charset="0"/>
                <a:cs typeface="Arial Narrow" charset="0"/>
              </a:rPr>
              <a:t>CONFIDENTIAL / ATTORNEY CLIENT PRIVILEGED</a:t>
            </a:r>
          </a:p>
        </p:txBody>
      </p:sp>
      <p:cxnSp>
        <p:nvCxnSpPr>
          <p:cNvPr id="24" name="Straight Connector 23"/>
          <p:cNvCxnSpPr/>
          <p:nvPr userDrawn="1"/>
        </p:nvCxnSpPr>
        <p:spPr>
          <a:xfrm>
            <a:off x="4783667" y="6565900"/>
            <a:ext cx="262466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19593" y="627435"/>
            <a:ext cx="1195281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927660" y="180489"/>
            <a:ext cx="0" cy="36000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1522" y="144489"/>
            <a:ext cx="524572" cy="408000"/>
          </a:xfrm>
          <a:prstGeom prst="rect">
            <a:avLst/>
          </a:prstGeom>
        </p:spPr>
      </p:pic>
      <p:pic>
        <p:nvPicPr>
          <p:cNvPr id="17" name="Picture 1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64107" y="190168"/>
            <a:ext cx="484901" cy="336000"/>
          </a:xfrm>
          <a:prstGeom prst="rect">
            <a:avLst/>
          </a:prstGeom>
        </p:spPr>
      </p:pic>
    </p:spTree>
    <p:extLst>
      <p:ext uri="{BB962C8B-B14F-4D97-AF65-F5344CB8AC3E}">
        <p14:creationId xmlns:p14="http://schemas.microsoft.com/office/powerpoint/2010/main" val="2352190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lit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67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hree lin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533195"/>
            <a:ext cx="3522133" cy="1839005"/>
          </a:xfrm>
        </p:spPr>
        <p:txBody>
          <a:bodyPr anchor="ctr" anchorCtr="0">
            <a:noAutofit/>
          </a:bodyPr>
          <a:lstStyle>
            <a:lvl1pPr algn="l">
              <a:defRPr sz="4267" baseline="0"/>
            </a:lvl1pPr>
          </a:lstStyle>
          <a:p>
            <a:r>
              <a:rPr lang="en-US"/>
              <a:t>Click to edit Master title style</a:t>
            </a:r>
          </a:p>
        </p:txBody>
      </p:sp>
      <p:sp>
        <p:nvSpPr>
          <p:cNvPr id="3" name="Subtitle 2"/>
          <p:cNvSpPr>
            <a:spLocks noGrp="1"/>
          </p:cNvSpPr>
          <p:nvPr>
            <p:ph type="subTitle" idx="1"/>
          </p:nvPr>
        </p:nvSpPr>
        <p:spPr>
          <a:xfrm>
            <a:off x="5094518" y="2255268"/>
            <a:ext cx="6265332" cy="2394859"/>
          </a:xfrm>
        </p:spPr>
        <p:txBody>
          <a:bodyPr anchor="ctr" anchorCtr="0">
            <a:noAutofit/>
          </a:bodyPr>
          <a:lstStyle>
            <a:lvl1pPr marL="0" indent="0" algn="l">
              <a:buNone/>
              <a:defRPr sz="1867" baseline="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Rectangle 11"/>
          <p:cNvSpPr/>
          <p:nvPr/>
        </p:nvSpPr>
        <p:spPr>
          <a:xfrm>
            <a:off x="3" y="-1"/>
            <a:ext cx="3047999" cy="112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p:cNvSpPr/>
          <p:nvPr/>
        </p:nvSpPr>
        <p:spPr>
          <a:xfrm>
            <a:off x="3048002" y="-1"/>
            <a:ext cx="3047999" cy="11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a:off x="6096005" y="-1"/>
            <a:ext cx="3047999" cy="112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9144003" y="-1"/>
            <a:ext cx="3047999" cy="112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p:nvSpPr>
        <p:spPr>
          <a:xfrm>
            <a:off x="4563836" y="2243935"/>
            <a:ext cx="77712" cy="2417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21"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3806209"/>
      </p:ext>
    </p:extLst>
  </p:cSld>
  <p:clrMapOvr>
    <a:masterClrMapping/>
  </p:clrMapOvr>
  <p:extLst>
    <p:ext uri="{DCECCB84-F9BA-43D5-87BE-67443E8EF086}">
      <p15:sldGuideLst xmlns:p15="http://schemas.microsoft.com/office/powerpoint/2012/main">
        <p15:guide id="1" pos="1968">
          <p15:clr>
            <a:srgbClr val="FBAE40"/>
          </p15:clr>
        </p15:guide>
        <p15:guide id="2" pos="23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44303"/>
          </a:xfrm>
        </p:spPr>
        <p:txBody>
          <a:bodyPr anchor="t">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838200" y="1409430"/>
            <a:ext cx="10515600" cy="4767535"/>
          </a:xfrm>
        </p:spPr>
        <p:txBody>
          <a:bodyPr/>
          <a:lstStyle>
            <a:lvl1pPr>
              <a:spcBef>
                <a:spcPts val="8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pic>
        <p:nvPicPr>
          <p:cNvPr id="5" name="Picture 4"/>
          <p:cNvPicPr>
            <a:picLocks noChangeAspect="1"/>
          </p:cNvPicPr>
          <p:nvPr userDrawn="1"/>
        </p:nvPicPr>
        <p:blipFill>
          <a:blip r:embed="rId2"/>
          <a:stretch>
            <a:fillRect/>
          </a:stretch>
        </p:blipFill>
        <p:spPr>
          <a:xfrm>
            <a:off x="108519" y="6176965"/>
            <a:ext cx="879311" cy="587727"/>
          </a:xfrm>
          <a:prstGeom prst="rect">
            <a:avLst/>
          </a:prstGeom>
        </p:spPr>
      </p:pic>
    </p:spTree>
    <p:extLst>
      <p:ext uri="{BB962C8B-B14F-4D97-AF65-F5344CB8AC3E}">
        <p14:creationId xmlns:p14="http://schemas.microsoft.com/office/powerpoint/2010/main" val="158490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2 up">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t>Click to edit Master title style</a:t>
            </a:r>
          </a:p>
        </p:txBody>
      </p:sp>
      <p:sp>
        <p:nvSpPr>
          <p:cNvPr id="8" name="Content Placeholder 2"/>
          <p:cNvSpPr>
            <a:spLocks noGrp="1"/>
          </p:cNvSpPr>
          <p:nvPr>
            <p:ph idx="1"/>
          </p:nvPr>
        </p:nvSpPr>
        <p:spPr>
          <a:xfrm>
            <a:off x="838200" y="1825625"/>
            <a:ext cx="5071533" cy="4351339"/>
          </a:xfrm>
        </p:spPr>
        <p:txBody>
          <a:bodyPr/>
          <a:lstStyle>
            <a:lvl1pPr>
              <a:spcBef>
                <a:spcPts val="8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2"/>
          </p:nvPr>
        </p:nvSpPr>
        <p:spPr>
          <a:xfrm>
            <a:off x="6308978" y="1825625"/>
            <a:ext cx="5071533" cy="4351339"/>
          </a:xfrm>
        </p:spPr>
        <p:txBody>
          <a:bodyPr/>
          <a:lstStyle>
            <a:lvl1pPr>
              <a:spcBef>
                <a:spcPts val="8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5099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7"/>
            <a:ext cx="10515600" cy="1325563"/>
          </a:xfrm>
        </p:spPr>
        <p:txBody>
          <a:bodyPr/>
          <a:lstStyle/>
          <a:p>
            <a:r>
              <a:rPr lang="en-US"/>
              <a:t>Click to edit Master title style</a:t>
            </a:r>
          </a:p>
        </p:txBody>
      </p:sp>
      <p:sp>
        <p:nvSpPr>
          <p:cNvPr id="4" name="Chart Placeholder 3"/>
          <p:cNvSpPr>
            <a:spLocks noGrp="1"/>
          </p:cNvSpPr>
          <p:nvPr>
            <p:ph type="chart" sz="quarter" idx="12"/>
          </p:nvPr>
        </p:nvSpPr>
        <p:spPr>
          <a:xfrm>
            <a:off x="618067" y="2801937"/>
            <a:ext cx="10913533" cy="3509963"/>
          </a:xfrm>
          <a:solidFill>
            <a:schemeClr val="bg1">
              <a:lumMod val="85000"/>
            </a:schemeClr>
          </a:solidFill>
        </p:spPr>
        <p:txBody>
          <a:bodyPr/>
          <a:lstStyle/>
          <a:p>
            <a:r>
              <a:rPr lang="en-US"/>
              <a:t>Click icon to add chart</a:t>
            </a:r>
          </a:p>
        </p:txBody>
      </p:sp>
      <p:sp>
        <p:nvSpPr>
          <p:cNvPr id="5" name="Text Placeholder 4"/>
          <p:cNvSpPr>
            <a:spLocks noGrp="1"/>
          </p:cNvSpPr>
          <p:nvPr>
            <p:ph type="body" sz="quarter" idx="13"/>
          </p:nvPr>
        </p:nvSpPr>
        <p:spPr>
          <a:xfrm>
            <a:off x="838201" y="1836738"/>
            <a:ext cx="8691033" cy="982133"/>
          </a:xfrm>
        </p:spPr>
        <p:txBody>
          <a:bodyPr/>
          <a:lstStyle>
            <a:lvl2pPr>
              <a:spcBef>
                <a:spcPts val="0"/>
              </a:spcBef>
              <a:defRPr/>
            </a:lvl2pPr>
          </a:lstStyle>
          <a:p>
            <a:pPr lvl="0"/>
            <a:r>
              <a:rPr lang="en-US"/>
              <a:t>Click to edit Master text styles</a:t>
            </a:r>
          </a:p>
          <a:p>
            <a:pPr lvl="1"/>
            <a:r>
              <a:rPr lang="en-US"/>
              <a:t>Second level</a:t>
            </a:r>
          </a:p>
        </p:txBody>
      </p:sp>
      <p:sp>
        <p:nvSpPr>
          <p:cNvPr id="12"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9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2" y="1"/>
            <a:ext cx="6096001" cy="6857999"/>
          </a:xfrm>
          <a:solidFill>
            <a:schemeClr val="bg1">
              <a:lumMod val="85000"/>
            </a:schemeClr>
          </a:solidFill>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2" name="Title 1"/>
          <p:cNvSpPr>
            <a:spLocks noGrp="1"/>
          </p:cNvSpPr>
          <p:nvPr>
            <p:ph type="title"/>
          </p:nvPr>
        </p:nvSpPr>
        <p:spPr>
          <a:xfrm>
            <a:off x="839789" y="287867"/>
            <a:ext cx="4849812" cy="1232959"/>
          </a:xfrm>
        </p:spPr>
        <p:txBody>
          <a:bodyPr anchor="b">
            <a:noAutofit/>
          </a:bodyPr>
          <a:lstStyle>
            <a:lvl1pPr>
              <a:defRPr sz="4267" b="1">
                <a:solidFill>
                  <a:srgbClr val="B02239"/>
                </a:solidFill>
              </a:defRPr>
            </a:lvl1pPr>
          </a:lstStyle>
          <a:p>
            <a:r>
              <a:rPr lang="en-US"/>
              <a:t>Click to edit Master title style</a:t>
            </a:r>
          </a:p>
        </p:txBody>
      </p:sp>
      <p:sp>
        <p:nvSpPr>
          <p:cNvPr id="9" name="Rectangle 8"/>
          <p:cNvSpPr/>
          <p:nvPr/>
        </p:nvSpPr>
        <p:spPr>
          <a:xfrm>
            <a:off x="3" y="-1"/>
            <a:ext cx="3047999" cy="112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p:cNvSpPr/>
          <p:nvPr/>
        </p:nvSpPr>
        <p:spPr>
          <a:xfrm>
            <a:off x="3048002" y="-1"/>
            <a:ext cx="3047999" cy="11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 Placeholder 11"/>
          <p:cNvSpPr>
            <a:spLocks noGrp="1"/>
          </p:cNvSpPr>
          <p:nvPr>
            <p:ph type="body" sz="quarter" idx="13"/>
          </p:nvPr>
        </p:nvSpPr>
        <p:spPr>
          <a:xfrm>
            <a:off x="838200" y="1908855"/>
            <a:ext cx="4851400" cy="2411685"/>
          </a:xfrm>
        </p:spPr>
        <p:txBody>
          <a:bodyPr>
            <a:noAutofit/>
          </a:bodyPr>
          <a:lstStyle>
            <a:lvl1pPr marL="0" indent="0">
              <a:buNone/>
              <a:defRPr sz="1600" baseline="0">
                <a:solidFill>
                  <a:schemeClr val="bg2"/>
                </a:solidFill>
              </a:defRPr>
            </a:lvl1pPr>
            <a:lvl2pPr marL="0" indent="0">
              <a:buNone/>
              <a:defRPr sz="1400" baseline="0">
                <a:solidFill>
                  <a:schemeClr val="accent3"/>
                </a:solidFill>
              </a:defRPr>
            </a:lvl2pPr>
            <a:lvl3pPr>
              <a:defRPr sz="1200" baseline="0"/>
            </a:lvl3pPr>
            <a:lvl4pPr>
              <a:defRPr sz="1200" baseline="0"/>
            </a:lvl4pPr>
            <a:lvl5pPr>
              <a:defRPr sz="1200" baseline="0"/>
            </a:lvl5pPr>
          </a:lstStyle>
          <a:p>
            <a:pPr lvl="0"/>
            <a:r>
              <a:rPr lang="en-US"/>
              <a:t>Click to edit Master text styles</a:t>
            </a:r>
          </a:p>
          <a:p>
            <a:pPr lvl="1"/>
            <a:r>
              <a:rPr lang="en-US"/>
              <a:t>Second level</a:t>
            </a:r>
          </a:p>
        </p:txBody>
      </p:sp>
      <p:sp>
        <p:nvSpPr>
          <p:cNvPr id="11" name="Rectangle 10"/>
          <p:cNvSpPr/>
          <p:nvPr userDrawn="1"/>
        </p:nvSpPr>
        <p:spPr>
          <a:xfrm>
            <a:off x="3" y="-1"/>
            <a:ext cx="3047999" cy="112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p:cNvSpPr/>
          <p:nvPr userDrawn="1"/>
        </p:nvSpPr>
        <p:spPr>
          <a:xfrm>
            <a:off x="3048002" y="-1"/>
            <a:ext cx="3047999" cy="11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799" y="6451601"/>
            <a:ext cx="1057852" cy="192868"/>
          </a:xfrm>
          <a:prstGeom prst="rect">
            <a:avLst/>
          </a:prstGeom>
        </p:spPr>
      </p:pic>
      <p:sp>
        <p:nvSpPr>
          <p:cNvPr id="17"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290839"/>
      </p:ext>
    </p:extLst>
  </p:cSld>
  <p:clrMapOvr>
    <a:masterClrMapping/>
  </p:clrMapOvr>
  <p:extLst>
    <p:ext uri="{DCECCB84-F9BA-43D5-87BE-67443E8EF086}">
      <p15:sldGuideLst xmlns:p15="http://schemas.microsoft.com/office/powerpoint/2012/main">
        <p15:guide id="1" orient="horz" pos="432">
          <p15:clr>
            <a:srgbClr val="FBAE40"/>
          </p15:clr>
        </p15:guide>
        <p15:guide id="2" orient="horz" pos="3936">
          <p15:clr>
            <a:srgbClr val="FBAE40"/>
          </p15:clr>
        </p15:guide>
        <p15:guide id="3" pos="2880">
          <p15:clr>
            <a:srgbClr val="FBAE40"/>
          </p15:clr>
        </p15:guide>
        <p15:guide id="4" pos="26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969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657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0370CF-3CF7-451E-9189-0A3C7E3DDA5E}"/>
              </a:ext>
            </a:extLst>
          </p:cNvPr>
          <p:cNvGraphicFramePr>
            <a:graphicFrameLocks noChangeAspect="1"/>
          </p:cNvGraphicFramePr>
          <p:nvPr userDrawn="1">
            <p:custDataLst>
              <p:tags r:id="rId26"/>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7660" name="think-cell Slide" r:id="rId28" imgW="503" imgH="503" progId="TCLayout.ActiveDocument.1">
                  <p:embed/>
                </p:oleObj>
              </mc:Choice>
              <mc:Fallback>
                <p:oleObj name="think-cell Slide" r:id="rId28" imgW="503" imgH="503" progId="TCLayout.ActiveDocument.1">
                  <p:embed/>
                  <p:pic>
                    <p:nvPicPr>
                      <p:cNvPr id="6" name="Object 5" hidden="1">
                        <a:extLst>
                          <a:ext uri="{FF2B5EF4-FFF2-40B4-BE49-F238E27FC236}">
                            <a16:creationId xmlns:a16="http://schemas.microsoft.com/office/drawing/2014/main" id="{150370CF-3CF7-451E-9189-0A3C7E3DDA5E}"/>
                          </a:ext>
                        </a:extLst>
                      </p:cNvPr>
                      <p:cNvPicPr/>
                      <p:nvPr/>
                    </p:nvPicPr>
                    <p:blipFill>
                      <a:blip r:embed="rId29"/>
                      <a:stretch>
                        <a:fillRect/>
                      </a:stretch>
                    </p:blipFill>
                    <p:spPr>
                      <a:xfrm>
                        <a:off x="2118" y="2118"/>
                        <a:ext cx="2117" cy="211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07F4594-8C76-4FF3-887E-672E4BC9F280}"/>
              </a:ext>
            </a:extLst>
          </p:cNvPr>
          <p:cNvSpPr/>
          <p:nvPr userDrawn="1">
            <p:custDataLst>
              <p:tags r:id="rId27"/>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p:cNvSpPr>
            <a:spLocks noGrp="1"/>
          </p:cNvSpPr>
          <p:nvPr>
            <p:ph type="title"/>
          </p:nvPr>
        </p:nvSpPr>
        <p:spPr>
          <a:xfrm>
            <a:off x="838200" y="365127"/>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3" y="-1"/>
            <a:ext cx="3047999" cy="112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a:off x="3048002" y="-1"/>
            <a:ext cx="3047999" cy="11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6096005" y="-1"/>
            <a:ext cx="3047999" cy="112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p:nvSpPr>
        <p:spPr>
          <a:xfrm>
            <a:off x="9144003" y="-1"/>
            <a:ext cx="3047999" cy="112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Slide Number Placeholder 5"/>
          <p:cNvSpPr>
            <a:spLocks noGrp="1"/>
          </p:cNvSpPr>
          <p:nvPr>
            <p:ph type="sldNum" sz="quarter" idx="4"/>
          </p:nvPr>
        </p:nvSpPr>
        <p:spPr>
          <a:xfrm>
            <a:off x="11170890" y="6307667"/>
            <a:ext cx="403044" cy="365127"/>
          </a:xfrm>
          <a:prstGeom prst="rect">
            <a:avLst/>
          </a:prstGeom>
        </p:spPr>
        <p:txBody>
          <a:bodyPr vert="horz" lIns="0" tIns="0" rIns="0" bIns="0" rtlCol="0" anchor="b" anchorCtr="0"/>
          <a:lstStyle>
            <a:lvl1pPr algn="ctr">
              <a:defRPr lang="en-US" sz="933" baseline="0" smtClean="0">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
        <p:nvSpPr>
          <p:cNvPr id="11" name="Rectangle 10"/>
          <p:cNvSpPr/>
          <p:nvPr userDrawn="1"/>
        </p:nvSpPr>
        <p:spPr>
          <a:xfrm>
            <a:off x="3" y="-1"/>
            <a:ext cx="3047999" cy="112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userDrawn="1"/>
        </p:nvSpPr>
        <p:spPr>
          <a:xfrm>
            <a:off x="3048002" y="-1"/>
            <a:ext cx="3047999" cy="11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a:off x="6096005" y="-1"/>
            <a:ext cx="3047999" cy="112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a:off x="9144003" y="-1"/>
            <a:ext cx="3047999" cy="112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28244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Lst>
  <p:hf hdr="0" ftr="0" dt="0"/>
  <p:txStyles>
    <p:titleStyle>
      <a:lvl1pPr algn="l" defTabSz="914377" rtl="0" eaLnBrk="1" latinLnBrk="0" hangingPunct="1">
        <a:lnSpc>
          <a:spcPct val="90000"/>
        </a:lnSpc>
        <a:spcBef>
          <a:spcPct val="0"/>
        </a:spcBef>
        <a:buNone/>
        <a:defRPr sz="4267"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600"/>
        </a:spcBef>
        <a:buFont typeface="Arial" panose="020B0604020202020204" pitchFamily="34" charset="0"/>
        <a:buNone/>
        <a:defRPr sz="2133" b="1" kern="1200" baseline="0">
          <a:solidFill>
            <a:schemeClr val="bg2"/>
          </a:solidFill>
          <a:latin typeface="+mn-lt"/>
          <a:ea typeface="+mn-ea"/>
          <a:cs typeface="+mn-cs"/>
        </a:defRPr>
      </a:lvl1pPr>
      <a:lvl2pPr marL="0" indent="0" algn="l" defTabSz="914377" rtl="0" eaLnBrk="1" latinLnBrk="0" hangingPunct="1">
        <a:lnSpc>
          <a:spcPct val="100000"/>
        </a:lnSpc>
        <a:spcBef>
          <a:spcPts val="400"/>
        </a:spcBef>
        <a:buFont typeface="Arial" panose="020B0604020202020204" pitchFamily="34" charset="0"/>
        <a:buNone/>
        <a:defRPr sz="1600" kern="1200" baseline="0">
          <a:solidFill>
            <a:schemeClr val="bg2"/>
          </a:solidFill>
          <a:latin typeface="+mn-lt"/>
          <a:ea typeface="+mn-ea"/>
          <a:cs typeface="+mn-cs"/>
        </a:defRPr>
      </a:lvl2pPr>
      <a:lvl3pPr marL="355591" indent="-157159" algn="l" defTabSz="914377" rtl="0" eaLnBrk="1" latinLnBrk="0" hangingPunct="1">
        <a:lnSpc>
          <a:spcPct val="100000"/>
        </a:lnSpc>
        <a:spcBef>
          <a:spcPts val="600"/>
        </a:spcBef>
        <a:buFont typeface="Arial" panose="020B0604020202020204" pitchFamily="34" charset="0"/>
        <a:buChar char="•"/>
        <a:defRPr sz="1600" kern="1200" baseline="0">
          <a:solidFill>
            <a:schemeClr val="bg2"/>
          </a:solidFill>
          <a:latin typeface="+mn-lt"/>
          <a:ea typeface="+mn-ea"/>
          <a:cs typeface="+mn-cs"/>
        </a:defRPr>
      </a:lvl3pPr>
      <a:lvl4pPr marL="571486" indent="-228594" algn="l" defTabSz="914377" rtl="0" eaLnBrk="1" latinLnBrk="0" hangingPunct="1">
        <a:lnSpc>
          <a:spcPct val="100000"/>
        </a:lnSpc>
        <a:spcBef>
          <a:spcPts val="600"/>
        </a:spcBef>
        <a:buFont typeface="Arial" panose="020B0604020202020204" pitchFamily="34" charset="0"/>
        <a:buChar char="–"/>
        <a:defRPr sz="1600" kern="1200" baseline="0">
          <a:solidFill>
            <a:schemeClr val="bg2"/>
          </a:solidFill>
          <a:latin typeface="+mn-lt"/>
          <a:ea typeface="+mn-ea"/>
          <a:cs typeface="+mn-cs"/>
        </a:defRPr>
      </a:lvl4pPr>
      <a:lvl5pPr marL="861992" indent="-228594" algn="l" defTabSz="914377" rtl="0" eaLnBrk="1" latinLnBrk="0" hangingPunct="1">
        <a:lnSpc>
          <a:spcPct val="100000"/>
        </a:lnSpc>
        <a:spcBef>
          <a:spcPts val="600"/>
        </a:spcBef>
        <a:buFont typeface="Arial" panose="020B0604020202020204" pitchFamily="34" charset="0"/>
        <a:buChar char="•"/>
        <a:defRPr sz="1600" kern="1200" baseline="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4032">
          <p15:clr>
            <a:srgbClr val="F26B43"/>
          </p15:clr>
        </p15:guide>
        <p15:guide id="1" orient="horz" pos="4184">
          <p15:clr>
            <a:srgbClr val="F26B43"/>
          </p15:clr>
        </p15:guide>
        <p15:guide id="2" orient="horz" pos="2160">
          <p15:clr>
            <a:srgbClr val="F26B43"/>
          </p15:clr>
        </p15:guide>
        <p15:guide id="3" pos="2160">
          <p15:clr>
            <a:srgbClr val="F26B43"/>
          </p15:clr>
        </p15:guide>
        <p15:guide id="4" orient="horz" pos="3138">
          <p15:clr>
            <a:srgbClr val="F26B43"/>
          </p15:clr>
        </p15:guide>
        <p15:guide id="5" orient="horz" pos="1620">
          <p15:clr>
            <a:srgbClr val="F26B43"/>
          </p15:clr>
        </p15:guide>
        <p15:guide id="6" pos="5376">
          <p15:clr>
            <a:srgbClr val="F26B43"/>
          </p15:clr>
        </p15:guide>
        <p15:guide id="7" pos="384">
          <p15:clr>
            <a:srgbClr val="F26B43"/>
          </p15:clr>
        </p15:guide>
        <p15:guide id="8"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5" imgW="473" imgH="473" progId="TCLayout.ActiveDocument.1">
                  <p:embed/>
                </p:oleObj>
              </mc:Choice>
              <mc:Fallback>
                <p:oleObj name="think-cell Slide" r:id="rId5" imgW="473" imgH="473"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4" name="Slide Number Placeholder 3"/>
          <p:cNvSpPr>
            <a:spLocks noGrp="1"/>
          </p:cNvSpPr>
          <p:nvPr>
            <p:ph type="sldNum" sz="quarter" idx="4"/>
          </p:nvPr>
        </p:nvSpPr>
        <p:spPr>
          <a:xfrm>
            <a:off x="11413513" y="6244017"/>
            <a:ext cx="403044" cy="36512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933" b="0" i="0" u="none" strike="noStrike" kern="1200" cap="none" spc="0" normalizeH="0" baseline="0" noProof="0" dirty="0">
              <a:ln>
                <a:noFill/>
              </a:ln>
              <a:solidFill>
                <a:srgbClr val="45120F"/>
              </a:solidFill>
              <a:effectLst/>
              <a:uLnTx/>
              <a:uFillTx/>
              <a:latin typeface="Arial" panose="020B0604020202020204"/>
              <a:ea typeface="+mn-ea"/>
              <a:cs typeface="+mn-cs"/>
            </a:endParaRPr>
          </a:p>
        </p:txBody>
      </p:sp>
      <p:pic>
        <p:nvPicPr>
          <p:cNvPr id="23" name="Picture 22"/>
          <p:cNvPicPr>
            <a:picLocks noChangeAspect="1"/>
          </p:cNvPicPr>
          <p:nvPr/>
        </p:nvPicPr>
        <p:blipFill rotWithShape="1">
          <a:blip r:embed="rId7"/>
          <a:srcRect t="1976" r="1027"/>
          <a:stretch/>
        </p:blipFill>
        <p:spPr>
          <a:xfrm>
            <a:off x="-60190" y="12002"/>
            <a:ext cx="12252190" cy="6845998"/>
          </a:xfrm>
          <a:prstGeom prst="rect">
            <a:avLst/>
          </a:prstGeom>
        </p:spPr>
      </p:pic>
      <p:sp>
        <p:nvSpPr>
          <p:cNvPr id="12" name="TextBox 11"/>
          <p:cNvSpPr txBox="1"/>
          <p:nvPr/>
        </p:nvSpPr>
        <p:spPr>
          <a:xfrm>
            <a:off x="877454" y="732549"/>
            <a:ext cx="11905673" cy="1323439"/>
          </a:xfrm>
          <a:prstGeom prst="rect">
            <a:avLst/>
          </a:prstGeom>
          <a:noFill/>
        </p:spPr>
        <p:txBody>
          <a:bodyPr wrap="square" rtlCol="0">
            <a:spAutoFit/>
          </a:bodyPr>
          <a:lstStyle/>
          <a:p>
            <a:pPr lvl="0">
              <a:defRPr/>
            </a:pPr>
            <a:r>
              <a:rPr lang="en-US" sz="4000" b="1" dirty="0" smtClean="0">
                <a:solidFill>
                  <a:schemeClr val="bg1"/>
                </a:solidFill>
              </a:rPr>
              <a:t>SABs oral submission to </a:t>
            </a:r>
            <a:r>
              <a:rPr lang="en-US" sz="4000" b="1" dirty="0">
                <a:solidFill>
                  <a:schemeClr val="bg1"/>
                </a:solidFill>
              </a:rPr>
              <a:t>the 2021 Revised Fiscal Framework and Revenue Proposals </a:t>
            </a:r>
            <a:endParaRPr lang="en-ZA" sz="4000" b="1" dirty="0" smtClean="0">
              <a:solidFill>
                <a:schemeClr val="bg1"/>
              </a:solidFill>
              <a:latin typeface="Arial" panose="020B0604020202020204"/>
            </a:endParaRPr>
          </a:p>
        </p:txBody>
      </p:sp>
      <p:sp>
        <p:nvSpPr>
          <p:cNvPr id="8" name="object 4"/>
          <p:cNvSpPr/>
          <p:nvPr/>
        </p:nvSpPr>
        <p:spPr>
          <a:xfrm>
            <a:off x="0" y="5423413"/>
            <a:ext cx="3982720" cy="1434588"/>
          </a:xfrm>
          <a:prstGeom prst="rect">
            <a:avLst/>
          </a:prstGeom>
          <a:blipFill>
            <a:blip r:embed="rId8" cstate="print"/>
            <a:stretch>
              <a:fillRect/>
            </a:stretch>
          </a:blipFill>
        </p:spPr>
        <p:txBody>
          <a:bodyPr wrap="square" lIns="0" tIns="0" rIns="0" bIns="0" rtlCol="0"/>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7469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3" y="196893"/>
            <a:ext cx="10515600" cy="1044303"/>
          </a:xfrm>
        </p:spPr>
        <p:txBody>
          <a:bodyPr/>
          <a:lstStyle/>
          <a:p>
            <a:r>
              <a:rPr lang="en-US" dirty="0" smtClean="0"/>
              <a:t>Introduction</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
        <p:nvSpPr>
          <p:cNvPr id="7" name="Content Placeholder 6"/>
          <p:cNvSpPr>
            <a:spLocks noGrp="1"/>
          </p:cNvSpPr>
          <p:nvPr>
            <p:ph idx="1"/>
          </p:nvPr>
        </p:nvSpPr>
        <p:spPr>
          <a:xfrm>
            <a:off x="267994" y="719044"/>
            <a:ext cx="11305940" cy="5327220"/>
          </a:xfrm>
        </p:spPr>
        <p:txBody>
          <a:bodyPr/>
          <a:lstStyle/>
          <a:p>
            <a:pPr marL="342900" indent="-342900">
              <a:buFont typeface="Arial" panose="020B0604020202020204" pitchFamily="34" charset="0"/>
              <a:buChar char="•"/>
            </a:pPr>
            <a:r>
              <a:rPr lang="en-US" sz="2400" dirty="0" smtClean="0"/>
              <a:t>As SAB the emphasis that the Minister has made in </a:t>
            </a:r>
            <a:r>
              <a:rPr lang="en-US" sz="2400" dirty="0"/>
              <a:t>his maiden </a:t>
            </a:r>
            <a:r>
              <a:rPr lang="en-US" sz="2400" dirty="0" smtClean="0"/>
              <a:t>MTBPS, the </a:t>
            </a:r>
            <a:r>
              <a:rPr lang="en-US" sz="2400" dirty="0"/>
              <a:t>extensiveness of South Africa’s long-standing macroeconomic issues of poverty and unemployment and the </a:t>
            </a:r>
            <a:r>
              <a:rPr lang="en-US" sz="2400" dirty="0" err="1"/>
              <a:t>prioritisation</a:t>
            </a:r>
            <a:r>
              <a:rPr lang="en-US" sz="2400" dirty="0"/>
              <a:t> of the national budget to dealing with these issues in a substantial manner. </a:t>
            </a:r>
            <a:endParaRPr lang="en-US" sz="2400" dirty="0" smtClean="0"/>
          </a:p>
          <a:p>
            <a:pPr marL="342900" indent="-342900">
              <a:buFont typeface="Arial" panose="020B0604020202020204" pitchFamily="34" charset="0"/>
              <a:buChar char="•"/>
            </a:pPr>
            <a:r>
              <a:rPr lang="en-US" sz="2400" dirty="0" smtClean="0"/>
              <a:t>We commend the </a:t>
            </a:r>
            <a:r>
              <a:rPr lang="en-US" sz="2400" dirty="0"/>
              <a:t>Minster for highlighting that business remains constrained by persistent obstacles such as electricity shortages, inadequate broadband spectrum and red tape. The lack of progress in implementing reforms, including increasing the competition in electricity supply that has constrained business growth</a:t>
            </a:r>
            <a:r>
              <a:rPr lang="en-US" sz="2400" dirty="0" smtClean="0"/>
              <a:t>.</a:t>
            </a:r>
          </a:p>
          <a:p>
            <a:pPr marL="342900" indent="-342900">
              <a:buFont typeface="Arial" panose="020B0604020202020204" pitchFamily="34" charset="0"/>
              <a:buChar char="•"/>
            </a:pPr>
            <a:r>
              <a:rPr lang="en-US" sz="2400" dirty="0"/>
              <a:t>Over the medium-term the government has </a:t>
            </a:r>
            <a:r>
              <a:rPr lang="en-US" sz="2400" dirty="0" err="1"/>
              <a:t>signalled</a:t>
            </a:r>
            <a:r>
              <a:rPr lang="en-US" sz="2400" dirty="0"/>
              <a:t> its intention to shift expenditure away from consumption and crisis response towards growth-enhancing investment. The public sector can indeed lay the foundation for this to happen</a:t>
            </a:r>
            <a:r>
              <a:rPr lang="en-US" sz="2400" u="sng" dirty="0"/>
              <a:t>, in partnership with the private-sector that has the ability to foster investment and increase job creation.</a:t>
            </a:r>
          </a:p>
        </p:txBody>
      </p:sp>
    </p:spTree>
    <p:extLst>
      <p:ext uri="{BB962C8B-B14F-4D97-AF65-F5344CB8AC3E}">
        <p14:creationId xmlns:p14="http://schemas.microsoft.com/office/powerpoint/2010/main" val="156862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71163"/>
            <a:ext cx="10515600" cy="1044303"/>
          </a:xfrm>
        </p:spPr>
        <p:txBody>
          <a:bodyPr/>
          <a:lstStyle/>
          <a:p>
            <a:r>
              <a:rPr lang="en-US" dirty="0" smtClean="0"/>
              <a:t>Macro-Fiscal position of South Africa</a:t>
            </a:r>
            <a:endParaRPr lang="en-US" dirty="0"/>
          </a:p>
        </p:txBody>
      </p:sp>
      <p:sp>
        <p:nvSpPr>
          <p:cNvPr id="3" name="Content Placeholder 2"/>
          <p:cNvSpPr>
            <a:spLocks noGrp="1"/>
          </p:cNvSpPr>
          <p:nvPr>
            <p:ph idx="1"/>
          </p:nvPr>
        </p:nvSpPr>
        <p:spPr>
          <a:xfrm>
            <a:off x="231047" y="762884"/>
            <a:ext cx="11573025" cy="5665625"/>
          </a:xfrm>
        </p:spPr>
        <p:txBody>
          <a:bodyPr/>
          <a:lstStyle/>
          <a:p>
            <a:pPr marL="342900" indent="-342900">
              <a:buFont typeface="Arial" panose="020B0604020202020204" pitchFamily="34" charset="0"/>
              <a:buChar char="•"/>
            </a:pPr>
            <a:r>
              <a:rPr lang="en-US" dirty="0"/>
              <a:t>The 2021 Medium Term Budget Policy Statement (MTBPS) charts a course that will enable South Africa to continue the difficult task set out in the 2020 MTBPS, of economic recovery. Government’s central policy goals over the next three years are to position the economy for faster, broad-based economic growth, and to return the public finances to a sustainable position</a:t>
            </a:r>
            <a:r>
              <a:rPr lang="en-US" dirty="0" smtClean="0"/>
              <a:t>.</a:t>
            </a:r>
          </a:p>
          <a:p>
            <a:pPr marL="342900" indent="-342900">
              <a:buFont typeface="Arial" panose="020B0604020202020204" pitchFamily="34" charset="0"/>
              <a:buChar char="•"/>
            </a:pPr>
            <a:r>
              <a:rPr lang="en-US" dirty="0"/>
              <a:t>As deliberations take place on the medium-term budget, our ask is simple especially during a time when the entire economy has suffered, and the beer industry has been particularly hard hit. Minister excise policy certainty is critical to our business. </a:t>
            </a:r>
            <a:r>
              <a:rPr lang="en-US" u="sng" dirty="0"/>
              <a:t>When you decide to keep excise adjustments at or below inflation in line with policy, the beer value chain can start to grow again, business by business, allowing green shoots to spread throughout the economy.</a:t>
            </a:r>
            <a:r>
              <a:rPr lang="en-US" dirty="0"/>
              <a:t> When we rebuild our beer value chain business by business, we can continue to contribute to the </a:t>
            </a:r>
            <a:r>
              <a:rPr lang="en-US" dirty="0" err="1"/>
              <a:t>fiscus</a:t>
            </a:r>
            <a:r>
              <a:rPr lang="en-US" dirty="0"/>
              <a:t> through taxes</a:t>
            </a:r>
            <a:r>
              <a:rPr lang="en-US" dirty="0" smtClean="0"/>
              <a:t>.</a:t>
            </a:r>
          </a:p>
          <a:p>
            <a:pPr marL="342900" indent="-342900">
              <a:buFont typeface="Arial" panose="020B0604020202020204" pitchFamily="34" charset="0"/>
              <a:buChar char="•"/>
            </a:pPr>
            <a:r>
              <a:rPr lang="en-US" dirty="0" smtClean="0"/>
              <a:t>National Treasury has repeatedly stated that excise policy is only implemented </a:t>
            </a:r>
            <a:r>
              <a:rPr lang="en-US" dirty="0"/>
              <a:t>as a policy guideline, </a:t>
            </a:r>
            <a:r>
              <a:rPr lang="en-US" dirty="0" smtClean="0"/>
              <a:t>meaning </a:t>
            </a:r>
            <a:r>
              <a:rPr lang="en-US" dirty="0"/>
              <a:t>that the beer industry has no transparency or certainty to plan its business costs or future investments with regards to excise. </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305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0" y="124981"/>
            <a:ext cx="10515600" cy="863309"/>
          </a:xfrm>
        </p:spPr>
        <p:txBody>
          <a:bodyPr>
            <a:normAutofit fontScale="90000"/>
          </a:bodyPr>
          <a:lstStyle/>
          <a:p>
            <a:r>
              <a:rPr lang="en-US" sz="3200" dirty="0" smtClean="0"/>
              <a:t>Medium-term outlook and specific excise duties </a:t>
            </a:r>
            <a:r>
              <a:rPr lang="en-US" sz="2800" dirty="0" smtClean="0"/>
              <a:t>related</a:t>
            </a:r>
            <a:r>
              <a:rPr lang="en-US" sz="3200" dirty="0" smtClean="0"/>
              <a:t> matters</a:t>
            </a:r>
            <a:endParaRPr lang="en-US" sz="32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pic>
        <p:nvPicPr>
          <p:cNvPr id="11" name="Content Placeholder 10"/>
          <p:cNvPicPr>
            <a:picLocks noGrp="1" noChangeAspect="1"/>
          </p:cNvPicPr>
          <p:nvPr>
            <p:ph idx="1"/>
          </p:nvPr>
        </p:nvPicPr>
        <p:blipFill>
          <a:blip r:embed="rId2"/>
          <a:stretch>
            <a:fillRect/>
          </a:stretch>
        </p:blipFill>
        <p:spPr>
          <a:xfrm>
            <a:off x="84467" y="1331313"/>
            <a:ext cx="5624404" cy="2093617"/>
          </a:xfrm>
          <a:prstGeom prst="rect">
            <a:avLst/>
          </a:prstGeom>
        </p:spPr>
      </p:pic>
      <p:pic>
        <p:nvPicPr>
          <p:cNvPr id="18" name="Content Placeholder 17"/>
          <p:cNvPicPr>
            <a:picLocks noGrp="1" noChangeAspect="1"/>
          </p:cNvPicPr>
          <p:nvPr>
            <p:ph idx="12"/>
          </p:nvPr>
        </p:nvPicPr>
        <p:blipFill>
          <a:blip r:embed="rId3"/>
          <a:stretch>
            <a:fillRect/>
          </a:stretch>
        </p:blipFill>
        <p:spPr>
          <a:xfrm>
            <a:off x="6089591" y="1331312"/>
            <a:ext cx="5575937" cy="2093617"/>
          </a:xfrm>
          <a:prstGeom prst="rect">
            <a:avLst/>
          </a:prstGeom>
        </p:spPr>
      </p:pic>
      <p:sp>
        <p:nvSpPr>
          <p:cNvPr id="19" name="TextBox 18"/>
          <p:cNvSpPr txBox="1"/>
          <p:nvPr/>
        </p:nvSpPr>
        <p:spPr>
          <a:xfrm flipH="1">
            <a:off x="55960" y="968134"/>
            <a:ext cx="6033631" cy="369332"/>
          </a:xfrm>
          <a:prstGeom prst="rect">
            <a:avLst/>
          </a:prstGeom>
          <a:noFill/>
        </p:spPr>
        <p:txBody>
          <a:bodyPr wrap="square" rtlCol="0">
            <a:spAutoFit/>
          </a:bodyPr>
          <a:lstStyle/>
          <a:p>
            <a:r>
              <a:rPr lang="en-US" b="1" dirty="0"/>
              <a:t>We would like to raise two key issues:</a:t>
            </a:r>
          </a:p>
        </p:txBody>
      </p:sp>
      <p:sp>
        <p:nvSpPr>
          <p:cNvPr id="20" name="TextBox 19"/>
          <p:cNvSpPr txBox="1"/>
          <p:nvPr/>
        </p:nvSpPr>
        <p:spPr>
          <a:xfrm flipH="1">
            <a:off x="84467" y="3482580"/>
            <a:ext cx="5569990" cy="2092881"/>
          </a:xfrm>
          <a:prstGeom prst="rect">
            <a:avLst/>
          </a:prstGeom>
          <a:solidFill>
            <a:schemeClr val="accent1">
              <a:lumMod val="60000"/>
              <a:lumOff val="40000"/>
            </a:schemeClr>
          </a:solidFill>
          <a:ln>
            <a:solidFill>
              <a:schemeClr val="tx1"/>
            </a:solidFill>
          </a:ln>
        </p:spPr>
        <p:txBody>
          <a:bodyPr wrap="square" rtlCol="0">
            <a:spAutoFit/>
          </a:bodyPr>
          <a:lstStyle/>
          <a:p>
            <a:r>
              <a:rPr lang="en-US" sz="1400" b="1" u="sng" dirty="0" smtClean="0"/>
              <a:t>1.All </a:t>
            </a:r>
            <a:r>
              <a:rPr lang="en-US" sz="1400" b="1" u="sng" dirty="0"/>
              <a:t>major tax categories have grown above 2019/20 levels, except for specific excise duties</a:t>
            </a:r>
            <a:r>
              <a:rPr lang="en-US" sz="1400" b="1" dirty="0"/>
              <a:t>. </a:t>
            </a:r>
            <a:r>
              <a:rPr lang="en-US" sz="1400" dirty="0"/>
              <a:t>The fact that excise duties have not recovered Minster, is a direct reflection of the reality that the beer industry is still reeling from the effects of the pandemic and have not yet entered the path of economic recovery</a:t>
            </a:r>
            <a:r>
              <a:rPr lang="en-US" sz="1400" dirty="0" smtClean="0"/>
              <a:t>.</a:t>
            </a:r>
          </a:p>
          <a:p>
            <a:endParaRPr lang="en-US" sz="1400" dirty="0"/>
          </a:p>
          <a:p>
            <a:endParaRPr lang="en-US" sz="1400" dirty="0" smtClean="0"/>
          </a:p>
          <a:p>
            <a:endParaRPr lang="en-US" sz="1400" dirty="0"/>
          </a:p>
          <a:p>
            <a:endParaRPr lang="en-US" dirty="0"/>
          </a:p>
        </p:txBody>
      </p:sp>
      <p:sp>
        <p:nvSpPr>
          <p:cNvPr id="21" name="TextBox 20"/>
          <p:cNvSpPr txBox="1"/>
          <p:nvPr/>
        </p:nvSpPr>
        <p:spPr>
          <a:xfrm flipH="1">
            <a:off x="6089592" y="3477248"/>
            <a:ext cx="5575936" cy="2092881"/>
          </a:xfrm>
          <a:prstGeom prst="rect">
            <a:avLst/>
          </a:prstGeom>
          <a:solidFill>
            <a:schemeClr val="accent1">
              <a:lumMod val="60000"/>
              <a:lumOff val="40000"/>
            </a:schemeClr>
          </a:solidFill>
          <a:ln>
            <a:solidFill>
              <a:schemeClr val="tx1"/>
            </a:solidFill>
          </a:ln>
        </p:spPr>
        <p:txBody>
          <a:bodyPr wrap="square" rtlCol="0">
            <a:spAutoFit/>
          </a:bodyPr>
          <a:lstStyle/>
          <a:p>
            <a:r>
              <a:rPr lang="en-US" sz="1400" b="1" dirty="0" smtClean="0"/>
              <a:t>2. </a:t>
            </a:r>
            <a:r>
              <a:rPr lang="en-US" sz="1400" b="1" u="sng" dirty="0" smtClean="0"/>
              <a:t>The </a:t>
            </a:r>
            <a:r>
              <a:rPr lang="en-US" sz="1400" b="1" u="sng" dirty="0"/>
              <a:t>tax base for increases in specific excise duties has changed from consumer price inflation (CPI) to the growth in household consumption.</a:t>
            </a:r>
            <a:r>
              <a:rPr lang="en-US" sz="1400" b="1" dirty="0"/>
              <a:t> </a:t>
            </a:r>
            <a:r>
              <a:rPr lang="en-US" sz="1400" dirty="0"/>
              <a:t>This may decrease the ability of the alcohol industry to plan excise costs as household consumption growth is far more volatile (see figure 1 below) and also forecasts are not easily available to the industry, unlike CPI. Also, household consumption has tended to grow faster than CPI, which would create greater cost pressures for the beer industry.</a:t>
            </a:r>
          </a:p>
          <a:p>
            <a:endParaRPr lang="en-US" dirty="0"/>
          </a:p>
        </p:txBody>
      </p:sp>
      <p:sp>
        <p:nvSpPr>
          <p:cNvPr id="22" name="TextBox 21"/>
          <p:cNvSpPr txBox="1"/>
          <p:nvPr/>
        </p:nvSpPr>
        <p:spPr>
          <a:xfrm>
            <a:off x="84467" y="5633111"/>
            <a:ext cx="11664691" cy="1107996"/>
          </a:xfrm>
          <a:prstGeom prst="rect">
            <a:avLst/>
          </a:prstGeom>
          <a:solidFill>
            <a:schemeClr val="bg2">
              <a:lumMod val="25000"/>
              <a:lumOff val="75000"/>
            </a:schemeClr>
          </a:solidFill>
          <a:ln>
            <a:solidFill>
              <a:schemeClr val="tx1"/>
            </a:solidFill>
          </a:ln>
        </p:spPr>
        <p:txBody>
          <a:bodyPr wrap="square" rtlCol="0">
            <a:spAutoFit/>
          </a:bodyPr>
          <a:lstStyle/>
          <a:p>
            <a:r>
              <a:rPr lang="en-US" sz="1200" b="1" dirty="0"/>
              <a:t>What we would like to know from National Treasury is</a:t>
            </a:r>
            <a:r>
              <a:rPr lang="en-US" sz="1200" b="1" dirty="0" smtClean="0"/>
              <a:t>:</a:t>
            </a:r>
            <a:endParaRPr lang="en-US" sz="1200" b="1" dirty="0"/>
          </a:p>
          <a:p>
            <a:r>
              <a:rPr lang="en-US" sz="1200" b="1" dirty="0" smtClean="0"/>
              <a:t>a) If </a:t>
            </a:r>
            <a:r>
              <a:rPr lang="en-US" sz="1200" b="1" dirty="0"/>
              <a:t>the beer industry will be given a chance to recover via targeted economic and tax relief in the medium-term budget so that we can once again contribute through taxes to the </a:t>
            </a:r>
            <a:r>
              <a:rPr lang="en-US" sz="1200" b="1" dirty="0" err="1"/>
              <a:t>fiscus</a:t>
            </a:r>
            <a:r>
              <a:rPr lang="en-US" sz="1200" b="1" dirty="0"/>
              <a:t>;</a:t>
            </a:r>
          </a:p>
          <a:p>
            <a:r>
              <a:rPr lang="en-US" sz="1200" b="1" dirty="0" smtClean="0"/>
              <a:t>b) The </a:t>
            </a:r>
            <a:r>
              <a:rPr lang="en-US" sz="1200" b="1" dirty="0"/>
              <a:t>rationale behind the re-basing of specific excise duty taxes away from CPI to household consumption growth.</a:t>
            </a:r>
          </a:p>
          <a:p>
            <a:endParaRPr lang="en-US" dirty="0"/>
          </a:p>
        </p:txBody>
      </p:sp>
    </p:spTree>
    <p:extLst>
      <p:ext uri="{BB962C8B-B14F-4D97-AF65-F5344CB8AC3E}">
        <p14:creationId xmlns:p14="http://schemas.microsoft.com/office/powerpoint/2010/main" val="325489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982"/>
            <a:ext cx="10515600" cy="1044303"/>
          </a:xfrm>
        </p:spPr>
        <p:txBody>
          <a:bodyPr/>
          <a:lstStyle/>
          <a:p>
            <a:r>
              <a:rPr lang="en-US" dirty="0" smtClean="0"/>
              <a:t>Economic Recovery in the context of the Medium-term budget: Implications for the beer industry</a:t>
            </a:r>
            <a:endParaRPr lang="en-US" dirty="0"/>
          </a:p>
        </p:txBody>
      </p:sp>
      <p:sp>
        <p:nvSpPr>
          <p:cNvPr id="3" name="Content Placeholder 2"/>
          <p:cNvSpPr>
            <a:spLocks noGrp="1"/>
          </p:cNvSpPr>
          <p:nvPr>
            <p:ph idx="1"/>
          </p:nvPr>
        </p:nvSpPr>
        <p:spPr>
          <a:xfrm>
            <a:off x="404090" y="1086157"/>
            <a:ext cx="11520055" cy="5323879"/>
          </a:xfrm>
        </p:spPr>
        <p:txBody>
          <a:bodyPr/>
          <a:lstStyle/>
          <a:p>
            <a:r>
              <a:rPr lang="en-US" u="sng" dirty="0"/>
              <a:t>MTBPS</a:t>
            </a:r>
            <a:r>
              <a:rPr lang="en-US" dirty="0"/>
              <a:t>: Government’s efforts to manage the COVID-19 pandemic and support vulnerable households and firms has required increased spending in the current year</a:t>
            </a:r>
            <a:r>
              <a:rPr lang="en-US" dirty="0" smtClean="0"/>
              <a:t>. Further increases will be elaborated in the 2022 Budget. </a:t>
            </a:r>
          </a:p>
          <a:p>
            <a:r>
              <a:rPr lang="en-US" u="sng" dirty="0"/>
              <a:t>SAB Position</a:t>
            </a:r>
            <a:r>
              <a:rPr lang="en-US" dirty="0"/>
              <a:t>: </a:t>
            </a:r>
            <a:endParaRPr lang="en-US" dirty="0" smtClean="0"/>
          </a:p>
          <a:p>
            <a:pPr marL="342900" indent="-342900">
              <a:buFont typeface="Arial" panose="020B0604020202020204" pitchFamily="34" charset="0"/>
              <a:buChar char="•"/>
            </a:pPr>
            <a:r>
              <a:rPr lang="en-US" dirty="0" smtClean="0"/>
              <a:t>The </a:t>
            </a:r>
            <a:r>
              <a:rPr lang="en-US" dirty="0"/>
              <a:t>beer industry is still grappling with the economic impact of the COVID-19 pandemic that had led to 161 of days of no trade and multiple restrictions. </a:t>
            </a:r>
            <a:endParaRPr lang="en-US" dirty="0" smtClean="0"/>
          </a:p>
          <a:p>
            <a:pPr marL="342900" indent="-342900">
              <a:buFont typeface="Arial" panose="020B0604020202020204" pitchFamily="34" charset="0"/>
              <a:buChar char="•"/>
            </a:pPr>
            <a:r>
              <a:rPr lang="en-US" dirty="0" smtClean="0"/>
              <a:t>Despite </a:t>
            </a:r>
            <a:r>
              <a:rPr lang="en-US" dirty="0"/>
              <a:t>the challenging business environment that we have been faced with, SAB is still determined to be part of the economic recovery story of South Africa, via the growth of the beer value chain and the overall improvement in the job and investment landscape of the country. </a:t>
            </a:r>
            <a:r>
              <a:rPr lang="en-US" dirty="0" smtClean="0"/>
              <a:t>Earlier </a:t>
            </a:r>
            <a:r>
              <a:rPr lang="en-US" dirty="0"/>
              <a:t>in the year SAB announced that it has allocated a R2 billion capital investment for its South African operations earmarked for 2022</a:t>
            </a:r>
            <a:r>
              <a:rPr lang="en-US" dirty="0" smtClean="0"/>
              <a:t>.</a:t>
            </a:r>
          </a:p>
          <a:p>
            <a:pPr marL="342900" indent="-342900">
              <a:buFont typeface="Arial" panose="020B0604020202020204" pitchFamily="34" charset="0"/>
              <a:buChar char="•"/>
            </a:pPr>
            <a:r>
              <a:rPr lang="en-US" u="sng" dirty="0" smtClean="0"/>
              <a:t>The </a:t>
            </a:r>
            <a:r>
              <a:rPr lang="en-US" u="sng" dirty="0"/>
              <a:t>beer industry has not received specific economic and tax relief from the government in order to continue to sustain our businesses through the length of the pandemic.</a:t>
            </a:r>
            <a:r>
              <a:rPr lang="en-US" dirty="0"/>
              <a:t> </a:t>
            </a:r>
            <a:r>
              <a:rPr lang="en-US" i="1" dirty="0"/>
              <a:t>We therefore request that National Treasury grant in the medium term a below or no inflation increase in excise to allow for our sector to </a:t>
            </a:r>
            <a:r>
              <a:rPr lang="en-US" i="1" dirty="0" smtClean="0"/>
              <a:t>recover</a:t>
            </a:r>
            <a:r>
              <a:rPr lang="en-US" dirty="0" smtClean="0"/>
              <a:t>. </a:t>
            </a: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2088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219"/>
            <a:ext cx="10515600" cy="632400"/>
          </a:xfrm>
        </p:spPr>
        <p:txBody>
          <a:bodyPr/>
          <a:lstStyle/>
          <a:p>
            <a:r>
              <a:rPr lang="en-US" dirty="0" smtClean="0"/>
              <a:t>Conclusion</a:t>
            </a:r>
            <a:endParaRPr lang="en-US" dirty="0"/>
          </a:p>
        </p:txBody>
      </p:sp>
      <p:sp>
        <p:nvSpPr>
          <p:cNvPr id="3" name="Content Placeholder 2"/>
          <p:cNvSpPr>
            <a:spLocks noGrp="1"/>
          </p:cNvSpPr>
          <p:nvPr>
            <p:ph idx="1"/>
          </p:nvPr>
        </p:nvSpPr>
        <p:spPr>
          <a:xfrm>
            <a:off x="320962" y="544947"/>
            <a:ext cx="11621655" cy="4767535"/>
          </a:xfrm>
        </p:spPr>
        <p:txBody>
          <a:bodyPr/>
          <a:lstStyle/>
          <a:p>
            <a:pPr marL="342900" indent="-342900">
              <a:buFont typeface="Arial" panose="020B0604020202020204" pitchFamily="34" charset="0"/>
              <a:buChar char="•"/>
            </a:pPr>
            <a:r>
              <a:rPr lang="en-US" dirty="0"/>
              <a:t>SAB has been an active participant in the parliamentary process related to the amendment of the fiscal framework and the money bills in general.  We have also made several submissions to National Treasury as a means of addressing the shortcomings and gaps in the current excise tax policy. In particular, we continue to seek platforms that allow for fruitful engagement with government around the excise tax framework. To that end we look forward to the release of the discussion paper around the excise policy review by Treasury and the related stakeholder engagement process</a:t>
            </a:r>
            <a:r>
              <a:rPr lang="en-US" dirty="0" smtClean="0"/>
              <a:t>.</a:t>
            </a:r>
          </a:p>
          <a:p>
            <a:pPr marL="342900" indent="-342900">
              <a:buFont typeface="Arial" panose="020B0604020202020204" pitchFamily="34" charset="0"/>
              <a:buChar char="•"/>
            </a:pPr>
            <a:r>
              <a:rPr lang="en-US" dirty="0"/>
              <a:t>We are concerned that there may be limited engagement with National Treasury prior to the 2022 Budget, because of timelines in the budget cycle having been pushed back, however we would like to request that Pre-Budget 2022 engagements be </a:t>
            </a:r>
            <a:r>
              <a:rPr lang="en-US" dirty="0" err="1"/>
              <a:t>prioritised</a:t>
            </a:r>
            <a:r>
              <a:rPr lang="en-US" dirty="0"/>
              <a:t> by Treasury.</a:t>
            </a:r>
          </a:p>
          <a:p>
            <a:pPr marL="342900" indent="-342900">
              <a:buFont typeface="Arial" panose="020B0604020202020204" pitchFamily="34" charset="0"/>
              <a:buChar char="•"/>
            </a:pPr>
            <a:r>
              <a:rPr lang="en-US" u="sng" dirty="0"/>
              <a:t>We continue to seek both economic and excise tax relief from the government that allows us to get back to a place where we can once again be a significant driver of investment and job growth. </a:t>
            </a:r>
            <a:r>
              <a:rPr lang="en-US" dirty="0"/>
              <a:t>We are currently at the stage in our business where we are putting together plans as to where we want to place our future investments and assessing whether South Africa has the business enabling environment for us to do this.</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srgbClr val="45120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33" b="0" i="0" u="none" strike="noStrike" kern="1200" cap="none" spc="0" normalizeH="0" baseline="0" noProof="0">
              <a:ln>
                <a:noFill/>
              </a:ln>
              <a:solidFill>
                <a:srgbClr val="45120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859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9EE1FA-814C-4BDC-9591-31839B5CF716}" type="slidenum">
              <a:rPr kumimoji="0" lang="en-US" sz="933"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33"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955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2oeF84rTCoQDCvLZHxA1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Oizc_sMpNP1z9aJb1Msvg"/>
</p:tagLst>
</file>

<file path=ppt/theme/theme1.xml><?xml version="1.0" encoding="utf-8"?>
<a:theme xmlns:a="http://schemas.openxmlformats.org/drawingml/2006/main" name="4_ABIinBev_4x3_v1">
  <a:themeElements>
    <a:clrScheme name="ABI">
      <a:dk1>
        <a:sysClr val="windowText" lastClr="000000"/>
      </a:dk1>
      <a:lt1>
        <a:sysClr val="window" lastClr="FFFFFF"/>
      </a:lt1>
      <a:dk2>
        <a:srgbClr val="C00000"/>
      </a:dk2>
      <a:lt2>
        <a:srgbClr val="45120F"/>
      </a:lt2>
      <a:accent1>
        <a:srgbClr val="F39C1F"/>
      </a:accent1>
      <a:accent2>
        <a:srgbClr val="DA5926"/>
      </a:accent2>
      <a:accent3>
        <a:srgbClr val="C33827"/>
      </a:accent3>
      <a:accent4>
        <a:srgbClr val="89231A"/>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3044</TotalTime>
  <Words>1041</Words>
  <Application>Microsoft Office PowerPoint</Application>
  <PresentationFormat>Widescreen</PresentationFormat>
  <Paragraphs>36</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Arial Narrow</vt:lpstr>
      <vt:lpstr>Calibri</vt:lpstr>
      <vt:lpstr>4_ABIinBev_4x3_v1</vt:lpstr>
      <vt:lpstr>think-cell Slide</vt:lpstr>
      <vt:lpstr>PowerPoint Presentation</vt:lpstr>
      <vt:lpstr>Introduction</vt:lpstr>
      <vt:lpstr>Macro-Fiscal position of South Africa</vt:lpstr>
      <vt:lpstr>Medium-term outlook and specific excise duties related matters</vt:lpstr>
      <vt:lpstr>Economic Recovery in the context of the Medium-term budget: Implications for the beer industry</vt:lpstr>
      <vt:lpstr>Conclusion</vt:lpstr>
      <vt:lpstr>End</vt:lpstr>
    </vt:vector>
  </TitlesOfParts>
  <Company>AbInbev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ask</dc:title>
  <dc:creator>Noni Qoboshiyana</dc:creator>
  <cp:lastModifiedBy>Fatsani Banda - COF</cp:lastModifiedBy>
  <cp:revision>105</cp:revision>
  <dcterms:created xsi:type="dcterms:W3CDTF">2021-06-17T06:43:22Z</dcterms:created>
  <dcterms:modified xsi:type="dcterms:W3CDTF">2021-11-16T09:22:25Z</dcterms:modified>
</cp:coreProperties>
</file>