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0" r:id="rId2"/>
  </p:sldMasterIdLst>
  <p:notesMasterIdLst>
    <p:notesMasterId r:id="rId13"/>
  </p:notesMasterIdLst>
  <p:handoutMasterIdLst>
    <p:handoutMasterId r:id="rId14"/>
  </p:handoutMasterIdLst>
  <p:sldIdLst>
    <p:sldId id="256" r:id="rId3"/>
    <p:sldId id="260" r:id="rId4"/>
    <p:sldId id="274" r:id="rId5"/>
    <p:sldId id="275" r:id="rId6"/>
    <p:sldId id="276" r:id="rId7"/>
    <p:sldId id="279" r:id="rId8"/>
    <p:sldId id="277" r:id="rId9"/>
    <p:sldId id="278" r:id="rId10"/>
    <p:sldId id="281" r:id="rId11"/>
    <p:sldId id="273" r:id="rId12"/>
  </p:sldIdLst>
  <p:sldSz cx="18288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9FF"/>
    <a:srgbClr val="6666FF"/>
    <a:srgbClr val="6600CC"/>
    <a:srgbClr val="9999FF"/>
    <a:srgbClr val="6699FF"/>
    <a:srgbClr val="0066FF"/>
    <a:srgbClr val="003399"/>
    <a:srgbClr val="3333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94"/>
  </p:normalViewPr>
  <p:slideViewPr>
    <p:cSldViewPr snapToGrid="0">
      <p:cViewPr varScale="1">
        <p:scale>
          <a:sx n="46" d="100"/>
          <a:sy n="46" d="100"/>
        </p:scale>
        <p:origin x="738" y="42"/>
      </p:cViewPr>
      <p:guideLst>
        <p:guide orient="horz" pos="3240"/>
        <p:guide pos="5760"/>
      </p:guideLst>
    </p:cSldViewPr>
  </p:slideViewPr>
  <p:notesTextViewPr>
    <p:cViewPr>
      <p:scale>
        <a:sx n="1" d="1"/>
        <a:sy n="1" d="1"/>
      </p:scale>
      <p:origin x="0" y="0"/>
    </p:cViewPr>
  </p:notesTextViewPr>
  <p:notesViewPr>
    <p:cSldViewPr snapToGrid="0">
      <p:cViewPr varScale="1">
        <p:scale>
          <a:sx n="89" d="100"/>
          <a:sy n="89" d="100"/>
        </p:scale>
        <p:origin x="298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DB6074-3ABC-45E1-B916-FEC97060DD13}" type="datetimeFigureOut">
              <a:rPr lang="en-US" smtClean="0"/>
              <a:t>11/16/2021</a:t>
            </a:fld>
            <a:endParaRPr lang="en-US" dirty="0"/>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1DD687-6233-47B9-B4B4-25AECA70699E}" type="slidenum">
              <a:rPr lang="en-US" smtClean="0"/>
              <a:t>‹#›</a:t>
            </a:fld>
            <a:endParaRPr lang="en-US" dirty="0"/>
          </a:p>
        </p:txBody>
      </p:sp>
    </p:spTree>
    <p:extLst>
      <p:ext uri="{BB962C8B-B14F-4D97-AF65-F5344CB8AC3E}">
        <p14:creationId xmlns:p14="http://schemas.microsoft.com/office/powerpoint/2010/main" val="4150869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09915-3BD3-4C61-BDA5-20689B9856F8}" type="datetimeFigureOut">
              <a:rPr lang="en-US" smtClean="0"/>
              <a:t>11/16/2021</a:t>
            </a:fld>
            <a:endParaRPr 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129B96-90C9-4C4A-9463-7040911BA0B2}" type="slidenum">
              <a:rPr lang="en-US" smtClean="0"/>
              <a:t>‹#›</a:t>
            </a:fld>
            <a:endParaRPr lang="en-US" dirty="0"/>
          </a:p>
        </p:txBody>
      </p:sp>
    </p:spTree>
    <p:extLst>
      <p:ext uri="{BB962C8B-B14F-4D97-AF65-F5344CB8AC3E}">
        <p14:creationId xmlns:p14="http://schemas.microsoft.com/office/powerpoint/2010/main" val="3614989699"/>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D8129B96-90C9-4C4A-9463-7040911BA0B2}" type="slidenum">
              <a:rPr lang="en-US" smtClean="0"/>
              <a:t>1</a:t>
            </a:fld>
            <a:endParaRPr lang="en-US" dirty="0"/>
          </a:p>
        </p:txBody>
      </p:sp>
    </p:spTree>
    <p:extLst>
      <p:ext uri="{BB962C8B-B14F-4D97-AF65-F5344CB8AC3E}">
        <p14:creationId xmlns:p14="http://schemas.microsoft.com/office/powerpoint/2010/main" val="424514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129B96-90C9-4C4A-9463-7040911BA0B2}" type="slidenum">
              <a:rPr lang="en-US" smtClean="0"/>
              <a:t>3</a:t>
            </a:fld>
            <a:endParaRPr lang="en-US" dirty="0"/>
          </a:p>
        </p:txBody>
      </p:sp>
    </p:spTree>
    <p:extLst>
      <p:ext uri="{BB962C8B-B14F-4D97-AF65-F5344CB8AC3E}">
        <p14:creationId xmlns:p14="http://schemas.microsoft.com/office/powerpoint/2010/main" val="2696475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273300" y="3302000"/>
            <a:ext cx="13728700" cy="3586192"/>
          </a:xfrm>
          <a:prstGeom prst="rect">
            <a:avLst/>
          </a:prstGeom>
        </p:spPr>
        <p:txBody>
          <a:bodyPr anchor="b">
            <a:noAutofit/>
          </a:bodyPr>
          <a:lstStyle>
            <a:lvl1pPr algn="l">
              <a:lnSpc>
                <a:spcPts val="12000"/>
              </a:lnSpc>
              <a:defRPr sz="15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Presentation</a:t>
            </a:r>
            <a:br>
              <a:rPr lang="en-US" dirty="0"/>
            </a:br>
            <a:r>
              <a:rPr lang="en-US" dirty="0"/>
              <a:t>Title</a:t>
            </a:r>
          </a:p>
        </p:txBody>
      </p:sp>
      <p:sp>
        <p:nvSpPr>
          <p:cNvPr id="3" name="サブタイトル 2"/>
          <p:cNvSpPr>
            <a:spLocks noGrp="1"/>
          </p:cNvSpPr>
          <p:nvPr>
            <p:ph type="subTitle" idx="1" hasCustomPrompt="1"/>
          </p:nvPr>
        </p:nvSpPr>
        <p:spPr>
          <a:xfrm>
            <a:off x="2286000" y="7019632"/>
            <a:ext cx="13716000" cy="613067"/>
          </a:xfrm>
          <a:prstGeom prst="rect">
            <a:avLst/>
          </a:prstGeom>
        </p:spPr>
        <p:txBody>
          <a:bodyPr>
            <a:noAutofit/>
          </a:bodyPr>
          <a:lstStyle>
            <a:lvl1pPr marL="0" indent="0" algn="l">
              <a:buNone/>
              <a:defRPr sz="44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Author or subtitle here</a:t>
            </a:r>
            <a:endParaRPr lang="en-US" dirty="0"/>
          </a:p>
        </p:txBody>
      </p:sp>
      <p:sp>
        <p:nvSpPr>
          <p:cNvPr id="4" name="日付プレースホルダー 3"/>
          <p:cNvSpPr>
            <a:spLocks noGrp="1"/>
          </p:cNvSpPr>
          <p:nvPr>
            <p:ph type="dt" sz="half" idx="10"/>
          </p:nvPr>
        </p:nvSpPr>
        <p:spPr>
          <a:xfrm>
            <a:off x="2260600" y="7511113"/>
            <a:ext cx="13716000" cy="379919"/>
          </a:xfrm>
          <a:prstGeom prst="rect">
            <a:avLst/>
          </a:prstGeom>
        </p:spPr>
        <p:txBody>
          <a:bodyPr/>
          <a:lstStyle>
            <a:lvl1pPr algn="l">
              <a:defRPr sz="3200">
                <a:solidFill>
                  <a:schemeClr val="tx1">
                    <a:lumMod val="50000"/>
                    <a:lumOff val="50000"/>
                  </a:schemeClr>
                </a:solidFill>
                <a:latin typeface="+mj-lt"/>
                <a:ea typeface="A-OTF Gothic BBB Pro Medium" panose="020B0400000000000000" pitchFamily="34" charset="-128"/>
                <a:cs typeface="Clear Sans Light" panose="020B0303030202020304" pitchFamily="34" charset="0"/>
              </a:defRPr>
            </a:lvl1pPr>
          </a:lstStyle>
          <a:p>
            <a:fld id="{29F2D848-C3D3-4665-BE9E-E1E3738A9657}" type="datetime3">
              <a:rPr lang="en-US" smtClean="0"/>
              <a:pPr/>
              <a:t>16 November 2021</a:t>
            </a:fld>
            <a:endParaRPr lang="en-US" dirty="0"/>
          </a:p>
        </p:txBody>
      </p:sp>
      <p:cxnSp>
        <p:nvCxnSpPr>
          <p:cNvPr id="6" name="直線コネクタ 5"/>
          <p:cNvCxnSpPr/>
          <p:nvPr userDrawn="1"/>
        </p:nvCxnSpPr>
        <p:spPr>
          <a:xfrm>
            <a:off x="2286000" y="6856652"/>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760BE3A-E57C-4770-8241-A825BBB2F4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417879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86224"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839052"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839053"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831956"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839053"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5239977"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5092805"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0" name="テキスト プレースホルダー 8"/>
          <p:cNvSpPr>
            <a:spLocks noGrp="1"/>
          </p:cNvSpPr>
          <p:nvPr>
            <p:ph type="body" sz="quarter" idx="16" hasCustomPrompt="1"/>
          </p:nvPr>
        </p:nvSpPr>
        <p:spPr>
          <a:xfrm>
            <a:off x="5092806"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5085709"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5092806"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9500079"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9352907"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5" name="テキスト プレースホルダー 8"/>
          <p:cNvSpPr>
            <a:spLocks noGrp="1"/>
          </p:cNvSpPr>
          <p:nvPr>
            <p:ph type="body" sz="quarter" idx="19" hasCustomPrompt="1"/>
          </p:nvPr>
        </p:nvSpPr>
        <p:spPr>
          <a:xfrm>
            <a:off x="9352908"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9345811"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9352908"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図プレースホルダー 8"/>
          <p:cNvSpPr>
            <a:spLocks noGrp="1"/>
          </p:cNvSpPr>
          <p:nvPr>
            <p:ph type="pic" sz="quarter" idx="21" hasCustomPrompt="1"/>
          </p:nvPr>
        </p:nvSpPr>
        <p:spPr>
          <a:xfrm>
            <a:off x="13753832"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9" name="正方形/長方形 28"/>
          <p:cNvSpPr/>
          <p:nvPr userDrawn="1"/>
        </p:nvSpPr>
        <p:spPr>
          <a:xfrm>
            <a:off x="13606660"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30" name="テキスト プレースホルダー 8"/>
          <p:cNvSpPr>
            <a:spLocks noGrp="1"/>
          </p:cNvSpPr>
          <p:nvPr>
            <p:ph type="body" sz="quarter" idx="22" hasCustomPrompt="1"/>
          </p:nvPr>
        </p:nvSpPr>
        <p:spPr>
          <a:xfrm>
            <a:off x="13606661"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31" name="テキスト プレースホルダー 8"/>
          <p:cNvSpPr>
            <a:spLocks noGrp="1"/>
          </p:cNvSpPr>
          <p:nvPr>
            <p:ph type="body" sz="quarter" idx="23" hasCustomPrompt="1"/>
          </p:nvPr>
        </p:nvSpPr>
        <p:spPr>
          <a:xfrm>
            <a:off x="13599564"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32" name="直線コネクタ 31"/>
          <p:cNvCxnSpPr/>
          <p:nvPr userDrawn="1"/>
        </p:nvCxnSpPr>
        <p:spPr>
          <a:xfrm>
            <a:off x="13606661"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98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1610338"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7286491"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7139319"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12969740"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12822568"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8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6587777"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6580680"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6587777"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271026"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6" name="テキスト プレースホルダー 8"/>
          <p:cNvSpPr>
            <a:spLocks noGrp="1"/>
          </p:cNvSpPr>
          <p:nvPr>
            <p:ph type="body" sz="quarter" idx="20" hasCustomPrompt="1"/>
          </p:nvPr>
        </p:nvSpPr>
        <p:spPr>
          <a:xfrm>
            <a:off x="12263929"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271026"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646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742724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133967" y="2105047"/>
            <a:ext cx="7427242" cy="635549"/>
          </a:xfrm>
          <a:prstGeom prst="rect">
            <a:avLst/>
          </a:prstGeom>
        </p:spPr>
        <p:txBody>
          <a:bodyPr anchor="b"/>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marL="0" marR="0" lvl="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pPr>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9126870"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133967"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881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6"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69"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6"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685509"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9678412"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685509"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図プレースホルダー 8"/>
          <p:cNvSpPr>
            <a:spLocks noGrp="1"/>
          </p:cNvSpPr>
          <p:nvPr>
            <p:ph type="pic" sz="quarter" idx="12" hasCustomPrompt="1"/>
          </p:nvPr>
        </p:nvSpPr>
        <p:spPr>
          <a:xfrm>
            <a:off x="1610338" y="2094204"/>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6" name="正方形/長方形 15"/>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7" name="図プレースホルダー 8"/>
          <p:cNvSpPr>
            <a:spLocks noGrp="1"/>
          </p:cNvSpPr>
          <p:nvPr>
            <p:ph type="pic" sz="quarter" idx="18" hasCustomPrompt="1"/>
          </p:nvPr>
        </p:nvSpPr>
        <p:spPr>
          <a:xfrm>
            <a:off x="9825584" y="2095656"/>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8" name="正方形/長方形 17"/>
          <p:cNvSpPr/>
          <p:nvPr userDrawn="1"/>
        </p:nvSpPr>
        <p:spPr>
          <a:xfrm>
            <a:off x="9678412" y="2095656"/>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Tree>
    <p:extLst>
      <p:ext uri="{BB962C8B-B14F-4D97-AF65-F5344CB8AC3E}">
        <p14:creationId xmlns:p14="http://schemas.microsoft.com/office/powerpoint/2010/main" val="1199271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0" y="1461675"/>
            <a:ext cx="18289652" cy="4572413"/>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2" name="テキスト プレースホルダー 8"/>
          <p:cNvSpPr>
            <a:spLocks noGrp="1"/>
          </p:cNvSpPr>
          <p:nvPr>
            <p:ph type="body" sz="quarter" idx="13" hasCustomPrompt="1"/>
          </p:nvPr>
        </p:nvSpPr>
        <p:spPr>
          <a:xfrm>
            <a:off x="0" y="6322834"/>
            <a:ext cx="6481482" cy="635549"/>
          </a:xfrm>
          <a:prstGeom prst="rect">
            <a:avLst/>
          </a:prstGeom>
        </p:spPr>
        <p:txBody>
          <a:bodyPr anchor="b"/>
          <a:lstStyle>
            <a:lvl1pPr algn="r">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6618515" y="6322834"/>
            <a:ext cx="11088914" cy="30679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8" name="正方形/長方形 27"/>
          <p:cNvSpPr/>
          <p:nvPr userDrawn="1"/>
        </p:nvSpPr>
        <p:spPr>
          <a:xfrm>
            <a:off x="-2" y="6958383"/>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50" dirty="0">
              <a:latin typeface="+mj-lt"/>
            </a:endParaRPr>
          </a:p>
        </p:txBody>
      </p:sp>
    </p:spTree>
    <p:extLst>
      <p:ext uri="{BB962C8B-B14F-4D97-AF65-F5344CB8AC3E}">
        <p14:creationId xmlns:p14="http://schemas.microsoft.com/office/powerpoint/2010/main" val="1328022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1463675" y="1927449"/>
            <a:ext cx="3965349" cy="396534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
        <p:nvSpPr>
          <p:cNvPr id="28" name="グラフ プレースホルダー 6"/>
          <p:cNvSpPr>
            <a:spLocks noGrp="1"/>
          </p:cNvSpPr>
          <p:nvPr>
            <p:ph type="chart" sz="quarter" idx="22" hasCustomPrompt="1"/>
          </p:nvPr>
        </p:nvSpPr>
        <p:spPr>
          <a:xfrm>
            <a:off x="7115786" y="192744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
        <p:nvSpPr>
          <p:cNvPr id="29" name="グラフ プレースホルダー 6"/>
          <p:cNvSpPr>
            <a:spLocks noGrp="1"/>
          </p:cNvSpPr>
          <p:nvPr>
            <p:ph type="chart" sz="quarter" idx="23" hasCustomPrompt="1"/>
          </p:nvPr>
        </p:nvSpPr>
        <p:spPr>
          <a:xfrm>
            <a:off x="12822569" y="192468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Tree>
    <p:extLst>
      <p:ext uri="{BB962C8B-B14F-4D97-AF65-F5344CB8AC3E}">
        <p14:creationId xmlns:p14="http://schemas.microsoft.com/office/powerpoint/2010/main" val="394506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067502" y="2862602"/>
            <a:ext cx="8318843"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60404" y="3549425"/>
            <a:ext cx="8333821" cy="454184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067502" y="3450878"/>
            <a:ext cx="8318843"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796950" y="2862602"/>
            <a:ext cx="8127999" cy="522866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Tree>
    <p:extLst>
      <p:ext uri="{BB962C8B-B14F-4D97-AF65-F5344CB8AC3E}">
        <p14:creationId xmlns:p14="http://schemas.microsoft.com/office/powerpoint/2010/main" val="41769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572000" y="6203398"/>
            <a:ext cx="13703862" cy="1745964"/>
          </a:xfrm>
          <a:prstGeom prst="rect">
            <a:avLst/>
          </a:prstGeom>
        </p:spPr>
        <p:txBody>
          <a:bodyPr anchor="b">
            <a:noAutofit/>
          </a:bodyPr>
          <a:lstStyle>
            <a:lvl1pPr algn="l">
              <a:defRPr sz="66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Subtitle Here</a:t>
            </a:r>
          </a:p>
        </p:txBody>
      </p:sp>
      <p:sp>
        <p:nvSpPr>
          <p:cNvPr id="3" name="サブタイトル 2"/>
          <p:cNvSpPr>
            <a:spLocks noGrp="1"/>
          </p:cNvSpPr>
          <p:nvPr>
            <p:ph type="subTitle" idx="1" hasCustomPrompt="1"/>
          </p:nvPr>
        </p:nvSpPr>
        <p:spPr>
          <a:xfrm>
            <a:off x="4559862" y="7911791"/>
            <a:ext cx="13716000" cy="445226"/>
          </a:xfrm>
          <a:prstGeom prst="rect">
            <a:avLst/>
          </a:prstGeom>
        </p:spPr>
        <p:txBody>
          <a:bodyPr>
            <a:normAutofit/>
          </a:bodyPr>
          <a:lstStyle>
            <a:lvl1pPr marL="0" indent="0" algn="l">
              <a:buNone/>
              <a:defRPr sz="3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cxnSp>
        <p:nvCxnSpPr>
          <p:cNvPr id="6" name="直線コネクタ 5"/>
          <p:cNvCxnSpPr/>
          <p:nvPr userDrawn="1"/>
        </p:nvCxnSpPr>
        <p:spPr>
          <a:xfrm>
            <a:off x="4572000" y="7829045"/>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D9238E5-B50A-4119-B52C-AEE381E7C3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292682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pact - Single Line">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3614057"/>
            <a:ext cx="15748000" cy="2786740"/>
          </a:xfrm>
          <a:prstGeom prst="rect">
            <a:avLst/>
          </a:prstGeom>
        </p:spPr>
        <p:txBody>
          <a:bodyPr anchor="b">
            <a:noAutofit/>
          </a:bodyPr>
          <a:lstStyle>
            <a:lvl1pPr algn="l">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here</a:t>
            </a:r>
          </a:p>
        </p:txBody>
      </p:sp>
      <p:sp>
        <p:nvSpPr>
          <p:cNvPr id="4" name="サブタイトル 2"/>
          <p:cNvSpPr>
            <a:spLocks noGrp="1"/>
          </p:cNvSpPr>
          <p:nvPr>
            <p:ph type="subTitle" idx="1" hasCustomPrompt="1"/>
          </p:nvPr>
        </p:nvSpPr>
        <p:spPr>
          <a:xfrm>
            <a:off x="1132115" y="6110512"/>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id="{73005E62-339A-4656-AFBB-0755A3393F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3048233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pact - Double Lines">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2148114"/>
            <a:ext cx="15748000" cy="4934854"/>
          </a:xfrm>
          <a:prstGeom prst="rect">
            <a:avLst/>
          </a:prstGeom>
        </p:spPr>
        <p:txBody>
          <a:bodyPr anchor="b">
            <a:noAutofit/>
          </a:bodyPr>
          <a:lstStyle>
            <a:lvl1pPr algn="l">
              <a:lnSpc>
                <a:spcPts val="15000"/>
              </a:lnSpc>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132115" y="6792683"/>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id="{6F55B0A2-14DB-42EF-83C3-26F5189E0C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55124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pact - Separated">
    <p:spTree>
      <p:nvGrpSpPr>
        <p:cNvPr id="1" name=""/>
        <p:cNvGrpSpPr/>
        <p:nvPr/>
      </p:nvGrpSpPr>
      <p:grpSpPr>
        <a:xfrm>
          <a:off x="0" y="0"/>
          <a:ext cx="0" cy="0"/>
          <a:chOff x="0" y="0"/>
          <a:chExt cx="0" cy="0"/>
        </a:xfrm>
      </p:grpSpPr>
      <p:sp>
        <p:nvSpPr>
          <p:cNvPr id="5" name="正方形/長方形 4"/>
          <p:cNvSpPr/>
          <p:nvPr userDrawn="1"/>
        </p:nvSpPr>
        <p:spPr>
          <a:xfrm>
            <a:off x="10508342" y="0"/>
            <a:ext cx="7779657" cy="10287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3" name="タイトル 1"/>
          <p:cNvSpPr>
            <a:spLocks noGrp="1"/>
          </p:cNvSpPr>
          <p:nvPr>
            <p:ph type="ctrTitle" hasCustomPrompt="1"/>
          </p:nvPr>
        </p:nvSpPr>
        <p:spPr>
          <a:xfrm>
            <a:off x="290286" y="580571"/>
            <a:ext cx="9898743" cy="9231086"/>
          </a:xfrm>
          <a:prstGeom prst="rect">
            <a:avLst/>
          </a:prstGeom>
        </p:spPr>
        <p:txBody>
          <a:bodyPr anchor="ctr">
            <a:noAutofit/>
          </a:bodyPr>
          <a:lstStyle>
            <a:lvl1pPr algn="r">
              <a:lnSpc>
                <a:spcPts val="13000"/>
              </a:lnSpc>
              <a:defRPr sz="16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0769598" y="580571"/>
            <a:ext cx="7024915" cy="9231086"/>
          </a:xfrm>
          <a:prstGeom prst="rect">
            <a:avLst/>
          </a:prstGeom>
        </p:spPr>
        <p:txBody>
          <a:bodyPr anchor="ctr">
            <a:noAutofit/>
          </a:bodyPr>
          <a:lstStyle>
            <a:lvl1pPr marL="0" indent="0" algn="l">
              <a:lnSpc>
                <a:spcPts val="4000"/>
              </a:lnSpc>
              <a:buNone/>
              <a:defRPr sz="6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p>
          <a:p>
            <a:r>
              <a:rPr lang="en-US" dirty="0"/>
              <a:t>Text Here</a:t>
            </a:r>
          </a:p>
        </p:txBody>
      </p:sp>
      <p:pic>
        <p:nvPicPr>
          <p:cNvPr id="6" name="Picture 5">
            <a:extLst>
              <a:ext uri="{FF2B5EF4-FFF2-40B4-BE49-F238E27FC236}">
                <a16:creationId xmlns:a16="http://schemas.microsoft.com/office/drawing/2014/main" id="{4171AF74-0E7C-4E81-9EFB-1F3C8FB9CB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10354" y="8798538"/>
            <a:ext cx="3645415" cy="1292355"/>
          </a:xfrm>
          <a:prstGeom prst="rect">
            <a:avLst/>
          </a:prstGeom>
        </p:spPr>
      </p:pic>
    </p:spTree>
    <p:extLst>
      <p:ext uri="{BB962C8B-B14F-4D97-AF65-F5344CB8AC3E}">
        <p14:creationId xmlns:p14="http://schemas.microsoft.com/office/powerpoint/2010/main" val="337200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Tree>
    <p:extLst>
      <p:ext uri="{BB962C8B-B14F-4D97-AF65-F5344CB8AC3E}">
        <p14:creationId xmlns:p14="http://schemas.microsoft.com/office/powerpoint/2010/main" val="267213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テキスト プレースホルダー 8"/>
          <p:cNvSpPr>
            <a:spLocks noGrp="1"/>
          </p:cNvSpPr>
          <p:nvPr>
            <p:ph type="body" sz="quarter" idx="12" hasCustomPrompt="1"/>
          </p:nvPr>
        </p:nvSpPr>
        <p:spPr>
          <a:xfrm>
            <a:off x="-309282" y="4894169"/>
            <a:ext cx="6790764" cy="928687"/>
          </a:xfrm>
          <a:prstGeom prst="rect">
            <a:avLst/>
          </a:prstGeom>
        </p:spPr>
        <p:txBody>
          <a:bodyPr/>
          <a:lstStyle>
            <a:lvl1pPr algn="r">
              <a:defRPr sz="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2" name="正方形/長方形 11"/>
          <p:cNvSpPr/>
          <p:nvPr userDrawn="1"/>
        </p:nvSpPr>
        <p:spPr>
          <a:xfrm>
            <a:off x="-1" y="5876924"/>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3" name="テキスト プレースホルダー 8"/>
          <p:cNvSpPr>
            <a:spLocks noGrp="1"/>
          </p:cNvSpPr>
          <p:nvPr>
            <p:ph type="body" sz="quarter" idx="14" hasCustomPrompt="1"/>
          </p:nvPr>
        </p:nvSpPr>
        <p:spPr>
          <a:xfrm>
            <a:off x="7107085" y="2635625"/>
            <a:ext cx="11024504" cy="5775302"/>
          </a:xfrm>
          <a:prstGeom prst="rect">
            <a:avLst/>
          </a:prstGeom>
        </p:spPr>
        <p:txBody>
          <a:bodyPr anchor="ctr"/>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Tree>
    <p:extLst>
      <p:ext uri="{BB962C8B-B14F-4D97-AF65-F5344CB8AC3E}">
        <p14:creationId xmlns:p14="http://schemas.microsoft.com/office/powerpoint/2010/main" val="350750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latin typeface="+mn-lt"/>
                <a:ea typeface="Roboto Light"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52912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38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orizontal 2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Caption1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テキスト プレースホルダー 8"/>
          <p:cNvSpPr>
            <a:spLocks noGrp="1"/>
          </p:cNvSpPr>
          <p:nvPr>
            <p:ph type="body" sz="quarter" idx="15" hasCustomPrompt="1"/>
          </p:nvPr>
        </p:nvSpPr>
        <p:spPr>
          <a:xfrm>
            <a:off x="7107085" y="5478616"/>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Caption2 Here</a:t>
            </a:r>
            <a:endParaRPr lang="ja-JP" altLang="en-US" dirty="0"/>
          </a:p>
        </p:txBody>
      </p:sp>
      <p:sp>
        <p:nvSpPr>
          <p:cNvPr id="16" name="テキスト プレースホルダー 8"/>
          <p:cNvSpPr>
            <a:spLocks noGrp="1"/>
          </p:cNvSpPr>
          <p:nvPr>
            <p:ph type="body" sz="quarter" idx="16" hasCustomPrompt="1"/>
          </p:nvPr>
        </p:nvSpPr>
        <p:spPr>
          <a:xfrm>
            <a:off x="7107085" y="6167953"/>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7" name="直線コネクタ 16"/>
          <p:cNvCxnSpPr/>
          <p:nvPr userDrawn="1"/>
        </p:nvCxnSpPr>
        <p:spPr>
          <a:xfrm>
            <a:off x="7131895" y="6060377"/>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47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2.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174353-53ED-4D08-AEBB-CFD381311BC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a:solidFill>
            <a:schemeClr val="bg1">
              <a:alpha val="0"/>
            </a:schemeClr>
          </a:solidFill>
        </p:spPr>
      </p:pic>
    </p:spTree>
    <p:extLst>
      <p:ext uri="{BB962C8B-B14F-4D97-AF65-F5344CB8AC3E}">
        <p14:creationId xmlns:p14="http://schemas.microsoft.com/office/powerpoint/2010/main" val="123563730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7" r:id="rId3"/>
    <p:sldLayoutId id="2147483668" r:id="rId4"/>
    <p:sldLayoutId id="2147483669" r:id="rId5"/>
  </p:sldLayoutIdLst>
  <p:hf hdr="0"/>
  <p:txStyles>
    <p:titleStyle>
      <a:lvl1pPr algn="l" defTabSz="1371600" rtl="0" eaLnBrk="1" latinLnBrk="0" hangingPunct="1">
        <a:lnSpc>
          <a:spcPct val="90000"/>
        </a:lnSpc>
        <a:spcBef>
          <a:spcPct val="0"/>
        </a:spcBef>
        <a:buNone/>
        <a:defRPr sz="4200" kern="1200">
          <a:solidFill>
            <a:schemeClr val="tx1"/>
          </a:solidFill>
          <a:latin typeface="Aller Light" panose="02000503000000020004" pitchFamily="2" charset="0"/>
          <a:ea typeface="A-OTF Shin Go Pro L" panose="020B0300000000000000" pitchFamily="34" charset="-128"/>
          <a:cs typeface="+mj-cs"/>
        </a:defRPr>
      </a:lvl1pPr>
    </p:titleStyle>
    <p:bodyStyle>
      <a:lvl1pPr marL="342900" indent="-342900" algn="l" defTabSz="1371600" rtl="0" eaLnBrk="1" latinLnBrk="0" hangingPunct="1">
        <a:lnSpc>
          <a:spcPct val="90000"/>
        </a:lnSpc>
        <a:spcBef>
          <a:spcPts val="1500"/>
        </a:spcBef>
        <a:buFont typeface="Wingdings" panose="05000000000000000000" pitchFamily="2" charset="2"/>
        <a:buChar char=""/>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正方形/長方形 14"/>
          <p:cNvSpPr/>
          <p:nvPr userDrawn="1"/>
        </p:nvSpPr>
        <p:spPr>
          <a:xfrm>
            <a:off x="0" y="9721516"/>
            <a:ext cx="18288000" cy="565484"/>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16" name="正方形/長方形 15"/>
          <p:cNvSpPr/>
          <p:nvPr userDrawn="1"/>
        </p:nvSpPr>
        <p:spPr>
          <a:xfrm>
            <a:off x="13018168" y="9721516"/>
            <a:ext cx="5269832" cy="5654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2" name="正方形/長方形 1"/>
          <p:cNvSpPr/>
          <p:nvPr userDrawn="1"/>
        </p:nvSpPr>
        <p:spPr>
          <a:xfrm>
            <a:off x="0" y="0"/>
            <a:ext cx="18288000" cy="1462638"/>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3" name="正方形/長方形 2"/>
          <p:cNvSpPr/>
          <p:nvPr userDrawn="1"/>
        </p:nvSpPr>
        <p:spPr>
          <a:xfrm>
            <a:off x="1" y="0"/>
            <a:ext cx="388418" cy="146263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10" name="フッター プレースホルダー 9"/>
          <p:cNvSpPr>
            <a:spLocks noGrp="1"/>
          </p:cNvSpPr>
          <p:nvPr>
            <p:ph type="ftr" sz="quarter" idx="3"/>
          </p:nvPr>
        </p:nvSpPr>
        <p:spPr>
          <a:xfrm>
            <a:off x="12115800" y="9721516"/>
            <a:ext cx="6172200" cy="547688"/>
          </a:xfrm>
          <a:prstGeom prst="rect">
            <a:avLst/>
          </a:prstGeom>
        </p:spPr>
        <p:txBody>
          <a:bodyPr vert="horz" lIns="91440" tIns="45720" rIns="91440" bIns="45720" rtlCol="0" anchor="ctr"/>
          <a:lstStyle>
            <a:lvl1pPr algn="r">
              <a:defRPr sz="2800">
                <a:solidFill>
                  <a:schemeClr val="bg1">
                    <a:lumMod val="95000"/>
                  </a:schemeClr>
                </a:solidFill>
                <a:latin typeface="Bebas Neue Bold" panose="020B0606020202050201" pitchFamily="34" charset="0"/>
              </a:defRPr>
            </a:lvl1pPr>
          </a:lstStyle>
          <a:p>
            <a:r>
              <a:rPr lang="en-US" dirty="0"/>
              <a:t>Presentation Title Here</a:t>
            </a:r>
          </a:p>
        </p:txBody>
      </p:sp>
      <p:pic>
        <p:nvPicPr>
          <p:cNvPr id="5" name="Picture 4">
            <a:extLst>
              <a:ext uri="{FF2B5EF4-FFF2-40B4-BE49-F238E27FC236}">
                <a16:creationId xmlns:a16="http://schemas.microsoft.com/office/drawing/2014/main" id="{38DAB8AF-9594-4667-8C77-FA5CED41CD8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4400965" y="85141"/>
            <a:ext cx="3645415" cy="1292355"/>
          </a:xfrm>
          <a:prstGeom prst="rect">
            <a:avLst/>
          </a:prstGeom>
        </p:spPr>
      </p:pic>
    </p:spTree>
    <p:extLst>
      <p:ext uri="{BB962C8B-B14F-4D97-AF65-F5344CB8AC3E}">
        <p14:creationId xmlns:p14="http://schemas.microsoft.com/office/powerpoint/2010/main" val="1412252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76" r:id="rId8"/>
    <p:sldLayoutId id="2147483677" r:id="rId9"/>
    <p:sldLayoutId id="2147483670" r:id="rId10"/>
    <p:sldLayoutId id="2147483674" r:id="rId11"/>
    <p:sldLayoutId id="2147483675" r:id="rId12"/>
  </p:sldLayoutIdLst>
  <p:hf hdr="0"/>
  <p:txStyles>
    <p:titleStyle>
      <a:lvl1pPr algn="l" defTabSz="1371600" rtl="0" eaLnBrk="1" latinLnBrk="0" hangingPunct="1">
        <a:lnSpc>
          <a:spcPct val="90000"/>
        </a:lnSpc>
        <a:spcBef>
          <a:spcPct val="0"/>
        </a:spcBef>
        <a:buNone/>
        <a:defRPr sz="6000" kern="1200" baseline="0">
          <a:solidFill>
            <a:schemeClr val="bg1">
              <a:lumMod val="95000"/>
            </a:schemeClr>
          </a:solidFill>
          <a:latin typeface="Bebas Neue Bold" panose="020B0606020202050201" pitchFamily="34" charset="0"/>
          <a:ea typeface="A-OTF Shin Go Pro L" panose="020B0300000000000000" pitchFamily="34" charset="-128"/>
          <a:cs typeface="+mj-cs"/>
        </a:defRPr>
      </a:lvl1pPr>
    </p:titleStyle>
    <p:bodyStyle>
      <a:lvl1pPr marL="0" indent="0" algn="l" defTabSz="1371600" rtl="0" eaLnBrk="1" latinLnBrk="0" hangingPunct="1">
        <a:lnSpc>
          <a:spcPct val="90000"/>
        </a:lnSpc>
        <a:spcBef>
          <a:spcPts val="1500"/>
        </a:spcBef>
        <a:buFont typeface="Wingdings" panose="05000000000000000000" pitchFamily="2" charset="2"/>
        <a:buNone/>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2286000" y="2408980"/>
            <a:ext cx="6368432" cy="1322743"/>
          </a:xfrm>
          <a:prstGeom prst="rect">
            <a:avLst/>
          </a:prstGeom>
        </p:spPr>
        <p:txBody>
          <a:bodyPr anchor="b">
            <a:noAutofit/>
          </a:bodyPr>
          <a:lstStyle>
            <a:lvl1pPr algn="ctr" defTabSz="914400" rtl="0" eaLnBrk="1" latinLnBrk="0" hangingPunct="1">
              <a:lnSpc>
                <a:spcPct val="90000"/>
              </a:lnSpc>
              <a:spcBef>
                <a:spcPct val="0"/>
              </a:spcBef>
              <a:buNone/>
              <a:defRPr sz="6000" kern="1200" baseline="0">
                <a:solidFill>
                  <a:schemeClr val="tx1">
                    <a:lumMod val="75000"/>
                    <a:lumOff val="25000"/>
                  </a:schemeClr>
                </a:solidFill>
                <a:latin typeface="Bebas Neue Bold" panose="020B0606020202050201" pitchFamily="34" charset="0"/>
                <a:ea typeface="A-OTF Gothic BBB Pro Medium" panose="020B0400000000000000" pitchFamily="34" charset="-128"/>
                <a:cs typeface="A-OTF Gothic BBB Pro Medium" panose="020B0400000000000000" pitchFamily="34" charset="-128"/>
              </a:defRPr>
            </a:lvl1pPr>
          </a:lstStyle>
          <a:p>
            <a:pPr algn="l"/>
            <a:endParaRPr lang="en-US" sz="8100" dirty="0">
              <a:solidFill>
                <a:srgbClr val="FF6600"/>
              </a:solidFill>
              <a:latin typeface="+mj-lt"/>
            </a:endParaRPr>
          </a:p>
        </p:txBody>
      </p:sp>
      <p:sp>
        <p:nvSpPr>
          <p:cNvPr id="7" name="タイトル 6"/>
          <p:cNvSpPr>
            <a:spLocks noGrp="1"/>
          </p:cNvSpPr>
          <p:nvPr>
            <p:ph type="ctrTitle"/>
          </p:nvPr>
        </p:nvSpPr>
        <p:spPr>
          <a:xfrm>
            <a:off x="2165684" y="3141580"/>
            <a:ext cx="14309557" cy="3586192"/>
          </a:xfrm>
        </p:spPr>
        <p:txBody>
          <a:bodyPr/>
          <a:lstStyle/>
          <a:p>
            <a:pPr algn="ctr">
              <a:lnSpc>
                <a:spcPts val="6160"/>
              </a:lnSpc>
            </a:pPr>
            <a:r>
              <a:rPr lang="en-US" sz="11800" b="1" spc="-150" dirty="0">
                <a:solidFill>
                  <a:schemeClr val="tx1"/>
                </a:solidFill>
                <a:latin typeface="BankGothic" panose="02000500000000000000" pitchFamily="2" charset="0"/>
              </a:rPr>
              <a:t>ACTIONS SPEAK </a:t>
            </a:r>
            <a:br>
              <a:rPr lang="en-US" sz="8000" b="1" spc="-150" dirty="0">
                <a:solidFill>
                  <a:schemeClr val="tx1"/>
                </a:solidFill>
                <a:latin typeface="BankGothic" panose="02000500000000000000" pitchFamily="2" charset="0"/>
              </a:rPr>
            </a:br>
            <a:r>
              <a:rPr lang="en-US" sz="8500" b="1" spc="-150" dirty="0">
                <a:solidFill>
                  <a:schemeClr val="tx1"/>
                </a:solidFill>
                <a:latin typeface="BankGothic" panose="02000500000000000000" pitchFamily="2" charset="0"/>
              </a:rPr>
              <a:t>LOUDER THAN WORDS</a:t>
            </a:r>
            <a:br>
              <a:rPr lang="en-US" sz="14400" dirty="0">
                <a:solidFill>
                  <a:schemeClr val="tx1"/>
                </a:solidFill>
                <a:latin typeface="BankGothic" panose="02000500000000000000" pitchFamily="2" charset="0"/>
              </a:rPr>
            </a:br>
            <a:r>
              <a:rPr lang="en-US" sz="3600" spc="-150" dirty="0">
                <a:solidFill>
                  <a:schemeClr val="bg2">
                    <a:lumMod val="25000"/>
                  </a:schemeClr>
                </a:solidFill>
                <a:latin typeface="BankGothic" panose="02000500000000000000" pitchFamily="2" charset="0"/>
              </a:rPr>
              <a:t>Comment on the 2021 Medium-Term Budget Policy Statement</a:t>
            </a:r>
            <a:endParaRPr lang="en-US" sz="4400" dirty="0">
              <a:solidFill>
                <a:schemeClr val="bg2">
                  <a:lumMod val="25000"/>
                </a:schemeClr>
              </a:solidFill>
              <a:latin typeface="BankGothic" panose="02000500000000000000" pitchFamily="2" charset="0"/>
            </a:endParaRPr>
          </a:p>
        </p:txBody>
      </p:sp>
      <p:sp>
        <p:nvSpPr>
          <p:cNvPr id="3" name="サブタイトル 2"/>
          <p:cNvSpPr>
            <a:spLocks noGrp="1"/>
          </p:cNvSpPr>
          <p:nvPr>
            <p:ph type="subTitle" idx="1"/>
          </p:nvPr>
        </p:nvSpPr>
        <p:spPr/>
        <p:txBody>
          <a:bodyPr>
            <a:normAutofit fontScale="92500" lnSpcReduction="10000"/>
          </a:bodyPr>
          <a:lstStyle/>
          <a:p>
            <a:r>
              <a:rPr lang="en-US" dirty="0">
                <a:solidFill>
                  <a:schemeClr val="tx1"/>
                </a:solidFill>
                <a:latin typeface="BankGothic" panose="02000500000000000000" pitchFamily="2" charset="0"/>
              </a:rPr>
              <a:t>Matt Johnston</a:t>
            </a:r>
          </a:p>
        </p:txBody>
      </p:sp>
      <p:sp>
        <p:nvSpPr>
          <p:cNvPr id="4" name="日付プレースホルダー 3"/>
          <p:cNvSpPr>
            <a:spLocks noGrp="1"/>
          </p:cNvSpPr>
          <p:nvPr>
            <p:ph type="dt" sz="half" idx="10"/>
          </p:nvPr>
        </p:nvSpPr>
        <p:spPr/>
        <p:txBody>
          <a:bodyPr/>
          <a:lstStyle/>
          <a:p>
            <a:r>
              <a:rPr lang="en-US" dirty="0">
                <a:latin typeface="BankGothic" panose="02000500000000000000" pitchFamily="2" charset="0"/>
              </a:rPr>
              <a:t>17 November 2021</a:t>
            </a:r>
          </a:p>
        </p:txBody>
      </p:sp>
    </p:spTree>
    <p:extLst>
      <p:ext uri="{BB962C8B-B14F-4D97-AF65-F5344CB8AC3E}">
        <p14:creationId xmlns:p14="http://schemas.microsoft.com/office/powerpoint/2010/main" val="17782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3614057"/>
            <a:ext cx="18288000" cy="2786740"/>
          </a:xfrm>
        </p:spPr>
        <p:txBody>
          <a:bodyPr/>
          <a:lstStyle/>
          <a:p>
            <a:pPr algn="ctr"/>
            <a:r>
              <a:rPr lang="en-US" dirty="0">
                <a:latin typeface="BankGothic" panose="02000500000000000000" pitchFamily="2" charset="0"/>
              </a:rPr>
              <a:t>Thank You!</a:t>
            </a:r>
          </a:p>
        </p:txBody>
      </p:sp>
    </p:spTree>
    <p:extLst>
      <p:ext uri="{BB962C8B-B14F-4D97-AF65-F5344CB8AC3E}">
        <p14:creationId xmlns:p14="http://schemas.microsoft.com/office/powerpoint/2010/main" val="355326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sz="2200" dirty="0">
                <a:latin typeface="BankGothic" panose="02000500000000000000" pitchFamily="2" charset="0"/>
              </a:rPr>
              <a:t>Actions speak louder than words</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2</a:t>
            </a:fld>
            <a:endParaRPr lang="en-US" dirty="0"/>
          </a:p>
        </p:txBody>
      </p:sp>
      <p:sp>
        <p:nvSpPr>
          <p:cNvPr id="6" name="テキスト プレースホルダー 5"/>
          <p:cNvSpPr>
            <a:spLocks noGrp="1"/>
          </p:cNvSpPr>
          <p:nvPr>
            <p:ph type="body" sz="quarter" idx="12"/>
          </p:nvPr>
        </p:nvSpPr>
        <p:spPr/>
        <p:txBody>
          <a:bodyPr/>
          <a:lstStyle/>
          <a:p>
            <a:r>
              <a:rPr lang="en-US" dirty="0">
                <a:latin typeface="BankGothic" panose="02000500000000000000" pitchFamily="2" charset="0"/>
              </a:rPr>
              <a:t>CONTENTS</a:t>
            </a:r>
          </a:p>
          <a:p>
            <a:endParaRPr lang="en-US" dirty="0">
              <a:latin typeface="BankGothic" panose="02000500000000000000" pitchFamily="2" charset="0"/>
            </a:endParaRPr>
          </a:p>
        </p:txBody>
      </p:sp>
      <p:sp>
        <p:nvSpPr>
          <p:cNvPr id="7" name="テキスト プレースホルダー 6"/>
          <p:cNvSpPr>
            <a:spLocks noGrp="1"/>
          </p:cNvSpPr>
          <p:nvPr>
            <p:ph type="body" sz="quarter" idx="14"/>
          </p:nvPr>
        </p:nvSpPr>
        <p:spPr>
          <a:xfrm>
            <a:off x="8378672" y="2649902"/>
            <a:ext cx="11024504" cy="5775302"/>
          </a:xfrm>
        </p:spPr>
        <p:txBody>
          <a:bodyPr/>
          <a:lstStyle/>
          <a:p>
            <a:pPr marL="457200" indent="-457200">
              <a:buFont typeface="+mj-lt"/>
              <a:buAutoNum type="arabicPeriod"/>
            </a:pPr>
            <a:r>
              <a:rPr lang="en-US" sz="3200" b="1" dirty="0">
                <a:solidFill>
                  <a:schemeClr val="tx1"/>
                </a:solidFill>
                <a:latin typeface="Calibri" panose="020F0502020204030204" pitchFamily="34" charset="0"/>
                <a:cs typeface="Calibri" panose="020F0502020204030204" pitchFamily="34" charset="0"/>
              </a:rPr>
              <a:t>Overview</a:t>
            </a:r>
          </a:p>
          <a:p>
            <a:pPr marL="457200" indent="-457200">
              <a:buFont typeface="+mj-lt"/>
              <a:buAutoNum type="arabicPeriod"/>
            </a:pPr>
            <a:r>
              <a:rPr lang="en-US" sz="3200" b="1" dirty="0">
                <a:solidFill>
                  <a:schemeClr val="tx1"/>
                </a:solidFill>
                <a:latin typeface="Calibri" panose="020F0502020204030204" pitchFamily="34" charset="0"/>
                <a:cs typeface="Calibri" panose="020F0502020204030204" pitchFamily="34" charset="0"/>
              </a:rPr>
              <a:t>Local Government</a:t>
            </a:r>
          </a:p>
          <a:p>
            <a:pPr marL="457200" indent="-457200">
              <a:buFont typeface="+mj-lt"/>
              <a:buAutoNum type="arabicPeriod"/>
            </a:pPr>
            <a:r>
              <a:rPr lang="en-US" sz="3200" b="1" dirty="0">
                <a:solidFill>
                  <a:schemeClr val="tx1"/>
                </a:solidFill>
                <a:latin typeface="Calibri" panose="020F0502020204030204" pitchFamily="34" charset="0"/>
                <a:cs typeface="Calibri" panose="020F0502020204030204" pitchFamily="34" charset="0"/>
              </a:rPr>
              <a:t>State Owned Entities</a:t>
            </a:r>
          </a:p>
          <a:p>
            <a:pPr marL="457200" indent="-457200">
              <a:buFont typeface="+mj-lt"/>
              <a:buAutoNum type="arabicPeriod"/>
            </a:pPr>
            <a:r>
              <a:rPr lang="en-US" sz="3200" b="1" dirty="0">
                <a:solidFill>
                  <a:schemeClr val="tx1"/>
                </a:solidFill>
                <a:latin typeface="Calibri" panose="020F0502020204030204" pitchFamily="34" charset="0"/>
                <a:cs typeface="Calibri" panose="020F0502020204030204" pitchFamily="34" charset="0"/>
              </a:rPr>
              <a:t>SANRAL &amp; e-Tolls</a:t>
            </a:r>
          </a:p>
          <a:p>
            <a:pPr marL="457200" indent="-457200">
              <a:buFont typeface="+mj-lt"/>
              <a:buAutoNum type="arabicPeriod"/>
            </a:pPr>
            <a:r>
              <a:rPr lang="en-US" sz="3200" b="1" dirty="0">
                <a:solidFill>
                  <a:schemeClr val="tx1"/>
                </a:solidFill>
                <a:latin typeface="Calibri" panose="020F0502020204030204" pitchFamily="34" charset="0"/>
                <a:cs typeface="Calibri" panose="020F0502020204030204" pitchFamily="34" charset="0"/>
              </a:rPr>
              <a:t>Public Sector Remuneration</a:t>
            </a:r>
          </a:p>
          <a:p>
            <a:pPr marL="457200" indent="-457200">
              <a:buFont typeface="+mj-lt"/>
              <a:buAutoNum type="arabicPeriod"/>
            </a:pPr>
            <a:r>
              <a:rPr lang="en-US" sz="3200" b="1" dirty="0">
                <a:solidFill>
                  <a:schemeClr val="tx1"/>
                </a:solidFill>
                <a:latin typeface="Calibri" panose="020F0502020204030204" pitchFamily="34" charset="0"/>
                <a:cs typeface="Calibri" panose="020F0502020204030204" pitchFamily="34" charset="0"/>
              </a:rPr>
              <a:t>Debt &amp; Deficit Management</a:t>
            </a:r>
          </a:p>
          <a:p>
            <a:pPr marL="457200" indent="-457200">
              <a:buFont typeface="+mj-lt"/>
              <a:buAutoNum type="arabicPeriod"/>
            </a:pPr>
            <a:r>
              <a:rPr lang="en-US" sz="3200" b="1" dirty="0">
                <a:solidFill>
                  <a:schemeClr val="tx1"/>
                </a:solidFill>
                <a:latin typeface="Calibri" panose="020F0502020204030204" pitchFamily="34" charset="0"/>
                <a:cs typeface="Calibri" panose="020F0502020204030204" pitchFamily="34" charset="0"/>
              </a:rPr>
              <a:t>Key Recommendations</a:t>
            </a:r>
          </a:p>
          <a:p>
            <a:pPr marL="457200" indent="-457200">
              <a:buFont typeface="+mj-lt"/>
              <a:buAutoNum type="arabicPeriod"/>
            </a:pP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362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2C3B-47F0-4FDE-AFE0-E8E5768648DC}"/>
              </a:ext>
            </a:extLst>
          </p:cNvPr>
          <p:cNvSpPr>
            <a:spLocks noGrp="1"/>
          </p:cNvSpPr>
          <p:nvPr>
            <p:ph type="title"/>
          </p:nvPr>
        </p:nvSpPr>
        <p:spPr/>
        <p:txBody>
          <a:bodyPr/>
          <a:lstStyle/>
          <a:p>
            <a:r>
              <a:rPr lang="en-ZA" dirty="0">
                <a:latin typeface="BankGothic" panose="02000500000000000000" pitchFamily="2" charset="0"/>
              </a:rPr>
              <a:t>Overview</a:t>
            </a:r>
          </a:p>
        </p:txBody>
      </p:sp>
      <p:sp>
        <p:nvSpPr>
          <p:cNvPr id="3" name="Footer Placeholder 2">
            <a:extLst>
              <a:ext uri="{FF2B5EF4-FFF2-40B4-BE49-F238E27FC236}">
                <a16:creationId xmlns:a16="http://schemas.microsoft.com/office/drawing/2014/main" id="{A6A6D148-189E-4FF8-BAB5-8233A5E90023}"/>
              </a:ext>
            </a:extLst>
          </p:cNvPr>
          <p:cNvSpPr>
            <a:spLocks noGrp="1"/>
          </p:cNvSpPr>
          <p:nvPr>
            <p:ph type="ftr" sz="quarter" idx="10"/>
          </p:nvPr>
        </p:nvSpPr>
        <p:spPr/>
        <p:txBody>
          <a:bodyPr/>
          <a:lstStyle/>
          <a:p>
            <a:r>
              <a:rPr lang="en-US" sz="2200" dirty="0">
                <a:latin typeface="BankGothic" panose="02000500000000000000" pitchFamily="2" charset="0"/>
              </a:rPr>
              <a:t>Actions speak louder than words</a:t>
            </a:r>
          </a:p>
        </p:txBody>
      </p:sp>
      <p:sp>
        <p:nvSpPr>
          <p:cNvPr id="4" name="Slide Number Placeholder 3">
            <a:extLst>
              <a:ext uri="{FF2B5EF4-FFF2-40B4-BE49-F238E27FC236}">
                <a16:creationId xmlns:a16="http://schemas.microsoft.com/office/drawing/2014/main" id="{AFFEBA0A-841B-41D0-A9C0-9A635F32C288}"/>
              </a:ext>
            </a:extLst>
          </p:cNvPr>
          <p:cNvSpPr>
            <a:spLocks noGrp="1"/>
          </p:cNvSpPr>
          <p:nvPr>
            <p:ph type="sldNum" sz="quarter" idx="11"/>
          </p:nvPr>
        </p:nvSpPr>
        <p:spPr/>
        <p:txBody>
          <a:bodyPr/>
          <a:lstStyle/>
          <a:p>
            <a:fld id="{DAEF4D36-AE85-49C9-90DE-66D02B257272}" type="slidenum">
              <a:rPr lang="en-US" smtClean="0"/>
              <a:pPr/>
              <a:t>3</a:t>
            </a:fld>
            <a:endParaRPr lang="en-US" dirty="0"/>
          </a:p>
        </p:txBody>
      </p:sp>
      <p:sp>
        <p:nvSpPr>
          <p:cNvPr id="6" name="TextBox 5">
            <a:extLst>
              <a:ext uri="{FF2B5EF4-FFF2-40B4-BE49-F238E27FC236}">
                <a16:creationId xmlns:a16="http://schemas.microsoft.com/office/drawing/2014/main" id="{B87D7786-BAA9-4690-92B4-0CC4D437DB42}"/>
              </a:ext>
            </a:extLst>
          </p:cNvPr>
          <p:cNvSpPr txBox="1"/>
          <p:nvPr/>
        </p:nvSpPr>
        <p:spPr>
          <a:xfrm>
            <a:off x="484675" y="1745885"/>
            <a:ext cx="16939725" cy="7509748"/>
          </a:xfrm>
          <a:prstGeom prst="rect">
            <a:avLst/>
          </a:prstGeom>
          <a:noFill/>
        </p:spPr>
        <p:txBody>
          <a:bodyPr wrap="square" rtlCol="0">
            <a:spAutoFit/>
          </a:bodyPr>
          <a:lstStyle/>
          <a:p>
            <a:pPr marL="1257300" lvl="1" indent="-571500">
              <a:buFont typeface="Courier New" panose="02070309020205020404" pitchFamily="49" charset="0"/>
              <a:buChar char="o"/>
            </a:pPr>
            <a:r>
              <a:rPr kumimoji="1" lang="en-ZA" sz="2800" b="1"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Challenges: state capture, Covid-19, uncontrolled spending, maladministration</a:t>
            </a:r>
          </a:p>
          <a:p>
            <a:pPr marL="1257300" lvl="1" indent="-571500">
              <a:buFont typeface="Courier New" panose="02070309020205020404" pitchFamily="49" charset="0"/>
              <a:buChar char="o"/>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1257300" lvl="1" indent="-571500">
              <a:buFont typeface="Courier New" panose="02070309020205020404" pitchFamily="49" charset="0"/>
              <a:buChar char="o"/>
            </a:pPr>
            <a:r>
              <a:rPr kumimoji="1" lang="en-ZA" sz="2800" i="1"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a:t>
            </a:r>
            <a:r>
              <a:rPr lang="en-US" sz="2800" i="1" u="none" strike="noStrike" baseline="0" dirty="0">
                <a:solidFill>
                  <a:srgbClr val="000000"/>
                </a:solidFill>
                <a:latin typeface="Calibri Light" panose="020F0302020204030204" pitchFamily="34" charset="0"/>
                <a:cs typeface="Calibri Light" panose="020F0302020204030204" pitchFamily="34" charset="0"/>
              </a:rPr>
              <a:t>reforms should focus on improving competitiveness, productivity, investment and employment</a:t>
            </a:r>
            <a:r>
              <a:rPr lang="en-US" sz="2800" u="none" strike="noStrike" baseline="0" dirty="0">
                <a:solidFill>
                  <a:srgbClr val="000000"/>
                </a:solidFill>
                <a:latin typeface="Calibri Light" panose="020F0302020204030204" pitchFamily="34" charset="0"/>
                <a:cs typeface="Calibri Light" panose="020F0302020204030204" pitchFamily="34" charset="0"/>
              </a:rPr>
              <a:t>” – Yes, yet we see: </a:t>
            </a:r>
          </a:p>
          <a:p>
            <a:pPr marL="1257300" lvl="1" indent="-571500">
              <a:buFont typeface="Courier New" panose="02070309020205020404" pitchFamily="49" charset="0"/>
              <a:buChar char="o"/>
            </a:pPr>
            <a:endParaRPr lang="en-US" sz="2800" u="none" strike="noStrike" baseline="0" dirty="0">
              <a:solidFill>
                <a:srgbClr val="000000"/>
              </a:solidFill>
              <a:latin typeface="Calibri Light" panose="020F0302020204030204" pitchFamily="34" charset="0"/>
              <a:cs typeface="Calibri Light" panose="020F0302020204030204" pitchFamily="34" charset="0"/>
            </a:endParaRPr>
          </a:p>
          <a:p>
            <a:pPr marL="1257300" lvl="1" indent="-571500">
              <a:buFontTx/>
              <a:buChar char="-"/>
            </a:pPr>
            <a:r>
              <a:rPr lang="en-US" sz="2800" u="none" strike="noStrike" baseline="0" dirty="0">
                <a:solidFill>
                  <a:srgbClr val="000000"/>
                </a:solidFill>
                <a:latin typeface="Calibri Light" panose="020F0302020204030204" pitchFamily="34" charset="0"/>
                <a:cs typeface="Calibri Light" panose="020F0302020204030204" pitchFamily="34" charset="0"/>
              </a:rPr>
              <a:t>continued guarantees for failures like SAA despite it being outcompeted</a:t>
            </a:r>
          </a:p>
          <a:p>
            <a:pPr marL="1257300" lvl="1" indent="-571500">
              <a:buFontTx/>
              <a:buChar char="-"/>
            </a:pPr>
            <a:r>
              <a:rPr kumimoji="1" lang="en-US" sz="2800" dirty="0">
                <a:solidFill>
                  <a:srgbClr val="000000"/>
                </a:solidFill>
                <a:latin typeface="Calibri Light" panose="020F0302020204030204" pitchFamily="34" charset="0"/>
                <a:ea typeface="A-OTF Shin Go Pro L" panose="020B0300000000000000" pitchFamily="34" charset="-128"/>
                <a:cs typeface="Calibri Light" panose="020F0302020204030204" pitchFamily="34" charset="0"/>
              </a:rPr>
              <a:t>low productivity due to unqualified people in positions of authority</a:t>
            </a:r>
          </a:p>
          <a:p>
            <a:pPr marL="1257300" lvl="1" indent="-571500">
              <a:buFontTx/>
              <a:buChar char="-"/>
            </a:pPr>
            <a:r>
              <a:rPr kumimoji="1" lang="en-US" sz="2800" dirty="0">
                <a:solidFill>
                  <a:srgbClr val="000000"/>
                </a:solidFill>
                <a:latin typeface="Calibri Light" panose="020F0302020204030204" pitchFamily="34" charset="0"/>
                <a:ea typeface="A-OTF Shin Go Pro L" panose="020B0300000000000000" pitchFamily="34" charset="-128"/>
                <a:cs typeface="Calibri Light" panose="020F0302020204030204" pitchFamily="34" charset="0"/>
              </a:rPr>
              <a:t>digital platforms are costly, ineffective. E.g., driver’s licenses, AARTO</a:t>
            </a:r>
          </a:p>
          <a:p>
            <a:pPr marL="1257300" lvl="1" indent="-571500">
              <a:buFontTx/>
              <a:buChar char="-"/>
            </a:pPr>
            <a:endParaRPr kumimoji="1" lang="en-US" sz="2800" dirty="0">
              <a:solidFill>
                <a:srgbClr val="000000"/>
              </a:solidFill>
              <a:latin typeface="Calibri Light" panose="020F0302020204030204" pitchFamily="34" charset="0"/>
              <a:ea typeface="A-OTF Shin Go Pro L" panose="020B0300000000000000" pitchFamily="34" charset="-128"/>
              <a:cs typeface="Calibri Light" panose="020F0302020204030204" pitchFamily="34" charset="0"/>
            </a:endParaRPr>
          </a:p>
          <a:p>
            <a:pPr marL="1257300" lvl="1" indent="-571500">
              <a:buFont typeface="Courier New" panose="02070309020205020404" pitchFamily="49" charset="0"/>
              <a:buChar char="o"/>
            </a:pPr>
            <a:r>
              <a:rPr kumimoji="1" lang="en-US" sz="2800" dirty="0">
                <a:solidFill>
                  <a:srgbClr val="000000"/>
                </a:solidFill>
                <a:latin typeface="Calibri Light" panose="020F0302020204030204" pitchFamily="34" charset="0"/>
                <a:ea typeface="A-OTF Shin Go Pro L" panose="020B0300000000000000" pitchFamily="34" charset="-128"/>
                <a:cs typeface="Calibri Light" panose="020F0302020204030204" pitchFamily="34" charset="0"/>
              </a:rPr>
              <a:t>Nothing new stands out to attract investment, build confidence</a:t>
            </a:r>
          </a:p>
          <a:p>
            <a:pPr marL="1257300" lvl="1" indent="-571500">
              <a:buFont typeface="Courier New" panose="02070309020205020404" pitchFamily="49" charset="0"/>
              <a:buChar char="o"/>
            </a:pPr>
            <a:endParaRPr kumimoji="1" lang="en-US" sz="2800" dirty="0">
              <a:solidFill>
                <a:srgbClr val="000000"/>
              </a:solidFill>
              <a:latin typeface="Calibri Light" panose="020F0302020204030204" pitchFamily="34" charset="0"/>
              <a:ea typeface="A-OTF Shin Go Pro L" panose="020B0300000000000000" pitchFamily="34" charset="-128"/>
              <a:cs typeface="Calibri Light" panose="020F0302020204030204" pitchFamily="34" charset="0"/>
            </a:endParaRPr>
          </a:p>
          <a:p>
            <a:pPr marL="1257300" lvl="1" indent="-571500">
              <a:buFont typeface="Courier New" panose="02070309020205020404" pitchFamily="49" charset="0"/>
              <a:buChar char="o"/>
            </a:pPr>
            <a:r>
              <a:rPr kumimoji="1" lang="en-US" sz="2800" dirty="0">
                <a:solidFill>
                  <a:srgbClr val="000000"/>
                </a:solidFill>
                <a:latin typeface="Calibri Light" panose="020F0302020204030204" pitchFamily="34" charset="0"/>
                <a:ea typeface="A-OTF Shin Go Pro L" panose="020B0300000000000000" pitchFamily="34" charset="-128"/>
                <a:cs typeface="Calibri Light" panose="020F0302020204030204" pitchFamily="34" charset="0"/>
              </a:rPr>
              <a:t>Increased spending primarily goes to public sector wages. For what performance?</a:t>
            </a:r>
          </a:p>
          <a:p>
            <a:pPr marL="1257300" lvl="1" indent="-571500">
              <a:buFont typeface="Courier New" panose="02070309020205020404" pitchFamily="49" charset="0"/>
              <a:buChar char="o"/>
            </a:pPr>
            <a:endParaRPr kumimoji="1" lang="en-US" sz="2800" dirty="0">
              <a:solidFill>
                <a:srgbClr val="000000"/>
              </a:solidFill>
              <a:latin typeface="Calibri" panose="020F0502020204030204" pitchFamily="34" charset="0"/>
              <a:ea typeface="A-OTF Shin Go Pro L" panose="020B0300000000000000" pitchFamily="34" charset="-128"/>
              <a:cs typeface="Calibri" panose="020F0502020204030204" pitchFamily="34" charset="0"/>
            </a:endParaRPr>
          </a:p>
          <a:p>
            <a:pPr marL="1257300" lvl="1" indent="-571500">
              <a:buFont typeface="Courier New" panose="02070309020205020404" pitchFamily="49" charset="0"/>
              <a:buChar char="o"/>
            </a:pPr>
            <a:r>
              <a:rPr kumimoji="1" lang="en-US" sz="2800" b="1" dirty="0">
                <a:solidFill>
                  <a:srgbClr val="000000"/>
                </a:solidFill>
                <a:latin typeface="Calibri" panose="020F0502020204030204" pitchFamily="34" charset="0"/>
                <a:ea typeface="A-OTF Shin Go Pro L" panose="020B0300000000000000" pitchFamily="34" charset="-128"/>
                <a:cs typeface="Calibri" panose="020F0502020204030204" pitchFamily="34" charset="0"/>
              </a:rPr>
              <a:t>Deep, long-term trade-offs needed for Budget 2022 to achieve stated goals</a:t>
            </a:r>
          </a:p>
          <a:p>
            <a:pPr marL="1257300" lvl="1" indent="-571500">
              <a:buFontTx/>
              <a:buChar char="-"/>
            </a:pPr>
            <a:endParaRPr kumimoji="1" lang="en-ZA" sz="36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p:txBody>
      </p:sp>
    </p:spTree>
    <p:extLst>
      <p:ext uri="{BB962C8B-B14F-4D97-AF65-F5344CB8AC3E}">
        <p14:creationId xmlns:p14="http://schemas.microsoft.com/office/powerpoint/2010/main" val="345165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2C3B-47F0-4FDE-AFE0-E8E5768648DC}"/>
              </a:ext>
            </a:extLst>
          </p:cNvPr>
          <p:cNvSpPr>
            <a:spLocks noGrp="1"/>
          </p:cNvSpPr>
          <p:nvPr>
            <p:ph type="title"/>
          </p:nvPr>
        </p:nvSpPr>
        <p:spPr/>
        <p:txBody>
          <a:bodyPr/>
          <a:lstStyle/>
          <a:p>
            <a:r>
              <a:rPr lang="en-ZA" dirty="0">
                <a:latin typeface="BankGothic" panose="02000500000000000000" pitchFamily="2" charset="0"/>
              </a:rPr>
              <a:t>Local Government</a:t>
            </a:r>
          </a:p>
        </p:txBody>
      </p:sp>
      <p:sp>
        <p:nvSpPr>
          <p:cNvPr id="3" name="Footer Placeholder 2">
            <a:extLst>
              <a:ext uri="{FF2B5EF4-FFF2-40B4-BE49-F238E27FC236}">
                <a16:creationId xmlns:a16="http://schemas.microsoft.com/office/drawing/2014/main" id="{A6A6D148-189E-4FF8-BAB5-8233A5E90023}"/>
              </a:ext>
            </a:extLst>
          </p:cNvPr>
          <p:cNvSpPr>
            <a:spLocks noGrp="1"/>
          </p:cNvSpPr>
          <p:nvPr>
            <p:ph type="ftr" sz="quarter" idx="10"/>
          </p:nvPr>
        </p:nvSpPr>
        <p:spPr/>
        <p:txBody>
          <a:bodyPr/>
          <a:lstStyle/>
          <a:p>
            <a:r>
              <a:rPr lang="en-US" sz="2200" dirty="0">
                <a:latin typeface="BankGothic" panose="02000500000000000000" pitchFamily="2" charset="0"/>
              </a:rPr>
              <a:t>Actions speak louder than words</a:t>
            </a:r>
          </a:p>
        </p:txBody>
      </p:sp>
      <p:sp>
        <p:nvSpPr>
          <p:cNvPr id="4" name="Slide Number Placeholder 3">
            <a:extLst>
              <a:ext uri="{FF2B5EF4-FFF2-40B4-BE49-F238E27FC236}">
                <a16:creationId xmlns:a16="http://schemas.microsoft.com/office/drawing/2014/main" id="{AFFEBA0A-841B-41D0-A9C0-9A635F32C288}"/>
              </a:ext>
            </a:extLst>
          </p:cNvPr>
          <p:cNvSpPr>
            <a:spLocks noGrp="1"/>
          </p:cNvSpPr>
          <p:nvPr>
            <p:ph type="sldNum" sz="quarter" idx="11"/>
          </p:nvPr>
        </p:nvSpPr>
        <p:spPr/>
        <p:txBody>
          <a:bodyPr/>
          <a:lstStyle/>
          <a:p>
            <a:fld id="{DAEF4D36-AE85-49C9-90DE-66D02B257272}" type="slidenum">
              <a:rPr lang="en-US" smtClean="0"/>
              <a:pPr/>
              <a:t>4</a:t>
            </a:fld>
            <a:endParaRPr lang="en-US" dirty="0"/>
          </a:p>
        </p:txBody>
      </p:sp>
      <p:sp>
        <p:nvSpPr>
          <p:cNvPr id="6" name="TextBox 5">
            <a:extLst>
              <a:ext uri="{FF2B5EF4-FFF2-40B4-BE49-F238E27FC236}">
                <a16:creationId xmlns:a16="http://schemas.microsoft.com/office/drawing/2014/main" id="{B87D7786-BAA9-4690-92B4-0CC4D437DB42}"/>
              </a:ext>
            </a:extLst>
          </p:cNvPr>
          <p:cNvSpPr txBox="1"/>
          <p:nvPr/>
        </p:nvSpPr>
        <p:spPr>
          <a:xfrm>
            <a:off x="484675" y="1760502"/>
            <a:ext cx="16939725" cy="8063746"/>
          </a:xfrm>
          <a:prstGeom prst="rect">
            <a:avLst/>
          </a:prstGeom>
          <a:noFill/>
        </p:spPr>
        <p:txBody>
          <a:bodyPr wrap="square" rtlCol="0">
            <a:spAutoFit/>
          </a:bodyPr>
          <a:lstStyle/>
          <a:p>
            <a:pPr marL="571500" indent="-5715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Extreme measures required to contain collapse. Many rural municipalities are intermittently without water and / or electricity, not including load shedding</a:t>
            </a:r>
          </a:p>
          <a:p>
            <a:pPr marL="571500" indent="-5715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Lack of universal access to water &amp; sanitation fast becoming a threat to SA’s fragile socioeconomic stability</a:t>
            </a:r>
          </a:p>
          <a:p>
            <a:pPr marL="571500" indent="-5715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23 municipalities (full or partial default) not </a:t>
            </a:r>
            <a:r>
              <a:rPr lang="en-US" sz="2800" dirty="0" err="1">
                <a:solidFill>
                  <a:srgbClr val="000000"/>
                </a:solidFill>
                <a:latin typeface="Calibri Light" panose="020F0302020204030204" pitchFamily="34" charset="0"/>
                <a:cs typeface="Calibri Light" panose="020F0302020204030204" pitchFamily="34" charset="0"/>
              </a:rPr>
              <a:t>honouring</a:t>
            </a:r>
            <a:r>
              <a:rPr lang="en-US" sz="2800" dirty="0">
                <a:solidFill>
                  <a:srgbClr val="000000"/>
                </a:solidFill>
                <a:latin typeface="Calibri Light" panose="020F0302020204030204" pitchFamily="34" charset="0"/>
                <a:cs typeface="Calibri Light" panose="020F0302020204030204" pitchFamily="34" charset="0"/>
              </a:rPr>
              <a:t> Eskom debt agreements</a:t>
            </a:r>
          </a:p>
          <a:p>
            <a:pPr marL="571500" indent="-5715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SCOPA has  intervened intensively because </a:t>
            </a:r>
            <a:r>
              <a:rPr lang="en-US" sz="2800" b="1" dirty="0">
                <a:solidFill>
                  <a:srgbClr val="000000"/>
                </a:solidFill>
                <a:latin typeface="Calibri" panose="020F0502020204030204" pitchFamily="34" charset="0"/>
                <a:cs typeface="Calibri" panose="020F0502020204030204" pitchFamily="34" charset="0"/>
              </a:rPr>
              <a:t>provincial </a:t>
            </a:r>
            <a:r>
              <a:rPr lang="en-US" sz="2800" b="1" dirty="0" err="1">
                <a:solidFill>
                  <a:srgbClr val="000000"/>
                </a:solidFill>
                <a:latin typeface="Calibri" panose="020F0502020204030204" pitchFamily="34" charset="0"/>
                <a:cs typeface="Calibri" panose="020F0502020204030204" pitchFamily="34" charset="0"/>
              </a:rPr>
              <a:t>CoGTAs</a:t>
            </a:r>
            <a:r>
              <a:rPr lang="en-US" sz="2800" b="1" dirty="0">
                <a:solidFill>
                  <a:srgbClr val="000000"/>
                </a:solidFill>
                <a:latin typeface="Calibri" panose="020F0502020204030204" pitchFamily="34" charset="0"/>
                <a:cs typeface="Calibri" panose="020F0502020204030204" pitchFamily="34" charset="0"/>
              </a:rPr>
              <a:t>, Treasuries fail to effectively implement Section 139</a:t>
            </a:r>
          </a:p>
          <a:p>
            <a:pPr marL="571500" indent="-5715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Political and administrative leadership touted as the solution, but civil society must buy-in</a:t>
            </a:r>
          </a:p>
          <a:p>
            <a:pPr marL="571500" indent="-5715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R3.47bn in fruitless &amp; wasteful expenditure in 2019/20</a:t>
            </a:r>
          </a:p>
          <a:p>
            <a:pPr marL="571500" indent="-571500">
              <a:spcBef>
                <a:spcPts val="1200"/>
              </a:spcBef>
              <a:spcAft>
                <a:spcPts val="1200"/>
              </a:spcAft>
              <a:buFont typeface="Courier New" panose="02070309020205020404" pitchFamily="49" charset="0"/>
              <a:buChar char="o"/>
            </a:pPr>
            <a:r>
              <a:rPr lang="en-US" sz="2800" b="1" dirty="0">
                <a:solidFill>
                  <a:srgbClr val="000000"/>
                </a:solidFill>
                <a:latin typeface="Calibri" panose="020F0502020204030204" pitchFamily="34" charset="0"/>
                <a:cs typeface="Calibri" panose="020F0502020204030204" pitchFamily="34" charset="0"/>
              </a:rPr>
              <a:t>Budgets must be opened to detailed public scrutiny</a:t>
            </a:r>
          </a:p>
          <a:p>
            <a:pPr marL="342900" indent="-342900">
              <a:spcBef>
                <a:spcPts val="1200"/>
              </a:spcBef>
              <a:spcAft>
                <a:spcPts val="1200"/>
              </a:spcAft>
              <a:buFont typeface="Courier New" panose="02070309020205020404" pitchFamily="49" charset="0"/>
              <a:buChar char="o"/>
            </a:pPr>
            <a:endParaRPr lang="en-US" sz="2400" dirty="0">
              <a:solidFill>
                <a:srgbClr val="000000"/>
              </a:solidFill>
              <a:latin typeface="Calibri" panose="020F0502020204030204" pitchFamily="34" charset="0"/>
              <a:cs typeface="Calibri" panose="020F0502020204030204" pitchFamily="34" charset="0"/>
            </a:endParaRPr>
          </a:p>
          <a:p>
            <a:pPr marL="342900" indent="-342900">
              <a:spcBef>
                <a:spcPts val="1200"/>
              </a:spcBef>
              <a:spcAft>
                <a:spcPts val="1200"/>
              </a:spcAft>
              <a:buFont typeface="Courier New" panose="02070309020205020404" pitchFamily="49" charset="0"/>
              <a:buChar char="o"/>
            </a:pPr>
            <a:endParaRPr lang="en-ZA" sz="2400" dirty="0">
              <a:solidFill>
                <a:srgbClr val="000000"/>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kumimoji="1" lang="en-ZA" sz="24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sz="24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p:txBody>
      </p:sp>
      <p:pic>
        <p:nvPicPr>
          <p:cNvPr id="10" name="Picture 9">
            <a:extLst>
              <a:ext uri="{FF2B5EF4-FFF2-40B4-BE49-F238E27FC236}">
                <a16:creationId xmlns:a16="http://schemas.microsoft.com/office/drawing/2014/main" id="{6CAB6AA0-D72E-4CCD-B8EC-B565B14231B4}"/>
              </a:ext>
            </a:extLst>
          </p:cNvPr>
          <p:cNvPicPr>
            <a:picLocks noChangeAspect="1"/>
          </p:cNvPicPr>
          <p:nvPr/>
        </p:nvPicPr>
        <p:blipFill>
          <a:blip r:embed="rId2"/>
          <a:stretch>
            <a:fillRect/>
          </a:stretch>
        </p:blipFill>
        <p:spPr>
          <a:xfrm>
            <a:off x="14860100" y="6435410"/>
            <a:ext cx="2943225" cy="2943225"/>
          </a:xfrm>
          <a:prstGeom prst="rect">
            <a:avLst/>
          </a:prstGeom>
        </p:spPr>
      </p:pic>
    </p:spTree>
    <p:extLst>
      <p:ext uri="{BB962C8B-B14F-4D97-AF65-F5344CB8AC3E}">
        <p14:creationId xmlns:p14="http://schemas.microsoft.com/office/powerpoint/2010/main" val="319460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2C3B-47F0-4FDE-AFE0-E8E5768648DC}"/>
              </a:ext>
            </a:extLst>
          </p:cNvPr>
          <p:cNvSpPr>
            <a:spLocks noGrp="1"/>
          </p:cNvSpPr>
          <p:nvPr>
            <p:ph type="title"/>
          </p:nvPr>
        </p:nvSpPr>
        <p:spPr/>
        <p:txBody>
          <a:bodyPr/>
          <a:lstStyle/>
          <a:p>
            <a:r>
              <a:rPr lang="en-ZA" dirty="0">
                <a:latin typeface="BankGothic" panose="02000500000000000000" pitchFamily="2" charset="0"/>
              </a:rPr>
              <a:t>State Owned Entities</a:t>
            </a:r>
          </a:p>
        </p:txBody>
      </p:sp>
      <p:sp>
        <p:nvSpPr>
          <p:cNvPr id="3" name="Footer Placeholder 2">
            <a:extLst>
              <a:ext uri="{FF2B5EF4-FFF2-40B4-BE49-F238E27FC236}">
                <a16:creationId xmlns:a16="http://schemas.microsoft.com/office/drawing/2014/main" id="{A6A6D148-189E-4FF8-BAB5-8233A5E90023}"/>
              </a:ext>
            </a:extLst>
          </p:cNvPr>
          <p:cNvSpPr>
            <a:spLocks noGrp="1"/>
          </p:cNvSpPr>
          <p:nvPr>
            <p:ph type="ftr" sz="quarter" idx="10"/>
          </p:nvPr>
        </p:nvSpPr>
        <p:spPr/>
        <p:txBody>
          <a:bodyPr/>
          <a:lstStyle/>
          <a:p>
            <a:r>
              <a:rPr lang="en-US" sz="2200" dirty="0">
                <a:latin typeface="BankGothic" panose="02000500000000000000" pitchFamily="2" charset="0"/>
              </a:rPr>
              <a:t>Actions speak louder than words</a:t>
            </a:r>
          </a:p>
        </p:txBody>
      </p:sp>
      <p:sp>
        <p:nvSpPr>
          <p:cNvPr id="4" name="Slide Number Placeholder 3">
            <a:extLst>
              <a:ext uri="{FF2B5EF4-FFF2-40B4-BE49-F238E27FC236}">
                <a16:creationId xmlns:a16="http://schemas.microsoft.com/office/drawing/2014/main" id="{AFFEBA0A-841B-41D0-A9C0-9A635F32C288}"/>
              </a:ext>
            </a:extLst>
          </p:cNvPr>
          <p:cNvSpPr>
            <a:spLocks noGrp="1"/>
          </p:cNvSpPr>
          <p:nvPr>
            <p:ph type="sldNum" sz="quarter" idx="11"/>
          </p:nvPr>
        </p:nvSpPr>
        <p:spPr/>
        <p:txBody>
          <a:bodyPr/>
          <a:lstStyle/>
          <a:p>
            <a:fld id="{DAEF4D36-AE85-49C9-90DE-66D02B257272}" type="slidenum">
              <a:rPr lang="en-US" smtClean="0"/>
              <a:pPr/>
              <a:t>5</a:t>
            </a:fld>
            <a:endParaRPr lang="en-US" dirty="0"/>
          </a:p>
        </p:txBody>
      </p:sp>
      <p:sp>
        <p:nvSpPr>
          <p:cNvPr id="5" name="Subtitle 4">
            <a:extLst>
              <a:ext uri="{FF2B5EF4-FFF2-40B4-BE49-F238E27FC236}">
                <a16:creationId xmlns:a16="http://schemas.microsoft.com/office/drawing/2014/main" id="{3C868432-3230-4838-B60F-378D3AF881A5}"/>
              </a:ext>
            </a:extLst>
          </p:cNvPr>
          <p:cNvSpPr>
            <a:spLocks noGrp="1"/>
          </p:cNvSpPr>
          <p:nvPr>
            <p:ph type="subTitle" idx="1"/>
          </p:nvPr>
        </p:nvSpPr>
        <p:spPr/>
        <p:txBody>
          <a:bodyPr>
            <a:normAutofit fontScale="92500" lnSpcReduction="20000"/>
          </a:bodyPr>
          <a:lstStyle/>
          <a:p>
            <a:r>
              <a:rPr lang="en-ZA" dirty="0">
                <a:latin typeface="BankGothic" panose="02000500000000000000" pitchFamily="2" charset="0"/>
              </a:rPr>
              <a:t>Still a major fiscal risk</a:t>
            </a:r>
          </a:p>
        </p:txBody>
      </p:sp>
      <p:sp>
        <p:nvSpPr>
          <p:cNvPr id="6" name="TextBox 5">
            <a:extLst>
              <a:ext uri="{FF2B5EF4-FFF2-40B4-BE49-F238E27FC236}">
                <a16:creationId xmlns:a16="http://schemas.microsoft.com/office/drawing/2014/main" id="{B87D7786-BAA9-4690-92B4-0CC4D437DB42}"/>
              </a:ext>
            </a:extLst>
          </p:cNvPr>
          <p:cNvSpPr txBox="1"/>
          <p:nvPr/>
        </p:nvSpPr>
        <p:spPr>
          <a:xfrm>
            <a:off x="484675" y="1745885"/>
            <a:ext cx="16939725" cy="5047536"/>
          </a:xfrm>
          <a:prstGeom prst="rect">
            <a:avLst/>
          </a:prstGeom>
          <a:noFill/>
        </p:spPr>
        <p:txBody>
          <a:bodyPr wrap="square" rtlCol="0">
            <a:spAutoFit/>
          </a:bodyPr>
          <a:lstStyle/>
          <a:p>
            <a:pPr marL="342900" indent="-342900">
              <a:spcBef>
                <a:spcPts val="1200"/>
              </a:spcBef>
              <a:spcAft>
                <a:spcPts val="1200"/>
              </a:spcAft>
              <a:buFont typeface="Courier New" panose="02070309020205020404" pitchFamily="49" charset="0"/>
              <a:buChar char="o"/>
            </a:pPr>
            <a:r>
              <a:rPr lang="en-US" sz="2800" b="1" dirty="0">
                <a:solidFill>
                  <a:srgbClr val="000000"/>
                </a:solidFill>
                <a:latin typeface="Calibri" panose="020F0502020204030204" pitchFamily="34" charset="0"/>
                <a:cs typeface="Calibri" panose="020F0502020204030204" pitchFamily="34" charset="0"/>
              </a:rPr>
              <a:t>R787bn worth of SOE debt guaranteed </a:t>
            </a:r>
            <a:r>
              <a:rPr lang="en-US" sz="2800" dirty="0">
                <a:solidFill>
                  <a:srgbClr val="000000"/>
                </a:solidFill>
                <a:latin typeface="Calibri" panose="020F0502020204030204" pitchFamily="34" charset="0"/>
                <a:cs typeface="Calibri" panose="020F0502020204030204" pitchFamily="34" charset="0"/>
              </a:rPr>
              <a:t>by gov &amp; RAF liabilities</a:t>
            </a:r>
          </a:p>
          <a:p>
            <a:pPr marL="342900" indent="-3429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R73.4bn in SOE loans maturing in next 3 years. Eskom, SAA, RAF, SANRAL, Denel.</a:t>
            </a:r>
          </a:p>
          <a:p>
            <a:pPr marL="342900" indent="-3429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Guarantees with conditions for SOEs with ‘strategic importance’ constitute a fiscal liability like any ordinary bailout – especially since these SOEs are failing</a:t>
            </a:r>
          </a:p>
          <a:p>
            <a:pPr marL="342900" indent="-342900">
              <a:spcBef>
                <a:spcPts val="1200"/>
              </a:spcBef>
              <a:spcAft>
                <a:spcPts val="1200"/>
              </a:spcAft>
              <a:buFont typeface="Courier New" panose="02070309020205020404" pitchFamily="49" charset="0"/>
              <a:buChar char="o"/>
            </a:pPr>
            <a:r>
              <a:rPr lang="en-US" sz="2800" dirty="0">
                <a:solidFill>
                  <a:srgbClr val="000000"/>
                </a:solidFill>
                <a:latin typeface="Calibri Light" panose="020F0302020204030204" pitchFamily="34" charset="0"/>
                <a:cs typeface="Calibri Light" panose="020F0302020204030204" pitchFamily="34" charset="0"/>
              </a:rPr>
              <a:t>Moves to allow more private investment to productively use public infrastructure welcome, e.g., Transnet owned railways &amp; Eskom owned transmission lines</a:t>
            </a:r>
          </a:p>
          <a:p>
            <a:pPr marL="1257300" lvl="1" indent="-571500">
              <a:buFont typeface="Courier New" panose="02070309020205020404" pitchFamily="49" charset="0"/>
              <a:buChar char="o"/>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p:txBody>
      </p:sp>
      <p:pic>
        <p:nvPicPr>
          <p:cNvPr id="1030" name="Picture 6">
            <a:extLst>
              <a:ext uri="{FF2B5EF4-FFF2-40B4-BE49-F238E27FC236}">
                <a16:creationId xmlns:a16="http://schemas.microsoft.com/office/drawing/2014/main" id="{A53CE5E6-F5D5-44B8-A924-C325669984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953" y="5377758"/>
            <a:ext cx="9011168" cy="4343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923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2C3B-47F0-4FDE-AFE0-E8E5768648DC}"/>
              </a:ext>
            </a:extLst>
          </p:cNvPr>
          <p:cNvSpPr>
            <a:spLocks noGrp="1"/>
          </p:cNvSpPr>
          <p:nvPr>
            <p:ph type="title"/>
          </p:nvPr>
        </p:nvSpPr>
        <p:spPr/>
        <p:txBody>
          <a:bodyPr/>
          <a:lstStyle/>
          <a:p>
            <a:r>
              <a:rPr lang="en-ZA" dirty="0">
                <a:latin typeface="BankGothic" panose="02000500000000000000" pitchFamily="2" charset="0"/>
              </a:rPr>
              <a:t>SANRAL &amp; e-Tolls</a:t>
            </a:r>
          </a:p>
        </p:txBody>
      </p:sp>
      <p:sp>
        <p:nvSpPr>
          <p:cNvPr id="3" name="Footer Placeholder 2">
            <a:extLst>
              <a:ext uri="{FF2B5EF4-FFF2-40B4-BE49-F238E27FC236}">
                <a16:creationId xmlns:a16="http://schemas.microsoft.com/office/drawing/2014/main" id="{A6A6D148-189E-4FF8-BAB5-8233A5E90023}"/>
              </a:ext>
            </a:extLst>
          </p:cNvPr>
          <p:cNvSpPr>
            <a:spLocks noGrp="1"/>
          </p:cNvSpPr>
          <p:nvPr>
            <p:ph type="ftr" sz="quarter" idx="10"/>
          </p:nvPr>
        </p:nvSpPr>
        <p:spPr/>
        <p:txBody>
          <a:bodyPr/>
          <a:lstStyle/>
          <a:p>
            <a:r>
              <a:rPr lang="en-US" sz="2200" dirty="0">
                <a:latin typeface="BankGothic" panose="02000500000000000000" pitchFamily="2" charset="0"/>
              </a:rPr>
              <a:t>Actions speak louder than words</a:t>
            </a:r>
          </a:p>
        </p:txBody>
      </p:sp>
      <p:sp>
        <p:nvSpPr>
          <p:cNvPr id="4" name="Slide Number Placeholder 3">
            <a:extLst>
              <a:ext uri="{FF2B5EF4-FFF2-40B4-BE49-F238E27FC236}">
                <a16:creationId xmlns:a16="http://schemas.microsoft.com/office/drawing/2014/main" id="{AFFEBA0A-841B-41D0-A9C0-9A635F32C288}"/>
              </a:ext>
            </a:extLst>
          </p:cNvPr>
          <p:cNvSpPr>
            <a:spLocks noGrp="1"/>
          </p:cNvSpPr>
          <p:nvPr>
            <p:ph type="sldNum" sz="quarter" idx="11"/>
          </p:nvPr>
        </p:nvSpPr>
        <p:spPr/>
        <p:txBody>
          <a:bodyPr/>
          <a:lstStyle/>
          <a:p>
            <a:fld id="{DAEF4D36-AE85-49C9-90DE-66D02B257272}" type="slidenum">
              <a:rPr lang="en-US" smtClean="0"/>
              <a:pPr/>
              <a:t>6</a:t>
            </a:fld>
            <a:endParaRPr lang="en-US" dirty="0"/>
          </a:p>
        </p:txBody>
      </p:sp>
      <p:sp>
        <p:nvSpPr>
          <p:cNvPr id="6" name="TextBox 5">
            <a:extLst>
              <a:ext uri="{FF2B5EF4-FFF2-40B4-BE49-F238E27FC236}">
                <a16:creationId xmlns:a16="http://schemas.microsoft.com/office/drawing/2014/main" id="{B87D7786-BAA9-4690-92B4-0CC4D437DB42}"/>
              </a:ext>
            </a:extLst>
          </p:cNvPr>
          <p:cNvSpPr txBox="1"/>
          <p:nvPr/>
        </p:nvSpPr>
        <p:spPr>
          <a:xfrm>
            <a:off x="484675" y="1745885"/>
            <a:ext cx="16939725" cy="6540252"/>
          </a:xfrm>
          <a:prstGeom prst="rect">
            <a:avLst/>
          </a:prstGeom>
          <a:noFill/>
        </p:spPr>
        <p:txBody>
          <a:bodyPr wrap="square" rtlCol="0">
            <a:spAutoFit/>
          </a:bodyPr>
          <a:lstStyle/>
          <a:p>
            <a:pPr marL="457200" indent="-457200">
              <a:buFont typeface="Courier New" panose="02070309020205020404" pitchFamily="49" charset="0"/>
              <a:buChar char="o"/>
            </a:pPr>
            <a:endParaRPr kumimoji="1" lang="en-ZA"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15% of motorists pay e-Tolls, but government is holding onto this failure</a:t>
            </a:r>
          </a:p>
          <a:p>
            <a:pPr marL="457200" indent="-457200">
              <a:buFont typeface="Courier New" panose="02070309020205020404" pitchFamily="49" charset="0"/>
              <a:buChar char="o"/>
            </a:pPr>
            <a:endPar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endParaRPr>
          </a:p>
          <a:p>
            <a:pPr marL="457200" indent="-457200">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R9.7bn in unpaid e-Tolls has accrued over time</a:t>
            </a:r>
          </a:p>
          <a:p>
            <a:pPr marL="457200" indent="-457200">
              <a:buFont typeface="Courier New" panose="02070309020205020404" pitchFamily="49" charset="0"/>
              <a:buChar char="o"/>
            </a:pPr>
            <a:endPar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endParaRPr>
          </a:p>
          <a:p>
            <a:pPr marL="457200" indent="-457200">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SANRAL’s Integrated Report for 2020/21 states “</a:t>
            </a:r>
            <a:r>
              <a:rPr kumimoji="1" lang="en-US"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The inability to resolve the Gauteng Freeway Improvement Project (GFIP) continues to place significant pressure on SANRAL’s balance sheet … need for a new Road Infrastructure Funding Policy”</a:t>
            </a:r>
          </a:p>
          <a:p>
            <a:pPr marL="457200" indent="-457200">
              <a:buFont typeface="Courier New" panose="02070309020205020404" pitchFamily="49" charset="0"/>
              <a:buChar char="o"/>
            </a:pPr>
            <a:endParaRPr kumimoji="1" lang="en-US" sz="2800" i="1"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Courier New" panose="02070309020205020404" pitchFamily="49" charset="0"/>
              <a:buChar char="o"/>
            </a:pPr>
            <a:r>
              <a:rPr kumimoji="1" lang="en-ZA" sz="2800" b="1"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Since 2011/12, we calculate </a:t>
            </a: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that</a:t>
            </a:r>
            <a:r>
              <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 </a:t>
            </a:r>
            <a:r>
              <a:rPr kumimoji="1" lang="en-ZA" sz="2800" b="1"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R23bn</a:t>
            </a:r>
            <a:r>
              <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 </a:t>
            </a: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has been dedicated to SANRAL to provide for GFIP costs and debt that escalated (and continues to escalate) over time. This is enough to have paid for the entire project budget</a:t>
            </a:r>
          </a:p>
          <a:p>
            <a:pPr marL="457200" indent="-457200">
              <a:buFont typeface="Courier New" panose="02070309020205020404" pitchFamily="49" charset="0"/>
              <a:buChar char="o"/>
            </a:pPr>
            <a:endPar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endParaRPr>
          </a:p>
          <a:p>
            <a:pPr marL="457200" indent="-457200">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Lack of transparency in how this scheme is being reactively financed</a:t>
            </a:r>
          </a:p>
          <a:p>
            <a:pPr marL="457200" indent="-457200">
              <a:buFont typeface="Arial" panose="020B0604020202020204" pitchFamily="34" charset="0"/>
              <a:buChar char="•"/>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p:txBody>
      </p:sp>
      <p:pic>
        <p:nvPicPr>
          <p:cNvPr id="7" name="Picture 6">
            <a:extLst>
              <a:ext uri="{FF2B5EF4-FFF2-40B4-BE49-F238E27FC236}">
                <a16:creationId xmlns:a16="http://schemas.microsoft.com/office/drawing/2014/main" id="{21FF722E-386F-4D8F-A3CE-83A954AF9F73}"/>
              </a:ext>
            </a:extLst>
          </p:cNvPr>
          <p:cNvPicPr>
            <a:picLocks noChangeAspect="1"/>
          </p:cNvPicPr>
          <p:nvPr/>
        </p:nvPicPr>
        <p:blipFill>
          <a:blip r:embed="rId2"/>
          <a:stretch>
            <a:fillRect/>
          </a:stretch>
        </p:blipFill>
        <p:spPr>
          <a:xfrm>
            <a:off x="15201900" y="7008864"/>
            <a:ext cx="2200275" cy="2209800"/>
          </a:xfrm>
          <a:prstGeom prst="rect">
            <a:avLst/>
          </a:prstGeom>
        </p:spPr>
      </p:pic>
    </p:spTree>
    <p:extLst>
      <p:ext uri="{BB962C8B-B14F-4D97-AF65-F5344CB8AC3E}">
        <p14:creationId xmlns:p14="http://schemas.microsoft.com/office/powerpoint/2010/main" val="2869247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2C3B-47F0-4FDE-AFE0-E8E5768648DC}"/>
              </a:ext>
            </a:extLst>
          </p:cNvPr>
          <p:cNvSpPr>
            <a:spLocks noGrp="1"/>
          </p:cNvSpPr>
          <p:nvPr>
            <p:ph type="title"/>
          </p:nvPr>
        </p:nvSpPr>
        <p:spPr/>
        <p:txBody>
          <a:bodyPr/>
          <a:lstStyle/>
          <a:p>
            <a:r>
              <a:rPr lang="en-ZA" dirty="0">
                <a:latin typeface="BankGothic" panose="02000500000000000000" pitchFamily="2" charset="0"/>
              </a:rPr>
              <a:t>Remuneration</a:t>
            </a:r>
          </a:p>
        </p:txBody>
      </p:sp>
      <p:sp>
        <p:nvSpPr>
          <p:cNvPr id="3" name="Footer Placeholder 2">
            <a:extLst>
              <a:ext uri="{FF2B5EF4-FFF2-40B4-BE49-F238E27FC236}">
                <a16:creationId xmlns:a16="http://schemas.microsoft.com/office/drawing/2014/main" id="{A6A6D148-189E-4FF8-BAB5-8233A5E90023}"/>
              </a:ext>
            </a:extLst>
          </p:cNvPr>
          <p:cNvSpPr>
            <a:spLocks noGrp="1"/>
          </p:cNvSpPr>
          <p:nvPr>
            <p:ph type="ftr" sz="quarter" idx="10"/>
          </p:nvPr>
        </p:nvSpPr>
        <p:spPr/>
        <p:txBody>
          <a:bodyPr/>
          <a:lstStyle/>
          <a:p>
            <a:r>
              <a:rPr lang="en-US" sz="2200" dirty="0">
                <a:latin typeface="BankGothic" panose="02000500000000000000" pitchFamily="2" charset="0"/>
              </a:rPr>
              <a:t>Actions speak louder than words</a:t>
            </a:r>
          </a:p>
        </p:txBody>
      </p:sp>
      <p:sp>
        <p:nvSpPr>
          <p:cNvPr id="4" name="Slide Number Placeholder 3">
            <a:extLst>
              <a:ext uri="{FF2B5EF4-FFF2-40B4-BE49-F238E27FC236}">
                <a16:creationId xmlns:a16="http://schemas.microsoft.com/office/drawing/2014/main" id="{AFFEBA0A-841B-41D0-A9C0-9A635F32C288}"/>
              </a:ext>
            </a:extLst>
          </p:cNvPr>
          <p:cNvSpPr>
            <a:spLocks noGrp="1"/>
          </p:cNvSpPr>
          <p:nvPr>
            <p:ph type="sldNum" sz="quarter" idx="11"/>
          </p:nvPr>
        </p:nvSpPr>
        <p:spPr/>
        <p:txBody>
          <a:bodyPr/>
          <a:lstStyle/>
          <a:p>
            <a:fld id="{DAEF4D36-AE85-49C9-90DE-66D02B257272}" type="slidenum">
              <a:rPr lang="en-US" smtClean="0"/>
              <a:pPr/>
              <a:t>7</a:t>
            </a:fld>
            <a:endParaRPr lang="en-US" dirty="0"/>
          </a:p>
        </p:txBody>
      </p:sp>
      <p:sp>
        <p:nvSpPr>
          <p:cNvPr id="6" name="TextBox 5">
            <a:extLst>
              <a:ext uri="{FF2B5EF4-FFF2-40B4-BE49-F238E27FC236}">
                <a16:creationId xmlns:a16="http://schemas.microsoft.com/office/drawing/2014/main" id="{B87D7786-BAA9-4690-92B4-0CC4D437DB42}"/>
              </a:ext>
            </a:extLst>
          </p:cNvPr>
          <p:cNvSpPr txBox="1"/>
          <p:nvPr/>
        </p:nvSpPr>
        <p:spPr>
          <a:xfrm>
            <a:off x="484675" y="1745885"/>
            <a:ext cx="16939725" cy="9171742"/>
          </a:xfrm>
          <a:prstGeom prst="rect">
            <a:avLst/>
          </a:prstGeom>
          <a:noFill/>
        </p:spPr>
        <p:txBody>
          <a:bodyPr wrap="square" rtlCol="0">
            <a:spAutoFit/>
          </a:bodyPr>
          <a:lstStyle/>
          <a:p>
            <a:pPr marL="571500" indent="-571500" rtl="0">
              <a:spcBef>
                <a:spcPts val="1200"/>
              </a:spcBef>
              <a:spcAft>
                <a:spcPts val="1200"/>
              </a:spcAft>
              <a:buFont typeface="Courier New" panose="02070309020205020404" pitchFamily="49" charset="0"/>
              <a:buChar char="o"/>
            </a:pPr>
            <a:r>
              <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1.5% increase for 2021</a:t>
            </a:r>
          </a:p>
          <a:p>
            <a:pPr marL="571500" indent="-571500" rtl="0">
              <a:spcBef>
                <a:spcPts val="1200"/>
              </a:spcBef>
              <a:spcAft>
                <a:spcPts val="1200"/>
              </a:spcAft>
              <a:buFont typeface="Courier New" panose="02070309020205020404" pitchFamily="49" charset="0"/>
              <a:buChar char="o"/>
            </a:pPr>
            <a:r>
              <a:rPr kumimoji="1" lang="en-ZA" sz="2800" b="1"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R20.5bn</a:t>
            </a:r>
            <a:r>
              <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 </a:t>
            </a: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this year, the same amount to be subtracted from infrastructure next year. What is government’s priority?</a:t>
            </a:r>
          </a:p>
          <a:p>
            <a:pPr marL="571500" indent="-571500" rtl="0">
              <a:spcBef>
                <a:spcPts val="1200"/>
              </a:spcBef>
              <a:spcAft>
                <a:spcPts val="1200"/>
              </a:spcAft>
              <a:buFont typeface="Courier New" panose="02070309020205020404" pitchFamily="49" charset="0"/>
              <a:buChar char="o"/>
            </a:pPr>
            <a:r>
              <a:rPr kumimoji="1" lang="en-ZA" sz="2800" b="1"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rPr>
              <a:t>Capital expenditure must be prioritised </a:t>
            </a: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over current expenses to secure returns</a:t>
            </a:r>
          </a:p>
          <a:p>
            <a:pPr marL="571500" indent="-571500" rtl="0">
              <a:spcBef>
                <a:spcPts val="1200"/>
              </a:spcBef>
              <a:spcAft>
                <a:spcPts val="1200"/>
              </a:spcAft>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Remuneration should be determined as a function of performance outcomes and public satisfaction with associated service delivery – not NEDLAC negotiations</a:t>
            </a:r>
          </a:p>
          <a:p>
            <a:pPr marL="571500" indent="-571500" rtl="0">
              <a:spcBef>
                <a:spcPts val="1200"/>
              </a:spcBef>
              <a:spcAft>
                <a:spcPts val="1200"/>
              </a:spcAft>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Police &amp; </a:t>
            </a:r>
            <a:r>
              <a:rPr kumimoji="1" lang="en-ZA" sz="2800" dirty="0" err="1">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Defense</a:t>
            </a: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 get more money to ‘fight crime’. In the SAPS, </a:t>
            </a:r>
            <a:r>
              <a:rPr kumimoji="1" lang="en-US"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A total of 52 203 claims valued at R59bn were still pending as of March 2021.</a:t>
            </a:r>
            <a:endPar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endParaRPr>
          </a:p>
          <a:p>
            <a:pPr marL="571500" indent="-571500" rtl="0">
              <a:spcBef>
                <a:spcPts val="1200"/>
              </a:spcBef>
              <a:spcAft>
                <a:spcPts val="1200"/>
              </a:spcAft>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Many senior officials in Depts &amp; SOEs get astronomical salaries. How can this be rationalised in our current socioeconomic situation?</a:t>
            </a:r>
          </a:p>
          <a:p>
            <a:pPr marL="571500" indent="-571500" rtl="0">
              <a:spcBef>
                <a:spcPts val="1200"/>
              </a:spcBef>
              <a:spcAft>
                <a:spcPts val="1200"/>
              </a:spcAft>
              <a:buFont typeface="Courier New" panose="02070309020205020404" pitchFamily="49" charset="0"/>
              <a:buChar char="o"/>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rtl="0">
              <a:spcBef>
                <a:spcPts val="1200"/>
              </a:spcBef>
              <a:spcAft>
                <a:spcPts val="1200"/>
              </a:spcAft>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571500" indent="-571500" rtl="0">
              <a:spcBef>
                <a:spcPts val="1200"/>
              </a:spcBef>
              <a:spcAft>
                <a:spcPts val="1200"/>
              </a:spcAft>
              <a:buFont typeface="Courier New" panose="02070309020205020404" pitchFamily="49" charset="0"/>
              <a:buChar char="o"/>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a:p>
            <a:pPr marL="457200" indent="-457200">
              <a:buFont typeface="Arial" panose="020B0604020202020204" pitchFamily="34" charset="0"/>
              <a:buChar char="•"/>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p:txBody>
      </p:sp>
    </p:spTree>
    <p:extLst>
      <p:ext uri="{BB962C8B-B14F-4D97-AF65-F5344CB8AC3E}">
        <p14:creationId xmlns:p14="http://schemas.microsoft.com/office/powerpoint/2010/main" val="211915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2C3B-47F0-4FDE-AFE0-E8E5768648DC}"/>
              </a:ext>
            </a:extLst>
          </p:cNvPr>
          <p:cNvSpPr>
            <a:spLocks noGrp="1"/>
          </p:cNvSpPr>
          <p:nvPr>
            <p:ph type="title"/>
          </p:nvPr>
        </p:nvSpPr>
        <p:spPr/>
        <p:txBody>
          <a:bodyPr/>
          <a:lstStyle/>
          <a:p>
            <a:r>
              <a:rPr lang="en-ZA" dirty="0">
                <a:latin typeface="BankGothic" panose="02000500000000000000" pitchFamily="2" charset="0"/>
              </a:rPr>
              <a:t>Debt &amp; Deficit</a:t>
            </a:r>
          </a:p>
        </p:txBody>
      </p:sp>
      <p:sp>
        <p:nvSpPr>
          <p:cNvPr id="3" name="Footer Placeholder 2">
            <a:extLst>
              <a:ext uri="{FF2B5EF4-FFF2-40B4-BE49-F238E27FC236}">
                <a16:creationId xmlns:a16="http://schemas.microsoft.com/office/drawing/2014/main" id="{A6A6D148-189E-4FF8-BAB5-8233A5E90023}"/>
              </a:ext>
            </a:extLst>
          </p:cNvPr>
          <p:cNvSpPr>
            <a:spLocks noGrp="1"/>
          </p:cNvSpPr>
          <p:nvPr>
            <p:ph type="ftr" sz="quarter" idx="10"/>
          </p:nvPr>
        </p:nvSpPr>
        <p:spPr/>
        <p:txBody>
          <a:bodyPr/>
          <a:lstStyle/>
          <a:p>
            <a:r>
              <a:rPr lang="en-US" sz="2200" dirty="0">
                <a:latin typeface="BankGothic" panose="02000500000000000000" pitchFamily="2" charset="0"/>
              </a:rPr>
              <a:t>Actions speak louder than words</a:t>
            </a:r>
          </a:p>
        </p:txBody>
      </p:sp>
      <p:sp>
        <p:nvSpPr>
          <p:cNvPr id="4" name="Slide Number Placeholder 3">
            <a:extLst>
              <a:ext uri="{FF2B5EF4-FFF2-40B4-BE49-F238E27FC236}">
                <a16:creationId xmlns:a16="http://schemas.microsoft.com/office/drawing/2014/main" id="{AFFEBA0A-841B-41D0-A9C0-9A635F32C288}"/>
              </a:ext>
            </a:extLst>
          </p:cNvPr>
          <p:cNvSpPr>
            <a:spLocks noGrp="1"/>
          </p:cNvSpPr>
          <p:nvPr>
            <p:ph type="sldNum" sz="quarter" idx="11"/>
          </p:nvPr>
        </p:nvSpPr>
        <p:spPr/>
        <p:txBody>
          <a:bodyPr/>
          <a:lstStyle/>
          <a:p>
            <a:fld id="{DAEF4D36-AE85-49C9-90DE-66D02B257272}" type="slidenum">
              <a:rPr lang="en-US" smtClean="0"/>
              <a:pPr/>
              <a:t>8</a:t>
            </a:fld>
            <a:endParaRPr lang="en-US" dirty="0"/>
          </a:p>
        </p:txBody>
      </p:sp>
      <p:sp>
        <p:nvSpPr>
          <p:cNvPr id="6" name="TextBox 5">
            <a:extLst>
              <a:ext uri="{FF2B5EF4-FFF2-40B4-BE49-F238E27FC236}">
                <a16:creationId xmlns:a16="http://schemas.microsoft.com/office/drawing/2014/main" id="{B87D7786-BAA9-4690-92B4-0CC4D437DB42}"/>
              </a:ext>
            </a:extLst>
          </p:cNvPr>
          <p:cNvSpPr txBox="1"/>
          <p:nvPr/>
        </p:nvSpPr>
        <p:spPr>
          <a:xfrm>
            <a:off x="484675" y="1745885"/>
            <a:ext cx="16939725" cy="6340197"/>
          </a:xfrm>
          <a:prstGeom prst="rect">
            <a:avLst/>
          </a:prstGeom>
          <a:noFill/>
        </p:spPr>
        <p:txBody>
          <a:bodyPr wrap="square" rtlCol="0">
            <a:spAutoFit/>
          </a:bodyPr>
          <a:lstStyle/>
          <a:p>
            <a:pPr marL="342900" indent="-342900">
              <a:spcBef>
                <a:spcPts val="1200"/>
              </a:spcBef>
              <a:spcAft>
                <a:spcPts val="1200"/>
              </a:spcAft>
              <a:buFont typeface="Courier New" panose="02070309020205020404" pitchFamily="49" charset="0"/>
              <a:buChar char="o"/>
            </a:pPr>
            <a:r>
              <a:rPr lang="en-US" sz="2800" dirty="0">
                <a:latin typeface="Calibri Light" panose="020F0302020204030204" pitchFamily="34" charset="0"/>
                <a:cs typeface="Calibri Light" panose="020F0302020204030204" pitchFamily="34" charset="0"/>
              </a:rPr>
              <a:t>Debt servicing costs to become the largest portion of spending from 2022, </a:t>
            </a:r>
            <a:r>
              <a:rPr lang="en-US" sz="2800" b="1" dirty="0">
                <a:latin typeface="Calibri" panose="020F0502020204030204" pitchFamily="34" charset="0"/>
                <a:cs typeface="Calibri" panose="020F0502020204030204" pitchFamily="34" charset="0"/>
              </a:rPr>
              <a:t>R365.8bn in 2024/25</a:t>
            </a:r>
          </a:p>
          <a:p>
            <a:pPr marL="342900" indent="-342900">
              <a:spcBef>
                <a:spcPts val="1200"/>
              </a:spcBef>
              <a:spcAft>
                <a:spcPts val="1200"/>
              </a:spcAft>
              <a:buFont typeface="Courier New" panose="02070309020205020404" pitchFamily="49" charset="0"/>
              <a:buChar char="o"/>
            </a:pPr>
            <a:r>
              <a:rPr lang="en-US" sz="2800" dirty="0">
                <a:latin typeface="Calibri Light" panose="020F0302020204030204" pitchFamily="34" charset="0"/>
                <a:cs typeface="Calibri Light" panose="020F0302020204030204" pitchFamily="34" charset="0"/>
              </a:rPr>
              <a:t>Temporary windfall in tax revenue helped gov provide social support without further eroding our fiscal position, but this will not be possible in the future unless:</a:t>
            </a:r>
          </a:p>
          <a:p>
            <a:pPr marL="342900" indent="-342900">
              <a:spcBef>
                <a:spcPts val="1200"/>
              </a:spcBef>
              <a:spcAft>
                <a:spcPts val="1200"/>
              </a:spcAft>
              <a:buFontTx/>
              <a:buChar char="-"/>
            </a:pPr>
            <a:r>
              <a:rPr lang="en-US" sz="2800" dirty="0">
                <a:latin typeface="Calibri Light" panose="020F0302020204030204" pitchFamily="34" charset="0"/>
                <a:cs typeface="Calibri Light" panose="020F0302020204030204" pitchFamily="34" charset="0"/>
              </a:rPr>
              <a:t>Tax abuse and –evasion drastically decrease, and</a:t>
            </a:r>
          </a:p>
          <a:p>
            <a:pPr marL="342900" indent="-342900">
              <a:spcBef>
                <a:spcPts val="1200"/>
              </a:spcBef>
              <a:spcAft>
                <a:spcPts val="1200"/>
              </a:spcAft>
              <a:buFontTx/>
              <a:buChar char="-"/>
            </a:pPr>
            <a:r>
              <a:rPr lang="en-US" sz="2800" dirty="0">
                <a:latin typeface="Calibri Light" panose="020F0302020204030204" pitchFamily="34" charset="0"/>
                <a:cs typeface="Calibri Light" panose="020F0302020204030204" pitchFamily="34" charset="0"/>
              </a:rPr>
              <a:t>Tax revenue increases without increased rates of taxation on productive economic activity</a:t>
            </a:r>
            <a:endParaRPr lang="en-ZA" sz="2800" dirty="0">
              <a:latin typeface="Calibri Light" panose="020F0302020204030204" pitchFamily="34" charset="0"/>
              <a:cs typeface="Calibri Light" panose="020F0302020204030204" pitchFamily="34" charset="0"/>
            </a:endParaRPr>
          </a:p>
          <a:p>
            <a:pPr marL="457200" indent="-457200">
              <a:buFont typeface="Courier New" panose="02070309020205020404" pitchFamily="49" charset="0"/>
              <a:buChar char="o"/>
            </a:pPr>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Curbing base erosion, as in illicit financial flows, will take more than SARS modernising its processes and upskilling its audits. Rather:</a:t>
            </a:r>
          </a:p>
          <a:p>
            <a:pPr marL="457200" indent="-457200">
              <a:buFont typeface="Courier New" panose="02070309020205020404" pitchFamily="49" charset="0"/>
              <a:buChar char="o"/>
            </a:pPr>
            <a:endPar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endParaRPr>
          </a:p>
          <a:p>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 Sound fiscal policy must be felt at grassroots level.</a:t>
            </a:r>
          </a:p>
          <a:p>
            <a:pPr marL="457200" indent="-457200">
              <a:buFont typeface="Courier New" panose="02070309020205020404" pitchFamily="49" charset="0"/>
              <a:buChar char="o"/>
            </a:pPr>
            <a:endPar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endParaRPr>
          </a:p>
          <a:p>
            <a:r>
              <a:rPr kumimoji="1" lang="en-ZA" sz="2800" dirty="0">
                <a:solidFill>
                  <a:schemeClr val="tx1">
                    <a:lumMod val="85000"/>
                    <a:lumOff val="15000"/>
                  </a:schemeClr>
                </a:solidFill>
                <a:latin typeface="Calibri Light" panose="020F0302020204030204" pitchFamily="34" charset="0"/>
                <a:ea typeface="A-OTF Shin Go Pro L" panose="020B0300000000000000" pitchFamily="34" charset="-128"/>
                <a:cs typeface="Calibri Light" panose="020F0302020204030204" pitchFamily="34" charset="0"/>
              </a:rPr>
              <a:t>- PFMA &amp; MFMA must be applied more aggressively, e.g., blacklisting</a:t>
            </a:r>
          </a:p>
          <a:p>
            <a:pPr marL="457200" indent="-457200">
              <a:buFont typeface="Arial" panose="020B0604020202020204" pitchFamily="34" charset="0"/>
              <a:buChar char="•"/>
            </a:pPr>
            <a:endParaRPr kumimoji="1" lang="en-ZA" sz="2800" dirty="0">
              <a:solidFill>
                <a:schemeClr val="tx1">
                  <a:lumMod val="85000"/>
                  <a:lumOff val="15000"/>
                </a:schemeClr>
              </a:solidFill>
              <a:latin typeface="Calibri" panose="020F0502020204030204" pitchFamily="34" charset="0"/>
              <a:ea typeface="A-OTF Shin Go Pro L" panose="020B0300000000000000" pitchFamily="34" charset="-128"/>
              <a:cs typeface="Calibri" panose="020F0502020204030204" pitchFamily="34" charset="0"/>
            </a:endParaRPr>
          </a:p>
        </p:txBody>
      </p:sp>
      <p:pic>
        <p:nvPicPr>
          <p:cNvPr id="9" name="Picture 8">
            <a:extLst>
              <a:ext uri="{FF2B5EF4-FFF2-40B4-BE49-F238E27FC236}">
                <a16:creationId xmlns:a16="http://schemas.microsoft.com/office/drawing/2014/main" id="{DCD5B893-413F-4056-8924-3179B8AF88DC}"/>
              </a:ext>
            </a:extLst>
          </p:cNvPr>
          <p:cNvPicPr>
            <a:picLocks noChangeAspect="1"/>
          </p:cNvPicPr>
          <p:nvPr/>
        </p:nvPicPr>
        <p:blipFill>
          <a:blip r:embed="rId2"/>
          <a:stretch>
            <a:fillRect/>
          </a:stretch>
        </p:blipFill>
        <p:spPr>
          <a:xfrm>
            <a:off x="15539737" y="7141217"/>
            <a:ext cx="2295525" cy="2152650"/>
          </a:xfrm>
          <a:prstGeom prst="rect">
            <a:avLst/>
          </a:prstGeom>
        </p:spPr>
      </p:pic>
    </p:spTree>
    <p:extLst>
      <p:ext uri="{BB962C8B-B14F-4D97-AF65-F5344CB8AC3E}">
        <p14:creationId xmlns:p14="http://schemas.microsoft.com/office/powerpoint/2010/main" val="24367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2C3B-47F0-4FDE-AFE0-E8E5768648DC}"/>
              </a:ext>
            </a:extLst>
          </p:cNvPr>
          <p:cNvSpPr>
            <a:spLocks noGrp="1"/>
          </p:cNvSpPr>
          <p:nvPr>
            <p:ph type="title"/>
          </p:nvPr>
        </p:nvSpPr>
        <p:spPr/>
        <p:txBody>
          <a:bodyPr/>
          <a:lstStyle/>
          <a:p>
            <a:r>
              <a:rPr lang="en-ZA" dirty="0">
                <a:latin typeface="BankGothic" panose="02000500000000000000" pitchFamily="2" charset="0"/>
              </a:rPr>
              <a:t>Key Recommendations</a:t>
            </a:r>
          </a:p>
        </p:txBody>
      </p:sp>
      <p:sp>
        <p:nvSpPr>
          <p:cNvPr id="3" name="Footer Placeholder 2">
            <a:extLst>
              <a:ext uri="{FF2B5EF4-FFF2-40B4-BE49-F238E27FC236}">
                <a16:creationId xmlns:a16="http://schemas.microsoft.com/office/drawing/2014/main" id="{A6A6D148-189E-4FF8-BAB5-8233A5E90023}"/>
              </a:ext>
            </a:extLst>
          </p:cNvPr>
          <p:cNvSpPr>
            <a:spLocks noGrp="1"/>
          </p:cNvSpPr>
          <p:nvPr>
            <p:ph type="ftr" sz="quarter" idx="10"/>
          </p:nvPr>
        </p:nvSpPr>
        <p:spPr/>
        <p:txBody>
          <a:bodyPr/>
          <a:lstStyle/>
          <a:p>
            <a:r>
              <a:rPr lang="en-US" dirty="0"/>
              <a:t>Actions speak louder than words</a:t>
            </a:r>
          </a:p>
        </p:txBody>
      </p:sp>
      <p:sp>
        <p:nvSpPr>
          <p:cNvPr id="4" name="Slide Number Placeholder 3">
            <a:extLst>
              <a:ext uri="{FF2B5EF4-FFF2-40B4-BE49-F238E27FC236}">
                <a16:creationId xmlns:a16="http://schemas.microsoft.com/office/drawing/2014/main" id="{AFFEBA0A-841B-41D0-A9C0-9A635F32C288}"/>
              </a:ext>
            </a:extLst>
          </p:cNvPr>
          <p:cNvSpPr>
            <a:spLocks noGrp="1"/>
          </p:cNvSpPr>
          <p:nvPr>
            <p:ph type="sldNum" sz="quarter" idx="11"/>
          </p:nvPr>
        </p:nvSpPr>
        <p:spPr/>
        <p:txBody>
          <a:bodyPr/>
          <a:lstStyle/>
          <a:p>
            <a:fld id="{DAEF4D36-AE85-49C9-90DE-66D02B257272}" type="slidenum">
              <a:rPr lang="en-US" smtClean="0"/>
              <a:pPr/>
              <a:t>9</a:t>
            </a:fld>
            <a:endParaRPr lang="en-US" dirty="0"/>
          </a:p>
        </p:txBody>
      </p:sp>
      <p:pic>
        <p:nvPicPr>
          <p:cNvPr id="9" name="Picture 8">
            <a:extLst>
              <a:ext uri="{FF2B5EF4-FFF2-40B4-BE49-F238E27FC236}">
                <a16:creationId xmlns:a16="http://schemas.microsoft.com/office/drawing/2014/main" id="{DCD5B893-413F-4056-8924-3179B8AF88DC}"/>
              </a:ext>
            </a:extLst>
          </p:cNvPr>
          <p:cNvPicPr>
            <a:picLocks noChangeAspect="1"/>
          </p:cNvPicPr>
          <p:nvPr/>
        </p:nvPicPr>
        <p:blipFill>
          <a:blip r:embed="rId2"/>
          <a:stretch>
            <a:fillRect/>
          </a:stretch>
        </p:blipFill>
        <p:spPr>
          <a:xfrm>
            <a:off x="15539737" y="7141217"/>
            <a:ext cx="2295525" cy="2152650"/>
          </a:xfrm>
          <a:prstGeom prst="rect">
            <a:avLst/>
          </a:prstGeom>
        </p:spPr>
      </p:pic>
      <p:sp>
        <p:nvSpPr>
          <p:cNvPr id="10" name="TextBox 9">
            <a:extLst>
              <a:ext uri="{FF2B5EF4-FFF2-40B4-BE49-F238E27FC236}">
                <a16:creationId xmlns:a16="http://schemas.microsoft.com/office/drawing/2014/main" id="{49A2D892-E18D-405B-9E7B-45988BD42F56}"/>
              </a:ext>
            </a:extLst>
          </p:cNvPr>
          <p:cNvSpPr txBox="1"/>
          <p:nvPr/>
        </p:nvSpPr>
        <p:spPr>
          <a:xfrm>
            <a:off x="484675" y="1151547"/>
            <a:ext cx="17350587" cy="6986528"/>
          </a:xfrm>
          <a:prstGeom prst="rect">
            <a:avLst/>
          </a:prstGeom>
          <a:noFill/>
        </p:spPr>
        <p:txBody>
          <a:bodyPr wrap="square" rtlCol="0">
            <a:spAutoFit/>
          </a:bodyPr>
          <a:lstStyle/>
          <a:p>
            <a:pPr algn="l"/>
            <a:endParaRPr lang="en-GB" sz="2800" b="0" i="0" u="none" strike="noStrike" baseline="0" dirty="0">
              <a:solidFill>
                <a:srgbClr val="000000"/>
              </a:solidFill>
              <a:latin typeface="Calibri" panose="020F0502020204030204" pitchFamily="34" charset="0"/>
              <a:cs typeface="Calibri" panose="020F0502020204030204" pitchFamily="34" charset="0"/>
            </a:endParaRPr>
          </a:p>
          <a:p>
            <a:pPr marL="457200" indent="-457200">
              <a:buFont typeface="Courier New" panose="02070309020205020404" pitchFamily="49" charset="0"/>
              <a:buChar char="o"/>
            </a:pPr>
            <a:r>
              <a:rPr lang="en-US" sz="2800" b="1" i="0" u="none" strike="noStrike" baseline="0" dirty="0">
                <a:solidFill>
                  <a:srgbClr val="000000"/>
                </a:solidFill>
                <a:latin typeface="Calibri" panose="020F0502020204030204" pitchFamily="34" charset="0"/>
                <a:cs typeface="Calibri" panose="020F0502020204030204" pitchFamily="34" charset="0"/>
              </a:rPr>
              <a:t>Debt &amp; Deficit: </a:t>
            </a:r>
            <a:r>
              <a:rPr lang="en-US" sz="2800" u="none" strike="noStrike" baseline="0" dirty="0">
                <a:solidFill>
                  <a:srgbClr val="000000"/>
                </a:solidFill>
                <a:latin typeface="Calibri Light" panose="020F0302020204030204" pitchFamily="34" charset="0"/>
                <a:cs typeface="Calibri Light" panose="020F0302020204030204" pitchFamily="34" charset="0"/>
              </a:rPr>
              <a:t>Yes, reforms should focus on improving competitiveness, productivity, investment and employment; however, we see insufficient movement in that direction </a:t>
            </a:r>
          </a:p>
          <a:p>
            <a:pPr marL="457200" indent="-457200">
              <a:buFont typeface="Courier New" panose="02070309020205020404" pitchFamily="49" charset="0"/>
              <a:buChar char="o"/>
            </a:pPr>
            <a:endParaRPr lang="en-US" sz="2800" b="0" i="0" u="none" strike="noStrike" baseline="0" dirty="0">
              <a:solidFill>
                <a:srgbClr val="000000"/>
              </a:solidFill>
              <a:latin typeface="Calibri" panose="020F0502020204030204" pitchFamily="34" charset="0"/>
              <a:cs typeface="Calibri" panose="020F0502020204030204" pitchFamily="34" charset="0"/>
            </a:endParaRPr>
          </a:p>
          <a:p>
            <a:pPr marL="457200" indent="-457200">
              <a:buFont typeface="Courier New" panose="02070309020205020404" pitchFamily="49" charset="0"/>
              <a:buChar char="o"/>
            </a:pPr>
            <a:r>
              <a:rPr lang="en-US" sz="2800" b="1" i="0" u="none" strike="noStrike" baseline="0" dirty="0">
                <a:solidFill>
                  <a:srgbClr val="000000"/>
                </a:solidFill>
                <a:latin typeface="Calibri" panose="020F0502020204030204" pitchFamily="34" charset="0"/>
                <a:cs typeface="Calibri" panose="020F0502020204030204" pitchFamily="34" charset="0"/>
              </a:rPr>
              <a:t>Local government: </a:t>
            </a:r>
            <a:r>
              <a:rPr lang="en-US" sz="2800" dirty="0">
                <a:solidFill>
                  <a:srgbClr val="000000"/>
                </a:solidFill>
                <a:latin typeface="Calibri Light" panose="020F0302020204030204" pitchFamily="34" charset="0"/>
                <a:cs typeface="Calibri Light" panose="020F0302020204030204" pitchFamily="34" charset="0"/>
              </a:rPr>
              <a:t>M</a:t>
            </a:r>
            <a:r>
              <a:rPr lang="en-US" sz="2800" u="none" strike="noStrike" baseline="0" dirty="0">
                <a:solidFill>
                  <a:srgbClr val="000000"/>
                </a:solidFill>
                <a:latin typeface="Calibri Light" panose="020F0302020204030204" pitchFamily="34" charset="0"/>
                <a:cs typeface="Calibri Light" panose="020F0302020204030204" pitchFamily="34" charset="0"/>
              </a:rPr>
              <a:t>unicipalities showing examples of best practice, including consistently produce clean audit outcomes, should be used as existing examples</a:t>
            </a:r>
          </a:p>
          <a:p>
            <a:pPr marL="457200" indent="-457200">
              <a:buFont typeface="Courier New" panose="02070309020205020404" pitchFamily="49" charset="0"/>
              <a:buChar char="o"/>
            </a:pPr>
            <a:endParaRPr lang="en-US" sz="2800" b="0" i="0" u="none" strike="noStrike" baseline="0" dirty="0">
              <a:solidFill>
                <a:srgbClr val="000000"/>
              </a:solidFill>
              <a:latin typeface="Calibri" panose="020F0502020204030204" pitchFamily="34" charset="0"/>
              <a:cs typeface="Calibri" panose="020F0502020204030204" pitchFamily="34" charset="0"/>
            </a:endParaRPr>
          </a:p>
          <a:p>
            <a:pPr marL="457200" indent="-457200">
              <a:buFont typeface="Courier New" panose="02070309020205020404" pitchFamily="49" charset="0"/>
              <a:buChar char="o"/>
            </a:pPr>
            <a:r>
              <a:rPr lang="en-US" sz="2800" b="1" i="0" u="none" strike="noStrike" baseline="0" dirty="0">
                <a:solidFill>
                  <a:srgbClr val="000000"/>
                </a:solidFill>
                <a:latin typeface="Calibri" panose="020F0502020204030204" pitchFamily="34" charset="0"/>
                <a:cs typeface="Calibri" panose="020F0502020204030204" pitchFamily="34" charset="0"/>
              </a:rPr>
              <a:t>SOEs: </a:t>
            </a:r>
            <a:r>
              <a:rPr lang="en-US" sz="2800" u="none" strike="noStrike" baseline="0" dirty="0">
                <a:solidFill>
                  <a:srgbClr val="000000"/>
                </a:solidFill>
                <a:latin typeface="Calibri Light" panose="020F0302020204030204" pitchFamily="34" charset="0"/>
                <a:cs typeface="Calibri Light" panose="020F0302020204030204" pitchFamily="34" charset="0"/>
              </a:rPr>
              <a:t>all funding for SOEs should be transparent. De-regulation of Energy &amp; Transport sectors are welcome. We support a National Water Resources Infrastructure Agency, but also propose an Independent Water Regulator </a:t>
            </a:r>
          </a:p>
          <a:p>
            <a:pPr marL="457200" indent="-457200">
              <a:buFont typeface="Courier New" panose="02070309020205020404" pitchFamily="49" charset="0"/>
              <a:buChar char="o"/>
            </a:pPr>
            <a:endParaRPr lang="en-US" sz="2800" b="0" i="0" u="none" strike="noStrike" baseline="0" dirty="0">
              <a:solidFill>
                <a:srgbClr val="000000"/>
              </a:solidFill>
              <a:latin typeface="Calibri" panose="020F0502020204030204" pitchFamily="34" charset="0"/>
              <a:cs typeface="Calibri" panose="020F0502020204030204" pitchFamily="34" charset="0"/>
            </a:endParaRPr>
          </a:p>
          <a:p>
            <a:pPr marL="457200" indent="-457200">
              <a:buFont typeface="Courier New" panose="02070309020205020404" pitchFamily="49" charset="0"/>
              <a:buChar char="o"/>
            </a:pPr>
            <a:r>
              <a:rPr lang="en-US" sz="2800" b="1" i="0" u="none" strike="noStrike" baseline="0" dirty="0">
                <a:solidFill>
                  <a:srgbClr val="000000"/>
                </a:solidFill>
                <a:latin typeface="Calibri" panose="020F0502020204030204" pitchFamily="34" charset="0"/>
                <a:cs typeface="Calibri" panose="020F0502020204030204" pitchFamily="34" charset="0"/>
              </a:rPr>
              <a:t>SANRAL and e-tolls: </a:t>
            </a:r>
            <a:r>
              <a:rPr lang="en-US" sz="2800" u="none" strike="noStrike" baseline="0" dirty="0">
                <a:solidFill>
                  <a:srgbClr val="000000"/>
                </a:solidFill>
                <a:latin typeface="Calibri Light" panose="020F0302020204030204" pitchFamily="34" charset="0"/>
                <a:cs typeface="Calibri Light" panose="020F0302020204030204" pitchFamily="34" charset="0"/>
              </a:rPr>
              <a:t>We urge Cabinet to take a decision on the future of e-</a:t>
            </a:r>
            <a:r>
              <a:rPr lang="en-US" sz="2800" dirty="0">
                <a:solidFill>
                  <a:srgbClr val="000000"/>
                </a:solidFill>
                <a:latin typeface="Calibri Light" panose="020F0302020204030204" pitchFamily="34" charset="0"/>
                <a:cs typeface="Calibri Light" panose="020F0302020204030204" pitchFamily="34" charset="0"/>
              </a:rPr>
              <a:t>T</a:t>
            </a:r>
            <a:r>
              <a:rPr lang="en-US" sz="2800" u="none" strike="noStrike" baseline="0" dirty="0">
                <a:solidFill>
                  <a:srgbClr val="000000"/>
                </a:solidFill>
                <a:latin typeface="Calibri Light" panose="020F0302020204030204" pitchFamily="34" charset="0"/>
                <a:cs typeface="Calibri Light" panose="020F0302020204030204" pitchFamily="34" charset="0"/>
              </a:rPr>
              <a:t>olls. Avoiding this major policy decision is not best practice, more debt accrues as a result</a:t>
            </a:r>
          </a:p>
          <a:p>
            <a:pPr marL="457200" indent="-457200">
              <a:buFont typeface="Courier New" panose="02070309020205020404" pitchFamily="49" charset="0"/>
              <a:buChar char="o"/>
            </a:pPr>
            <a:endParaRPr lang="en-US" sz="2800" b="0" i="0" u="none" strike="noStrike" baseline="0" dirty="0">
              <a:solidFill>
                <a:srgbClr val="000000"/>
              </a:solidFill>
              <a:latin typeface="Calibri" panose="020F0502020204030204" pitchFamily="34" charset="0"/>
              <a:cs typeface="Calibri" panose="020F0502020204030204" pitchFamily="34" charset="0"/>
            </a:endParaRPr>
          </a:p>
          <a:p>
            <a:pPr marL="457200" indent="-457200">
              <a:buFont typeface="Courier New" panose="02070309020205020404" pitchFamily="49" charset="0"/>
              <a:buChar char="o"/>
            </a:pPr>
            <a:r>
              <a:rPr lang="en-US" sz="2800" b="1" dirty="0">
                <a:solidFill>
                  <a:srgbClr val="000000"/>
                </a:solidFill>
                <a:latin typeface="Calibri" panose="020F0502020204030204" pitchFamily="34" charset="0"/>
                <a:cs typeface="Calibri" panose="020F0502020204030204" pitchFamily="34" charset="0"/>
              </a:rPr>
              <a:t>R</a:t>
            </a:r>
            <a:r>
              <a:rPr lang="en-US" sz="2800" b="1" i="0" u="none" strike="noStrike" baseline="0" dirty="0">
                <a:solidFill>
                  <a:srgbClr val="000000"/>
                </a:solidFill>
                <a:latin typeface="Calibri" panose="020F0502020204030204" pitchFamily="34" charset="0"/>
                <a:cs typeface="Calibri" panose="020F0502020204030204" pitchFamily="34" charset="0"/>
              </a:rPr>
              <a:t>emuneration: </a:t>
            </a:r>
            <a:r>
              <a:rPr lang="en-US" sz="2800" u="none" strike="noStrike" baseline="0" dirty="0">
                <a:solidFill>
                  <a:srgbClr val="000000"/>
                </a:solidFill>
                <a:latin typeface="Calibri Light" panose="020F0302020204030204" pitchFamily="34" charset="0"/>
                <a:cs typeface="Calibri Light" panose="020F0302020204030204" pitchFamily="34" charset="0"/>
              </a:rPr>
              <a:t>Capital expenditure should be prioritized over </a:t>
            </a:r>
            <a:r>
              <a:rPr lang="en-US" sz="2800" u="none" strike="noStrike" baseline="0">
                <a:solidFill>
                  <a:srgbClr val="000000"/>
                </a:solidFill>
                <a:latin typeface="Calibri Light" panose="020F0302020204030204" pitchFamily="34" charset="0"/>
                <a:cs typeface="Calibri Light" panose="020F0302020204030204" pitchFamily="34" charset="0"/>
              </a:rPr>
              <a:t>increasing current </a:t>
            </a:r>
            <a:r>
              <a:rPr lang="en-US" sz="2800" u="none" strike="noStrike" baseline="0" dirty="0">
                <a:solidFill>
                  <a:srgbClr val="000000"/>
                </a:solidFill>
                <a:latin typeface="Calibri Light" panose="020F0302020204030204" pitchFamily="34" charset="0"/>
                <a:cs typeface="Calibri Light" panose="020F0302020204030204" pitchFamily="34" charset="0"/>
              </a:rPr>
              <a:t>expenditure such as public sector remuneration </a:t>
            </a:r>
          </a:p>
          <a:p>
            <a:endParaRPr lang="en-GB" sz="2800" b="0" i="0" u="none" strike="noStrike" baseline="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9321069"/>
      </p:ext>
    </p:extLst>
  </p:cSld>
  <p:clrMapOvr>
    <a:masterClrMapping/>
  </p:clrMapOvr>
</p:sld>
</file>

<file path=ppt/theme/theme1.xml><?xml version="1.0" encoding="utf-8"?>
<a:theme xmlns:a="http://schemas.openxmlformats.org/drawingml/2006/main" name="No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006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solidFill>
              <a:schemeClr val="tx1">
                <a:lumMod val="85000"/>
                <a:lumOff val="15000"/>
              </a:schemeClr>
            </a:solidFill>
            <a:latin typeface="Aller Light" panose="02000503000000020004" pitchFamily="2" charset="0"/>
            <a:ea typeface="A-OTF Shin Go Pro L" panose="020B03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6600"/>
        </a:solidFill>
        <a:ln>
          <a:noFill/>
        </a:ln>
      </a:spPr>
      <a:bodyPr rtlCol="0" anchor="ctr"/>
      <a:lstStyle>
        <a:defPPr algn="ctr">
          <a:defRPr sz="405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kumimoji="1" dirty="0" smtClean="0">
            <a:solidFill>
              <a:schemeClr val="tx1">
                <a:lumMod val="85000"/>
                <a:lumOff val="15000"/>
              </a:schemeClr>
            </a:solidFill>
            <a:latin typeface="+mj-lt"/>
            <a:ea typeface="A-OTF Shin Go Pro L" panose="020B03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3162</TotalTime>
  <Words>867</Words>
  <Application>Microsoft Office PowerPoint</Application>
  <PresentationFormat>Custom</PresentationFormat>
  <Paragraphs>104</Paragraphs>
  <Slides>10</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Aller Light</vt:lpstr>
      <vt:lpstr>Arial</vt:lpstr>
      <vt:lpstr>BankGothic</vt:lpstr>
      <vt:lpstr>Bebas Neue Bold</vt:lpstr>
      <vt:lpstr>Bebas Neue Regular</vt:lpstr>
      <vt:lpstr>Calibri</vt:lpstr>
      <vt:lpstr>Calibri Light</vt:lpstr>
      <vt:lpstr>Courier New</vt:lpstr>
      <vt:lpstr>Roboto</vt:lpstr>
      <vt:lpstr>Wingdings</vt:lpstr>
      <vt:lpstr>No Header</vt:lpstr>
      <vt:lpstr>Header</vt:lpstr>
      <vt:lpstr>ACTIONS SPEAK  LOUDER THAN WORDS Comment on the 2021 Medium-Term Budget Policy Statement</vt:lpstr>
      <vt:lpstr>PowerPoint Presentation</vt:lpstr>
      <vt:lpstr>Overview</vt:lpstr>
      <vt:lpstr>Local Government</vt:lpstr>
      <vt:lpstr>State Owned Entities</vt:lpstr>
      <vt:lpstr>SANRAL &amp; e-Tolls</vt:lpstr>
      <vt:lpstr>Remuneration</vt:lpstr>
      <vt:lpstr>Debt &amp; Deficit</vt:lpstr>
      <vt:lpstr>Key Recommendations</vt:lpstr>
      <vt:lpstr>Thank You!</vt:lpstr>
    </vt:vector>
  </TitlesOfParts>
  <Company>OUTA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OUTA - Presentation Template</dc:title>
  <dc:creator>Werner Koegelenberg</dc:creator>
  <cp:lastModifiedBy>Matt Johnston</cp:lastModifiedBy>
  <cp:revision>108</cp:revision>
  <dcterms:created xsi:type="dcterms:W3CDTF">2014-05-07T13:22:54Z</dcterms:created>
  <dcterms:modified xsi:type="dcterms:W3CDTF">2021-11-16T10:50:39Z</dcterms:modified>
</cp:coreProperties>
</file>