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71"/>
  </p:notesMasterIdLst>
  <p:sldIdLst>
    <p:sldId id="842" r:id="rId6"/>
    <p:sldId id="843" r:id="rId7"/>
    <p:sldId id="860" r:id="rId8"/>
    <p:sldId id="857" r:id="rId9"/>
    <p:sldId id="845" r:id="rId10"/>
    <p:sldId id="846" r:id="rId11"/>
    <p:sldId id="859" r:id="rId12"/>
    <p:sldId id="740" r:id="rId13"/>
    <p:sldId id="449" r:id="rId14"/>
    <p:sldId id="450" r:id="rId15"/>
    <p:sldId id="451" r:id="rId16"/>
    <p:sldId id="453" r:id="rId17"/>
    <p:sldId id="856" r:id="rId18"/>
    <p:sldId id="454" r:id="rId19"/>
    <p:sldId id="848" r:id="rId20"/>
    <p:sldId id="850" r:id="rId21"/>
    <p:sldId id="849" r:id="rId22"/>
    <p:sldId id="863" r:id="rId23"/>
    <p:sldId id="458" r:id="rId24"/>
    <p:sldId id="858" r:id="rId25"/>
    <p:sldId id="748" r:id="rId26"/>
    <p:sldId id="749" r:id="rId27"/>
    <p:sldId id="810" r:id="rId28"/>
    <p:sldId id="750" r:id="rId29"/>
    <p:sldId id="751" r:id="rId30"/>
    <p:sldId id="811" r:id="rId31"/>
    <p:sldId id="402" r:id="rId32"/>
    <p:sldId id="753" r:id="rId33"/>
    <p:sldId id="865" r:id="rId34"/>
    <p:sldId id="816" r:id="rId35"/>
    <p:sldId id="867" r:id="rId36"/>
    <p:sldId id="817" r:id="rId37"/>
    <p:sldId id="818" r:id="rId38"/>
    <p:sldId id="761" r:id="rId39"/>
    <p:sldId id="762" r:id="rId40"/>
    <p:sldId id="819" r:id="rId41"/>
    <p:sldId id="820" r:id="rId42"/>
    <p:sldId id="821" r:id="rId43"/>
    <p:sldId id="822" r:id="rId44"/>
    <p:sldId id="771" r:id="rId45"/>
    <p:sldId id="772" r:id="rId46"/>
    <p:sldId id="823" r:id="rId47"/>
    <p:sldId id="826" r:id="rId48"/>
    <p:sldId id="825" r:id="rId49"/>
    <p:sldId id="827" r:id="rId50"/>
    <p:sldId id="828" r:id="rId51"/>
    <p:sldId id="852" r:id="rId52"/>
    <p:sldId id="807" r:id="rId53"/>
    <p:sldId id="864" r:id="rId54"/>
    <p:sldId id="853" r:id="rId55"/>
    <p:sldId id="783" r:id="rId56"/>
    <p:sldId id="790" r:id="rId57"/>
    <p:sldId id="808" r:id="rId58"/>
    <p:sldId id="854" r:id="rId59"/>
    <p:sldId id="373" r:id="rId60"/>
    <p:sldId id="855" r:id="rId61"/>
    <p:sldId id="375" r:id="rId62"/>
    <p:sldId id="385" r:id="rId63"/>
    <p:sldId id="376" r:id="rId64"/>
    <p:sldId id="381" r:id="rId65"/>
    <p:sldId id="380" r:id="rId66"/>
    <p:sldId id="377" r:id="rId67"/>
    <p:sldId id="384" r:id="rId68"/>
    <p:sldId id="383" r:id="rId69"/>
    <p:sldId id="432" r:id="rId70"/>
  </p:sldIdLst>
  <p:sldSz cx="12192000" cy="6858000"/>
  <p:notesSz cx="6810375" cy="9942513"/>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loti Mushwana" initials="MM" lastIdx="11" clrIdx="0">
    <p:extLst>
      <p:ext uri="{19B8F6BF-5375-455C-9EA6-DF929625EA0E}">
        <p15:presenceInfo xmlns:p15="http://schemas.microsoft.com/office/powerpoint/2012/main" userId="S::mihloti.mushwana@health.gov.za::82746bfd-7689-471d-a325-5caeca308e23" providerId="AD"/>
      </p:ext>
    </p:extLst>
  </p:cmAuthor>
  <p:cmAuthor id="2" name="Siphiwe Mndaweni" initials="SM" lastIdx="14" clrIdx="1">
    <p:extLst>
      <p:ext uri="{19B8F6BF-5375-455C-9EA6-DF929625EA0E}">
        <p15:presenceInfo xmlns:p15="http://schemas.microsoft.com/office/powerpoint/2012/main" userId="S::smndaweni@ohsc.org.za::556fb264-dba2-4479-9bf0-2e07c4c5dd54" providerId="AD"/>
      </p:ext>
    </p:extLst>
  </p:cmAuthor>
  <p:cmAuthor id="3" name="Koketjo Lekoane" initials="KL" lastIdx="1" clrIdx="2">
    <p:extLst>
      <p:ext uri="{19B8F6BF-5375-455C-9EA6-DF929625EA0E}">
        <p15:presenceInfo xmlns:p15="http://schemas.microsoft.com/office/powerpoint/2012/main" userId="S::klekoane@ohsc.org.za::9b4af3e0-e62e-406c-9b2b-3e215f772d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FFFFF"/>
    <a:srgbClr val="2F5597"/>
    <a:srgbClr val="7F7F7F"/>
    <a:srgbClr val="9D9D9D"/>
    <a:srgbClr val="000000"/>
    <a:srgbClr val="007A4B"/>
    <a:srgbClr val="FFC000"/>
    <a:srgbClr val="D5D5D5"/>
    <a:srgbClr val="AB0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9D952-E26F-421C-807D-23B9A3A068E2}" v="3" dt="2021-11-15T07:50:39.397"/>
    <p1510:client id="{6A2562BA-9DCF-404D-A19C-75D5CB5CB82B}" v="12" dt="2021-11-15T07:47:28.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i Govuzela" userId="0623b272-c8f5-4633-9344-fa4005c51767" providerId="ADAL" clId="{45B9D952-E26F-421C-807D-23B9A3A068E2}"/>
    <pc:docChg chg="modSld">
      <pc:chgData name="Mondi Govuzela" userId="0623b272-c8f5-4633-9344-fa4005c51767" providerId="ADAL" clId="{45B9D952-E26F-421C-807D-23B9A3A068E2}" dt="2021-11-15T07:50:39.397" v="0" actId="20577"/>
      <pc:docMkLst>
        <pc:docMk/>
      </pc:docMkLst>
      <pc:sldChg chg="modSp mod">
        <pc:chgData name="Mondi Govuzela" userId="0623b272-c8f5-4633-9344-fa4005c51767" providerId="ADAL" clId="{45B9D952-E26F-421C-807D-23B9A3A068E2}" dt="2021-11-15T07:50:39.397" v="0" actId="20577"/>
        <pc:sldMkLst>
          <pc:docMk/>
          <pc:sldMk cId="1550797462" sldId="857"/>
        </pc:sldMkLst>
        <pc:graphicFrameChg chg="modGraphic">
          <ac:chgData name="Mondi Govuzela" userId="0623b272-c8f5-4633-9344-fa4005c51767" providerId="ADAL" clId="{45B9D952-E26F-421C-807D-23B9A3A068E2}" dt="2021-11-15T07:50:39.397" v="0" actId="20577"/>
          <ac:graphicFrameMkLst>
            <pc:docMk/>
            <pc:sldMk cId="1550797462" sldId="857"/>
            <ac:graphicFrameMk id="5" creationId="{E28E6AF6-8129-44BC-B296-BB1D4231D20F}"/>
          </ac:graphicFrameMkLst>
        </pc:graphicFrameChg>
      </pc:sldChg>
    </pc:docChg>
  </pc:docChgLst>
  <pc:docChgLst>
    <pc:chgData name="Mondi Govuzela" userId="S::mgovuzela@ohsc.org.za::0623b272-c8f5-4633-9344-fa4005c51767" providerId="AD" clId="Web-{6A2562BA-9DCF-404D-A19C-75D5CB5CB82B}"/>
    <pc:docChg chg="modSld">
      <pc:chgData name="Mondi Govuzela" userId="S::mgovuzela@ohsc.org.za::0623b272-c8f5-4633-9344-fa4005c51767" providerId="AD" clId="Web-{6A2562BA-9DCF-404D-A19C-75D5CB5CB82B}" dt="2021-11-15T07:47:20.524" v="5"/>
      <pc:docMkLst>
        <pc:docMk/>
      </pc:docMkLst>
      <pc:sldChg chg="modSp">
        <pc:chgData name="Mondi Govuzela" userId="S::mgovuzela@ohsc.org.za::0623b272-c8f5-4633-9344-fa4005c51767" providerId="AD" clId="Web-{6A2562BA-9DCF-404D-A19C-75D5CB5CB82B}" dt="2021-11-15T07:47:16.602" v="3" actId="20577"/>
        <pc:sldMkLst>
          <pc:docMk/>
          <pc:sldMk cId="3383649717" sldId="842"/>
        </pc:sldMkLst>
        <pc:spChg chg="mod">
          <ac:chgData name="Mondi Govuzela" userId="S::mgovuzela@ohsc.org.za::0623b272-c8f5-4633-9344-fa4005c51767" providerId="AD" clId="Web-{6A2562BA-9DCF-404D-A19C-75D5CB5CB82B}" dt="2021-11-15T07:47:16.602" v="3" actId="20577"/>
          <ac:spMkLst>
            <pc:docMk/>
            <pc:sldMk cId="3383649717" sldId="842"/>
            <ac:spMk id="3" creationId="{D7157D05-E691-4011-803F-99266BC22F86}"/>
          </ac:spMkLst>
        </pc:spChg>
      </pc:sldChg>
      <pc:sldChg chg="modSp">
        <pc:chgData name="Mondi Govuzela" userId="S::mgovuzela@ohsc.org.za::0623b272-c8f5-4633-9344-fa4005c51767" providerId="AD" clId="Web-{6A2562BA-9DCF-404D-A19C-75D5CB5CB82B}" dt="2021-11-15T07:47:20.524" v="5"/>
        <pc:sldMkLst>
          <pc:docMk/>
          <pc:sldMk cId="1550797462" sldId="857"/>
        </pc:sldMkLst>
        <pc:graphicFrameChg chg="mod modGraphic">
          <ac:chgData name="Mondi Govuzela" userId="S::mgovuzela@ohsc.org.za::0623b272-c8f5-4633-9344-fa4005c51767" providerId="AD" clId="Web-{6A2562BA-9DCF-404D-A19C-75D5CB5CB82B}" dt="2021-11-15T07:47:20.524" v="5"/>
          <ac:graphicFrameMkLst>
            <pc:docMk/>
            <pc:sldMk cId="1550797462" sldId="857"/>
            <ac:graphicFrameMk id="5" creationId="{E28E6AF6-8129-44BC-B296-BB1D4231D20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29A44-95AB-4C95-AC2D-23DBBF20B01C}"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ZA"/>
        </a:p>
      </dgm:t>
    </dgm:pt>
    <dgm:pt modelId="{5D459168-105A-41FD-8935-8AE570866D27}">
      <dgm:prSet phldrT="[Text]" custT="1"/>
      <dgm:spPr/>
      <dgm:t>
        <a:bodyPr/>
        <a:lstStyle/>
        <a:p>
          <a:r>
            <a:rPr lang="en-ZA" sz="3200">
              <a:solidFill>
                <a:schemeClr val="accent1"/>
              </a:solidFill>
            </a:rPr>
            <a:t>The Mandate</a:t>
          </a:r>
        </a:p>
      </dgm:t>
    </dgm:pt>
    <dgm:pt modelId="{46C17077-F2C9-4088-8171-70804752E329}" type="parTrans" cxnId="{C247708D-43AC-44A6-BABE-C0D69E4FD788}">
      <dgm:prSet/>
      <dgm:spPr/>
      <dgm:t>
        <a:bodyPr/>
        <a:lstStyle/>
        <a:p>
          <a:endParaRPr lang="en-ZA"/>
        </a:p>
      </dgm:t>
    </dgm:pt>
    <dgm:pt modelId="{A68ED164-6D0B-4D18-B67C-C3414474B15C}" type="sibTrans" cxnId="{C247708D-43AC-44A6-BABE-C0D69E4FD788}">
      <dgm:prSet/>
      <dgm:spPr/>
      <dgm:t>
        <a:bodyPr/>
        <a:lstStyle/>
        <a:p>
          <a:endParaRPr lang="en-ZA"/>
        </a:p>
      </dgm:t>
    </dgm:pt>
    <dgm:pt modelId="{4157FA31-EF9C-4DC5-A621-AB6B44405D8C}">
      <dgm:prSet phldrT="[Text]" custT="1"/>
      <dgm:spPr/>
      <dgm:t>
        <a:bodyPr/>
        <a:lstStyle/>
        <a:p>
          <a:r>
            <a:rPr lang="en-ZA" sz="3200">
              <a:solidFill>
                <a:schemeClr val="accent1"/>
              </a:solidFill>
            </a:rPr>
            <a:t>Annual Performance Information Report 2020/21</a:t>
          </a:r>
        </a:p>
      </dgm:t>
    </dgm:pt>
    <dgm:pt modelId="{3933A085-F5E2-4D81-B5BF-D349730CF357}" type="parTrans" cxnId="{B14D150D-5913-42A9-8B6A-AD3BE376999E}">
      <dgm:prSet/>
      <dgm:spPr/>
      <dgm:t>
        <a:bodyPr/>
        <a:lstStyle/>
        <a:p>
          <a:endParaRPr lang="en-ZA"/>
        </a:p>
      </dgm:t>
    </dgm:pt>
    <dgm:pt modelId="{AF636FD4-FF3C-46D3-9BFD-B82C817A52E0}" type="sibTrans" cxnId="{B14D150D-5913-42A9-8B6A-AD3BE376999E}">
      <dgm:prSet/>
      <dgm:spPr/>
      <dgm:t>
        <a:bodyPr/>
        <a:lstStyle/>
        <a:p>
          <a:endParaRPr lang="en-ZA"/>
        </a:p>
      </dgm:t>
    </dgm:pt>
    <dgm:pt modelId="{BA8CDB85-9CA9-4EA7-BD94-642C2921633C}">
      <dgm:prSet phldrT="[Text]" custT="1"/>
      <dgm:spPr/>
      <dgm:t>
        <a:bodyPr/>
        <a:lstStyle/>
        <a:p>
          <a:r>
            <a:rPr lang="en-GB" sz="3200" kern="1200">
              <a:solidFill>
                <a:srgbClr val="000000"/>
              </a:solidFill>
              <a:latin typeface="Arial"/>
              <a:ea typeface="+mn-ea"/>
              <a:cs typeface="+mn-cs"/>
            </a:rPr>
            <a:t>Audited Financial Information </a:t>
          </a:r>
          <a:r>
            <a:rPr lang="en-ZA" sz="3200" kern="1200">
              <a:solidFill>
                <a:srgbClr val="000000"/>
              </a:solidFill>
              <a:latin typeface="Arial"/>
              <a:ea typeface="+mn-ea"/>
              <a:cs typeface="+mn-cs"/>
            </a:rPr>
            <a:t>2020/21</a:t>
          </a:r>
        </a:p>
      </dgm:t>
    </dgm:pt>
    <dgm:pt modelId="{1994E424-D4DB-4BBA-8A92-B6CCC8FE409F}" type="parTrans" cxnId="{411CAC98-7D9B-4A21-BFD0-4A376D12C74C}">
      <dgm:prSet/>
      <dgm:spPr/>
      <dgm:t>
        <a:bodyPr/>
        <a:lstStyle/>
        <a:p>
          <a:endParaRPr lang="en-ZA"/>
        </a:p>
      </dgm:t>
    </dgm:pt>
    <dgm:pt modelId="{584F2AF5-94EC-4CFE-BA08-2DE0F42FBA0A}" type="sibTrans" cxnId="{411CAC98-7D9B-4A21-BFD0-4A376D12C74C}">
      <dgm:prSet/>
      <dgm:spPr/>
      <dgm:t>
        <a:bodyPr/>
        <a:lstStyle/>
        <a:p>
          <a:endParaRPr lang="en-ZA"/>
        </a:p>
      </dgm:t>
    </dgm:pt>
    <dgm:pt modelId="{9BAE9DD7-02B3-4BB5-9ABB-38B0817C1CAE}" type="pres">
      <dgm:prSet presAssocID="{07E29A44-95AB-4C95-AC2D-23DBBF20B01C}" presName="Name0" presStyleCnt="0">
        <dgm:presLayoutVars>
          <dgm:chMax val="7"/>
          <dgm:chPref val="7"/>
          <dgm:dir/>
        </dgm:presLayoutVars>
      </dgm:prSet>
      <dgm:spPr/>
      <dgm:t>
        <a:bodyPr/>
        <a:lstStyle/>
        <a:p>
          <a:endParaRPr lang="en-US"/>
        </a:p>
      </dgm:t>
    </dgm:pt>
    <dgm:pt modelId="{71D6327F-2AF8-48DB-9AE8-0F764B74BDF0}" type="pres">
      <dgm:prSet presAssocID="{07E29A44-95AB-4C95-AC2D-23DBBF20B01C}" presName="Name1" presStyleCnt="0"/>
      <dgm:spPr/>
    </dgm:pt>
    <dgm:pt modelId="{923154C9-1AE6-4112-8F97-7AEB754991C6}" type="pres">
      <dgm:prSet presAssocID="{07E29A44-95AB-4C95-AC2D-23DBBF20B01C}" presName="cycle" presStyleCnt="0"/>
      <dgm:spPr/>
    </dgm:pt>
    <dgm:pt modelId="{A3F84787-F447-427A-8FE5-578BD95A8D97}" type="pres">
      <dgm:prSet presAssocID="{07E29A44-95AB-4C95-AC2D-23DBBF20B01C}" presName="srcNode" presStyleLbl="node1" presStyleIdx="0" presStyleCnt="3"/>
      <dgm:spPr/>
    </dgm:pt>
    <dgm:pt modelId="{E88B31B0-8C65-4C03-B1F3-F1059EB7905D}" type="pres">
      <dgm:prSet presAssocID="{07E29A44-95AB-4C95-AC2D-23DBBF20B01C}" presName="conn" presStyleLbl="parChTrans1D2" presStyleIdx="0" presStyleCnt="1"/>
      <dgm:spPr/>
      <dgm:t>
        <a:bodyPr/>
        <a:lstStyle/>
        <a:p>
          <a:endParaRPr lang="en-US"/>
        </a:p>
      </dgm:t>
    </dgm:pt>
    <dgm:pt modelId="{CA57A46C-EE19-48E4-83CC-93C92ECDB390}" type="pres">
      <dgm:prSet presAssocID="{07E29A44-95AB-4C95-AC2D-23DBBF20B01C}" presName="extraNode" presStyleLbl="node1" presStyleIdx="0" presStyleCnt="3"/>
      <dgm:spPr/>
    </dgm:pt>
    <dgm:pt modelId="{D32E3D49-5900-4781-9DF9-D29A1F43F333}" type="pres">
      <dgm:prSet presAssocID="{07E29A44-95AB-4C95-AC2D-23DBBF20B01C}" presName="dstNode" presStyleLbl="node1" presStyleIdx="0" presStyleCnt="3"/>
      <dgm:spPr/>
    </dgm:pt>
    <dgm:pt modelId="{3E48BEBD-43BA-4DFB-B0E3-31F2B41F733F}" type="pres">
      <dgm:prSet presAssocID="{5D459168-105A-41FD-8935-8AE570866D27}" presName="text_1" presStyleLbl="node1" presStyleIdx="0" presStyleCnt="3">
        <dgm:presLayoutVars>
          <dgm:bulletEnabled val="1"/>
        </dgm:presLayoutVars>
      </dgm:prSet>
      <dgm:spPr/>
      <dgm:t>
        <a:bodyPr/>
        <a:lstStyle/>
        <a:p>
          <a:endParaRPr lang="en-US"/>
        </a:p>
      </dgm:t>
    </dgm:pt>
    <dgm:pt modelId="{12B24654-00CF-4562-9DA7-675FD7474514}" type="pres">
      <dgm:prSet presAssocID="{5D459168-105A-41FD-8935-8AE570866D27}" presName="accent_1" presStyleCnt="0"/>
      <dgm:spPr/>
    </dgm:pt>
    <dgm:pt modelId="{C2D0F179-21BF-4B53-B41D-04F71C9CDC76}" type="pres">
      <dgm:prSet presAssocID="{5D459168-105A-41FD-8935-8AE570866D27}" presName="accentRepeatNode" presStyleLbl="solidFgAcc1" presStyleIdx="0" presStyleCnt="3"/>
      <dgm:spPr/>
    </dgm:pt>
    <dgm:pt modelId="{56F35243-111E-429E-A976-80813E85A809}" type="pres">
      <dgm:prSet presAssocID="{4157FA31-EF9C-4DC5-A621-AB6B44405D8C}" presName="text_2" presStyleLbl="node1" presStyleIdx="1" presStyleCnt="3">
        <dgm:presLayoutVars>
          <dgm:bulletEnabled val="1"/>
        </dgm:presLayoutVars>
      </dgm:prSet>
      <dgm:spPr/>
      <dgm:t>
        <a:bodyPr/>
        <a:lstStyle/>
        <a:p>
          <a:endParaRPr lang="en-US"/>
        </a:p>
      </dgm:t>
    </dgm:pt>
    <dgm:pt modelId="{77AC13D8-509F-4D7A-BE74-A15C0C5BEB8F}" type="pres">
      <dgm:prSet presAssocID="{4157FA31-EF9C-4DC5-A621-AB6B44405D8C}" presName="accent_2" presStyleCnt="0"/>
      <dgm:spPr/>
    </dgm:pt>
    <dgm:pt modelId="{0FE2BA52-4D6D-4094-B8B7-9EFC6DDAAA34}" type="pres">
      <dgm:prSet presAssocID="{4157FA31-EF9C-4DC5-A621-AB6B44405D8C}" presName="accentRepeatNode" presStyleLbl="solidFgAcc1" presStyleIdx="1" presStyleCnt="3"/>
      <dgm:spPr/>
    </dgm:pt>
    <dgm:pt modelId="{24A5E62B-E9F9-4796-BD6B-6C2B179F35FB}" type="pres">
      <dgm:prSet presAssocID="{BA8CDB85-9CA9-4EA7-BD94-642C2921633C}" presName="text_3" presStyleLbl="node1" presStyleIdx="2" presStyleCnt="3">
        <dgm:presLayoutVars>
          <dgm:bulletEnabled val="1"/>
        </dgm:presLayoutVars>
      </dgm:prSet>
      <dgm:spPr/>
      <dgm:t>
        <a:bodyPr/>
        <a:lstStyle/>
        <a:p>
          <a:endParaRPr lang="en-US"/>
        </a:p>
      </dgm:t>
    </dgm:pt>
    <dgm:pt modelId="{FD48B64C-364B-4C4C-A72D-3B4CF9FAD0B9}" type="pres">
      <dgm:prSet presAssocID="{BA8CDB85-9CA9-4EA7-BD94-642C2921633C}" presName="accent_3" presStyleCnt="0"/>
      <dgm:spPr/>
    </dgm:pt>
    <dgm:pt modelId="{F696BACD-2BCD-4111-A7EB-43403B631AE0}" type="pres">
      <dgm:prSet presAssocID="{BA8CDB85-9CA9-4EA7-BD94-642C2921633C}" presName="accentRepeatNode" presStyleLbl="solidFgAcc1" presStyleIdx="2" presStyleCnt="3"/>
      <dgm:spPr/>
    </dgm:pt>
  </dgm:ptLst>
  <dgm:cxnLst>
    <dgm:cxn modelId="{B14D150D-5913-42A9-8B6A-AD3BE376999E}" srcId="{07E29A44-95AB-4C95-AC2D-23DBBF20B01C}" destId="{4157FA31-EF9C-4DC5-A621-AB6B44405D8C}" srcOrd="1" destOrd="0" parTransId="{3933A085-F5E2-4D81-B5BF-D349730CF357}" sibTransId="{AF636FD4-FF3C-46D3-9BFD-B82C817A52E0}"/>
    <dgm:cxn modelId="{91028CDF-5CA1-40F1-8825-E32F65DD6809}" type="presOf" srcId="{07E29A44-95AB-4C95-AC2D-23DBBF20B01C}" destId="{9BAE9DD7-02B3-4BB5-9ABB-38B0817C1CAE}" srcOrd="0" destOrd="0" presId="urn:microsoft.com/office/officeart/2008/layout/VerticalCurvedList"/>
    <dgm:cxn modelId="{951B5AA9-B255-4D95-AA1C-A5641FC0374E}" type="presOf" srcId="{5D459168-105A-41FD-8935-8AE570866D27}" destId="{3E48BEBD-43BA-4DFB-B0E3-31F2B41F733F}" srcOrd="0" destOrd="0" presId="urn:microsoft.com/office/officeart/2008/layout/VerticalCurvedList"/>
    <dgm:cxn modelId="{FBED7EE2-3AB2-4041-8429-FA542B6851F1}" type="presOf" srcId="{BA8CDB85-9CA9-4EA7-BD94-642C2921633C}" destId="{24A5E62B-E9F9-4796-BD6B-6C2B179F35FB}" srcOrd="0" destOrd="0" presId="urn:microsoft.com/office/officeart/2008/layout/VerticalCurvedList"/>
    <dgm:cxn modelId="{C247708D-43AC-44A6-BABE-C0D69E4FD788}" srcId="{07E29A44-95AB-4C95-AC2D-23DBBF20B01C}" destId="{5D459168-105A-41FD-8935-8AE570866D27}" srcOrd="0" destOrd="0" parTransId="{46C17077-F2C9-4088-8171-70804752E329}" sibTransId="{A68ED164-6D0B-4D18-B67C-C3414474B15C}"/>
    <dgm:cxn modelId="{411CAC98-7D9B-4A21-BFD0-4A376D12C74C}" srcId="{07E29A44-95AB-4C95-AC2D-23DBBF20B01C}" destId="{BA8CDB85-9CA9-4EA7-BD94-642C2921633C}" srcOrd="2" destOrd="0" parTransId="{1994E424-D4DB-4BBA-8A92-B6CCC8FE409F}" sibTransId="{584F2AF5-94EC-4CFE-BA08-2DE0F42FBA0A}"/>
    <dgm:cxn modelId="{4C4B3386-D0B5-4C15-98DC-DC5D8E65EE0B}" type="presOf" srcId="{4157FA31-EF9C-4DC5-A621-AB6B44405D8C}" destId="{56F35243-111E-429E-A976-80813E85A809}" srcOrd="0" destOrd="0" presId="urn:microsoft.com/office/officeart/2008/layout/VerticalCurvedList"/>
    <dgm:cxn modelId="{D9040ABD-2B28-4757-A2C7-2E430F778406}" type="presOf" srcId="{A68ED164-6D0B-4D18-B67C-C3414474B15C}" destId="{E88B31B0-8C65-4C03-B1F3-F1059EB7905D}" srcOrd="0" destOrd="0" presId="urn:microsoft.com/office/officeart/2008/layout/VerticalCurvedList"/>
    <dgm:cxn modelId="{FFB0E5BA-4C6D-4994-A53F-F80511880B97}" type="presParOf" srcId="{9BAE9DD7-02B3-4BB5-9ABB-38B0817C1CAE}" destId="{71D6327F-2AF8-48DB-9AE8-0F764B74BDF0}" srcOrd="0" destOrd="0" presId="urn:microsoft.com/office/officeart/2008/layout/VerticalCurvedList"/>
    <dgm:cxn modelId="{EDA92A7D-EBEF-486A-8681-E1DAC0369A41}" type="presParOf" srcId="{71D6327F-2AF8-48DB-9AE8-0F764B74BDF0}" destId="{923154C9-1AE6-4112-8F97-7AEB754991C6}" srcOrd="0" destOrd="0" presId="urn:microsoft.com/office/officeart/2008/layout/VerticalCurvedList"/>
    <dgm:cxn modelId="{A2E061C7-94A0-42E3-8C0D-1054C0B177F8}" type="presParOf" srcId="{923154C9-1AE6-4112-8F97-7AEB754991C6}" destId="{A3F84787-F447-427A-8FE5-578BD95A8D97}" srcOrd="0" destOrd="0" presId="urn:microsoft.com/office/officeart/2008/layout/VerticalCurvedList"/>
    <dgm:cxn modelId="{B1341C8F-90F5-4406-9F84-EB9A771AEC9A}" type="presParOf" srcId="{923154C9-1AE6-4112-8F97-7AEB754991C6}" destId="{E88B31B0-8C65-4C03-B1F3-F1059EB7905D}" srcOrd="1" destOrd="0" presId="urn:microsoft.com/office/officeart/2008/layout/VerticalCurvedList"/>
    <dgm:cxn modelId="{C8332383-88BA-48EB-B8E9-DA790F11ED36}" type="presParOf" srcId="{923154C9-1AE6-4112-8F97-7AEB754991C6}" destId="{CA57A46C-EE19-48E4-83CC-93C92ECDB390}" srcOrd="2" destOrd="0" presId="urn:microsoft.com/office/officeart/2008/layout/VerticalCurvedList"/>
    <dgm:cxn modelId="{7B95820B-F166-444E-950F-75683699F57C}" type="presParOf" srcId="{923154C9-1AE6-4112-8F97-7AEB754991C6}" destId="{D32E3D49-5900-4781-9DF9-D29A1F43F333}" srcOrd="3" destOrd="0" presId="urn:microsoft.com/office/officeart/2008/layout/VerticalCurvedList"/>
    <dgm:cxn modelId="{A2E2E833-B8DA-4EC7-83C8-D97C5D9FAA3B}" type="presParOf" srcId="{71D6327F-2AF8-48DB-9AE8-0F764B74BDF0}" destId="{3E48BEBD-43BA-4DFB-B0E3-31F2B41F733F}" srcOrd="1" destOrd="0" presId="urn:microsoft.com/office/officeart/2008/layout/VerticalCurvedList"/>
    <dgm:cxn modelId="{1D0A177F-3206-48E4-A618-E6F0F3F5A573}" type="presParOf" srcId="{71D6327F-2AF8-48DB-9AE8-0F764B74BDF0}" destId="{12B24654-00CF-4562-9DA7-675FD7474514}" srcOrd="2" destOrd="0" presId="urn:microsoft.com/office/officeart/2008/layout/VerticalCurvedList"/>
    <dgm:cxn modelId="{67A3ED5E-B452-4547-B3E7-47D60D641B3C}" type="presParOf" srcId="{12B24654-00CF-4562-9DA7-675FD7474514}" destId="{C2D0F179-21BF-4B53-B41D-04F71C9CDC76}" srcOrd="0" destOrd="0" presId="urn:microsoft.com/office/officeart/2008/layout/VerticalCurvedList"/>
    <dgm:cxn modelId="{0AB096D9-D1C0-461C-990E-35DE40573BCD}" type="presParOf" srcId="{71D6327F-2AF8-48DB-9AE8-0F764B74BDF0}" destId="{56F35243-111E-429E-A976-80813E85A809}" srcOrd="3" destOrd="0" presId="urn:microsoft.com/office/officeart/2008/layout/VerticalCurvedList"/>
    <dgm:cxn modelId="{C15F3417-2731-4C8B-9266-5C32A8393B8C}" type="presParOf" srcId="{71D6327F-2AF8-48DB-9AE8-0F764B74BDF0}" destId="{77AC13D8-509F-4D7A-BE74-A15C0C5BEB8F}" srcOrd="4" destOrd="0" presId="urn:microsoft.com/office/officeart/2008/layout/VerticalCurvedList"/>
    <dgm:cxn modelId="{B41E521B-3F91-49E5-A9FA-E4E882773B6A}" type="presParOf" srcId="{77AC13D8-509F-4D7A-BE74-A15C0C5BEB8F}" destId="{0FE2BA52-4D6D-4094-B8B7-9EFC6DDAAA34}" srcOrd="0" destOrd="0" presId="urn:microsoft.com/office/officeart/2008/layout/VerticalCurvedList"/>
    <dgm:cxn modelId="{2BDE819A-55F3-454E-82B6-09426D9F37FF}" type="presParOf" srcId="{71D6327F-2AF8-48DB-9AE8-0F764B74BDF0}" destId="{24A5E62B-E9F9-4796-BD6B-6C2B179F35FB}" srcOrd="5" destOrd="0" presId="urn:microsoft.com/office/officeart/2008/layout/VerticalCurvedList"/>
    <dgm:cxn modelId="{F65D53A5-D661-4E2F-91F7-9E53B9E19775}" type="presParOf" srcId="{71D6327F-2AF8-48DB-9AE8-0F764B74BDF0}" destId="{FD48B64C-364B-4C4C-A72D-3B4CF9FAD0B9}" srcOrd="6" destOrd="0" presId="urn:microsoft.com/office/officeart/2008/layout/VerticalCurvedList"/>
    <dgm:cxn modelId="{B44CB552-DABD-44AF-86BD-57A48A215D27}" type="presParOf" srcId="{FD48B64C-364B-4C4C-A72D-3B4CF9FAD0B9}" destId="{F696BACD-2BCD-4111-A7EB-43403B631A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5DD64-5373-410D-91B1-40720C7B23BF}"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ZA"/>
        </a:p>
      </dgm:t>
    </dgm:pt>
    <dgm:pt modelId="{4AF1606F-3AC5-41F4-A84E-94B9206A8AE9}">
      <dgm:prSet phldrT="[Text]" custT="1"/>
      <dgm:spPr/>
      <dgm:t>
        <a:bodyPr/>
        <a:lstStyle/>
        <a:p>
          <a:r>
            <a:rPr lang="en-ZA" sz="2200" b="1">
              <a:solidFill>
                <a:schemeClr val="accent1"/>
              </a:solidFill>
            </a:rPr>
            <a:t>Outcome 1</a:t>
          </a:r>
          <a:endParaRPr lang="en-ZA" sz="2200">
            <a:solidFill>
              <a:schemeClr val="accent1"/>
            </a:solidFill>
          </a:endParaRPr>
        </a:p>
      </dgm:t>
    </dgm:pt>
    <dgm:pt modelId="{DE6C60BA-0DC1-42F1-8DF2-0D8023708E9E}" type="parTrans" cxnId="{0C2D3FB3-05AD-45D0-B18F-D06766FDD8B3}">
      <dgm:prSet/>
      <dgm:spPr/>
      <dgm:t>
        <a:bodyPr/>
        <a:lstStyle/>
        <a:p>
          <a:endParaRPr lang="en-ZA"/>
        </a:p>
      </dgm:t>
    </dgm:pt>
    <dgm:pt modelId="{56B8B8D3-A35A-4D1C-8D1E-9F5F299DBC5B}" type="sibTrans" cxnId="{0C2D3FB3-05AD-45D0-B18F-D06766FDD8B3}">
      <dgm:prSet/>
      <dgm:spPr/>
      <dgm:t>
        <a:bodyPr/>
        <a:lstStyle/>
        <a:p>
          <a:endParaRPr lang="en-ZA"/>
        </a:p>
      </dgm:t>
    </dgm:pt>
    <dgm:pt modelId="{DA5C4AE2-5494-40F9-A0B4-51200BB31D86}">
      <dgm:prSet phldrT="[Text]" custT="1"/>
      <dgm:spPr/>
      <dgm:t>
        <a:bodyPr/>
        <a:lstStyle/>
        <a:p>
          <a:r>
            <a:rPr lang="en-ZA" sz="2400" b="1">
              <a:solidFill>
                <a:schemeClr val="accent1"/>
              </a:solidFill>
            </a:rPr>
            <a:t>Outcome 2</a:t>
          </a:r>
          <a:r>
            <a:rPr lang="en-ZA" sz="2400">
              <a:solidFill>
                <a:schemeClr val="accent1"/>
              </a:solidFill>
            </a:rPr>
            <a:t> </a:t>
          </a:r>
        </a:p>
        <a:p>
          <a:r>
            <a:rPr lang="en-ZA" sz="1800">
              <a:solidFill>
                <a:schemeClr val="accent1"/>
              </a:solidFill>
            </a:rPr>
            <a:t>Compliance with</a:t>
          </a:r>
          <a:br>
            <a:rPr lang="en-ZA" sz="1800">
              <a:solidFill>
                <a:schemeClr val="accent1"/>
              </a:solidFill>
            </a:rPr>
          </a:br>
          <a:r>
            <a:rPr lang="en-ZA" sz="1800">
              <a:solidFill>
                <a:schemeClr val="accent1"/>
              </a:solidFill>
            </a:rPr>
            <a:t>norms and standards</a:t>
          </a:r>
          <a:br>
            <a:rPr lang="en-ZA" sz="1800">
              <a:solidFill>
                <a:schemeClr val="accent1"/>
              </a:solidFill>
            </a:rPr>
          </a:br>
          <a:r>
            <a:rPr lang="en-ZA" sz="1800">
              <a:solidFill>
                <a:schemeClr val="accent1"/>
              </a:solidFill>
            </a:rPr>
            <a:t>is effectively</a:t>
          </a:r>
          <a:br>
            <a:rPr lang="en-ZA" sz="1800">
              <a:solidFill>
                <a:schemeClr val="accent1"/>
              </a:solidFill>
            </a:rPr>
          </a:br>
          <a:r>
            <a:rPr lang="en-ZA" sz="1800">
              <a:solidFill>
                <a:schemeClr val="accent1"/>
              </a:solidFill>
            </a:rPr>
            <a:t>monitored</a:t>
          </a:r>
          <a:endParaRPr lang="en-ZA" sz="2400">
            <a:solidFill>
              <a:schemeClr val="accent1"/>
            </a:solidFill>
          </a:endParaRPr>
        </a:p>
      </dgm:t>
    </dgm:pt>
    <dgm:pt modelId="{EC65E51E-45C1-44AD-8E94-00B445297F75}" type="parTrans" cxnId="{4BD9DC36-CF5F-4151-A63C-B4B226B56EB4}">
      <dgm:prSet/>
      <dgm:spPr/>
      <dgm:t>
        <a:bodyPr/>
        <a:lstStyle/>
        <a:p>
          <a:endParaRPr lang="en-ZA"/>
        </a:p>
      </dgm:t>
    </dgm:pt>
    <dgm:pt modelId="{74898D25-C87E-401D-BEEB-A7DDC26E03FE}" type="sibTrans" cxnId="{4BD9DC36-CF5F-4151-A63C-B4B226B56EB4}">
      <dgm:prSet/>
      <dgm:spPr/>
      <dgm:t>
        <a:bodyPr/>
        <a:lstStyle/>
        <a:p>
          <a:endParaRPr lang="en-ZA"/>
        </a:p>
      </dgm:t>
    </dgm:pt>
    <dgm:pt modelId="{43A4F6F6-8122-474B-A90F-2A4D21D7FBFB}">
      <dgm:prSet phldrT="[Text]" custT="1"/>
      <dgm:spPr/>
      <dgm:t>
        <a:bodyPr/>
        <a:lstStyle/>
        <a:p>
          <a:r>
            <a:rPr lang="en-ZA" sz="2400" b="1">
              <a:solidFill>
                <a:schemeClr val="accent1"/>
              </a:solidFill>
            </a:rPr>
            <a:t>Outcome 3</a:t>
          </a:r>
        </a:p>
        <a:p>
          <a:r>
            <a:rPr lang="en-ZA" sz="1800">
              <a:solidFill>
                <a:schemeClr val="accent1"/>
              </a:solidFill>
            </a:rPr>
            <a:t>Improved quality of</a:t>
          </a:r>
          <a:br>
            <a:rPr lang="en-ZA" sz="1800">
              <a:solidFill>
                <a:schemeClr val="accent1"/>
              </a:solidFill>
            </a:rPr>
          </a:br>
          <a:r>
            <a:rPr lang="en-ZA" sz="1800">
              <a:solidFill>
                <a:schemeClr val="accent1"/>
              </a:solidFill>
            </a:rPr>
            <a:t>health care services</a:t>
          </a:r>
          <a:br>
            <a:rPr lang="en-ZA" sz="1800">
              <a:solidFill>
                <a:schemeClr val="accent1"/>
              </a:solidFill>
            </a:rPr>
          </a:br>
          <a:r>
            <a:rPr lang="en-ZA" sz="1800">
              <a:solidFill>
                <a:schemeClr val="accent1"/>
              </a:solidFill>
            </a:rPr>
            <a:t>rendered to the</a:t>
          </a:r>
          <a:br>
            <a:rPr lang="en-ZA" sz="1800">
              <a:solidFill>
                <a:schemeClr val="accent1"/>
              </a:solidFill>
            </a:rPr>
          </a:br>
          <a:r>
            <a:rPr lang="en-ZA" sz="1800">
              <a:solidFill>
                <a:schemeClr val="accent1"/>
              </a:solidFill>
            </a:rPr>
            <a:t>users in the Health</a:t>
          </a:r>
          <a:br>
            <a:rPr lang="en-ZA" sz="1800">
              <a:solidFill>
                <a:schemeClr val="accent1"/>
              </a:solidFill>
            </a:rPr>
          </a:br>
          <a:r>
            <a:rPr lang="en-ZA" sz="1800">
              <a:solidFill>
                <a:schemeClr val="accent1"/>
              </a:solidFill>
            </a:rPr>
            <a:t>Establishments</a:t>
          </a:r>
          <a:endParaRPr lang="en-ZA" sz="2400">
            <a:solidFill>
              <a:schemeClr val="accent1"/>
            </a:solidFill>
          </a:endParaRPr>
        </a:p>
      </dgm:t>
    </dgm:pt>
    <dgm:pt modelId="{3FAE44DB-74D5-4D14-AB66-478193D6DDA5}" type="parTrans" cxnId="{B6D844B0-DF4C-4012-A1F2-8CE2F1390BC8}">
      <dgm:prSet/>
      <dgm:spPr/>
      <dgm:t>
        <a:bodyPr/>
        <a:lstStyle/>
        <a:p>
          <a:endParaRPr lang="en-ZA"/>
        </a:p>
      </dgm:t>
    </dgm:pt>
    <dgm:pt modelId="{B2E9081C-C656-4B8D-B6F3-84860A84F9D9}" type="sibTrans" cxnId="{B6D844B0-DF4C-4012-A1F2-8CE2F1390BC8}">
      <dgm:prSet/>
      <dgm:spPr/>
      <dgm:t>
        <a:bodyPr/>
        <a:lstStyle/>
        <a:p>
          <a:endParaRPr lang="en-ZA"/>
        </a:p>
      </dgm:t>
    </dgm:pt>
    <dgm:pt modelId="{6454133C-7814-4D4F-B5C9-3745536D010B}">
      <dgm:prSet phldrT="[Text]" custT="1"/>
      <dgm:spPr/>
      <dgm:t>
        <a:bodyPr/>
        <a:lstStyle/>
        <a:p>
          <a:r>
            <a:rPr lang="en-ZA" sz="2200" b="1">
              <a:solidFill>
                <a:schemeClr val="accent1"/>
              </a:solidFill>
            </a:rPr>
            <a:t>Outcome 5</a:t>
          </a:r>
        </a:p>
        <a:p>
          <a:r>
            <a:rPr lang="en-ZA" sz="1800" b="0">
              <a:solidFill>
                <a:schemeClr val="accent1"/>
              </a:solidFill>
            </a:rPr>
            <a:t>Compliance with norms and standards increased</a:t>
          </a:r>
          <a:endParaRPr lang="en-ZA" sz="2000">
            <a:solidFill>
              <a:schemeClr val="accent1"/>
            </a:solidFill>
          </a:endParaRPr>
        </a:p>
      </dgm:t>
    </dgm:pt>
    <dgm:pt modelId="{398797AE-9CA8-4BA0-A665-A14009E7E48F}" type="parTrans" cxnId="{0A8F83AE-69E8-493C-B6EB-457F8F814E19}">
      <dgm:prSet/>
      <dgm:spPr/>
      <dgm:t>
        <a:bodyPr/>
        <a:lstStyle/>
        <a:p>
          <a:endParaRPr lang="en-ZA"/>
        </a:p>
      </dgm:t>
    </dgm:pt>
    <dgm:pt modelId="{3C947823-787E-47B2-BD54-6E3EA1FAA7DB}" type="sibTrans" cxnId="{0A8F83AE-69E8-493C-B6EB-457F8F814E19}">
      <dgm:prSet/>
      <dgm:spPr/>
      <dgm:t>
        <a:bodyPr/>
        <a:lstStyle/>
        <a:p>
          <a:endParaRPr lang="en-ZA"/>
        </a:p>
      </dgm:t>
    </dgm:pt>
    <dgm:pt modelId="{E24668B4-2E76-4DD4-AF95-509B6C2A2644}">
      <dgm:prSet custT="1"/>
      <dgm:spPr/>
      <dgm:t>
        <a:bodyPr/>
        <a:lstStyle/>
        <a:p>
          <a:r>
            <a:rPr lang="en-ZA" sz="1800">
              <a:solidFill>
                <a:schemeClr val="accent1"/>
              </a:solidFill>
            </a:rPr>
            <a:t>A fully functional</a:t>
          </a:r>
          <a:br>
            <a:rPr lang="en-ZA" sz="1800">
              <a:solidFill>
                <a:schemeClr val="accent1"/>
              </a:solidFill>
            </a:rPr>
          </a:br>
          <a:r>
            <a:rPr lang="en-ZA" sz="1800">
              <a:solidFill>
                <a:schemeClr val="accent1"/>
              </a:solidFill>
            </a:rPr>
            <a:t>OHSC</a:t>
          </a:r>
        </a:p>
      </dgm:t>
    </dgm:pt>
    <dgm:pt modelId="{4DB54E28-3633-44F6-B4E0-70ECD057FF99}" type="parTrans" cxnId="{9111ADBA-303C-41F5-9118-E6AFCF1D33DF}">
      <dgm:prSet/>
      <dgm:spPr/>
      <dgm:t>
        <a:bodyPr/>
        <a:lstStyle/>
        <a:p>
          <a:endParaRPr lang="en-ZA"/>
        </a:p>
      </dgm:t>
    </dgm:pt>
    <dgm:pt modelId="{998030AB-01E8-415A-BFDC-BC7C0C79A0B3}" type="sibTrans" cxnId="{9111ADBA-303C-41F5-9118-E6AFCF1D33DF}">
      <dgm:prSet/>
      <dgm:spPr/>
      <dgm:t>
        <a:bodyPr/>
        <a:lstStyle/>
        <a:p>
          <a:endParaRPr lang="en-ZA"/>
        </a:p>
      </dgm:t>
    </dgm:pt>
    <dgm:pt modelId="{BBF2DF02-EC39-47D9-81C5-18F8809F1FBD}">
      <dgm:prSet custT="1"/>
      <dgm:spPr/>
      <dgm:t>
        <a:bodyPr/>
        <a:lstStyle/>
        <a:p>
          <a:r>
            <a:rPr lang="en-ZA" sz="2400" b="1">
              <a:solidFill>
                <a:schemeClr val="accent1"/>
              </a:solidFill>
            </a:rPr>
            <a:t>Outcome 4</a:t>
          </a:r>
        </a:p>
        <a:p>
          <a:r>
            <a:rPr lang="en-ZA" sz="1800">
              <a:solidFill>
                <a:schemeClr val="accent1"/>
              </a:solidFill>
            </a:rPr>
            <a:t>Facilitate achievement</a:t>
          </a:r>
          <a:br>
            <a:rPr lang="en-ZA" sz="1800">
              <a:solidFill>
                <a:schemeClr val="accent1"/>
              </a:solidFill>
            </a:rPr>
          </a:br>
          <a:r>
            <a:rPr lang="en-ZA" sz="1800">
              <a:solidFill>
                <a:schemeClr val="accent1"/>
              </a:solidFill>
            </a:rPr>
            <a:t>of compliance with</a:t>
          </a:r>
          <a:br>
            <a:rPr lang="en-ZA" sz="1800">
              <a:solidFill>
                <a:schemeClr val="accent1"/>
              </a:solidFill>
            </a:rPr>
          </a:br>
          <a:r>
            <a:rPr lang="en-ZA" sz="1800">
              <a:solidFill>
                <a:schemeClr val="accent1"/>
              </a:solidFill>
            </a:rPr>
            <a:t>the norms and standards</a:t>
          </a:r>
          <a:br>
            <a:rPr lang="en-ZA" sz="1800">
              <a:solidFill>
                <a:schemeClr val="accent1"/>
              </a:solidFill>
            </a:rPr>
          </a:br>
          <a:r>
            <a:rPr lang="en-ZA" sz="1800">
              <a:solidFill>
                <a:schemeClr val="accent1"/>
              </a:solidFill>
            </a:rPr>
            <a:t>regulations for</a:t>
          </a:r>
          <a:br>
            <a:rPr lang="en-ZA" sz="1800">
              <a:solidFill>
                <a:schemeClr val="accent1"/>
              </a:solidFill>
            </a:rPr>
          </a:br>
          <a:r>
            <a:rPr lang="en-ZA" sz="1800">
              <a:solidFill>
                <a:schemeClr val="accent1"/>
              </a:solidFill>
            </a:rPr>
            <a:t>different categories of</a:t>
          </a:r>
          <a:br>
            <a:rPr lang="en-ZA" sz="1800">
              <a:solidFill>
                <a:schemeClr val="accent1"/>
              </a:solidFill>
            </a:rPr>
          </a:br>
          <a:r>
            <a:rPr lang="en-ZA" sz="1800">
              <a:solidFill>
                <a:schemeClr val="accent1"/>
              </a:solidFill>
            </a:rPr>
            <a:t>Health Establishments</a:t>
          </a:r>
          <a:endParaRPr lang="en-ZA" sz="2400" b="1">
            <a:solidFill>
              <a:schemeClr val="accent1"/>
            </a:solidFill>
          </a:endParaRPr>
        </a:p>
      </dgm:t>
    </dgm:pt>
    <dgm:pt modelId="{4E52D003-1987-4BAF-BEF1-F83D30E44E78}" type="parTrans" cxnId="{0F956FD8-3082-46DE-8657-4642626D562D}">
      <dgm:prSet/>
      <dgm:spPr/>
      <dgm:t>
        <a:bodyPr/>
        <a:lstStyle/>
        <a:p>
          <a:endParaRPr lang="en-ZA"/>
        </a:p>
      </dgm:t>
    </dgm:pt>
    <dgm:pt modelId="{7F316DF8-9A32-426F-BFD3-DA7ED1EACC77}" type="sibTrans" cxnId="{0F956FD8-3082-46DE-8657-4642626D562D}">
      <dgm:prSet/>
      <dgm:spPr/>
      <dgm:t>
        <a:bodyPr/>
        <a:lstStyle/>
        <a:p>
          <a:endParaRPr lang="en-ZA"/>
        </a:p>
      </dgm:t>
    </dgm:pt>
    <dgm:pt modelId="{9E67283A-BDF7-4DEF-AD4A-AF54AFFF0CEE}" type="pres">
      <dgm:prSet presAssocID="{9EA5DD64-5373-410D-91B1-40720C7B23BF}" presName="Name0" presStyleCnt="0">
        <dgm:presLayoutVars>
          <dgm:dir/>
          <dgm:resizeHandles val="exact"/>
        </dgm:presLayoutVars>
      </dgm:prSet>
      <dgm:spPr/>
      <dgm:t>
        <a:bodyPr/>
        <a:lstStyle/>
        <a:p>
          <a:endParaRPr lang="en-US"/>
        </a:p>
      </dgm:t>
    </dgm:pt>
    <dgm:pt modelId="{02A174AB-B552-432B-8122-73E5E4DE8FFA}" type="pres">
      <dgm:prSet presAssocID="{4AF1606F-3AC5-41F4-A84E-94B9206A8AE9}" presName="node" presStyleLbl="node1" presStyleIdx="0" presStyleCnt="5" custScaleX="77366">
        <dgm:presLayoutVars>
          <dgm:bulletEnabled val="1"/>
        </dgm:presLayoutVars>
      </dgm:prSet>
      <dgm:spPr/>
      <dgm:t>
        <a:bodyPr/>
        <a:lstStyle/>
        <a:p>
          <a:endParaRPr lang="en-US"/>
        </a:p>
      </dgm:t>
    </dgm:pt>
    <dgm:pt modelId="{E56F320E-6DEF-4FAF-A1E1-AFDADAF77116}" type="pres">
      <dgm:prSet presAssocID="{56B8B8D3-A35A-4D1C-8D1E-9F5F299DBC5B}" presName="sibTrans" presStyleCnt="0"/>
      <dgm:spPr/>
    </dgm:pt>
    <dgm:pt modelId="{1F0E0039-C201-4527-B457-AF56FA988FCA}" type="pres">
      <dgm:prSet presAssocID="{DA5C4AE2-5494-40F9-A0B4-51200BB31D86}" presName="node" presStyleLbl="node1" presStyleIdx="1" presStyleCnt="5" custScaleX="81443">
        <dgm:presLayoutVars>
          <dgm:bulletEnabled val="1"/>
        </dgm:presLayoutVars>
      </dgm:prSet>
      <dgm:spPr/>
      <dgm:t>
        <a:bodyPr/>
        <a:lstStyle/>
        <a:p>
          <a:endParaRPr lang="en-US"/>
        </a:p>
      </dgm:t>
    </dgm:pt>
    <dgm:pt modelId="{705B3C59-CB01-4666-A000-42239224E967}" type="pres">
      <dgm:prSet presAssocID="{74898D25-C87E-401D-BEEB-A7DDC26E03FE}" presName="sibTrans" presStyleCnt="0"/>
      <dgm:spPr/>
    </dgm:pt>
    <dgm:pt modelId="{D5DBD1B6-2A29-4CB3-A726-934250BB36C0}" type="pres">
      <dgm:prSet presAssocID="{43A4F6F6-8122-474B-A90F-2A4D21D7FBFB}" presName="node" presStyleLbl="node1" presStyleIdx="2" presStyleCnt="5" custScaleX="81943">
        <dgm:presLayoutVars>
          <dgm:bulletEnabled val="1"/>
        </dgm:presLayoutVars>
      </dgm:prSet>
      <dgm:spPr/>
      <dgm:t>
        <a:bodyPr/>
        <a:lstStyle/>
        <a:p>
          <a:endParaRPr lang="en-US"/>
        </a:p>
      </dgm:t>
    </dgm:pt>
    <dgm:pt modelId="{ACBBBF1C-CE92-4852-9A42-8D3678CBDD75}" type="pres">
      <dgm:prSet presAssocID="{B2E9081C-C656-4B8D-B6F3-84860A84F9D9}" presName="sibTrans" presStyleCnt="0"/>
      <dgm:spPr/>
    </dgm:pt>
    <dgm:pt modelId="{D2BBEC0F-8912-4694-889D-6D55D0E78AE3}" type="pres">
      <dgm:prSet presAssocID="{BBF2DF02-EC39-47D9-81C5-18F8809F1FBD}" presName="node" presStyleLbl="node1" presStyleIdx="3" presStyleCnt="5">
        <dgm:presLayoutVars>
          <dgm:bulletEnabled val="1"/>
        </dgm:presLayoutVars>
      </dgm:prSet>
      <dgm:spPr/>
      <dgm:t>
        <a:bodyPr/>
        <a:lstStyle/>
        <a:p>
          <a:endParaRPr lang="en-US"/>
        </a:p>
      </dgm:t>
    </dgm:pt>
    <dgm:pt modelId="{619C6D6D-003C-4EDA-98C1-0B8C7BC2A212}" type="pres">
      <dgm:prSet presAssocID="{7F316DF8-9A32-426F-BFD3-DA7ED1EACC77}" presName="sibTrans" presStyleCnt="0"/>
      <dgm:spPr/>
    </dgm:pt>
    <dgm:pt modelId="{EFE7AB7F-4114-46AC-9F7A-45AC4742DC53}" type="pres">
      <dgm:prSet presAssocID="{6454133C-7814-4D4F-B5C9-3745536D010B}" presName="node" presStyleLbl="node1" presStyleIdx="4" presStyleCnt="5" custScaleX="79089">
        <dgm:presLayoutVars>
          <dgm:bulletEnabled val="1"/>
        </dgm:presLayoutVars>
      </dgm:prSet>
      <dgm:spPr/>
      <dgm:t>
        <a:bodyPr/>
        <a:lstStyle/>
        <a:p>
          <a:endParaRPr lang="en-US"/>
        </a:p>
      </dgm:t>
    </dgm:pt>
  </dgm:ptLst>
  <dgm:cxnLst>
    <dgm:cxn modelId="{0DD9AF6A-2DF6-4B36-AEF9-CA72EE93D7C4}" type="presOf" srcId="{4AF1606F-3AC5-41F4-A84E-94B9206A8AE9}" destId="{02A174AB-B552-432B-8122-73E5E4DE8FFA}" srcOrd="0" destOrd="0" presId="urn:microsoft.com/office/officeart/2005/8/layout/hList6"/>
    <dgm:cxn modelId="{B6D844B0-DF4C-4012-A1F2-8CE2F1390BC8}" srcId="{9EA5DD64-5373-410D-91B1-40720C7B23BF}" destId="{43A4F6F6-8122-474B-A90F-2A4D21D7FBFB}" srcOrd="2" destOrd="0" parTransId="{3FAE44DB-74D5-4D14-AB66-478193D6DDA5}" sibTransId="{B2E9081C-C656-4B8D-B6F3-84860A84F9D9}"/>
    <dgm:cxn modelId="{0C2D3FB3-05AD-45D0-B18F-D06766FDD8B3}" srcId="{9EA5DD64-5373-410D-91B1-40720C7B23BF}" destId="{4AF1606F-3AC5-41F4-A84E-94B9206A8AE9}" srcOrd="0" destOrd="0" parTransId="{DE6C60BA-0DC1-42F1-8DF2-0D8023708E9E}" sibTransId="{56B8B8D3-A35A-4D1C-8D1E-9F5F299DBC5B}"/>
    <dgm:cxn modelId="{4BD9DC36-CF5F-4151-A63C-B4B226B56EB4}" srcId="{9EA5DD64-5373-410D-91B1-40720C7B23BF}" destId="{DA5C4AE2-5494-40F9-A0B4-51200BB31D86}" srcOrd="1" destOrd="0" parTransId="{EC65E51E-45C1-44AD-8E94-00B445297F75}" sibTransId="{74898D25-C87E-401D-BEEB-A7DDC26E03FE}"/>
    <dgm:cxn modelId="{F147A385-3B05-4544-97A3-781845DB4575}" type="presOf" srcId="{43A4F6F6-8122-474B-A90F-2A4D21D7FBFB}" destId="{D5DBD1B6-2A29-4CB3-A726-934250BB36C0}" srcOrd="0" destOrd="0" presId="urn:microsoft.com/office/officeart/2005/8/layout/hList6"/>
    <dgm:cxn modelId="{07D63863-DE0E-48DD-9DD7-9E44F9F8DB48}" type="presOf" srcId="{DA5C4AE2-5494-40F9-A0B4-51200BB31D86}" destId="{1F0E0039-C201-4527-B457-AF56FA988FCA}" srcOrd="0" destOrd="0" presId="urn:microsoft.com/office/officeart/2005/8/layout/hList6"/>
    <dgm:cxn modelId="{DF61C2FA-21E1-4C6D-9F65-7F4378A0F254}" type="presOf" srcId="{BBF2DF02-EC39-47D9-81C5-18F8809F1FBD}" destId="{D2BBEC0F-8912-4694-889D-6D55D0E78AE3}" srcOrd="0" destOrd="0" presId="urn:microsoft.com/office/officeart/2005/8/layout/hList6"/>
    <dgm:cxn modelId="{0A8F83AE-69E8-493C-B6EB-457F8F814E19}" srcId="{9EA5DD64-5373-410D-91B1-40720C7B23BF}" destId="{6454133C-7814-4D4F-B5C9-3745536D010B}" srcOrd="4" destOrd="0" parTransId="{398797AE-9CA8-4BA0-A665-A14009E7E48F}" sibTransId="{3C947823-787E-47B2-BD54-6E3EA1FAA7DB}"/>
    <dgm:cxn modelId="{28F58F7A-CABC-4437-B07F-064BCC829C7F}" type="presOf" srcId="{E24668B4-2E76-4DD4-AF95-509B6C2A2644}" destId="{02A174AB-B552-432B-8122-73E5E4DE8FFA}" srcOrd="0" destOrd="1" presId="urn:microsoft.com/office/officeart/2005/8/layout/hList6"/>
    <dgm:cxn modelId="{B726D60B-7534-4D5C-BF53-B811922015C2}" type="presOf" srcId="{9EA5DD64-5373-410D-91B1-40720C7B23BF}" destId="{9E67283A-BDF7-4DEF-AD4A-AF54AFFF0CEE}" srcOrd="0" destOrd="0" presId="urn:microsoft.com/office/officeart/2005/8/layout/hList6"/>
    <dgm:cxn modelId="{9111ADBA-303C-41F5-9118-E6AFCF1D33DF}" srcId="{4AF1606F-3AC5-41F4-A84E-94B9206A8AE9}" destId="{E24668B4-2E76-4DD4-AF95-509B6C2A2644}" srcOrd="0" destOrd="0" parTransId="{4DB54E28-3633-44F6-B4E0-70ECD057FF99}" sibTransId="{998030AB-01E8-415A-BFDC-BC7C0C79A0B3}"/>
    <dgm:cxn modelId="{0F956FD8-3082-46DE-8657-4642626D562D}" srcId="{9EA5DD64-5373-410D-91B1-40720C7B23BF}" destId="{BBF2DF02-EC39-47D9-81C5-18F8809F1FBD}" srcOrd="3" destOrd="0" parTransId="{4E52D003-1987-4BAF-BEF1-F83D30E44E78}" sibTransId="{7F316DF8-9A32-426F-BFD3-DA7ED1EACC77}"/>
    <dgm:cxn modelId="{AA0C8298-5167-4743-A2C8-B29A7F6A5D33}" type="presOf" srcId="{6454133C-7814-4D4F-B5C9-3745536D010B}" destId="{EFE7AB7F-4114-46AC-9F7A-45AC4742DC53}" srcOrd="0" destOrd="0" presId="urn:microsoft.com/office/officeart/2005/8/layout/hList6"/>
    <dgm:cxn modelId="{48BFAD3A-9123-4C7E-956F-3205A59681BB}" type="presParOf" srcId="{9E67283A-BDF7-4DEF-AD4A-AF54AFFF0CEE}" destId="{02A174AB-B552-432B-8122-73E5E4DE8FFA}" srcOrd="0" destOrd="0" presId="urn:microsoft.com/office/officeart/2005/8/layout/hList6"/>
    <dgm:cxn modelId="{9610A0D8-A65D-4D4F-9D24-0FA26BC1179C}" type="presParOf" srcId="{9E67283A-BDF7-4DEF-AD4A-AF54AFFF0CEE}" destId="{E56F320E-6DEF-4FAF-A1E1-AFDADAF77116}" srcOrd="1" destOrd="0" presId="urn:microsoft.com/office/officeart/2005/8/layout/hList6"/>
    <dgm:cxn modelId="{292E2CB0-CF98-433E-A588-FF7DFE896657}" type="presParOf" srcId="{9E67283A-BDF7-4DEF-AD4A-AF54AFFF0CEE}" destId="{1F0E0039-C201-4527-B457-AF56FA988FCA}" srcOrd="2" destOrd="0" presId="urn:microsoft.com/office/officeart/2005/8/layout/hList6"/>
    <dgm:cxn modelId="{94594FA1-8A69-44D7-964B-BA947E59F82B}" type="presParOf" srcId="{9E67283A-BDF7-4DEF-AD4A-AF54AFFF0CEE}" destId="{705B3C59-CB01-4666-A000-42239224E967}" srcOrd="3" destOrd="0" presId="urn:microsoft.com/office/officeart/2005/8/layout/hList6"/>
    <dgm:cxn modelId="{6A7636F3-CFB0-46E1-905E-D85B011E9383}" type="presParOf" srcId="{9E67283A-BDF7-4DEF-AD4A-AF54AFFF0CEE}" destId="{D5DBD1B6-2A29-4CB3-A726-934250BB36C0}" srcOrd="4" destOrd="0" presId="urn:microsoft.com/office/officeart/2005/8/layout/hList6"/>
    <dgm:cxn modelId="{2E23C290-7914-4D46-A3C6-5436BB0E927F}" type="presParOf" srcId="{9E67283A-BDF7-4DEF-AD4A-AF54AFFF0CEE}" destId="{ACBBBF1C-CE92-4852-9A42-8D3678CBDD75}" srcOrd="5" destOrd="0" presId="urn:microsoft.com/office/officeart/2005/8/layout/hList6"/>
    <dgm:cxn modelId="{5498E2D9-5C54-481D-9EF4-6E422FB420D7}" type="presParOf" srcId="{9E67283A-BDF7-4DEF-AD4A-AF54AFFF0CEE}" destId="{D2BBEC0F-8912-4694-889D-6D55D0E78AE3}" srcOrd="6" destOrd="0" presId="urn:microsoft.com/office/officeart/2005/8/layout/hList6"/>
    <dgm:cxn modelId="{9411071D-D3D8-45B0-A198-F1837BE1AB7F}" type="presParOf" srcId="{9E67283A-BDF7-4DEF-AD4A-AF54AFFF0CEE}" destId="{619C6D6D-003C-4EDA-98C1-0B8C7BC2A212}" srcOrd="7" destOrd="0" presId="urn:microsoft.com/office/officeart/2005/8/layout/hList6"/>
    <dgm:cxn modelId="{EF7CC7E6-DB2F-41EE-84C1-CED4BFD20AD2}" type="presParOf" srcId="{9E67283A-BDF7-4DEF-AD4A-AF54AFFF0CEE}" destId="{EFE7AB7F-4114-46AC-9F7A-45AC4742DC53}"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31B0-8C65-4C03-B1F3-F1059EB7905D}">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48BEBD-43BA-4DFB-B0E3-31F2B41F733F}">
      <dsp:nvSpPr>
        <dsp:cNvPr id="0" name=""/>
        <dsp:cNvSpPr/>
      </dsp:nvSpPr>
      <dsp:spPr>
        <a:xfrm>
          <a:off x="752110" y="541866"/>
          <a:ext cx="8814951" cy="108373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ZA" sz="3200" kern="1200">
              <a:solidFill>
                <a:schemeClr val="accent1"/>
              </a:solidFill>
            </a:rPr>
            <a:t>The Mandate</a:t>
          </a:r>
        </a:p>
      </dsp:txBody>
      <dsp:txXfrm>
        <a:off x="752110" y="541866"/>
        <a:ext cx="8814951" cy="1083733"/>
      </dsp:txXfrm>
    </dsp:sp>
    <dsp:sp modelId="{C2D0F179-21BF-4B53-B41D-04F71C9CDC76}">
      <dsp:nvSpPr>
        <dsp:cNvPr id="0" name=""/>
        <dsp:cNvSpPr/>
      </dsp:nvSpPr>
      <dsp:spPr>
        <a:xfrm>
          <a:off x="74777" y="406400"/>
          <a:ext cx="1354666" cy="135466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F35243-111E-429E-A976-80813E85A809}">
      <dsp:nvSpPr>
        <dsp:cNvPr id="0" name=""/>
        <dsp:cNvSpPr/>
      </dsp:nvSpPr>
      <dsp:spPr>
        <a:xfrm>
          <a:off x="1146048" y="2167466"/>
          <a:ext cx="8421014" cy="108373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ZA" sz="3200" kern="1200">
              <a:solidFill>
                <a:schemeClr val="accent1"/>
              </a:solidFill>
            </a:rPr>
            <a:t>Annual Performance Information Report 2020/21</a:t>
          </a:r>
        </a:p>
      </dsp:txBody>
      <dsp:txXfrm>
        <a:off x="1146048" y="2167466"/>
        <a:ext cx="8421014" cy="1083733"/>
      </dsp:txXfrm>
    </dsp:sp>
    <dsp:sp modelId="{0FE2BA52-4D6D-4094-B8B7-9EFC6DDAAA34}">
      <dsp:nvSpPr>
        <dsp:cNvPr id="0" name=""/>
        <dsp:cNvSpPr/>
      </dsp:nvSpPr>
      <dsp:spPr>
        <a:xfrm>
          <a:off x="468714" y="2032000"/>
          <a:ext cx="1354666" cy="135466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4A5E62B-E9F9-4796-BD6B-6C2B179F35FB}">
      <dsp:nvSpPr>
        <dsp:cNvPr id="0" name=""/>
        <dsp:cNvSpPr/>
      </dsp:nvSpPr>
      <dsp:spPr>
        <a:xfrm>
          <a:off x="752110" y="3793066"/>
          <a:ext cx="8814951" cy="108373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GB" sz="3200" kern="1200">
              <a:solidFill>
                <a:srgbClr val="000000"/>
              </a:solidFill>
              <a:latin typeface="Arial"/>
              <a:ea typeface="+mn-ea"/>
              <a:cs typeface="+mn-cs"/>
            </a:rPr>
            <a:t>Audited Financial Information </a:t>
          </a:r>
          <a:r>
            <a:rPr lang="en-ZA" sz="3200" kern="1200">
              <a:solidFill>
                <a:srgbClr val="000000"/>
              </a:solidFill>
              <a:latin typeface="Arial"/>
              <a:ea typeface="+mn-ea"/>
              <a:cs typeface="+mn-cs"/>
            </a:rPr>
            <a:t>2020/21</a:t>
          </a:r>
        </a:p>
      </dsp:txBody>
      <dsp:txXfrm>
        <a:off x="752110" y="3793066"/>
        <a:ext cx="8814951" cy="1083733"/>
      </dsp:txXfrm>
    </dsp:sp>
    <dsp:sp modelId="{F696BACD-2BCD-4111-A7EB-43403B631AE0}">
      <dsp:nvSpPr>
        <dsp:cNvPr id="0" name=""/>
        <dsp:cNvSpPr/>
      </dsp:nvSpPr>
      <dsp:spPr>
        <a:xfrm>
          <a:off x="74777" y="3657600"/>
          <a:ext cx="1354666" cy="1354666"/>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174AB-B552-432B-8122-73E5E4DE8FFA}">
      <dsp:nvSpPr>
        <dsp:cNvPr id="0" name=""/>
        <dsp:cNvSpPr/>
      </dsp:nvSpPr>
      <dsp:spPr>
        <a:xfrm rot="16200000">
          <a:off x="-1311189" y="1314333"/>
          <a:ext cx="4437822" cy="1809155"/>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n-ZA" sz="2200" b="1" kern="1200">
              <a:solidFill>
                <a:schemeClr val="accent1"/>
              </a:solidFill>
            </a:rPr>
            <a:t>Outcome 1</a:t>
          </a:r>
          <a:endParaRPr lang="en-ZA" sz="2200" kern="1200">
            <a:solidFill>
              <a:schemeClr val="accent1"/>
            </a:solidFill>
          </a:endParaRPr>
        </a:p>
        <a:p>
          <a:pPr marL="171450" lvl="1" indent="-171450" algn="l" defTabSz="800100">
            <a:lnSpc>
              <a:spcPct val="90000"/>
            </a:lnSpc>
            <a:spcBef>
              <a:spcPct val="0"/>
            </a:spcBef>
            <a:spcAft>
              <a:spcPct val="15000"/>
            </a:spcAft>
            <a:buChar char="••"/>
          </a:pPr>
          <a:r>
            <a:rPr lang="en-ZA" sz="1800" kern="1200">
              <a:solidFill>
                <a:schemeClr val="accent1"/>
              </a:solidFill>
            </a:rPr>
            <a:t>A fully functional</a:t>
          </a:r>
          <a:br>
            <a:rPr lang="en-ZA" sz="1800" kern="1200">
              <a:solidFill>
                <a:schemeClr val="accent1"/>
              </a:solidFill>
            </a:rPr>
          </a:br>
          <a:r>
            <a:rPr lang="en-ZA" sz="1800" kern="1200">
              <a:solidFill>
                <a:schemeClr val="accent1"/>
              </a:solidFill>
            </a:rPr>
            <a:t>OHSC</a:t>
          </a:r>
        </a:p>
      </dsp:txBody>
      <dsp:txXfrm rot="5400000">
        <a:off x="3144" y="887564"/>
        <a:ext cx="1809155" cy="2662694"/>
      </dsp:txXfrm>
    </dsp:sp>
    <dsp:sp modelId="{1F0E0039-C201-4527-B457-AF56FA988FCA}">
      <dsp:nvSpPr>
        <dsp:cNvPr id="0" name=""/>
        <dsp:cNvSpPr/>
      </dsp:nvSpPr>
      <dsp:spPr>
        <a:xfrm rot="16200000">
          <a:off x="721018" y="1266664"/>
          <a:ext cx="4437822" cy="1904493"/>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ZA" sz="2400" b="1" kern="1200">
              <a:solidFill>
                <a:schemeClr val="accent1"/>
              </a:solidFill>
            </a:rPr>
            <a:t>Outcome 2</a:t>
          </a:r>
          <a:r>
            <a:rPr lang="en-ZA" sz="2400" kern="1200">
              <a:solidFill>
                <a:schemeClr val="accent1"/>
              </a:solidFill>
            </a:rPr>
            <a:t> </a:t>
          </a:r>
        </a:p>
        <a:p>
          <a:pPr lvl="0" algn="ctr" defTabSz="1066800">
            <a:lnSpc>
              <a:spcPct val="90000"/>
            </a:lnSpc>
            <a:spcBef>
              <a:spcPct val="0"/>
            </a:spcBef>
            <a:spcAft>
              <a:spcPct val="35000"/>
            </a:spcAft>
          </a:pPr>
          <a:r>
            <a:rPr lang="en-ZA" sz="1800" kern="1200">
              <a:solidFill>
                <a:schemeClr val="accent1"/>
              </a:solidFill>
            </a:rPr>
            <a:t>Compliance with</a:t>
          </a:r>
          <a:br>
            <a:rPr lang="en-ZA" sz="1800" kern="1200">
              <a:solidFill>
                <a:schemeClr val="accent1"/>
              </a:solidFill>
            </a:rPr>
          </a:br>
          <a:r>
            <a:rPr lang="en-ZA" sz="1800" kern="1200">
              <a:solidFill>
                <a:schemeClr val="accent1"/>
              </a:solidFill>
            </a:rPr>
            <a:t>norms and standards</a:t>
          </a:r>
          <a:br>
            <a:rPr lang="en-ZA" sz="1800" kern="1200">
              <a:solidFill>
                <a:schemeClr val="accent1"/>
              </a:solidFill>
            </a:rPr>
          </a:br>
          <a:r>
            <a:rPr lang="en-ZA" sz="1800" kern="1200">
              <a:solidFill>
                <a:schemeClr val="accent1"/>
              </a:solidFill>
            </a:rPr>
            <a:t>is effectively</a:t>
          </a:r>
          <a:br>
            <a:rPr lang="en-ZA" sz="1800" kern="1200">
              <a:solidFill>
                <a:schemeClr val="accent1"/>
              </a:solidFill>
            </a:rPr>
          </a:br>
          <a:r>
            <a:rPr lang="en-ZA" sz="1800" kern="1200">
              <a:solidFill>
                <a:schemeClr val="accent1"/>
              </a:solidFill>
            </a:rPr>
            <a:t>monitored</a:t>
          </a:r>
          <a:endParaRPr lang="en-ZA" sz="2400" kern="1200">
            <a:solidFill>
              <a:schemeClr val="accent1"/>
            </a:solidFill>
          </a:endParaRPr>
        </a:p>
      </dsp:txBody>
      <dsp:txXfrm rot="5400000">
        <a:off x="1987682" y="887564"/>
        <a:ext cx="1904493" cy="2662694"/>
      </dsp:txXfrm>
    </dsp:sp>
    <dsp:sp modelId="{D5DBD1B6-2A29-4CB3-A726-934250BB36C0}">
      <dsp:nvSpPr>
        <dsp:cNvPr id="0" name=""/>
        <dsp:cNvSpPr/>
      </dsp:nvSpPr>
      <dsp:spPr>
        <a:xfrm rot="16200000">
          <a:off x="2806741" y="1260817"/>
          <a:ext cx="4437822" cy="191618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ZA" sz="2400" b="1" kern="1200">
              <a:solidFill>
                <a:schemeClr val="accent1"/>
              </a:solidFill>
            </a:rPr>
            <a:t>Outcome 3</a:t>
          </a:r>
        </a:p>
        <a:p>
          <a:pPr lvl="0" algn="ctr" defTabSz="1066800">
            <a:lnSpc>
              <a:spcPct val="90000"/>
            </a:lnSpc>
            <a:spcBef>
              <a:spcPct val="0"/>
            </a:spcBef>
            <a:spcAft>
              <a:spcPct val="35000"/>
            </a:spcAft>
          </a:pPr>
          <a:r>
            <a:rPr lang="en-ZA" sz="1800" kern="1200">
              <a:solidFill>
                <a:schemeClr val="accent1"/>
              </a:solidFill>
            </a:rPr>
            <a:t>Improved quality of</a:t>
          </a:r>
          <a:br>
            <a:rPr lang="en-ZA" sz="1800" kern="1200">
              <a:solidFill>
                <a:schemeClr val="accent1"/>
              </a:solidFill>
            </a:rPr>
          </a:br>
          <a:r>
            <a:rPr lang="en-ZA" sz="1800" kern="1200">
              <a:solidFill>
                <a:schemeClr val="accent1"/>
              </a:solidFill>
            </a:rPr>
            <a:t>health care services</a:t>
          </a:r>
          <a:br>
            <a:rPr lang="en-ZA" sz="1800" kern="1200">
              <a:solidFill>
                <a:schemeClr val="accent1"/>
              </a:solidFill>
            </a:rPr>
          </a:br>
          <a:r>
            <a:rPr lang="en-ZA" sz="1800" kern="1200">
              <a:solidFill>
                <a:schemeClr val="accent1"/>
              </a:solidFill>
            </a:rPr>
            <a:t>rendered to the</a:t>
          </a:r>
          <a:br>
            <a:rPr lang="en-ZA" sz="1800" kern="1200">
              <a:solidFill>
                <a:schemeClr val="accent1"/>
              </a:solidFill>
            </a:rPr>
          </a:br>
          <a:r>
            <a:rPr lang="en-ZA" sz="1800" kern="1200">
              <a:solidFill>
                <a:schemeClr val="accent1"/>
              </a:solidFill>
            </a:rPr>
            <a:t>users in the Health</a:t>
          </a:r>
          <a:br>
            <a:rPr lang="en-ZA" sz="1800" kern="1200">
              <a:solidFill>
                <a:schemeClr val="accent1"/>
              </a:solidFill>
            </a:rPr>
          </a:br>
          <a:r>
            <a:rPr lang="en-ZA" sz="1800" kern="1200">
              <a:solidFill>
                <a:schemeClr val="accent1"/>
              </a:solidFill>
            </a:rPr>
            <a:t>Establishments</a:t>
          </a:r>
          <a:endParaRPr lang="en-ZA" sz="2400" kern="1200">
            <a:solidFill>
              <a:schemeClr val="accent1"/>
            </a:solidFill>
          </a:endParaRPr>
        </a:p>
      </dsp:txBody>
      <dsp:txXfrm rot="5400000">
        <a:off x="4067559" y="887563"/>
        <a:ext cx="1916186" cy="2662694"/>
      </dsp:txXfrm>
    </dsp:sp>
    <dsp:sp modelId="{D2BBEC0F-8912-4694-889D-6D55D0E78AE3}">
      <dsp:nvSpPr>
        <dsp:cNvPr id="0" name=""/>
        <dsp:cNvSpPr/>
      </dsp:nvSpPr>
      <dsp:spPr>
        <a:xfrm rot="16200000">
          <a:off x="5109436" y="1049692"/>
          <a:ext cx="4437822" cy="2338437"/>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ZA" sz="2400" b="1" kern="1200">
              <a:solidFill>
                <a:schemeClr val="accent1"/>
              </a:solidFill>
            </a:rPr>
            <a:t>Outcome 4</a:t>
          </a:r>
        </a:p>
        <a:p>
          <a:pPr lvl="0" algn="ctr" defTabSz="1066800">
            <a:lnSpc>
              <a:spcPct val="90000"/>
            </a:lnSpc>
            <a:spcBef>
              <a:spcPct val="0"/>
            </a:spcBef>
            <a:spcAft>
              <a:spcPct val="35000"/>
            </a:spcAft>
          </a:pPr>
          <a:r>
            <a:rPr lang="en-ZA" sz="1800" kern="1200">
              <a:solidFill>
                <a:schemeClr val="accent1"/>
              </a:solidFill>
            </a:rPr>
            <a:t>Facilitate achievement</a:t>
          </a:r>
          <a:br>
            <a:rPr lang="en-ZA" sz="1800" kern="1200">
              <a:solidFill>
                <a:schemeClr val="accent1"/>
              </a:solidFill>
            </a:rPr>
          </a:br>
          <a:r>
            <a:rPr lang="en-ZA" sz="1800" kern="1200">
              <a:solidFill>
                <a:schemeClr val="accent1"/>
              </a:solidFill>
            </a:rPr>
            <a:t>of compliance with</a:t>
          </a:r>
          <a:br>
            <a:rPr lang="en-ZA" sz="1800" kern="1200">
              <a:solidFill>
                <a:schemeClr val="accent1"/>
              </a:solidFill>
            </a:rPr>
          </a:br>
          <a:r>
            <a:rPr lang="en-ZA" sz="1800" kern="1200">
              <a:solidFill>
                <a:schemeClr val="accent1"/>
              </a:solidFill>
            </a:rPr>
            <a:t>the norms and standards</a:t>
          </a:r>
          <a:br>
            <a:rPr lang="en-ZA" sz="1800" kern="1200">
              <a:solidFill>
                <a:schemeClr val="accent1"/>
              </a:solidFill>
            </a:rPr>
          </a:br>
          <a:r>
            <a:rPr lang="en-ZA" sz="1800" kern="1200">
              <a:solidFill>
                <a:schemeClr val="accent1"/>
              </a:solidFill>
            </a:rPr>
            <a:t>regulations for</a:t>
          </a:r>
          <a:br>
            <a:rPr lang="en-ZA" sz="1800" kern="1200">
              <a:solidFill>
                <a:schemeClr val="accent1"/>
              </a:solidFill>
            </a:rPr>
          </a:br>
          <a:r>
            <a:rPr lang="en-ZA" sz="1800" kern="1200">
              <a:solidFill>
                <a:schemeClr val="accent1"/>
              </a:solidFill>
            </a:rPr>
            <a:t>different categories of</a:t>
          </a:r>
          <a:br>
            <a:rPr lang="en-ZA" sz="1800" kern="1200">
              <a:solidFill>
                <a:schemeClr val="accent1"/>
              </a:solidFill>
            </a:rPr>
          </a:br>
          <a:r>
            <a:rPr lang="en-ZA" sz="1800" kern="1200">
              <a:solidFill>
                <a:schemeClr val="accent1"/>
              </a:solidFill>
            </a:rPr>
            <a:t>Health Establishments</a:t>
          </a:r>
          <a:endParaRPr lang="en-ZA" sz="2400" b="1" kern="1200">
            <a:solidFill>
              <a:schemeClr val="accent1"/>
            </a:solidFill>
          </a:endParaRPr>
        </a:p>
      </dsp:txBody>
      <dsp:txXfrm rot="5400000">
        <a:off x="6159128" y="887564"/>
        <a:ext cx="2338437" cy="2662694"/>
      </dsp:txXfrm>
    </dsp:sp>
    <dsp:sp modelId="{EFE7AB7F-4114-46AC-9F7A-45AC4742DC53}">
      <dsp:nvSpPr>
        <dsp:cNvPr id="0" name=""/>
        <dsp:cNvSpPr/>
      </dsp:nvSpPr>
      <dsp:spPr>
        <a:xfrm rot="16200000">
          <a:off x="7378761" y="1294187"/>
          <a:ext cx="4437822" cy="1849447"/>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ZA" sz="2200" b="1" kern="1200">
              <a:solidFill>
                <a:schemeClr val="accent1"/>
              </a:solidFill>
            </a:rPr>
            <a:t>Outcome 5</a:t>
          </a:r>
        </a:p>
        <a:p>
          <a:pPr lvl="0" algn="ctr" defTabSz="977900">
            <a:lnSpc>
              <a:spcPct val="90000"/>
            </a:lnSpc>
            <a:spcBef>
              <a:spcPct val="0"/>
            </a:spcBef>
            <a:spcAft>
              <a:spcPct val="35000"/>
            </a:spcAft>
          </a:pPr>
          <a:r>
            <a:rPr lang="en-ZA" sz="1800" b="0" kern="1200">
              <a:solidFill>
                <a:schemeClr val="accent1"/>
              </a:solidFill>
            </a:rPr>
            <a:t>Compliance with norms and standards increased</a:t>
          </a:r>
          <a:endParaRPr lang="en-ZA" sz="2000" kern="1200">
            <a:solidFill>
              <a:schemeClr val="accent1"/>
            </a:solidFill>
          </a:endParaRPr>
        </a:p>
      </dsp:txBody>
      <dsp:txXfrm rot="5400000">
        <a:off x="8672948" y="887564"/>
        <a:ext cx="1849447" cy="26626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1162" cy="498853"/>
          </a:xfrm>
          <a:prstGeom prst="rect">
            <a:avLst/>
          </a:prstGeom>
        </p:spPr>
        <p:txBody>
          <a:bodyPr vert="horz" lIns="91585" tIns="45794" rIns="91585" bIns="45794" rtlCol="0"/>
          <a:lstStyle>
            <a:lvl1pPr algn="l">
              <a:defRPr sz="1200"/>
            </a:lvl1pPr>
          </a:lstStyle>
          <a:p>
            <a:endParaRPr lang="en-GB"/>
          </a:p>
        </p:txBody>
      </p:sp>
      <p:sp>
        <p:nvSpPr>
          <p:cNvPr id="3" name="Date Placeholder 2"/>
          <p:cNvSpPr>
            <a:spLocks noGrp="1"/>
          </p:cNvSpPr>
          <p:nvPr>
            <p:ph type="dt" idx="1"/>
          </p:nvPr>
        </p:nvSpPr>
        <p:spPr>
          <a:xfrm>
            <a:off x="3857637" y="1"/>
            <a:ext cx="2951162" cy="498853"/>
          </a:xfrm>
          <a:prstGeom prst="rect">
            <a:avLst/>
          </a:prstGeom>
        </p:spPr>
        <p:txBody>
          <a:bodyPr vert="horz" lIns="91585" tIns="45794" rIns="91585" bIns="45794" rtlCol="0"/>
          <a:lstStyle>
            <a:lvl1pPr algn="r">
              <a:defRPr sz="1200"/>
            </a:lvl1pPr>
          </a:lstStyle>
          <a:p>
            <a:fld id="{7C3E4D4C-0265-459B-A817-44B5D23C73BD}" type="datetimeFigureOut">
              <a:rPr lang="en-GB" smtClean="0"/>
              <a:t>15/11/2021</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585" tIns="45794" rIns="91585" bIns="45794" rtlCol="0" anchor="ctr"/>
          <a:lstStyle/>
          <a:p>
            <a:endParaRPr lang="en-GB"/>
          </a:p>
        </p:txBody>
      </p:sp>
      <p:sp>
        <p:nvSpPr>
          <p:cNvPr id="5" name="Notes Placeholder 4"/>
          <p:cNvSpPr>
            <a:spLocks noGrp="1"/>
          </p:cNvSpPr>
          <p:nvPr>
            <p:ph type="body" sz="quarter" idx="3"/>
          </p:nvPr>
        </p:nvSpPr>
        <p:spPr>
          <a:xfrm>
            <a:off x="681038" y="4784835"/>
            <a:ext cx="5448300" cy="3914865"/>
          </a:xfrm>
          <a:prstGeom prst="rect">
            <a:avLst/>
          </a:prstGeom>
        </p:spPr>
        <p:txBody>
          <a:bodyPr vert="horz" lIns="91585" tIns="45794" rIns="91585" bIns="457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3664"/>
            <a:ext cx="2951162" cy="498852"/>
          </a:xfrm>
          <a:prstGeom prst="rect">
            <a:avLst/>
          </a:prstGeom>
        </p:spPr>
        <p:txBody>
          <a:bodyPr vert="horz" lIns="91585" tIns="45794" rIns="91585" bIns="45794" rtlCol="0" anchor="b"/>
          <a:lstStyle>
            <a:lvl1pPr algn="l">
              <a:defRPr sz="1200"/>
            </a:lvl1pPr>
          </a:lstStyle>
          <a:p>
            <a:endParaRPr lang="en-GB"/>
          </a:p>
        </p:txBody>
      </p:sp>
      <p:sp>
        <p:nvSpPr>
          <p:cNvPr id="7" name="Slide Number Placeholder 6"/>
          <p:cNvSpPr>
            <a:spLocks noGrp="1"/>
          </p:cNvSpPr>
          <p:nvPr>
            <p:ph type="sldNum" sz="quarter" idx="5"/>
          </p:nvPr>
        </p:nvSpPr>
        <p:spPr>
          <a:xfrm>
            <a:off x="3857637" y="9443664"/>
            <a:ext cx="2951162" cy="498852"/>
          </a:xfrm>
          <a:prstGeom prst="rect">
            <a:avLst/>
          </a:prstGeom>
        </p:spPr>
        <p:txBody>
          <a:bodyPr vert="horz" lIns="91585" tIns="45794" rIns="91585" bIns="45794" rtlCol="0" anchor="b"/>
          <a:lstStyle>
            <a:lvl1pPr algn="r">
              <a:defRPr sz="1200"/>
            </a:lvl1pPr>
          </a:lstStyle>
          <a:p>
            <a:fld id="{AF02CE26-D889-44FD-A8EA-50F0CF311B00}" type="slidenum">
              <a:rPr lang="en-GB" smtClean="0"/>
              <a:t>‹#›</a:t>
            </a:fld>
            <a:endParaRPr lang="en-GB"/>
          </a:p>
        </p:txBody>
      </p:sp>
    </p:spTree>
    <p:extLst>
      <p:ext uri="{BB962C8B-B14F-4D97-AF65-F5344CB8AC3E}">
        <p14:creationId xmlns:p14="http://schemas.microsoft.com/office/powerpoint/2010/main" val="228460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96DC23-885B-4674-B4D4-4B39F34A5519}" type="datetime1">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97947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5C02D-9543-490A-ABC3-83FCB689E881}" type="datetime1">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385582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32AF1-5B56-466E-A38F-7992AAA7FFD9}" type="datetime1">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326363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03F0E-7A18-4BE8-BB62-3B9C9D441DF7}" type="datetimeFigureOut">
              <a:rPr lang="fr-FR" smtClean="0">
                <a:solidFill>
                  <a:prstClr val="black">
                    <a:tint val="75000"/>
                  </a:prstClr>
                </a:solidFill>
              </a:rPr>
              <a:pPr/>
              <a:t>15/11/2021</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D4854BEA-D865-4B20-9659-51FC551EF132}" type="slidenum">
              <a:rPr lang="fr-FR" smtClean="0">
                <a:solidFill>
                  <a:prstClr val="black">
                    <a:tint val="75000"/>
                  </a:prstClr>
                </a:solidFill>
              </a:rPr>
              <a:pPr/>
              <a:t>‹#›</a:t>
            </a:fld>
            <a:endParaRPr lang="fr-FR">
              <a:solidFill>
                <a:prstClr val="black">
                  <a:tint val="75000"/>
                </a:prstClr>
              </a:solidFill>
            </a:endParaRPr>
          </a:p>
        </p:txBody>
      </p:sp>
      <p:sp>
        <p:nvSpPr>
          <p:cNvPr id="5" name="Title 1"/>
          <p:cNvSpPr>
            <a:spLocks noGrp="1"/>
          </p:cNvSpPr>
          <p:nvPr>
            <p:ph type="title"/>
          </p:nvPr>
        </p:nvSpPr>
        <p:spPr>
          <a:xfrm>
            <a:off x="609600" y="274638"/>
            <a:ext cx="10972800" cy="706090"/>
          </a:xfrm>
          <a:noFill/>
          <a:ln>
            <a:noFill/>
          </a:ln>
        </p:spPr>
        <p:txBody>
          <a:bodyPr>
            <a:normAutofit/>
          </a:bodyPr>
          <a:lstStyle>
            <a:lvl1pPr algn="l">
              <a:defRPr sz="3200">
                <a:solidFill>
                  <a:srgbClr val="FF0000"/>
                </a:solidFill>
              </a:defRPr>
            </a:lvl1pPr>
          </a:lstStyle>
          <a:p>
            <a:r>
              <a:rPr lang="en-US"/>
              <a:t>Click to edit Master title style</a:t>
            </a:r>
            <a:endParaRPr lang="fr-FR"/>
          </a:p>
        </p:txBody>
      </p:sp>
    </p:spTree>
    <p:extLst>
      <p:ext uri="{BB962C8B-B14F-4D97-AF65-F5344CB8AC3E}">
        <p14:creationId xmlns:p14="http://schemas.microsoft.com/office/powerpoint/2010/main" val="336626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59556"/>
            <a:ext cx="12496800" cy="6993756"/>
          </a:xfrm>
          <a:prstGeom prst="rect">
            <a:avLst/>
          </a:prstGeom>
        </p:spPr>
      </p:pic>
      <p:sp>
        <p:nvSpPr>
          <p:cNvPr id="2" name="Title 1"/>
          <p:cNvSpPr>
            <a:spLocks noGrp="1"/>
          </p:cNvSpPr>
          <p:nvPr>
            <p:ph type="ctrTitle"/>
          </p:nvPr>
        </p:nvSpPr>
        <p:spPr>
          <a:xfrm>
            <a:off x="965200" y="838201"/>
            <a:ext cx="10363200" cy="1470025"/>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21185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09600" y="1600201"/>
            <a:ext cx="10972800" cy="4343399"/>
          </a:xfrm>
        </p:spPr>
        <p:txBody>
          <a:bodyPr/>
          <a:lstStyle>
            <a:lvl1pPr>
              <a:defRPr sz="2800" i="1">
                <a:solidFill>
                  <a:schemeClr val="accent5">
                    <a:lumMod val="50000"/>
                    <a:lumOff val="50000"/>
                  </a:schemeClr>
                </a:solidFill>
              </a:defRPr>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solidFill>
            <a:schemeClr val="bg2"/>
          </a:solidFill>
        </p:spPr>
        <p:txBody>
          <a:bodyPr/>
          <a:lstStyle/>
          <a:p>
            <a:pPr algn="ctr"/>
            <a:fld id="{237A5BC0-5DE3-4FB1-9E0E-7E26CA30218A}" type="slidenum">
              <a:rPr lang="en-US" smtClean="0"/>
              <a:pPr algn="ctr"/>
              <a:t>‹#›</a:t>
            </a:fld>
            <a:endParaRPr lang="en-US"/>
          </a:p>
        </p:txBody>
      </p:sp>
    </p:spTree>
    <p:extLst>
      <p:ext uri="{BB962C8B-B14F-4D97-AF65-F5344CB8AC3E}">
        <p14:creationId xmlns:p14="http://schemas.microsoft.com/office/powerpoint/2010/main" val="48774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08F55-F4C6-4194-BE1C-FC451E03449F}" type="datetime1">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424364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Do not remove">
            <a:extLst>
              <a:ext uri="{FF2B5EF4-FFF2-40B4-BE49-F238E27FC236}">
                <a16:creationId xmlns:a16="http://schemas.microsoft.com/office/drawing/2014/main" id="{74A997BD-A04A-4B08-A4A8-F7A22440416E}"/>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1"/>
          <p:cNvSpPr>
            <a:spLocks noGrp="1"/>
          </p:cNvSpPr>
          <p:nvPr>
            <p:ph type="title"/>
          </p:nvPr>
        </p:nvSpPr>
        <p:spPr>
          <a:xfrm>
            <a:off x="609600" y="274637"/>
            <a:ext cx="10972800" cy="7060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91440" tIns="45720" rIns="91440" bIns="45720" anchor="ctr" anchorCtr="0">
            <a:normAutofit/>
          </a:bodyPr>
          <a:lstStyle>
            <a:lvl1pPr algn="l">
              <a:defRPr sz="3200" b="0" i="0" u="none" cap="none" baseline="0">
                <a:solidFill>
                  <a:srgbClr val="FF0000"/>
                </a:solidFill>
                <a:latin typeface="Calibri" panose="020F0502020204030204" pitchFamily="34" charset="0"/>
              </a:defRPr>
            </a:lvl1pPr>
          </a:lstStyle>
          <a:p>
            <a:r>
              <a:rPr lang="en-US"/>
              <a:t>Click to edit Master title style</a:t>
            </a:r>
            <a:endParaRPr lang="de-DE"/>
          </a:p>
        </p:txBody>
      </p:sp>
    </p:spTree>
    <p:extLst>
      <p:ext uri="{BB962C8B-B14F-4D97-AF65-F5344CB8AC3E}">
        <p14:creationId xmlns:p14="http://schemas.microsoft.com/office/powerpoint/2010/main" val="44066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724" y="1706704"/>
            <a:ext cx="11034073" cy="4351338"/>
          </a:xfrm>
        </p:spPr>
        <p:txBody>
          <a:bodyPr/>
          <a:lstStyle>
            <a:lvl1pPr>
              <a:buClr>
                <a:srgbClr val="ED7D31"/>
              </a:buClr>
              <a:defRPr sz="2400">
                <a:solidFill>
                  <a:srgbClr val="1F4571"/>
                </a:solidFill>
                <a:latin typeface="Abadi" panose="020B0604020104020204" pitchFamily="34" charset="0"/>
              </a:defRPr>
            </a:lvl1pPr>
            <a:lvl2pPr>
              <a:buClr>
                <a:srgbClr val="ED7D31"/>
              </a:buClr>
              <a:defRPr>
                <a:solidFill>
                  <a:srgbClr val="1F4571"/>
                </a:solidFill>
                <a:latin typeface="Abadi" panose="020B0604020104020204" pitchFamily="34" charset="0"/>
              </a:defRPr>
            </a:lvl2pPr>
            <a:lvl3pPr>
              <a:buClr>
                <a:srgbClr val="ED7D31"/>
              </a:buClr>
              <a:defRPr>
                <a:solidFill>
                  <a:srgbClr val="1F4571"/>
                </a:solidFill>
                <a:latin typeface="Abadi" panose="020B0604020104020204" pitchFamily="34" charset="0"/>
              </a:defRPr>
            </a:lvl3pPr>
            <a:lvl4pPr>
              <a:buClr>
                <a:srgbClr val="ED7D31"/>
              </a:buClr>
              <a:defRPr>
                <a:solidFill>
                  <a:srgbClr val="1F4571"/>
                </a:solidFill>
                <a:latin typeface="Abadi" panose="020B0604020104020204" pitchFamily="34" charset="0"/>
              </a:defRPr>
            </a:lvl4pPr>
            <a:lvl5pPr>
              <a:buClr>
                <a:srgbClr val="ED7D31"/>
              </a:buClr>
              <a:defRPr>
                <a:solidFill>
                  <a:srgbClr val="1F4571"/>
                </a:solidFill>
                <a:latin typeface="Abadi" panose="020B06040201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AF3B5-1ADC-4387-804E-0B35E5952CEA}" type="datetime1">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8480F-CE65-4E8A-84CC-0CE5409852C6}" type="slidenum">
              <a:rPr lang="en-GB" smtClean="0"/>
              <a:t>‹#›</a:t>
            </a:fld>
            <a:endParaRPr lang="en-GB"/>
          </a:p>
        </p:txBody>
      </p:sp>
      <p:sp>
        <p:nvSpPr>
          <p:cNvPr id="11" name="Title 1">
            <a:extLst>
              <a:ext uri="{FF2B5EF4-FFF2-40B4-BE49-F238E27FC236}">
                <a16:creationId xmlns:a16="http://schemas.microsoft.com/office/drawing/2014/main" id="{863A94B5-8F0C-474E-80B7-78918045481A}"/>
              </a:ext>
            </a:extLst>
          </p:cNvPr>
          <p:cNvSpPr>
            <a:spLocks noGrp="1"/>
          </p:cNvSpPr>
          <p:nvPr>
            <p:ph type="title"/>
          </p:nvPr>
        </p:nvSpPr>
        <p:spPr>
          <a:xfrm>
            <a:off x="319724" y="82115"/>
            <a:ext cx="11034074" cy="1325563"/>
          </a:xfrm>
        </p:spPr>
        <p:txBody>
          <a:bodyPr/>
          <a:lstStyle>
            <a:lvl1pPr>
              <a:defRPr>
                <a:solidFill>
                  <a:srgbClr val="334365"/>
                </a:solidFill>
                <a:latin typeface="Aharoni" panose="02010803020104030203" pitchFamily="2" charset="-79"/>
                <a:cs typeface="Aharoni" panose="02010803020104030203" pitchFamily="2" charset="-79"/>
              </a:defRPr>
            </a:lvl1pPr>
          </a:lstStyle>
          <a:p>
            <a:endParaRPr lang="en-GB" b="1">
              <a:solidFill>
                <a:srgbClr val="1F4571"/>
              </a:solidFill>
              <a:latin typeface="Aharoni" panose="02010803020104030203" pitchFamily="2" charset="-79"/>
              <a:cs typeface="Aharoni" panose="02010803020104030203" pitchFamily="2" charset="-79"/>
            </a:endParaRPr>
          </a:p>
        </p:txBody>
      </p:sp>
      <p:pic>
        <p:nvPicPr>
          <p:cNvPr id="12" name="Picture 11">
            <a:extLst>
              <a:ext uri="{FF2B5EF4-FFF2-40B4-BE49-F238E27FC236}">
                <a16:creationId xmlns:a16="http://schemas.microsoft.com/office/drawing/2014/main" id="{183E5F2F-A79F-4008-8DC4-C957CCBDBA6D}"/>
              </a:ext>
            </a:extLst>
          </p:cNvPr>
          <p:cNvPicPr>
            <a:picLocks noChangeAspect="1"/>
          </p:cNvPicPr>
          <p:nvPr userDrawn="1"/>
        </p:nvPicPr>
        <p:blipFill rotWithShape="1">
          <a:blip r:embed="rId2"/>
          <a:srcRect t="29319" r="74878"/>
          <a:stretch/>
        </p:blipFill>
        <p:spPr>
          <a:xfrm rot="5400000">
            <a:off x="584477" y="568707"/>
            <a:ext cx="254494" cy="1423447"/>
          </a:xfrm>
          <a:prstGeom prst="rect">
            <a:avLst/>
          </a:prstGeom>
          <a:solidFill>
            <a:srgbClr val="ED7D31"/>
          </a:solidFill>
        </p:spPr>
      </p:pic>
    </p:spTree>
    <p:extLst>
      <p:ext uri="{BB962C8B-B14F-4D97-AF65-F5344CB8AC3E}">
        <p14:creationId xmlns:p14="http://schemas.microsoft.com/office/powerpoint/2010/main" val="110121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24230-A6FF-4DCD-A954-6E2CD9CDE44D}" type="datetime1">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248726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B768D4-CEDD-456A-9C7D-C954AC7C938D}" type="datetime1">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240515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8B7949-D384-41D4-B659-D0E8EB46FCFF}" type="datetime1">
              <a:rPr lang="en-GB" smtClean="0"/>
              <a:t>15/11/2021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1095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A47A13-8C06-422E-A9C6-8E6E1873C69B}" type="datetime1">
              <a:rPr lang="en-GB" smtClean="0"/>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347459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08F55-F4C6-4194-BE1C-FC451E03449F}" type="datetime1">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347150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BDF98B-39F1-4A45-8033-CF06E8EAAA6D}" type="datetime1">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332400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B4EE0-C7A3-46E9-ACD5-7B8D922A952D}" type="datetime1">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88480F-CE65-4E8A-84CC-0CE5409852C6}" type="slidenum">
              <a:rPr lang="en-GB" smtClean="0"/>
              <a:t>‹#›</a:t>
            </a:fld>
            <a:endParaRPr lang="en-GB"/>
          </a:p>
        </p:txBody>
      </p:sp>
    </p:spTree>
    <p:extLst>
      <p:ext uri="{BB962C8B-B14F-4D97-AF65-F5344CB8AC3E}">
        <p14:creationId xmlns:p14="http://schemas.microsoft.com/office/powerpoint/2010/main" val="378956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1F9FA-F101-44FC-9611-B750A562EB6D}" type="datetime1">
              <a:rPr lang="en-GB" smtClean="0"/>
              <a:t>15/11/2021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8480F-CE65-4E8A-84CC-0CE5409852C6}" type="slidenum">
              <a:rPr lang="en-GB" smtClean="0"/>
              <a:t>‹#›</a:t>
            </a:fld>
            <a:endParaRPr lang="en-GB"/>
          </a:p>
        </p:txBody>
      </p:sp>
    </p:spTree>
    <p:extLst>
      <p:ext uri="{BB962C8B-B14F-4D97-AF65-F5344CB8AC3E}">
        <p14:creationId xmlns:p14="http://schemas.microsoft.com/office/powerpoint/2010/main" val="8708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12192000" cy="6899377"/>
          </a:xfrm>
          <a:prstGeom prst="rect">
            <a:avLst/>
          </a:prstGeom>
        </p:spPr>
      </p:pic>
      <p:sp>
        <p:nvSpPr>
          <p:cNvPr id="2" name="Title Placeholder 1"/>
          <p:cNvSpPr>
            <a:spLocks noGrp="1"/>
          </p:cNvSpPr>
          <p:nvPr>
            <p:ph type="title"/>
          </p:nvPr>
        </p:nvSpPr>
        <p:spPr>
          <a:xfrm>
            <a:off x="609600" y="198438"/>
            <a:ext cx="10972800" cy="8683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92800" y="6324600"/>
            <a:ext cx="711200" cy="533400"/>
          </a:xfrm>
          <a:prstGeom prst="rect">
            <a:avLst/>
          </a:prstGeom>
          <a:solidFill>
            <a:schemeClr val="bg2"/>
          </a:solidFill>
          <a:ln>
            <a:noFill/>
          </a:ln>
        </p:spPr>
        <p:txBody>
          <a:bodyPr vert="horz" lIns="91440" tIns="45720" rIns="91440" bIns="45720" rtlCol="0" anchor="ctr"/>
          <a:lstStyle>
            <a:lvl1pPr algn="r">
              <a:defRPr sz="1400" b="1">
                <a:solidFill>
                  <a:schemeClr val="accent5">
                    <a:lumMod val="95000"/>
                    <a:lumOff val="5000"/>
                  </a:schemeClr>
                </a:solidFill>
                <a:latin typeface="Arial" pitchFamily="34" charset="0"/>
                <a:cs typeface="Arial" pitchFamily="34" charset="0"/>
              </a:defRPr>
            </a:lvl1pPr>
          </a:lstStyle>
          <a:p>
            <a:pPr algn="ctr"/>
            <a:fld id="{237A5BC0-5DE3-4FB1-9E0E-7E26CA30218A}" type="slidenum">
              <a:rPr lang="en-US" smtClean="0"/>
              <a:pPr algn="ctr"/>
              <a:t>‹#›</a:t>
            </a:fld>
            <a:endParaRPr lang="en-US"/>
          </a:p>
        </p:txBody>
      </p:sp>
    </p:spTree>
    <p:extLst>
      <p:ext uri="{BB962C8B-B14F-4D97-AF65-F5344CB8AC3E}">
        <p14:creationId xmlns:p14="http://schemas.microsoft.com/office/powerpoint/2010/main" val="743720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Lst>
  <p:hf hdr="0"/>
  <p:txStyles>
    <p:titleStyle>
      <a:lvl1pPr algn="ctr" defTabSz="914400" rtl="0" eaLnBrk="1" latinLnBrk="0" hangingPunct="1">
        <a:spcBef>
          <a:spcPct val="0"/>
        </a:spcBef>
        <a:buNone/>
        <a:defRPr sz="3600" i="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i="1" kern="1200">
          <a:solidFill>
            <a:schemeClr val="accent5">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0" Type="http://schemas.openxmlformats.org/officeDocument/2006/relationships/image" Target="../media/image21.sv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7.svg"/><Relationship Id="rId4" Type="http://schemas.openxmlformats.org/officeDocument/2006/relationships/image" Target="../media/image22.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A4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157D05-E691-4011-803F-99266BC22F86}"/>
              </a:ext>
            </a:extLst>
          </p:cNvPr>
          <p:cNvSpPr/>
          <p:nvPr/>
        </p:nvSpPr>
        <p:spPr>
          <a:xfrm>
            <a:off x="5486400" y="1930400"/>
            <a:ext cx="6482080" cy="26924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000" b="1">
                <a:solidFill>
                  <a:srgbClr val="FFFFFF"/>
                </a:solidFill>
                <a:latin typeface="+mj-lt"/>
                <a:ea typeface="+mj-ea"/>
                <a:cs typeface="+mj-cs"/>
              </a:rPr>
              <a:t>BRIEFING TO THE PORTFOLIO COMMITTEE ON HEALTH</a:t>
            </a:r>
          </a:p>
          <a:p>
            <a:pPr algn="ctr" defTabSz="914400">
              <a:lnSpc>
                <a:spcPct val="90000"/>
              </a:lnSpc>
              <a:spcBef>
                <a:spcPct val="0"/>
              </a:spcBef>
              <a:spcAft>
                <a:spcPts val="600"/>
              </a:spcAft>
            </a:pPr>
            <a:endParaRPr lang="en-US" sz="4000" b="1">
              <a:solidFill>
                <a:srgbClr val="FFFFFF"/>
              </a:solidFill>
              <a:latin typeface="+mj-lt"/>
              <a:ea typeface="+mj-ea"/>
              <a:cs typeface="+mj-cs"/>
            </a:endParaRPr>
          </a:p>
          <a:p>
            <a:pPr algn="ctr" defTabSz="914400">
              <a:lnSpc>
                <a:spcPct val="90000"/>
              </a:lnSpc>
              <a:spcBef>
                <a:spcPct val="0"/>
              </a:spcBef>
              <a:spcAft>
                <a:spcPts val="600"/>
              </a:spcAft>
            </a:pPr>
            <a:r>
              <a:rPr lang="en-US" sz="4000" b="1">
                <a:solidFill>
                  <a:srgbClr val="FFFFFF"/>
                </a:solidFill>
                <a:latin typeface="+mj-lt"/>
                <a:ea typeface="+mj-ea"/>
                <a:cs typeface="+mj-cs"/>
              </a:rPr>
              <a:t>17 NOVEMBER 2021</a:t>
            </a:r>
          </a:p>
        </p:txBody>
      </p:sp>
      <p:pic>
        <p:nvPicPr>
          <p:cNvPr id="4" name="Picture 3" descr="Website&#10;&#10;Description automatically generated">
            <a:extLst>
              <a:ext uri="{FF2B5EF4-FFF2-40B4-BE49-F238E27FC236}">
                <a16:creationId xmlns:a16="http://schemas.microsoft.com/office/drawing/2014/main" id="{D4521A4C-C5EE-42A4-A15A-7425111F8B3B}"/>
              </a:ext>
            </a:extLst>
          </p:cNvPr>
          <p:cNvPicPr>
            <a:picLocks noChangeAspect="1"/>
          </p:cNvPicPr>
          <p:nvPr/>
        </p:nvPicPr>
        <p:blipFill rotWithShape="1">
          <a:blip r:embed="rId2"/>
          <a:srcRect t="6209" r="2" b="866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338364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17DD1-9686-4712-AE4C-6C9E9FF14DE3}"/>
              </a:ext>
            </a:extLst>
          </p:cNvPr>
          <p:cNvSpPr>
            <a:spLocks noGrp="1"/>
          </p:cNvSpPr>
          <p:nvPr>
            <p:ph type="sldNum" sz="quarter" idx="12"/>
          </p:nvPr>
        </p:nvSpPr>
        <p:spPr/>
        <p:txBody>
          <a:bodyPr/>
          <a:lstStyle/>
          <a:p>
            <a:pPr algn="ctr" defTabSz="914400"/>
            <a:fld id="{237A5BC0-5DE3-4FB1-9E0E-7E26CA30218A}" type="slidenum">
              <a:rPr lang="en-US">
                <a:solidFill>
                  <a:srgbClr val="000000">
                    <a:lumMod val="95000"/>
                    <a:lumOff val="5000"/>
                  </a:srgbClr>
                </a:solidFill>
              </a:rPr>
              <a:pPr algn="ctr" defTabSz="914400"/>
              <a:t>10</a:t>
            </a:fld>
            <a:endParaRPr lang="en-US">
              <a:solidFill>
                <a:srgbClr val="000000">
                  <a:lumMod val="95000"/>
                  <a:lumOff val="5000"/>
                </a:srgbClr>
              </a:solidFill>
            </a:endParaRPr>
          </a:p>
        </p:txBody>
      </p:sp>
      <p:sp>
        <p:nvSpPr>
          <p:cNvPr id="6" name="Content Placeholder 5">
            <a:extLst>
              <a:ext uri="{FF2B5EF4-FFF2-40B4-BE49-F238E27FC236}">
                <a16:creationId xmlns:a16="http://schemas.microsoft.com/office/drawing/2014/main" id="{165E0C10-B1D7-4470-9B32-AED7FBF0A84F}"/>
              </a:ext>
            </a:extLst>
          </p:cNvPr>
          <p:cNvSpPr>
            <a:spLocks noGrp="1"/>
          </p:cNvSpPr>
          <p:nvPr>
            <p:ph idx="1"/>
          </p:nvPr>
        </p:nvSpPr>
        <p:spPr>
          <a:xfrm>
            <a:off x="609600" y="1676400"/>
            <a:ext cx="10972800" cy="4124036"/>
          </a:xfrm>
        </p:spPr>
        <p:txBody>
          <a:bodyPr/>
          <a:lstStyle/>
          <a:p>
            <a:pPr marL="0" indent="0">
              <a:lnSpc>
                <a:spcPct val="90000"/>
              </a:lnSpc>
              <a:spcBef>
                <a:spcPts val="1000"/>
              </a:spcBef>
              <a:buClr>
                <a:srgbClr val="ED7D31"/>
              </a:buClr>
              <a:buFont typeface="Arial" pitchFamily="34" charset="0"/>
              <a:buNone/>
            </a:pPr>
            <a:r>
              <a:rPr lang="en-ZA" b="1" i="0">
                <a:solidFill>
                  <a:srgbClr val="000000"/>
                </a:solidFill>
              </a:rPr>
              <a:t>The mandate contributes to two distinct but interdependent regulatory outcomes:</a:t>
            </a:r>
          </a:p>
          <a:p>
            <a:pPr>
              <a:lnSpc>
                <a:spcPct val="90000"/>
              </a:lnSpc>
              <a:spcBef>
                <a:spcPts val="1000"/>
              </a:spcBef>
              <a:buClr>
                <a:srgbClr val="ED7D31"/>
              </a:buClr>
            </a:pPr>
            <a:r>
              <a:rPr lang="en-ZA" i="0">
                <a:solidFill>
                  <a:srgbClr val="000000"/>
                </a:solidFill>
              </a:rPr>
              <a:t>Reduction in avoidable mortality, morbidity and harm within health establishments through reliable and safe health services; and</a:t>
            </a:r>
          </a:p>
          <a:p>
            <a:pPr marL="0" indent="0">
              <a:lnSpc>
                <a:spcPct val="90000"/>
              </a:lnSpc>
              <a:spcBef>
                <a:spcPts val="1000"/>
              </a:spcBef>
              <a:buClr>
                <a:srgbClr val="ED7D31"/>
              </a:buClr>
              <a:buNone/>
            </a:pPr>
            <a:endParaRPr lang="en-ZA" i="0">
              <a:solidFill>
                <a:srgbClr val="000000"/>
              </a:solidFill>
            </a:endParaRPr>
          </a:p>
          <a:p>
            <a:pPr>
              <a:lnSpc>
                <a:spcPct val="90000"/>
              </a:lnSpc>
              <a:spcBef>
                <a:spcPts val="1000"/>
              </a:spcBef>
              <a:buClr>
                <a:srgbClr val="ED7D31"/>
              </a:buClr>
            </a:pPr>
            <a:r>
              <a:rPr lang="en-ZA" i="0">
                <a:solidFill>
                  <a:srgbClr val="000000"/>
                </a:solidFill>
              </a:rPr>
              <a:t>Improvements in the availability, responsiveness and acceptability of health services for users.</a:t>
            </a:r>
          </a:p>
          <a:p>
            <a:pPr marL="0" indent="0">
              <a:buNone/>
            </a:pPr>
            <a:endParaRPr lang="en-ZA">
              <a:solidFill>
                <a:srgbClr val="000000"/>
              </a:solidFill>
            </a:endParaRPr>
          </a:p>
        </p:txBody>
      </p:sp>
      <p:sp>
        <p:nvSpPr>
          <p:cNvPr id="3" name="Arrow: Pentagon 2">
            <a:extLst>
              <a:ext uri="{FF2B5EF4-FFF2-40B4-BE49-F238E27FC236}">
                <a16:creationId xmlns:a16="http://schemas.microsoft.com/office/drawing/2014/main" id="{518BB528-5271-4CC3-821B-38A1F2CB9425}"/>
              </a:ext>
            </a:extLst>
          </p:cNvPr>
          <p:cNvSpPr/>
          <p:nvPr/>
        </p:nvSpPr>
        <p:spPr>
          <a:xfrm>
            <a:off x="0" y="0"/>
            <a:ext cx="1219199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THE MANDATE (</a:t>
            </a:r>
            <a:r>
              <a:rPr lang="en-GB" sz="3600" err="1">
                <a:solidFill>
                  <a:srgbClr val="FFFFFF"/>
                </a:solidFill>
                <a:cs typeface="Arial" panose="020B0604020202020204" pitchFamily="34" charset="0"/>
              </a:rPr>
              <a:t>Cont</a:t>
            </a:r>
            <a:r>
              <a:rPr lang="en-GB" sz="3600">
                <a:solidFill>
                  <a:srgbClr val="FFFFFF"/>
                </a:solidFill>
                <a:cs typeface="Arial" panose="020B0604020202020204" pitchFamily="34" charset="0"/>
              </a:rPr>
              <a:t>…)</a:t>
            </a:r>
          </a:p>
        </p:txBody>
      </p:sp>
    </p:spTree>
    <p:extLst>
      <p:ext uri="{BB962C8B-B14F-4D97-AF65-F5344CB8AC3E}">
        <p14:creationId xmlns:p14="http://schemas.microsoft.com/office/powerpoint/2010/main" val="189135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17DD1-9686-4712-AE4C-6C9E9FF14DE3}"/>
              </a:ext>
            </a:extLst>
          </p:cNvPr>
          <p:cNvSpPr>
            <a:spLocks noGrp="1"/>
          </p:cNvSpPr>
          <p:nvPr>
            <p:ph type="sldNum" sz="quarter" idx="12"/>
          </p:nvPr>
        </p:nvSpPr>
        <p:spPr/>
        <p:txBody>
          <a:bodyPr/>
          <a:lstStyle/>
          <a:p>
            <a:pPr algn="ctr" defTabSz="914400"/>
            <a:fld id="{237A5BC0-5DE3-4FB1-9E0E-7E26CA30218A}" type="slidenum">
              <a:rPr lang="en-US">
                <a:solidFill>
                  <a:srgbClr val="000000">
                    <a:lumMod val="95000"/>
                    <a:lumOff val="5000"/>
                  </a:srgbClr>
                </a:solidFill>
              </a:rPr>
              <a:pPr algn="ctr" defTabSz="914400"/>
              <a:t>11</a:t>
            </a:fld>
            <a:endParaRPr lang="en-US">
              <a:solidFill>
                <a:srgbClr val="000000">
                  <a:lumMod val="95000"/>
                  <a:lumOff val="5000"/>
                </a:srgbClr>
              </a:solidFill>
            </a:endParaRPr>
          </a:p>
        </p:txBody>
      </p:sp>
      <p:sp>
        <p:nvSpPr>
          <p:cNvPr id="6" name="Content Placeholder 5">
            <a:extLst>
              <a:ext uri="{FF2B5EF4-FFF2-40B4-BE49-F238E27FC236}">
                <a16:creationId xmlns:a16="http://schemas.microsoft.com/office/drawing/2014/main" id="{165E0C10-B1D7-4470-9B32-AED7FBF0A84F}"/>
              </a:ext>
            </a:extLst>
          </p:cNvPr>
          <p:cNvSpPr>
            <a:spLocks noGrp="1"/>
          </p:cNvSpPr>
          <p:nvPr>
            <p:ph idx="1"/>
          </p:nvPr>
        </p:nvSpPr>
        <p:spPr>
          <a:xfrm>
            <a:off x="609600" y="1295401"/>
            <a:ext cx="10972800" cy="4648200"/>
          </a:xfrm>
        </p:spPr>
        <p:txBody>
          <a:bodyPr>
            <a:normAutofit fontScale="85000" lnSpcReduction="20000"/>
          </a:bodyPr>
          <a:lstStyle/>
          <a:p>
            <a:pPr marL="0" indent="0">
              <a:spcBef>
                <a:spcPts val="1000"/>
              </a:spcBef>
              <a:buClr>
                <a:srgbClr val="ED7D31"/>
              </a:buClr>
              <a:buFont typeface="Arial" pitchFamily="34" charset="0"/>
              <a:buNone/>
            </a:pPr>
            <a:r>
              <a:rPr lang="en-GB" b="1" i="0">
                <a:solidFill>
                  <a:schemeClr val="accent1"/>
                </a:solidFill>
              </a:rPr>
              <a:t>Constitutional Mandate: </a:t>
            </a:r>
          </a:p>
          <a:p>
            <a:pPr>
              <a:spcBef>
                <a:spcPts val="1000"/>
              </a:spcBef>
              <a:buClr>
                <a:srgbClr val="ED7D31"/>
              </a:buClr>
            </a:pPr>
            <a:r>
              <a:rPr lang="en-GB" sz="2200" i="0">
                <a:solidFill>
                  <a:schemeClr val="accent1"/>
                </a:solidFill>
              </a:rPr>
              <a:t>Section 27</a:t>
            </a:r>
          </a:p>
          <a:p>
            <a:pPr>
              <a:spcBef>
                <a:spcPts val="1000"/>
              </a:spcBef>
              <a:buClr>
                <a:srgbClr val="ED7D31"/>
              </a:buClr>
            </a:pPr>
            <a:r>
              <a:rPr lang="en-GB" sz="2200" i="0">
                <a:solidFill>
                  <a:schemeClr val="accent1"/>
                </a:solidFill>
              </a:rPr>
              <a:t>Section 28</a:t>
            </a:r>
          </a:p>
          <a:p>
            <a:pPr marL="0" indent="0">
              <a:spcBef>
                <a:spcPts val="1000"/>
              </a:spcBef>
              <a:buClr>
                <a:srgbClr val="ED7D31"/>
              </a:buClr>
              <a:buFont typeface="Arial" pitchFamily="34" charset="0"/>
              <a:buNone/>
            </a:pPr>
            <a:r>
              <a:rPr lang="en-GB" b="1" i="0">
                <a:solidFill>
                  <a:schemeClr val="accent1"/>
                </a:solidFill>
              </a:rPr>
              <a:t>Policy and Legislative Mandate: 	</a:t>
            </a:r>
          </a:p>
          <a:p>
            <a:pPr>
              <a:spcBef>
                <a:spcPts val="1000"/>
              </a:spcBef>
              <a:buClr>
                <a:srgbClr val="ED7D31"/>
              </a:buClr>
            </a:pPr>
            <a:r>
              <a:rPr lang="en-GB" sz="2200" i="0">
                <a:solidFill>
                  <a:schemeClr val="accent1"/>
                </a:solidFill>
              </a:rPr>
              <a:t>NHA, 2003</a:t>
            </a:r>
          </a:p>
          <a:p>
            <a:pPr>
              <a:spcBef>
                <a:spcPts val="1000"/>
              </a:spcBef>
              <a:buClr>
                <a:srgbClr val="ED7D31"/>
              </a:buClr>
            </a:pPr>
            <a:r>
              <a:rPr lang="en-GB" sz="2200" i="0">
                <a:solidFill>
                  <a:schemeClr val="accent1"/>
                </a:solidFill>
              </a:rPr>
              <a:t>NHI Bill, 2019</a:t>
            </a:r>
          </a:p>
          <a:p>
            <a:pPr>
              <a:spcBef>
                <a:spcPts val="1000"/>
              </a:spcBef>
              <a:buClr>
                <a:srgbClr val="ED7D31"/>
              </a:buClr>
            </a:pPr>
            <a:r>
              <a:rPr lang="en-GB" sz="2200" i="0">
                <a:solidFill>
                  <a:schemeClr val="accent1"/>
                </a:solidFill>
              </a:rPr>
              <a:t>National Policy on Quality 2007</a:t>
            </a:r>
          </a:p>
          <a:p>
            <a:pPr>
              <a:spcBef>
                <a:spcPts val="1000"/>
              </a:spcBef>
              <a:buClr>
                <a:srgbClr val="ED7D31"/>
              </a:buClr>
            </a:pPr>
            <a:r>
              <a:rPr lang="en-GB" sz="2200" i="0">
                <a:solidFill>
                  <a:schemeClr val="accent1"/>
                </a:solidFill>
              </a:rPr>
              <a:t>National Development Plan, Medium Term Strategic Framework, Sustainable Development Goal</a:t>
            </a:r>
          </a:p>
          <a:p>
            <a:pPr>
              <a:spcBef>
                <a:spcPts val="1000"/>
              </a:spcBef>
              <a:buClr>
                <a:srgbClr val="ED7D31"/>
              </a:buClr>
            </a:pPr>
            <a:r>
              <a:rPr lang="en-GB" sz="2200" i="0">
                <a:solidFill>
                  <a:schemeClr val="accent1"/>
                </a:solidFill>
              </a:rPr>
              <a:t>Norms and Standards Regulations applicable to different categories of Health Establishments (2018) </a:t>
            </a:r>
          </a:p>
          <a:p>
            <a:pPr>
              <a:spcBef>
                <a:spcPts val="1000"/>
              </a:spcBef>
              <a:buClr>
                <a:srgbClr val="ED7D31"/>
              </a:buClr>
            </a:pPr>
            <a:r>
              <a:rPr lang="en-GB" sz="2200" i="0">
                <a:solidFill>
                  <a:schemeClr val="accent1"/>
                </a:solidFill>
              </a:rPr>
              <a:t>Procedural Regulations pertaining to the functions of OHSC (2016)</a:t>
            </a:r>
          </a:p>
          <a:p>
            <a:pPr>
              <a:spcBef>
                <a:spcPts val="1000"/>
              </a:spcBef>
              <a:buClr>
                <a:srgbClr val="ED7D31"/>
              </a:buClr>
            </a:pPr>
            <a:r>
              <a:rPr lang="en-GB" sz="2200" i="0">
                <a:solidFill>
                  <a:schemeClr val="accent1"/>
                </a:solidFill>
              </a:rPr>
              <a:t>Policies and Strategies (Presidential Health Summit Compact of July 2019)</a:t>
            </a:r>
          </a:p>
          <a:p>
            <a:pPr>
              <a:spcBef>
                <a:spcPts val="1000"/>
              </a:spcBef>
              <a:buClr>
                <a:srgbClr val="ED7D31"/>
              </a:buClr>
            </a:pPr>
            <a:r>
              <a:rPr lang="en-GB" sz="2200" i="0">
                <a:solidFill>
                  <a:schemeClr val="accent1"/>
                </a:solidFill>
              </a:rPr>
              <a:t>Relevant Court Rulings</a:t>
            </a:r>
          </a:p>
          <a:p>
            <a:pPr marL="0" indent="0">
              <a:buNone/>
            </a:pPr>
            <a:endParaRPr lang="en-ZA">
              <a:solidFill>
                <a:schemeClr val="accent1"/>
              </a:solidFill>
            </a:endParaRPr>
          </a:p>
        </p:txBody>
      </p:sp>
      <p:sp>
        <p:nvSpPr>
          <p:cNvPr id="5" name="Arrow: Pentagon 4">
            <a:extLst>
              <a:ext uri="{FF2B5EF4-FFF2-40B4-BE49-F238E27FC236}">
                <a16:creationId xmlns:a16="http://schemas.microsoft.com/office/drawing/2014/main" id="{E5830BA5-A0F2-4AAE-A3FD-C62129B59CF9}"/>
              </a:ext>
            </a:extLst>
          </p:cNvPr>
          <p:cNvSpPr/>
          <p:nvPr/>
        </p:nvSpPr>
        <p:spPr>
          <a:xfrm>
            <a:off x="0" y="0"/>
            <a:ext cx="1219199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THE MANDATE (</a:t>
            </a:r>
            <a:r>
              <a:rPr lang="en-GB" sz="3600" err="1">
                <a:solidFill>
                  <a:srgbClr val="FFFFFF"/>
                </a:solidFill>
                <a:cs typeface="Arial" panose="020B0604020202020204" pitchFamily="34" charset="0"/>
              </a:rPr>
              <a:t>Cont</a:t>
            </a:r>
            <a:r>
              <a:rPr lang="en-GB" sz="3600">
                <a:solidFill>
                  <a:srgbClr val="FFFFFF"/>
                </a:solidFill>
                <a:cs typeface="Arial" panose="020B0604020202020204" pitchFamily="34" charset="0"/>
              </a:rPr>
              <a:t>…)</a:t>
            </a:r>
          </a:p>
        </p:txBody>
      </p:sp>
    </p:spTree>
    <p:extLst>
      <p:ext uri="{BB962C8B-B14F-4D97-AF65-F5344CB8AC3E}">
        <p14:creationId xmlns:p14="http://schemas.microsoft.com/office/powerpoint/2010/main" val="200043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17DD1-9686-4712-AE4C-6C9E9FF14DE3}"/>
              </a:ext>
            </a:extLst>
          </p:cNvPr>
          <p:cNvSpPr>
            <a:spLocks noGrp="1"/>
          </p:cNvSpPr>
          <p:nvPr>
            <p:ph type="sldNum" sz="quarter" idx="12"/>
          </p:nvPr>
        </p:nvSpPr>
        <p:spPr/>
        <p:txBody>
          <a:bodyPr/>
          <a:lstStyle/>
          <a:p>
            <a:pPr algn="ctr" defTabSz="914400"/>
            <a:fld id="{237A5BC0-5DE3-4FB1-9E0E-7E26CA30218A}" type="slidenum">
              <a:rPr lang="en-US">
                <a:solidFill>
                  <a:srgbClr val="000000">
                    <a:lumMod val="95000"/>
                    <a:lumOff val="5000"/>
                  </a:srgbClr>
                </a:solidFill>
              </a:rPr>
              <a:pPr algn="ctr" defTabSz="914400"/>
              <a:t>12</a:t>
            </a:fld>
            <a:endParaRPr lang="en-US">
              <a:solidFill>
                <a:srgbClr val="000000">
                  <a:lumMod val="95000"/>
                  <a:lumOff val="5000"/>
                </a:srgbClr>
              </a:solidFill>
            </a:endParaRPr>
          </a:p>
        </p:txBody>
      </p:sp>
      <p:sp>
        <p:nvSpPr>
          <p:cNvPr id="6" name="Content Placeholder 5">
            <a:extLst>
              <a:ext uri="{FF2B5EF4-FFF2-40B4-BE49-F238E27FC236}">
                <a16:creationId xmlns:a16="http://schemas.microsoft.com/office/drawing/2014/main" id="{165E0C10-B1D7-4470-9B32-AED7FBF0A84F}"/>
              </a:ext>
            </a:extLst>
          </p:cNvPr>
          <p:cNvSpPr>
            <a:spLocks noGrp="1"/>
          </p:cNvSpPr>
          <p:nvPr>
            <p:ph idx="1"/>
          </p:nvPr>
        </p:nvSpPr>
        <p:spPr>
          <a:xfrm>
            <a:off x="609600" y="1295401"/>
            <a:ext cx="10972800" cy="4648200"/>
          </a:xfrm>
        </p:spPr>
        <p:txBody>
          <a:bodyPr>
            <a:normAutofit lnSpcReduction="10000"/>
          </a:bodyPr>
          <a:lstStyle/>
          <a:p>
            <a:pPr marL="0" marR="0" lvl="0" indent="0" fontAlgn="auto">
              <a:lnSpc>
                <a:spcPct val="90000"/>
              </a:lnSpc>
              <a:spcBef>
                <a:spcPts val="1000"/>
              </a:spcBef>
              <a:spcAft>
                <a:spcPts val="0"/>
              </a:spcAft>
              <a:buClr>
                <a:srgbClr val="ED7D31"/>
              </a:buClr>
              <a:buSzTx/>
              <a:buFont typeface="Arial" pitchFamily="34" charset="0"/>
              <a:buNone/>
              <a:tabLst/>
              <a:defRPr/>
            </a:pPr>
            <a:r>
              <a:rPr lang="en-US" b="1" i="0">
                <a:solidFill>
                  <a:srgbClr val="000000"/>
                </a:solidFill>
              </a:rPr>
              <a:t>Our Mandate implies that we shall:</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Act as the champion of the public and of healthcare users to restore credibility and trust;</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Respect healthcare users and their families as well as healthcare personnel;</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Push for effectiveness in achieving health system change and social impact;</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Strive for excellence, innovation and efficiency in our operations;</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Be truthful, fair and committed to intellectual honesty;</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Practice transparency, but respect confidentiality;</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Achieve the highest standards of ethical </a:t>
            </a:r>
            <a:r>
              <a:rPr lang="en-ZA" sz="2400" i="0">
                <a:solidFill>
                  <a:srgbClr val="000000"/>
                </a:solidFill>
              </a:rPr>
              <a:t>behaviour</a:t>
            </a:r>
            <a:r>
              <a:rPr lang="en-US" sz="2400" i="0">
                <a:solidFill>
                  <a:srgbClr val="000000"/>
                </a:solidFill>
              </a:rPr>
              <a:t>, teamwork and collaboration; and</a:t>
            </a:r>
          </a:p>
          <a:p>
            <a:pPr marL="228600" marR="0" lvl="0" indent="-228600" fontAlgn="auto">
              <a:lnSpc>
                <a:spcPct val="90000"/>
              </a:lnSpc>
              <a:spcBef>
                <a:spcPts val="1000"/>
              </a:spcBef>
              <a:spcAft>
                <a:spcPts val="0"/>
              </a:spcAft>
              <a:buClr>
                <a:srgbClr val="ED7D31"/>
              </a:buClr>
              <a:buSzTx/>
              <a:buFont typeface="Arial" pitchFamily="34" charset="0"/>
              <a:buChar char="•"/>
              <a:tabLst/>
              <a:defRPr/>
            </a:pPr>
            <a:r>
              <a:rPr lang="en-US" sz="2400" i="0">
                <a:solidFill>
                  <a:srgbClr val="000000"/>
                </a:solidFill>
              </a:rPr>
              <a:t>Promote professionalism, compassion, diversity and social responsibility. </a:t>
            </a:r>
          </a:p>
        </p:txBody>
      </p:sp>
      <p:sp>
        <p:nvSpPr>
          <p:cNvPr id="3" name="Arrow: Pentagon 2">
            <a:extLst>
              <a:ext uri="{FF2B5EF4-FFF2-40B4-BE49-F238E27FC236}">
                <a16:creationId xmlns:a16="http://schemas.microsoft.com/office/drawing/2014/main" id="{6496084C-F846-4ABA-AAE0-B594390BF62E}"/>
              </a:ext>
            </a:extLst>
          </p:cNvPr>
          <p:cNvSpPr/>
          <p:nvPr/>
        </p:nvSpPr>
        <p:spPr>
          <a:xfrm>
            <a:off x="16040" y="1"/>
            <a:ext cx="1217595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IMPLICATIONS OF THE OHSC MANDATE</a:t>
            </a:r>
          </a:p>
        </p:txBody>
      </p:sp>
    </p:spTree>
    <p:extLst>
      <p:ext uri="{BB962C8B-B14F-4D97-AF65-F5344CB8AC3E}">
        <p14:creationId xmlns:p14="http://schemas.microsoft.com/office/powerpoint/2010/main" val="280099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E94830-DE8A-481B-8969-A30B72A7332A}"/>
              </a:ext>
            </a:extLst>
          </p:cNvPr>
          <p:cNvSpPr/>
          <p:nvPr/>
        </p:nvSpPr>
        <p:spPr>
          <a:xfrm>
            <a:off x="168676" y="1544714"/>
            <a:ext cx="11798423" cy="3941685"/>
          </a:xfrm>
          <a:prstGeom prst="rect">
            <a:avLst/>
          </a:prstGeom>
          <a:solidFill>
            <a:srgbClr val="E7E7E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1928452-2C7D-40ED-A383-4BB1DBBBA776}"/>
              </a:ext>
            </a:extLst>
          </p:cNvPr>
          <p:cNvSpPr>
            <a:spLocks noGrp="1"/>
          </p:cNvSpPr>
          <p:nvPr>
            <p:ph type="sldNum" sz="quarter" idx="12"/>
          </p:nvPr>
        </p:nvSpPr>
        <p:spPr/>
        <p:txBody>
          <a:bodyPr/>
          <a:lstStyle/>
          <a:p>
            <a:pPr algn="ctr"/>
            <a:fld id="{237A5BC0-5DE3-4FB1-9E0E-7E26CA30218A}" type="slidenum">
              <a:rPr lang="en-US" smtClean="0"/>
              <a:pPr algn="ctr"/>
              <a:t>13</a:t>
            </a:fld>
            <a:endParaRPr lang="en-US"/>
          </a:p>
        </p:txBody>
      </p:sp>
      <p:sp>
        <p:nvSpPr>
          <p:cNvPr id="6" name="Arrow: Pentagon 5">
            <a:extLst>
              <a:ext uri="{FF2B5EF4-FFF2-40B4-BE49-F238E27FC236}">
                <a16:creationId xmlns:a16="http://schemas.microsoft.com/office/drawing/2014/main" id="{788440E1-4AA2-434A-A59A-65E52173DBF5}"/>
              </a:ext>
            </a:extLst>
          </p:cNvPr>
          <p:cNvSpPr/>
          <p:nvPr/>
        </p:nvSpPr>
        <p:spPr>
          <a:xfrm>
            <a:off x="-1" y="0"/>
            <a:ext cx="12192001"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3600">
                <a:solidFill>
                  <a:srgbClr val="FFFFFF"/>
                </a:solidFill>
                <a:cs typeface="Arial" panose="020B0604020202020204" pitchFamily="34" charset="0"/>
              </a:rPr>
              <a:t>LINK TO NATIONAL HEALTH INSURANCE</a:t>
            </a:r>
          </a:p>
        </p:txBody>
      </p:sp>
      <p:sp>
        <p:nvSpPr>
          <p:cNvPr id="2" name="Flowchart: Alternate Process 1">
            <a:extLst>
              <a:ext uri="{FF2B5EF4-FFF2-40B4-BE49-F238E27FC236}">
                <a16:creationId xmlns:a16="http://schemas.microsoft.com/office/drawing/2014/main" id="{F7020266-F4D8-4C55-98A5-F07893FB56F1}"/>
              </a:ext>
            </a:extLst>
          </p:cNvPr>
          <p:cNvSpPr/>
          <p:nvPr/>
        </p:nvSpPr>
        <p:spPr>
          <a:xfrm>
            <a:off x="386548" y="1753341"/>
            <a:ext cx="1180730" cy="3346881"/>
          </a:xfrm>
          <a:prstGeom prst="flowChartAlternateProcess">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rPr>
              <a:t>OHSC</a:t>
            </a:r>
          </a:p>
        </p:txBody>
      </p:sp>
      <p:sp>
        <p:nvSpPr>
          <p:cNvPr id="5" name="Oval 4">
            <a:extLst>
              <a:ext uri="{FF2B5EF4-FFF2-40B4-BE49-F238E27FC236}">
                <a16:creationId xmlns:a16="http://schemas.microsoft.com/office/drawing/2014/main" id="{7B7A4CF4-2017-4EB8-851A-965C1B7FBBF0}"/>
              </a:ext>
            </a:extLst>
          </p:cNvPr>
          <p:cNvSpPr/>
          <p:nvPr/>
        </p:nvSpPr>
        <p:spPr>
          <a:xfrm>
            <a:off x="1785150" y="1707677"/>
            <a:ext cx="3080549" cy="694678"/>
          </a:xfrm>
          <a:prstGeom prst="ellipse">
            <a:avLst/>
          </a:prstGeom>
          <a:solidFill>
            <a:schemeClr val="accent6">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0000"/>
                </a:solidFill>
              </a:rPr>
              <a:t>Monitoring of risk </a:t>
            </a:r>
          </a:p>
        </p:txBody>
      </p:sp>
      <p:sp>
        <p:nvSpPr>
          <p:cNvPr id="7" name="Arrow: Right 6">
            <a:extLst>
              <a:ext uri="{FF2B5EF4-FFF2-40B4-BE49-F238E27FC236}">
                <a16:creationId xmlns:a16="http://schemas.microsoft.com/office/drawing/2014/main" id="{2447ECEB-9104-42D9-9C4F-F6F85F4393FC}"/>
              </a:ext>
            </a:extLst>
          </p:cNvPr>
          <p:cNvSpPr/>
          <p:nvPr/>
        </p:nvSpPr>
        <p:spPr>
          <a:xfrm>
            <a:off x="1785150" y="2991241"/>
            <a:ext cx="3080550" cy="617646"/>
          </a:xfrm>
          <a:prstGeom prst="rightArrow">
            <a:avLst/>
          </a:prstGeom>
          <a:solidFill>
            <a:schemeClr val="accent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FFFFFF"/>
                </a:solidFill>
              </a:rPr>
              <a:t>Certification </a:t>
            </a:r>
          </a:p>
        </p:txBody>
      </p:sp>
      <p:sp>
        <p:nvSpPr>
          <p:cNvPr id="8" name="Oval 7">
            <a:extLst>
              <a:ext uri="{FF2B5EF4-FFF2-40B4-BE49-F238E27FC236}">
                <a16:creationId xmlns:a16="http://schemas.microsoft.com/office/drawing/2014/main" id="{216F45F9-9D59-41F1-8050-57A8518070D7}"/>
              </a:ext>
            </a:extLst>
          </p:cNvPr>
          <p:cNvSpPr/>
          <p:nvPr/>
        </p:nvSpPr>
        <p:spPr>
          <a:xfrm>
            <a:off x="1758889" y="4008742"/>
            <a:ext cx="3213716" cy="1105269"/>
          </a:xfrm>
          <a:prstGeom prst="ellipse">
            <a:avLst/>
          </a:prstGeom>
          <a:solidFill>
            <a:schemeClr val="accent6">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0000"/>
                </a:solidFill>
              </a:rPr>
              <a:t>Compliance with norms &amp; standards regulations  </a:t>
            </a:r>
          </a:p>
        </p:txBody>
      </p:sp>
      <p:sp>
        <p:nvSpPr>
          <p:cNvPr id="9" name="Flowchart: Alternate Process 8">
            <a:extLst>
              <a:ext uri="{FF2B5EF4-FFF2-40B4-BE49-F238E27FC236}">
                <a16:creationId xmlns:a16="http://schemas.microsoft.com/office/drawing/2014/main" id="{A22B22EA-1404-4F1C-BF09-13059E6C93B4}"/>
              </a:ext>
            </a:extLst>
          </p:cNvPr>
          <p:cNvSpPr/>
          <p:nvPr/>
        </p:nvSpPr>
        <p:spPr>
          <a:xfrm>
            <a:off x="5243004" y="1767130"/>
            <a:ext cx="1180730" cy="3346881"/>
          </a:xfrm>
          <a:prstGeom prst="flowChartAlternateProcess">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rPr>
              <a:t>NHI</a:t>
            </a:r>
          </a:p>
          <a:p>
            <a:pPr algn="ctr"/>
            <a:r>
              <a:rPr lang="en-GB" b="1">
                <a:solidFill>
                  <a:srgbClr val="FFFFFF"/>
                </a:solidFill>
              </a:rPr>
              <a:t>Fund</a:t>
            </a:r>
          </a:p>
        </p:txBody>
      </p:sp>
      <p:sp>
        <p:nvSpPr>
          <p:cNvPr id="10" name="Oval 9">
            <a:extLst>
              <a:ext uri="{FF2B5EF4-FFF2-40B4-BE49-F238E27FC236}">
                <a16:creationId xmlns:a16="http://schemas.microsoft.com/office/drawing/2014/main" id="{2F5D7DAE-8FCE-4B1C-81F0-FEA1EF613BAC}"/>
              </a:ext>
            </a:extLst>
          </p:cNvPr>
          <p:cNvSpPr/>
          <p:nvPr/>
        </p:nvSpPr>
        <p:spPr>
          <a:xfrm>
            <a:off x="6776620" y="1707677"/>
            <a:ext cx="3454154" cy="694678"/>
          </a:xfrm>
          <a:prstGeom prst="ellipse">
            <a:avLst/>
          </a:prstGeom>
          <a:solidFill>
            <a:schemeClr val="accent6">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0000"/>
                </a:solidFill>
              </a:rPr>
              <a:t>Services to be provided</a:t>
            </a:r>
          </a:p>
        </p:txBody>
      </p:sp>
      <p:sp>
        <p:nvSpPr>
          <p:cNvPr id="11" name="Arrow: Right 10">
            <a:extLst>
              <a:ext uri="{FF2B5EF4-FFF2-40B4-BE49-F238E27FC236}">
                <a16:creationId xmlns:a16="http://schemas.microsoft.com/office/drawing/2014/main" id="{256371BD-4727-4F95-A06F-D5C61B7ED269}"/>
              </a:ext>
            </a:extLst>
          </p:cNvPr>
          <p:cNvSpPr/>
          <p:nvPr/>
        </p:nvSpPr>
        <p:spPr>
          <a:xfrm>
            <a:off x="6776620" y="3006961"/>
            <a:ext cx="3454154" cy="617646"/>
          </a:xfrm>
          <a:prstGeom prst="rightArrow">
            <a:avLst/>
          </a:prstGeom>
          <a:solidFill>
            <a:schemeClr val="accent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FFFFFF"/>
                </a:solidFill>
              </a:rPr>
              <a:t>Contracting </a:t>
            </a:r>
          </a:p>
        </p:txBody>
      </p:sp>
      <p:sp>
        <p:nvSpPr>
          <p:cNvPr id="12" name="Oval 11">
            <a:extLst>
              <a:ext uri="{FF2B5EF4-FFF2-40B4-BE49-F238E27FC236}">
                <a16:creationId xmlns:a16="http://schemas.microsoft.com/office/drawing/2014/main" id="{8F8F1315-6418-47DA-B0B1-BB024294BAB4}"/>
              </a:ext>
            </a:extLst>
          </p:cNvPr>
          <p:cNvSpPr/>
          <p:nvPr/>
        </p:nvSpPr>
        <p:spPr>
          <a:xfrm>
            <a:off x="6776620" y="4336736"/>
            <a:ext cx="3454154" cy="765704"/>
          </a:xfrm>
          <a:prstGeom prst="ellipse">
            <a:avLst/>
          </a:prstGeom>
          <a:solidFill>
            <a:schemeClr val="accent6">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0000"/>
                </a:solidFill>
              </a:rPr>
              <a:t>Strategic purchasing of health services </a:t>
            </a:r>
          </a:p>
        </p:txBody>
      </p:sp>
      <p:sp>
        <p:nvSpPr>
          <p:cNvPr id="13" name="Flowchart: Alternate Process 12">
            <a:extLst>
              <a:ext uri="{FF2B5EF4-FFF2-40B4-BE49-F238E27FC236}">
                <a16:creationId xmlns:a16="http://schemas.microsoft.com/office/drawing/2014/main" id="{2F3A1C47-F7E1-4EC2-A3E5-4CAFE0D5B94D}"/>
              </a:ext>
            </a:extLst>
          </p:cNvPr>
          <p:cNvSpPr/>
          <p:nvPr/>
        </p:nvSpPr>
        <p:spPr>
          <a:xfrm>
            <a:off x="10433110" y="1791071"/>
            <a:ext cx="1372341" cy="3346881"/>
          </a:xfrm>
          <a:prstGeom prst="flowChartAlternateProcess">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rPr>
              <a:t>Service provision </a:t>
            </a:r>
          </a:p>
        </p:txBody>
      </p:sp>
    </p:spTree>
    <p:extLst>
      <p:ext uri="{BB962C8B-B14F-4D97-AF65-F5344CB8AC3E}">
        <p14:creationId xmlns:p14="http://schemas.microsoft.com/office/powerpoint/2010/main" val="413362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546818-571D-4BFE-A4F8-B1D958B77D49}"/>
              </a:ext>
            </a:extLst>
          </p:cNvPr>
          <p:cNvSpPr>
            <a:spLocks noGrp="1"/>
          </p:cNvSpPr>
          <p:nvPr>
            <p:ph type="sldNum" sz="quarter" idx="12"/>
          </p:nvPr>
        </p:nvSpPr>
        <p:spPr/>
        <p:txBody>
          <a:bodyPr/>
          <a:lstStyle/>
          <a:p>
            <a:pPr algn="ctr"/>
            <a:fld id="{E088480F-CE65-4E8A-84CC-0CE5409852C6}" type="slidenum">
              <a:rPr lang="en-GB" sz="1600" smtClean="0"/>
              <a:pPr algn="ctr"/>
              <a:t>14</a:t>
            </a:fld>
            <a:endParaRPr lang="en-GB" sz="1600"/>
          </a:p>
        </p:txBody>
      </p:sp>
      <p:sp>
        <p:nvSpPr>
          <p:cNvPr id="2" name="Arrow: Pentagon 1">
            <a:extLst>
              <a:ext uri="{FF2B5EF4-FFF2-40B4-BE49-F238E27FC236}">
                <a16:creationId xmlns:a16="http://schemas.microsoft.com/office/drawing/2014/main" id="{71C3F35B-5F8C-458E-9697-9A1452CD7824}"/>
              </a:ext>
            </a:extLst>
          </p:cNvPr>
          <p:cNvSpPr/>
          <p:nvPr/>
        </p:nvSpPr>
        <p:spPr>
          <a:xfrm>
            <a:off x="16042" y="1"/>
            <a:ext cx="12175958" cy="1115621"/>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STRATEGIC FOCUS</a:t>
            </a:r>
          </a:p>
        </p:txBody>
      </p:sp>
      <p:grpSp>
        <p:nvGrpSpPr>
          <p:cNvPr id="32" name="object 18">
            <a:extLst>
              <a:ext uri="{FF2B5EF4-FFF2-40B4-BE49-F238E27FC236}">
                <a16:creationId xmlns:a16="http://schemas.microsoft.com/office/drawing/2014/main" id="{B32AE5EF-3BA5-41C7-8E84-F70D2D4054E8}"/>
              </a:ext>
            </a:extLst>
          </p:cNvPr>
          <p:cNvGrpSpPr/>
          <p:nvPr/>
        </p:nvGrpSpPr>
        <p:grpSpPr>
          <a:xfrm>
            <a:off x="2667381" y="1463285"/>
            <a:ext cx="6450838" cy="2167101"/>
            <a:chOff x="717219" y="2880008"/>
            <a:chExt cx="6111028" cy="2167101"/>
          </a:xfrm>
        </p:grpSpPr>
        <p:sp>
          <p:nvSpPr>
            <p:cNvPr id="33" name="object 19">
              <a:extLst>
                <a:ext uri="{FF2B5EF4-FFF2-40B4-BE49-F238E27FC236}">
                  <a16:creationId xmlns:a16="http://schemas.microsoft.com/office/drawing/2014/main" id="{1ED3FBA1-EF83-4896-8614-BBE4E67939DF}"/>
                </a:ext>
              </a:extLst>
            </p:cNvPr>
            <p:cNvSpPr/>
            <p:nvPr/>
          </p:nvSpPr>
          <p:spPr>
            <a:xfrm>
              <a:off x="717219" y="2880016"/>
              <a:ext cx="3146425" cy="2096135"/>
            </a:xfrm>
            <a:custGeom>
              <a:avLst/>
              <a:gdLst/>
              <a:ahLst/>
              <a:cxnLst/>
              <a:rect l="l" t="t" r="r" b="b"/>
              <a:pathLst>
                <a:path w="3146425" h="2096135">
                  <a:moveTo>
                    <a:pt x="16840" y="1108964"/>
                  </a:moveTo>
                  <a:lnTo>
                    <a:pt x="16662" y="1100988"/>
                  </a:lnTo>
                  <a:lnTo>
                    <a:pt x="16649" y="1067714"/>
                  </a:lnTo>
                  <a:lnTo>
                    <a:pt x="16827" y="1060005"/>
                  </a:lnTo>
                  <a:lnTo>
                    <a:pt x="190" y="1059611"/>
                  </a:lnTo>
                  <a:lnTo>
                    <a:pt x="0" y="1067714"/>
                  </a:lnTo>
                  <a:lnTo>
                    <a:pt x="12" y="1100988"/>
                  </a:lnTo>
                  <a:lnTo>
                    <a:pt x="215" y="1109370"/>
                  </a:lnTo>
                  <a:lnTo>
                    <a:pt x="16840" y="1108964"/>
                  </a:lnTo>
                  <a:close/>
                </a:path>
                <a:path w="3146425" h="2096135">
                  <a:moveTo>
                    <a:pt x="23876" y="962393"/>
                  </a:moveTo>
                  <a:lnTo>
                    <a:pt x="3543" y="997521"/>
                  </a:lnTo>
                  <a:lnTo>
                    <a:pt x="2565" y="1009916"/>
                  </a:lnTo>
                  <a:lnTo>
                    <a:pt x="19164" y="1011110"/>
                  </a:lnTo>
                  <a:lnTo>
                    <a:pt x="20116" y="998918"/>
                  </a:lnTo>
                  <a:lnTo>
                    <a:pt x="21221" y="986713"/>
                  </a:lnTo>
                  <a:lnTo>
                    <a:pt x="22479" y="974521"/>
                  </a:lnTo>
                  <a:lnTo>
                    <a:pt x="23876" y="962393"/>
                  </a:lnTo>
                  <a:close/>
                </a:path>
                <a:path w="3146425" h="2096135">
                  <a:moveTo>
                    <a:pt x="23990" y="1206563"/>
                  </a:moveTo>
                  <a:lnTo>
                    <a:pt x="22580" y="1194435"/>
                  </a:lnTo>
                  <a:lnTo>
                    <a:pt x="21323" y="1182243"/>
                  </a:lnTo>
                  <a:lnTo>
                    <a:pt x="20205" y="1170038"/>
                  </a:lnTo>
                  <a:lnTo>
                    <a:pt x="19227" y="1157859"/>
                  </a:lnTo>
                  <a:lnTo>
                    <a:pt x="2641" y="1159065"/>
                  </a:lnTo>
                  <a:lnTo>
                    <a:pt x="3619" y="1171448"/>
                  </a:lnTo>
                  <a:lnTo>
                    <a:pt x="4762" y="1183868"/>
                  </a:lnTo>
                  <a:lnTo>
                    <a:pt x="6045" y="1196263"/>
                  </a:lnTo>
                  <a:lnTo>
                    <a:pt x="7480" y="1208595"/>
                  </a:lnTo>
                  <a:lnTo>
                    <a:pt x="23990" y="1206563"/>
                  </a:lnTo>
                  <a:close/>
                </a:path>
                <a:path w="3146425" h="2096135">
                  <a:moveTo>
                    <a:pt x="40449" y="865949"/>
                  </a:moveTo>
                  <a:lnTo>
                    <a:pt x="16764" y="898918"/>
                  </a:lnTo>
                  <a:lnTo>
                    <a:pt x="14579" y="911161"/>
                  </a:lnTo>
                  <a:lnTo>
                    <a:pt x="30975" y="913968"/>
                  </a:lnTo>
                  <a:lnTo>
                    <a:pt x="33121" y="901941"/>
                  </a:lnTo>
                  <a:lnTo>
                    <a:pt x="35420" y="889901"/>
                  </a:lnTo>
                  <a:lnTo>
                    <a:pt x="37871" y="877887"/>
                  </a:lnTo>
                  <a:lnTo>
                    <a:pt x="40449" y="865949"/>
                  </a:lnTo>
                  <a:close/>
                </a:path>
                <a:path w="3146425" h="2096135">
                  <a:moveTo>
                    <a:pt x="40652" y="1302994"/>
                  </a:moveTo>
                  <a:lnTo>
                    <a:pt x="38061" y="1291069"/>
                  </a:lnTo>
                  <a:lnTo>
                    <a:pt x="35598" y="1279067"/>
                  </a:lnTo>
                  <a:lnTo>
                    <a:pt x="33286" y="1267028"/>
                  </a:lnTo>
                  <a:lnTo>
                    <a:pt x="31127" y="1254988"/>
                  </a:lnTo>
                  <a:lnTo>
                    <a:pt x="14744" y="1257820"/>
                  </a:lnTo>
                  <a:lnTo>
                    <a:pt x="16929" y="1270063"/>
                  </a:lnTo>
                  <a:lnTo>
                    <a:pt x="19278" y="1282306"/>
                  </a:lnTo>
                  <a:lnTo>
                    <a:pt x="21780" y="1294511"/>
                  </a:lnTo>
                  <a:lnTo>
                    <a:pt x="24409" y="1306639"/>
                  </a:lnTo>
                  <a:lnTo>
                    <a:pt x="40652" y="1302994"/>
                  </a:lnTo>
                  <a:close/>
                </a:path>
                <a:path w="3146425" h="2096135">
                  <a:moveTo>
                    <a:pt x="66433" y="771613"/>
                  </a:moveTo>
                  <a:lnTo>
                    <a:pt x="39598" y="802106"/>
                  </a:lnTo>
                  <a:lnTo>
                    <a:pt x="36233" y="814044"/>
                  </a:lnTo>
                  <a:lnTo>
                    <a:pt x="52273" y="818464"/>
                  </a:lnTo>
                  <a:lnTo>
                    <a:pt x="55587" y="806716"/>
                  </a:lnTo>
                  <a:lnTo>
                    <a:pt x="59055" y="794956"/>
                  </a:lnTo>
                  <a:lnTo>
                    <a:pt x="62674" y="783247"/>
                  </a:lnTo>
                  <a:lnTo>
                    <a:pt x="66433" y="771613"/>
                  </a:lnTo>
                  <a:close/>
                </a:path>
                <a:path w="3146425" h="2096135">
                  <a:moveTo>
                    <a:pt x="66725" y="1397304"/>
                  </a:moveTo>
                  <a:lnTo>
                    <a:pt x="62966" y="1385684"/>
                  </a:lnTo>
                  <a:lnTo>
                    <a:pt x="59334" y="1373974"/>
                  </a:lnTo>
                  <a:lnTo>
                    <a:pt x="55841" y="1362227"/>
                  </a:lnTo>
                  <a:lnTo>
                    <a:pt x="52514" y="1350467"/>
                  </a:lnTo>
                  <a:lnTo>
                    <a:pt x="36474" y="1354899"/>
                  </a:lnTo>
                  <a:lnTo>
                    <a:pt x="39865" y="1366850"/>
                  </a:lnTo>
                  <a:lnTo>
                    <a:pt x="43408" y="1378800"/>
                  </a:lnTo>
                  <a:lnTo>
                    <a:pt x="47104" y="1390700"/>
                  </a:lnTo>
                  <a:lnTo>
                    <a:pt x="50927" y="1402524"/>
                  </a:lnTo>
                  <a:lnTo>
                    <a:pt x="66725" y="1397304"/>
                  </a:lnTo>
                  <a:close/>
                </a:path>
                <a:path w="3146425" h="2096135">
                  <a:moveTo>
                    <a:pt x="101688" y="680110"/>
                  </a:moveTo>
                  <a:lnTo>
                    <a:pt x="71945" y="707872"/>
                  </a:lnTo>
                  <a:lnTo>
                    <a:pt x="67398" y="719442"/>
                  </a:lnTo>
                  <a:lnTo>
                    <a:pt x="82931" y="725424"/>
                  </a:lnTo>
                  <a:lnTo>
                    <a:pt x="87401" y="714044"/>
                  </a:lnTo>
                  <a:lnTo>
                    <a:pt x="92024" y="702665"/>
                  </a:lnTo>
                  <a:lnTo>
                    <a:pt x="96799" y="691349"/>
                  </a:lnTo>
                  <a:lnTo>
                    <a:pt x="101688" y="680110"/>
                  </a:lnTo>
                  <a:close/>
                </a:path>
                <a:path w="3146425" h="2096135">
                  <a:moveTo>
                    <a:pt x="101942" y="1488503"/>
                  </a:moveTo>
                  <a:lnTo>
                    <a:pt x="97078" y="1477340"/>
                  </a:lnTo>
                  <a:lnTo>
                    <a:pt x="92316" y="1466075"/>
                  </a:lnTo>
                  <a:lnTo>
                    <a:pt x="87693" y="1454734"/>
                  </a:lnTo>
                  <a:lnTo>
                    <a:pt x="83223" y="1443380"/>
                  </a:lnTo>
                  <a:lnTo>
                    <a:pt x="67703" y="1449387"/>
                  </a:lnTo>
                  <a:lnTo>
                    <a:pt x="72250" y="1460931"/>
                  </a:lnTo>
                  <a:lnTo>
                    <a:pt x="76949" y="1472450"/>
                  </a:lnTo>
                  <a:lnTo>
                    <a:pt x="81788" y="1483906"/>
                  </a:lnTo>
                  <a:lnTo>
                    <a:pt x="86741" y="1495259"/>
                  </a:lnTo>
                  <a:lnTo>
                    <a:pt x="101942" y="1488503"/>
                  </a:lnTo>
                  <a:close/>
                </a:path>
                <a:path w="3146425" h="2096135">
                  <a:moveTo>
                    <a:pt x="145770" y="592594"/>
                  </a:moveTo>
                  <a:lnTo>
                    <a:pt x="113461" y="617245"/>
                  </a:lnTo>
                  <a:lnTo>
                    <a:pt x="107797" y="628319"/>
                  </a:lnTo>
                  <a:lnTo>
                    <a:pt x="122656" y="635800"/>
                  </a:lnTo>
                  <a:lnTo>
                    <a:pt x="128231" y="624916"/>
                  </a:lnTo>
                  <a:lnTo>
                    <a:pt x="133946" y="614057"/>
                  </a:lnTo>
                  <a:lnTo>
                    <a:pt x="139814" y="603275"/>
                  </a:lnTo>
                  <a:lnTo>
                    <a:pt x="145770" y="592594"/>
                  </a:lnTo>
                  <a:close/>
                </a:path>
                <a:path w="3146425" h="2096135">
                  <a:moveTo>
                    <a:pt x="145948" y="1575752"/>
                  </a:moveTo>
                  <a:lnTo>
                    <a:pt x="139979" y="1565084"/>
                  </a:lnTo>
                  <a:lnTo>
                    <a:pt x="134137" y="1554327"/>
                  </a:lnTo>
                  <a:lnTo>
                    <a:pt x="128422" y="1543507"/>
                  </a:lnTo>
                  <a:lnTo>
                    <a:pt x="122872" y="1532661"/>
                  </a:lnTo>
                  <a:lnTo>
                    <a:pt x="108013" y="1540154"/>
                  </a:lnTo>
                  <a:lnTo>
                    <a:pt x="113665" y="1551190"/>
                  </a:lnTo>
                  <a:lnTo>
                    <a:pt x="119468" y="1562188"/>
                  </a:lnTo>
                  <a:lnTo>
                    <a:pt x="125412" y="1573136"/>
                  </a:lnTo>
                  <a:lnTo>
                    <a:pt x="131470" y="1583969"/>
                  </a:lnTo>
                  <a:lnTo>
                    <a:pt x="145948" y="1575752"/>
                  </a:lnTo>
                  <a:close/>
                </a:path>
                <a:path w="3146425" h="2096135">
                  <a:moveTo>
                    <a:pt x="198221" y="509854"/>
                  </a:moveTo>
                  <a:lnTo>
                    <a:pt x="163652" y="531215"/>
                  </a:lnTo>
                  <a:lnTo>
                    <a:pt x="156933" y="541667"/>
                  </a:lnTo>
                  <a:lnTo>
                    <a:pt x="170992" y="550570"/>
                  </a:lnTo>
                  <a:lnTo>
                    <a:pt x="177596" y="540296"/>
                  </a:lnTo>
                  <a:lnTo>
                    <a:pt x="184353" y="530059"/>
                  </a:lnTo>
                  <a:lnTo>
                    <a:pt x="191236" y="519899"/>
                  </a:lnTo>
                  <a:lnTo>
                    <a:pt x="198221" y="509854"/>
                  </a:lnTo>
                  <a:close/>
                </a:path>
                <a:path w="3146425" h="2096135">
                  <a:moveTo>
                    <a:pt x="198310" y="1658315"/>
                  </a:moveTo>
                  <a:lnTo>
                    <a:pt x="191338" y="1648282"/>
                  </a:lnTo>
                  <a:lnTo>
                    <a:pt x="184467" y="1638134"/>
                  </a:lnTo>
                  <a:lnTo>
                    <a:pt x="177723" y="1627924"/>
                  </a:lnTo>
                  <a:lnTo>
                    <a:pt x="171119" y="1617662"/>
                  </a:lnTo>
                  <a:lnTo>
                    <a:pt x="157060" y="1626577"/>
                  </a:lnTo>
                  <a:lnTo>
                    <a:pt x="163779" y="1637004"/>
                  </a:lnTo>
                  <a:lnTo>
                    <a:pt x="170637" y="1647393"/>
                  </a:lnTo>
                  <a:lnTo>
                    <a:pt x="177622" y="1657705"/>
                  </a:lnTo>
                  <a:lnTo>
                    <a:pt x="184721" y="1667891"/>
                  </a:lnTo>
                  <a:lnTo>
                    <a:pt x="198310" y="1658315"/>
                  </a:lnTo>
                  <a:close/>
                </a:path>
                <a:path w="3146425" h="2096135">
                  <a:moveTo>
                    <a:pt x="258495" y="432676"/>
                  </a:moveTo>
                  <a:lnTo>
                    <a:pt x="245897" y="421805"/>
                  </a:lnTo>
                  <a:lnTo>
                    <a:pt x="237832" y="431279"/>
                  </a:lnTo>
                  <a:lnTo>
                    <a:pt x="229857" y="440867"/>
                  </a:lnTo>
                  <a:lnTo>
                    <a:pt x="222008" y="450545"/>
                  </a:lnTo>
                  <a:lnTo>
                    <a:pt x="214312" y="460286"/>
                  </a:lnTo>
                  <a:lnTo>
                    <a:pt x="227418" y="470522"/>
                  </a:lnTo>
                  <a:lnTo>
                    <a:pt x="235000" y="460946"/>
                  </a:lnTo>
                  <a:lnTo>
                    <a:pt x="242722" y="451421"/>
                  </a:lnTo>
                  <a:lnTo>
                    <a:pt x="250558" y="441985"/>
                  </a:lnTo>
                  <a:lnTo>
                    <a:pt x="258495" y="432676"/>
                  </a:lnTo>
                  <a:close/>
                </a:path>
                <a:path w="3146425" h="2096135">
                  <a:moveTo>
                    <a:pt x="258521" y="1735404"/>
                  </a:moveTo>
                  <a:lnTo>
                    <a:pt x="250596" y="1726095"/>
                  </a:lnTo>
                  <a:lnTo>
                    <a:pt x="242760" y="1716671"/>
                  </a:lnTo>
                  <a:lnTo>
                    <a:pt x="235051" y="1707159"/>
                  </a:lnTo>
                  <a:lnTo>
                    <a:pt x="227482" y="1697583"/>
                  </a:lnTo>
                  <a:lnTo>
                    <a:pt x="214363" y="1707819"/>
                  </a:lnTo>
                  <a:lnTo>
                    <a:pt x="222059" y="1717560"/>
                  </a:lnTo>
                  <a:lnTo>
                    <a:pt x="229908" y="1727225"/>
                  </a:lnTo>
                  <a:lnTo>
                    <a:pt x="237871" y="1736813"/>
                  </a:lnTo>
                  <a:lnTo>
                    <a:pt x="245935" y="1746262"/>
                  </a:lnTo>
                  <a:lnTo>
                    <a:pt x="258521" y="1735404"/>
                  </a:lnTo>
                  <a:close/>
                </a:path>
                <a:path w="3146425" h="2096135">
                  <a:moveTo>
                    <a:pt x="325970" y="361772"/>
                  </a:moveTo>
                  <a:lnTo>
                    <a:pt x="314490" y="349732"/>
                  </a:lnTo>
                  <a:lnTo>
                    <a:pt x="305549" y="358343"/>
                  </a:lnTo>
                  <a:lnTo>
                    <a:pt x="296697" y="367106"/>
                  </a:lnTo>
                  <a:lnTo>
                    <a:pt x="287934" y="375983"/>
                  </a:lnTo>
                  <a:lnTo>
                    <a:pt x="279323" y="384924"/>
                  </a:lnTo>
                  <a:lnTo>
                    <a:pt x="291376" y="396392"/>
                  </a:lnTo>
                  <a:lnTo>
                    <a:pt x="299859" y="387591"/>
                  </a:lnTo>
                  <a:lnTo>
                    <a:pt x="308470" y="378866"/>
                  </a:lnTo>
                  <a:lnTo>
                    <a:pt x="317182" y="370255"/>
                  </a:lnTo>
                  <a:lnTo>
                    <a:pt x="325970" y="361772"/>
                  </a:lnTo>
                  <a:close/>
                </a:path>
                <a:path w="3146425" h="2096135">
                  <a:moveTo>
                    <a:pt x="325996" y="1806295"/>
                  </a:moveTo>
                  <a:lnTo>
                    <a:pt x="317195" y="1797799"/>
                  </a:lnTo>
                  <a:lnTo>
                    <a:pt x="308470" y="1789176"/>
                  </a:lnTo>
                  <a:lnTo>
                    <a:pt x="299859" y="1780451"/>
                  </a:lnTo>
                  <a:lnTo>
                    <a:pt x="291388" y="1771675"/>
                  </a:lnTo>
                  <a:lnTo>
                    <a:pt x="279336" y="1783130"/>
                  </a:lnTo>
                  <a:lnTo>
                    <a:pt x="287934" y="1792058"/>
                  </a:lnTo>
                  <a:lnTo>
                    <a:pt x="296684" y="1800923"/>
                  </a:lnTo>
                  <a:lnTo>
                    <a:pt x="305562" y="1809699"/>
                  </a:lnTo>
                  <a:lnTo>
                    <a:pt x="314515" y="1818335"/>
                  </a:lnTo>
                  <a:lnTo>
                    <a:pt x="325996" y="1806295"/>
                  </a:lnTo>
                  <a:close/>
                </a:path>
                <a:path w="3146425" h="2096135">
                  <a:moveTo>
                    <a:pt x="399999" y="297802"/>
                  </a:moveTo>
                  <a:lnTo>
                    <a:pt x="389750" y="284695"/>
                  </a:lnTo>
                  <a:lnTo>
                    <a:pt x="380009" y="292417"/>
                  </a:lnTo>
                  <a:lnTo>
                    <a:pt x="370332" y="300266"/>
                  </a:lnTo>
                  <a:lnTo>
                    <a:pt x="360768" y="308241"/>
                  </a:lnTo>
                  <a:lnTo>
                    <a:pt x="351332" y="316293"/>
                  </a:lnTo>
                  <a:lnTo>
                    <a:pt x="362204" y="328879"/>
                  </a:lnTo>
                  <a:lnTo>
                    <a:pt x="371487" y="320954"/>
                  </a:lnTo>
                  <a:lnTo>
                    <a:pt x="380911" y="313118"/>
                  </a:lnTo>
                  <a:lnTo>
                    <a:pt x="390423" y="305396"/>
                  </a:lnTo>
                  <a:lnTo>
                    <a:pt x="399999" y="297802"/>
                  </a:lnTo>
                  <a:close/>
                </a:path>
                <a:path w="3146425" h="2096135">
                  <a:moveTo>
                    <a:pt x="400075" y="1870303"/>
                  </a:moveTo>
                  <a:lnTo>
                    <a:pt x="390499" y="1862721"/>
                  </a:lnTo>
                  <a:lnTo>
                    <a:pt x="380987" y="1854987"/>
                  </a:lnTo>
                  <a:lnTo>
                    <a:pt x="371551" y="1847138"/>
                  </a:lnTo>
                  <a:lnTo>
                    <a:pt x="362242" y="1839201"/>
                  </a:lnTo>
                  <a:lnTo>
                    <a:pt x="351370" y="1851787"/>
                  </a:lnTo>
                  <a:lnTo>
                    <a:pt x="360832" y="1859864"/>
                  </a:lnTo>
                  <a:lnTo>
                    <a:pt x="370420" y="1867839"/>
                  </a:lnTo>
                  <a:lnTo>
                    <a:pt x="380098" y="1875701"/>
                  </a:lnTo>
                  <a:lnTo>
                    <a:pt x="389826" y="1883410"/>
                  </a:lnTo>
                  <a:lnTo>
                    <a:pt x="400075" y="1870303"/>
                  </a:lnTo>
                  <a:close/>
                </a:path>
                <a:path w="3146425" h="2096135">
                  <a:moveTo>
                    <a:pt x="479882" y="241376"/>
                  </a:moveTo>
                  <a:lnTo>
                    <a:pt x="470954" y="227342"/>
                  </a:lnTo>
                  <a:lnTo>
                    <a:pt x="460514" y="234061"/>
                  </a:lnTo>
                  <a:lnTo>
                    <a:pt x="450138" y="240931"/>
                  </a:lnTo>
                  <a:lnTo>
                    <a:pt x="439737" y="247992"/>
                  </a:lnTo>
                  <a:lnTo>
                    <a:pt x="429653" y="255016"/>
                  </a:lnTo>
                  <a:lnTo>
                    <a:pt x="439254" y="268605"/>
                  </a:lnTo>
                  <a:lnTo>
                    <a:pt x="449275" y="261632"/>
                  </a:lnTo>
                  <a:lnTo>
                    <a:pt x="459397" y="254749"/>
                  </a:lnTo>
                  <a:lnTo>
                    <a:pt x="469722" y="247916"/>
                  </a:lnTo>
                  <a:lnTo>
                    <a:pt x="479882" y="241376"/>
                  </a:lnTo>
                  <a:close/>
                </a:path>
                <a:path w="3146425" h="2096135">
                  <a:moveTo>
                    <a:pt x="480072" y="1926793"/>
                  </a:moveTo>
                  <a:lnTo>
                    <a:pt x="469773" y="1920163"/>
                  </a:lnTo>
                  <a:lnTo>
                    <a:pt x="459536" y="1913382"/>
                  </a:lnTo>
                  <a:lnTo>
                    <a:pt x="449389" y="1906498"/>
                  </a:lnTo>
                  <a:lnTo>
                    <a:pt x="439381" y="1899513"/>
                  </a:lnTo>
                  <a:lnTo>
                    <a:pt x="429780" y="1913102"/>
                  </a:lnTo>
                  <a:lnTo>
                    <a:pt x="439953" y="1920201"/>
                  </a:lnTo>
                  <a:lnTo>
                    <a:pt x="450265" y="1927199"/>
                  </a:lnTo>
                  <a:lnTo>
                    <a:pt x="460679" y="1934095"/>
                  </a:lnTo>
                  <a:lnTo>
                    <a:pt x="471157" y="1940839"/>
                  </a:lnTo>
                  <a:lnTo>
                    <a:pt x="480072" y="1926793"/>
                  </a:lnTo>
                  <a:close/>
                </a:path>
                <a:path w="3146425" h="2096135">
                  <a:moveTo>
                    <a:pt x="564845" y="193065"/>
                  </a:moveTo>
                  <a:lnTo>
                    <a:pt x="557339" y="178219"/>
                  </a:lnTo>
                  <a:lnTo>
                    <a:pt x="546315" y="183870"/>
                  </a:lnTo>
                  <a:lnTo>
                    <a:pt x="535317" y="189687"/>
                  </a:lnTo>
                  <a:lnTo>
                    <a:pt x="524383" y="195643"/>
                  </a:lnTo>
                  <a:lnTo>
                    <a:pt x="513549" y="201714"/>
                  </a:lnTo>
                  <a:lnTo>
                    <a:pt x="521779" y="216179"/>
                  </a:lnTo>
                  <a:lnTo>
                    <a:pt x="532422" y="210210"/>
                  </a:lnTo>
                  <a:lnTo>
                    <a:pt x="543179" y="204355"/>
                  </a:lnTo>
                  <a:lnTo>
                    <a:pt x="553999" y="198628"/>
                  </a:lnTo>
                  <a:lnTo>
                    <a:pt x="564845" y="193065"/>
                  </a:lnTo>
                  <a:close/>
                </a:path>
                <a:path w="3146425" h="2096135">
                  <a:moveTo>
                    <a:pt x="565264" y="1975192"/>
                  </a:moveTo>
                  <a:lnTo>
                    <a:pt x="554380" y="1969604"/>
                  </a:lnTo>
                  <a:lnTo>
                    <a:pt x="543521" y="1963877"/>
                  </a:lnTo>
                  <a:lnTo>
                    <a:pt x="532739" y="1958009"/>
                  </a:lnTo>
                  <a:lnTo>
                    <a:pt x="522071" y="1952028"/>
                  </a:lnTo>
                  <a:lnTo>
                    <a:pt x="513854" y="1966506"/>
                  </a:lnTo>
                  <a:lnTo>
                    <a:pt x="524700" y="1972576"/>
                  </a:lnTo>
                  <a:lnTo>
                    <a:pt x="535660" y="1978533"/>
                  </a:lnTo>
                  <a:lnTo>
                    <a:pt x="546696" y="1984362"/>
                  </a:lnTo>
                  <a:lnTo>
                    <a:pt x="557771" y="1990039"/>
                  </a:lnTo>
                  <a:lnTo>
                    <a:pt x="565264" y="1975192"/>
                  </a:lnTo>
                  <a:close/>
                </a:path>
                <a:path w="3146425" h="2096135">
                  <a:moveTo>
                    <a:pt x="654075" y="153365"/>
                  </a:moveTo>
                  <a:lnTo>
                    <a:pt x="648068" y="137845"/>
                  </a:lnTo>
                  <a:lnTo>
                    <a:pt x="636536" y="142392"/>
                  </a:lnTo>
                  <a:lnTo>
                    <a:pt x="625017" y="147104"/>
                  </a:lnTo>
                  <a:lnTo>
                    <a:pt x="613575" y="151942"/>
                  </a:lnTo>
                  <a:lnTo>
                    <a:pt x="602221" y="156908"/>
                  </a:lnTo>
                  <a:lnTo>
                    <a:pt x="608977" y="172110"/>
                  </a:lnTo>
                  <a:lnTo>
                    <a:pt x="620141" y="167220"/>
                  </a:lnTo>
                  <a:lnTo>
                    <a:pt x="631405" y="162458"/>
                  </a:lnTo>
                  <a:lnTo>
                    <a:pt x="642734" y="157835"/>
                  </a:lnTo>
                  <a:lnTo>
                    <a:pt x="654075" y="153365"/>
                  </a:lnTo>
                  <a:close/>
                </a:path>
                <a:path w="3146425" h="2096135">
                  <a:moveTo>
                    <a:pt x="654850" y="2014982"/>
                  </a:moveTo>
                  <a:lnTo>
                    <a:pt x="643470" y="2010511"/>
                  </a:lnTo>
                  <a:lnTo>
                    <a:pt x="632104" y="2005876"/>
                  </a:lnTo>
                  <a:lnTo>
                    <a:pt x="620788" y="2001100"/>
                  </a:lnTo>
                  <a:lnTo>
                    <a:pt x="609561" y="1996198"/>
                  </a:lnTo>
                  <a:lnTo>
                    <a:pt x="602805" y="2011400"/>
                  </a:lnTo>
                  <a:lnTo>
                    <a:pt x="614222" y="2016379"/>
                  </a:lnTo>
                  <a:lnTo>
                    <a:pt x="625729" y="2021243"/>
                  </a:lnTo>
                  <a:lnTo>
                    <a:pt x="637286" y="2025954"/>
                  </a:lnTo>
                  <a:lnTo>
                    <a:pt x="648855" y="2030501"/>
                  </a:lnTo>
                  <a:lnTo>
                    <a:pt x="654850" y="2014982"/>
                  </a:lnTo>
                  <a:close/>
                </a:path>
                <a:path w="3146425" h="2096135">
                  <a:moveTo>
                    <a:pt x="746963" y="122580"/>
                  </a:moveTo>
                  <a:lnTo>
                    <a:pt x="742518" y="106540"/>
                  </a:lnTo>
                  <a:lnTo>
                    <a:pt x="730567" y="109943"/>
                  </a:lnTo>
                  <a:lnTo>
                    <a:pt x="718616" y="113499"/>
                  </a:lnTo>
                  <a:lnTo>
                    <a:pt x="706716" y="117195"/>
                  </a:lnTo>
                  <a:lnTo>
                    <a:pt x="694905" y="121031"/>
                  </a:lnTo>
                  <a:lnTo>
                    <a:pt x="700138" y="136817"/>
                  </a:lnTo>
                  <a:lnTo>
                    <a:pt x="711758" y="133045"/>
                  </a:lnTo>
                  <a:lnTo>
                    <a:pt x="723455" y="129413"/>
                  </a:lnTo>
                  <a:lnTo>
                    <a:pt x="735215" y="125920"/>
                  </a:lnTo>
                  <a:lnTo>
                    <a:pt x="746963" y="122580"/>
                  </a:lnTo>
                  <a:close/>
                </a:path>
                <a:path w="3146425" h="2096135">
                  <a:moveTo>
                    <a:pt x="747864" y="2045716"/>
                  </a:moveTo>
                  <a:lnTo>
                    <a:pt x="736117" y="2042388"/>
                  </a:lnTo>
                  <a:lnTo>
                    <a:pt x="724369" y="2038908"/>
                  </a:lnTo>
                  <a:lnTo>
                    <a:pt x="712660" y="2035276"/>
                  </a:lnTo>
                  <a:lnTo>
                    <a:pt x="701027" y="2031517"/>
                  </a:lnTo>
                  <a:lnTo>
                    <a:pt x="695807" y="2047316"/>
                  </a:lnTo>
                  <a:lnTo>
                    <a:pt x="707631" y="2051138"/>
                  </a:lnTo>
                  <a:lnTo>
                    <a:pt x="719543" y="2054834"/>
                  </a:lnTo>
                  <a:lnTo>
                    <a:pt x="731494" y="2058377"/>
                  </a:lnTo>
                  <a:lnTo>
                    <a:pt x="743432" y="2061756"/>
                  </a:lnTo>
                  <a:lnTo>
                    <a:pt x="747864" y="2045716"/>
                  </a:lnTo>
                  <a:close/>
                </a:path>
                <a:path w="3146425" h="2096135">
                  <a:moveTo>
                    <a:pt x="842441" y="101117"/>
                  </a:moveTo>
                  <a:lnTo>
                    <a:pt x="839597" y="84721"/>
                  </a:lnTo>
                  <a:lnTo>
                    <a:pt x="827366" y="86931"/>
                  </a:lnTo>
                  <a:lnTo>
                    <a:pt x="815124" y="89281"/>
                  </a:lnTo>
                  <a:lnTo>
                    <a:pt x="802919" y="91795"/>
                  </a:lnTo>
                  <a:lnTo>
                    <a:pt x="790790" y="94437"/>
                  </a:lnTo>
                  <a:lnTo>
                    <a:pt x="794435" y="110667"/>
                  </a:lnTo>
                  <a:lnTo>
                    <a:pt x="806361" y="108064"/>
                  </a:lnTo>
                  <a:lnTo>
                    <a:pt x="818362" y="105600"/>
                  </a:lnTo>
                  <a:lnTo>
                    <a:pt x="830402" y="103289"/>
                  </a:lnTo>
                  <a:lnTo>
                    <a:pt x="842441" y="101117"/>
                  </a:lnTo>
                  <a:close/>
                </a:path>
                <a:path w="3146425" h="2096135">
                  <a:moveTo>
                    <a:pt x="843356" y="2067090"/>
                  </a:moveTo>
                  <a:lnTo>
                    <a:pt x="831316" y="2064931"/>
                  </a:lnTo>
                  <a:lnTo>
                    <a:pt x="819277" y="2062619"/>
                  </a:lnTo>
                  <a:lnTo>
                    <a:pt x="807275" y="2060168"/>
                  </a:lnTo>
                  <a:lnTo>
                    <a:pt x="795350" y="2057577"/>
                  </a:lnTo>
                  <a:lnTo>
                    <a:pt x="791718" y="2073808"/>
                  </a:lnTo>
                  <a:lnTo>
                    <a:pt x="803833" y="2076450"/>
                  </a:lnTo>
                  <a:lnTo>
                    <a:pt x="816038" y="2078939"/>
                  </a:lnTo>
                  <a:lnTo>
                    <a:pt x="828281" y="2081288"/>
                  </a:lnTo>
                  <a:lnTo>
                    <a:pt x="840524" y="2083485"/>
                  </a:lnTo>
                  <a:lnTo>
                    <a:pt x="843356" y="2067090"/>
                  </a:lnTo>
                  <a:close/>
                </a:path>
                <a:path w="3146425" h="2096135">
                  <a:moveTo>
                    <a:pt x="939558" y="89141"/>
                  </a:moveTo>
                  <a:lnTo>
                    <a:pt x="938339" y="72542"/>
                  </a:lnTo>
                  <a:lnTo>
                    <a:pt x="925957" y="73533"/>
                  </a:lnTo>
                  <a:lnTo>
                    <a:pt x="913536" y="74688"/>
                  </a:lnTo>
                  <a:lnTo>
                    <a:pt x="901141" y="75984"/>
                  </a:lnTo>
                  <a:lnTo>
                    <a:pt x="888809" y="77431"/>
                  </a:lnTo>
                  <a:lnTo>
                    <a:pt x="890841" y="93941"/>
                  </a:lnTo>
                  <a:lnTo>
                    <a:pt x="902982" y="92519"/>
                  </a:lnTo>
                  <a:lnTo>
                    <a:pt x="915174" y="91236"/>
                  </a:lnTo>
                  <a:lnTo>
                    <a:pt x="927379" y="90119"/>
                  </a:lnTo>
                  <a:lnTo>
                    <a:pt x="939558" y="89141"/>
                  </a:lnTo>
                  <a:close/>
                </a:path>
                <a:path w="3146425" h="2096135">
                  <a:moveTo>
                    <a:pt x="940485" y="2078977"/>
                  </a:moveTo>
                  <a:lnTo>
                    <a:pt x="928319" y="2078012"/>
                  </a:lnTo>
                  <a:lnTo>
                    <a:pt x="916114" y="2076881"/>
                  </a:lnTo>
                  <a:lnTo>
                    <a:pt x="903922" y="2075624"/>
                  </a:lnTo>
                  <a:lnTo>
                    <a:pt x="891781" y="2074214"/>
                  </a:lnTo>
                  <a:lnTo>
                    <a:pt x="889762" y="2090737"/>
                  </a:lnTo>
                  <a:lnTo>
                    <a:pt x="902106" y="2092159"/>
                  </a:lnTo>
                  <a:lnTo>
                    <a:pt x="914501" y="2093455"/>
                  </a:lnTo>
                  <a:lnTo>
                    <a:pt x="926909" y="2094585"/>
                  </a:lnTo>
                  <a:lnTo>
                    <a:pt x="939279" y="2095563"/>
                  </a:lnTo>
                  <a:lnTo>
                    <a:pt x="940485" y="2078977"/>
                  </a:lnTo>
                  <a:close/>
                </a:path>
                <a:path w="3146425" h="2096135">
                  <a:moveTo>
                    <a:pt x="1120343" y="78066"/>
                  </a:moveTo>
                  <a:lnTo>
                    <a:pt x="1115745" y="55384"/>
                  </a:lnTo>
                  <a:lnTo>
                    <a:pt x="1103236" y="36842"/>
                  </a:lnTo>
                  <a:lnTo>
                    <a:pt x="1084681" y="24320"/>
                  </a:lnTo>
                  <a:lnTo>
                    <a:pt x="1061999" y="19723"/>
                  </a:lnTo>
                  <a:lnTo>
                    <a:pt x="1039304" y="24320"/>
                  </a:lnTo>
                  <a:lnTo>
                    <a:pt x="1020762" y="36842"/>
                  </a:lnTo>
                  <a:lnTo>
                    <a:pt x="1008240" y="55384"/>
                  </a:lnTo>
                  <a:lnTo>
                    <a:pt x="1005332" y="69761"/>
                  </a:lnTo>
                  <a:lnTo>
                    <a:pt x="997381" y="69850"/>
                  </a:lnTo>
                  <a:lnTo>
                    <a:pt x="989012" y="70053"/>
                  </a:lnTo>
                  <a:lnTo>
                    <a:pt x="989418" y="86690"/>
                  </a:lnTo>
                  <a:lnTo>
                    <a:pt x="997648" y="86487"/>
                  </a:lnTo>
                  <a:lnTo>
                    <a:pt x="1005332" y="86398"/>
                  </a:lnTo>
                  <a:lnTo>
                    <a:pt x="1008240" y="100761"/>
                  </a:lnTo>
                  <a:lnTo>
                    <a:pt x="1020762" y="119316"/>
                  </a:lnTo>
                  <a:lnTo>
                    <a:pt x="1039304" y="131838"/>
                  </a:lnTo>
                  <a:lnTo>
                    <a:pt x="1061999" y="136423"/>
                  </a:lnTo>
                  <a:lnTo>
                    <a:pt x="1084681" y="131838"/>
                  </a:lnTo>
                  <a:lnTo>
                    <a:pt x="1103236" y="119316"/>
                  </a:lnTo>
                  <a:lnTo>
                    <a:pt x="1115745" y="100761"/>
                  </a:lnTo>
                  <a:lnTo>
                    <a:pt x="1120343" y="78066"/>
                  </a:lnTo>
                  <a:close/>
                </a:path>
                <a:path w="3146425" h="2096135">
                  <a:moveTo>
                    <a:pt x="3146196" y="78079"/>
                  </a:moveTo>
                  <a:lnTo>
                    <a:pt x="3010954" y="0"/>
                  </a:lnTo>
                  <a:lnTo>
                    <a:pt x="3010954" y="156159"/>
                  </a:lnTo>
                  <a:lnTo>
                    <a:pt x="3146196" y="78079"/>
                  </a:lnTo>
                  <a:close/>
                </a:path>
              </a:pathLst>
            </a:custGeom>
            <a:solidFill>
              <a:srgbClr val="BE1F24"/>
            </a:solidFill>
          </p:spPr>
          <p:txBody>
            <a:bodyPr wrap="square" lIns="0" tIns="0" rIns="0" bIns="0" rtlCol="0"/>
            <a:lstStyle/>
            <a:p>
              <a:endParaRPr/>
            </a:p>
          </p:txBody>
        </p:sp>
        <p:sp>
          <p:nvSpPr>
            <p:cNvPr id="34" name="object 20">
              <a:extLst>
                <a:ext uri="{FF2B5EF4-FFF2-40B4-BE49-F238E27FC236}">
                  <a16:creationId xmlns:a16="http://schemas.microsoft.com/office/drawing/2014/main" id="{3325FA0B-74BE-4D55-9921-94B6C1B19FD9}"/>
                </a:ext>
              </a:extLst>
            </p:cNvPr>
            <p:cNvSpPr/>
            <p:nvPr/>
          </p:nvSpPr>
          <p:spPr>
            <a:xfrm>
              <a:off x="2805137" y="2944774"/>
              <a:ext cx="2958465" cy="2038985"/>
            </a:xfrm>
            <a:custGeom>
              <a:avLst/>
              <a:gdLst/>
              <a:ahLst/>
              <a:cxnLst/>
              <a:rect l="l" t="t" r="r" b="b"/>
              <a:pathLst>
                <a:path w="2958465" h="2038985">
                  <a:moveTo>
                    <a:pt x="34239" y="1423746"/>
                  </a:moveTo>
                  <a:lnTo>
                    <a:pt x="29362" y="1412582"/>
                  </a:lnTo>
                  <a:lnTo>
                    <a:pt x="24612" y="1401318"/>
                  </a:lnTo>
                  <a:lnTo>
                    <a:pt x="19989" y="1389976"/>
                  </a:lnTo>
                  <a:lnTo>
                    <a:pt x="15519" y="1378623"/>
                  </a:lnTo>
                  <a:lnTo>
                    <a:pt x="0" y="1384630"/>
                  </a:lnTo>
                  <a:lnTo>
                    <a:pt x="4533" y="1396174"/>
                  </a:lnTo>
                  <a:lnTo>
                    <a:pt x="9245" y="1407693"/>
                  </a:lnTo>
                  <a:lnTo>
                    <a:pt x="14071" y="1419148"/>
                  </a:lnTo>
                  <a:lnTo>
                    <a:pt x="19037" y="1430502"/>
                  </a:lnTo>
                  <a:lnTo>
                    <a:pt x="34239" y="1423746"/>
                  </a:lnTo>
                  <a:close/>
                </a:path>
                <a:path w="2958465" h="2038985">
                  <a:moveTo>
                    <a:pt x="78244" y="1510995"/>
                  </a:moveTo>
                  <a:lnTo>
                    <a:pt x="72275" y="1500327"/>
                  </a:lnTo>
                  <a:lnTo>
                    <a:pt x="66433" y="1489570"/>
                  </a:lnTo>
                  <a:lnTo>
                    <a:pt x="60718" y="1478749"/>
                  </a:lnTo>
                  <a:lnTo>
                    <a:pt x="55168" y="1467904"/>
                  </a:lnTo>
                  <a:lnTo>
                    <a:pt x="40309" y="1475397"/>
                  </a:lnTo>
                  <a:lnTo>
                    <a:pt x="45948" y="1486433"/>
                  </a:lnTo>
                  <a:lnTo>
                    <a:pt x="51765" y="1497431"/>
                  </a:lnTo>
                  <a:lnTo>
                    <a:pt x="57696" y="1508379"/>
                  </a:lnTo>
                  <a:lnTo>
                    <a:pt x="63766" y="1519212"/>
                  </a:lnTo>
                  <a:lnTo>
                    <a:pt x="78244" y="1510995"/>
                  </a:lnTo>
                  <a:close/>
                </a:path>
                <a:path w="2958465" h="2038985">
                  <a:moveTo>
                    <a:pt x="130606" y="1593557"/>
                  </a:moveTo>
                  <a:lnTo>
                    <a:pt x="123634" y="1583524"/>
                  </a:lnTo>
                  <a:lnTo>
                    <a:pt x="116751" y="1573377"/>
                  </a:lnTo>
                  <a:lnTo>
                    <a:pt x="110007" y="1563166"/>
                  </a:lnTo>
                  <a:lnTo>
                    <a:pt x="103416" y="1552905"/>
                  </a:lnTo>
                  <a:lnTo>
                    <a:pt x="89357" y="1561820"/>
                  </a:lnTo>
                  <a:lnTo>
                    <a:pt x="96062" y="1572247"/>
                  </a:lnTo>
                  <a:lnTo>
                    <a:pt x="102933" y="1582635"/>
                  </a:lnTo>
                  <a:lnTo>
                    <a:pt x="109918" y="1592948"/>
                  </a:lnTo>
                  <a:lnTo>
                    <a:pt x="117017" y="1603133"/>
                  </a:lnTo>
                  <a:lnTo>
                    <a:pt x="130606" y="1593557"/>
                  </a:lnTo>
                  <a:close/>
                </a:path>
                <a:path w="2958465" h="2038985">
                  <a:moveTo>
                    <a:pt x="190817" y="1670646"/>
                  </a:moveTo>
                  <a:lnTo>
                    <a:pt x="182892" y="1661337"/>
                  </a:lnTo>
                  <a:lnTo>
                    <a:pt x="175056" y="1651914"/>
                  </a:lnTo>
                  <a:lnTo>
                    <a:pt x="167347" y="1642402"/>
                  </a:lnTo>
                  <a:lnTo>
                    <a:pt x="159778" y="1632826"/>
                  </a:lnTo>
                  <a:lnTo>
                    <a:pt x="146659" y="1643062"/>
                  </a:lnTo>
                  <a:lnTo>
                    <a:pt x="154355" y="1652803"/>
                  </a:lnTo>
                  <a:lnTo>
                    <a:pt x="162204" y="1662468"/>
                  </a:lnTo>
                  <a:lnTo>
                    <a:pt x="170167" y="1672056"/>
                  </a:lnTo>
                  <a:lnTo>
                    <a:pt x="178231" y="1681505"/>
                  </a:lnTo>
                  <a:lnTo>
                    <a:pt x="190817" y="1670646"/>
                  </a:lnTo>
                  <a:close/>
                </a:path>
                <a:path w="2958465" h="2038985">
                  <a:moveTo>
                    <a:pt x="258292" y="1741538"/>
                  </a:moveTo>
                  <a:lnTo>
                    <a:pt x="249478" y="1733042"/>
                  </a:lnTo>
                  <a:lnTo>
                    <a:pt x="240753" y="1724418"/>
                  </a:lnTo>
                  <a:lnTo>
                    <a:pt x="232156" y="1715693"/>
                  </a:lnTo>
                  <a:lnTo>
                    <a:pt x="223697" y="1706918"/>
                  </a:lnTo>
                  <a:lnTo>
                    <a:pt x="211632" y="1718373"/>
                  </a:lnTo>
                  <a:lnTo>
                    <a:pt x="220230" y="1727301"/>
                  </a:lnTo>
                  <a:lnTo>
                    <a:pt x="228981" y="1736166"/>
                  </a:lnTo>
                  <a:lnTo>
                    <a:pt x="237858" y="1744941"/>
                  </a:lnTo>
                  <a:lnTo>
                    <a:pt x="246811" y="1753577"/>
                  </a:lnTo>
                  <a:lnTo>
                    <a:pt x="258292" y="1741538"/>
                  </a:lnTo>
                  <a:close/>
                </a:path>
                <a:path w="2958465" h="2038985">
                  <a:moveTo>
                    <a:pt x="332371" y="1805546"/>
                  </a:moveTo>
                  <a:lnTo>
                    <a:pt x="322795" y="1797964"/>
                  </a:lnTo>
                  <a:lnTo>
                    <a:pt x="313270" y="1790230"/>
                  </a:lnTo>
                  <a:lnTo>
                    <a:pt x="303847" y="1782381"/>
                  </a:lnTo>
                  <a:lnTo>
                    <a:pt x="294538" y="1774444"/>
                  </a:lnTo>
                  <a:lnTo>
                    <a:pt x="283667" y="1787029"/>
                  </a:lnTo>
                  <a:lnTo>
                    <a:pt x="293128" y="1795106"/>
                  </a:lnTo>
                  <a:lnTo>
                    <a:pt x="302717" y="1803082"/>
                  </a:lnTo>
                  <a:lnTo>
                    <a:pt x="312394" y="1810943"/>
                  </a:lnTo>
                  <a:lnTo>
                    <a:pt x="322122" y="1818652"/>
                  </a:lnTo>
                  <a:lnTo>
                    <a:pt x="332371" y="1805546"/>
                  </a:lnTo>
                  <a:close/>
                </a:path>
                <a:path w="2958465" h="2038985">
                  <a:moveTo>
                    <a:pt x="412369" y="1862035"/>
                  </a:moveTo>
                  <a:lnTo>
                    <a:pt x="402069" y="1855406"/>
                  </a:lnTo>
                  <a:lnTo>
                    <a:pt x="391833" y="1848624"/>
                  </a:lnTo>
                  <a:lnTo>
                    <a:pt x="381685" y="1841741"/>
                  </a:lnTo>
                  <a:lnTo>
                    <a:pt x="371678" y="1834756"/>
                  </a:lnTo>
                  <a:lnTo>
                    <a:pt x="362077" y="1848345"/>
                  </a:lnTo>
                  <a:lnTo>
                    <a:pt x="372249" y="1855444"/>
                  </a:lnTo>
                  <a:lnTo>
                    <a:pt x="382562" y="1862442"/>
                  </a:lnTo>
                  <a:lnTo>
                    <a:pt x="392976" y="1869338"/>
                  </a:lnTo>
                  <a:lnTo>
                    <a:pt x="403453" y="1876082"/>
                  </a:lnTo>
                  <a:lnTo>
                    <a:pt x="412369" y="1862035"/>
                  </a:lnTo>
                  <a:close/>
                </a:path>
                <a:path w="2958465" h="2038985">
                  <a:moveTo>
                    <a:pt x="497560" y="1910435"/>
                  </a:moveTo>
                  <a:lnTo>
                    <a:pt x="486664" y="1904847"/>
                  </a:lnTo>
                  <a:lnTo>
                    <a:pt x="475818" y="1899119"/>
                  </a:lnTo>
                  <a:lnTo>
                    <a:pt x="465035" y="1893252"/>
                  </a:lnTo>
                  <a:lnTo>
                    <a:pt x="454367" y="1887270"/>
                  </a:lnTo>
                  <a:lnTo>
                    <a:pt x="446151" y="1901748"/>
                  </a:lnTo>
                  <a:lnTo>
                    <a:pt x="456996" y="1907819"/>
                  </a:lnTo>
                  <a:lnTo>
                    <a:pt x="467956" y="1913775"/>
                  </a:lnTo>
                  <a:lnTo>
                    <a:pt x="478993" y="1919605"/>
                  </a:lnTo>
                  <a:lnTo>
                    <a:pt x="490067" y="1925281"/>
                  </a:lnTo>
                  <a:lnTo>
                    <a:pt x="497560" y="1910435"/>
                  </a:lnTo>
                  <a:close/>
                </a:path>
                <a:path w="2958465" h="2038985">
                  <a:moveTo>
                    <a:pt x="587146" y="1950224"/>
                  </a:moveTo>
                  <a:lnTo>
                    <a:pt x="575767" y="1945754"/>
                  </a:lnTo>
                  <a:lnTo>
                    <a:pt x="564400" y="1941118"/>
                  </a:lnTo>
                  <a:lnTo>
                    <a:pt x="553085" y="1936343"/>
                  </a:lnTo>
                  <a:lnTo>
                    <a:pt x="541858" y="1931441"/>
                  </a:lnTo>
                  <a:lnTo>
                    <a:pt x="535101" y="1946643"/>
                  </a:lnTo>
                  <a:lnTo>
                    <a:pt x="546519" y="1951621"/>
                  </a:lnTo>
                  <a:lnTo>
                    <a:pt x="558025" y="1956485"/>
                  </a:lnTo>
                  <a:lnTo>
                    <a:pt x="569582" y="1961197"/>
                  </a:lnTo>
                  <a:lnTo>
                    <a:pt x="581152" y="1965744"/>
                  </a:lnTo>
                  <a:lnTo>
                    <a:pt x="587146" y="1950224"/>
                  </a:lnTo>
                  <a:close/>
                </a:path>
                <a:path w="2958465" h="2038985">
                  <a:moveTo>
                    <a:pt x="680161" y="1980958"/>
                  </a:moveTo>
                  <a:lnTo>
                    <a:pt x="668413" y="1977631"/>
                  </a:lnTo>
                  <a:lnTo>
                    <a:pt x="656666" y="1974151"/>
                  </a:lnTo>
                  <a:lnTo>
                    <a:pt x="644956" y="1970519"/>
                  </a:lnTo>
                  <a:lnTo>
                    <a:pt x="633323" y="1966760"/>
                  </a:lnTo>
                  <a:lnTo>
                    <a:pt x="628103" y="1982558"/>
                  </a:lnTo>
                  <a:lnTo>
                    <a:pt x="639927" y="1986381"/>
                  </a:lnTo>
                  <a:lnTo>
                    <a:pt x="651840" y="1990077"/>
                  </a:lnTo>
                  <a:lnTo>
                    <a:pt x="663778" y="1993620"/>
                  </a:lnTo>
                  <a:lnTo>
                    <a:pt x="675728" y="1996998"/>
                  </a:lnTo>
                  <a:lnTo>
                    <a:pt x="680161" y="1980958"/>
                  </a:lnTo>
                  <a:close/>
                </a:path>
                <a:path w="2958465" h="2038985">
                  <a:moveTo>
                    <a:pt x="775652" y="2002332"/>
                  </a:moveTo>
                  <a:lnTo>
                    <a:pt x="763612" y="2000173"/>
                  </a:lnTo>
                  <a:lnTo>
                    <a:pt x="751560" y="1997862"/>
                  </a:lnTo>
                  <a:lnTo>
                    <a:pt x="739559" y="1995411"/>
                  </a:lnTo>
                  <a:lnTo>
                    <a:pt x="727646" y="1992820"/>
                  </a:lnTo>
                  <a:lnTo>
                    <a:pt x="724014" y="2009051"/>
                  </a:lnTo>
                  <a:lnTo>
                    <a:pt x="736130" y="2011692"/>
                  </a:lnTo>
                  <a:lnTo>
                    <a:pt x="748334" y="2014181"/>
                  </a:lnTo>
                  <a:lnTo>
                    <a:pt x="760590" y="2016531"/>
                  </a:lnTo>
                  <a:lnTo>
                    <a:pt x="772833" y="2018728"/>
                  </a:lnTo>
                  <a:lnTo>
                    <a:pt x="775652" y="2002332"/>
                  </a:lnTo>
                  <a:close/>
                </a:path>
                <a:path w="2958465" h="2038985">
                  <a:moveTo>
                    <a:pt x="872782" y="2014220"/>
                  </a:moveTo>
                  <a:lnTo>
                    <a:pt x="860602" y="2013254"/>
                  </a:lnTo>
                  <a:lnTo>
                    <a:pt x="848398" y="2012124"/>
                  </a:lnTo>
                  <a:lnTo>
                    <a:pt x="836218" y="2010867"/>
                  </a:lnTo>
                  <a:lnTo>
                    <a:pt x="824077" y="2009457"/>
                  </a:lnTo>
                  <a:lnTo>
                    <a:pt x="822058" y="2025980"/>
                  </a:lnTo>
                  <a:lnTo>
                    <a:pt x="834390" y="2027402"/>
                  </a:lnTo>
                  <a:lnTo>
                    <a:pt x="846785" y="2028698"/>
                  </a:lnTo>
                  <a:lnTo>
                    <a:pt x="859193" y="2029828"/>
                  </a:lnTo>
                  <a:lnTo>
                    <a:pt x="871575" y="2030806"/>
                  </a:lnTo>
                  <a:lnTo>
                    <a:pt x="872782" y="2014220"/>
                  </a:lnTo>
                  <a:close/>
                </a:path>
                <a:path w="2958465" h="2038985">
                  <a:moveTo>
                    <a:pt x="2958363" y="0"/>
                  </a:moveTo>
                  <a:lnTo>
                    <a:pt x="2907512" y="1244"/>
                  </a:lnTo>
                  <a:lnTo>
                    <a:pt x="2857119" y="4940"/>
                  </a:lnTo>
                  <a:lnTo>
                    <a:pt x="2807246" y="11061"/>
                  </a:lnTo>
                  <a:lnTo>
                    <a:pt x="2757957" y="19583"/>
                  </a:lnTo>
                  <a:lnTo>
                    <a:pt x="2709329" y="30467"/>
                  </a:lnTo>
                  <a:lnTo>
                    <a:pt x="2661424" y="43700"/>
                  </a:lnTo>
                  <a:lnTo>
                    <a:pt x="2614320" y="59245"/>
                  </a:lnTo>
                  <a:lnTo>
                    <a:pt x="2568092" y="77076"/>
                  </a:lnTo>
                  <a:lnTo>
                    <a:pt x="2522791" y="97167"/>
                  </a:lnTo>
                  <a:lnTo>
                    <a:pt x="2478481" y="119481"/>
                  </a:lnTo>
                  <a:lnTo>
                    <a:pt x="2435263" y="143992"/>
                  </a:lnTo>
                  <a:lnTo>
                    <a:pt x="2393175" y="170675"/>
                  </a:lnTo>
                  <a:lnTo>
                    <a:pt x="2352306" y="199504"/>
                  </a:lnTo>
                  <a:lnTo>
                    <a:pt x="2312708" y="230441"/>
                  </a:lnTo>
                  <a:lnTo>
                    <a:pt x="2274455" y="263461"/>
                  </a:lnTo>
                  <a:lnTo>
                    <a:pt x="2237638" y="298538"/>
                  </a:lnTo>
                  <a:lnTo>
                    <a:pt x="2202561" y="335368"/>
                  </a:lnTo>
                  <a:lnTo>
                    <a:pt x="2169528" y="373621"/>
                  </a:lnTo>
                  <a:lnTo>
                    <a:pt x="2138591" y="413207"/>
                  </a:lnTo>
                  <a:lnTo>
                    <a:pt x="2109774" y="454088"/>
                  </a:lnTo>
                  <a:lnTo>
                    <a:pt x="2083079" y="496176"/>
                  </a:lnTo>
                  <a:lnTo>
                    <a:pt x="2058568" y="539394"/>
                  </a:lnTo>
                  <a:lnTo>
                    <a:pt x="2036254" y="583692"/>
                  </a:lnTo>
                  <a:lnTo>
                    <a:pt x="2016175" y="628992"/>
                  </a:lnTo>
                  <a:lnTo>
                    <a:pt x="1998345" y="675233"/>
                  </a:lnTo>
                  <a:lnTo>
                    <a:pt x="1982787" y="722337"/>
                  </a:lnTo>
                  <a:lnTo>
                    <a:pt x="1969554" y="770242"/>
                  </a:lnTo>
                  <a:lnTo>
                    <a:pt x="1958670" y="818870"/>
                  </a:lnTo>
                  <a:lnTo>
                    <a:pt x="1950148" y="868159"/>
                  </a:lnTo>
                  <a:lnTo>
                    <a:pt x="1944027" y="918032"/>
                  </a:lnTo>
                  <a:lnTo>
                    <a:pt x="1940331" y="968425"/>
                  </a:lnTo>
                  <a:lnTo>
                    <a:pt x="1937943" y="1067295"/>
                  </a:lnTo>
                  <a:lnTo>
                    <a:pt x="1934540" y="1114729"/>
                  </a:lnTo>
                  <a:lnTo>
                    <a:pt x="1928926" y="1161529"/>
                  </a:lnTo>
                  <a:lnTo>
                    <a:pt x="1921167" y="1207655"/>
                  </a:lnTo>
                  <a:lnTo>
                    <a:pt x="1911299" y="1253032"/>
                  </a:lnTo>
                  <a:lnTo>
                    <a:pt x="1899386" y="1297609"/>
                  </a:lnTo>
                  <a:lnTo>
                    <a:pt x="1885467" y="1341361"/>
                  </a:lnTo>
                  <a:lnTo>
                    <a:pt x="1869605" y="1384198"/>
                  </a:lnTo>
                  <a:lnTo>
                    <a:pt x="1851863" y="1426095"/>
                  </a:lnTo>
                  <a:lnTo>
                    <a:pt x="1832267" y="1467002"/>
                  </a:lnTo>
                  <a:lnTo>
                    <a:pt x="1810893" y="1506842"/>
                  </a:lnTo>
                  <a:lnTo>
                    <a:pt x="1787779" y="1545577"/>
                  </a:lnTo>
                  <a:lnTo>
                    <a:pt x="1762988" y="1583156"/>
                  </a:lnTo>
                  <a:lnTo>
                    <a:pt x="1736559" y="1619516"/>
                  </a:lnTo>
                  <a:lnTo>
                    <a:pt x="1708556" y="1654632"/>
                  </a:lnTo>
                  <a:lnTo>
                    <a:pt x="1679028" y="1688414"/>
                  </a:lnTo>
                  <a:lnTo>
                    <a:pt x="1648028" y="1720837"/>
                  </a:lnTo>
                  <a:lnTo>
                    <a:pt x="1615617" y="1751838"/>
                  </a:lnTo>
                  <a:lnTo>
                    <a:pt x="1581823" y="1781365"/>
                  </a:lnTo>
                  <a:lnTo>
                    <a:pt x="1546720" y="1809369"/>
                  </a:lnTo>
                  <a:lnTo>
                    <a:pt x="1510360" y="1835785"/>
                  </a:lnTo>
                  <a:lnTo>
                    <a:pt x="1472780" y="1860588"/>
                  </a:lnTo>
                  <a:lnTo>
                    <a:pt x="1434033" y="1883702"/>
                  </a:lnTo>
                  <a:lnTo>
                    <a:pt x="1394193" y="1905076"/>
                  </a:lnTo>
                  <a:lnTo>
                    <a:pt x="1353299" y="1924659"/>
                  </a:lnTo>
                  <a:lnTo>
                    <a:pt x="1311402" y="1942414"/>
                  </a:lnTo>
                  <a:lnTo>
                    <a:pt x="1268552" y="1958276"/>
                  </a:lnTo>
                  <a:lnTo>
                    <a:pt x="1224813" y="1972183"/>
                  </a:lnTo>
                  <a:lnTo>
                    <a:pt x="1180223" y="1984108"/>
                  </a:lnTo>
                  <a:lnTo>
                    <a:pt x="1134846" y="1993976"/>
                  </a:lnTo>
                  <a:lnTo>
                    <a:pt x="1088732" y="2001735"/>
                  </a:lnTo>
                  <a:lnTo>
                    <a:pt x="1041920" y="2007349"/>
                  </a:lnTo>
                  <a:lnTo>
                    <a:pt x="994486" y="2010752"/>
                  </a:lnTo>
                  <a:lnTo>
                    <a:pt x="946467" y="2011895"/>
                  </a:lnTo>
                  <a:lnTo>
                    <a:pt x="946467" y="2038515"/>
                  </a:lnTo>
                  <a:lnTo>
                    <a:pt x="997305" y="2037283"/>
                  </a:lnTo>
                  <a:lnTo>
                    <a:pt x="1047699" y="2033587"/>
                  </a:lnTo>
                  <a:lnTo>
                    <a:pt x="1097572" y="2027466"/>
                  </a:lnTo>
                  <a:lnTo>
                    <a:pt x="1146860" y="2018944"/>
                  </a:lnTo>
                  <a:lnTo>
                    <a:pt x="1195489" y="2008060"/>
                  </a:lnTo>
                  <a:lnTo>
                    <a:pt x="1243393" y="1994827"/>
                  </a:lnTo>
                  <a:lnTo>
                    <a:pt x="1290497" y="1979282"/>
                  </a:lnTo>
                  <a:lnTo>
                    <a:pt x="1336725" y="1961451"/>
                  </a:lnTo>
                  <a:lnTo>
                    <a:pt x="1382039" y="1941360"/>
                  </a:lnTo>
                  <a:lnTo>
                    <a:pt x="1426337" y="1919046"/>
                  </a:lnTo>
                  <a:lnTo>
                    <a:pt x="1469555" y="1894535"/>
                  </a:lnTo>
                  <a:lnTo>
                    <a:pt x="1511642" y="1867852"/>
                  </a:lnTo>
                  <a:lnTo>
                    <a:pt x="1552524" y="1839023"/>
                  </a:lnTo>
                  <a:lnTo>
                    <a:pt x="1592110" y="1808086"/>
                  </a:lnTo>
                  <a:lnTo>
                    <a:pt x="1630362" y="1775066"/>
                  </a:lnTo>
                  <a:lnTo>
                    <a:pt x="1667192" y="1739976"/>
                  </a:lnTo>
                  <a:lnTo>
                    <a:pt x="1702269" y="1703158"/>
                  </a:lnTo>
                  <a:lnTo>
                    <a:pt x="1735289" y="1664906"/>
                  </a:lnTo>
                  <a:lnTo>
                    <a:pt x="1766227" y="1625320"/>
                  </a:lnTo>
                  <a:lnTo>
                    <a:pt x="1795043" y="1584439"/>
                  </a:lnTo>
                  <a:lnTo>
                    <a:pt x="1821726" y="1542364"/>
                  </a:lnTo>
                  <a:lnTo>
                    <a:pt x="1846237" y="1499133"/>
                  </a:lnTo>
                  <a:lnTo>
                    <a:pt x="1868551" y="1454835"/>
                  </a:lnTo>
                  <a:lnTo>
                    <a:pt x="1888642" y="1409534"/>
                  </a:lnTo>
                  <a:lnTo>
                    <a:pt x="1906473" y="1363294"/>
                  </a:lnTo>
                  <a:lnTo>
                    <a:pt x="1922018" y="1316189"/>
                  </a:lnTo>
                  <a:lnTo>
                    <a:pt x="1935251" y="1268285"/>
                  </a:lnTo>
                  <a:lnTo>
                    <a:pt x="1946135" y="1219669"/>
                  </a:lnTo>
                  <a:lnTo>
                    <a:pt x="1954657" y="1170381"/>
                  </a:lnTo>
                  <a:lnTo>
                    <a:pt x="1960778" y="1120508"/>
                  </a:lnTo>
                  <a:lnTo>
                    <a:pt x="1964474" y="1070114"/>
                  </a:lnTo>
                  <a:lnTo>
                    <a:pt x="1966861" y="971245"/>
                  </a:lnTo>
                  <a:lnTo>
                    <a:pt x="1970265" y="923810"/>
                  </a:lnTo>
                  <a:lnTo>
                    <a:pt x="1975878" y="876998"/>
                  </a:lnTo>
                  <a:lnTo>
                    <a:pt x="1983651" y="830884"/>
                  </a:lnTo>
                  <a:lnTo>
                    <a:pt x="1993519" y="785507"/>
                  </a:lnTo>
                  <a:lnTo>
                    <a:pt x="2005431" y="740918"/>
                  </a:lnTo>
                  <a:lnTo>
                    <a:pt x="2019350" y="697179"/>
                  </a:lnTo>
                  <a:lnTo>
                    <a:pt x="2035200" y="654329"/>
                  </a:lnTo>
                  <a:lnTo>
                    <a:pt x="2052955" y="612432"/>
                  </a:lnTo>
                  <a:lnTo>
                    <a:pt x="2072538" y="571538"/>
                  </a:lnTo>
                  <a:lnTo>
                    <a:pt x="2093925" y="531685"/>
                  </a:lnTo>
                  <a:lnTo>
                    <a:pt x="2117039" y="492950"/>
                  </a:lnTo>
                  <a:lnTo>
                    <a:pt x="2141829" y="455371"/>
                  </a:lnTo>
                  <a:lnTo>
                    <a:pt x="2168258" y="419011"/>
                  </a:lnTo>
                  <a:lnTo>
                    <a:pt x="2196249" y="383908"/>
                  </a:lnTo>
                  <a:lnTo>
                    <a:pt x="2225776" y="350113"/>
                  </a:lnTo>
                  <a:lnTo>
                    <a:pt x="2256777" y="317690"/>
                  </a:lnTo>
                  <a:lnTo>
                    <a:pt x="2289200" y="286689"/>
                  </a:lnTo>
                  <a:lnTo>
                    <a:pt x="2322995" y="257162"/>
                  </a:lnTo>
                  <a:lnTo>
                    <a:pt x="2358098" y="229158"/>
                  </a:lnTo>
                  <a:lnTo>
                    <a:pt x="2394470" y="202742"/>
                  </a:lnTo>
                  <a:lnTo>
                    <a:pt x="2432050" y="177939"/>
                  </a:lnTo>
                  <a:lnTo>
                    <a:pt x="2470785" y="154825"/>
                  </a:lnTo>
                  <a:lnTo>
                    <a:pt x="2510625" y="133451"/>
                  </a:lnTo>
                  <a:lnTo>
                    <a:pt x="2551519" y="113868"/>
                  </a:lnTo>
                  <a:lnTo>
                    <a:pt x="2593416" y="96113"/>
                  </a:lnTo>
                  <a:lnTo>
                    <a:pt x="2636266" y="80251"/>
                  </a:lnTo>
                  <a:lnTo>
                    <a:pt x="2680004" y="66344"/>
                  </a:lnTo>
                  <a:lnTo>
                    <a:pt x="2724594" y="54419"/>
                  </a:lnTo>
                  <a:lnTo>
                    <a:pt x="2769971" y="44551"/>
                  </a:lnTo>
                  <a:lnTo>
                    <a:pt x="2816098" y="36791"/>
                  </a:lnTo>
                  <a:lnTo>
                    <a:pt x="2862897" y="31178"/>
                  </a:lnTo>
                  <a:lnTo>
                    <a:pt x="2910332" y="27774"/>
                  </a:lnTo>
                  <a:lnTo>
                    <a:pt x="2958363" y="26619"/>
                  </a:lnTo>
                  <a:lnTo>
                    <a:pt x="2958363" y="0"/>
                  </a:lnTo>
                  <a:close/>
                </a:path>
              </a:pathLst>
            </a:custGeom>
            <a:solidFill>
              <a:srgbClr val="0057A2"/>
            </a:solidFill>
          </p:spPr>
          <p:txBody>
            <a:bodyPr wrap="square" lIns="0" tIns="0" rIns="0" bIns="0" rtlCol="0"/>
            <a:lstStyle/>
            <a:p>
              <a:endParaRPr/>
            </a:p>
          </p:txBody>
        </p:sp>
        <p:sp>
          <p:nvSpPr>
            <p:cNvPr id="35" name="object 21">
              <a:extLst>
                <a:ext uri="{FF2B5EF4-FFF2-40B4-BE49-F238E27FC236}">
                  <a16:creationId xmlns:a16="http://schemas.microsoft.com/office/drawing/2014/main" id="{277CBF48-511D-415C-AC55-3F44458C31A7}"/>
                </a:ext>
              </a:extLst>
            </p:cNvPr>
            <p:cNvSpPr/>
            <p:nvPr/>
          </p:nvSpPr>
          <p:spPr>
            <a:xfrm>
              <a:off x="5748385" y="2880008"/>
              <a:ext cx="135255" cy="156210"/>
            </a:xfrm>
            <a:custGeom>
              <a:avLst/>
              <a:gdLst/>
              <a:ahLst/>
              <a:cxnLst/>
              <a:rect l="l" t="t" r="r" b="b"/>
              <a:pathLst>
                <a:path w="135254" h="156210">
                  <a:moveTo>
                    <a:pt x="0" y="0"/>
                  </a:moveTo>
                  <a:lnTo>
                    <a:pt x="0" y="156159"/>
                  </a:lnTo>
                  <a:lnTo>
                    <a:pt x="135242" y="78079"/>
                  </a:lnTo>
                  <a:lnTo>
                    <a:pt x="0" y="0"/>
                  </a:lnTo>
                  <a:close/>
                </a:path>
              </a:pathLst>
            </a:custGeom>
            <a:solidFill>
              <a:srgbClr val="008A5F"/>
            </a:solidFill>
          </p:spPr>
          <p:txBody>
            <a:bodyPr wrap="square" lIns="0" tIns="0" rIns="0" bIns="0" rtlCol="0"/>
            <a:lstStyle/>
            <a:p>
              <a:endParaRPr/>
            </a:p>
          </p:txBody>
        </p:sp>
        <p:pic>
          <p:nvPicPr>
            <p:cNvPr id="36" name="object 22">
              <a:extLst>
                <a:ext uri="{FF2B5EF4-FFF2-40B4-BE49-F238E27FC236}">
                  <a16:creationId xmlns:a16="http://schemas.microsoft.com/office/drawing/2014/main" id="{88C3396E-3C4A-429F-8F5A-099B9743A59B}"/>
                </a:ext>
              </a:extLst>
            </p:cNvPr>
            <p:cNvPicPr/>
            <p:nvPr/>
          </p:nvPicPr>
          <p:blipFill>
            <a:blip r:embed="rId2" cstate="print"/>
            <a:stretch>
              <a:fillRect/>
            </a:stretch>
          </p:blipFill>
          <p:spPr>
            <a:xfrm>
              <a:off x="2756950" y="4273358"/>
              <a:ext cx="116687" cy="116700"/>
            </a:xfrm>
            <a:prstGeom prst="rect">
              <a:avLst/>
            </a:prstGeom>
          </p:spPr>
        </p:pic>
        <p:sp>
          <p:nvSpPr>
            <p:cNvPr id="37" name="object 23">
              <a:extLst>
                <a:ext uri="{FF2B5EF4-FFF2-40B4-BE49-F238E27FC236}">
                  <a16:creationId xmlns:a16="http://schemas.microsoft.com/office/drawing/2014/main" id="{353BCFC9-9A2C-4190-9955-E08B3E705CF6}"/>
                </a:ext>
              </a:extLst>
            </p:cNvPr>
            <p:cNvSpPr/>
            <p:nvPr/>
          </p:nvSpPr>
          <p:spPr>
            <a:xfrm>
              <a:off x="5895432" y="2940213"/>
              <a:ext cx="932815" cy="2057400"/>
            </a:xfrm>
            <a:custGeom>
              <a:avLst/>
              <a:gdLst/>
              <a:ahLst/>
              <a:cxnLst/>
              <a:rect l="l" t="t" r="r" b="b"/>
              <a:pathLst>
                <a:path w="932815" h="2057400">
                  <a:moveTo>
                    <a:pt x="66116" y="2021776"/>
                  </a:moveTo>
                  <a:lnTo>
                    <a:pt x="49909" y="2024316"/>
                  </a:lnTo>
                  <a:lnTo>
                    <a:pt x="33599" y="2026597"/>
                  </a:lnTo>
                  <a:lnTo>
                    <a:pt x="17244" y="2028614"/>
                  </a:lnTo>
                  <a:lnTo>
                    <a:pt x="901" y="2030361"/>
                  </a:lnTo>
                  <a:lnTo>
                    <a:pt x="3505" y="2056853"/>
                  </a:lnTo>
                  <a:lnTo>
                    <a:pt x="20285" y="2055062"/>
                  </a:lnTo>
                  <a:lnTo>
                    <a:pt x="37077" y="2052989"/>
                  </a:lnTo>
                  <a:lnTo>
                    <a:pt x="53822" y="2050645"/>
                  </a:lnTo>
                  <a:lnTo>
                    <a:pt x="70459" y="2048040"/>
                  </a:lnTo>
                  <a:lnTo>
                    <a:pt x="66116" y="2021776"/>
                  </a:lnTo>
                  <a:close/>
                </a:path>
                <a:path w="932815" h="2057400">
                  <a:moveTo>
                    <a:pt x="194144" y="1991829"/>
                  </a:moveTo>
                  <a:lnTo>
                    <a:pt x="178395" y="1996484"/>
                  </a:lnTo>
                  <a:lnTo>
                    <a:pt x="162520" y="2000894"/>
                  </a:lnTo>
                  <a:lnTo>
                    <a:pt x="146576" y="2005042"/>
                  </a:lnTo>
                  <a:lnTo>
                    <a:pt x="130619" y="2008911"/>
                  </a:lnTo>
                  <a:lnTo>
                    <a:pt x="136690" y="2034832"/>
                  </a:lnTo>
                  <a:lnTo>
                    <a:pt x="153073" y="2030855"/>
                  </a:lnTo>
                  <a:lnTo>
                    <a:pt x="169440" y="2026596"/>
                  </a:lnTo>
                  <a:lnTo>
                    <a:pt x="185735" y="2022069"/>
                  </a:lnTo>
                  <a:lnTo>
                    <a:pt x="201904" y="2017293"/>
                  </a:lnTo>
                  <a:lnTo>
                    <a:pt x="194144" y="1991829"/>
                  </a:lnTo>
                  <a:close/>
                </a:path>
                <a:path w="932815" h="2057400">
                  <a:moveTo>
                    <a:pt x="317042" y="1945297"/>
                  </a:moveTo>
                  <a:lnTo>
                    <a:pt x="302045" y="1951987"/>
                  </a:lnTo>
                  <a:lnTo>
                    <a:pt x="286902" y="1958443"/>
                  </a:lnTo>
                  <a:lnTo>
                    <a:pt x="271669" y="1964644"/>
                  </a:lnTo>
                  <a:lnTo>
                    <a:pt x="256400" y="1970570"/>
                  </a:lnTo>
                  <a:lnTo>
                    <a:pt x="265823" y="1995474"/>
                  </a:lnTo>
                  <a:lnTo>
                    <a:pt x="281502" y="1989389"/>
                  </a:lnTo>
                  <a:lnTo>
                    <a:pt x="297143" y="1983019"/>
                  </a:lnTo>
                  <a:lnTo>
                    <a:pt x="312692" y="1976386"/>
                  </a:lnTo>
                  <a:lnTo>
                    <a:pt x="328091" y="1969515"/>
                  </a:lnTo>
                  <a:lnTo>
                    <a:pt x="317042" y="1945297"/>
                  </a:lnTo>
                  <a:close/>
                </a:path>
                <a:path w="932815" h="2057400">
                  <a:moveTo>
                    <a:pt x="432752" y="1883028"/>
                  </a:moveTo>
                  <a:lnTo>
                    <a:pt x="418766" y="1891622"/>
                  </a:lnTo>
                  <a:lnTo>
                    <a:pt x="404596" y="1900012"/>
                  </a:lnTo>
                  <a:lnTo>
                    <a:pt x="390293" y="1908167"/>
                  </a:lnTo>
                  <a:lnTo>
                    <a:pt x="375907" y="1916061"/>
                  </a:lnTo>
                  <a:lnTo>
                    <a:pt x="388531" y="1939505"/>
                  </a:lnTo>
                  <a:lnTo>
                    <a:pt x="403290" y="1931405"/>
                  </a:lnTo>
                  <a:lnTo>
                    <a:pt x="417969" y="1923032"/>
                  </a:lnTo>
                  <a:lnTo>
                    <a:pt x="432515" y="1914418"/>
                  </a:lnTo>
                  <a:lnTo>
                    <a:pt x="446874" y="1905596"/>
                  </a:lnTo>
                  <a:lnTo>
                    <a:pt x="432752" y="1883028"/>
                  </a:lnTo>
                  <a:close/>
                </a:path>
                <a:path w="932815" h="2057400">
                  <a:moveTo>
                    <a:pt x="539394" y="1806143"/>
                  </a:moveTo>
                  <a:lnTo>
                    <a:pt x="526629" y="1816500"/>
                  </a:lnTo>
                  <a:lnTo>
                    <a:pt x="513664" y="1826672"/>
                  </a:lnTo>
                  <a:lnTo>
                    <a:pt x="500546" y="1836625"/>
                  </a:lnTo>
                  <a:lnTo>
                    <a:pt x="487324" y="1846325"/>
                  </a:lnTo>
                  <a:lnTo>
                    <a:pt x="502894" y="1867915"/>
                  </a:lnTo>
                  <a:lnTo>
                    <a:pt x="516467" y="1857961"/>
                  </a:lnTo>
                  <a:lnTo>
                    <a:pt x="529931" y="1847743"/>
                  </a:lnTo>
                  <a:lnTo>
                    <a:pt x="543240" y="1837299"/>
                  </a:lnTo>
                  <a:lnTo>
                    <a:pt x="556348" y="1826666"/>
                  </a:lnTo>
                  <a:lnTo>
                    <a:pt x="539394" y="1806143"/>
                  </a:lnTo>
                  <a:close/>
                </a:path>
                <a:path w="932815" h="2057400">
                  <a:moveTo>
                    <a:pt x="635190" y="1716011"/>
                  </a:moveTo>
                  <a:lnTo>
                    <a:pt x="623874" y="1727939"/>
                  </a:lnTo>
                  <a:lnTo>
                    <a:pt x="612336" y="1739714"/>
                  </a:lnTo>
                  <a:lnTo>
                    <a:pt x="600618" y="1751296"/>
                  </a:lnTo>
                  <a:lnTo>
                    <a:pt x="588759" y="1762645"/>
                  </a:lnTo>
                  <a:lnTo>
                    <a:pt x="606996" y="1782025"/>
                  </a:lnTo>
                  <a:lnTo>
                    <a:pt x="619174" y="1770383"/>
                  </a:lnTo>
                  <a:lnTo>
                    <a:pt x="631204" y="1758499"/>
                  </a:lnTo>
                  <a:lnTo>
                    <a:pt x="643045" y="1746414"/>
                  </a:lnTo>
                  <a:lnTo>
                    <a:pt x="654659" y="1734172"/>
                  </a:lnTo>
                  <a:lnTo>
                    <a:pt x="635190" y="1716011"/>
                  </a:lnTo>
                  <a:close/>
                </a:path>
                <a:path w="932815" h="2057400">
                  <a:moveTo>
                    <a:pt x="718502" y="1614182"/>
                  </a:moveTo>
                  <a:lnTo>
                    <a:pt x="708835" y="1627474"/>
                  </a:lnTo>
                  <a:lnTo>
                    <a:pt x="698925" y="1640647"/>
                  </a:lnTo>
                  <a:lnTo>
                    <a:pt x="688805" y="1653657"/>
                  </a:lnTo>
                  <a:lnTo>
                    <a:pt x="678510" y="1666455"/>
                  </a:lnTo>
                  <a:lnTo>
                    <a:pt x="699109" y="1683321"/>
                  </a:lnTo>
                  <a:lnTo>
                    <a:pt x="709680" y="1670179"/>
                  </a:lnTo>
                  <a:lnTo>
                    <a:pt x="720072" y="1656826"/>
                  </a:lnTo>
                  <a:lnTo>
                    <a:pt x="730247" y="1643305"/>
                  </a:lnTo>
                  <a:lnTo>
                    <a:pt x="740168" y="1629663"/>
                  </a:lnTo>
                  <a:lnTo>
                    <a:pt x="718502" y="1614182"/>
                  </a:lnTo>
                  <a:close/>
                </a:path>
                <a:path w="932815" h="2057400">
                  <a:moveTo>
                    <a:pt x="787895" y="1502346"/>
                  </a:moveTo>
                  <a:lnTo>
                    <a:pt x="780046" y="1516780"/>
                  </a:lnTo>
                  <a:lnTo>
                    <a:pt x="771932" y="1531134"/>
                  </a:lnTo>
                  <a:lnTo>
                    <a:pt x="763583" y="1545359"/>
                  </a:lnTo>
                  <a:lnTo>
                    <a:pt x="755027" y="1559407"/>
                  </a:lnTo>
                  <a:lnTo>
                    <a:pt x="777646" y="1573441"/>
                  </a:lnTo>
                  <a:lnTo>
                    <a:pt x="786428" y="1559024"/>
                  </a:lnTo>
                  <a:lnTo>
                    <a:pt x="794997" y="1544421"/>
                  </a:lnTo>
                  <a:lnTo>
                    <a:pt x="803324" y="1529685"/>
                  </a:lnTo>
                  <a:lnTo>
                    <a:pt x="811377" y="1514868"/>
                  </a:lnTo>
                  <a:lnTo>
                    <a:pt x="787895" y="1502346"/>
                  </a:lnTo>
                  <a:close/>
                </a:path>
                <a:path w="932815" h="2057400">
                  <a:moveTo>
                    <a:pt x="842086" y="1382369"/>
                  </a:moveTo>
                  <a:lnTo>
                    <a:pt x="836189" y="1397717"/>
                  </a:lnTo>
                  <a:lnTo>
                    <a:pt x="830019" y="1413016"/>
                  </a:lnTo>
                  <a:lnTo>
                    <a:pt x="823599" y="1428212"/>
                  </a:lnTo>
                  <a:lnTo>
                    <a:pt x="816952" y="1443253"/>
                  </a:lnTo>
                  <a:lnTo>
                    <a:pt x="841222" y="1454213"/>
                  </a:lnTo>
                  <a:lnTo>
                    <a:pt x="848040" y="1438770"/>
                  </a:lnTo>
                  <a:lnTo>
                    <a:pt x="854629" y="1423168"/>
                  </a:lnTo>
                  <a:lnTo>
                    <a:pt x="860962" y="1407461"/>
                  </a:lnTo>
                  <a:lnTo>
                    <a:pt x="867016" y="1391704"/>
                  </a:lnTo>
                  <a:lnTo>
                    <a:pt x="842086" y="1382369"/>
                  </a:lnTo>
                  <a:close/>
                </a:path>
                <a:path w="932815" h="2057400">
                  <a:moveTo>
                    <a:pt x="880046" y="1256360"/>
                  </a:moveTo>
                  <a:lnTo>
                    <a:pt x="876219" y="1272326"/>
                  </a:lnTo>
                  <a:lnTo>
                    <a:pt x="872120" y="1288281"/>
                  </a:lnTo>
                  <a:lnTo>
                    <a:pt x="867761" y="1304169"/>
                  </a:lnTo>
                  <a:lnTo>
                    <a:pt x="863155" y="1319936"/>
                  </a:lnTo>
                  <a:lnTo>
                    <a:pt x="888644" y="1327607"/>
                  </a:lnTo>
                  <a:lnTo>
                    <a:pt x="893372" y="1311426"/>
                  </a:lnTo>
                  <a:lnTo>
                    <a:pt x="897850" y="1295117"/>
                  </a:lnTo>
                  <a:lnTo>
                    <a:pt x="902058" y="1278736"/>
                  </a:lnTo>
                  <a:lnTo>
                    <a:pt x="905979" y="1262341"/>
                  </a:lnTo>
                  <a:lnTo>
                    <a:pt x="880046" y="1256360"/>
                  </a:lnTo>
                  <a:close/>
                </a:path>
                <a:path w="932815" h="2057400">
                  <a:moveTo>
                    <a:pt x="901179" y="1126566"/>
                  </a:moveTo>
                  <a:lnTo>
                    <a:pt x="899468" y="1142903"/>
                  </a:lnTo>
                  <a:lnTo>
                    <a:pt x="897485" y="1159262"/>
                  </a:lnTo>
                  <a:lnTo>
                    <a:pt x="895237" y="1175583"/>
                  </a:lnTo>
                  <a:lnTo>
                    <a:pt x="892733" y="1191806"/>
                  </a:lnTo>
                  <a:lnTo>
                    <a:pt x="919010" y="1196085"/>
                  </a:lnTo>
                  <a:lnTo>
                    <a:pt x="921583" y="1179434"/>
                  </a:lnTo>
                  <a:lnTo>
                    <a:pt x="923890" y="1162683"/>
                  </a:lnTo>
                  <a:lnTo>
                    <a:pt x="925925" y="1145892"/>
                  </a:lnTo>
                  <a:lnTo>
                    <a:pt x="927684" y="1129118"/>
                  </a:lnTo>
                  <a:lnTo>
                    <a:pt x="901179" y="1126566"/>
                  </a:lnTo>
                  <a:close/>
                </a:path>
                <a:path w="932815" h="2057400">
                  <a:moveTo>
                    <a:pt x="931951" y="994232"/>
                  </a:moveTo>
                  <a:lnTo>
                    <a:pt x="905344" y="995095"/>
                  </a:lnTo>
                  <a:lnTo>
                    <a:pt x="905580" y="1003434"/>
                  </a:lnTo>
                  <a:lnTo>
                    <a:pt x="905742" y="1011366"/>
                  </a:lnTo>
                  <a:lnTo>
                    <a:pt x="905857" y="1036591"/>
                  </a:lnTo>
                  <a:lnTo>
                    <a:pt x="905750" y="1045136"/>
                  </a:lnTo>
                  <a:lnTo>
                    <a:pt x="905578" y="1053463"/>
                  </a:lnTo>
                  <a:lnTo>
                    <a:pt x="905370" y="1060907"/>
                  </a:lnTo>
                  <a:lnTo>
                    <a:pt x="931976" y="1061745"/>
                  </a:lnTo>
                  <a:lnTo>
                    <a:pt x="932222" y="1052836"/>
                  </a:lnTo>
                  <a:lnTo>
                    <a:pt x="932376" y="1045136"/>
                  </a:lnTo>
                  <a:lnTo>
                    <a:pt x="932477" y="1036591"/>
                  </a:lnTo>
                  <a:lnTo>
                    <a:pt x="932368" y="1011366"/>
                  </a:lnTo>
                  <a:lnTo>
                    <a:pt x="932194" y="1002787"/>
                  </a:lnTo>
                  <a:lnTo>
                    <a:pt x="931951" y="994232"/>
                  </a:lnTo>
                  <a:close/>
                </a:path>
                <a:path w="932815" h="2057400">
                  <a:moveTo>
                    <a:pt x="918857" y="859891"/>
                  </a:moveTo>
                  <a:lnTo>
                    <a:pt x="892581" y="864196"/>
                  </a:lnTo>
                  <a:lnTo>
                    <a:pt x="895102" y="880403"/>
                  </a:lnTo>
                  <a:lnTo>
                    <a:pt x="897364" y="896716"/>
                  </a:lnTo>
                  <a:lnTo>
                    <a:pt x="899362" y="913079"/>
                  </a:lnTo>
                  <a:lnTo>
                    <a:pt x="901090" y="929436"/>
                  </a:lnTo>
                  <a:lnTo>
                    <a:pt x="927582" y="926858"/>
                  </a:lnTo>
                  <a:lnTo>
                    <a:pt x="925812" y="910071"/>
                  </a:lnTo>
                  <a:lnTo>
                    <a:pt x="923763" y="893275"/>
                  </a:lnTo>
                  <a:lnTo>
                    <a:pt x="921442" y="876529"/>
                  </a:lnTo>
                  <a:lnTo>
                    <a:pt x="918857" y="859891"/>
                  </a:lnTo>
                  <a:close/>
                </a:path>
                <a:path w="932815" h="2057400">
                  <a:moveTo>
                    <a:pt x="888365" y="728395"/>
                  </a:moveTo>
                  <a:lnTo>
                    <a:pt x="862876" y="736091"/>
                  </a:lnTo>
                  <a:lnTo>
                    <a:pt x="867500" y="751858"/>
                  </a:lnTo>
                  <a:lnTo>
                    <a:pt x="871877" y="767745"/>
                  </a:lnTo>
                  <a:lnTo>
                    <a:pt x="875992" y="783696"/>
                  </a:lnTo>
                  <a:lnTo>
                    <a:pt x="879830" y="799655"/>
                  </a:lnTo>
                  <a:lnTo>
                    <a:pt x="905764" y="793648"/>
                  </a:lnTo>
                  <a:lnTo>
                    <a:pt x="901825" y="777262"/>
                  </a:lnTo>
                  <a:lnTo>
                    <a:pt x="897602" y="760888"/>
                  </a:lnTo>
                  <a:lnTo>
                    <a:pt x="893110" y="744581"/>
                  </a:lnTo>
                  <a:lnTo>
                    <a:pt x="888365" y="728395"/>
                  </a:lnTo>
                  <a:close/>
                </a:path>
                <a:path w="932815" h="2057400">
                  <a:moveTo>
                    <a:pt x="840930" y="602081"/>
                  </a:moveTo>
                  <a:lnTo>
                    <a:pt x="816673" y="613067"/>
                  </a:lnTo>
                  <a:lnTo>
                    <a:pt x="823318" y="628076"/>
                  </a:lnTo>
                  <a:lnTo>
                    <a:pt x="829732" y="643235"/>
                  </a:lnTo>
                  <a:lnTo>
                    <a:pt x="835893" y="658490"/>
                  </a:lnTo>
                  <a:lnTo>
                    <a:pt x="841781" y="673785"/>
                  </a:lnTo>
                  <a:lnTo>
                    <a:pt x="866698" y="664425"/>
                  </a:lnTo>
                  <a:lnTo>
                    <a:pt x="860654" y="648723"/>
                  </a:lnTo>
                  <a:lnTo>
                    <a:pt x="854329" y="633063"/>
                  </a:lnTo>
                  <a:lnTo>
                    <a:pt x="847746" y="617498"/>
                  </a:lnTo>
                  <a:lnTo>
                    <a:pt x="840930" y="602081"/>
                  </a:lnTo>
                  <a:close/>
                </a:path>
                <a:path w="932815" h="2057400">
                  <a:moveTo>
                    <a:pt x="777392" y="483095"/>
                  </a:moveTo>
                  <a:lnTo>
                    <a:pt x="754773" y="497141"/>
                  </a:lnTo>
                  <a:lnTo>
                    <a:pt x="763329" y="511170"/>
                  </a:lnTo>
                  <a:lnTo>
                    <a:pt x="771677" y="525373"/>
                  </a:lnTo>
                  <a:lnTo>
                    <a:pt x="779787" y="539700"/>
                  </a:lnTo>
                  <a:lnTo>
                    <a:pt x="787628" y="554100"/>
                  </a:lnTo>
                  <a:lnTo>
                    <a:pt x="811110" y="541566"/>
                  </a:lnTo>
                  <a:lnTo>
                    <a:pt x="803059" y="526779"/>
                  </a:lnTo>
                  <a:lnTo>
                    <a:pt x="794737" y="512073"/>
                  </a:lnTo>
                  <a:lnTo>
                    <a:pt x="786172" y="497496"/>
                  </a:lnTo>
                  <a:lnTo>
                    <a:pt x="777392" y="483095"/>
                  </a:lnTo>
                  <a:close/>
                </a:path>
                <a:path w="932815" h="2057400">
                  <a:moveTo>
                    <a:pt x="698881" y="373354"/>
                  </a:moveTo>
                  <a:lnTo>
                    <a:pt x="678281" y="390207"/>
                  </a:lnTo>
                  <a:lnTo>
                    <a:pt x="688584" y="403010"/>
                  </a:lnTo>
                  <a:lnTo>
                    <a:pt x="698706" y="416015"/>
                  </a:lnTo>
                  <a:lnTo>
                    <a:pt x="708613" y="429174"/>
                  </a:lnTo>
                  <a:lnTo>
                    <a:pt x="718273" y="442442"/>
                  </a:lnTo>
                  <a:lnTo>
                    <a:pt x="739927" y="426948"/>
                  </a:lnTo>
                  <a:lnTo>
                    <a:pt x="730015" y="413331"/>
                  </a:lnTo>
                  <a:lnTo>
                    <a:pt x="719847" y="399827"/>
                  </a:lnTo>
                  <a:lnTo>
                    <a:pt x="709457" y="386486"/>
                  </a:lnTo>
                  <a:lnTo>
                    <a:pt x="698881" y="373354"/>
                  </a:lnTo>
                  <a:close/>
                </a:path>
                <a:path w="932815" h="2057400">
                  <a:moveTo>
                    <a:pt x="606755" y="274688"/>
                  </a:moveTo>
                  <a:lnTo>
                    <a:pt x="588518" y="294081"/>
                  </a:lnTo>
                  <a:lnTo>
                    <a:pt x="600391" y="305428"/>
                  </a:lnTo>
                  <a:lnTo>
                    <a:pt x="612116" y="317004"/>
                  </a:lnTo>
                  <a:lnTo>
                    <a:pt x="623652" y="328771"/>
                  </a:lnTo>
                  <a:lnTo>
                    <a:pt x="634961" y="340690"/>
                  </a:lnTo>
                  <a:lnTo>
                    <a:pt x="654431" y="322516"/>
                  </a:lnTo>
                  <a:lnTo>
                    <a:pt x="642820" y="310289"/>
                  </a:lnTo>
                  <a:lnTo>
                    <a:pt x="630974" y="298211"/>
                  </a:lnTo>
                  <a:lnTo>
                    <a:pt x="618937" y="286329"/>
                  </a:lnTo>
                  <a:lnTo>
                    <a:pt x="606755" y="274688"/>
                  </a:lnTo>
                  <a:close/>
                </a:path>
                <a:path w="932815" h="2057400">
                  <a:moveTo>
                    <a:pt x="502577" y="188785"/>
                  </a:moveTo>
                  <a:lnTo>
                    <a:pt x="487019" y="210388"/>
                  </a:lnTo>
                  <a:lnTo>
                    <a:pt x="500265" y="220097"/>
                  </a:lnTo>
                  <a:lnTo>
                    <a:pt x="513399" y="230057"/>
                  </a:lnTo>
                  <a:lnTo>
                    <a:pt x="526372" y="240231"/>
                  </a:lnTo>
                  <a:lnTo>
                    <a:pt x="539140" y="250583"/>
                  </a:lnTo>
                  <a:lnTo>
                    <a:pt x="556069" y="230035"/>
                  </a:lnTo>
                  <a:lnTo>
                    <a:pt x="542966" y="219416"/>
                  </a:lnTo>
                  <a:lnTo>
                    <a:pt x="529651" y="208976"/>
                  </a:lnTo>
                  <a:lnTo>
                    <a:pt x="516173" y="198754"/>
                  </a:lnTo>
                  <a:lnTo>
                    <a:pt x="502577" y="188785"/>
                  </a:lnTo>
                  <a:close/>
                </a:path>
                <a:path w="932815" h="2057400">
                  <a:moveTo>
                    <a:pt x="388048" y="117170"/>
                  </a:moveTo>
                  <a:lnTo>
                    <a:pt x="375437" y="140627"/>
                  </a:lnTo>
                  <a:lnTo>
                    <a:pt x="389842" y="148521"/>
                  </a:lnTo>
                  <a:lnTo>
                    <a:pt x="404166" y="156678"/>
                  </a:lnTo>
                  <a:lnTo>
                    <a:pt x="418358" y="165071"/>
                  </a:lnTo>
                  <a:lnTo>
                    <a:pt x="432371" y="173672"/>
                  </a:lnTo>
                  <a:lnTo>
                    <a:pt x="446493" y="151104"/>
                  </a:lnTo>
                  <a:lnTo>
                    <a:pt x="432105" y="142275"/>
                  </a:lnTo>
                  <a:lnTo>
                    <a:pt x="417533" y="133656"/>
                  </a:lnTo>
                  <a:lnTo>
                    <a:pt x="402829" y="125278"/>
                  </a:lnTo>
                  <a:lnTo>
                    <a:pt x="388048" y="117170"/>
                  </a:lnTo>
                  <a:close/>
                </a:path>
                <a:path w="932815" h="2057400">
                  <a:moveTo>
                    <a:pt x="265049" y="61175"/>
                  </a:moveTo>
                  <a:lnTo>
                    <a:pt x="255638" y="86080"/>
                  </a:lnTo>
                  <a:lnTo>
                    <a:pt x="270972" y="92015"/>
                  </a:lnTo>
                  <a:lnTo>
                    <a:pt x="286251" y="98224"/>
                  </a:lnTo>
                  <a:lnTo>
                    <a:pt x="301426" y="104686"/>
                  </a:lnTo>
                  <a:lnTo>
                    <a:pt x="316445" y="111378"/>
                  </a:lnTo>
                  <a:lnTo>
                    <a:pt x="327482" y="87147"/>
                  </a:lnTo>
                  <a:lnTo>
                    <a:pt x="312058" y="80283"/>
                  </a:lnTo>
                  <a:lnTo>
                    <a:pt x="296475" y="73652"/>
                  </a:lnTo>
                  <a:lnTo>
                    <a:pt x="280787" y="67275"/>
                  </a:lnTo>
                  <a:lnTo>
                    <a:pt x="265049" y="61175"/>
                  </a:lnTo>
                  <a:close/>
                </a:path>
                <a:path w="932815" h="2057400">
                  <a:moveTo>
                    <a:pt x="135788" y="21894"/>
                  </a:moveTo>
                  <a:lnTo>
                    <a:pt x="129755" y="47828"/>
                  </a:lnTo>
                  <a:lnTo>
                    <a:pt x="145720" y="51685"/>
                  </a:lnTo>
                  <a:lnTo>
                    <a:pt x="161667" y="55819"/>
                  </a:lnTo>
                  <a:lnTo>
                    <a:pt x="177544" y="60215"/>
                  </a:lnTo>
                  <a:lnTo>
                    <a:pt x="193294" y="64858"/>
                  </a:lnTo>
                  <a:lnTo>
                    <a:pt x="201028" y="39382"/>
                  </a:lnTo>
                  <a:lnTo>
                    <a:pt x="184862" y="34617"/>
                  </a:lnTo>
                  <a:lnTo>
                    <a:pt x="168560" y="30105"/>
                  </a:lnTo>
                  <a:lnTo>
                    <a:pt x="152182" y="25859"/>
                  </a:lnTo>
                  <a:lnTo>
                    <a:pt x="135788" y="21894"/>
                  </a:lnTo>
                  <a:close/>
                </a:path>
                <a:path w="932815" h="2057400">
                  <a:moveTo>
                    <a:pt x="2590" y="0"/>
                  </a:moveTo>
                  <a:lnTo>
                    <a:pt x="0" y="26492"/>
                  </a:lnTo>
                  <a:lnTo>
                    <a:pt x="16349" y="28222"/>
                  </a:lnTo>
                  <a:lnTo>
                    <a:pt x="32708" y="30225"/>
                  </a:lnTo>
                  <a:lnTo>
                    <a:pt x="49020" y="32496"/>
                  </a:lnTo>
                  <a:lnTo>
                    <a:pt x="65227" y="35026"/>
                  </a:lnTo>
                  <a:lnTo>
                    <a:pt x="69545" y="8750"/>
                  </a:lnTo>
                  <a:lnTo>
                    <a:pt x="52907" y="6156"/>
                  </a:lnTo>
                  <a:lnTo>
                    <a:pt x="36163" y="3827"/>
                  </a:lnTo>
                  <a:lnTo>
                    <a:pt x="19371" y="1772"/>
                  </a:lnTo>
                  <a:lnTo>
                    <a:pt x="2590" y="0"/>
                  </a:lnTo>
                  <a:close/>
                </a:path>
              </a:pathLst>
            </a:custGeom>
            <a:solidFill>
              <a:srgbClr val="008A5F"/>
            </a:solidFill>
          </p:spPr>
          <p:txBody>
            <a:bodyPr wrap="square" lIns="0" tIns="0" rIns="0" bIns="0" rtlCol="0"/>
            <a:lstStyle/>
            <a:p>
              <a:endParaRPr/>
            </a:p>
          </p:txBody>
        </p:sp>
        <p:pic>
          <p:nvPicPr>
            <p:cNvPr id="38" name="object 24">
              <a:extLst>
                <a:ext uri="{FF2B5EF4-FFF2-40B4-BE49-F238E27FC236}">
                  <a16:creationId xmlns:a16="http://schemas.microsoft.com/office/drawing/2014/main" id="{D67B6925-59CF-4D91-9472-DB42EA4C4A37}"/>
                </a:ext>
              </a:extLst>
            </p:cNvPr>
            <p:cNvPicPr/>
            <p:nvPr/>
          </p:nvPicPr>
          <p:blipFill>
            <a:blip r:embed="rId3" cstate="print"/>
            <a:stretch>
              <a:fillRect/>
            </a:stretch>
          </p:blipFill>
          <p:spPr>
            <a:xfrm>
              <a:off x="5752599" y="4930409"/>
              <a:ext cx="116687" cy="116700"/>
            </a:xfrm>
            <a:prstGeom prst="rect">
              <a:avLst/>
            </a:prstGeom>
          </p:spPr>
        </p:pic>
        <p:sp>
          <p:nvSpPr>
            <p:cNvPr id="39" name="object 25">
              <a:extLst>
                <a:ext uri="{FF2B5EF4-FFF2-40B4-BE49-F238E27FC236}">
                  <a16:creationId xmlns:a16="http://schemas.microsoft.com/office/drawing/2014/main" id="{89D4DF3D-0398-4D6F-8E76-BD293CC8561C}"/>
                </a:ext>
              </a:extLst>
            </p:cNvPr>
            <p:cNvSpPr/>
            <p:nvPr/>
          </p:nvSpPr>
          <p:spPr>
            <a:xfrm>
              <a:off x="4977307" y="3151439"/>
              <a:ext cx="1628139" cy="1628139"/>
            </a:xfrm>
            <a:custGeom>
              <a:avLst/>
              <a:gdLst/>
              <a:ahLst/>
              <a:cxnLst/>
              <a:rect l="l" t="t" r="r" b="b"/>
              <a:pathLst>
                <a:path w="1628140" h="1628139">
                  <a:moveTo>
                    <a:pt x="813917" y="0"/>
                  </a:moveTo>
                  <a:lnTo>
                    <a:pt x="766094" y="1381"/>
                  </a:lnTo>
                  <a:lnTo>
                    <a:pt x="718999" y="5475"/>
                  </a:lnTo>
                  <a:lnTo>
                    <a:pt x="672708" y="12206"/>
                  </a:lnTo>
                  <a:lnTo>
                    <a:pt x="627297" y="21496"/>
                  </a:lnTo>
                  <a:lnTo>
                    <a:pt x="582842" y="33269"/>
                  </a:lnTo>
                  <a:lnTo>
                    <a:pt x="539420" y="47450"/>
                  </a:lnTo>
                  <a:lnTo>
                    <a:pt x="497108" y="63961"/>
                  </a:lnTo>
                  <a:lnTo>
                    <a:pt x="455981" y="82727"/>
                  </a:lnTo>
                  <a:lnTo>
                    <a:pt x="416117" y="103671"/>
                  </a:lnTo>
                  <a:lnTo>
                    <a:pt x="377590" y="126716"/>
                  </a:lnTo>
                  <a:lnTo>
                    <a:pt x="340478" y="151787"/>
                  </a:lnTo>
                  <a:lnTo>
                    <a:pt x="304858" y="178807"/>
                  </a:lnTo>
                  <a:lnTo>
                    <a:pt x="270804" y="207700"/>
                  </a:lnTo>
                  <a:lnTo>
                    <a:pt x="238394" y="238390"/>
                  </a:lnTo>
                  <a:lnTo>
                    <a:pt x="207705" y="270799"/>
                  </a:lnTo>
                  <a:lnTo>
                    <a:pt x="178811" y="304852"/>
                  </a:lnTo>
                  <a:lnTo>
                    <a:pt x="151791" y="340473"/>
                  </a:lnTo>
                  <a:lnTo>
                    <a:pt x="126719" y="377585"/>
                  </a:lnTo>
                  <a:lnTo>
                    <a:pt x="103673" y="416111"/>
                  </a:lnTo>
                  <a:lnTo>
                    <a:pt x="82729" y="455976"/>
                  </a:lnTo>
                  <a:lnTo>
                    <a:pt x="63963" y="497103"/>
                  </a:lnTo>
                  <a:lnTo>
                    <a:pt x="47451" y="539415"/>
                  </a:lnTo>
                  <a:lnTo>
                    <a:pt x="33270" y="582837"/>
                  </a:lnTo>
                  <a:lnTo>
                    <a:pt x="21496" y="627293"/>
                  </a:lnTo>
                  <a:lnTo>
                    <a:pt x="12206" y="672704"/>
                  </a:lnTo>
                  <a:lnTo>
                    <a:pt x="5475" y="718997"/>
                  </a:lnTo>
                  <a:lnTo>
                    <a:pt x="1381" y="766093"/>
                  </a:lnTo>
                  <a:lnTo>
                    <a:pt x="0" y="813917"/>
                  </a:lnTo>
                  <a:lnTo>
                    <a:pt x="1381" y="861741"/>
                  </a:lnTo>
                  <a:lnTo>
                    <a:pt x="5475" y="908837"/>
                  </a:lnTo>
                  <a:lnTo>
                    <a:pt x="12206" y="955130"/>
                  </a:lnTo>
                  <a:lnTo>
                    <a:pt x="21496" y="1000542"/>
                  </a:lnTo>
                  <a:lnTo>
                    <a:pt x="33270" y="1044997"/>
                  </a:lnTo>
                  <a:lnTo>
                    <a:pt x="47451" y="1088419"/>
                  </a:lnTo>
                  <a:lnTo>
                    <a:pt x="63963" y="1130731"/>
                  </a:lnTo>
                  <a:lnTo>
                    <a:pt x="82729" y="1171858"/>
                  </a:lnTo>
                  <a:lnTo>
                    <a:pt x="103673" y="1211723"/>
                  </a:lnTo>
                  <a:lnTo>
                    <a:pt x="126719" y="1250250"/>
                  </a:lnTo>
                  <a:lnTo>
                    <a:pt x="151791" y="1287361"/>
                  </a:lnTo>
                  <a:lnTo>
                    <a:pt x="178811" y="1322982"/>
                  </a:lnTo>
                  <a:lnTo>
                    <a:pt x="207705" y="1357035"/>
                  </a:lnTo>
                  <a:lnTo>
                    <a:pt x="238394" y="1389445"/>
                  </a:lnTo>
                  <a:lnTo>
                    <a:pt x="270804" y="1420134"/>
                  </a:lnTo>
                  <a:lnTo>
                    <a:pt x="304858" y="1449027"/>
                  </a:lnTo>
                  <a:lnTo>
                    <a:pt x="340478" y="1476047"/>
                  </a:lnTo>
                  <a:lnTo>
                    <a:pt x="377590" y="1501118"/>
                  </a:lnTo>
                  <a:lnTo>
                    <a:pt x="416117" y="1524164"/>
                  </a:lnTo>
                  <a:lnTo>
                    <a:pt x="455981" y="1545108"/>
                  </a:lnTo>
                  <a:lnTo>
                    <a:pt x="497108" y="1563873"/>
                  </a:lnTo>
                  <a:lnTo>
                    <a:pt x="539420" y="1580385"/>
                  </a:lnTo>
                  <a:lnTo>
                    <a:pt x="582842" y="1594565"/>
                  </a:lnTo>
                  <a:lnTo>
                    <a:pt x="627297" y="1606339"/>
                  </a:lnTo>
                  <a:lnTo>
                    <a:pt x="672708" y="1615629"/>
                  </a:lnTo>
                  <a:lnTo>
                    <a:pt x="718999" y="1622359"/>
                  </a:lnTo>
                  <a:lnTo>
                    <a:pt x="766094" y="1626453"/>
                  </a:lnTo>
                  <a:lnTo>
                    <a:pt x="813917" y="1627835"/>
                  </a:lnTo>
                  <a:lnTo>
                    <a:pt x="861741" y="1626453"/>
                  </a:lnTo>
                  <a:lnTo>
                    <a:pt x="908837" y="1622359"/>
                  </a:lnTo>
                  <a:lnTo>
                    <a:pt x="955130" y="1615629"/>
                  </a:lnTo>
                  <a:lnTo>
                    <a:pt x="1000542" y="1606339"/>
                  </a:lnTo>
                  <a:lnTo>
                    <a:pt x="1044997" y="1594565"/>
                  </a:lnTo>
                  <a:lnTo>
                    <a:pt x="1088419" y="1580385"/>
                  </a:lnTo>
                  <a:lnTo>
                    <a:pt x="1130731" y="1563873"/>
                  </a:lnTo>
                  <a:lnTo>
                    <a:pt x="1171858" y="1545108"/>
                  </a:lnTo>
                  <a:lnTo>
                    <a:pt x="1211723" y="1524164"/>
                  </a:lnTo>
                  <a:lnTo>
                    <a:pt x="1250250" y="1501118"/>
                  </a:lnTo>
                  <a:lnTo>
                    <a:pt x="1287361" y="1476047"/>
                  </a:lnTo>
                  <a:lnTo>
                    <a:pt x="1322982" y="1449027"/>
                  </a:lnTo>
                  <a:lnTo>
                    <a:pt x="1357035" y="1420134"/>
                  </a:lnTo>
                  <a:lnTo>
                    <a:pt x="1389445" y="1389445"/>
                  </a:lnTo>
                  <a:lnTo>
                    <a:pt x="1420134" y="1357035"/>
                  </a:lnTo>
                  <a:lnTo>
                    <a:pt x="1449027" y="1322982"/>
                  </a:lnTo>
                  <a:lnTo>
                    <a:pt x="1476047" y="1287361"/>
                  </a:lnTo>
                  <a:lnTo>
                    <a:pt x="1501118" y="1250250"/>
                  </a:lnTo>
                  <a:lnTo>
                    <a:pt x="1524164" y="1211723"/>
                  </a:lnTo>
                  <a:lnTo>
                    <a:pt x="1545108" y="1171858"/>
                  </a:lnTo>
                  <a:lnTo>
                    <a:pt x="1563873" y="1130731"/>
                  </a:lnTo>
                  <a:lnTo>
                    <a:pt x="1580385" y="1088419"/>
                  </a:lnTo>
                  <a:lnTo>
                    <a:pt x="1594565" y="1044997"/>
                  </a:lnTo>
                  <a:lnTo>
                    <a:pt x="1606339" y="1000542"/>
                  </a:lnTo>
                  <a:lnTo>
                    <a:pt x="1615629" y="955130"/>
                  </a:lnTo>
                  <a:lnTo>
                    <a:pt x="1622359" y="908837"/>
                  </a:lnTo>
                  <a:lnTo>
                    <a:pt x="1626453" y="861741"/>
                  </a:lnTo>
                  <a:lnTo>
                    <a:pt x="1627835" y="813917"/>
                  </a:lnTo>
                  <a:lnTo>
                    <a:pt x="1626453" y="766093"/>
                  </a:lnTo>
                  <a:lnTo>
                    <a:pt x="1622359" y="718997"/>
                  </a:lnTo>
                  <a:lnTo>
                    <a:pt x="1615629" y="672704"/>
                  </a:lnTo>
                  <a:lnTo>
                    <a:pt x="1606339" y="627293"/>
                  </a:lnTo>
                  <a:lnTo>
                    <a:pt x="1594565" y="582837"/>
                  </a:lnTo>
                  <a:lnTo>
                    <a:pt x="1580385" y="539415"/>
                  </a:lnTo>
                  <a:lnTo>
                    <a:pt x="1563873" y="497103"/>
                  </a:lnTo>
                  <a:lnTo>
                    <a:pt x="1545108" y="455976"/>
                  </a:lnTo>
                  <a:lnTo>
                    <a:pt x="1524164" y="416111"/>
                  </a:lnTo>
                  <a:lnTo>
                    <a:pt x="1501118" y="377585"/>
                  </a:lnTo>
                  <a:lnTo>
                    <a:pt x="1476047" y="340473"/>
                  </a:lnTo>
                  <a:lnTo>
                    <a:pt x="1449027" y="304852"/>
                  </a:lnTo>
                  <a:lnTo>
                    <a:pt x="1420134" y="270799"/>
                  </a:lnTo>
                  <a:lnTo>
                    <a:pt x="1389445" y="238390"/>
                  </a:lnTo>
                  <a:lnTo>
                    <a:pt x="1357035" y="207700"/>
                  </a:lnTo>
                  <a:lnTo>
                    <a:pt x="1322982" y="178807"/>
                  </a:lnTo>
                  <a:lnTo>
                    <a:pt x="1287361" y="151787"/>
                  </a:lnTo>
                  <a:lnTo>
                    <a:pt x="1250250" y="126716"/>
                  </a:lnTo>
                  <a:lnTo>
                    <a:pt x="1211723" y="103671"/>
                  </a:lnTo>
                  <a:lnTo>
                    <a:pt x="1171858" y="82727"/>
                  </a:lnTo>
                  <a:lnTo>
                    <a:pt x="1130731" y="63961"/>
                  </a:lnTo>
                  <a:lnTo>
                    <a:pt x="1088419" y="47450"/>
                  </a:lnTo>
                  <a:lnTo>
                    <a:pt x="1044997" y="33269"/>
                  </a:lnTo>
                  <a:lnTo>
                    <a:pt x="1000542" y="21496"/>
                  </a:lnTo>
                  <a:lnTo>
                    <a:pt x="955130" y="12206"/>
                  </a:lnTo>
                  <a:lnTo>
                    <a:pt x="908837" y="5475"/>
                  </a:lnTo>
                  <a:lnTo>
                    <a:pt x="861741" y="1381"/>
                  </a:lnTo>
                  <a:lnTo>
                    <a:pt x="813917" y="0"/>
                  </a:lnTo>
                  <a:close/>
                </a:path>
              </a:pathLst>
            </a:custGeom>
            <a:solidFill>
              <a:srgbClr val="008A5F"/>
            </a:solidFill>
          </p:spPr>
          <p:txBody>
            <a:bodyPr wrap="square" lIns="0" tIns="0" rIns="0" bIns="0" rtlCol="0"/>
            <a:lstStyle/>
            <a:p>
              <a:endParaRPr/>
            </a:p>
          </p:txBody>
        </p:sp>
        <p:sp>
          <p:nvSpPr>
            <p:cNvPr id="40" name="object 26">
              <a:extLst>
                <a:ext uri="{FF2B5EF4-FFF2-40B4-BE49-F238E27FC236}">
                  <a16:creationId xmlns:a16="http://schemas.microsoft.com/office/drawing/2014/main" id="{65651738-6C3B-4598-9995-1C461C03632D}"/>
                </a:ext>
              </a:extLst>
            </p:cNvPr>
            <p:cNvSpPr/>
            <p:nvPr/>
          </p:nvSpPr>
          <p:spPr>
            <a:xfrm>
              <a:off x="5567762" y="3614294"/>
              <a:ext cx="432434" cy="432434"/>
            </a:xfrm>
            <a:custGeom>
              <a:avLst/>
              <a:gdLst/>
              <a:ahLst/>
              <a:cxnLst/>
              <a:rect l="l" t="t" r="r" b="b"/>
              <a:pathLst>
                <a:path w="432435" h="432435">
                  <a:moveTo>
                    <a:pt x="216001" y="0"/>
                  </a:moveTo>
                  <a:lnTo>
                    <a:pt x="173533" y="4147"/>
                  </a:lnTo>
                  <a:lnTo>
                    <a:pt x="133297" y="16333"/>
                  </a:lnTo>
                  <a:lnTo>
                    <a:pt x="96231" y="36170"/>
                  </a:lnTo>
                  <a:lnTo>
                    <a:pt x="63271" y="63271"/>
                  </a:lnTo>
                  <a:lnTo>
                    <a:pt x="36170" y="96231"/>
                  </a:lnTo>
                  <a:lnTo>
                    <a:pt x="16333" y="133297"/>
                  </a:lnTo>
                  <a:lnTo>
                    <a:pt x="4147" y="173533"/>
                  </a:lnTo>
                  <a:lnTo>
                    <a:pt x="0" y="216001"/>
                  </a:lnTo>
                  <a:lnTo>
                    <a:pt x="4147" y="258469"/>
                  </a:lnTo>
                  <a:lnTo>
                    <a:pt x="16333" y="298705"/>
                  </a:lnTo>
                  <a:lnTo>
                    <a:pt x="36170" y="335771"/>
                  </a:lnTo>
                  <a:lnTo>
                    <a:pt x="63271" y="368731"/>
                  </a:lnTo>
                  <a:lnTo>
                    <a:pt x="96231" y="395832"/>
                  </a:lnTo>
                  <a:lnTo>
                    <a:pt x="133297" y="415669"/>
                  </a:lnTo>
                  <a:lnTo>
                    <a:pt x="173533" y="427855"/>
                  </a:lnTo>
                  <a:lnTo>
                    <a:pt x="216001" y="432003"/>
                  </a:lnTo>
                  <a:lnTo>
                    <a:pt x="258469" y="427855"/>
                  </a:lnTo>
                  <a:lnTo>
                    <a:pt x="297945" y="415899"/>
                  </a:lnTo>
                  <a:lnTo>
                    <a:pt x="216001" y="415899"/>
                  </a:lnTo>
                  <a:lnTo>
                    <a:pt x="176700" y="412061"/>
                  </a:lnTo>
                  <a:lnTo>
                    <a:pt x="139463" y="400785"/>
                  </a:lnTo>
                  <a:lnTo>
                    <a:pt x="105157" y="382429"/>
                  </a:lnTo>
                  <a:lnTo>
                    <a:pt x="74650" y="357352"/>
                  </a:lnTo>
                  <a:lnTo>
                    <a:pt x="49573" y="326847"/>
                  </a:lnTo>
                  <a:lnTo>
                    <a:pt x="31218" y="292544"/>
                  </a:lnTo>
                  <a:lnTo>
                    <a:pt x="19941" y="255307"/>
                  </a:lnTo>
                  <a:lnTo>
                    <a:pt x="16103" y="216001"/>
                  </a:lnTo>
                  <a:lnTo>
                    <a:pt x="19941" y="176700"/>
                  </a:lnTo>
                  <a:lnTo>
                    <a:pt x="31218" y="139463"/>
                  </a:lnTo>
                  <a:lnTo>
                    <a:pt x="49573" y="105157"/>
                  </a:lnTo>
                  <a:lnTo>
                    <a:pt x="74650" y="74650"/>
                  </a:lnTo>
                  <a:lnTo>
                    <a:pt x="105157" y="49573"/>
                  </a:lnTo>
                  <a:lnTo>
                    <a:pt x="139463" y="31218"/>
                  </a:lnTo>
                  <a:lnTo>
                    <a:pt x="176700" y="19941"/>
                  </a:lnTo>
                  <a:lnTo>
                    <a:pt x="216001" y="16103"/>
                  </a:lnTo>
                  <a:lnTo>
                    <a:pt x="297086" y="16103"/>
                  </a:lnTo>
                  <a:lnTo>
                    <a:pt x="274616" y="8078"/>
                  </a:lnTo>
                  <a:lnTo>
                    <a:pt x="245680" y="2038"/>
                  </a:lnTo>
                  <a:lnTo>
                    <a:pt x="216001" y="0"/>
                  </a:lnTo>
                  <a:close/>
                </a:path>
                <a:path w="432435" h="432435">
                  <a:moveTo>
                    <a:pt x="404643" y="111658"/>
                  </a:moveTo>
                  <a:lnTo>
                    <a:pt x="386651" y="111658"/>
                  </a:lnTo>
                  <a:lnTo>
                    <a:pt x="389826" y="117220"/>
                  </a:lnTo>
                  <a:lnTo>
                    <a:pt x="401095" y="140406"/>
                  </a:lnTo>
                  <a:lnTo>
                    <a:pt x="409259" y="164830"/>
                  </a:lnTo>
                  <a:lnTo>
                    <a:pt x="414224" y="190144"/>
                  </a:lnTo>
                  <a:lnTo>
                    <a:pt x="415899" y="216001"/>
                  </a:lnTo>
                  <a:lnTo>
                    <a:pt x="412061" y="255307"/>
                  </a:lnTo>
                  <a:lnTo>
                    <a:pt x="400785" y="292544"/>
                  </a:lnTo>
                  <a:lnTo>
                    <a:pt x="382429" y="326847"/>
                  </a:lnTo>
                  <a:lnTo>
                    <a:pt x="357352" y="357352"/>
                  </a:lnTo>
                  <a:lnTo>
                    <a:pt x="326845" y="382429"/>
                  </a:lnTo>
                  <a:lnTo>
                    <a:pt x="292539" y="400785"/>
                  </a:lnTo>
                  <a:lnTo>
                    <a:pt x="255302" y="412061"/>
                  </a:lnTo>
                  <a:lnTo>
                    <a:pt x="216001" y="415899"/>
                  </a:lnTo>
                  <a:lnTo>
                    <a:pt x="297945" y="415899"/>
                  </a:lnTo>
                  <a:lnTo>
                    <a:pt x="335771" y="395832"/>
                  </a:lnTo>
                  <a:lnTo>
                    <a:pt x="368731" y="368731"/>
                  </a:lnTo>
                  <a:lnTo>
                    <a:pt x="395832" y="335771"/>
                  </a:lnTo>
                  <a:lnTo>
                    <a:pt x="415669" y="298705"/>
                  </a:lnTo>
                  <a:lnTo>
                    <a:pt x="427855" y="258469"/>
                  </a:lnTo>
                  <a:lnTo>
                    <a:pt x="432003" y="216001"/>
                  </a:lnTo>
                  <a:lnTo>
                    <a:pt x="429964" y="186328"/>
                  </a:lnTo>
                  <a:lnTo>
                    <a:pt x="423924" y="157391"/>
                  </a:lnTo>
                  <a:lnTo>
                    <a:pt x="413995" y="129587"/>
                  </a:lnTo>
                  <a:lnTo>
                    <a:pt x="404643" y="111658"/>
                  </a:lnTo>
                  <a:close/>
                </a:path>
                <a:path w="432435" h="432435">
                  <a:moveTo>
                    <a:pt x="216001" y="73342"/>
                  </a:moveTo>
                  <a:lnTo>
                    <a:pt x="170958" y="80627"/>
                  </a:lnTo>
                  <a:lnTo>
                    <a:pt x="131802" y="100903"/>
                  </a:lnTo>
                  <a:lnTo>
                    <a:pt x="100897" y="131813"/>
                  </a:lnTo>
                  <a:lnTo>
                    <a:pt x="80627" y="170958"/>
                  </a:lnTo>
                  <a:lnTo>
                    <a:pt x="73342" y="216001"/>
                  </a:lnTo>
                  <a:lnTo>
                    <a:pt x="80629" y="261048"/>
                  </a:lnTo>
                  <a:lnTo>
                    <a:pt x="100903" y="300200"/>
                  </a:lnTo>
                  <a:lnTo>
                    <a:pt x="131802" y="331099"/>
                  </a:lnTo>
                  <a:lnTo>
                    <a:pt x="170958" y="351375"/>
                  </a:lnTo>
                  <a:lnTo>
                    <a:pt x="216001" y="358660"/>
                  </a:lnTo>
                  <a:lnTo>
                    <a:pt x="261045" y="351375"/>
                  </a:lnTo>
                  <a:lnTo>
                    <a:pt x="278075" y="342557"/>
                  </a:lnTo>
                  <a:lnTo>
                    <a:pt x="216001" y="342557"/>
                  </a:lnTo>
                  <a:lnTo>
                    <a:pt x="166786" y="332596"/>
                  </a:lnTo>
                  <a:lnTo>
                    <a:pt x="126553" y="305449"/>
                  </a:lnTo>
                  <a:lnTo>
                    <a:pt x="99406" y="265217"/>
                  </a:lnTo>
                  <a:lnTo>
                    <a:pt x="89446" y="216001"/>
                  </a:lnTo>
                  <a:lnTo>
                    <a:pt x="99406" y="166786"/>
                  </a:lnTo>
                  <a:lnTo>
                    <a:pt x="126553" y="126553"/>
                  </a:lnTo>
                  <a:lnTo>
                    <a:pt x="166786" y="99406"/>
                  </a:lnTo>
                  <a:lnTo>
                    <a:pt x="216001" y="89446"/>
                  </a:lnTo>
                  <a:lnTo>
                    <a:pt x="281094" y="89446"/>
                  </a:lnTo>
                  <a:lnTo>
                    <a:pt x="275210" y="86222"/>
                  </a:lnTo>
                  <a:lnTo>
                    <a:pt x="256214" y="79120"/>
                  </a:lnTo>
                  <a:lnTo>
                    <a:pt x="236387" y="74800"/>
                  </a:lnTo>
                  <a:lnTo>
                    <a:pt x="216001" y="73342"/>
                  </a:lnTo>
                  <a:close/>
                </a:path>
                <a:path w="432435" h="432435">
                  <a:moveTo>
                    <a:pt x="331745" y="132346"/>
                  </a:moveTo>
                  <a:lnTo>
                    <a:pt x="311035" y="132346"/>
                  </a:lnTo>
                  <a:lnTo>
                    <a:pt x="314451" y="136588"/>
                  </a:lnTo>
                  <a:lnTo>
                    <a:pt x="326489" y="154404"/>
                  </a:lnTo>
                  <a:lnTo>
                    <a:pt x="335300" y="173904"/>
                  </a:lnTo>
                  <a:lnTo>
                    <a:pt x="340714" y="194599"/>
                  </a:lnTo>
                  <a:lnTo>
                    <a:pt x="342557" y="216001"/>
                  </a:lnTo>
                  <a:lnTo>
                    <a:pt x="332596" y="265217"/>
                  </a:lnTo>
                  <a:lnTo>
                    <a:pt x="305449" y="305449"/>
                  </a:lnTo>
                  <a:lnTo>
                    <a:pt x="265217" y="332596"/>
                  </a:lnTo>
                  <a:lnTo>
                    <a:pt x="216001" y="342557"/>
                  </a:lnTo>
                  <a:lnTo>
                    <a:pt x="278075" y="342557"/>
                  </a:lnTo>
                  <a:lnTo>
                    <a:pt x="300200" y="331099"/>
                  </a:lnTo>
                  <a:lnTo>
                    <a:pt x="331099" y="300200"/>
                  </a:lnTo>
                  <a:lnTo>
                    <a:pt x="351375" y="261045"/>
                  </a:lnTo>
                  <a:lnTo>
                    <a:pt x="358660" y="216001"/>
                  </a:lnTo>
                  <a:lnTo>
                    <a:pt x="357202" y="195617"/>
                  </a:lnTo>
                  <a:lnTo>
                    <a:pt x="352882" y="175793"/>
                  </a:lnTo>
                  <a:lnTo>
                    <a:pt x="345780" y="156797"/>
                  </a:lnTo>
                  <a:lnTo>
                    <a:pt x="335978" y="138899"/>
                  </a:lnTo>
                  <a:lnTo>
                    <a:pt x="331745" y="132346"/>
                  </a:lnTo>
                  <a:close/>
                </a:path>
                <a:path w="432435" h="432435">
                  <a:moveTo>
                    <a:pt x="216001" y="151002"/>
                  </a:moveTo>
                  <a:lnTo>
                    <a:pt x="190725" y="156119"/>
                  </a:lnTo>
                  <a:lnTo>
                    <a:pt x="170062" y="170062"/>
                  </a:lnTo>
                  <a:lnTo>
                    <a:pt x="156119" y="190725"/>
                  </a:lnTo>
                  <a:lnTo>
                    <a:pt x="151002" y="216001"/>
                  </a:lnTo>
                  <a:lnTo>
                    <a:pt x="156119" y="241277"/>
                  </a:lnTo>
                  <a:lnTo>
                    <a:pt x="170062" y="261940"/>
                  </a:lnTo>
                  <a:lnTo>
                    <a:pt x="190725" y="275884"/>
                  </a:lnTo>
                  <a:lnTo>
                    <a:pt x="216001" y="281000"/>
                  </a:lnTo>
                  <a:lnTo>
                    <a:pt x="241277" y="275884"/>
                  </a:lnTo>
                  <a:lnTo>
                    <a:pt x="257560" y="264896"/>
                  </a:lnTo>
                  <a:lnTo>
                    <a:pt x="216001" y="264896"/>
                  </a:lnTo>
                  <a:lnTo>
                    <a:pt x="196982" y="261045"/>
                  </a:lnTo>
                  <a:lnTo>
                    <a:pt x="181443" y="250559"/>
                  </a:lnTo>
                  <a:lnTo>
                    <a:pt x="170954" y="235016"/>
                  </a:lnTo>
                  <a:lnTo>
                    <a:pt x="167106" y="216001"/>
                  </a:lnTo>
                  <a:lnTo>
                    <a:pt x="170954" y="196987"/>
                  </a:lnTo>
                  <a:lnTo>
                    <a:pt x="181443" y="181443"/>
                  </a:lnTo>
                  <a:lnTo>
                    <a:pt x="196987" y="170954"/>
                  </a:lnTo>
                  <a:lnTo>
                    <a:pt x="216001" y="167106"/>
                  </a:lnTo>
                  <a:lnTo>
                    <a:pt x="276285" y="167106"/>
                  </a:lnTo>
                  <a:lnTo>
                    <a:pt x="278748" y="164642"/>
                  </a:lnTo>
                  <a:lnTo>
                    <a:pt x="255981" y="164642"/>
                  </a:lnTo>
                  <a:lnTo>
                    <a:pt x="252628" y="162344"/>
                  </a:lnTo>
                  <a:lnTo>
                    <a:pt x="244181" y="157443"/>
                  </a:lnTo>
                  <a:lnTo>
                    <a:pt x="235177" y="153892"/>
                  </a:lnTo>
                  <a:lnTo>
                    <a:pt x="225741" y="151732"/>
                  </a:lnTo>
                  <a:lnTo>
                    <a:pt x="216001" y="151002"/>
                  </a:lnTo>
                  <a:close/>
                </a:path>
                <a:path w="432435" h="432435">
                  <a:moveTo>
                    <a:pt x="274250" y="187286"/>
                  </a:moveTo>
                  <a:lnTo>
                    <a:pt x="256095" y="187286"/>
                  </a:lnTo>
                  <a:lnTo>
                    <a:pt x="262928" y="200139"/>
                  </a:lnTo>
                  <a:lnTo>
                    <a:pt x="264896" y="208051"/>
                  </a:lnTo>
                  <a:lnTo>
                    <a:pt x="264896" y="216001"/>
                  </a:lnTo>
                  <a:lnTo>
                    <a:pt x="261048" y="235016"/>
                  </a:lnTo>
                  <a:lnTo>
                    <a:pt x="250559" y="250559"/>
                  </a:lnTo>
                  <a:lnTo>
                    <a:pt x="235016" y="261048"/>
                  </a:lnTo>
                  <a:lnTo>
                    <a:pt x="216001" y="264896"/>
                  </a:lnTo>
                  <a:lnTo>
                    <a:pt x="257560" y="264896"/>
                  </a:lnTo>
                  <a:lnTo>
                    <a:pt x="261940" y="261940"/>
                  </a:lnTo>
                  <a:lnTo>
                    <a:pt x="275884" y="241277"/>
                  </a:lnTo>
                  <a:lnTo>
                    <a:pt x="281000" y="216001"/>
                  </a:lnTo>
                  <a:lnTo>
                    <a:pt x="280271" y="206262"/>
                  </a:lnTo>
                  <a:lnTo>
                    <a:pt x="278110" y="196826"/>
                  </a:lnTo>
                  <a:lnTo>
                    <a:pt x="274560" y="187821"/>
                  </a:lnTo>
                  <a:lnTo>
                    <a:pt x="274250" y="187286"/>
                  </a:lnTo>
                  <a:close/>
                </a:path>
                <a:path w="432435" h="432435">
                  <a:moveTo>
                    <a:pt x="276285" y="167106"/>
                  </a:moveTo>
                  <a:lnTo>
                    <a:pt x="223951" y="167106"/>
                  </a:lnTo>
                  <a:lnTo>
                    <a:pt x="231863" y="169075"/>
                  </a:lnTo>
                  <a:lnTo>
                    <a:pt x="244501" y="175793"/>
                  </a:lnTo>
                  <a:lnTo>
                    <a:pt x="244601" y="176021"/>
                  </a:lnTo>
                  <a:lnTo>
                    <a:pt x="208787" y="211835"/>
                  </a:lnTo>
                  <a:lnTo>
                    <a:pt x="207949" y="213855"/>
                  </a:lnTo>
                  <a:lnTo>
                    <a:pt x="207949" y="218147"/>
                  </a:lnTo>
                  <a:lnTo>
                    <a:pt x="208787" y="220179"/>
                  </a:lnTo>
                  <a:lnTo>
                    <a:pt x="211835" y="223215"/>
                  </a:lnTo>
                  <a:lnTo>
                    <a:pt x="213855" y="224053"/>
                  </a:lnTo>
                  <a:lnTo>
                    <a:pt x="218147" y="224053"/>
                  </a:lnTo>
                  <a:lnTo>
                    <a:pt x="220167" y="223215"/>
                  </a:lnTo>
                  <a:lnTo>
                    <a:pt x="256095" y="187286"/>
                  </a:lnTo>
                  <a:lnTo>
                    <a:pt x="274250" y="187286"/>
                  </a:lnTo>
                  <a:lnTo>
                    <a:pt x="269659" y="179374"/>
                  </a:lnTo>
                  <a:lnTo>
                    <a:pt x="267373" y="176021"/>
                  </a:lnTo>
                  <a:lnTo>
                    <a:pt x="276285" y="167106"/>
                  </a:lnTo>
                  <a:close/>
                </a:path>
                <a:path w="432435" h="432435">
                  <a:moveTo>
                    <a:pt x="281094" y="89446"/>
                  </a:moveTo>
                  <a:lnTo>
                    <a:pt x="216001" y="89446"/>
                  </a:lnTo>
                  <a:lnTo>
                    <a:pt x="237404" y="91288"/>
                  </a:lnTo>
                  <a:lnTo>
                    <a:pt x="258100" y="96702"/>
                  </a:lnTo>
                  <a:lnTo>
                    <a:pt x="277603" y="105514"/>
                  </a:lnTo>
                  <a:lnTo>
                    <a:pt x="295427" y="117551"/>
                  </a:lnTo>
                  <a:lnTo>
                    <a:pt x="299656" y="120967"/>
                  </a:lnTo>
                  <a:lnTo>
                    <a:pt x="255981" y="164642"/>
                  </a:lnTo>
                  <a:lnTo>
                    <a:pt x="278748" y="164642"/>
                  </a:lnTo>
                  <a:lnTo>
                    <a:pt x="311035" y="132346"/>
                  </a:lnTo>
                  <a:lnTo>
                    <a:pt x="331745" y="132346"/>
                  </a:lnTo>
                  <a:lnTo>
                    <a:pt x="330580" y="130543"/>
                  </a:lnTo>
                  <a:lnTo>
                    <a:pt x="367766" y="130543"/>
                  </a:lnTo>
                  <a:lnTo>
                    <a:pt x="381558" y="116751"/>
                  </a:lnTo>
                  <a:lnTo>
                    <a:pt x="358774" y="116751"/>
                  </a:lnTo>
                  <a:lnTo>
                    <a:pt x="318630" y="113372"/>
                  </a:lnTo>
                  <a:lnTo>
                    <a:pt x="317624" y="101422"/>
                  </a:lnTo>
                  <a:lnTo>
                    <a:pt x="301472" y="101422"/>
                  </a:lnTo>
                  <a:lnTo>
                    <a:pt x="293103" y="96024"/>
                  </a:lnTo>
                  <a:lnTo>
                    <a:pt x="281094" y="89446"/>
                  </a:lnTo>
                  <a:close/>
                </a:path>
                <a:path w="432435" h="432435">
                  <a:moveTo>
                    <a:pt x="367766" y="130543"/>
                  </a:moveTo>
                  <a:lnTo>
                    <a:pt x="330580" y="130543"/>
                  </a:lnTo>
                  <a:lnTo>
                    <a:pt x="361099" y="133108"/>
                  </a:lnTo>
                  <a:lnTo>
                    <a:pt x="361708" y="133146"/>
                  </a:lnTo>
                  <a:lnTo>
                    <a:pt x="362342" y="133108"/>
                  </a:lnTo>
                  <a:lnTo>
                    <a:pt x="367766" y="130543"/>
                  </a:lnTo>
                  <a:close/>
                </a:path>
                <a:path w="432435" h="432435">
                  <a:moveTo>
                    <a:pt x="371416" y="33223"/>
                  </a:moveTo>
                  <a:lnTo>
                    <a:pt x="355257" y="33223"/>
                  </a:lnTo>
                  <a:lnTo>
                    <a:pt x="358385" y="70256"/>
                  </a:lnTo>
                  <a:lnTo>
                    <a:pt x="358470" y="70573"/>
                  </a:lnTo>
                  <a:lnTo>
                    <a:pt x="361492" y="73596"/>
                  </a:lnTo>
                  <a:lnTo>
                    <a:pt x="398779" y="76746"/>
                  </a:lnTo>
                  <a:lnTo>
                    <a:pt x="358774" y="116751"/>
                  </a:lnTo>
                  <a:lnTo>
                    <a:pt x="381558" y="116751"/>
                  </a:lnTo>
                  <a:lnTo>
                    <a:pt x="386651" y="111658"/>
                  </a:lnTo>
                  <a:lnTo>
                    <a:pt x="404643" y="111658"/>
                  </a:lnTo>
                  <a:lnTo>
                    <a:pt x="400291" y="103314"/>
                  </a:lnTo>
                  <a:lnTo>
                    <a:pt x="398271" y="100025"/>
                  </a:lnTo>
                  <a:lnTo>
                    <a:pt x="424637" y="73672"/>
                  </a:lnTo>
                  <a:lnTo>
                    <a:pt x="425323" y="70573"/>
                  </a:lnTo>
                  <a:lnTo>
                    <a:pt x="425341" y="70256"/>
                  </a:lnTo>
                  <a:lnTo>
                    <a:pt x="423227" y="64490"/>
                  </a:lnTo>
                  <a:lnTo>
                    <a:pt x="420522" y="62420"/>
                  </a:lnTo>
                  <a:lnTo>
                    <a:pt x="373545" y="58458"/>
                  </a:lnTo>
                  <a:lnTo>
                    <a:pt x="371416" y="33223"/>
                  </a:lnTo>
                  <a:close/>
                </a:path>
                <a:path w="432435" h="432435">
                  <a:moveTo>
                    <a:pt x="297086" y="16103"/>
                  </a:moveTo>
                  <a:lnTo>
                    <a:pt x="216001" y="16103"/>
                  </a:lnTo>
                  <a:lnTo>
                    <a:pt x="241858" y="17779"/>
                  </a:lnTo>
                  <a:lnTo>
                    <a:pt x="267173" y="22744"/>
                  </a:lnTo>
                  <a:lnTo>
                    <a:pt x="291596" y="30907"/>
                  </a:lnTo>
                  <a:lnTo>
                    <a:pt x="314782" y="42176"/>
                  </a:lnTo>
                  <a:lnTo>
                    <a:pt x="320357" y="45351"/>
                  </a:lnTo>
                  <a:lnTo>
                    <a:pt x="299758" y="65951"/>
                  </a:lnTo>
                  <a:lnTo>
                    <a:pt x="298919" y="67906"/>
                  </a:lnTo>
                  <a:lnTo>
                    <a:pt x="298869" y="70573"/>
                  </a:lnTo>
                  <a:lnTo>
                    <a:pt x="301472" y="101422"/>
                  </a:lnTo>
                  <a:lnTo>
                    <a:pt x="317624" y="101422"/>
                  </a:lnTo>
                  <a:lnTo>
                    <a:pt x="315252" y="73228"/>
                  </a:lnTo>
                  <a:lnTo>
                    <a:pt x="354749" y="33731"/>
                  </a:lnTo>
                  <a:lnTo>
                    <a:pt x="331977" y="33731"/>
                  </a:lnTo>
                  <a:lnTo>
                    <a:pt x="328688" y="31711"/>
                  </a:lnTo>
                  <a:lnTo>
                    <a:pt x="302417" y="18007"/>
                  </a:lnTo>
                  <a:lnTo>
                    <a:pt x="297086" y="16103"/>
                  </a:lnTo>
                  <a:close/>
                </a:path>
                <a:path w="432435" h="432435">
                  <a:moveTo>
                    <a:pt x="362775" y="7213"/>
                  </a:moveTo>
                  <a:lnTo>
                    <a:pt x="359676" y="7213"/>
                  </a:lnTo>
                  <a:lnTo>
                    <a:pt x="357657" y="8051"/>
                  </a:lnTo>
                  <a:lnTo>
                    <a:pt x="331977" y="33731"/>
                  </a:lnTo>
                  <a:lnTo>
                    <a:pt x="354749" y="33731"/>
                  </a:lnTo>
                  <a:lnTo>
                    <a:pt x="355257" y="33223"/>
                  </a:lnTo>
                  <a:lnTo>
                    <a:pt x="371416" y="33223"/>
                  </a:lnTo>
                  <a:lnTo>
                    <a:pt x="369582" y="11480"/>
                  </a:lnTo>
                  <a:lnTo>
                    <a:pt x="367525" y="8788"/>
                  </a:lnTo>
                  <a:lnTo>
                    <a:pt x="363702" y="7378"/>
                  </a:lnTo>
                  <a:lnTo>
                    <a:pt x="362775" y="7213"/>
                  </a:lnTo>
                  <a:close/>
                </a:path>
              </a:pathLst>
            </a:custGeom>
            <a:solidFill>
              <a:srgbClr val="FFFFFF"/>
            </a:solidFill>
          </p:spPr>
          <p:txBody>
            <a:bodyPr wrap="square" lIns="0" tIns="0" rIns="0" bIns="0" rtlCol="0"/>
            <a:lstStyle/>
            <a:p>
              <a:endParaRPr/>
            </a:p>
          </p:txBody>
        </p:sp>
      </p:grpSp>
      <p:pic>
        <p:nvPicPr>
          <p:cNvPr id="41" name="object 15">
            <a:extLst>
              <a:ext uri="{FF2B5EF4-FFF2-40B4-BE49-F238E27FC236}">
                <a16:creationId xmlns:a16="http://schemas.microsoft.com/office/drawing/2014/main" id="{70AA6F9C-9B5B-4F03-B0DE-9E530B95DE8A}"/>
              </a:ext>
            </a:extLst>
          </p:cNvPr>
          <p:cNvPicPr/>
          <p:nvPr/>
        </p:nvPicPr>
        <p:blipFill>
          <a:blip r:embed="rId4" cstate="print"/>
          <a:stretch>
            <a:fillRect/>
          </a:stretch>
        </p:blipFill>
        <p:spPr>
          <a:xfrm>
            <a:off x="2806262" y="1528521"/>
            <a:ext cx="3867818" cy="2038515"/>
          </a:xfrm>
          <a:prstGeom prst="rect">
            <a:avLst/>
          </a:prstGeom>
        </p:spPr>
      </p:pic>
      <p:sp>
        <p:nvSpPr>
          <p:cNvPr id="45" name="object 16">
            <a:extLst>
              <a:ext uri="{FF2B5EF4-FFF2-40B4-BE49-F238E27FC236}">
                <a16:creationId xmlns:a16="http://schemas.microsoft.com/office/drawing/2014/main" id="{737F988F-609F-4559-8958-367E1D535C99}"/>
              </a:ext>
            </a:extLst>
          </p:cNvPr>
          <p:cNvSpPr txBox="1"/>
          <p:nvPr/>
        </p:nvSpPr>
        <p:spPr>
          <a:xfrm>
            <a:off x="3185977" y="2744875"/>
            <a:ext cx="779145" cy="223520"/>
          </a:xfrm>
          <a:prstGeom prst="rect">
            <a:avLst/>
          </a:prstGeom>
        </p:spPr>
        <p:txBody>
          <a:bodyPr vert="horz" wrap="square" lIns="0" tIns="12700" rIns="0" bIns="0" rtlCol="0">
            <a:spAutoFit/>
          </a:bodyPr>
          <a:lstStyle/>
          <a:p>
            <a:pPr marL="12700">
              <a:lnSpc>
                <a:spcPct val="100000"/>
              </a:lnSpc>
              <a:spcBef>
                <a:spcPts val="100"/>
              </a:spcBef>
            </a:pPr>
            <a:r>
              <a:rPr sz="1300" b="1" spc="-65">
                <a:solidFill>
                  <a:srgbClr val="FFFFFF"/>
                </a:solidFill>
                <a:latin typeface="Tahoma"/>
                <a:cs typeface="Tahoma"/>
              </a:rPr>
              <a:t>O</a:t>
            </a:r>
            <a:r>
              <a:rPr sz="1300" b="1" spc="-75">
                <a:solidFill>
                  <a:srgbClr val="FFFFFF"/>
                </a:solidFill>
                <a:latin typeface="Tahoma"/>
                <a:cs typeface="Tahoma"/>
              </a:rPr>
              <a:t>ur</a:t>
            </a:r>
            <a:r>
              <a:rPr sz="1300" b="1" spc="-120">
                <a:solidFill>
                  <a:srgbClr val="FFFFFF"/>
                </a:solidFill>
                <a:latin typeface="Tahoma"/>
                <a:cs typeface="Tahoma"/>
              </a:rPr>
              <a:t> </a:t>
            </a:r>
            <a:r>
              <a:rPr sz="1300" b="1" spc="-65">
                <a:solidFill>
                  <a:srgbClr val="FFFFFF"/>
                </a:solidFill>
                <a:latin typeface="Tahoma"/>
                <a:cs typeface="Tahoma"/>
              </a:rPr>
              <a:t>vision</a:t>
            </a:r>
            <a:endParaRPr sz="1300">
              <a:latin typeface="Tahoma"/>
              <a:cs typeface="Tahoma"/>
            </a:endParaRPr>
          </a:p>
        </p:txBody>
      </p:sp>
      <p:sp>
        <p:nvSpPr>
          <p:cNvPr id="46" name="object 17">
            <a:extLst>
              <a:ext uri="{FF2B5EF4-FFF2-40B4-BE49-F238E27FC236}">
                <a16:creationId xmlns:a16="http://schemas.microsoft.com/office/drawing/2014/main" id="{1DA7D6F4-6DCD-4889-9C13-85E919C0C1B1}"/>
              </a:ext>
            </a:extLst>
          </p:cNvPr>
          <p:cNvSpPr txBox="1"/>
          <p:nvPr/>
        </p:nvSpPr>
        <p:spPr>
          <a:xfrm>
            <a:off x="5388237" y="2876827"/>
            <a:ext cx="904875" cy="223520"/>
          </a:xfrm>
          <a:prstGeom prst="rect">
            <a:avLst/>
          </a:prstGeom>
        </p:spPr>
        <p:txBody>
          <a:bodyPr vert="horz" wrap="square" lIns="0" tIns="12700" rIns="0" bIns="0" rtlCol="0">
            <a:spAutoFit/>
          </a:bodyPr>
          <a:lstStyle/>
          <a:p>
            <a:pPr marL="12700">
              <a:lnSpc>
                <a:spcPct val="100000"/>
              </a:lnSpc>
              <a:spcBef>
                <a:spcPts val="100"/>
              </a:spcBef>
            </a:pPr>
            <a:r>
              <a:rPr sz="1300" b="1" spc="-65">
                <a:solidFill>
                  <a:srgbClr val="FFFFFF"/>
                </a:solidFill>
                <a:latin typeface="Tahoma"/>
                <a:cs typeface="Tahoma"/>
              </a:rPr>
              <a:t>O</a:t>
            </a:r>
            <a:r>
              <a:rPr sz="1300" b="1" spc="-75">
                <a:solidFill>
                  <a:srgbClr val="FFFFFF"/>
                </a:solidFill>
                <a:latin typeface="Tahoma"/>
                <a:cs typeface="Tahoma"/>
              </a:rPr>
              <a:t>ur</a:t>
            </a:r>
            <a:r>
              <a:rPr sz="1300" b="1" spc="-120">
                <a:solidFill>
                  <a:srgbClr val="FFFFFF"/>
                </a:solidFill>
                <a:latin typeface="Tahoma"/>
                <a:cs typeface="Tahoma"/>
              </a:rPr>
              <a:t> </a:t>
            </a:r>
            <a:r>
              <a:rPr sz="1300" b="1" spc="-80">
                <a:solidFill>
                  <a:srgbClr val="FFFFFF"/>
                </a:solidFill>
                <a:latin typeface="Tahoma"/>
                <a:cs typeface="Tahoma"/>
              </a:rPr>
              <a:t>mission</a:t>
            </a:r>
            <a:endParaRPr sz="1300">
              <a:latin typeface="Tahoma"/>
              <a:cs typeface="Tahoma"/>
            </a:endParaRPr>
          </a:p>
        </p:txBody>
      </p:sp>
      <p:sp>
        <p:nvSpPr>
          <p:cNvPr id="47" name="object 27">
            <a:extLst>
              <a:ext uri="{FF2B5EF4-FFF2-40B4-BE49-F238E27FC236}">
                <a16:creationId xmlns:a16="http://schemas.microsoft.com/office/drawing/2014/main" id="{31200D5B-9E94-467B-8AB5-FE1355E71A1F}"/>
              </a:ext>
            </a:extLst>
          </p:cNvPr>
          <p:cNvSpPr txBox="1"/>
          <p:nvPr/>
        </p:nvSpPr>
        <p:spPr>
          <a:xfrm>
            <a:off x="7673119" y="2847475"/>
            <a:ext cx="811530" cy="223520"/>
          </a:xfrm>
          <a:prstGeom prst="rect">
            <a:avLst/>
          </a:prstGeom>
        </p:spPr>
        <p:txBody>
          <a:bodyPr vert="horz" wrap="square" lIns="0" tIns="12700" rIns="0" bIns="0" rtlCol="0">
            <a:spAutoFit/>
          </a:bodyPr>
          <a:lstStyle/>
          <a:p>
            <a:pPr marL="12700">
              <a:lnSpc>
                <a:spcPct val="100000"/>
              </a:lnSpc>
              <a:spcBef>
                <a:spcPts val="100"/>
              </a:spcBef>
            </a:pPr>
            <a:r>
              <a:rPr sz="1300" b="1" spc="-65">
                <a:solidFill>
                  <a:srgbClr val="FFFFFF"/>
                </a:solidFill>
                <a:latin typeface="Tahoma"/>
                <a:cs typeface="Tahoma"/>
              </a:rPr>
              <a:t>O</a:t>
            </a:r>
            <a:r>
              <a:rPr sz="1300" b="1" spc="-75">
                <a:solidFill>
                  <a:srgbClr val="FFFFFF"/>
                </a:solidFill>
                <a:latin typeface="Tahoma"/>
                <a:cs typeface="Tahoma"/>
              </a:rPr>
              <a:t>ur</a:t>
            </a:r>
            <a:r>
              <a:rPr sz="1300" b="1" spc="-120">
                <a:solidFill>
                  <a:srgbClr val="FFFFFF"/>
                </a:solidFill>
                <a:latin typeface="Tahoma"/>
                <a:cs typeface="Tahoma"/>
              </a:rPr>
              <a:t> </a:t>
            </a:r>
            <a:r>
              <a:rPr sz="1300" b="1" spc="-75">
                <a:solidFill>
                  <a:srgbClr val="FFFFFF"/>
                </a:solidFill>
                <a:latin typeface="Tahoma"/>
                <a:cs typeface="Tahoma"/>
              </a:rPr>
              <a:t>v</a:t>
            </a:r>
            <a:r>
              <a:rPr sz="1300" b="1" spc="-80">
                <a:solidFill>
                  <a:srgbClr val="FFFFFF"/>
                </a:solidFill>
                <a:latin typeface="Tahoma"/>
                <a:cs typeface="Tahoma"/>
              </a:rPr>
              <a:t>alues</a:t>
            </a:r>
            <a:endParaRPr sz="1300">
              <a:latin typeface="Tahoma"/>
              <a:cs typeface="Tahoma"/>
            </a:endParaRPr>
          </a:p>
        </p:txBody>
      </p:sp>
      <p:sp>
        <p:nvSpPr>
          <p:cNvPr id="4" name="TextBox 3">
            <a:extLst>
              <a:ext uri="{FF2B5EF4-FFF2-40B4-BE49-F238E27FC236}">
                <a16:creationId xmlns:a16="http://schemas.microsoft.com/office/drawing/2014/main" id="{C00F1D09-E4F2-4600-81C5-5C11F9DC34D5}"/>
              </a:ext>
            </a:extLst>
          </p:cNvPr>
          <p:cNvSpPr txBox="1"/>
          <p:nvPr/>
        </p:nvSpPr>
        <p:spPr>
          <a:xfrm>
            <a:off x="2115093" y="3559420"/>
            <a:ext cx="1741980" cy="1204561"/>
          </a:xfrm>
          <a:prstGeom prst="rect">
            <a:avLst/>
          </a:prstGeom>
          <a:noFill/>
        </p:spPr>
        <p:txBody>
          <a:bodyPr wrap="square" rtlCol="0">
            <a:spAutoFit/>
          </a:bodyPr>
          <a:lstStyle/>
          <a:p>
            <a:pPr marR="112395" algn="ctr">
              <a:lnSpc>
                <a:spcPct val="114000"/>
              </a:lnSpc>
            </a:pPr>
            <a:r>
              <a:rPr lang="en-GB" sz="1600" spc="-10">
                <a:solidFill>
                  <a:srgbClr val="414042"/>
                </a:solidFill>
                <a:latin typeface="+mn-lt"/>
                <a:cs typeface="Trebuchet MS"/>
              </a:rPr>
              <a:t>C</a:t>
            </a:r>
            <a:r>
              <a:rPr lang="en-GB" sz="1600">
                <a:solidFill>
                  <a:srgbClr val="414042"/>
                </a:solidFill>
                <a:latin typeface="+mn-lt"/>
                <a:cs typeface="Trebuchet MS"/>
              </a:rPr>
              <a:t>onsis</a:t>
            </a:r>
            <a:r>
              <a:rPr lang="en-GB" sz="1600" spc="-10">
                <a:solidFill>
                  <a:srgbClr val="414042"/>
                </a:solidFill>
                <a:latin typeface="+mn-lt"/>
                <a:cs typeface="Trebuchet MS"/>
              </a:rPr>
              <a:t>t</a:t>
            </a:r>
            <a:r>
              <a:rPr lang="en-GB" sz="1600">
                <a:solidFill>
                  <a:srgbClr val="414042"/>
                </a:solidFill>
                <a:latin typeface="+mn-lt"/>
                <a:cs typeface="Trebuchet MS"/>
              </a:rPr>
              <a:t>e</a:t>
            </a:r>
            <a:r>
              <a:rPr lang="en-GB" sz="1600" spc="-5">
                <a:solidFill>
                  <a:srgbClr val="414042"/>
                </a:solidFill>
                <a:latin typeface="+mn-lt"/>
                <a:cs typeface="Trebuchet MS"/>
              </a:rPr>
              <a:t>nt</a:t>
            </a:r>
            <a:r>
              <a:rPr lang="en-GB" sz="1600">
                <a:solidFill>
                  <a:srgbClr val="414042"/>
                </a:solidFill>
                <a:latin typeface="+mn-lt"/>
                <a:cs typeface="Trebuchet MS"/>
              </a:rPr>
              <a:t>,</a:t>
            </a:r>
            <a:r>
              <a:rPr lang="en-GB" sz="1600" spc="-85">
                <a:solidFill>
                  <a:srgbClr val="414042"/>
                </a:solidFill>
                <a:latin typeface="+mn-lt"/>
                <a:cs typeface="Trebuchet MS"/>
              </a:rPr>
              <a:t> </a:t>
            </a:r>
            <a:r>
              <a:rPr lang="en-GB" sz="1600">
                <a:solidFill>
                  <a:srgbClr val="414042"/>
                </a:solidFill>
                <a:latin typeface="+mn-lt"/>
                <a:cs typeface="Trebuchet MS"/>
              </a:rPr>
              <a:t>sa</a:t>
            </a:r>
            <a:r>
              <a:rPr lang="en-GB" sz="1600" spc="-15">
                <a:solidFill>
                  <a:srgbClr val="414042"/>
                </a:solidFill>
                <a:latin typeface="+mn-lt"/>
                <a:cs typeface="Trebuchet MS"/>
              </a:rPr>
              <a:t>f</a:t>
            </a:r>
            <a:r>
              <a:rPr lang="en-GB" sz="1600">
                <a:solidFill>
                  <a:srgbClr val="414042"/>
                </a:solidFill>
                <a:latin typeface="+mn-lt"/>
                <a:cs typeface="Trebuchet MS"/>
              </a:rPr>
              <a:t>e</a:t>
            </a:r>
            <a:r>
              <a:rPr lang="en-GB" sz="1600" spc="-85">
                <a:solidFill>
                  <a:srgbClr val="414042"/>
                </a:solidFill>
                <a:latin typeface="+mn-lt"/>
                <a:cs typeface="Trebuchet MS"/>
              </a:rPr>
              <a:t> </a:t>
            </a:r>
            <a:r>
              <a:rPr lang="en-GB" sz="1600">
                <a:solidFill>
                  <a:srgbClr val="414042"/>
                </a:solidFill>
                <a:latin typeface="+mn-lt"/>
                <a:cs typeface="Trebuchet MS"/>
              </a:rPr>
              <a:t>and</a:t>
            </a:r>
            <a:r>
              <a:rPr lang="en-GB" sz="1600" spc="-85">
                <a:solidFill>
                  <a:srgbClr val="414042"/>
                </a:solidFill>
                <a:latin typeface="+mn-lt"/>
                <a:cs typeface="Trebuchet MS"/>
              </a:rPr>
              <a:t> </a:t>
            </a:r>
            <a:r>
              <a:rPr lang="en-GB" sz="1600">
                <a:solidFill>
                  <a:srgbClr val="414042"/>
                </a:solidFill>
                <a:latin typeface="+mn-lt"/>
                <a:cs typeface="Trebuchet MS"/>
              </a:rPr>
              <a:t>quali</a:t>
            </a:r>
            <a:r>
              <a:rPr lang="en-GB" sz="1600" spc="5">
                <a:solidFill>
                  <a:srgbClr val="414042"/>
                </a:solidFill>
                <a:latin typeface="+mn-lt"/>
                <a:cs typeface="Trebuchet MS"/>
              </a:rPr>
              <a:t>t</a:t>
            </a:r>
            <a:r>
              <a:rPr lang="en-GB" sz="1600">
                <a:solidFill>
                  <a:srgbClr val="414042"/>
                </a:solidFill>
                <a:latin typeface="+mn-lt"/>
                <a:cs typeface="Trebuchet MS"/>
              </a:rPr>
              <a:t>y</a:t>
            </a:r>
            <a:endParaRPr lang="en-GB" sz="1600">
              <a:latin typeface="+mn-lt"/>
              <a:cs typeface="Trebuchet MS"/>
            </a:endParaRPr>
          </a:p>
          <a:p>
            <a:pPr marR="112395" algn="ctr">
              <a:lnSpc>
                <a:spcPct val="114000"/>
              </a:lnSpc>
              <a:spcBef>
                <a:spcPts val="120"/>
              </a:spcBef>
            </a:pPr>
            <a:r>
              <a:rPr lang="en-GB" sz="1600">
                <a:solidFill>
                  <a:srgbClr val="414042"/>
                </a:solidFill>
                <a:latin typeface="+mn-lt"/>
                <a:cs typeface="Trebuchet MS"/>
              </a:rPr>
              <a:t>healthca</a:t>
            </a:r>
            <a:r>
              <a:rPr lang="en-GB" sz="1600" spc="-10">
                <a:solidFill>
                  <a:srgbClr val="414042"/>
                </a:solidFill>
                <a:latin typeface="+mn-lt"/>
                <a:cs typeface="Trebuchet MS"/>
              </a:rPr>
              <a:t>r</a:t>
            </a:r>
            <a:r>
              <a:rPr lang="en-GB" sz="1600">
                <a:solidFill>
                  <a:srgbClr val="414042"/>
                </a:solidFill>
                <a:latin typeface="+mn-lt"/>
                <a:cs typeface="Trebuchet MS"/>
              </a:rPr>
              <a:t>e</a:t>
            </a:r>
            <a:r>
              <a:rPr lang="en-GB" sz="1600" spc="-85">
                <a:solidFill>
                  <a:srgbClr val="414042"/>
                </a:solidFill>
                <a:latin typeface="+mn-lt"/>
                <a:cs typeface="Trebuchet MS"/>
              </a:rPr>
              <a:t> </a:t>
            </a:r>
            <a:r>
              <a:rPr lang="en-GB" sz="1600" spc="-15">
                <a:solidFill>
                  <a:srgbClr val="414042"/>
                </a:solidFill>
                <a:latin typeface="+mn-lt"/>
                <a:cs typeface="Trebuchet MS"/>
              </a:rPr>
              <a:t>f</a:t>
            </a:r>
            <a:r>
              <a:rPr lang="en-GB" sz="1600">
                <a:solidFill>
                  <a:srgbClr val="414042"/>
                </a:solidFill>
                <a:latin typeface="+mn-lt"/>
                <a:cs typeface="Trebuchet MS"/>
              </a:rPr>
              <a:t>or</a:t>
            </a:r>
            <a:r>
              <a:rPr lang="en-GB" sz="1600" spc="-85">
                <a:solidFill>
                  <a:srgbClr val="414042"/>
                </a:solidFill>
                <a:latin typeface="+mn-lt"/>
                <a:cs typeface="Trebuchet MS"/>
              </a:rPr>
              <a:t> </a:t>
            </a:r>
            <a:r>
              <a:rPr lang="en-GB" sz="1600">
                <a:solidFill>
                  <a:srgbClr val="414042"/>
                </a:solidFill>
                <a:latin typeface="+mn-lt"/>
                <a:cs typeface="Trebuchet MS"/>
              </a:rPr>
              <a:t>al</a:t>
            </a:r>
            <a:r>
              <a:rPr lang="en-GB" sz="1600" spc="-10">
                <a:solidFill>
                  <a:srgbClr val="414042"/>
                </a:solidFill>
                <a:latin typeface="+mn-lt"/>
                <a:cs typeface="Trebuchet MS"/>
              </a:rPr>
              <a:t>l</a:t>
            </a:r>
            <a:endParaRPr lang="en-ZA" sz="1600"/>
          </a:p>
        </p:txBody>
      </p:sp>
      <p:sp>
        <p:nvSpPr>
          <p:cNvPr id="48" name="TextBox 47">
            <a:extLst>
              <a:ext uri="{FF2B5EF4-FFF2-40B4-BE49-F238E27FC236}">
                <a16:creationId xmlns:a16="http://schemas.microsoft.com/office/drawing/2014/main" id="{165FBB6D-47BB-4919-870D-FF0CAD50977F}"/>
              </a:ext>
            </a:extLst>
          </p:cNvPr>
          <p:cNvSpPr txBox="1"/>
          <p:nvPr/>
        </p:nvSpPr>
        <p:spPr>
          <a:xfrm>
            <a:off x="3862550" y="3569125"/>
            <a:ext cx="2469931" cy="2438681"/>
          </a:xfrm>
          <a:prstGeom prst="rect">
            <a:avLst/>
          </a:prstGeom>
          <a:noFill/>
        </p:spPr>
        <p:txBody>
          <a:bodyPr wrap="square" rtlCol="0">
            <a:spAutoFit/>
          </a:bodyPr>
          <a:lstStyle>
            <a:defPPr>
              <a:defRPr lang="en-US"/>
            </a:defPPr>
            <a:lvl1pPr marR="112395" algn="ctr">
              <a:lnSpc>
                <a:spcPct val="114000"/>
              </a:lnSpc>
              <a:defRPr sz="1600" spc="-10">
                <a:solidFill>
                  <a:srgbClr val="414042"/>
                </a:solidFill>
                <a:cs typeface="Trebuchet MS"/>
              </a:defRPr>
            </a:lvl1pPr>
          </a:lstStyle>
          <a:p>
            <a:r>
              <a:rPr lang="en-GB" sz="1500"/>
              <a:t>We monitor and enforce healthcare</a:t>
            </a:r>
          </a:p>
          <a:p>
            <a:r>
              <a:rPr lang="en-GB" sz="1500"/>
              <a:t>safety and quality standards in health  establishments independently,  impartially, fairly, and fearlessly on  behalf of healthcare users.</a:t>
            </a:r>
          </a:p>
        </p:txBody>
      </p:sp>
      <p:sp>
        <p:nvSpPr>
          <p:cNvPr id="49" name="TextBox 48">
            <a:extLst>
              <a:ext uri="{FF2B5EF4-FFF2-40B4-BE49-F238E27FC236}">
                <a16:creationId xmlns:a16="http://schemas.microsoft.com/office/drawing/2014/main" id="{20E58C37-C7EB-43F8-A8CC-608F99BB3DFE}"/>
              </a:ext>
            </a:extLst>
          </p:cNvPr>
          <p:cNvSpPr txBox="1"/>
          <p:nvPr/>
        </p:nvSpPr>
        <p:spPr>
          <a:xfrm>
            <a:off x="6248400" y="3584196"/>
            <a:ext cx="4114802" cy="2175532"/>
          </a:xfrm>
          <a:prstGeom prst="rect">
            <a:avLst/>
          </a:prstGeom>
          <a:noFill/>
        </p:spPr>
        <p:txBody>
          <a:bodyPr wrap="square" rtlCol="0">
            <a:spAutoFit/>
          </a:bodyPr>
          <a:lstStyle>
            <a:defPPr>
              <a:defRPr lang="en-US"/>
            </a:defPPr>
            <a:lvl1pPr marR="112395" algn="ctr">
              <a:lnSpc>
                <a:spcPct val="114000"/>
              </a:lnSpc>
              <a:defRPr sz="1600" spc="-10">
                <a:solidFill>
                  <a:srgbClr val="414042"/>
                </a:solidFill>
                <a:cs typeface="Trebuchet MS"/>
              </a:defRPr>
            </a:lvl1pPr>
          </a:lstStyle>
          <a:p>
            <a:r>
              <a:rPr lang="en-GB" sz="1500"/>
              <a:t>The OHSC’s corporate values are</a:t>
            </a:r>
          </a:p>
          <a:p>
            <a:r>
              <a:rPr lang="en-GB" sz="1500"/>
              <a:t>shaped by ethical considerations and  constitute guiding principles that  govern the actions of all employees.  OHSC staff members are required to  maintain the highest standards of  integrity at all times and our values ensure there is no  doubt of what is required of them</a:t>
            </a:r>
            <a:endParaRPr lang="en-ZA" sz="1500"/>
          </a:p>
        </p:txBody>
      </p:sp>
    </p:spTree>
    <p:extLst>
      <p:ext uri="{BB962C8B-B14F-4D97-AF65-F5344CB8AC3E}">
        <p14:creationId xmlns:p14="http://schemas.microsoft.com/office/powerpoint/2010/main" val="371073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16060E-6DA0-40C0-8CAD-28232790BFC6}"/>
              </a:ext>
            </a:extLst>
          </p:cNvPr>
          <p:cNvSpPr>
            <a:spLocks noGrp="1"/>
          </p:cNvSpPr>
          <p:nvPr>
            <p:ph type="sldNum" sz="quarter" idx="12"/>
          </p:nvPr>
        </p:nvSpPr>
        <p:spPr/>
        <p:txBody>
          <a:bodyPr/>
          <a:lstStyle/>
          <a:p>
            <a:pPr algn="ctr"/>
            <a:fld id="{237A5BC0-5DE3-4FB1-9E0E-7E26CA30218A}" type="slidenum">
              <a:rPr lang="en-US" smtClean="0"/>
              <a:pPr algn="ctr"/>
              <a:t>15</a:t>
            </a:fld>
            <a:endParaRPr lang="en-US"/>
          </a:p>
        </p:txBody>
      </p:sp>
      <p:graphicFrame>
        <p:nvGraphicFramePr>
          <p:cNvPr id="5" name="object 8">
            <a:extLst>
              <a:ext uri="{FF2B5EF4-FFF2-40B4-BE49-F238E27FC236}">
                <a16:creationId xmlns:a16="http://schemas.microsoft.com/office/drawing/2014/main" id="{9922E88F-BDD3-4798-BF15-04BF3BC64644}"/>
              </a:ext>
            </a:extLst>
          </p:cNvPr>
          <p:cNvGraphicFramePr>
            <a:graphicFrameLocks noGrp="1"/>
          </p:cNvGraphicFramePr>
          <p:nvPr/>
        </p:nvGraphicFramePr>
        <p:xfrm>
          <a:off x="1072055" y="1618593"/>
          <a:ext cx="9385739" cy="4283679"/>
        </p:xfrm>
        <a:graphic>
          <a:graphicData uri="http://schemas.openxmlformats.org/drawingml/2006/table">
            <a:tbl>
              <a:tblPr firstRow="1" bandRow="1">
                <a:tableStyleId>{2D5ABB26-0587-4C30-8999-92F81FD0307C}</a:tableStyleId>
              </a:tblPr>
              <a:tblGrid>
                <a:gridCol w="3245081">
                  <a:extLst>
                    <a:ext uri="{9D8B030D-6E8A-4147-A177-3AD203B41FA5}">
                      <a16:colId xmlns:a16="http://schemas.microsoft.com/office/drawing/2014/main" val="20000"/>
                    </a:ext>
                  </a:extLst>
                </a:gridCol>
                <a:gridCol w="2996133">
                  <a:extLst>
                    <a:ext uri="{9D8B030D-6E8A-4147-A177-3AD203B41FA5}">
                      <a16:colId xmlns:a16="http://schemas.microsoft.com/office/drawing/2014/main" val="20001"/>
                    </a:ext>
                  </a:extLst>
                </a:gridCol>
                <a:gridCol w="3144525">
                  <a:extLst>
                    <a:ext uri="{9D8B030D-6E8A-4147-A177-3AD203B41FA5}">
                      <a16:colId xmlns:a16="http://schemas.microsoft.com/office/drawing/2014/main" val="20002"/>
                    </a:ext>
                  </a:extLst>
                </a:gridCol>
              </a:tblGrid>
              <a:tr h="540871">
                <a:tc>
                  <a:txBody>
                    <a:bodyPr/>
                    <a:lstStyle/>
                    <a:p>
                      <a:pPr marL="106680" algn="ctr">
                        <a:lnSpc>
                          <a:spcPct val="100000"/>
                        </a:lnSpc>
                        <a:spcBef>
                          <a:spcPts val="265"/>
                        </a:spcBef>
                      </a:pPr>
                      <a:r>
                        <a:rPr sz="2000" b="1">
                          <a:solidFill>
                            <a:srgbClr val="FFFFFF"/>
                          </a:solidFill>
                          <a:latin typeface="Tahoma"/>
                          <a:cs typeface="Tahoma"/>
                        </a:rPr>
                        <a:t>Human</a:t>
                      </a:r>
                      <a:r>
                        <a:rPr sz="2000" b="1" spc="-110">
                          <a:solidFill>
                            <a:srgbClr val="FFFFFF"/>
                          </a:solidFill>
                          <a:latin typeface="Tahoma"/>
                          <a:cs typeface="Tahoma"/>
                        </a:rPr>
                        <a:t> </a:t>
                      </a:r>
                      <a:r>
                        <a:rPr sz="2000" b="1">
                          <a:solidFill>
                            <a:srgbClr val="FFFFFF"/>
                          </a:solidFill>
                          <a:latin typeface="Tahoma"/>
                          <a:cs typeface="Tahoma"/>
                        </a:rPr>
                        <a:t>digni</a:t>
                      </a:r>
                      <a:r>
                        <a:rPr sz="2000" b="1" spc="5">
                          <a:solidFill>
                            <a:srgbClr val="FFFFFF"/>
                          </a:solidFill>
                          <a:latin typeface="Tahoma"/>
                          <a:cs typeface="Tahoma"/>
                        </a:rPr>
                        <a:t>t</a:t>
                      </a:r>
                      <a:r>
                        <a:rPr sz="2000" b="1">
                          <a:solidFill>
                            <a:srgbClr val="FFFFFF"/>
                          </a:solidFill>
                          <a:latin typeface="Tahoma"/>
                          <a:cs typeface="Tahoma"/>
                        </a:rPr>
                        <a:t>y</a:t>
                      </a:r>
                      <a:endParaRPr sz="2000">
                        <a:latin typeface="Tahoma"/>
                        <a:cs typeface="Tahoma"/>
                      </a:endParaRPr>
                    </a:p>
                  </a:txBody>
                  <a:tcPr marL="0" marR="0" marT="33655" marB="0">
                    <a:solidFill>
                      <a:srgbClr val="0057A2"/>
                    </a:solidFill>
                  </a:tcPr>
                </a:tc>
                <a:tc>
                  <a:txBody>
                    <a:bodyPr/>
                    <a:lstStyle/>
                    <a:p>
                      <a:pPr marL="106680" marR="57150" algn="ctr" defTabSz="914400" rtl="0" eaLnBrk="1" latinLnBrk="0" hangingPunct="1">
                        <a:lnSpc>
                          <a:spcPct val="100000"/>
                        </a:lnSpc>
                        <a:spcBef>
                          <a:spcPts val="265"/>
                        </a:spcBef>
                      </a:pPr>
                      <a:r>
                        <a:rPr sz="2000" b="1" kern="1200">
                          <a:solidFill>
                            <a:srgbClr val="FFFFFF"/>
                          </a:solidFill>
                          <a:latin typeface="Tahoma"/>
                          <a:ea typeface="+mn-ea"/>
                          <a:cs typeface="Tahoma"/>
                        </a:rPr>
                        <a:t>Accountability</a:t>
                      </a:r>
                    </a:p>
                  </a:txBody>
                  <a:tcPr marL="0" marR="0" marT="33655" marB="0">
                    <a:solidFill>
                      <a:srgbClr val="0057A2"/>
                    </a:solidFill>
                  </a:tcPr>
                </a:tc>
                <a:tc>
                  <a:txBody>
                    <a:bodyPr/>
                    <a:lstStyle/>
                    <a:p>
                      <a:pPr marL="106680" marR="163830" algn="ctr" defTabSz="914400" rtl="0" eaLnBrk="1" latinLnBrk="0" hangingPunct="1">
                        <a:lnSpc>
                          <a:spcPct val="100000"/>
                        </a:lnSpc>
                        <a:spcBef>
                          <a:spcPts val="265"/>
                        </a:spcBef>
                      </a:pPr>
                      <a:r>
                        <a:rPr sz="2000" b="1" kern="1200">
                          <a:solidFill>
                            <a:srgbClr val="FFFFFF"/>
                          </a:solidFill>
                          <a:latin typeface="Tahoma"/>
                          <a:ea typeface="+mn-ea"/>
                          <a:cs typeface="Tahoma"/>
                        </a:rPr>
                        <a:t>Transparency</a:t>
                      </a:r>
                    </a:p>
                  </a:txBody>
                  <a:tcPr marL="0" marR="0" marT="33655" marB="0">
                    <a:solidFill>
                      <a:srgbClr val="0057A2"/>
                    </a:solidFill>
                  </a:tcPr>
                </a:tc>
                <a:extLst>
                  <a:ext uri="{0D108BD9-81ED-4DB2-BD59-A6C34878D82A}">
                    <a16:rowId xmlns:a16="http://schemas.microsoft.com/office/drawing/2014/main" val="10000"/>
                  </a:ext>
                </a:extLst>
              </a:tr>
              <a:tr h="1358891">
                <a:tc>
                  <a:txBody>
                    <a:bodyPr/>
                    <a:lstStyle/>
                    <a:p>
                      <a:pPr marL="210820" marR="95885" algn="ctr">
                        <a:lnSpc>
                          <a:spcPct val="111100"/>
                        </a:lnSpc>
                        <a:spcBef>
                          <a:spcPts val="505"/>
                        </a:spcBef>
                      </a:pPr>
                      <a:r>
                        <a:rPr sz="1600" spc="-30">
                          <a:solidFill>
                            <a:srgbClr val="414042"/>
                          </a:solidFill>
                          <a:latin typeface="Trebuchet MS"/>
                          <a:cs typeface="Trebuchet MS"/>
                        </a:rPr>
                        <a:t>W</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h</a:t>
                      </a:r>
                      <a:r>
                        <a:rPr sz="1600" spc="-10">
                          <a:solidFill>
                            <a:srgbClr val="414042"/>
                          </a:solidFill>
                          <a:latin typeface="Trebuchet MS"/>
                          <a:cs typeface="Trebuchet MS"/>
                        </a:rPr>
                        <a:t>av</a:t>
                      </a:r>
                      <a:r>
                        <a:rPr sz="1600">
                          <a:solidFill>
                            <a:srgbClr val="414042"/>
                          </a:solidFill>
                          <a:latin typeface="Trebuchet MS"/>
                          <a:cs typeface="Trebuchet MS"/>
                        </a:rPr>
                        <a:t>e</a:t>
                      </a:r>
                      <a:r>
                        <a:rPr sz="1600" spc="-85">
                          <a:solidFill>
                            <a:srgbClr val="414042"/>
                          </a:solidFill>
                          <a:latin typeface="Trebuchet MS"/>
                          <a:cs typeface="Trebuchet MS"/>
                        </a:rPr>
                        <a:t> </a:t>
                      </a:r>
                      <a:r>
                        <a:rPr sz="1600" spc="-10">
                          <a:solidFill>
                            <a:srgbClr val="414042"/>
                          </a:solidFill>
                          <a:latin typeface="Trebuchet MS"/>
                          <a:cs typeface="Trebuchet MS"/>
                        </a:rPr>
                        <a:t>r</a:t>
                      </a:r>
                      <a:r>
                        <a:rPr sz="1600">
                          <a:solidFill>
                            <a:srgbClr val="414042"/>
                          </a:solidFill>
                          <a:latin typeface="Trebuchet MS"/>
                          <a:cs typeface="Trebuchet MS"/>
                        </a:rPr>
                        <a:t>espe</a:t>
                      </a:r>
                      <a:r>
                        <a:rPr sz="1600" spc="10">
                          <a:solidFill>
                            <a:srgbClr val="414042"/>
                          </a:solidFill>
                          <a:latin typeface="Trebuchet MS"/>
                          <a:cs typeface="Trebuchet MS"/>
                        </a:rPr>
                        <a:t>c</a:t>
                      </a:r>
                      <a:r>
                        <a:rPr sz="1600">
                          <a:solidFill>
                            <a:srgbClr val="414042"/>
                          </a:solidFill>
                          <a:latin typeface="Trebuchet MS"/>
                          <a:cs typeface="Trebuchet MS"/>
                        </a:rPr>
                        <a:t>t</a:t>
                      </a:r>
                      <a:r>
                        <a:rPr sz="1600" spc="-85">
                          <a:solidFill>
                            <a:srgbClr val="414042"/>
                          </a:solidFill>
                          <a:latin typeface="Trebuchet MS"/>
                          <a:cs typeface="Trebuchet MS"/>
                        </a:rPr>
                        <a:t> </a:t>
                      </a:r>
                      <a:r>
                        <a:rPr sz="1600" spc="-15">
                          <a:solidFill>
                            <a:srgbClr val="414042"/>
                          </a:solidFill>
                          <a:latin typeface="Trebuchet MS"/>
                          <a:cs typeface="Trebuchet MS"/>
                        </a:rPr>
                        <a:t>f</a:t>
                      </a:r>
                      <a:r>
                        <a:rPr sz="1600">
                          <a:solidFill>
                            <a:srgbClr val="414042"/>
                          </a:solidFill>
                          <a:latin typeface="Trebuchet MS"/>
                          <a:cs typeface="Trebuchet MS"/>
                        </a:rPr>
                        <a:t>or</a:t>
                      </a:r>
                      <a:r>
                        <a:rPr sz="1600" spc="-85">
                          <a:solidFill>
                            <a:srgbClr val="414042"/>
                          </a:solidFill>
                          <a:latin typeface="Trebuchet MS"/>
                          <a:cs typeface="Trebuchet MS"/>
                        </a:rPr>
                        <a:t> </a:t>
                      </a:r>
                      <a:r>
                        <a:rPr sz="1600">
                          <a:solidFill>
                            <a:srgbClr val="414042"/>
                          </a:solidFill>
                          <a:latin typeface="Trebuchet MS"/>
                          <a:cs typeface="Trebuchet MS"/>
                        </a:rPr>
                        <a:t>human  </a:t>
                      </a:r>
                      <a:r>
                        <a:rPr sz="1600" spc="-30">
                          <a:solidFill>
                            <a:srgbClr val="414042"/>
                          </a:solidFill>
                          <a:latin typeface="Trebuchet MS"/>
                          <a:cs typeface="Trebuchet MS"/>
                        </a:rPr>
                        <a:t>individuality</a:t>
                      </a:r>
                      <a:r>
                        <a:rPr sz="1600" spc="-85">
                          <a:solidFill>
                            <a:srgbClr val="414042"/>
                          </a:solidFill>
                          <a:latin typeface="Trebuchet MS"/>
                          <a:cs typeface="Trebuchet MS"/>
                        </a:rPr>
                        <a:t> </a:t>
                      </a:r>
                      <a:r>
                        <a:rPr sz="1600" spc="-10">
                          <a:solidFill>
                            <a:srgbClr val="414042"/>
                          </a:solidFill>
                          <a:latin typeface="Trebuchet MS"/>
                          <a:cs typeface="Trebuchet MS"/>
                        </a:rPr>
                        <a:t>and</a:t>
                      </a:r>
                      <a:r>
                        <a:rPr sz="1600" spc="-80">
                          <a:solidFill>
                            <a:srgbClr val="414042"/>
                          </a:solidFill>
                          <a:latin typeface="Trebuchet MS"/>
                          <a:cs typeface="Trebuchet MS"/>
                        </a:rPr>
                        <a:t> </a:t>
                      </a:r>
                      <a:r>
                        <a:rPr sz="1600" spc="-55">
                          <a:solidFill>
                            <a:srgbClr val="414042"/>
                          </a:solidFill>
                          <a:latin typeface="Trebuchet MS"/>
                          <a:cs typeface="Trebuchet MS"/>
                        </a:rPr>
                        <a:t>treat</a:t>
                      </a:r>
                      <a:r>
                        <a:rPr sz="1600" spc="-85">
                          <a:solidFill>
                            <a:srgbClr val="414042"/>
                          </a:solidFill>
                          <a:latin typeface="Trebuchet MS"/>
                          <a:cs typeface="Trebuchet MS"/>
                        </a:rPr>
                        <a:t> </a:t>
                      </a:r>
                      <a:r>
                        <a:rPr sz="1600" spc="-30">
                          <a:solidFill>
                            <a:srgbClr val="414042"/>
                          </a:solidFill>
                          <a:latin typeface="Trebuchet MS"/>
                          <a:cs typeface="Trebuchet MS"/>
                        </a:rPr>
                        <a:t>each</a:t>
                      </a:r>
                      <a:r>
                        <a:rPr sz="1600" spc="-80">
                          <a:solidFill>
                            <a:srgbClr val="414042"/>
                          </a:solidFill>
                          <a:latin typeface="Trebuchet MS"/>
                          <a:cs typeface="Trebuchet MS"/>
                        </a:rPr>
                        <a:t> </a:t>
                      </a:r>
                      <a:r>
                        <a:rPr sz="1600" spc="-25">
                          <a:solidFill>
                            <a:srgbClr val="414042"/>
                          </a:solidFill>
                          <a:latin typeface="Trebuchet MS"/>
                          <a:cs typeface="Trebuchet MS"/>
                        </a:rPr>
                        <a:t>individual </a:t>
                      </a:r>
                      <a:r>
                        <a:rPr sz="1600" spc="-260">
                          <a:solidFill>
                            <a:srgbClr val="414042"/>
                          </a:solidFill>
                          <a:latin typeface="Trebuchet MS"/>
                          <a:cs typeface="Trebuchet MS"/>
                        </a:rPr>
                        <a:t> </a:t>
                      </a:r>
                      <a:r>
                        <a:rPr sz="1600">
                          <a:solidFill>
                            <a:srgbClr val="414042"/>
                          </a:solidFill>
                          <a:latin typeface="Trebuchet MS"/>
                          <a:cs typeface="Trebuchet MS"/>
                        </a:rPr>
                        <a:t>as</a:t>
                      </a:r>
                      <a:r>
                        <a:rPr sz="1600" spc="-85">
                          <a:solidFill>
                            <a:srgbClr val="414042"/>
                          </a:solidFill>
                          <a:latin typeface="Trebuchet MS"/>
                          <a:cs typeface="Trebuchet MS"/>
                        </a:rPr>
                        <a:t> </a:t>
                      </a:r>
                      <a:r>
                        <a:rPr sz="1600">
                          <a:solidFill>
                            <a:srgbClr val="414042"/>
                          </a:solidFill>
                          <a:latin typeface="Trebuchet MS"/>
                          <a:cs typeface="Trebuchet MS"/>
                        </a:rPr>
                        <a:t>a</a:t>
                      </a:r>
                      <a:r>
                        <a:rPr sz="1600" spc="-85">
                          <a:solidFill>
                            <a:srgbClr val="414042"/>
                          </a:solidFill>
                          <a:latin typeface="Trebuchet MS"/>
                          <a:cs typeface="Trebuchet MS"/>
                        </a:rPr>
                        <a:t> </a:t>
                      </a:r>
                      <a:r>
                        <a:rPr sz="1600">
                          <a:solidFill>
                            <a:srgbClr val="414042"/>
                          </a:solidFill>
                          <a:latin typeface="Trebuchet MS"/>
                          <a:cs typeface="Trebuchet MS"/>
                        </a:rPr>
                        <a:t>unique</a:t>
                      </a:r>
                      <a:r>
                        <a:rPr sz="1600" spc="-85">
                          <a:solidFill>
                            <a:srgbClr val="414042"/>
                          </a:solidFill>
                          <a:latin typeface="Trebuchet MS"/>
                          <a:cs typeface="Trebuchet MS"/>
                        </a:rPr>
                        <a:t> </a:t>
                      </a:r>
                      <a:r>
                        <a:rPr sz="1600">
                          <a:solidFill>
                            <a:srgbClr val="414042"/>
                          </a:solidFill>
                          <a:latin typeface="Trebuchet MS"/>
                          <a:cs typeface="Trebuchet MS"/>
                        </a:rPr>
                        <a:t>human</a:t>
                      </a:r>
                      <a:r>
                        <a:rPr sz="1600" spc="-85">
                          <a:solidFill>
                            <a:srgbClr val="414042"/>
                          </a:solidFill>
                          <a:latin typeface="Trebuchet MS"/>
                          <a:cs typeface="Trebuchet MS"/>
                        </a:rPr>
                        <a:t> </a:t>
                      </a:r>
                      <a:r>
                        <a:rPr sz="1600">
                          <a:solidFill>
                            <a:srgbClr val="414042"/>
                          </a:solidFill>
                          <a:latin typeface="Trebuchet MS"/>
                          <a:cs typeface="Trebuchet MS"/>
                        </a:rPr>
                        <a:t>bein</a:t>
                      </a:r>
                      <a:r>
                        <a:rPr sz="1600" spc="-15">
                          <a:solidFill>
                            <a:srgbClr val="414042"/>
                          </a:solidFill>
                          <a:latin typeface="Trebuchet MS"/>
                          <a:cs typeface="Trebuchet MS"/>
                        </a:rPr>
                        <a:t>g</a:t>
                      </a:r>
                      <a:r>
                        <a:rPr sz="1600">
                          <a:solidFill>
                            <a:srgbClr val="414042"/>
                          </a:solidFill>
                          <a:latin typeface="Trebuchet MS"/>
                          <a:cs typeface="Trebuchet MS"/>
                        </a:rPr>
                        <a:t>.</a:t>
                      </a:r>
                      <a:endParaRPr sz="1600">
                        <a:latin typeface="Trebuchet MS"/>
                        <a:cs typeface="Trebuchet MS"/>
                      </a:endParaRPr>
                    </a:p>
                  </a:txBody>
                  <a:tcPr marL="0" marR="0" marT="64135" marB="0"/>
                </a:tc>
                <a:tc>
                  <a:txBody>
                    <a:bodyPr/>
                    <a:lstStyle/>
                    <a:p>
                      <a:pPr marL="422275" marR="306070" indent="-173355" algn="ctr">
                        <a:lnSpc>
                          <a:spcPct val="111100"/>
                        </a:lnSpc>
                        <a:spcBef>
                          <a:spcPts val="505"/>
                        </a:spcBef>
                      </a:pPr>
                      <a:r>
                        <a:rPr sz="1600" spc="-30">
                          <a:solidFill>
                            <a:srgbClr val="414042"/>
                          </a:solidFill>
                          <a:latin typeface="Trebuchet MS"/>
                          <a:cs typeface="Trebuchet MS"/>
                        </a:rPr>
                        <a:t>W</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take</a:t>
                      </a:r>
                      <a:r>
                        <a:rPr sz="1600" spc="-85">
                          <a:solidFill>
                            <a:srgbClr val="414042"/>
                          </a:solidFill>
                          <a:latin typeface="Trebuchet MS"/>
                          <a:cs typeface="Trebuchet MS"/>
                        </a:rPr>
                        <a:t> </a:t>
                      </a:r>
                      <a:r>
                        <a:rPr sz="1600" spc="-10">
                          <a:solidFill>
                            <a:srgbClr val="414042"/>
                          </a:solidFill>
                          <a:latin typeface="Trebuchet MS"/>
                          <a:cs typeface="Trebuchet MS"/>
                        </a:rPr>
                        <a:t>r</a:t>
                      </a:r>
                      <a:r>
                        <a:rPr sz="1600">
                          <a:solidFill>
                            <a:srgbClr val="414042"/>
                          </a:solidFill>
                          <a:latin typeface="Trebuchet MS"/>
                          <a:cs typeface="Trebuchet MS"/>
                        </a:rPr>
                        <a:t>esponsibili</a:t>
                      </a:r>
                      <a:r>
                        <a:rPr sz="1600" spc="5">
                          <a:solidFill>
                            <a:srgbClr val="414042"/>
                          </a:solidFill>
                          <a:latin typeface="Trebuchet MS"/>
                          <a:cs typeface="Trebuchet MS"/>
                        </a:rPr>
                        <a:t>t</a:t>
                      </a:r>
                      <a:r>
                        <a:rPr sz="1600">
                          <a:solidFill>
                            <a:srgbClr val="414042"/>
                          </a:solidFill>
                          <a:latin typeface="Trebuchet MS"/>
                          <a:cs typeface="Trebuchet MS"/>
                        </a:rPr>
                        <a:t>y</a:t>
                      </a:r>
                      <a:r>
                        <a:rPr sz="1600" spc="-85">
                          <a:solidFill>
                            <a:srgbClr val="414042"/>
                          </a:solidFill>
                          <a:latin typeface="Trebuchet MS"/>
                          <a:cs typeface="Trebuchet MS"/>
                        </a:rPr>
                        <a:t> </a:t>
                      </a:r>
                      <a:r>
                        <a:rPr sz="1600" spc="-15">
                          <a:solidFill>
                            <a:srgbClr val="414042"/>
                          </a:solidFill>
                          <a:latin typeface="Trebuchet MS"/>
                          <a:cs typeface="Trebuchet MS"/>
                        </a:rPr>
                        <a:t>f</a:t>
                      </a:r>
                      <a:r>
                        <a:rPr sz="1600">
                          <a:solidFill>
                            <a:srgbClr val="414042"/>
                          </a:solidFill>
                          <a:latin typeface="Trebuchet MS"/>
                          <a:cs typeface="Trebuchet MS"/>
                        </a:rPr>
                        <a:t>or</a:t>
                      </a:r>
                      <a:r>
                        <a:rPr sz="1600" spc="-85">
                          <a:solidFill>
                            <a:srgbClr val="414042"/>
                          </a:solidFill>
                          <a:latin typeface="Trebuchet MS"/>
                          <a:cs typeface="Trebuchet MS"/>
                        </a:rPr>
                        <a:t> </a:t>
                      </a:r>
                      <a:r>
                        <a:rPr sz="1600">
                          <a:solidFill>
                            <a:srgbClr val="414042"/>
                          </a:solidFill>
                          <a:latin typeface="Trebuchet MS"/>
                          <a:cs typeface="Trebuchet MS"/>
                        </a:rPr>
                        <a:t>our  </a:t>
                      </a:r>
                      <a:r>
                        <a:rPr sz="1600" spc="-10">
                          <a:solidFill>
                            <a:srgbClr val="414042"/>
                          </a:solidFill>
                          <a:latin typeface="Trebuchet MS"/>
                          <a:cs typeface="Trebuchet MS"/>
                        </a:rPr>
                        <a:t>r</a:t>
                      </a:r>
                      <a:r>
                        <a:rPr sz="1600">
                          <a:solidFill>
                            <a:srgbClr val="414042"/>
                          </a:solidFill>
                          <a:latin typeface="Trebuchet MS"/>
                          <a:cs typeface="Trebuchet MS"/>
                        </a:rPr>
                        <a:t>esults</a:t>
                      </a:r>
                      <a:r>
                        <a:rPr sz="1600" spc="-85">
                          <a:solidFill>
                            <a:srgbClr val="414042"/>
                          </a:solidFill>
                          <a:latin typeface="Trebuchet MS"/>
                          <a:cs typeface="Trebuchet MS"/>
                        </a:rPr>
                        <a:t> </a:t>
                      </a:r>
                      <a:r>
                        <a:rPr sz="1600">
                          <a:solidFill>
                            <a:srgbClr val="414042"/>
                          </a:solidFill>
                          <a:latin typeface="Trebuchet MS"/>
                          <a:cs typeface="Trebuchet MS"/>
                        </a:rPr>
                        <a:t>and</a:t>
                      </a:r>
                      <a:r>
                        <a:rPr sz="1600" spc="-85">
                          <a:solidFill>
                            <a:srgbClr val="414042"/>
                          </a:solidFill>
                          <a:latin typeface="Trebuchet MS"/>
                          <a:cs typeface="Trebuchet MS"/>
                        </a:rPr>
                        <a:t> </a:t>
                      </a:r>
                      <a:r>
                        <a:rPr sz="1600">
                          <a:solidFill>
                            <a:srgbClr val="414042"/>
                          </a:solidFill>
                          <a:latin typeface="Trebuchet MS"/>
                          <a:cs typeface="Trebuchet MS"/>
                        </a:rPr>
                        <a:t>ou</a:t>
                      </a:r>
                      <a:r>
                        <a:rPr sz="1600" spc="-10">
                          <a:solidFill>
                            <a:srgbClr val="414042"/>
                          </a:solidFill>
                          <a:latin typeface="Trebuchet MS"/>
                          <a:cs typeface="Trebuchet MS"/>
                        </a:rPr>
                        <a:t>tc</a:t>
                      </a:r>
                      <a:r>
                        <a:rPr sz="1600">
                          <a:solidFill>
                            <a:srgbClr val="414042"/>
                          </a:solidFill>
                          <a:latin typeface="Trebuchet MS"/>
                          <a:cs typeface="Trebuchet MS"/>
                        </a:rPr>
                        <a:t>ome</a:t>
                      </a:r>
                      <a:r>
                        <a:rPr sz="1600" spc="-10">
                          <a:solidFill>
                            <a:srgbClr val="414042"/>
                          </a:solidFill>
                          <a:latin typeface="Trebuchet MS"/>
                          <a:cs typeface="Trebuchet MS"/>
                        </a:rPr>
                        <a:t>s</a:t>
                      </a:r>
                      <a:r>
                        <a:rPr sz="1600">
                          <a:solidFill>
                            <a:srgbClr val="414042"/>
                          </a:solidFill>
                          <a:latin typeface="Trebuchet MS"/>
                          <a:cs typeface="Trebuchet MS"/>
                        </a:rPr>
                        <a:t>.</a:t>
                      </a:r>
                      <a:endParaRPr sz="1600">
                        <a:latin typeface="Trebuchet MS"/>
                        <a:cs typeface="Trebuchet MS"/>
                      </a:endParaRPr>
                    </a:p>
                  </a:txBody>
                  <a:tcPr marL="0" marR="0" marT="64135" marB="0"/>
                </a:tc>
                <a:tc>
                  <a:txBody>
                    <a:bodyPr/>
                    <a:lstStyle/>
                    <a:p>
                      <a:pPr marL="168910" marR="332740" algn="ctr">
                        <a:lnSpc>
                          <a:spcPct val="111100"/>
                        </a:lnSpc>
                        <a:spcBef>
                          <a:spcPts val="505"/>
                        </a:spcBef>
                      </a:pPr>
                      <a:r>
                        <a:rPr sz="1600" spc="-30">
                          <a:solidFill>
                            <a:srgbClr val="414042"/>
                          </a:solidFill>
                          <a:latin typeface="Trebuchet MS"/>
                          <a:cs typeface="Trebuchet MS"/>
                        </a:rPr>
                        <a:t>W</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ope</a:t>
                      </a:r>
                      <a:r>
                        <a:rPr sz="1600" spc="-5">
                          <a:solidFill>
                            <a:srgbClr val="414042"/>
                          </a:solidFill>
                          <a:latin typeface="Trebuchet MS"/>
                          <a:cs typeface="Trebuchet MS"/>
                        </a:rPr>
                        <a:t>ra</a:t>
                      </a:r>
                      <a:r>
                        <a:rPr sz="1600" spc="-10">
                          <a:solidFill>
                            <a:srgbClr val="414042"/>
                          </a:solidFill>
                          <a:latin typeface="Trebuchet MS"/>
                          <a:cs typeface="Trebuchet MS"/>
                        </a:rPr>
                        <a:t>t</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in</a:t>
                      </a:r>
                      <a:r>
                        <a:rPr sz="1600" spc="-85">
                          <a:solidFill>
                            <a:srgbClr val="414042"/>
                          </a:solidFill>
                          <a:latin typeface="Trebuchet MS"/>
                          <a:cs typeface="Trebuchet MS"/>
                        </a:rPr>
                        <a:t> </a:t>
                      </a:r>
                      <a:r>
                        <a:rPr sz="1600">
                          <a:solidFill>
                            <a:srgbClr val="414042"/>
                          </a:solidFill>
                          <a:latin typeface="Trebuchet MS"/>
                          <a:cs typeface="Trebuchet MS"/>
                        </a:rPr>
                        <a:t>a</a:t>
                      </a:r>
                      <a:r>
                        <a:rPr sz="1600" spc="-85">
                          <a:solidFill>
                            <a:srgbClr val="414042"/>
                          </a:solidFill>
                          <a:latin typeface="Trebuchet MS"/>
                          <a:cs typeface="Trebuchet MS"/>
                        </a:rPr>
                        <a:t> </a:t>
                      </a:r>
                      <a:r>
                        <a:rPr sz="1600" spc="-5">
                          <a:solidFill>
                            <a:srgbClr val="414042"/>
                          </a:solidFill>
                          <a:latin typeface="Trebuchet MS"/>
                          <a:cs typeface="Trebuchet MS"/>
                        </a:rPr>
                        <a:t>w</a:t>
                      </a:r>
                      <a:r>
                        <a:rPr sz="1600" spc="-10">
                          <a:solidFill>
                            <a:srgbClr val="414042"/>
                          </a:solidFill>
                          <a:latin typeface="Trebuchet MS"/>
                          <a:cs typeface="Trebuchet MS"/>
                        </a:rPr>
                        <a:t>a</a:t>
                      </a:r>
                      <a:r>
                        <a:rPr sz="1600">
                          <a:solidFill>
                            <a:srgbClr val="414042"/>
                          </a:solidFill>
                          <a:latin typeface="Trebuchet MS"/>
                          <a:cs typeface="Trebuchet MS"/>
                        </a:rPr>
                        <a:t>y</a:t>
                      </a:r>
                      <a:r>
                        <a:rPr sz="1600" spc="-85">
                          <a:solidFill>
                            <a:srgbClr val="414042"/>
                          </a:solidFill>
                          <a:latin typeface="Trebuchet MS"/>
                          <a:cs typeface="Trebuchet MS"/>
                        </a:rPr>
                        <a:t> </a:t>
                      </a:r>
                      <a:r>
                        <a:rPr sz="1600">
                          <a:solidFill>
                            <a:srgbClr val="414042"/>
                          </a:solidFill>
                          <a:latin typeface="Trebuchet MS"/>
                          <a:cs typeface="Trebuchet MS"/>
                        </a:rPr>
                        <a:t>th</a:t>
                      </a:r>
                      <a:r>
                        <a:rPr sz="1600" spc="-5">
                          <a:solidFill>
                            <a:srgbClr val="414042"/>
                          </a:solidFill>
                          <a:latin typeface="Trebuchet MS"/>
                          <a:cs typeface="Trebuchet MS"/>
                        </a:rPr>
                        <a:t>a</a:t>
                      </a:r>
                      <a:r>
                        <a:rPr sz="1600">
                          <a:solidFill>
                            <a:srgbClr val="414042"/>
                          </a:solidFill>
                          <a:latin typeface="Trebuchet MS"/>
                          <a:cs typeface="Trebuchet MS"/>
                        </a:rPr>
                        <a:t>t</a:t>
                      </a:r>
                      <a:r>
                        <a:rPr sz="1600" spc="-85">
                          <a:solidFill>
                            <a:srgbClr val="414042"/>
                          </a:solidFill>
                          <a:latin typeface="Trebuchet MS"/>
                          <a:cs typeface="Trebuchet MS"/>
                        </a:rPr>
                        <a:t> </a:t>
                      </a:r>
                      <a:r>
                        <a:rPr sz="1600">
                          <a:solidFill>
                            <a:srgbClr val="414042"/>
                          </a:solidFill>
                          <a:latin typeface="Trebuchet MS"/>
                          <a:cs typeface="Trebuchet MS"/>
                        </a:rPr>
                        <a:t>c</a:t>
                      </a:r>
                      <a:r>
                        <a:rPr sz="1600" spc="-10">
                          <a:solidFill>
                            <a:srgbClr val="414042"/>
                          </a:solidFill>
                          <a:latin typeface="Trebuchet MS"/>
                          <a:cs typeface="Trebuchet MS"/>
                        </a:rPr>
                        <a:t>r</a:t>
                      </a:r>
                      <a:r>
                        <a:rPr sz="1600">
                          <a:solidFill>
                            <a:srgbClr val="414042"/>
                          </a:solidFill>
                          <a:latin typeface="Trebuchet MS"/>
                          <a:cs typeface="Trebuchet MS"/>
                        </a:rPr>
                        <a:t>e</a:t>
                      </a:r>
                      <a:r>
                        <a:rPr sz="1600" spc="-5">
                          <a:solidFill>
                            <a:srgbClr val="414042"/>
                          </a:solidFill>
                          <a:latin typeface="Trebuchet MS"/>
                          <a:cs typeface="Trebuchet MS"/>
                        </a:rPr>
                        <a:t>a</a:t>
                      </a:r>
                      <a:r>
                        <a:rPr sz="1600" spc="-10">
                          <a:solidFill>
                            <a:srgbClr val="414042"/>
                          </a:solidFill>
                          <a:latin typeface="Trebuchet MS"/>
                          <a:cs typeface="Trebuchet MS"/>
                        </a:rPr>
                        <a:t>t</a:t>
                      </a:r>
                      <a:r>
                        <a:rPr sz="1600">
                          <a:solidFill>
                            <a:srgbClr val="414042"/>
                          </a:solidFill>
                          <a:latin typeface="Trebuchet MS"/>
                          <a:cs typeface="Trebuchet MS"/>
                        </a:rPr>
                        <a:t>es  openness</a:t>
                      </a:r>
                      <a:r>
                        <a:rPr sz="1600" spc="-85">
                          <a:solidFill>
                            <a:srgbClr val="414042"/>
                          </a:solidFill>
                          <a:latin typeface="Trebuchet MS"/>
                          <a:cs typeface="Trebuchet MS"/>
                        </a:rPr>
                        <a:t> </a:t>
                      </a:r>
                      <a:r>
                        <a:rPr sz="1600">
                          <a:solidFill>
                            <a:srgbClr val="414042"/>
                          </a:solidFill>
                          <a:latin typeface="Trebuchet MS"/>
                          <a:cs typeface="Trebuchet MS"/>
                        </a:rPr>
                        <a:t>be</a:t>
                      </a:r>
                      <a:r>
                        <a:rPr sz="1600" spc="5">
                          <a:solidFill>
                            <a:srgbClr val="414042"/>
                          </a:solidFill>
                          <a:latin typeface="Trebuchet MS"/>
                          <a:cs typeface="Trebuchet MS"/>
                        </a:rPr>
                        <a:t>t</a:t>
                      </a:r>
                      <a:r>
                        <a:rPr sz="1600" spc="-10">
                          <a:solidFill>
                            <a:srgbClr val="414042"/>
                          </a:solidFill>
                          <a:latin typeface="Trebuchet MS"/>
                          <a:cs typeface="Trebuchet MS"/>
                        </a:rPr>
                        <a:t>w</a:t>
                      </a:r>
                      <a:r>
                        <a:rPr sz="1600">
                          <a:solidFill>
                            <a:srgbClr val="414042"/>
                          </a:solidFill>
                          <a:latin typeface="Trebuchet MS"/>
                          <a:cs typeface="Trebuchet MS"/>
                        </a:rPr>
                        <a:t>een</a:t>
                      </a:r>
                      <a:r>
                        <a:rPr sz="1600" spc="-85">
                          <a:solidFill>
                            <a:srgbClr val="414042"/>
                          </a:solidFill>
                          <a:latin typeface="Trebuchet MS"/>
                          <a:cs typeface="Trebuchet MS"/>
                        </a:rPr>
                        <a:t> </a:t>
                      </a:r>
                      <a:r>
                        <a:rPr sz="1600">
                          <a:solidFill>
                            <a:srgbClr val="414042"/>
                          </a:solidFill>
                          <a:latin typeface="Trebuchet MS"/>
                          <a:cs typeface="Trebuchet MS"/>
                        </a:rPr>
                        <a:t>managers  and</a:t>
                      </a:r>
                      <a:r>
                        <a:rPr sz="1600" spc="-85">
                          <a:solidFill>
                            <a:srgbClr val="414042"/>
                          </a:solidFill>
                          <a:latin typeface="Trebuchet MS"/>
                          <a:cs typeface="Trebuchet MS"/>
                        </a:rPr>
                        <a:t> </a:t>
                      </a:r>
                      <a:r>
                        <a:rPr sz="1600">
                          <a:solidFill>
                            <a:srgbClr val="414042"/>
                          </a:solidFill>
                          <a:latin typeface="Trebuchet MS"/>
                          <a:cs typeface="Trebuchet MS"/>
                        </a:rPr>
                        <a:t>empl</a:t>
                      </a:r>
                      <a:r>
                        <a:rPr sz="1600" spc="-10">
                          <a:solidFill>
                            <a:srgbClr val="414042"/>
                          </a:solidFill>
                          <a:latin typeface="Trebuchet MS"/>
                          <a:cs typeface="Trebuchet MS"/>
                        </a:rPr>
                        <a:t>oy</a:t>
                      </a:r>
                      <a:r>
                        <a:rPr sz="1600">
                          <a:solidFill>
                            <a:srgbClr val="414042"/>
                          </a:solidFill>
                          <a:latin typeface="Trebuchet MS"/>
                          <a:cs typeface="Trebuchet MS"/>
                        </a:rPr>
                        <a:t>ee</a:t>
                      </a:r>
                      <a:r>
                        <a:rPr sz="1600" spc="-10">
                          <a:solidFill>
                            <a:srgbClr val="414042"/>
                          </a:solidFill>
                          <a:latin typeface="Trebuchet MS"/>
                          <a:cs typeface="Trebuchet MS"/>
                        </a:rPr>
                        <a:t>s</a:t>
                      </a:r>
                      <a:r>
                        <a:rPr sz="1600">
                          <a:solidFill>
                            <a:srgbClr val="414042"/>
                          </a:solidFill>
                          <a:latin typeface="Trebuchet MS"/>
                          <a:cs typeface="Trebuchet MS"/>
                        </a:rPr>
                        <a:t>.</a:t>
                      </a:r>
                      <a:endParaRPr sz="1600">
                        <a:latin typeface="Trebuchet MS"/>
                        <a:cs typeface="Trebuchet MS"/>
                      </a:endParaRPr>
                    </a:p>
                  </a:txBody>
                  <a:tcPr marL="0" marR="0" marT="64135" marB="0"/>
                </a:tc>
                <a:extLst>
                  <a:ext uri="{0D108BD9-81ED-4DB2-BD59-A6C34878D82A}">
                    <a16:rowId xmlns:a16="http://schemas.microsoft.com/office/drawing/2014/main" val="10001"/>
                  </a:ext>
                </a:extLst>
              </a:tr>
              <a:tr h="446278">
                <a:tc>
                  <a:txBody>
                    <a:bodyPr/>
                    <a:lstStyle/>
                    <a:p>
                      <a:pPr marL="106680" marR="57150" algn="ctr" defTabSz="914400" rtl="0" eaLnBrk="1" latinLnBrk="0" hangingPunct="1">
                        <a:lnSpc>
                          <a:spcPct val="100000"/>
                        </a:lnSpc>
                        <a:spcBef>
                          <a:spcPts val="265"/>
                        </a:spcBef>
                      </a:pPr>
                      <a:r>
                        <a:rPr sz="2000" b="1" kern="1200">
                          <a:solidFill>
                            <a:srgbClr val="FFFFFF"/>
                          </a:solidFill>
                          <a:latin typeface="Tahoma"/>
                          <a:ea typeface="+mn-ea"/>
                          <a:cs typeface="Tahoma"/>
                        </a:rPr>
                        <a:t>Quality healthcare</a:t>
                      </a:r>
                    </a:p>
                  </a:txBody>
                  <a:tcPr marL="0" marR="0" marT="33655" marB="0">
                    <a:solidFill>
                      <a:srgbClr val="0057A2"/>
                    </a:solidFill>
                  </a:tcPr>
                </a:tc>
                <a:tc>
                  <a:txBody>
                    <a:bodyPr/>
                    <a:lstStyle/>
                    <a:p>
                      <a:pPr marL="106680" marR="57150" algn="ctr" defTabSz="914400" rtl="0" eaLnBrk="1" latinLnBrk="0" hangingPunct="1">
                        <a:lnSpc>
                          <a:spcPct val="100000"/>
                        </a:lnSpc>
                        <a:spcBef>
                          <a:spcPts val="265"/>
                        </a:spcBef>
                      </a:pPr>
                      <a:r>
                        <a:rPr sz="2000" b="1" kern="1200">
                          <a:solidFill>
                            <a:srgbClr val="FFFFFF"/>
                          </a:solidFill>
                          <a:latin typeface="Tahoma"/>
                          <a:ea typeface="+mn-ea"/>
                          <a:cs typeface="Tahoma"/>
                        </a:rPr>
                        <a:t>Safety</a:t>
                      </a:r>
                    </a:p>
                  </a:txBody>
                  <a:tcPr marL="0" marR="0" marT="33655" marB="0">
                    <a:solidFill>
                      <a:srgbClr val="0057A2"/>
                    </a:solidFill>
                  </a:tcPr>
                </a:tc>
                <a:tc>
                  <a:txBody>
                    <a:bodyPr/>
                    <a:lstStyle/>
                    <a:p>
                      <a:pPr marL="106680" marR="57150" algn="ctr" defTabSz="914400" rtl="0" eaLnBrk="1" latinLnBrk="0" hangingPunct="1">
                        <a:lnSpc>
                          <a:spcPct val="100000"/>
                        </a:lnSpc>
                        <a:spcBef>
                          <a:spcPts val="265"/>
                        </a:spcBef>
                      </a:pPr>
                      <a:r>
                        <a:rPr sz="2000" b="1" kern="1200">
                          <a:solidFill>
                            <a:srgbClr val="FFFFFF"/>
                          </a:solidFill>
                          <a:latin typeface="Tahoma"/>
                          <a:ea typeface="+mn-ea"/>
                          <a:cs typeface="Tahoma"/>
                        </a:rPr>
                        <a:t>Integrity</a:t>
                      </a:r>
                    </a:p>
                  </a:txBody>
                  <a:tcPr marL="0" marR="0" marT="33655" marB="0">
                    <a:solidFill>
                      <a:srgbClr val="0057A2"/>
                    </a:solidFill>
                  </a:tcPr>
                </a:tc>
                <a:extLst>
                  <a:ext uri="{0D108BD9-81ED-4DB2-BD59-A6C34878D82A}">
                    <a16:rowId xmlns:a16="http://schemas.microsoft.com/office/drawing/2014/main" val="10002"/>
                  </a:ext>
                </a:extLst>
              </a:tr>
              <a:tr h="1668912">
                <a:tc>
                  <a:txBody>
                    <a:bodyPr/>
                    <a:lstStyle/>
                    <a:p>
                      <a:pPr marL="258445" marR="143510" algn="ctr">
                        <a:lnSpc>
                          <a:spcPct val="111100"/>
                        </a:lnSpc>
                        <a:spcBef>
                          <a:spcPts val="505"/>
                        </a:spcBef>
                      </a:pPr>
                      <a:r>
                        <a:rPr sz="1600">
                          <a:solidFill>
                            <a:srgbClr val="414042"/>
                          </a:solidFill>
                          <a:latin typeface="Trebuchet MS"/>
                          <a:cs typeface="Trebuchet MS"/>
                        </a:rPr>
                        <a:t>Quali</a:t>
                      </a:r>
                      <a:r>
                        <a:rPr sz="1600" spc="5">
                          <a:solidFill>
                            <a:srgbClr val="414042"/>
                          </a:solidFill>
                          <a:latin typeface="Trebuchet MS"/>
                          <a:cs typeface="Trebuchet MS"/>
                        </a:rPr>
                        <a:t>t</a:t>
                      </a:r>
                      <a:r>
                        <a:rPr sz="1600">
                          <a:solidFill>
                            <a:srgbClr val="414042"/>
                          </a:solidFill>
                          <a:latin typeface="Trebuchet MS"/>
                          <a:cs typeface="Trebuchet MS"/>
                        </a:rPr>
                        <a:t>y</a:t>
                      </a:r>
                      <a:r>
                        <a:rPr sz="1600" spc="-85">
                          <a:solidFill>
                            <a:srgbClr val="414042"/>
                          </a:solidFill>
                          <a:latin typeface="Trebuchet MS"/>
                          <a:cs typeface="Trebuchet MS"/>
                        </a:rPr>
                        <a:t> </a:t>
                      </a:r>
                      <a:r>
                        <a:rPr sz="1600">
                          <a:solidFill>
                            <a:srgbClr val="414042"/>
                          </a:solidFill>
                          <a:latin typeface="Trebuchet MS"/>
                          <a:cs typeface="Trebuchet MS"/>
                        </a:rPr>
                        <a:t>healthca</a:t>
                      </a:r>
                      <a:r>
                        <a:rPr sz="1600" spc="-10">
                          <a:solidFill>
                            <a:srgbClr val="414042"/>
                          </a:solidFill>
                          <a:latin typeface="Trebuchet MS"/>
                          <a:cs typeface="Trebuchet MS"/>
                        </a:rPr>
                        <a:t>r</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means</a:t>
                      </a:r>
                      <a:r>
                        <a:rPr sz="1600" spc="-85">
                          <a:solidFill>
                            <a:srgbClr val="414042"/>
                          </a:solidFill>
                          <a:latin typeface="Trebuchet MS"/>
                          <a:cs typeface="Trebuchet MS"/>
                        </a:rPr>
                        <a:t> </a:t>
                      </a:r>
                      <a:r>
                        <a:rPr sz="1600">
                          <a:solidFill>
                            <a:srgbClr val="414042"/>
                          </a:solidFill>
                          <a:latin typeface="Trebuchet MS"/>
                          <a:cs typeface="Trebuchet MS"/>
                        </a:rPr>
                        <a:t>doing</a:t>
                      </a:r>
                      <a:r>
                        <a:rPr sz="1600" spc="-85">
                          <a:solidFill>
                            <a:srgbClr val="414042"/>
                          </a:solidFill>
                          <a:latin typeface="Trebuchet MS"/>
                          <a:cs typeface="Trebuchet MS"/>
                        </a:rPr>
                        <a:t> </a:t>
                      </a:r>
                      <a:r>
                        <a:rPr sz="1600">
                          <a:solidFill>
                            <a:srgbClr val="414042"/>
                          </a:solidFill>
                          <a:latin typeface="Trebuchet MS"/>
                          <a:cs typeface="Trebuchet MS"/>
                        </a:rPr>
                        <a:t>the  </a:t>
                      </a:r>
                      <a:r>
                        <a:rPr sz="1600" spc="-25">
                          <a:solidFill>
                            <a:srgbClr val="414042"/>
                          </a:solidFill>
                          <a:latin typeface="Trebuchet MS"/>
                          <a:cs typeface="Trebuchet MS"/>
                        </a:rPr>
                        <a:t>right </a:t>
                      </a:r>
                      <a:r>
                        <a:rPr sz="1600" spc="-35">
                          <a:solidFill>
                            <a:srgbClr val="414042"/>
                          </a:solidFill>
                          <a:latin typeface="Trebuchet MS"/>
                          <a:cs typeface="Trebuchet MS"/>
                        </a:rPr>
                        <a:t>thing, </a:t>
                      </a:r>
                      <a:r>
                        <a:rPr sz="1600" spc="-55">
                          <a:solidFill>
                            <a:srgbClr val="414042"/>
                          </a:solidFill>
                          <a:latin typeface="Trebuchet MS"/>
                          <a:cs typeface="Trebuchet MS"/>
                        </a:rPr>
                        <a:t>at </a:t>
                      </a:r>
                      <a:r>
                        <a:rPr sz="1600" spc="-35">
                          <a:solidFill>
                            <a:srgbClr val="414042"/>
                          </a:solidFill>
                          <a:latin typeface="Trebuchet MS"/>
                          <a:cs typeface="Trebuchet MS"/>
                        </a:rPr>
                        <a:t>the </a:t>
                      </a:r>
                      <a:r>
                        <a:rPr sz="1600" spc="-25">
                          <a:solidFill>
                            <a:srgbClr val="414042"/>
                          </a:solidFill>
                          <a:latin typeface="Trebuchet MS"/>
                          <a:cs typeface="Trebuchet MS"/>
                        </a:rPr>
                        <a:t>right </a:t>
                      </a:r>
                      <a:r>
                        <a:rPr sz="1600" spc="-65">
                          <a:solidFill>
                            <a:srgbClr val="414042"/>
                          </a:solidFill>
                          <a:latin typeface="Trebuchet MS"/>
                          <a:cs typeface="Trebuchet MS"/>
                        </a:rPr>
                        <a:t>time, </a:t>
                      </a:r>
                      <a:r>
                        <a:rPr sz="1600" spc="-20">
                          <a:solidFill>
                            <a:srgbClr val="414042"/>
                          </a:solidFill>
                          <a:latin typeface="Trebuchet MS"/>
                          <a:cs typeface="Trebuchet MS"/>
                        </a:rPr>
                        <a:t>in </a:t>
                      </a:r>
                      <a:r>
                        <a:rPr sz="1600" spc="-35">
                          <a:solidFill>
                            <a:srgbClr val="414042"/>
                          </a:solidFill>
                          <a:latin typeface="Trebuchet MS"/>
                          <a:cs typeface="Trebuchet MS"/>
                        </a:rPr>
                        <a:t>the </a:t>
                      </a:r>
                      <a:r>
                        <a:rPr sz="1600" spc="-260">
                          <a:solidFill>
                            <a:srgbClr val="414042"/>
                          </a:solidFill>
                          <a:latin typeface="Trebuchet MS"/>
                          <a:cs typeface="Trebuchet MS"/>
                        </a:rPr>
                        <a:t> </a:t>
                      </a:r>
                      <a:r>
                        <a:rPr sz="1600" spc="-25">
                          <a:solidFill>
                            <a:srgbClr val="414042"/>
                          </a:solidFill>
                          <a:latin typeface="Trebuchet MS"/>
                          <a:cs typeface="Trebuchet MS"/>
                        </a:rPr>
                        <a:t>right</a:t>
                      </a:r>
                      <a:r>
                        <a:rPr sz="1600" spc="-85">
                          <a:solidFill>
                            <a:srgbClr val="414042"/>
                          </a:solidFill>
                          <a:latin typeface="Trebuchet MS"/>
                          <a:cs typeface="Trebuchet MS"/>
                        </a:rPr>
                        <a:t> </a:t>
                      </a:r>
                      <a:r>
                        <a:rPr sz="1600" spc="-70">
                          <a:solidFill>
                            <a:srgbClr val="414042"/>
                          </a:solidFill>
                          <a:latin typeface="Trebuchet MS"/>
                          <a:cs typeface="Trebuchet MS"/>
                        </a:rPr>
                        <a:t>way,</a:t>
                      </a:r>
                      <a:r>
                        <a:rPr sz="1600" spc="-85">
                          <a:solidFill>
                            <a:srgbClr val="414042"/>
                          </a:solidFill>
                          <a:latin typeface="Trebuchet MS"/>
                          <a:cs typeface="Trebuchet MS"/>
                        </a:rPr>
                        <a:t> </a:t>
                      </a:r>
                      <a:r>
                        <a:rPr sz="1600" spc="-45">
                          <a:solidFill>
                            <a:srgbClr val="414042"/>
                          </a:solidFill>
                          <a:latin typeface="Trebuchet MS"/>
                          <a:cs typeface="Trebuchet MS"/>
                        </a:rPr>
                        <a:t>for</a:t>
                      </a:r>
                      <a:r>
                        <a:rPr sz="1600" spc="-85">
                          <a:solidFill>
                            <a:srgbClr val="414042"/>
                          </a:solidFill>
                          <a:latin typeface="Trebuchet MS"/>
                          <a:cs typeface="Trebuchet MS"/>
                        </a:rPr>
                        <a:t> </a:t>
                      </a:r>
                      <a:r>
                        <a:rPr sz="1600" spc="-35">
                          <a:solidFill>
                            <a:srgbClr val="414042"/>
                          </a:solidFill>
                          <a:latin typeface="Trebuchet MS"/>
                          <a:cs typeface="Trebuchet MS"/>
                        </a:rPr>
                        <a:t>the</a:t>
                      </a:r>
                      <a:r>
                        <a:rPr sz="1600" spc="-85">
                          <a:solidFill>
                            <a:srgbClr val="414042"/>
                          </a:solidFill>
                          <a:latin typeface="Trebuchet MS"/>
                          <a:cs typeface="Trebuchet MS"/>
                        </a:rPr>
                        <a:t> </a:t>
                      </a:r>
                      <a:r>
                        <a:rPr sz="1600" spc="-25">
                          <a:solidFill>
                            <a:srgbClr val="414042"/>
                          </a:solidFill>
                          <a:latin typeface="Trebuchet MS"/>
                          <a:cs typeface="Trebuchet MS"/>
                        </a:rPr>
                        <a:t>right</a:t>
                      </a:r>
                      <a:r>
                        <a:rPr sz="1600" spc="-85">
                          <a:solidFill>
                            <a:srgbClr val="414042"/>
                          </a:solidFill>
                          <a:latin typeface="Trebuchet MS"/>
                          <a:cs typeface="Trebuchet MS"/>
                        </a:rPr>
                        <a:t> </a:t>
                      </a:r>
                      <a:r>
                        <a:rPr sz="1600" spc="-15">
                          <a:solidFill>
                            <a:srgbClr val="414042"/>
                          </a:solidFill>
                          <a:latin typeface="Trebuchet MS"/>
                          <a:cs typeface="Trebuchet MS"/>
                        </a:rPr>
                        <a:t>person</a:t>
                      </a:r>
                      <a:r>
                        <a:rPr sz="1600" spc="-85">
                          <a:solidFill>
                            <a:srgbClr val="414042"/>
                          </a:solidFill>
                          <a:latin typeface="Trebuchet MS"/>
                          <a:cs typeface="Trebuchet MS"/>
                        </a:rPr>
                        <a:t> </a:t>
                      </a:r>
                      <a:r>
                        <a:rPr sz="1600" spc="114">
                          <a:solidFill>
                            <a:srgbClr val="414042"/>
                          </a:solidFill>
                          <a:latin typeface="Trebuchet MS"/>
                          <a:cs typeface="Trebuchet MS"/>
                        </a:rPr>
                        <a:t>–</a:t>
                      </a:r>
                      <a:r>
                        <a:rPr sz="1600" spc="-85">
                          <a:solidFill>
                            <a:srgbClr val="414042"/>
                          </a:solidFill>
                          <a:latin typeface="Trebuchet MS"/>
                          <a:cs typeface="Trebuchet MS"/>
                        </a:rPr>
                        <a:t> </a:t>
                      </a:r>
                      <a:r>
                        <a:rPr sz="1600" spc="-10">
                          <a:solidFill>
                            <a:srgbClr val="414042"/>
                          </a:solidFill>
                          <a:latin typeface="Trebuchet MS"/>
                          <a:cs typeface="Trebuchet MS"/>
                        </a:rPr>
                        <a:t>and </a:t>
                      </a:r>
                      <a:r>
                        <a:rPr sz="1600" spc="-254">
                          <a:solidFill>
                            <a:srgbClr val="414042"/>
                          </a:solidFill>
                          <a:latin typeface="Trebuchet MS"/>
                          <a:cs typeface="Trebuchet MS"/>
                        </a:rPr>
                        <a:t> </a:t>
                      </a:r>
                      <a:r>
                        <a:rPr sz="1600">
                          <a:solidFill>
                            <a:srgbClr val="414042"/>
                          </a:solidFill>
                          <a:latin typeface="Trebuchet MS"/>
                          <a:cs typeface="Trebuchet MS"/>
                        </a:rPr>
                        <a:t>h</a:t>
                      </a:r>
                      <a:r>
                        <a:rPr sz="1600" spc="-10">
                          <a:solidFill>
                            <a:srgbClr val="414042"/>
                          </a:solidFill>
                          <a:latin typeface="Trebuchet MS"/>
                          <a:cs typeface="Trebuchet MS"/>
                        </a:rPr>
                        <a:t>a</a:t>
                      </a:r>
                      <a:r>
                        <a:rPr sz="1600">
                          <a:solidFill>
                            <a:srgbClr val="414042"/>
                          </a:solidFill>
                          <a:latin typeface="Trebuchet MS"/>
                          <a:cs typeface="Trebuchet MS"/>
                        </a:rPr>
                        <a:t>ving</a:t>
                      </a:r>
                      <a:r>
                        <a:rPr sz="1600" spc="-85">
                          <a:solidFill>
                            <a:srgbClr val="414042"/>
                          </a:solidFill>
                          <a:latin typeface="Trebuchet MS"/>
                          <a:cs typeface="Trebuchet MS"/>
                        </a:rPr>
                        <a:t> </a:t>
                      </a:r>
                      <a:r>
                        <a:rPr sz="1600">
                          <a:solidFill>
                            <a:srgbClr val="414042"/>
                          </a:solidFill>
                          <a:latin typeface="Trebuchet MS"/>
                          <a:cs typeface="Trebuchet MS"/>
                        </a:rPr>
                        <a:t>the</a:t>
                      </a:r>
                      <a:r>
                        <a:rPr sz="1600" spc="-85">
                          <a:solidFill>
                            <a:srgbClr val="414042"/>
                          </a:solidFill>
                          <a:latin typeface="Trebuchet MS"/>
                          <a:cs typeface="Trebuchet MS"/>
                        </a:rPr>
                        <a:t> </a:t>
                      </a:r>
                      <a:r>
                        <a:rPr sz="1600">
                          <a:solidFill>
                            <a:srgbClr val="414042"/>
                          </a:solidFill>
                          <a:latin typeface="Trebuchet MS"/>
                          <a:cs typeface="Trebuchet MS"/>
                        </a:rPr>
                        <a:t>best</a:t>
                      </a:r>
                      <a:r>
                        <a:rPr sz="1600" spc="-85">
                          <a:solidFill>
                            <a:srgbClr val="414042"/>
                          </a:solidFill>
                          <a:latin typeface="Trebuchet MS"/>
                          <a:cs typeface="Trebuchet MS"/>
                        </a:rPr>
                        <a:t> </a:t>
                      </a:r>
                      <a:r>
                        <a:rPr sz="1600">
                          <a:solidFill>
                            <a:srgbClr val="414042"/>
                          </a:solidFill>
                          <a:latin typeface="Trebuchet MS"/>
                          <a:cs typeface="Trebuchet MS"/>
                        </a:rPr>
                        <a:t>possible</a:t>
                      </a:r>
                      <a:r>
                        <a:rPr sz="1600" spc="-85">
                          <a:solidFill>
                            <a:srgbClr val="414042"/>
                          </a:solidFill>
                          <a:latin typeface="Trebuchet MS"/>
                          <a:cs typeface="Trebuchet MS"/>
                        </a:rPr>
                        <a:t> </a:t>
                      </a:r>
                      <a:r>
                        <a:rPr sz="1600" spc="-10">
                          <a:solidFill>
                            <a:srgbClr val="414042"/>
                          </a:solidFill>
                          <a:latin typeface="Trebuchet MS"/>
                          <a:cs typeface="Trebuchet MS"/>
                        </a:rPr>
                        <a:t>r</a:t>
                      </a:r>
                      <a:r>
                        <a:rPr sz="1600">
                          <a:solidFill>
                            <a:srgbClr val="414042"/>
                          </a:solidFill>
                          <a:latin typeface="Trebuchet MS"/>
                          <a:cs typeface="Trebuchet MS"/>
                        </a:rPr>
                        <a:t>esult</a:t>
                      </a:r>
                      <a:r>
                        <a:rPr sz="1600" spc="-10">
                          <a:solidFill>
                            <a:srgbClr val="414042"/>
                          </a:solidFill>
                          <a:latin typeface="Trebuchet MS"/>
                          <a:cs typeface="Trebuchet MS"/>
                        </a:rPr>
                        <a:t>s</a:t>
                      </a:r>
                      <a:r>
                        <a:rPr sz="1600">
                          <a:solidFill>
                            <a:srgbClr val="414042"/>
                          </a:solidFill>
                          <a:latin typeface="Trebuchet MS"/>
                          <a:cs typeface="Trebuchet MS"/>
                        </a:rPr>
                        <a:t>.</a:t>
                      </a:r>
                      <a:endParaRPr sz="1600">
                        <a:latin typeface="Trebuchet MS"/>
                        <a:cs typeface="Trebuchet MS"/>
                      </a:endParaRPr>
                    </a:p>
                  </a:txBody>
                  <a:tcPr marL="0" marR="0" marT="64135" marB="0"/>
                </a:tc>
                <a:tc>
                  <a:txBody>
                    <a:bodyPr/>
                    <a:lstStyle/>
                    <a:p>
                      <a:pPr marL="103505" marR="161290" indent="-635" algn="ctr">
                        <a:lnSpc>
                          <a:spcPct val="111100"/>
                        </a:lnSpc>
                        <a:spcBef>
                          <a:spcPts val="505"/>
                        </a:spcBef>
                      </a:pPr>
                      <a:r>
                        <a:rPr sz="1600" spc="-30">
                          <a:solidFill>
                            <a:srgbClr val="414042"/>
                          </a:solidFill>
                          <a:latin typeface="Trebuchet MS"/>
                          <a:cs typeface="Trebuchet MS"/>
                        </a:rPr>
                        <a:t>W</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mai</a:t>
                      </a:r>
                      <a:r>
                        <a:rPr sz="1600" spc="-5">
                          <a:solidFill>
                            <a:srgbClr val="414042"/>
                          </a:solidFill>
                          <a:latin typeface="Trebuchet MS"/>
                          <a:cs typeface="Trebuchet MS"/>
                        </a:rPr>
                        <a:t>n</a:t>
                      </a:r>
                      <a:r>
                        <a:rPr sz="1600">
                          <a:solidFill>
                            <a:srgbClr val="414042"/>
                          </a:solidFill>
                          <a:latin typeface="Trebuchet MS"/>
                          <a:cs typeface="Trebuchet MS"/>
                        </a:rPr>
                        <a:t>tain</a:t>
                      </a:r>
                      <a:r>
                        <a:rPr sz="1600" spc="-85">
                          <a:solidFill>
                            <a:srgbClr val="414042"/>
                          </a:solidFill>
                          <a:latin typeface="Trebuchet MS"/>
                          <a:cs typeface="Trebuchet MS"/>
                        </a:rPr>
                        <a:t> </a:t>
                      </a:r>
                      <a:r>
                        <a:rPr sz="1600">
                          <a:solidFill>
                            <a:srgbClr val="414042"/>
                          </a:solidFill>
                          <a:latin typeface="Trebuchet MS"/>
                          <a:cs typeface="Trebuchet MS"/>
                        </a:rPr>
                        <a:t>a</a:t>
                      </a:r>
                      <a:r>
                        <a:rPr sz="1600" spc="-85">
                          <a:solidFill>
                            <a:srgbClr val="414042"/>
                          </a:solidFill>
                          <a:latin typeface="Trebuchet MS"/>
                          <a:cs typeface="Trebuchet MS"/>
                        </a:rPr>
                        <a:t> </a:t>
                      </a:r>
                      <a:r>
                        <a:rPr sz="1600">
                          <a:solidFill>
                            <a:srgbClr val="414042"/>
                          </a:solidFill>
                          <a:latin typeface="Trebuchet MS"/>
                          <a:cs typeface="Trebuchet MS"/>
                        </a:rPr>
                        <a:t>sa</a:t>
                      </a:r>
                      <a:r>
                        <a:rPr sz="1600" spc="-15">
                          <a:solidFill>
                            <a:srgbClr val="414042"/>
                          </a:solidFill>
                          <a:latin typeface="Trebuchet MS"/>
                          <a:cs typeface="Trebuchet MS"/>
                        </a:rPr>
                        <a:t>f</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and</a:t>
                      </a:r>
                      <a:r>
                        <a:rPr sz="1600" spc="-85">
                          <a:solidFill>
                            <a:srgbClr val="414042"/>
                          </a:solidFill>
                          <a:latin typeface="Trebuchet MS"/>
                          <a:cs typeface="Trebuchet MS"/>
                        </a:rPr>
                        <a:t> </a:t>
                      </a:r>
                      <a:r>
                        <a:rPr sz="1600">
                          <a:solidFill>
                            <a:srgbClr val="414042"/>
                          </a:solidFill>
                          <a:latin typeface="Trebuchet MS"/>
                          <a:cs typeface="Trebuchet MS"/>
                        </a:rPr>
                        <a:t>healt</a:t>
                      </a:r>
                      <a:r>
                        <a:rPr sz="1600" spc="-15">
                          <a:solidFill>
                            <a:srgbClr val="414042"/>
                          </a:solidFill>
                          <a:latin typeface="Trebuchet MS"/>
                          <a:cs typeface="Trebuchet MS"/>
                        </a:rPr>
                        <a:t>h</a:t>
                      </a:r>
                      <a:r>
                        <a:rPr sz="1600">
                          <a:solidFill>
                            <a:srgbClr val="414042"/>
                          </a:solidFill>
                          <a:latin typeface="Trebuchet MS"/>
                          <a:cs typeface="Trebuchet MS"/>
                        </a:rPr>
                        <a:t>y  </a:t>
                      </a:r>
                      <a:r>
                        <a:rPr sz="1600" spc="-10">
                          <a:solidFill>
                            <a:srgbClr val="414042"/>
                          </a:solidFill>
                          <a:latin typeface="Trebuchet MS"/>
                          <a:cs typeface="Trebuchet MS"/>
                        </a:rPr>
                        <a:t>w</a:t>
                      </a:r>
                      <a:r>
                        <a:rPr sz="1600">
                          <a:solidFill>
                            <a:srgbClr val="414042"/>
                          </a:solidFill>
                          <a:latin typeface="Trebuchet MS"/>
                          <a:cs typeface="Trebuchet MS"/>
                        </a:rPr>
                        <a:t>or</a:t>
                      </a:r>
                      <a:r>
                        <a:rPr sz="1600" spc="15">
                          <a:solidFill>
                            <a:srgbClr val="414042"/>
                          </a:solidFill>
                          <a:latin typeface="Trebuchet MS"/>
                          <a:cs typeface="Trebuchet MS"/>
                        </a:rPr>
                        <a:t>k</a:t>
                      </a:r>
                      <a:r>
                        <a:rPr sz="1600">
                          <a:solidFill>
                            <a:srgbClr val="414042"/>
                          </a:solidFill>
                          <a:latin typeface="Trebuchet MS"/>
                          <a:cs typeface="Trebuchet MS"/>
                        </a:rPr>
                        <a:t>pla</a:t>
                      </a:r>
                      <a:r>
                        <a:rPr sz="1600" spc="-10">
                          <a:solidFill>
                            <a:srgbClr val="414042"/>
                          </a:solidFill>
                          <a:latin typeface="Trebuchet MS"/>
                          <a:cs typeface="Trebuchet MS"/>
                        </a:rPr>
                        <a:t>c</a:t>
                      </a:r>
                      <a:r>
                        <a:rPr sz="1600">
                          <a:solidFill>
                            <a:srgbClr val="414042"/>
                          </a:solidFill>
                          <a:latin typeface="Trebuchet MS"/>
                          <a:cs typeface="Trebuchet MS"/>
                        </a:rPr>
                        <a:t>e</a:t>
                      </a:r>
                      <a:r>
                        <a:rPr sz="1600" spc="-85">
                          <a:solidFill>
                            <a:srgbClr val="414042"/>
                          </a:solidFill>
                          <a:latin typeface="Trebuchet MS"/>
                          <a:cs typeface="Trebuchet MS"/>
                        </a:rPr>
                        <a:t> </a:t>
                      </a:r>
                      <a:r>
                        <a:rPr sz="1600" spc="-15">
                          <a:solidFill>
                            <a:srgbClr val="414042"/>
                          </a:solidFill>
                          <a:latin typeface="Trebuchet MS"/>
                          <a:cs typeface="Trebuchet MS"/>
                        </a:rPr>
                        <a:t>f</a:t>
                      </a:r>
                      <a:r>
                        <a:rPr sz="1600">
                          <a:solidFill>
                            <a:srgbClr val="414042"/>
                          </a:solidFill>
                          <a:latin typeface="Trebuchet MS"/>
                          <a:cs typeface="Trebuchet MS"/>
                        </a:rPr>
                        <a:t>or</a:t>
                      </a:r>
                      <a:r>
                        <a:rPr sz="1600" spc="-85">
                          <a:solidFill>
                            <a:srgbClr val="414042"/>
                          </a:solidFill>
                          <a:latin typeface="Trebuchet MS"/>
                          <a:cs typeface="Trebuchet MS"/>
                        </a:rPr>
                        <a:t> </a:t>
                      </a:r>
                      <a:r>
                        <a:rPr sz="1600">
                          <a:solidFill>
                            <a:srgbClr val="414042"/>
                          </a:solidFill>
                          <a:latin typeface="Trebuchet MS"/>
                          <a:cs typeface="Trebuchet MS"/>
                        </a:rPr>
                        <a:t>all</a:t>
                      </a:r>
                      <a:r>
                        <a:rPr sz="1600" spc="-85">
                          <a:solidFill>
                            <a:srgbClr val="414042"/>
                          </a:solidFill>
                          <a:latin typeface="Trebuchet MS"/>
                          <a:cs typeface="Trebuchet MS"/>
                        </a:rPr>
                        <a:t> </a:t>
                      </a:r>
                      <a:r>
                        <a:rPr sz="1600">
                          <a:solidFill>
                            <a:srgbClr val="414042"/>
                          </a:solidFill>
                          <a:latin typeface="Trebuchet MS"/>
                          <a:cs typeface="Trebuchet MS"/>
                        </a:rPr>
                        <a:t>empl</a:t>
                      </a:r>
                      <a:r>
                        <a:rPr sz="1600" spc="-10">
                          <a:solidFill>
                            <a:srgbClr val="414042"/>
                          </a:solidFill>
                          <a:latin typeface="Trebuchet MS"/>
                          <a:cs typeface="Trebuchet MS"/>
                        </a:rPr>
                        <a:t>oy</a:t>
                      </a:r>
                      <a:r>
                        <a:rPr sz="1600">
                          <a:solidFill>
                            <a:srgbClr val="414042"/>
                          </a:solidFill>
                          <a:latin typeface="Trebuchet MS"/>
                          <a:cs typeface="Trebuchet MS"/>
                        </a:rPr>
                        <a:t>ees</a:t>
                      </a:r>
                      <a:r>
                        <a:rPr sz="1600" spc="-85">
                          <a:solidFill>
                            <a:srgbClr val="414042"/>
                          </a:solidFill>
                          <a:latin typeface="Trebuchet MS"/>
                          <a:cs typeface="Trebuchet MS"/>
                        </a:rPr>
                        <a:t> </a:t>
                      </a:r>
                      <a:r>
                        <a:rPr sz="1600">
                          <a:solidFill>
                            <a:srgbClr val="414042"/>
                          </a:solidFill>
                          <a:latin typeface="Trebuchet MS"/>
                          <a:cs typeface="Trebuchet MS"/>
                        </a:rPr>
                        <a:t>in  </a:t>
                      </a:r>
                      <a:r>
                        <a:rPr sz="1600" spc="-10">
                          <a:solidFill>
                            <a:srgbClr val="414042"/>
                          </a:solidFill>
                          <a:latin typeface="Trebuchet MS"/>
                          <a:cs typeface="Trebuchet MS"/>
                        </a:rPr>
                        <a:t>c</a:t>
                      </a:r>
                      <a:r>
                        <a:rPr sz="1600">
                          <a:solidFill>
                            <a:srgbClr val="414042"/>
                          </a:solidFill>
                          <a:latin typeface="Trebuchet MS"/>
                          <a:cs typeface="Trebuchet MS"/>
                        </a:rPr>
                        <a:t>omplian</a:t>
                      </a:r>
                      <a:r>
                        <a:rPr sz="1600" spc="-10">
                          <a:solidFill>
                            <a:srgbClr val="414042"/>
                          </a:solidFill>
                          <a:latin typeface="Trebuchet MS"/>
                          <a:cs typeface="Trebuchet MS"/>
                        </a:rPr>
                        <a:t>c</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with</a:t>
                      </a:r>
                      <a:r>
                        <a:rPr sz="1600" spc="-85">
                          <a:solidFill>
                            <a:srgbClr val="414042"/>
                          </a:solidFill>
                          <a:latin typeface="Trebuchet MS"/>
                          <a:cs typeface="Trebuchet MS"/>
                        </a:rPr>
                        <a:t> </a:t>
                      </a:r>
                      <a:r>
                        <a:rPr sz="1600">
                          <a:solidFill>
                            <a:srgbClr val="414042"/>
                          </a:solidFill>
                          <a:latin typeface="Trebuchet MS"/>
                          <a:cs typeface="Trebuchet MS"/>
                        </a:rPr>
                        <a:t>all</a:t>
                      </a:r>
                      <a:r>
                        <a:rPr sz="1600" spc="-85">
                          <a:solidFill>
                            <a:srgbClr val="414042"/>
                          </a:solidFill>
                          <a:latin typeface="Trebuchet MS"/>
                          <a:cs typeface="Trebuchet MS"/>
                        </a:rPr>
                        <a:t> </a:t>
                      </a:r>
                      <a:r>
                        <a:rPr sz="1600">
                          <a:solidFill>
                            <a:srgbClr val="414042"/>
                          </a:solidFill>
                          <a:latin typeface="Trebuchet MS"/>
                          <a:cs typeface="Trebuchet MS"/>
                        </a:rPr>
                        <a:t>applicable</a:t>
                      </a:r>
                      <a:r>
                        <a:rPr sz="1600" spc="-85">
                          <a:solidFill>
                            <a:srgbClr val="414042"/>
                          </a:solidFill>
                          <a:latin typeface="Trebuchet MS"/>
                          <a:cs typeface="Trebuchet MS"/>
                        </a:rPr>
                        <a:t> </a:t>
                      </a:r>
                      <a:r>
                        <a:rPr sz="1600">
                          <a:solidFill>
                            <a:srgbClr val="414042"/>
                          </a:solidFill>
                          <a:latin typeface="Trebuchet MS"/>
                          <a:cs typeface="Trebuchet MS"/>
                        </a:rPr>
                        <a:t>l</a:t>
                      </a:r>
                      <a:r>
                        <a:rPr sz="1600" spc="-10">
                          <a:solidFill>
                            <a:srgbClr val="414042"/>
                          </a:solidFill>
                          <a:latin typeface="Trebuchet MS"/>
                          <a:cs typeface="Trebuchet MS"/>
                        </a:rPr>
                        <a:t>aw</a:t>
                      </a:r>
                      <a:r>
                        <a:rPr sz="1600">
                          <a:solidFill>
                            <a:srgbClr val="414042"/>
                          </a:solidFill>
                          <a:latin typeface="Trebuchet MS"/>
                          <a:cs typeface="Trebuchet MS"/>
                        </a:rPr>
                        <a:t>s  and</a:t>
                      </a:r>
                      <a:r>
                        <a:rPr sz="1600" spc="-85">
                          <a:solidFill>
                            <a:srgbClr val="414042"/>
                          </a:solidFill>
                          <a:latin typeface="Trebuchet MS"/>
                          <a:cs typeface="Trebuchet MS"/>
                        </a:rPr>
                        <a:t> </a:t>
                      </a:r>
                      <a:r>
                        <a:rPr sz="1600" spc="-10">
                          <a:solidFill>
                            <a:srgbClr val="414042"/>
                          </a:solidFill>
                          <a:latin typeface="Trebuchet MS"/>
                          <a:cs typeface="Trebuchet MS"/>
                        </a:rPr>
                        <a:t>r</a:t>
                      </a:r>
                      <a:r>
                        <a:rPr sz="1600">
                          <a:solidFill>
                            <a:srgbClr val="414042"/>
                          </a:solidFill>
                          <a:latin typeface="Trebuchet MS"/>
                          <a:cs typeface="Trebuchet MS"/>
                        </a:rPr>
                        <a:t>egul</a:t>
                      </a:r>
                      <a:r>
                        <a:rPr sz="1600" spc="-5">
                          <a:solidFill>
                            <a:srgbClr val="414042"/>
                          </a:solidFill>
                          <a:latin typeface="Trebuchet MS"/>
                          <a:cs typeface="Trebuchet MS"/>
                        </a:rPr>
                        <a:t>a</a:t>
                      </a:r>
                      <a:r>
                        <a:rPr sz="1600">
                          <a:solidFill>
                            <a:srgbClr val="414042"/>
                          </a:solidFill>
                          <a:latin typeface="Trebuchet MS"/>
                          <a:cs typeface="Trebuchet MS"/>
                        </a:rPr>
                        <a:t>tion</a:t>
                      </a:r>
                      <a:r>
                        <a:rPr sz="1600" spc="-10">
                          <a:solidFill>
                            <a:srgbClr val="414042"/>
                          </a:solidFill>
                          <a:latin typeface="Trebuchet MS"/>
                          <a:cs typeface="Trebuchet MS"/>
                        </a:rPr>
                        <a:t>s</a:t>
                      </a:r>
                      <a:r>
                        <a:rPr sz="1600">
                          <a:solidFill>
                            <a:srgbClr val="414042"/>
                          </a:solidFill>
                          <a:latin typeface="Trebuchet MS"/>
                          <a:cs typeface="Trebuchet MS"/>
                        </a:rPr>
                        <a:t>,</a:t>
                      </a:r>
                      <a:r>
                        <a:rPr sz="1600" spc="-85">
                          <a:solidFill>
                            <a:srgbClr val="414042"/>
                          </a:solidFill>
                          <a:latin typeface="Trebuchet MS"/>
                          <a:cs typeface="Trebuchet MS"/>
                        </a:rPr>
                        <a:t> </a:t>
                      </a:r>
                      <a:r>
                        <a:rPr sz="1600">
                          <a:solidFill>
                            <a:srgbClr val="414042"/>
                          </a:solidFill>
                          <a:latin typeface="Trebuchet MS"/>
                          <a:cs typeface="Trebuchet MS"/>
                        </a:rPr>
                        <a:t>and</a:t>
                      </a:r>
                      <a:r>
                        <a:rPr sz="1600" spc="-85">
                          <a:solidFill>
                            <a:srgbClr val="414042"/>
                          </a:solidFill>
                          <a:latin typeface="Trebuchet MS"/>
                          <a:cs typeface="Trebuchet MS"/>
                        </a:rPr>
                        <a:t> </a:t>
                      </a:r>
                      <a:r>
                        <a:rPr sz="1600">
                          <a:solidFill>
                            <a:srgbClr val="414042"/>
                          </a:solidFill>
                          <a:latin typeface="Trebuchet MS"/>
                          <a:cs typeface="Trebuchet MS"/>
                        </a:rPr>
                        <a:t>p</a:t>
                      </a:r>
                      <a:r>
                        <a:rPr sz="1600" spc="-10">
                          <a:solidFill>
                            <a:srgbClr val="414042"/>
                          </a:solidFill>
                          <a:latin typeface="Trebuchet MS"/>
                          <a:cs typeface="Trebuchet MS"/>
                        </a:rPr>
                        <a:t>r</a:t>
                      </a:r>
                      <a:r>
                        <a:rPr sz="1600">
                          <a:solidFill>
                            <a:srgbClr val="414042"/>
                          </a:solidFill>
                          <a:latin typeface="Trebuchet MS"/>
                          <a:cs typeface="Trebuchet MS"/>
                        </a:rPr>
                        <a:t>omo</a:t>
                      </a:r>
                      <a:r>
                        <a:rPr sz="1600" spc="-10">
                          <a:solidFill>
                            <a:srgbClr val="414042"/>
                          </a:solidFill>
                          <a:latin typeface="Trebuchet MS"/>
                          <a:cs typeface="Trebuchet MS"/>
                        </a:rPr>
                        <a:t>t</a:t>
                      </a:r>
                      <a:r>
                        <a:rPr sz="1600">
                          <a:solidFill>
                            <a:srgbClr val="414042"/>
                          </a:solidFill>
                          <a:latin typeface="Trebuchet MS"/>
                          <a:cs typeface="Trebuchet MS"/>
                        </a:rPr>
                        <a:t>e</a:t>
                      </a:r>
                      <a:r>
                        <a:rPr sz="1600" spc="-85">
                          <a:solidFill>
                            <a:srgbClr val="414042"/>
                          </a:solidFill>
                          <a:latin typeface="Trebuchet MS"/>
                          <a:cs typeface="Trebuchet MS"/>
                        </a:rPr>
                        <a:t> </a:t>
                      </a:r>
                      <a:r>
                        <a:rPr sz="1600">
                          <a:solidFill>
                            <a:srgbClr val="414042"/>
                          </a:solidFill>
                          <a:latin typeface="Trebuchet MS"/>
                          <a:cs typeface="Trebuchet MS"/>
                        </a:rPr>
                        <a:t>a  positi</a:t>
                      </a:r>
                      <a:r>
                        <a:rPr sz="1600" spc="-10">
                          <a:solidFill>
                            <a:srgbClr val="414042"/>
                          </a:solidFill>
                          <a:latin typeface="Trebuchet MS"/>
                          <a:cs typeface="Trebuchet MS"/>
                        </a:rPr>
                        <a:t>v</a:t>
                      </a:r>
                      <a:r>
                        <a:rPr sz="1600">
                          <a:solidFill>
                            <a:srgbClr val="414042"/>
                          </a:solidFill>
                          <a:latin typeface="Trebuchet MS"/>
                          <a:cs typeface="Trebuchet MS"/>
                        </a:rPr>
                        <a:t>e</a:t>
                      </a:r>
                      <a:r>
                        <a:rPr sz="1600" spc="-85">
                          <a:solidFill>
                            <a:srgbClr val="414042"/>
                          </a:solidFill>
                          <a:latin typeface="Trebuchet MS"/>
                          <a:cs typeface="Trebuchet MS"/>
                        </a:rPr>
                        <a:t> </a:t>
                      </a:r>
                      <a:r>
                        <a:rPr sz="1600" spc="-5">
                          <a:solidFill>
                            <a:srgbClr val="414042"/>
                          </a:solidFill>
                          <a:latin typeface="Trebuchet MS"/>
                          <a:cs typeface="Trebuchet MS"/>
                        </a:rPr>
                        <a:t>a</a:t>
                      </a:r>
                      <a:r>
                        <a:rPr sz="1600">
                          <a:solidFill>
                            <a:srgbClr val="414042"/>
                          </a:solidFill>
                          <a:latin typeface="Trebuchet MS"/>
                          <a:cs typeface="Trebuchet MS"/>
                        </a:rPr>
                        <a:t>ttitude</a:t>
                      </a:r>
                      <a:r>
                        <a:rPr sz="1600" spc="-85">
                          <a:solidFill>
                            <a:srgbClr val="414042"/>
                          </a:solidFill>
                          <a:latin typeface="Trebuchet MS"/>
                          <a:cs typeface="Trebuchet MS"/>
                        </a:rPr>
                        <a:t> </a:t>
                      </a:r>
                      <a:r>
                        <a:rPr sz="1600" spc="-10">
                          <a:solidFill>
                            <a:srgbClr val="414042"/>
                          </a:solidFill>
                          <a:latin typeface="Trebuchet MS"/>
                          <a:cs typeface="Trebuchet MS"/>
                        </a:rPr>
                        <a:t>to</a:t>
                      </a:r>
                      <a:r>
                        <a:rPr sz="1600" spc="-5">
                          <a:solidFill>
                            <a:srgbClr val="414042"/>
                          </a:solidFill>
                          <a:latin typeface="Trebuchet MS"/>
                          <a:cs typeface="Trebuchet MS"/>
                        </a:rPr>
                        <a:t>w</a:t>
                      </a:r>
                      <a:r>
                        <a:rPr sz="1600">
                          <a:solidFill>
                            <a:srgbClr val="414042"/>
                          </a:solidFill>
                          <a:latin typeface="Trebuchet MS"/>
                          <a:cs typeface="Trebuchet MS"/>
                        </a:rPr>
                        <a:t>a</a:t>
                      </a:r>
                      <a:r>
                        <a:rPr sz="1600" spc="-10">
                          <a:solidFill>
                            <a:srgbClr val="414042"/>
                          </a:solidFill>
                          <a:latin typeface="Trebuchet MS"/>
                          <a:cs typeface="Trebuchet MS"/>
                        </a:rPr>
                        <a:t>r</a:t>
                      </a:r>
                      <a:r>
                        <a:rPr sz="1600">
                          <a:solidFill>
                            <a:srgbClr val="414042"/>
                          </a:solidFill>
                          <a:latin typeface="Trebuchet MS"/>
                          <a:cs typeface="Trebuchet MS"/>
                        </a:rPr>
                        <a:t>ds</a:t>
                      </a:r>
                      <a:r>
                        <a:rPr sz="1600" spc="-85">
                          <a:solidFill>
                            <a:srgbClr val="414042"/>
                          </a:solidFill>
                          <a:latin typeface="Trebuchet MS"/>
                          <a:cs typeface="Trebuchet MS"/>
                        </a:rPr>
                        <a:t> </a:t>
                      </a:r>
                      <a:r>
                        <a:rPr sz="1600">
                          <a:solidFill>
                            <a:srgbClr val="414042"/>
                          </a:solidFill>
                          <a:latin typeface="Trebuchet MS"/>
                          <a:cs typeface="Trebuchet MS"/>
                        </a:rPr>
                        <a:t>sa</a:t>
                      </a:r>
                      <a:r>
                        <a:rPr sz="1600" spc="-15">
                          <a:solidFill>
                            <a:srgbClr val="414042"/>
                          </a:solidFill>
                          <a:latin typeface="Trebuchet MS"/>
                          <a:cs typeface="Trebuchet MS"/>
                        </a:rPr>
                        <a:t>f</a:t>
                      </a:r>
                      <a:r>
                        <a:rPr sz="1600">
                          <a:solidFill>
                            <a:srgbClr val="414042"/>
                          </a:solidFill>
                          <a:latin typeface="Trebuchet MS"/>
                          <a:cs typeface="Trebuchet MS"/>
                        </a:rPr>
                        <a:t>e</a:t>
                      </a:r>
                      <a:r>
                        <a:rPr sz="1600" spc="5">
                          <a:solidFill>
                            <a:srgbClr val="414042"/>
                          </a:solidFill>
                          <a:latin typeface="Trebuchet MS"/>
                          <a:cs typeface="Trebuchet MS"/>
                        </a:rPr>
                        <a:t>t</a:t>
                      </a:r>
                      <a:r>
                        <a:rPr sz="1600" spc="-40">
                          <a:solidFill>
                            <a:srgbClr val="414042"/>
                          </a:solidFill>
                          <a:latin typeface="Trebuchet MS"/>
                          <a:cs typeface="Trebuchet MS"/>
                        </a:rPr>
                        <a:t>y</a:t>
                      </a:r>
                      <a:r>
                        <a:rPr sz="1600">
                          <a:solidFill>
                            <a:srgbClr val="414042"/>
                          </a:solidFill>
                          <a:latin typeface="Trebuchet MS"/>
                          <a:cs typeface="Trebuchet MS"/>
                        </a:rPr>
                        <a:t>.</a:t>
                      </a:r>
                      <a:endParaRPr sz="1600">
                        <a:latin typeface="Trebuchet MS"/>
                        <a:cs typeface="Trebuchet MS"/>
                      </a:endParaRPr>
                    </a:p>
                  </a:txBody>
                  <a:tcPr marL="0" marR="0" marT="64135" marB="0"/>
                </a:tc>
                <a:tc>
                  <a:txBody>
                    <a:bodyPr/>
                    <a:lstStyle/>
                    <a:p>
                      <a:pPr marL="199390" marR="363855" algn="ctr">
                        <a:lnSpc>
                          <a:spcPct val="111100"/>
                        </a:lnSpc>
                        <a:spcBef>
                          <a:spcPts val="505"/>
                        </a:spcBef>
                      </a:pPr>
                      <a:r>
                        <a:rPr sz="1600" spc="-30">
                          <a:solidFill>
                            <a:srgbClr val="414042"/>
                          </a:solidFill>
                          <a:latin typeface="Trebuchet MS"/>
                          <a:cs typeface="Trebuchet MS"/>
                        </a:rPr>
                        <a:t>W</a:t>
                      </a:r>
                      <a:r>
                        <a:rPr sz="1600">
                          <a:solidFill>
                            <a:srgbClr val="414042"/>
                          </a:solidFill>
                          <a:latin typeface="Trebuchet MS"/>
                          <a:cs typeface="Trebuchet MS"/>
                        </a:rPr>
                        <a:t>e</a:t>
                      </a:r>
                      <a:r>
                        <a:rPr sz="1600" spc="-85">
                          <a:solidFill>
                            <a:srgbClr val="414042"/>
                          </a:solidFill>
                          <a:latin typeface="Trebuchet MS"/>
                          <a:cs typeface="Trebuchet MS"/>
                        </a:rPr>
                        <a:t> </a:t>
                      </a:r>
                      <a:r>
                        <a:rPr sz="1600" spc="-10">
                          <a:solidFill>
                            <a:srgbClr val="414042"/>
                          </a:solidFill>
                          <a:latin typeface="Trebuchet MS"/>
                          <a:cs typeface="Trebuchet MS"/>
                        </a:rPr>
                        <a:t>c</a:t>
                      </a:r>
                      <a:r>
                        <a:rPr sz="1600">
                          <a:solidFill>
                            <a:srgbClr val="414042"/>
                          </a:solidFill>
                          <a:latin typeface="Trebuchet MS"/>
                          <a:cs typeface="Trebuchet MS"/>
                        </a:rPr>
                        <a:t>ondu</a:t>
                      </a:r>
                      <a:r>
                        <a:rPr sz="1600" spc="10">
                          <a:solidFill>
                            <a:srgbClr val="414042"/>
                          </a:solidFill>
                          <a:latin typeface="Trebuchet MS"/>
                          <a:cs typeface="Trebuchet MS"/>
                        </a:rPr>
                        <a:t>c</a:t>
                      </a:r>
                      <a:r>
                        <a:rPr sz="1600">
                          <a:solidFill>
                            <a:srgbClr val="414042"/>
                          </a:solidFill>
                          <a:latin typeface="Trebuchet MS"/>
                          <a:cs typeface="Trebuchet MS"/>
                        </a:rPr>
                        <a:t>t</a:t>
                      </a:r>
                      <a:r>
                        <a:rPr sz="1600" spc="-85">
                          <a:solidFill>
                            <a:srgbClr val="414042"/>
                          </a:solidFill>
                          <a:latin typeface="Trebuchet MS"/>
                          <a:cs typeface="Trebuchet MS"/>
                        </a:rPr>
                        <a:t> </a:t>
                      </a:r>
                      <a:r>
                        <a:rPr sz="1600">
                          <a:solidFill>
                            <a:srgbClr val="414042"/>
                          </a:solidFill>
                          <a:latin typeface="Trebuchet MS"/>
                          <a:cs typeface="Trebuchet MS"/>
                        </a:rPr>
                        <a:t>oursel</a:t>
                      </a:r>
                      <a:r>
                        <a:rPr sz="1600" spc="-10">
                          <a:solidFill>
                            <a:srgbClr val="414042"/>
                          </a:solidFill>
                          <a:latin typeface="Trebuchet MS"/>
                          <a:cs typeface="Trebuchet MS"/>
                        </a:rPr>
                        <a:t>v</a:t>
                      </a:r>
                      <a:r>
                        <a:rPr sz="1600">
                          <a:solidFill>
                            <a:srgbClr val="414042"/>
                          </a:solidFill>
                          <a:latin typeface="Trebuchet MS"/>
                          <a:cs typeface="Trebuchet MS"/>
                        </a:rPr>
                        <a:t>es</a:t>
                      </a:r>
                      <a:r>
                        <a:rPr sz="1600" spc="-85">
                          <a:solidFill>
                            <a:srgbClr val="414042"/>
                          </a:solidFill>
                          <a:latin typeface="Trebuchet MS"/>
                          <a:cs typeface="Trebuchet MS"/>
                        </a:rPr>
                        <a:t> </a:t>
                      </a:r>
                      <a:r>
                        <a:rPr sz="1600">
                          <a:solidFill>
                            <a:srgbClr val="414042"/>
                          </a:solidFill>
                          <a:latin typeface="Trebuchet MS"/>
                          <a:cs typeface="Trebuchet MS"/>
                        </a:rPr>
                        <a:t>with  opennes</a:t>
                      </a:r>
                      <a:r>
                        <a:rPr sz="1600" spc="-10">
                          <a:solidFill>
                            <a:srgbClr val="414042"/>
                          </a:solidFill>
                          <a:latin typeface="Trebuchet MS"/>
                          <a:cs typeface="Trebuchet MS"/>
                        </a:rPr>
                        <a:t>s</a:t>
                      </a:r>
                      <a:r>
                        <a:rPr sz="1600">
                          <a:solidFill>
                            <a:srgbClr val="414042"/>
                          </a:solidFill>
                          <a:latin typeface="Trebuchet MS"/>
                          <a:cs typeface="Trebuchet MS"/>
                        </a:rPr>
                        <a:t>,</a:t>
                      </a:r>
                      <a:r>
                        <a:rPr sz="1600" spc="-85">
                          <a:solidFill>
                            <a:srgbClr val="414042"/>
                          </a:solidFill>
                          <a:latin typeface="Trebuchet MS"/>
                          <a:cs typeface="Trebuchet MS"/>
                        </a:rPr>
                        <a:t> </a:t>
                      </a:r>
                      <a:r>
                        <a:rPr sz="1600">
                          <a:solidFill>
                            <a:srgbClr val="414042"/>
                          </a:solidFill>
                          <a:latin typeface="Trebuchet MS"/>
                          <a:cs typeface="Trebuchet MS"/>
                        </a:rPr>
                        <a:t>hones</a:t>
                      </a:r>
                      <a:r>
                        <a:rPr sz="1600" spc="5">
                          <a:solidFill>
                            <a:srgbClr val="414042"/>
                          </a:solidFill>
                          <a:latin typeface="Trebuchet MS"/>
                          <a:cs typeface="Trebuchet MS"/>
                        </a:rPr>
                        <a:t>t</a:t>
                      </a:r>
                      <a:r>
                        <a:rPr sz="1600">
                          <a:solidFill>
                            <a:srgbClr val="414042"/>
                          </a:solidFill>
                          <a:latin typeface="Trebuchet MS"/>
                          <a:cs typeface="Trebuchet MS"/>
                        </a:rPr>
                        <a:t>y</a:t>
                      </a:r>
                      <a:r>
                        <a:rPr sz="1600" spc="-85">
                          <a:solidFill>
                            <a:srgbClr val="414042"/>
                          </a:solidFill>
                          <a:latin typeface="Trebuchet MS"/>
                          <a:cs typeface="Trebuchet MS"/>
                        </a:rPr>
                        <a:t> </a:t>
                      </a:r>
                      <a:r>
                        <a:rPr sz="1600">
                          <a:solidFill>
                            <a:srgbClr val="414042"/>
                          </a:solidFill>
                          <a:latin typeface="Trebuchet MS"/>
                          <a:cs typeface="Trebuchet MS"/>
                        </a:rPr>
                        <a:t>and</a:t>
                      </a:r>
                      <a:r>
                        <a:rPr sz="1600" spc="-85">
                          <a:solidFill>
                            <a:srgbClr val="414042"/>
                          </a:solidFill>
                          <a:latin typeface="Trebuchet MS"/>
                          <a:cs typeface="Trebuchet MS"/>
                        </a:rPr>
                        <a:t> </a:t>
                      </a:r>
                      <a:r>
                        <a:rPr sz="1600" spc="-10">
                          <a:solidFill>
                            <a:srgbClr val="414042"/>
                          </a:solidFill>
                          <a:latin typeface="Trebuchet MS"/>
                          <a:cs typeface="Trebuchet MS"/>
                        </a:rPr>
                        <a:t>r</a:t>
                      </a:r>
                      <a:r>
                        <a:rPr sz="1600">
                          <a:solidFill>
                            <a:srgbClr val="414042"/>
                          </a:solidFill>
                          <a:latin typeface="Trebuchet MS"/>
                          <a:cs typeface="Trebuchet MS"/>
                        </a:rPr>
                        <a:t>espe</a:t>
                      </a:r>
                      <a:r>
                        <a:rPr sz="1600" spc="10">
                          <a:solidFill>
                            <a:srgbClr val="414042"/>
                          </a:solidFill>
                          <a:latin typeface="Trebuchet MS"/>
                          <a:cs typeface="Trebuchet MS"/>
                        </a:rPr>
                        <a:t>c</a:t>
                      </a:r>
                      <a:r>
                        <a:rPr sz="1600">
                          <a:solidFill>
                            <a:srgbClr val="414042"/>
                          </a:solidFill>
                          <a:latin typeface="Trebuchet MS"/>
                          <a:cs typeface="Trebuchet MS"/>
                        </a:rPr>
                        <a:t>t  </a:t>
                      </a:r>
                      <a:r>
                        <a:rPr sz="1600" spc="-15">
                          <a:solidFill>
                            <a:srgbClr val="414042"/>
                          </a:solidFill>
                          <a:latin typeface="Trebuchet MS"/>
                          <a:cs typeface="Trebuchet MS"/>
                        </a:rPr>
                        <a:t>f</a:t>
                      </a:r>
                      <a:r>
                        <a:rPr sz="1600">
                          <a:solidFill>
                            <a:srgbClr val="414042"/>
                          </a:solidFill>
                          <a:latin typeface="Trebuchet MS"/>
                          <a:cs typeface="Trebuchet MS"/>
                        </a:rPr>
                        <a:t>or</a:t>
                      </a:r>
                      <a:r>
                        <a:rPr sz="1600" spc="-85">
                          <a:solidFill>
                            <a:srgbClr val="414042"/>
                          </a:solidFill>
                          <a:latin typeface="Trebuchet MS"/>
                          <a:cs typeface="Trebuchet MS"/>
                        </a:rPr>
                        <a:t> </a:t>
                      </a:r>
                      <a:r>
                        <a:rPr sz="1600">
                          <a:solidFill>
                            <a:srgbClr val="414042"/>
                          </a:solidFill>
                          <a:latin typeface="Trebuchet MS"/>
                          <a:cs typeface="Trebuchet MS"/>
                        </a:rPr>
                        <a:t>all</a:t>
                      </a:r>
                      <a:r>
                        <a:rPr sz="1600" spc="-85">
                          <a:solidFill>
                            <a:srgbClr val="414042"/>
                          </a:solidFill>
                          <a:latin typeface="Trebuchet MS"/>
                          <a:cs typeface="Trebuchet MS"/>
                        </a:rPr>
                        <a:t> </a:t>
                      </a:r>
                      <a:r>
                        <a:rPr sz="1600">
                          <a:solidFill>
                            <a:srgbClr val="414042"/>
                          </a:solidFill>
                          <a:latin typeface="Trebuchet MS"/>
                          <a:cs typeface="Trebuchet MS"/>
                        </a:rPr>
                        <a:t>stakeholder</a:t>
                      </a:r>
                      <a:r>
                        <a:rPr sz="1600" spc="-10">
                          <a:solidFill>
                            <a:srgbClr val="414042"/>
                          </a:solidFill>
                          <a:latin typeface="Trebuchet MS"/>
                          <a:cs typeface="Trebuchet MS"/>
                        </a:rPr>
                        <a:t>s</a:t>
                      </a:r>
                      <a:r>
                        <a:rPr sz="1600">
                          <a:solidFill>
                            <a:srgbClr val="414042"/>
                          </a:solidFill>
                          <a:latin typeface="Trebuchet MS"/>
                          <a:cs typeface="Trebuchet MS"/>
                        </a:rPr>
                        <a:t>.</a:t>
                      </a:r>
                      <a:endParaRPr sz="1600">
                        <a:latin typeface="Trebuchet MS"/>
                        <a:cs typeface="Trebuchet MS"/>
                      </a:endParaRPr>
                    </a:p>
                  </a:txBody>
                  <a:tcPr marL="0" marR="0" marT="64135" marB="0"/>
                </a:tc>
                <a:extLst>
                  <a:ext uri="{0D108BD9-81ED-4DB2-BD59-A6C34878D82A}">
                    <a16:rowId xmlns:a16="http://schemas.microsoft.com/office/drawing/2014/main" val="10003"/>
                  </a:ext>
                </a:extLst>
              </a:tr>
            </a:tbl>
          </a:graphicData>
        </a:graphic>
      </p:graphicFrame>
      <p:sp>
        <p:nvSpPr>
          <p:cNvPr id="6" name="Arrow: Pentagon 5">
            <a:extLst>
              <a:ext uri="{FF2B5EF4-FFF2-40B4-BE49-F238E27FC236}">
                <a16:creationId xmlns:a16="http://schemas.microsoft.com/office/drawing/2014/main" id="{09B5DE44-F79B-428B-8F27-4324A89769E1}"/>
              </a:ext>
            </a:extLst>
          </p:cNvPr>
          <p:cNvSpPr/>
          <p:nvPr/>
        </p:nvSpPr>
        <p:spPr>
          <a:xfrm>
            <a:off x="16042" y="1"/>
            <a:ext cx="12175958" cy="1115621"/>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OUR VALUES</a:t>
            </a:r>
          </a:p>
        </p:txBody>
      </p:sp>
    </p:spTree>
    <p:extLst>
      <p:ext uri="{BB962C8B-B14F-4D97-AF65-F5344CB8AC3E}">
        <p14:creationId xmlns:p14="http://schemas.microsoft.com/office/powerpoint/2010/main" val="381040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D1BFF925-BB88-4964-BA49-B121107C0AD5}"/>
              </a:ext>
            </a:extLst>
          </p:cNvPr>
          <p:cNvSpPr/>
          <p:nvPr/>
        </p:nvSpPr>
        <p:spPr>
          <a:xfrm>
            <a:off x="16040" y="1"/>
            <a:ext cx="12175960" cy="1069845"/>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PERFORMANCE INFORMATION </a:t>
            </a:r>
          </a:p>
        </p:txBody>
      </p:sp>
      <p:grpSp>
        <p:nvGrpSpPr>
          <p:cNvPr id="7" name="object 17">
            <a:extLst>
              <a:ext uri="{FF2B5EF4-FFF2-40B4-BE49-F238E27FC236}">
                <a16:creationId xmlns:a16="http://schemas.microsoft.com/office/drawing/2014/main" id="{E9891AC2-A065-4168-9DE7-BC1AD2B45F8F}"/>
              </a:ext>
            </a:extLst>
          </p:cNvPr>
          <p:cNvGrpSpPr/>
          <p:nvPr/>
        </p:nvGrpSpPr>
        <p:grpSpPr>
          <a:xfrm>
            <a:off x="3664815" y="2088976"/>
            <a:ext cx="3576954" cy="852805"/>
            <a:chOff x="2708374" y="5178458"/>
            <a:chExt cx="3576954" cy="852805"/>
          </a:xfrm>
        </p:grpSpPr>
        <p:sp>
          <p:nvSpPr>
            <p:cNvPr id="9" name="object 18">
              <a:extLst>
                <a:ext uri="{FF2B5EF4-FFF2-40B4-BE49-F238E27FC236}">
                  <a16:creationId xmlns:a16="http://schemas.microsoft.com/office/drawing/2014/main" id="{BB8DA7A2-F816-4BF4-8FEB-3EC622078B8F}"/>
                </a:ext>
              </a:extLst>
            </p:cNvPr>
            <p:cNvSpPr/>
            <p:nvPr/>
          </p:nvSpPr>
          <p:spPr>
            <a:xfrm>
              <a:off x="2714724" y="5184808"/>
              <a:ext cx="3564254" cy="840105"/>
            </a:xfrm>
            <a:custGeom>
              <a:avLst/>
              <a:gdLst/>
              <a:ahLst/>
              <a:cxnLst/>
              <a:rect l="l" t="t" r="r" b="b"/>
              <a:pathLst>
                <a:path w="3564254" h="840104">
                  <a:moveTo>
                    <a:pt x="3419995" y="0"/>
                  </a:move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lnTo>
                    <a:pt x="3564001" y="143992"/>
                  </a:lnTo>
                  <a:lnTo>
                    <a:pt x="3556660" y="98478"/>
                  </a:lnTo>
                  <a:lnTo>
                    <a:pt x="3536218" y="58951"/>
                  </a:lnTo>
                  <a:lnTo>
                    <a:pt x="3505046" y="27781"/>
                  </a:lnTo>
                  <a:lnTo>
                    <a:pt x="3465515" y="7340"/>
                  </a:lnTo>
                  <a:lnTo>
                    <a:pt x="3419995" y="0"/>
                  </a:lnTo>
                  <a:close/>
                </a:path>
              </a:pathLst>
            </a:custGeom>
            <a:solidFill>
              <a:srgbClr val="0057A2"/>
            </a:solidFill>
          </p:spPr>
          <p:txBody>
            <a:bodyPr wrap="square" lIns="0" tIns="0" rIns="0" bIns="0" rtlCol="0"/>
            <a:lstStyle/>
            <a:p>
              <a:endParaRPr/>
            </a:p>
          </p:txBody>
        </p:sp>
        <p:sp>
          <p:nvSpPr>
            <p:cNvPr id="10" name="object 19">
              <a:extLst>
                <a:ext uri="{FF2B5EF4-FFF2-40B4-BE49-F238E27FC236}">
                  <a16:creationId xmlns:a16="http://schemas.microsoft.com/office/drawing/2014/main" id="{08D994F9-5A82-4DC2-B698-3D3BC34E8129}"/>
                </a:ext>
              </a:extLst>
            </p:cNvPr>
            <p:cNvSpPr/>
            <p:nvPr/>
          </p:nvSpPr>
          <p:spPr>
            <a:xfrm>
              <a:off x="2714724" y="5184808"/>
              <a:ext cx="3564254" cy="840105"/>
            </a:xfrm>
            <a:custGeom>
              <a:avLst/>
              <a:gdLst/>
              <a:ahLst/>
              <a:cxnLst/>
              <a:rect l="l" t="t" r="r" b="b"/>
              <a:pathLst>
                <a:path w="3564254" h="840104">
                  <a:moveTo>
                    <a:pt x="3564001" y="695985"/>
                  </a:moveTo>
                  <a:lnTo>
                    <a:pt x="3564001" y="143992"/>
                  </a:lnTo>
                  <a:lnTo>
                    <a:pt x="3556660" y="98478"/>
                  </a:lnTo>
                  <a:lnTo>
                    <a:pt x="3536218" y="58951"/>
                  </a:lnTo>
                  <a:lnTo>
                    <a:pt x="3505046" y="27781"/>
                  </a:lnTo>
                  <a:lnTo>
                    <a:pt x="3465515" y="7340"/>
                  </a:lnTo>
                  <a:lnTo>
                    <a:pt x="3419995" y="0"/>
                  </a:ln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close/>
                </a:path>
              </a:pathLst>
            </a:custGeom>
            <a:ln w="12700">
              <a:solidFill>
                <a:srgbClr val="0057A2"/>
              </a:solidFill>
            </a:ln>
          </p:spPr>
          <p:txBody>
            <a:bodyPr wrap="square" lIns="0" tIns="0" rIns="0" bIns="0" rtlCol="0"/>
            <a:lstStyle/>
            <a:p>
              <a:endParaRPr/>
            </a:p>
          </p:txBody>
        </p:sp>
      </p:grpSp>
      <p:grpSp>
        <p:nvGrpSpPr>
          <p:cNvPr id="11" name="object 20">
            <a:extLst>
              <a:ext uri="{FF2B5EF4-FFF2-40B4-BE49-F238E27FC236}">
                <a16:creationId xmlns:a16="http://schemas.microsoft.com/office/drawing/2014/main" id="{CD8AE6CC-3C27-4587-A581-59780E9FE9DE}"/>
              </a:ext>
            </a:extLst>
          </p:cNvPr>
          <p:cNvGrpSpPr/>
          <p:nvPr/>
        </p:nvGrpSpPr>
        <p:grpSpPr>
          <a:xfrm>
            <a:off x="3664815" y="3091767"/>
            <a:ext cx="3576954" cy="852805"/>
            <a:chOff x="2708374" y="6181249"/>
            <a:chExt cx="3576954" cy="852805"/>
          </a:xfrm>
        </p:grpSpPr>
        <p:sp>
          <p:nvSpPr>
            <p:cNvPr id="12" name="object 21">
              <a:extLst>
                <a:ext uri="{FF2B5EF4-FFF2-40B4-BE49-F238E27FC236}">
                  <a16:creationId xmlns:a16="http://schemas.microsoft.com/office/drawing/2014/main" id="{F8CF285F-99E7-4E9C-AB0D-651C8DEB0FF6}"/>
                </a:ext>
              </a:extLst>
            </p:cNvPr>
            <p:cNvSpPr/>
            <p:nvPr/>
          </p:nvSpPr>
          <p:spPr>
            <a:xfrm>
              <a:off x="2714724" y="6187599"/>
              <a:ext cx="3564254" cy="840105"/>
            </a:xfrm>
            <a:custGeom>
              <a:avLst/>
              <a:gdLst/>
              <a:ahLst/>
              <a:cxnLst/>
              <a:rect l="l" t="t" r="r" b="b"/>
              <a:pathLst>
                <a:path w="3564254" h="840104">
                  <a:moveTo>
                    <a:pt x="3419995" y="0"/>
                  </a:move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lnTo>
                    <a:pt x="3564001" y="143992"/>
                  </a:lnTo>
                  <a:lnTo>
                    <a:pt x="3556660" y="98478"/>
                  </a:lnTo>
                  <a:lnTo>
                    <a:pt x="3536218" y="58951"/>
                  </a:lnTo>
                  <a:lnTo>
                    <a:pt x="3505046" y="27781"/>
                  </a:lnTo>
                  <a:lnTo>
                    <a:pt x="3465515" y="7340"/>
                  </a:lnTo>
                  <a:lnTo>
                    <a:pt x="3419995" y="0"/>
                  </a:lnTo>
                  <a:close/>
                </a:path>
              </a:pathLst>
            </a:custGeom>
            <a:solidFill>
              <a:srgbClr val="008A5F"/>
            </a:solidFill>
          </p:spPr>
          <p:txBody>
            <a:bodyPr wrap="square" lIns="0" tIns="0" rIns="0" bIns="0" rtlCol="0"/>
            <a:lstStyle/>
            <a:p>
              <a:endParaRPr/>
            </a:p>
          </p:txBody>
        </p:sp>
        <p:sp>
          <p:nvSpPr>
            <p:cNvPr id="13" name="object 22">
              <a:extLst>
                <a:ext uri="{FF2B5EF4-FFF2-40B4-BE49-F238E27FC236}">
                  <a16:creationId xmlns:a16="http://schemas.microsoft.com/office/drawing/2014/main" id="{C54E3F37-3FA3-41A5-A8DC-6A3C64C53C68}"/>
                </a:ext>
              </a:extLst>
            </p:cNvPr>
            <p:cNvSpPr/>
            <p:nvPr/>
          </p:nvSpPr>
          <p:spPr>
            <a:xfrm>
              <a:off x="2714724" y="6187599"/>
              <a:ext cx="3564254" cy="840105"/>
            </a:xfrm>
            <a:custGeom>
              <a:avLst/>
              <a:gdLst/>
              <a:ahLst/>
              <a:cxnLst/>
              <a:rect l="l" t="t" r="r" b="b"/>
              <a:pathLst>
                <a:path w="3564254" h="840104">
                  <a:moveTo>
                    <a:pt x="3564001" y="695985"/>
                  </a:moveTo>
                  <a:lnTo>
                    <a:pt x="3564001" y="143992"/>
                  </a:lnTo>
                  <a:lnTo>
                    <a:pt x="3556660" y="98478"/>
                  </a:lnTo>
                  <a:lnTo>
                    <a:pt x="3536218" y="58951"/>
                  </a:lnTo>
                  <a:lnTo>
                    <a:pt x="3505046" y="27781"/>
                  </a:lnTo>
                  <a:lnTo>
                    <a:pt x="3465515" y="7340"/>
                  </a:lnTo>
                  <a:lnTo>
                    <a:pt x="3419995" y="0"/>
                  </a:ln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close/>
                </a:path>
              </a:pathLst>
            </a:custGeom>
            <a:ln w="12700">
              <a:solidFill>
                <a:srgbClr val="008A5F"/>
              </a:solidFill>
            </a:ln>
          </p:spPr>
          <p:txBody>
            <a:bodyPr wrap="square" lIns="0" tIns="0" rIns="0" bIns="0" rtlCol="0"/>
            <a:lstStyle/>
            <a:p>
              <a:endParaRPr/>
            </a:p>
          </p:txBody>
        </p:sp>
      </p:grpSp>
      <p:grpSp>
        <p:nvGrpSpPr>
          <p:cNvPr id="14" name="object 23">
            <a:extLst>
              <a:ext uri="{FF2B5EF4-FFF2-40B4-BE49-F238E27FC236}">
                <a16:creationId xmlns:a16="http://schemas.microsoft.com/office/drawing/2014/main" id="{7E4E39AA-83B8-4690-B6DC-E4FDCA2AB5EA}"/>
              </a:ext>
            </a:extLst>
          </p:cNvPr>
          <p:cNvGrpSpPr/>
          <p:nvPr/>
        </p:nvGrpSpPr>
        <p:grpSpPr>
          <a:xfrm>
            <a:off x="3671165" y="4091416"/>
            <a:ext cx="3576954" cy="852805"/>
            <a:chOff x="2708374" y="7184034"/>
            <a:chExt cx="3576954" cy="852805"/>
          </a:xfrm>
        </p:grpSpPr>
        <p:sp>
          <p:nvSpPr>
            <p:cNvPr id="15" name="object 24">
              <a:extLst>
                <a:ext uri="{FF2B5EF4-FFF2-40B4-BE49-F238E27FC236}">
                  <a16:creationId xmlns:a16="http://schemas.microsoft.com/office/drawing/2014/main" id="{DF4E6080-690A-42D6-8FC0-C061012040E8}"/>
                </a:ext>
              </a:extLst>
            </p:cNvPr>
            <p:cNvSpPr/>
            <p:nvPr/>
          </p:nvSpPr>
          <p:spPr>
            <a:xfrm>
              <a:off x="2714724" y="7190384"/>
              <a:ext cx="3564254" cy="840105"/>
            </a:xfrm>
            <a:custGeom>
              <a:avLst/>
              <a:gdLst/>
              <a:ahLst/>
              <a:cxnLst/>
              <a:rect l="l" t="t" r="r" b="b"/>
              <a:pathLst>
                <a:path w="3564254" h="840104">
                  <a:moveTo>
                    <a:pt x="3419995" y="0"/>
                  </a:move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lnTo>
                    <a:pt x="3564001" y="143992"/>
                  </a:lnTo>
                  <a:lnTo>
                    <a:pt x="3556660" y="98478"/>
                  </a:lnTo>
                  <a:lnTo>
                    <a:pt x="3536218" y="58951"/>
                  </a:lnTo>
                  <a:lnTo>
                    <a:pt x="3505046" y="27781"/>
                  </a:lnTo>
                  <a:lnTo>
                    <a:pt x="3465515" y="7340"/>
                  </a:lnTo>
                  <a:lnTo>
                    <a:pt x="3419995" y="0"/>
                  </a:lnTo>
                  <a:close/>
                </a:path>
              </a:pathLst>
            </a:custGeom>
            <a:solidFill>
              <a:srgbClr val="58595B"/>
            </a:solidFill>
          </p:spPr>
          <p:txBody>
            <a:bodyPr wrap="square" lIns="0" tIns="0" rIns="0" bIns="0" rtlCol="0"/>
            <a:lstStyle/>
            <a:p>
              <a:endParaRPr/>
            </a:p>
          </p:txBody>
        </p:sp>
        <p:sp>
          <p:nvSpPr>
            <p:cNvPr id="16" name="object 25">
              <a:extLst>
                <a:ext uri="{FF2B5EF4-FFF2-40B4-BE49-F238E27FC236}">
                  <a16:creationId xmlns:a16="http://schemas.microsoft.com/office/drawing/2014/main" id="{9F360462-7A2E-4226-824D-23F9C5130D3E}"/>
                </a:ext>
              </a:extLst>
            </p:cNvPr>
            <p:cNvSpPr/>
            <p:nvPr/>
          </p:nvSpPr>
          <p:spPr>
            <a:xfrm>
              <a:off x="2714724" y="7190384"/>
              <a:ext cx="3564254" cy="840105"/>
            </a:xfrm>
            <a:custGeom>
              <a:avLst/>
              <a:gdLst/>
              <a:ahLst/>
              <a:cxnLst/>
              <a:rect l="l" t="t" r="r" b="b"/>
              <a:pathLst>
                <a:path w="3564254" h="840104">
                  <a:moveTo>
                    <a:pt x="3564001" y="695985"/>
                  </a:moveTo>
                  <a:lnTo>
                    <a:pt x="3564001" y="143992"/>
                  </a:lnTo>
                  <a:lnTo>
                    <a:pt x="3556660" y="98478"/>
                  </a:lnTo>
                  <a:lnTo>
                    <a:pt x="3536218" y="58951"/>
                  </a:lnTo>
                  <a:lnTo>
                    <a:pt x="3505046" y="27781"/>
                  </a:lnTo>
                  <a:lnTo>
                    <a:pt x="3465515" y="7340"/>
                  </a:lnTo>
                  <a:lnTo>
                    <a:pt x="3419995" y="0"/>
                  </a:ln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close/>
                </a:path>
              </a:pathLst>
            </a:custGeom>
            <a:ln w="12700">
              <a:solidFill>
                <a:srgbClr val="58595B"/>
              </a:solidFill>
            </a:ln>
          </p:spPr>
          <p:txBody>
            <a:bodyPr wrap="square" lIns="0" tIns="0" rIns="0" bIns="0" rtlCol="0"/>
            <a:lstStyle/>
            <a:p>
              <a:endParaRPr/>
            </a:p>
          </p:txBody>
        </p:sp>
      </p:grpSp>
      <p:grpSp>
        <p:nvGrpSpPr>
          <p:cNvPr id="17" name="object 26">
            <a:extLst>
              <a:ext uri="{FF2B5EF4-FFF2-40B4-BE49-F238E27FC236}">
                <a16:creationId xmlns:a16="http://schemas.microsoft.com/office/drawing/2014/main" id="{8D572957-340C-43E5-896F-6357D6BE9CCD}"/>
              </a:ext>
            </a:extLst>
          </p:cNvPr>
          <p:cNvGrpSpPr/>
          <p:nvPr/>
        </p:nvGrpSpPr>
        <p:grpSpPr>
          <a:xfrm>
            <a:off x="3664815" y="5097343"/>
            <a:ext cx="3576954" cy="852805"/>
            <a:chOff x="2708374" y="8186825"/>
            <a:chExt cx="3576954" cy="852805"/>
          </a:xfrm>
        </p:grpSpPr>
        <p:sp>
          <p:nvSpPr>
            <p:cNvPr id="18" name="object 27">
              <a:extLst>
                <a:ext uri="{FF2B5EF4-FFF2-40B4-BE49-F238E27FC236}">
                  <a16:creationId xmlns:a16="http://schemas.microsoft.com/office/drawing/2014/main" id="{CA4CDA4D-1CC3-4FB9-A13C-9A25C3803754}"/>
                </a:ext>
              </a:extLst>
            </p:cNvPr>
            <p:cNvSpPr/>
            <p:nvPr/>
          </p:nvSpPr>
          <p:spPr>
            <a:xfrm>
              <a:off x="2714724" y="8193175"/>
              <a:ext cx="3564254" cy="840105"/>
            </a:xfrm>
            <a:custGeom>
              <a:avLst/>
              <a:gdLst/>
              <a:ahLst/>
              <a:cxnLst/>
              <a:rect l="l" t="t" r="r" b="b"/>
              <a:pathLst>
                <a:path w="3564254" h="840104">
                  <a:moveTo>
                    <a:pt x="3419995" y="0"/>
                  </a:move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lnTo>
                    <a:pt x="3564001" y="143992"/>
                  </a:lnTo>
                  <a:lnTo>
                    <a:pt x="3556660" y="98478"/>
                  </a:lnTo>
                  <a:lnTo>
                    <a:pt x="3536218" y="58951"/>
                  </a:lnTo>
                  <a:lnTo>
                    <a:pt x="3505046" y="27781"/>
                  </a:lnTo>
                  <a:lnTo>
                    <a:pt x="3465515" y="7340"/>
                  </a:lnTo>
                  <a:lnTo>
                    <a:pt x="3419995" y="0"/>
                  </a:lnTo>
                  <a:close/>
                </a:path>
              </a:pathLst>
            </a:custGeom>
            <a:solidFill>
              <a:srgbClr val="939598"/>
            </a:solidFill>
          </p:spPr>
          <p:txBody>
            <a:bodyPr wrap="square" lIns="0" tIns="0" rIns="0" bIns="0" rtlCol="0"/>
            <a:lstStyle/>
            <a:p>
              <a:endParaRPr sz="2000"/>
            </a:p>
          </p:txBody>
        </p:sp>
        <p:sp>
          <p:nvSpPr>
            <p:cNvPr id="19" name="object 28">
              <a:extLst>
                <a:ext uri="{FF2B5EF4-FFF2-40B4-BE49-F238E27FC236}">
                  <a16:creationId xmlns:a16="http://schemas.microsoft.com/office/drawing/2014/main" id="{DFFE2E50-1249-40E6-B9EE-D80E9DEE88C3}"/>
                </a:ext>
              </a:extLst>
            </p:cNvPr>
            <p:cNvSpPr/>
            <p:nvPr/>
          </p:nvSpPr>
          <p:spPr>
            <a:xfrm>
              <a:off x="2714724" y="8193175"/>
              <a:ext cx="3564254" cy="840105"/>
            </a:xfrm>
            <a:custGeom>
              <a:avLst/>
              <a:gdLst/>
              <a:ahLst/>
              <a:cxnLst/>
              <a:rect l="l" t="t" r="r" b="b"/>
              <a:pathLst>
                <a:path w="3564254" h="840104">
                  <a:moveTo>
                    <a:pt x="3564001" y="695985"/>
                  </a:moveTo>
                  <a:lnTo>
                    <a:pt x="3564001" y="143992"/>
                  </a:lnTo>
                  <a:lnTo>
                    <a:pt x="3556660" y="98478"/>
                  </a:lnTo>
                  <a:lnTo>
                    <a:pt x="3536218" y="58951"/>
                  </a:lnTo>
                  <a:lnTo>
                    <a:pt x="3505046" y="27781"/>
                  </a:lnTo>
                  <a:lnTo>
                    <a:pt x="3465515" y="7340"/>
                  </a:lnTo>
                  <a:lnTo>
                    <a:pt x="3419995" y="0"/>
                  </a:ln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close/>
                </a:path>
              </a:pathLst>
            </a:custGeom>
            <a:ln w="12700">
              <a:solidFill>
                <a:srgbClr val="939598"/>
              </a:solidFill>
            </a:ln>
          </p:spPr>
          <p:txBody>
            <a:bodyPr wrap="square" lIns="0" tIns="0" rIns="0" bIns="0" rtlCol="0"/>
            <a:lstStyle/>
            <a:p>
              <a:endParaRPr sz="2000"/>
            </a:p>
          </p:txBody>
        </p:sp>
      </p:grpSp>
      <p:sp>
        <p:nvSpPr>
          <p:cNvPr id="20" name="object 29">
            <a:extLst>
              <a:ext uri="{FF2B5EF4-FFF2-40B4-BE49-F238E27FC236}">
                <a16:creationId xmlns:a16="http://schemas.microsoft.com/office/drawing/2014/main" id="{066692E4-2869-4761-A80F-97444A24925C}"/>
              </a:ext>
            </a:extLst>
          </p:cNvPr>
          <p:cNvSpPr txBox="1"/>
          <p:nvPr/>
        </p:nvSpPr>
        <p:spPr>
          <a:xfrm>
            <a:off x="2938466" y="1243101"/>
            <a:ext cx="2098675" cy="461645"/>
          </a:xfrm>
          <a:prstGeom prst="rect">
            <a:avLst/>
          </a:prstGeom>
        </p:spPr>
        <p:txBody>
          <a:bodyPr vert="horz" wrap="square" lIns="0" tIns="71755" rIns="0" bIns="0" rtlCol="0">
            <a:spAutoFit/>
          </a:bodyPr>
          <a:lstStyle/>
          <a:p>
            <a:pPr marL="12700">
              <a:lnSpc>
                <a:spcPct val="100000"/>
              </a:lnSpc>
              <a:spcBef>
                <a:spcPts val="565"/>
              </a:spcBef>
              <a:tabLst>
                <a:tab pos="725805" algn="l"/>
                <a:tab pos="1050290" algn="l"/>
              </a:tabLst>
            </a:pPr>
            <a:r>
              <a:rPr sz="1300" b="1" u="sng" spc="-120">
                <a:solidFill>
                  <a:srgbClr val="FFFFFF"/>
                </a:solidFill>
                <a:uFill>
                  <a:solidFill>
                    <a:srgbClr val="BE1F24"/>
                  </a:solidFill>
                </a:uFill>
                <a:latin typeface="Tahoma"/>
                <a:cs typeface="Tahoma"/>
              </a:rPr>
              <a:t> 	</a:t>
            </a:r>
            <a:r>
              <a:rPr sz="1300" b="1" spc="-120">
                <a:solidFill>
                  <a:srgbClr val="FFFFFF"/>
                </a:solidFill>
                <a:latin typeface="Tahoma"/>
                <a:cs typeface="Tahoma"/>
              </a:rPr>
              <a:t>	</a:t>
            </a:r>
            <a:r>
              <a:rPr sz="1300" b="1" spc="-114">
                <a:solidFill>
                  <a:srgbClr val="FFFFFF"/>
                </a:solidFill>
                <a:latin typeface="Tahoma"/>
                <a:cs typeface="Tahoma"/>
              </a:rPr>
              <a:t>P</a:t>
            </a:r>
            <a:r>
              <a:rPr sz="1300" b="1" spc="-85">
                <a:solidFill>
                  <a:srgbClr val="FFFFFF"/>
                </a:solidFill>
                <a:latin typeface="Tahoma"/>
                <a:cs typeface="Tahoma"/>
              </a:rPr>
              <a:t>r</a:t>
            </a:r>
            <a:r>
              <a:rPr sz="1300" b="1" spc="-55">
                <a:solidFill>
                  <a:srgbClr val="FFFFFF"/>
                </a:solidFill>
                <a:latin typeface="Tahoma"/>
                <a:cs typeface="Tahoma"/>
              </a:rPr>
              <a:t>o</a:t>
            </a:r>
            <a:r>
              <a:rPr sz="1300" b="1" spc="-80">
                <a:solidFill>
                  <a:srgbClr val="FFFFFF"/>
                </a:solidFill>
                <a:latin typeface="Tahoma"/>
                <a:cs typeface="Tahoma"/>
              </a:rPr>
              <a:t>g</a:t>
            </a:r>
            <a:r>
              <a:rPr sz="1300" b="1" spc="-70">
                <a:solidFill>
                  <a:srgbClr val="FFFFFF"/>
                </a:solidFill>
                <a:latin typeface="Tahoma"/>
                <a:cs typeface="Tahoma"/>
              </a:rPr>
              <a:t>r</a:t>
            </a:r>
            <a:r>
              <a:rPr sz="1300" b="1" spc="-110">
                <a:solidFill>
                  <a:srgbClr val="FFFFFF"/>
                </a:solidFill>
                <a:latin typeface="Tahoma"/>
                <a:cs typeface="Tahoma"/>
              </a:rPr>
              <a:t>amme</a:t>
            </a:r>
            <a:r>
              <a:rPr sz="1300" b="1" spc="-120">
                <a:solidFill>
                  <a:srgbClr val="FFFFFF"/>
                </a:solidFill>
                <a:latin typeface="Tahoma"/>
                <a:cs typeface="Tahoma"/>
              </a:rPr>
              <a:t> </a:t>
            </a:r>
            <a:r>
              <a:rPr sz="1300" b="1" spc="-125">
                <a:solidFill>
                  <a:srgbClr val="FFFFFF"/>
                </a:solidFill>
                <a:latin typeface="Tahoma"/>
                <a:cs typeface="Tahoma"/>
              </a:rPr>
              <a:t>1:</a:t>
            </a:r>
            <a:endParaRPr sz="1300">
              <a:latin typeface="Tahoma"/>
              <a:cs typeface="Tahoma"/>
            </a:endParaRPr>
          </a:p>
          <a:p>
            <a:pPr marL="1050290">
              <a:lnSpc>
                <a:spcPct val="100000"/>
              </a:lnSpc>
              <a:spcBef>
                <a:spcPts val="325"/>
              </a:spcBef>
            </a:pPr>
            <a:r>
              <a:rPr sz="900" b="1" spc="-50">
                <a:solidFill>
                  <a:srgbClr val="FFFFFF"/>
                </a:solidFill>
                <a:latin typeface="Tahoma"/>
                <a:cs typeface="Tahoma"/>
              </a:rPr>
              <a:t>Administration</a:t>
            </a:r>
            <a:endParaRPr sz="900">
              <a:latin typeface="Tahoma"/>
              <a:cs typeface="Tahoma"/>
            </a:endParaRPr>
          </a:p>
        </p:txBody>
      </p:sp>
      <p:sp>
        <p:nvSpPr>
          <p:cNvPr id="21" name="object 30">
            <a:extLst>
              <a:ext uri="{FF2B5EF4-FFF2-40B4-BE49-F238E27FC236}">
                <a16:creationId xmlns:a16="http://schemas.microsoft.com/office/drawing/2014/main" id="{FAEE1B41-884D-4214-A22B-47242BD98356}"/>
              </a:ext>
            </a:extLst>
          </p:cNvPr>
          <p:cNvSpPr txBox="1"/>
          <p:nvPr/>
        </p:nvSpPr>
        <p:spPr>
          <a:xfrm>
            <a:off x="2951166" y="2141339"/>
            <a:ext cx="3945810" cy="603370"/>
          </a:xfrm>
          <a:prstGeom prst="rect">
            <a:avLst/>
          </a:prstGeom>
        </p:spPr>
        <p:txBody>
          <a:bodyPr vert="horz" wrap="square" lIns="0" tIns="71755" rIns="0" bIns="0" rtlCol="0">
            <a:spAutoFit/>
          </a:bodyPr>
          <a:lstStyle/>
          <a:p>
            <a:pPr marL="12700">
              <a:lnSpc>
                <a:spcPct val="100000"/>
              </a:lnSpc>
              <a:spcBef>
                <a:spcPts val="565"/>
              </a:spcBef>
              <a:tabLst>
                <a:tab pos="725805" algn="l"/>
                <a:tab pos="1050290" algn="l"/>
              </a:tabLst>
            </a:pPr>
            <a:r>
              <a:rPr sz="2000" b="1" u="sng" spc="-120">
                <a:solidFill>
                  <a:srgbClr val="FFFFFF"/>
                </a:solidFill>
                <a:uFill>
                  <a:solidFill>
                    <a:srgbClr val="0057A2"/>
                  </a:solidFill>
                </a:uFill>
                <a:latin typeface="Tahoma"/>
                <a:cs typeface="Tahoma"/>
              </a:rPr>
              <a:t> 	</a:t>
            </a:r>
            <a:r>
              <a:rPr sz="2000" b="1" spc="-120">
                <a:solidFill>
                  <a:srgbClr val="FFFFFF"/>
                </a:solidFill>
                <a:latin typeface="Tahoma"/>
                <a:cs typeface="Tahoma"/>
              </a:rPr>
              <a:t>	</a:t>
            </a:r>
            <a:r>
              <a:rPr sz="2000" b="1" spc="-114">
                <a:solidFill>
                  <a:srgbClr val="FFFFFF"/>
                </a:solidFill>
                <a:latin typeface="Tahoma"/>
                <a:cs typeface="Tahoma"/>
              </a:rPr>
              <a:t>P</a:t>
            </a:r>
            <a:r>
              <a:rPr sz="2000" b="1" spc="-85">
                <a:solidFill>
                  <a:srgbClr val="FFFFFF"/>
                </a:solidFill>
                <a:latin typeface="Tahoma"/>
                <a:cs typeface="Tahoma"/>
              </a:rPr>
              <a:t>r</a:t>
            </a:r>
            <a:r>
              <a:rPr sz="2000" b="1" spc="-55">
                <a:solidFill>
                  <a:srgbClr val="FFFFFF"/>
                </a:solidFill>
                <a:latin typeface="Tahoma"/>
                <a:cs typeface="Tahoma"/>
              </a:rPr>
              <a:t>o</a:t>
            </a:r>
            <a:r>
              <a:rPr sz="2000" b="1" spc="-80">
                <a:solidFill>
                  <a:srgbClr val="FFFFFF"/>
                </a:solidFill>
                <a:latin typeface="Tahoma"/>
                <a:cs typeface="Tahoma"/>
              </a:rPr>
              <a:t>g</a:t>
            </a:r>
            <a:r>
              <a:rPr sz="2000" b="1" spc="-70">
                <a:solidFill>
                  <a:srgbClr val="FFFFFF"/>
                </a:solidFill>
                <a:latin typeface="Tahoma"/>
                <a:cs typeface="Tahoma"/>
              </a:rPr>
              <a:t>r</a:t>
            </a:r>
            <a:r>
              <a:rPr sz="2000" b="1" spc="-110">
                <a:solidFill>
                  <a:srgbClr val="FFFFFF"/>
                </a:solidFill>
                <a:latin typeface="Tahoma"/>
                <a:cs typeface="Tahoma"/>
              </a:rPr>
              <a:t>amme</a:t>
            </a:r>
            <a:r>
              <a:rPr sz="2000" b="1" spc="-120">
                <a:solidFill>
                  <a:srgbClr val="FFFFFF"/>
                </a:solidFill>
                <a:latin typeface="Tahoma"/>
                <a:cs typeface="Tahoma"/>
              </a:rPr>
              <a:t> </a:t>
            </a:r>
            <a:r>
              <a:rPr sz="2000" b="1" spc="-125">
                <a:solidFill>
                  <a:srgbClr val="FFFFFF"/>
                </a:solidFill>
                <a:latin typeface="Tahoma"/>
                <a:cs typeface="Tahoma"/>
              </a:rPr>
              <a:t>2:</a:t>
            </a:r>
            <a:endParaRPr sz="2000">
              <a:latin typeface="Tahoma"/>
              <a:cs typeface="Tahoma"/>
            </a:endParaRPr>
          </a:p>
          <a:p>
            <a:pPr marL="1050290">
              <a:lnSpc>
                <a:spcPct val="100000"/>
              </a:lnSpc>
              <a:spcBef>
                <a:spcPts val="325"/>
              </a:spcBef>
            </a:pPr>
            <a:r>
              <a:rPr sz="1200" b="1" spc="-90">
                <a:solidFill>
                  <a:srgbClr val="FFFFFF"/>
                </a:solidFill>
                <a:latin typeface="Tahoma"/>
                <a:cs typeface="Tahoma"/>
              </a:rPr>
              <a:t>C</a:t>
            </a:r>
            <a:r>
              <a:rPr sz="1200" b="1" spc="-50">
                <a:solidFill>
                  <a:srgbClr val="FFFFFF"/>
                </a:solidFill>
                <a:latin typeface="Tahoma"/>
                <a:cs typeface="Tahoma"/>
              </a:rPr>
              <a:t>omplian</a:t>
            </a:r>
            <a:r>
              <a:rPr sz="1200" b="1" spc="-55">
                <a:solidFill>
                  <a:srgbClr val="FFFFFF"/>
                </a:solidFill>
                <a:latin typeface="Tahoma"/>
                <a:cs typeface="Tahoma"/>
              </a:rPr>
              <a:t>c</a:t>
            </a:r>
            <a:r>
              <a:rPr sz="1200" b="1" spc="-60">
                <a:solidFill>
                  <a:srgbClr val="FFFFFF"/>
                </a:solidFill>
                <a:latin typeface="Tahoma"/>
                <a:cs typeface="Tahoma"/>
              </a:rPr>
              <a:t>e</a:t>
            </a:r>
            <a:r>
              <a:rPr sz="1200" b="1" spc="-85">
                <a:solidFill>
                  <a:srgbClr val="FFFFFF"/>
                </a:solidFill>
                <a:latin typeface="Tahoma"/>
                <a:cs typeface="Tahoma"/>
              </a:rPr>
              <a:t> </a:t>
            </a:r>
            <a:r>
              <a:rPr sz="1200" b="1" spc="-180">
                <a:solidFill>
                  <a:srgbClr val="FFFFFF"/>
                </a:solidFill>
                <a:latin typeface="Tahoma"/>
                <a:cs typeface="Tahoma"/>
              </a:rPr>
              <a:t>I</a:t>
            </a:r>
            <a:r>
              <a:rPr sz="1200" b="1" spc="-50">
                <a:solidFill>
                  <a:srgbClr val="FFFFFF"/>
                </a:solidFill>
                <a:latin typeface="Tahoma"/>
                <a:cs typeface="Tahoma"/>
              </a:rPr>
              <a:t>nsp</a:t>
            </a:r>
            <a:r>
              <a:rPr sz="1200" b="1" spc="-70">
                <a:solidFill>
                  <a:srgbClr val="FFFFFF"/>
                </a:solidFill>
                <a:latin typeface="Tahoma"/>
                <a:cs typeface="Tahoma"/>
              </a:rPr>
              <a:t>e</a:t>
            </a:r>
            <a:r>
              <a:rPr sz="1200" b="1" spc="-55">
                <a:solidFill>
                  <a:srgbClr val="FFFFFF"/>
                </a:solidFill>
                <a:latin typeface="Tahoma"/>
                <a:cs typeface="Tahoma"/>
              </a:rPr>
              <a:t>c</a:t>
            </a:r>
            <a:r>
              <a:rPr sz="1200" b="1" spc="-50">
                <a:solidFill>
                  <a:srgbClr val="FFFFFF"/>
                </a:solidFill>
                <a:latin typeface="Tahoma"/>
                <a:cs typeface="Tahoma"/>
              </a:rPr>
              <a:t>to</a:t>
            </a:r>
            <a:r>
              <a:rPr sz="1200" b="1" spc="-45">
                <a:solidFill>
                  <a:srgbClr val="FFFFFF"/>
                </a:solidFill>
                <a:latin typeface="Tahoma"/>
                <a:cs typeface="Tahoma"/>
              </a:rPr>
              <a:t>r</a:t>
            </a:r>
            <a:r>
              <a:rPr sz="1200" b="1" spc="-75">
                <a:solidFill>
                  <a:srgbClr val="FFFFFF"/>
                </a:solidFill>
                <a:latin typeface="Tahoma"/>
                <a:cs typeface="Tahoma"/>
              </a:rPr>
              <a:t>a</a:t>
            </a:r>
            <a:r>
              <a:rPr sz="1200" b="1" spc="-50">
                <a:solidFill>
                  <a:srgbClr val="FFFFFF"/>
                </a:solidFill>
                <a:latin typeface="Tahoma"/>
                <a:cs typeface="Tahoma"/>
              </a:rPr>
              <a:t>t</a:t>
            </a:r>
            <a:r>
              <a:rPr sz="1200" b="1" spc="-60">
                <a:solidFill>
                  <a:srgbClr val="FFFFFF"/>
                </a:solidFill>
                <a:latin typeface="Tahoma"/>
                <a:cs typeface="Tahoma"/>
              </a:rPr>
              <a:t>e</a:t>
            </a:r>
            <a:endParaRPr sz="1200">
              <a:latin typeface="Tahoma"/>
              <a:cs typeface="Tahoma"/>
            </a:endParaRPr>
          </a:p>
        </p:txBody>
      </p:sp>
      <p:sp>
        <p:nvSpPr>
          <p:cNvPr id="22" name="object 31">
            <a:extLst>
              <a:ext uri="{FF2B5EF4-FFF2-40B4-BE49-F238E27FC236}">
                <a16:creationId xmlns:a16="http://schemas.microsoft.com/office/drawing/2014/main" id="{22416602-EC97-46D2-B1CC-B761D3B3DEB4}"/>
              </a:ext>
            </a:extLst>
          </p:cNvPr>
          <p:cNvSpPr txBox="1"/>
          <p:nvPr/>
        </p:nvSpPr>
        <p:spPr>
          <a:xfrm>
            <a:off x="2938466" y="3143909"/>
            <a:ext cx="4500559" cy="788036"/>
          </a:xfrm>
          <a:prstGeom prst="rect">
            <a:avLst/>
          </a:prstGeom>
        </p:spPr>
        <p:txBody>
          <a:bodyPr vert="horz" wrap="square" lIns="0" tIns="71755" rIns="0" bIns="0" rtlCol="0">
            <a:spAutoFit/>
          </a:bodyPr>
          <a:lstStyle/>
          <a:p>
            <a:pPr marL="12700">
              <a:lnSpc>
                <a:spcPct val="100000"/>
              </a:lnSpc>
              <a:spcBef>
                <a:spcPts val="565"/>
              </a:spcBef>
              <a:tabLst>
                <a:tab pos="725805" algn="l"/>
                <a:tab pos="1050290" algn="l"/>
              </a:tabLst>
            </a:pPr>
            <a:r>
              <a:rPr sz="2000" b="1" u="sng" spc="-120">
                <a:solidFill>
                  <a:srgbClr val="FFFFFF"/>
                </a:solidFill>
                <a:uFill>
                  <a:solidFill>
                    <a:srgbClr val="008A5F"/>
                  </a:solidFill>
                </a:uFill>
                <a:latin typeface="Tahoma"/>
                <a:cs typeface="Tahoma"/>
              </a:rPr>
              <a:t> 	</a:t>
            </a:r>
            <a:r>
              <a:rPr sz="2000" b="1" spc="-120">
                <a:solidFill>
                  <a:srgbClr val="FFFFFF"/>
                </a:solidFill>
                <a:latin typeface="Tahoma"/>
                <a:cs typeface="Tahoma"/>
              </a:rPr>
              <a:t>	</a:t>
            </a:r>
            <a:r>
              <a:rPr sz="2000" b="1" spc="-114">
                <a:solidFill>
                  <a:srgbClr val="FFFFFF"/>
                </a:solidFill>
                <a:latin typeface="Tahoma"/>
                <a:cs typeface="Tahoma"/>
              </a:rPr>
              <a:t>P</a:t>
            </a:r>
            <a:r>
              <a:rPr sz="2000" b="1" spc="-85">
                <a:solidFill>
                  <a:srgbClr val="FFFFFF"/>
                </a:solidFill>
                <a:latin typeface="Tahoma"/>
                <a:cs typeface="Tahoma"/>
              </a:rPr>
              <a:t>r</a:t>
            </a:r>
            <a:r>
              <a:rPr sz="2000" b="1" spc="-55">
                <a:solidFill>
                  <a:srgbClr val="FFFFFF"/>
                </a:solidFill>
                <a:latin typeface="Tahoma"/>
                <a:cs typeface="Tahoma"/>
              </a:rPr>
              <a:t>o</a:t>
            </a:r>
            <a:r>
              <a:rPr sz="2000" b="1" spc="-80">
                <a:solidFill>
                  <a:srgbClr val="FFFFFF"/>
                </a:solidFill>
                <a:latin typeface="Tahoma"/>
                <a:cs typeface="Tahoma"/>
              </a:rPr>
              <a:t>g</a:t>
            </a:r>
            <a:r>
              <a:rPr sz="2000" b="1" spc="-70">
                <a:solidFill>
                  <a:srgbClr val="FFFFFF"/>
                </a:solidFill>
                <a:latin typeface="Tahoma"/>
                <a:cs typeface="Tahoma"/>
              </a:rPr>
              <a:t>r</a:t>
            </a:r>
            <a:r>
              <a:rPr sz="2000" b="1" spc="-110">
                <a:solidFill>
                  <a:srgbClr val="FFFFFF"/>
                </a:solidFill>
                <a:latin typeface="Tahoma"/>
                <a:cs typeface="Tahoma"/>
              </a:rPr>
              <a:t>amme</a:t>
            </a:r>
            <a:r>
              <a:rPr sz="2000" b="1" spc="-120">
                <a:solidFill>
                  <a:srgbClr val="FFFFFF"/>
                </a:solidFill>
                <a:latin typeface="Tahoma"/>
                <a:cs typeface="Tahoma"/>
              </a:rPr>
              <a:t> </a:t>
            </a:r>
            <a:r>
              <a:rPr sz="2000" b="1" spc="-125">
                <a:solidFill>
                  <a:srgbClr val="FFFFFF"/>
                </a:solidFill>
                <a:latin typeface="Tahoma"/>
                <a:cs typeface="Tahoma"/>
              </a:rPr>
              <a:t>3:</a:t>
            </a:r>
            <a:endParaRPr sz="2000">
              <a:latin typeface="Tahoma"/>
              <a:cs typeface="Tahoma"/>
            </a:endParaRPr>
          </a:p>
          <a:p>
            <a:pPr marL="1050290">
              <a:lnSpc>
                <a:spcPct val="100000"/>
              </a:lnSpc>
              <a:spcBef>
                <a:spcPts val="325"/>
              </a:spcBef>
            </a:pPr>
            <a:r>
              <a:rPr sz="1200" b="1" spc="-55">
                <a:solidFill>
                  <a:srgbClr val="FFFFFF"/>
                </a:solidFill>
                <a:latin typeface="Tahoma"/>
                <a:cs typeface="Tahoma"/>
              </a:rPr>
              <a:t>Complaints</a:t>
            </a:r>
            <a:r>
              <a:rPr sz="1200" b="1" spc="-85">
                <a:solidFill>
                  <a:srgbClr val="FFFFFF"/>
                </a:solidFill>
                <a:latin typeface="Tahoma"/>
                <a:cs typeface="Tahoma"/>
              </a:rPr>
              <a:t> </a:t>
            </a:r>
            <a:r>
              <a:rPr sz="1200" b="1" spc="-60">
                <a:solidFill>
                  <a:srgbClr val="FFFFFF"/>
                </a:solidFill>
                <a:latin typeface="Tahoma"/>
                <a:cs typeface="Tahoma"/>
              </a:rPr>
              <a:t>Management</a:t>
            </a:r>
            <a:r>
              <a:rPr sz="1200" b="1" spc="-80">
                <a:solidFill>
                  <a:srgbClr val="FFFFFF"/>
                </a:solidFill>
                <a:latin typeface="Tahoma"/>
                <a:cs typeface="Tahoma"/>
              </a:rPr>
              <a:t> </a:t>
            </a:r>
            <a:r>
              <a:rPr sz="1200" b="1" spc="-50">
                <a:solidFill>
                  <a:srgbClr val="FFFFFF"/>
                </a:solidFill>
                <a:latin typeface="Tahoma"/>
                <a:cs typeface="Tahoma"/>
              </a:rPr>
              <a:t>and</a:t>
            </a:r>
            <a:r>
              <a:rPr sz="1200" b="1" spc="-80">
                <a:solidFill>
                  <a:srgbClr val="FFFFFF"/>
                </a:solidFill>
                <a:latin typeface="Tahoma"/>
                <a:cs typeface="Tahoma"/>
              </a:rPr>
              <a:t> </a:t>
            </a:r>
            <a:r>
              <a:rPr sz="1200" b="1" spc="-60">
                <a:solidFill>
                  <a:srgbClr val="FFFFFF"/>
                </a:solidFill>
                <a:latin typeface="Tahoma"/>
                <a:cs typeface="Tahoma"/>
              </a:rPr>
              <a:t>Office</a:t>
            </a:r>
            <a:r>
              <a:rPr sz="1200" b="1" spc="-80">
                <a:solidFill>
                  <a:srgbClr val="FFFFFF"/>
                </a:solidFill>
                <a:latin typeface="Tahoma"/>
                <a:cs typeface="Tahoma"/>
              </a:rPr>
              <a:t> </a:t>
            </a:r>
            <a:r>
              <a:rPr sz="1200" b="1" spc="-40">
                <a:solidFill>
                  <a:srgbClr val="FFFFFF"/>
                </a:solidFill>
                <a:latin typeface="Tahoma"/>
                <a:cs typeface="Tahoma"/>
              </a:rPr>
              <a:t>of</a:t>
            </a:r>
            <a:r>
              <a:rPr sz="1200" b="1" spc="-80">
                <a:solidFill>
                  <a:srgbClr val="FFFFFF"/>
                </a:solidFill>
                <a:latin typeface="Tahoma"/>
                <a:cs typeface="Tahoma"/>
              </a:rPr>
              <a:t> </a:t>
            </a:r>
            <a:r>
              <a:rPr sz="1200" b="1" spc="-55">
                <a:solidFill>
                  <a:srgbClr val="FFFFFF"/>
                </a:solidFill>
                <a:latin typeface="Tahoma"/>
                <a:cs typeface="Tahoma"/>
              </a:rPr>
              <a:t>the</a:t>
            </a:r>
            <a:r>
              <a:rPr sz="1200" b="1" spc="-85">
                <a:solidFill>
                  <a:srgbClr val="FFFFFF"/>
                </a:solidFill>
                <a:latin typeface="Tahoma"/>
                <a:cs typeface="Tahoma"/>
              </a:rPr>
              <a:t> </a:t>
            </a:r>
            <a:r>
              <a:rPr sz="1200" b="1" spc="-50">
                <a:solidFill>
                  <a:srgbClr val="FFFFFF"/>
                </a:solidFill>
                <a:latin typeface="Tahoma"/>
                <a:cs typeface="Tahoma"/>
              </a:rPr>
              <a:t>Ombud</a:t>
            </a:r>
            <a:endParaRPr sz="1200">
              <a:latin typeface="Tahoma"/>
              <a:cs typeface="Tahoma"/>
            </a:endParaRPr>
          </a:p>
        </p:txBody>
      </p:sp>
      <p:sp>
        <p:nvSpPr>
          <p:cNvPr id="23" name="object 32">
            <a:extLst>
              <a:ext uri="{FF2B5EF4-FFF2-40B4-BE49-F238E27FC236}">
                <a16:creationId xmlns:a16="http://schemas.microsoft.com/office/drawing/2014/main" id="{33EA5A00-CF61-4E72-8594-F89D6E7C5C55}"/>
              </a:ext>
            </a:extLst>
          </p:cNvPr>
          <p:cNvSpPr txBox="1"/>
          <p:nvPr/>
        </p:nvSpPr>
        <p:spPr>
          <a:xfrm>
            <a:off x="2951166" y="4160147"/>
            <a:ext cx="4290603" cy="788036"/>
          </a:xfrm>
          <a:prstGeom prst="rect">
            <a:avLst/>
          </a:prstGeom>
        </p:spPr>
        <p:txBody>
          <a:bodyPr vert="horz" wrap="square" lIns="0" tIns="71755" rIns="0" bIns="0" rtlCol="0">
            <a:spAutoFit/>
          </a:bodyPr>
          <a:lstStyle/>
          <a:p>
            <a:pPr marL="12700">
              <a:lnSpc>
                <a:spcPct val="100000"/>
              </a:lnSpc>
              <a:spcBef>
                <a:spcPts val="565"/>
              </a:spcBef>
              <a:tabLst>
                <a:tab pos="725805" algn="l"/>
                <a:tab pos="1050290" algn="l"/>
              </a:tabLst>
            </a:pPr>
            <a:r>
              <a:rPr sz="2000" b="1" u="sng" spc="-120">
                <a:solidFill>
                  <a:srgbClr val="FFFFFF"/>
                </a:solidFill>
                <a:uFill>
                  <a:solidFill>
                    <a:srgbClr val="58595B"/>
                  </a:solidFill>
                </a:uFill>
                <a:latin typeface="Tahoma"/>
                <a:cs typeface="Tahoma"/>
              </a:rPr>
              <a:t> 	</a:t>
            </a:r>
            <a:r>
              <a:rPr sz="2000" b="1" spc="-120">
                <a:solidFill>
                  <a:srgbClr val="FFFFFF"/>
                </a:solidFill>
                <a:latin typeface="Tahoma"/>
                <a:cs typeface="Tahoma"/>
              </a:rPr>
              <a:t>	</a:t>
            </a:r>
            <a:r>
              <a:rPr sz="2000" b="1" spc="-114">
                <a:solidFill>
                  <a:srgbClr val="FFFFFF"/>
                </a:solidFill>
                <a:latin typeface="Tahoma"/>
                <a:cs typeface="Tahoma"/>
              </a:rPr>
              <a:t>P</a:t>
            </a:r>
            <a:r>
              <a:rPr sz="2000" b="1" spc="-85">
                <a:solidFill>
                  <a:srgbClr val="FFFFFF"/>
                </a:solidFill>
                <a:latin typeface="Tahoma"/>
                <a:cs typeface="Tahoma"/>
              </a:rPr>
              <a:t>r</a:t>
            </a:r>
            <a:r>
              <a:rPr sz="2000" b="1" spc="-55">
                <a:solidFill>
                  <a:srgbClr val="FFFFFF"/>
                </a:solidFill>
                <a:latin typeface="Tahoma"/>
                <a:cs typeface="Tahoma"/>
              </a:rPr>
              <a:t>o</a:t>
            </a:r>
            <a:r>
              <a:rPr sz="2000" b="1" spc="-80">
                <a:solidFill>
                  <a:srgbClr val="FFFFFF"/>
                </a:solidFill>
                <a:latin typeface="Tahoma"/>
                <a:cs typeface="Tahoma"/>
              </a:rPr>
              <a:t>g</a:t>
            </a:r>
            <a:r>
              <a:rPr sz="2000" b="1" spc="-70">
                <a:solidFill>
                  <a:srgbClr val="FFFFFF"/>
                </a:solidFill>
                <a:latin typeface="Tahoma"/>
                <a:cs typeface="Tahoma"/>
              </a:rPr>
              <a:t>r</a:t>
            </a:r>
            <a:r>
              <a:rPr sz="2000" b="1" spc="-110">
                <a:solidFill>
                  <a:srgbClr val="FFFFFF"/>
                </a:solidFill>
                <a:latin typeface="Tahoma"/>
                <a:cs typeface="Tahoma"/>
              </a:rPr>
              <a:t>amme</a:t>
            </a:r>
            <a:r>
              <a:rPr sz="2000" b="1" spc="-120">
                <a:solidFill>
                  <a:srgbClr val="FFFFFF"/>
                </a:solidFill>
                <a:latin typeface="Tahoma"/>
                <a:cs typeface="Tahoma"/>
              </a:rPr>
              <a:t> </a:t>
            </a:r>
            <a:r>
              <a:rPr sz="2000" b="1" spc="-125">
                <a:solidFill>
                  <a:srgbClr val="FFFFFF"/>
                </a:solidFill>
                <a:latin typeface="Tahoma"/>
                <a:cs typeface="Tahoma"/>
              </a:rPr>
              <a:t>4:</a:t>
            </a:r>
            <a:endParaRPr sz="2000">
              <a:latin typeface="Tahoma"/>
              <a:cs typeface="Tahoma"/>
            </a:endParaRPr>
          </a:p>
          <a:p>
            <a:pPr marL="1050290">
              <a:lnSpc>
                <a:spcPct val="100000"/>
              </a:lnSpc>
              <a:spcBef>
                <a:spcPts val="325"/>
              </a:spcBef>
            </a:pPr>
            <a:r>
              <a:rPr sz="1200" b="1" spc="-55">
                <a:solidFill>
                  <a:srgbClr val="FFFFFF"/>
                </a:solidFill>
                <a:latin typeface="Tahoma"/>
                <a:cs typeface="Tahoma"/>
              </a:rPr>
              <a:t>Health</a:t>
            </a:r>
            <a:r>
              <a:rPr sz="1200" b="1" spc="-85">
                <a:solidFill>
                  <a:srgbClr val="FFFFFF"/>
                </a:solidFill>
                <a:latin typeface="Tahoma"/>
                <a:cs typeface="Tahoma"/>
              </a:rPr>
              <a:t> </a:t>
            </a:r>
            <a:r>
              <a:rPr sz="1200" b="1" spc="-60">
                <a:solidFill>
                  <a:srgbClr val="FFFFFF"/>
                </a:solidFill>
                <a:latin typeface="Tahoma"/>
                <a:cs typeface="Tahoma"/>
              </a:rPr>
              <a:t>Standards</a:t>
            </a:r>
            <a:r>
              <a:rPr sz="1200" b="1" spc="-85">
                <a:solidFill>
                  <a:srgbClr val="FFFFFF"/>
                </a:solidFill>
                <a:latin typeface="Tahoma"/>
                <a:cs typeface="Tahoma"/>
              </a:rPr>
              <a:t> </a:t>
            </a:r>
            <a:r>
              <a:rPr sz="1200" b="1" spc="-50">
                <a:solidFill>
                  <a:srgbClr val="FFFFFF"/>
                </a:solidFill>
                <a:latin typeface="Tahoma"/>
                <a:cs typeface="Tahoma"/>
              </a:rPr>
              <a:t>Design,</a:t>
            </a:r>
            <a:r>
              <a:rPr sz="1200" b="1" spc="-80">
                <a:solidFill>
                  <a:srgbClr val="FFFFFF"/>
                </a:solidFill>
                <a:latin typeface="Tahoma"/>
                <a:cs typeface="Tahoma"/>
              </a:rPr>
              <a:t> </a:t>
            </a:r>
            <a:r>
              <a:rPr sz="1200" b="1" spc="-55">
                <a:solidFill>
                  <a:srgbClr val="FFFFFF"/>
                </a:solidFill>
                <a:latin typeface="Tahoma"/>
                <a:cs typeface="Tahoma"/>
              </a:rPr>
              <a:t>Analysis</a:t>
            </a:r>
            <a:r>
              <a:rPr sz="1200" b="1" spc="-85">
                <a:solidFill>
                  <a:srgbClr val="FFFFFF"/>
                </a:solidFill>
                <a:latin typeface="Tahoma"/>
                <a:cs typeface="Tahoma"/>
              </a:rPr>
              <a:t> </a:t>
            </a:r>
            <a:r>
              <a:rPr sz="1200" b="1" spc="-50">
                <a:solidFill>
                  <a:srgbClr val="FFFFFF"/>
                </a:solidFill>
                <a:latin typeface="Tahoma"/>
                <a:cs typeface="Tahoma"/>
              </a:rPr>
              <a:t>and</a:t>
            </a:r>
            <a:r>
              <a:rPr sz="1200" b="1" spc="-80">
                <a:solidFill>
                  <a:srgbClr val="FFFFFF"/>
                </a:solidFill>
                <a:latin typeface="Tahoma"/>
                <a:cs typeface="Tahoma"/>
              </a:rPr>
              <a:t> </a:t>
            </a:r>
            <a:r>
              <a:rPr sz="1200" b="1" spc="-45">
                <a:solidFill>
                  <a:srgbClr val="FFFFFF"/>
                </a:solidFill>
                <a:latin typeface="Tahoma"/>
                <a:cs typeface="Tahoma"/>
              </a:rPr>
              <a:t>Support</a:t>
            </a:r>
            <a:endParaRPr sz="1200">
              <a:latin typeface="Tahoma"/>
              <a:cs typeface="Tahoma"/>
            </a:endParaRPr>
          </a:p>
        </p:txBody>
      </p:sp>
      <p:sp>
        <p:nvSpPr>
          <p:cNvPr id="24" name="object 33">
            <a:extLst>
              <a:ext uri="{FF2B5EF4-FFF2-40B4-BE49-F238E27FC236}">
                <a16:creationId xmlns:a16="http://schemas.microsoft.com/office/drawing/2014/main" id="{2DE8D82A-5B86-4385-A640-204B9EBB3395}"/>
              </a:ext>
            </a:extLst>
          </p:cNvPr>
          <p:cNvSpPr txBox="1"/>
          <p:nvPr/>
        </p:nvSpPr>
        <p:spPr>
          <a:xfrm>
            <a:off x="2938466" y="5170108"/>
            <a:ext cx="4124486" cy="603370"/>
          </a:xfrm>
          <a:prstGeom prst="rect">
            <a:avLst/>
          </a:prstGeom>
        </p:spPr>
        <p:txBody>
          <a:bodyPr vert="horz" wrap="square" lIns="0" tIns="71755" rIns="0" bIns="0" rtlCol="0">
            <a:spAutoFit/>
          </a:bodyPr>
          <a:lstStyle/>
          <a:p>
            <a:pPr marL="12700">
              <a:lnSpc>
                <a:spcPct val="100000"/>
              </a:lnSpc>
              <a:spcBef>
                <a:spcPts val="565"/>
              </a:spcBef>
              <a:tabLst>
                <a:tab pos="725805" algn="l"/>
                <a:tab pos="1050290" algn="l"/>
              </a:tabLst>
            </a:pPr>
            <a:r>
              <a:rPr sz="2000" b="1" u="sng" spc="-120">
                <a:solidFill>
                  <a:srgbClr val="FFFFFF"/>
                </a:solidFill>
                <a:uFill>
                  <a:solidFill>
                    <a:srgbClr val="939598"/>
                  </a:solidFill>
                </a:uFill>
                <a:latin typeface="Tahoma"/>
                <a:cs typeface="Tahoma"/>
              </a:rPr>
              <a:t> 	</a:t>
            </a:r>
            <a:r>
              <a:rPr sz="2000" b="1" spc="-120">
                <a:solidFill>
                  <a:srgbClr val="FFFFFF"/>
                </a:solidFill>
                <a:latin typeface="Tahoma"/>
                <a:cs typeface="Tahoma"/>
              </a:rPr>
              <a:t>	</a:t>
            </a:r>
            <a:r>
              <a:rPr sz="2000" b="1" spc="-114">
                <a:solidFill>
                  <a:srgbClr val="FFFFFF"/>
                </a:solidFill>
                <a:latin typeface="Tahoma"/>
                <a:cs typeface="Tahoma"/>
              </a:rPr>
              <a:t>P</a:t>
            </a:r>
            <a:r>
              <a:rPr sz="2000" b="1" spc="-85">
                <a:solidFill>
                  <a:srgbClr val="FFFFFF"/>
                </a:solidFill>
                <a:latin typeface="Tahoma"/>
                <a:cs typeface="Tahoma"/>
              </a:rPr>
              <a:t>r</a:t>
            </a:r>
            <a:r>
              <a:rPr sz="2000" b="1" spc="-55">
                <a:solidFill>
                  <a:srgbClr val="FFFFFF"/>
                </a:solidFill>
                <a:latin typeface="Tahoma"/>
                <a:cs typeface="Tahoma"/>
              </a:rPr>
              <a:t>o</a:t>
            </a:r>
            <a:r>
              <a:rPr sz="2000" b="1" spc="-80">
                <a:solidFill>
                  <a:srgbClr val="FFFFFF"/>
                </a:solidFill>
                <a:latin typeface="Tahoma"/>
                <a:cs typeface="Tahoma"/>
              </a:rPr>
              <a:t>g</a:t>
            </a:r>
            <a:r>
              <a:rPr sz="2000" b="1" spc="-70">
                <a:solidFill>
                  <a:srgbClr val="FFFFFF"/>
                </a:solidFill>
                <a:latin typeface="Tahoma"/>
                <a:cs typeface="Tahoma"/>
              </a:rPr>
              <a:t>r</a:t>
            </a:r>
            <a:r>
              <a:rPr sz="2000" b="1" spc="-110">
                <a:solidFill>
                  <a:srgbClr val="FFFFFF"/>
                </a:solidFill>
                <a:latin typeface="Tahoma"/>
                <a:cs typeface="Tahoma"/>
              </a:rPr>
              <a:t>amme</a:t>
            </a:r>
            <a:r>
              <a:rPr sz="2000" b="1" spc="-120">
                <a:solidFill>
                  <a:srgbClr val="FFFFFF"/>
                </a:solidFill>
                <a:latin typeface="Tahoma"/>
                <a:cs typeface="Tahoma"/>
              </a:rPr>
              <a:t> </a:t>
            </a:r>
            <a:r>
              <a:rPr sz="2000" b="1" spc="-125">
                <a:solidFill>
                  <a:srgbClr val="FFFFFF"/>
                </a:solidFill>
                <a:latin typeface="Tahoma"/>
                <a:cs typeface="Tahoma"/>
              </a:rPr>
              <a:t>5:</a:t>
            </a:r>
            <a:endParaRPr sz="2000">
              <a:latin typeface="Tahoma"/>
              <a:cs typeface="Tahoma"/>
            </a:endParaRPr>
          </a:p>
          <a:p>
            <a:pPr marL="1050290">
              <a:lnSpc>
                <a:spcPct val="100000"/>
              </a:lnSpc>
              <a:spcBef>
                <a:spcPts val="325"/>
              </a:spcBef>
            </a:pPr>
            <a:r>
              <a:rPr sz="1200" b="1" spc="-90">
                <a:solidFill>
                  <a:srgbClr val="FFFFFF"/>
                </a:solidFill>
                <a:latin typeface="Tahoma"/>
                <a:cs typeface="Tahoma"/>
              </a:rPr>
              <a:t>C</a:t>
            </a:r>
            <a:r>
              <a:rPr sz="1200" b="1" spc="-65">
                <a:solidFill>
                  <a:srgbClr val="FFFFFF"/>
                </a:solidFill>
                <a:latin typeface="Tahoma"/>
                <a:cs typeface="Tahoma"/>
              </a:rPr>
              <a:t>e</a:t>
            </a:r>
            <a:r>
              <a:rPr sz="1200" b="1" spc="-35">
                <a:solidFill>
                  <a:srgbClr val="FFFFFF"/>
                </a:solidFill>
                <a:latin typeface="Tahoma"/>
                <a:cs typeface="Tahoma"/>
              </a:rPr>
              <a:t>r</a:t>
            </a:r>
            <a:r>
              <a:rPr sz="1200" b="1" spc="-45">
                <a:solidFill>
                  <a:srgbClr val="FFFFFF"/>
                </a:solidFill>
                <a:latin typeface="Tahoma"/>
                <a:cs typeface="Tahoma"/>
              </a:rPr>
              <a:t>tific</a:t>
            </a:r>
            <a:r>
              <a:rPr sz="1200" b="1" spc="-75">
                <a:solidFill>
                  <a:srgbClr val="FFFFFF"/>
                </a:solidFill>
                <a:latin typeface="Tahoma"/>
                <a:cs typeface="Tahoma"/>
              </a:rPr>
              <a:t>a</a:t>
            </a:r>
            <a:r>
              <a:rPr sz="1200" b="1" spc="-40">
                <a:solidFill>
                  <a:srgbClr val="FFFFFF"/>
                </a:solidFill>
                <a:latin typeface="Tahoma"/>
                <a:cs typeface="Tahoma"/>
              </a:rPr>
              <a:t>tion</a:t>
            </a:r>
            <a:r>
              <a:rPr sz="1200" b="1" spc="-85">
                <a:solidFill>
                  <a:srgbClr val="FFFFFF"/>
                </a:solidFill>
                <a:latin typeface="Tahoma"/>
                <a:cs typeface="Tahoma"/>
              </a:rPr>
              <a:t> </a:t>
            </a:r>
            <a:r>
              <a:rPr sz="1200" b="1" spc="-50">
                <a:solidFill>
                  <a:srgbClr val="FFFFFF"/>
                </a:solidFill>
                <a:latin typeface="Tahoma"/>
                <a:cs typeface="Tahoma"/>
              </a:rPr>
              <a:t>and</a:t>
            </a:r>
            <a:r>
              <a:rPr sz="1200" b="1" spc="-85">
                <a:solidFill>
                  <a:srgbClr val="FFFFFF"/>
                </a:solidFill>
                <a:latin typeface="Tahoma"/>
                <a:cs typeface="Tahoma"/>
              </a:rPr>
              <a:t> </a:t>
            </a:r>
            <a:r>
              <a:rPr sz="1200" b="1" spc="-65">
                <a:solidFill>
                  <a:srgbClr val="FFFFFF"/>
                </a:solidFill>
                <a:latin typeface="Tahoma"/>
                <a:cs typeface="Tahoma"/>
              </a:rPr>
              <a:t>En</a:t>
            </a:r>
            <a:r>
              <a:rPr sz="1200" b="1" spc="-50">
                <a:solidFill>
                  <a:srgbClr val="FFFFFF"/>
                </a:solidFill>
                <a:latin typeface="Tahoma"/>
                <a:cs typeface="Tahoma"/>
              </a:rPr>
              <a:t>fo</a:t>
            </a:r>
            <a:r>
              <a:rPr sz="1200" b="1" spc="-45">
                <a:solidFill>
                  <a:srgbClr val="FFFFFF"/>
                </a:solidFill>
                <a:latin typeface="Tahoma"/>
                <a:cs typeface="Tahoma"/>
              </a:rPr>
              <a:t>r</a:t>
            </a:r>
            <a:r>
              <a:rPr sz="1200" b="1" spc="-80">
                <a:solidFill>
                  <a:srgbClr val="FFFFFF"/>
                </a:solidFill>
                <a:latin typeface="Tahoma"/>
                <a:cs typeface="Tahoma"/>
              </a:rPr>
              <a:t>c</a:t>
            </a:r>
            <a:r>
              <a:rPr sz="1200" b="1" spc="-65">
                <a:solidFill>
                  <a:srgbClr val="FFFFFF"/>
                </a:solidFill>
                <a:latin typeface="Tahoma"/>
                <a:cs typeface="Tahoma"/>
              </a:rPr>
              <a:t>eme</a:t>
            </a:r>
            <a:r>
              <a:rPr sz="1200" b="1" spc="-70">
                <a:solidFill>
                  <a:srgbClr val="FFFFFF"/>
                </a:solidFill>
                <a:latin typeface="Tahoma"/>
                <a:cs typeface="Tahoma"/>
              </a:rPr>
              <a:t>n</a:t>
            </a:r>
            <a:r>
              <a:rPr sz="1200" b="1" spc="-45">
                <a:solidFill>
                  <a:srgbClr val="FFFFFF"/>
                </a:solidFill>
                <a:latin typeface="Tahoma"/>
                <a:cs typeface="Tahoma"/>
              </a:rPr>
              <a:t>t</a:t>
            </a:r>
            <a:endParaRPr sz="1200">
              <a:latin typeface="Tahoma"/>
              <a:cs typeface="Tahoma"/>
            </a:endParaRPr>
          </a:p>
        </p:txBody>
      </p:sp>
      <p:grpSp>
        <p:nvGrpSpPr>
          <p:cNvPr id="25" name="object 34">
            <a:extLst>
              <a:ext uri="{FF2B5EF4-FFF2-40B4-BE49-F238E27FC236}">
                <a16:creationId xmlns:a16="http://schemas.microsoft.com/office/drawing/2014/main" id="{A6B43FBB-892E-4FA2-A9E4-6FECF07B8210}"/>
              </a:ext>
            </a:extLst>
          </p:cNvPr>
          <p:cNvGrpSpPr/>
          <p:nvPr/>
        </p:nvGrpSpPr>
        <p:grpSpPr>
          <a:xfrm>
            <a:off x="2231171" y="1152525"/>
            <a:ext cx="1497965" cy="720090"/>
            <a:chOff x="1274730" y="4242007"/>
            <a:chExt cx="1497965" cy="720090"/>
          </a:xfrm>
        </p:grpSpPr>
        <p:pic>
          <p:nvPicPr>
            <p:cNvPr id="26" name="object 35">
              <a:extLst>
                <a:ext uri="{FF2B5EF4-FFF2-40B4-BE49-F238E27FC236}">
                  <a16:creationId xmlns:a16="http://schemas.microsoft.com/office/drawing/2014/main" id="{696CB751-188D-4193-8330-55C53F8FF46F}"/>
                </a:ext>
              </a:extLst>
            </p:cNvPr>
            <p:cNvPicPr/>
            <p:nvPr/>
          </p:nvPicPr>
          <p:blipFill>
            <a:blip r:embed="rId2" cstate="print"/>
            <a:stretch>
              <a:fillRect/>
            </a:stretch>
          </p:blipFill>
          <p:spPr>
            <a:xfrm>
              <a:off x="2644049" y="4537673"/>
              <a:ext cx="128650" cy="128663"/>
            </a:xfrm>
            <a:prstGeom prst="rect">
              <a:avLst/>
            </a:prstGeom>
          </p:spPr>
        </p:pic>
        <p:sp>
          <p:nvSpPr>
            <p:cNvPr id="27" name="object 36">
              <a:extLst>
                <a:ext uri="{FF2B5EF4-FFF2-40B4-BE49-F238E27FC236}">
                  <a16:creationId xmlns:a16="http://schemas.microsoft.com/office/drawing/2014/main" id="{B9FA7692-A991-47D8-8776-44A5D0F4B8A9}"/>
                </a:ext>
              </a:extLst>
            </p:cNvPr>
            <p:cNvSpPr/>
            <p:nvPr/>
          </p:nvSpPr>
          <p:spPr>
            <a:xfrm>
              <a:off x="1287430" y="4254707"/>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FFFFFF"/>
            </a:solidFill>
          </p:spPr>
          <p:txBody>
            <a:bodyPr wrap="square" lIns="0" tIns="0" rIns="0" bIns="0" rtlCol="0"/>
            <a:lstStyle/>
            <a:p>
              <a:endParaRPr/>
            </a:p>
          </p:txBody>
        </p:sp>
        <p:sp>
          <p:nvSpPr>
            <p:cNvPr id="28" name="object 37">
              <a:extLst>
                <a:ext uri="{FF2B5EF4-FFF2-40B4-BE49-F238E27FC236}">
                  <a16:creationId xmlns:a16="http://schemas.microsoft.com/office/drawing/2014/main" id="{28C97BA0-96BD-4186-922D-4093C834CC99}"/>
                </a:ext>
              </a:extLst>
            </p:cNvPr>
            <p:cNvSpPr/>
            <p:nvPr/>
          </p:nvSpPr>
          <p:spPr>
            <a:xfrm>
              <a:off x="1287430" y="4254707"/>
              <a:ext cx="694690" cy="694690"/>
            </a:xfrm>
            <a:custGeom>
              <a:avLst/>
              <a:gdLst/>
              <a:ahLst/>
              <a:cxnLst/>
              <a:rect l="l" t="t" r="r" b="b"/>
              <a:pathLst>
                <a:path w="694689" h="694689">
                  <a:moveTo>
                    <a:pt x="347294" y="694601"/>
                  </a:move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close/>
                </a:path>
              </a:pathLst>
            </a:custGeom>
            <a:ln w="25400">
              <a:solidFill>
                <a:srgbClr val="BE1F24"/>
              </a:solidFill>
            </a:ln>
          </p:spPr>
          <p:txBody>
            <a:bodyPr wrap="square" lIns="0" tIns="0" rIns="0" bIns="0" rtlCol="0"/>
            <a:lstStyle/>
            <a:p>
              <a:endParaRPr/>
            </a:p>
          </p:txBody>
        </p:sp>
        <p:sp>
          <p:nvSpPr>
            <p:cNvPr id="29" name="object 38">
              <a:extLst>
                <a:ext uri="{FF2B5EF4-FFF2-40B4-BE49-F238E27FC236}">
                  <a16:creationId xmlns:a16="http://schemas.microsoft.com/office/drawing/2014/main" id="{DB7C6943-EC8F-4DDA-88C3-9A0B7E694B51}"/>
                </a:ext>
              </a:extLst>
            </p:cNvPr>
            <p:cNvSpPr/>
            <p:nvPr/>
          </p:nvSpPr>
          <p:spPr>
            <a:xfrm>
              <a:off x="1418722" y="4386006"/>
              <a:ext cx="432434" cy="432434"/>
            </a:xfrm>
            <a:custGeom>
              <a:avLst/>
              <a:gdLst/>
              <a:ahLst/>
              <a:cxnLst/>
              <a:rect l="l" t="t" r="r" b="b"/>
              <a:pathLst>
                <a:path w="432435" h="432435">
                  <a:moveTo>
                    <a:pt x="166460" y="371195"/>
                  </a:moveTo>
                  <a:lnTo>
                    <a:pt x="125247" y="371195"/>
                  </a:lnTo>
                  <a:lnTo>
                    <a:pt x="136211" y="377118"/>
                  </a:lnTo>
                  <a:lnTo>
                    <a:pt x="147199" y="382125"/>
                  </a:lnTo>
                  <a:lnTo>
                    <a:pt x="158673" y="386427"/>
                  </a:lnTo>
                  <a:lnTo>
                    <a:pt x="170446" y="389940"/>
                  </a:lnTo>
                  <a:lnTo>
                    <a:pt x="170446" y="424434"/>
                  </a:lnTo>
                  <a:lnTo>
                    <a:pt x="178015" y="432003"/>
                  </a:lnTo>
                  <a:lnTo>
                    <a:pt x="253999" y="432003"/>
                  </a:lnTo>
                  <a:lnTo>
                    <a:pt x="261569" y="424434"/>
                  </a:lnTo>
                  <a:lnTo>
                    <a:pt x="261569" y="415124"/>
                  </a:lnTo>
                  <a:lnTo>
                    <a:pt x="187312" y="415124"/>
                  </a:lnTo>
                  <a:lnTo>
                    <a:pt x="187312" y="379336"/>
                  </a:lnTo>
                  <a:lnTo>
                    <a:pt x="184569" y="375907"/>
                  </a:lnTo>
                  <a:lnTo>
                    <a:pt x="180695" y="375056"/>
                  </a:lnTo>
                  <a:lnTo>
                    <a:pt x="166968" y="371380"/>
                  </a:lnTo>
                  <a:lnTo>
                    <a:pt x="166460" y="371195"/>
                  </a:lnTo>
                  <a:close/>
                </a:path>
                <a:path w="432435" h="432435">
                  <a:moveTo>
                    <a:pt x="306908" y="351370"/>
                  </a:moveTo>
                  <a:lnTo>
                    <a:pt x="265067" y="371440"/>
                  </a:lnTo>
                  <a:lnTo>
                    <a:pt x="247446" y="375958"/>
                  </a:lnTo>
                  <a:lnTo>
                    <a:pt x="244731" y="379336"/>
                  </a:lnTo>
                  <a:lnTo>
                    <a:pt x="244690" y="415124"/>
                  </a:lnTo>
                  <a:lnTo>
                    <a:pt x="261569" y="415124"/>
                  </a:lnTo>
                  <a:lnTo>
                    <a:pt x="261569" y="389991"/>
                  </a:lnTo>
                  <a:lnTo>
                    <a:pt x="273354" y="386487"/>
                  </a:lnTo>
                  <a:lnTo>
                    <a:pt x="284845" y="382193"/>
                  </a:lnTo>
                  <a:lnTo>
                    <a:pt x="296153" y="377044"/>
                  </a:lnTo>
                  <a:lnTo>
                    <a:pt x="306844" y="371271"/>
                  </a:lnTo>
                  <a:lnTo>
                    <a:pt x="330707" y="371271"/>
                  </a:lnTo>
                  <a:lnTo>
                    <a:pt x="311277" y="351840"/>
                  </a:lnTo>
                  <a:lnTo>
                    <a:pt x="306908" y="351370"/>
                  </a:lnTo>
                  <a:close/>
                </a:path>
                <a:path w="432435" h="432435">
                  <a:moveTo>
                    <a:pt x="95484" y="38042"/>
                  </a:moveTo>
                  <a:lnTo>
                    <a:pt x="42976" y="83553"/>
                  </a:lnTo>
                  <a:lnTo>
                    <a:pt x="38044" y="95491"/>
                  </a:lnTo>
                  <a:lnTo>
                    <a:pt x="39276" y="101837"/>
                  </a:lnTo>
                  <a:lnTo>
                    <a:pt x="42976" y="107416"/>
                  </a:lnTo>
                  <a:lnTo>
                    <a:pt x="60731" y="125171"/>
                  </a:lnTo>
                  <a:lnTo>
                    <a:pt x="54884" y="135992"/>
                  </a:lnTo>
                  <a:lnTo>
                    <a:pt x="49809" y="147161"/>
                  </a:lnTo>
                  <a:lnTo>
                    <a:pt x="45515" y="158653"/>
                  </a:lnTo>
                  <a:lnTo>
                    <a:pt x="42011" y="170446"/>
                  </a:lnTo>
                  <a:lnTo>
                    <a:pt x="7569" y="170446"/>
                  </a:lnTo>
                  <a:lnTo>
                    <a:pt x="0" y="178015"/>
                  </a:lnTo>
                  <a:lnTo>
                    <a:pt x="0" y="254000"/>
                  </a:lnTo>
                  <a:lnTo>
                    <a:pt x="7569" y="261569"/>
                  </a:lnTo>
                  <a:lnTo>
                    <a:pt x="42075" y="261569"/>
                  </a:lnTo>
                  <a:lnTo>
                    <a:pt x="45594" y="273373"/>
                  </a:lnTo>
                  <a:lnTo>
                    <a:pt x="49913" y="284880"/>
                  </a:lnTo>
                  <a:lnTo>
                    <a:pt x="55017" y="296062"/>
                  </a:lnTo>
                  <a:lnTo>
                    <a:pt x="60807" y="306755"/>
                  </a:lnTo>
                  <a:lnTo>
                    <a:pt x="42976" y="324586"/>
                  </a:lnTo>
                  <a:lnTo>
                    <a:pt x="39276" y="330165"/>
                  </a:lnTo>
                  <a:lnTo>
                    <a:pt x="38044" y="336524"/>
                  </a:lnTo>
                  <a:lnTo>
                    <a:pt x="39276" y="342871"/>
                  </a:lnTo>
                  <a:lnTo>
                    <a:pt x="42976" y="348449"/>
                  </a:lnTo>
                  <a:lnTo>
                    <a:pt x="83553" y="389026"/>
                  </a:lnTo>
                  <a:lnTo>
                    <a:pt x="89132" y="392726"/>
                  </a:lnTo>
                  <a:lnTo>
                    <a:pt x="95484" y="393960"/>
                  </a:lnTo>
                  <a:lnTo>
                    <a:pt x="101837" y="392726"/>
                  </a:lnTo>
                  <a:lnTo>
                    <a:pt x="107416" y="389026"/>
                  </a:lnTo>
                  <a:lnTo>
                    <a:pt x="119354" y="377088"/>
                  </a:lnTo>
                  <a:lnTo>
                    <a:pt x="95491" y="377088"/>
                  </a:lnTo>
                  <a:lnTo>
                    <a:pt x="54914" y="336524"/>
                  </a:lnTo>
                  <a:lnTo>
                    <a:pt x="80251" y="311200"/>
                  </a:lnTo>
                  <a:lnTo>
                    <a:pt x="80707" y="306946"/>
                  </a:lnTo>
                  <a:lnTo>
                    <a:pt x="80680" y="306755"/>
                  </a:lnTo>
                  <a:lnTo>
                    <a:pt x="78587" y="303491"/>
                  </a:lnTo>
                  <a:lnTo>
                    <a:pt x="71461" y="291171"/>
                  </a:lnTo>
                  <a:lnTo>
                    <a:pt x="65466" y="278337"/>
                  </a:lnTo>
                  <a:lnTo>
                    <a:pt x="60622" y="265035"/>
                  </a:lnTo>
                  <a:lnTo>
                    <a:pt x="56946" y="251307"/>
                  </a:lnTo>
                  <a:lnTo>
                    <a:pt x="56080" y="247434"/>
                  </a:lnTo>
                  <a:lnTo>
                    <a:pt x="52666" y="244690"/>
                  </a:lnTo>
                  <a:lnTo>
                    <a:pt x="16878" y="244690"/>
                  </a:lnTo>
                  <a:lnTo>
                    <a:pt x="16878" y="187312"/>
                  </a:lnTo>
                  <a:lnTo>
                    <a:pt x="52628" y="187312"/>
                  </a:lnTo>
                  <a:lnTo>
                    <a:pt x="56057" y="184556"/>
                  </a:lnTo>
                  <a:lnTo>
                    <a:pt x="71447" y="140663"/>
                  </a:lnTo>
                  <a:lnTo>
                    <a:pt x="80583" y="125171"/>
                  </a:lnTo>
                  <a:lnTo>
                    <a:pt x="80618" y="124968"/>
                  </a:lnTo>
                  <a:lnTo>
                    <a:pt x="80162" y="120726"/>
                  </a:lnTo>
                  <a:lnTo>
                    <a:pt x="54921" y="95484"/>
                  </a:lnTo>
                  <a:lnTo>
                    <a:pt x="95491" y="54914"/>
                  </a:lnTo>
                  <a:lnTo>
                    <a:pt x="119354" y="54914"/>
                  </a:lnTo>
                  <a:lnTo>
                    <a:pt x="107416" y="42976"/>
                  </a:lnTo>
                  <a:lnTo>
                    <a:pt x="101837" y="39276"/>
                  </a:lnTo>
                  <a:lnTo>
                    <a:pt x="95484" y="38042"/>
                  </a:lnTo>
                  <a:close/>
                </a:path>
                <a:path w="432435" h="432435">
                  <a:moveTo>
                    <a:pt x="330707" y="371271"/>
                  </a:moveTo>
                  <a:lnTo>
                    <a:pt x="306844" y="371271"/>
                  </a:lnTo>
                  <a:lnTo>
                    <a:pt x="324586" y="389026"/>
                  </a:lnTo>
                  <a:lnTo>
                    <a:pt x="330165" y="392726"/>
                  </a:lnTo>
                  <a:lnTo>
                    <a:pt x="336518" y="393960"/>
                  </a:lnTo>
                  <a:lnTo>
                    <a:pt x="342871" y="392726"/>
                  </a:lnTo>
                  <a:lnTo>
                    <a:pt x="348449" y="389026"/>
                  </a:lnTo>
                  <a:lnTo>
                    <a:pt x="360387" y="377088"/>
                  </a:lnTo>
                  <a:lnTo>
                    <a:pt x="336524" y="377088"/>
                  </a:lnTo>
                  <a:lnTo>
                    <a:pt x="330707" y="371271"/>
                  </a:lnTo>
                  <a:close/>
                </a:path>
                <a:path w="432435" h="432435">
                  <a:moveTo>
                    <a:pt x="125552" y="352094"/>
                  </a:moveTo>
                  <a:lnTo>
                    <a:pt x="121805" y="352094"/>
                  </a:lnTo>
                  <a:lnTo>
                    <a:pt x="119646" y="352933"/>
                  </a:lnTo>
                  <a:lnTo>
                    <a:pt x="95491" y="377088"/>
                  </a:lnTo>
                  <a:lnTo>
                    <a:pt x="119354" y="377088"/>
                  </a:lnTo>
                  <a:lnTo>
                    <a:pt x="125247" y="371195"/>
                  </a:lnTo>
                  <a:lnTo>
                    <a:pt x="166460" y="371195"/>
                  </a:lnTo>
                  <a:lnTo>
                    <a:pt x="153666" y="366536"/>
                  </a:lnTo>
                  <a:lnTo>
                    <a:pt x="140837" y="360542"/>
                  </a:lnTo>
                  <a:lnTo>
                    <a:pt x="128523" y="353415"/>
                  </a:lnTo>
                  <a:lnTo>
                    <a:pt x="127126" y="352526"/>
                  </a:lnTo>
                  <a:lnTo>
                    <a:pt x="125552" y="352094"/>
                  </a:lnTo>
                  <a:close/>
                </a:path>
                <a:path w="432435" h="432435">
                  <a:moveTo>
                    <a:pt x="360387" y="54914"/>
                  </a:moveTo>
                  <a:lnTo>
                    <a:pt x="336524" y="54914"/>
                  </a:lnTo>
                  <a:lnTo>
                    <a:pt x="377088" y="95491"/>
                  </a:lnTo>
                  <a:lnTo>
                    <a:pt x="351980" y="120599"/>
                  </a:lnTo>
                  <a:lnTo>
                    <a:pt x="351497" y="124968"/>
                  </a:lnTo>
                  <a:lnTo>
                    <a:pt x="353704" y="128435"/>
                  </a:lnTo>
                  <a:lnTo>
                    <a:pt x="360830" y="140767"/>
                  </a:lnTo>
                  <a:lnTo>
                    <a:pt x="366818" y="153617"/>
                  </a:lnTo>
                  <a:lnTo>
                    <a:pt x="371654" y="166941"/>
                  </a:lnTo>
                  <a:lnTo>
                    <a:pt x="375323" y="180695"/>
                  </a:lnTo>
                  <a:lnTo>
                    <a:pt x="376173" y="184556"/>
                  </a:lnTo>
                  <a:lnTo>
                    <a:pt x="379590" y="187312"/>
                  </a:lnTo>
                  <a:lnTo>
                    <a:pt x="415124" y="187312"/>
                  </a:lnTo>
                  <a:lnTo>
                    <a:pt x="415124" y="244690"/>
                  </a:lnTo>
                  <a:lnTo>
                    <a:pt x="379552" y="244690"/>
                  </a:lnTo>
                  <a:lnTo>
                    <a:pt x="376120" y="247446"/>
                  </a:lnTo>
                  <a:lnTo>
                    <a:pt x="360709" y="291269"/>
                  </a:lnTo>
                  <a:lnTo>
                    <a:pt x="351421" y="306946"/>
                  </a:lnTo>
                  <a:lnTo>
                    <a:pt x="351891" y="311327"/>
                  </a:lnTo>
                  <a:lnTo>
                    <a:pt x="377088" y="336524"/>
                  </a:lnTo>
                  <a:lnTo>
                    <a:pt x="336524" y="377088"/>
                  </a:lnTo>
                  <a:lnTo>
                    <a:pt x="360387" y="377088"/>
                  </a:lnTo>
                  <a:lnTo>
                    <a:pt x="389026" y="348449"/>
                  </a:lnTo>
                  <a:lnTo>
                    <a:pt x="392726" y="342871"/>
                  </a:lnTo>
                  <a:lnTo>
                    <a:pt x="393960" y="336518"/>
                  </a:lnTo>
                  <a:lnTo>
                    <a:pt x="392726" y="330165"/>
                  </a:lnTo>
                  <a:lnTo>
                    <a:pt x="389026" y="324586"/>
                  </a:lnTo>
                  <a:lnTo>
                    <a:pt x="371386" y="306946"/>
                  </a:lnTo>
                  <a:lnTo>
                    <a:pt x="371411" y="306755"/>
                  </a:lnTo>
                  <a:lnTo>
                    <a:pt x="377260" y="295953"/>
                  </a:lnTo>
                  <a:lnTo>
                    <a:pt x="382340" y="284805"/>
                  </a:lnTo>
                  <a:lnTo>
                    <a:pt x="386643" y="273335"/>
                  </a:lnTo>
                  <a:lnTo>
                    <a:pt x="390156" y="261569"/>
                  </a:lnTo>
                  <a:lnTo>
                    <a:pt x="424433" y="261569"/>
                  </a:lnTo>
                  <a:lnTo>
                    <a:pt x="432003" y="254000"/>
                  </a:lnTo>
                  <a:lnTo>
                    <a:pt x="432003" y="178015"/>
                  </a:lnTo>
                  <a:lnTo>
                    <a:pt x="424433" y="170446"/>
                  </a:lnTo>
                  <a:lnTo>
                    <a:pt x="390207" y="170446"/>
                  </a:lnTo>
                  <a:lnTo>
                    <a:pt x="386691" y="158616"/>
                  </a:lnTo>
                  <a:lnTo>
                    <a:pt x="382381" y="147086"/>
                  </a:lnTo>
                  <a:lnTo>
                    <a:pt x="377284" y="135883"/>
                  </a:lnTo>
                  <a:lnTo>
                    <a:pt x="371487" y="125171"/>
                  </a:lnTo>
                  <a:lnTo>
                    <a:pt x="371474" y="124968"/>
                  </a:lnTo>
                  <a:lnTo>
                    <a:pt x="389026" y="107416"/>
                  </a:lnTo>
                  <a:lnTo>
                    <a:pt x="392726" y="101837"/>
                  </a:lnTo>
                  <a:lnTo>
                    <a:pt x="393960" y="95484"/>
                  </a:lnTo>
                  <a:lnTo>
                    <a:pt x="392726" y="89132"/>
                  </a:lnTo>
                  <a:lnTo>
                    <a:pt x="389026" y="83553"/>
                  </a:lnTo>
                  <a:lnTo>
                    <a:pt x="360387" y="54914"/>
                  </a:lnTo>
                  <a:close/>
                </a:path>
                <a:path w="432435" h="432435">
                  <a:moveTo>
                    <a:pt x="119354" y="54914"/>
                  </a:moveTo>
                  <a:lnTo>
                    <a:pt x="95491" y="54914"/>
                  </a:lnTo>
                  <a:lnTo>
                    <a:pt x="120688" y="80111"/>
                  </a:lnTo>
                  <a:lnTo>
                    <a:pt x="125056" y="80581"/>
                  </a:lnTo>
                  <a:lnTo>
                    <a:pt x="128396" y="78447"/>
                  </a:lnTo>
                  <a:lnTo>
                    <a:pt x="140733" y="71295"/>
                  </a:lnTo>
                  <a:lnTo>
                    <a:pt x="153595" y="65279"/>
                  </a:lnTo>
                  <a:lnTo>
                    <a:pt x="166252" y="60667"/>
                  </a:lnTo>
                  <a:lnTo>
                    <a:pt x="125107" y="60667"/>
                  </a:lnTo>
                  <a:lnTo>
                    <a:pt x="119354" y="54914"/>
                  </a:lnTo>
                  <a:close/>
                </a:path>
                <a:path w="432435" h="432435">
                  <a:moveTo>
                    <a:pt x="261569" y="16878"/>
                  </a:moveTo>
                  <a:lnTo>
                    <a:pt x="244690" y="16878"/>
                  </a:lnTo>
                  <a:lnTo>
                    <a:pt x="244721" y="52451"/>
                  </a:lnTo>
                  <a:lnTo>
                    <a:pt x="247446" y="55841"/>
                  </a:lnTo>
                  <a:lnTo>
                    <a:pt x="251320" y="56692"/>
                  </a:lnTo>
                  <a:lnTo>
                    <a:pt x="265104" y="60364"/>
                  </a:lnTo>
                  <a:lnTo>
                    <a:pt x="278460" y="65212"/>
                  </a:lnTo>
                  <a:lnTo>
                    <a:pt x="291339" y="71221"/>
                  </a:lnTo>
                  <a:lnTo>
                    <a:pt x="303814" y="78447"/>
                  </a:lnTo>
                  <a:lnTo>
                    <a:pt x="307035" y="80505"/>
                  </a:lnTo>
                  <a:lnTo>
                    <a:pt x="311403" y="80022"/>
                  </a:lnTo>
                  <a:lnTo>
                    <a:pt x="330844" y="60591"/>
                  </a:lnTo>
                  <a:lnTo>
                    <a:pt x="306971" y="60591"/>
                  </a:lnTo>
                  <a:lnTo>
                    <a:pt x="296119" y="54718"/>
                  </a:lnTo>
                  <a:lnTo>
                    <a:pt x="284918" y="49622"/>
                  </a:lnTo>
                  <a:lnTo>
                    <a:pt x="273392" y="45311"/>
                  </a:lnTo>
                  <a:lnTo>
                    <a:pt x="261569" y="41795"/>
                  </a:lnTo>
                  <a:lnTo>
                    <a:pt x="261569" y="16878"/>
                  </a:lnTo>
                  <a:close/>
                </a:path>
                <a:path w="432435" h="432435">
                  <a:moveTo>
                    <a:pt x="253999" y="0"/>
                  </a:moveTo>
                  <a:lnTo>
                    <a:pt x="178015" y="0"/>
                  </a:lnTo>
                  <a:lnTo>
                    <a:pt x="170446" y="7569"/>
                  </a:lnTo>
                  <a:lnTo>
                    <a:pt x="170446" y="41859"/>
                  </a:lnTo>
                  <a:lnTo>
                    <a:pt x="158636" y="45376"/>
                  </a:lnTo>
                  <a:lnTo>
                    <a:pt x="147129" y="49691"/>
                  </a:lnTo>
                  <a:lnTo>
                    <a:pt x="135945" y="54792"/>
                  </a:lnTo>
                  <a:lnTo>
                    <a:pt x="125107" y="60667"/>
                  </a:lnTo>
                  <a:lnTo>
                    <a:pt x="166252" y="60667"/>
                  </a:lnTo>
                  <a:lnTo>
                    <a:pt x="166935" y="60418"/>
                  </a:lnTo>
                  <a:lnTo>
                    <a:pt x="180708" y="56730"/>
                  </a:lnTo>
                  <a:lnTo>
                    <a:pt x="184569" y="55880"/>
                  </a:lnTo>
                  <a:lnTo>
                    <a:pt x="187312" y="52451"/>
                  </a:lnTo>
                  <a:lnTo>
                    <a:pt x="187312" y="16878"/>
                  </a:lnTo>
                  <a:lnTo>
                    <a:pt x="261569" y="16878"/>
                  </a:lnTo>
                  <a:lnTo>
                    <a:pt x="261569" y="7569"/>
                  </a:lnTo>
                  <a:lnTo>
                    <a:pt x="253999" y="0"/>
                  </a:lnTo>
                  <a:close/>
                </a:path>
                <a:path w="432435" h="432435">
                  <a:moveTo>
                    <a:pt x="336518" y="38042"/>
                  </a:moveTo>
                  <a:lnTo>
                    <a:pt x="330165" y="39276"/>
                  </a:lnTo>
                  <a:lnTo>
                    <a:pt x="324586" y="42976"/>
                  </a:lnTo>
                  <a:lnTo>
                    <a:pt x="306971" y="60591"/>
                  </a:lnTo>
                  <a:lnTo>
                    <a:pt x="330844" y="60591"/>
                  </a:lnTo>
                  <a:lnTo>
                    <a:pt x="336524" y="54914"/>
                  </a:lnTo>
                  <a:lnTo>
                    <a:pt x="360387" y="54914"/>
                  </a:lnTo>
                  <a:lnTo>
                    <a:pt x="348449" y="42976"/>
                  </a:lnTo>
                  <a:lnTo>
                    <a:pt x="342871" y="39276"/>
                  </a:lnTo>
                  <a:lnTo>
                    <a:pt x="336518" y="38042"/>
                  </a:lnTo>
                  <a:close/>
                </a:path>
              </a:pathLst>
            </a:custGeom>
            <a:solidFill>
              <a:srgbClr val="BE1F24"/>
            </a:solidFill>
          </p:spPr>
          <p:txBody>
            <a:bodyPr wrap="square" lIns="0" tIns="0" rIns="0" bIns="0" rtlCol="0"/>
            <a:lstStyle/>
            <a:p>
              <a:endParaRPr/>
            </a:p>
          </p:txBody>
        </p:sp>
        <p:pic>
          <p:nvPicPr>
            <p:cNvPr id="30" name="object 39">
              <a:extLst>
                <a:ext uri="{FF2B5EF4-FFF2-40B4-BE49-F238E27FC236}">
                  <a16:creationId xmlns:a16="http://schemas.microsoft.com/office/drawing/2014/main" id="{C5928F2B-9C60-4704-9C4B-2E58F21FE15A}"/>
                </a:ext>
              </a:extLst>
            </p:cNvPr>
            <p:cNvPicPr/>
            <p:nvPr/>
          </p:nvPicPr>
          <p:blipFill>
            <a:blip r:embed="rId3" cstate="print"/>
            <a:stretch>
              <a:fillRect/>
            </a:stretch>
          </p:blipFill>
          <p:spPr>
            <a:xfrm>
              <a:off x="1511592" y="4478896"/>
              <a:ext cx="245044" cy="246244"/>
            </a:xfrm>
            <a:prstGeom prst="rect">
              <a:avLst/>
            </a:prstGeom>
          </p:spPr>
        </p:pic>
      </p:grpSp>
      <p:pic>
        <p:nvPicPr>
          <p:cNvPr id="31" name="object 40">
            <a:extLst>
              <a:ext uri="{FF2B5EF4-FFF2-40B4-BE49-F238E27FC236}">
                <a16:creationId xmlns:a16="http://schemas.microsoft.com/office/drawing/2014/main" id="{908B69D4-D5AF-454F-A47F-39EEDF12AFB9}"/>
              </a:ext>
            </a:extLst>
          </p:cNvPr>
          <p:cNvPicPr/>
          <p:nvPr/>
        </p:nvPicPr>
        <p:blipFill>
          <a:blip r:embed="rId4" cstate="print"/>
          <a:stretch>
            <a:fillRect/>
          </a:stretch>
        </p:blipFill>
        <p:spPr>
          <a:xfrm>
            <a:off x="3600490" y="2450982"/>
            <a:ext cx="128650" cy="128663"/>
          </a:xfrm>
          <a:prstGeom prst="rect">
            <a:avLst/>
          </a:prstGeom>
        </p:spPr>
      </p:pic>
      <p:grpSp>
        <p:nvGrpSpPr>
          <p:cNvPr id="32" name="object 41">
            <a:extLst>
              <a:ext uri="{FF2B5EF4-FFF2-40B4-BE49-F238E27FC236}">
                <a16:creationId xmlns:a16="http://schemas.microsoft.com/office/drawing/2014/main" id="{E0CEF927-5E67-41E6-9792-ECED4A888B1B}"/>
              </a:ext>
            </a:extLst>
          </p:cNvPr>
          <p:cNvGrpSpPr/>
          <p:nvPr/>
        </p:nvGrpSpPr>
        <p:grpSpPr>
          <a:xfrm>
            <a:off x="2231171" y="2155317"/>
            <a:ext cx="720090" cy="720090"/>
            <a:chOff x="1274730" y="5244799"/>
            <a:chExt cx="720090" cy="720090"/>
          </a:xfrm>
        </p:grpSpPr>
        <p:sp>
          <p:nvSpPr>
            <p:cNvPr id="33" name="object 42">
              <a:extLst>
                <a:ext uri="{FF2B5EF4-FFF2-40B4-BE49-F238E27FC236}">
                  <a16:creationId xmlns:a16="http://schemas.microsoft.com/office/drawing/2014/main" id="{7CAC2C80-2B2A-4529-96B1-09A85476A472}"/>
                </a:ext>
              </a:extLst>
            </p:cNvPr>
            <p:cNvSpPr/>
            <p:nvPr/>
          </p:nvSpPr>
          <p:spPr>
            <a:xfrm>
              <a:off x="1287430" y="5257499"/>
              <a:ext cx="694690" cy="694690"/>
            </a:xfrm>
            <a:custGeom>
              <a:avLst/>
              <a:gdLst/>
              <a:ahLst/>
              <a:cxnLst/>
              <a:rect l="l" t="t" r="r" b="b"/>
              <a:pathLst>
                <a:path w="694689" h="694689">
                  <a:moveTo>
                    <a:pt x="347294" y="694601"/>
                  </a:move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close/>
                </a:path>
              </a:pathLst>
            </a:custGeom>
            <a:ln w="25400">
              <a:solidFill>
                <a:srgbClr val="0057A2"/>
              </a:solidFill>
            </a:ln>
          </p:spPr>
          <p:txBody>
            <a:bodyPr wrap="square" lIns="0" tIns="0" rIns="0" bIns="0" rtlCol="0"/>
            <a:lstStyle/>
            <a:p>
              <a:endParaRPr/>
            </a:p>
          </p:txBody>
        </p:sp>
        <p:sp>
          <p:nvSpPr>
            <p:cNvPr id="34" name="object 43">
              <a:extLst>
                <a:ext uri="{FF2B5EF4-FFF2-40B4-BE49-F238E27FC236}">
                  <a16:creationId xmlns:a16="http://schemas.microsoft.com/office/drawing/2014/main" id="{B6E1D46C-2298-4606-BF4E-A18A516076F1}"/>
                </a:ext>
              </a:extLst>
            </p:cNvPr>
            <p:cNvSpPr/>
            <p:nvPr/>
          </p:nvSpPr>
          <p:spPr>
            <a:xfrm>
              <a:off x="1450873" y="5352846"/>
              <a:ext cx="368300" cy="467995"/>
            </a:xfrm>
            <a:custGeom>
              <a:avLst/>
              <a:gdLst/>
              <a:ahLst/>
              <a:cxnLst/>
              <a:rect l="l" t="t" r="r" b="b"/>
              <a:pathLst>
                <a:path w="368300" h="467995">
                  <a:moveTo>
                    <a:pt x="145542" y="343103"/>
                  </a:moveTo>
                  <a:lnTo>
                    <a:pt x="140944" y="338150"/>
                  </a:lnTo>
                  <a:lnTo>
                    <a:pt x="136766" y="333743"/>
                  </a:lnTo>
                  <a:lnTo>
                    <a:pt x="129832" y="333502"/>
                  </a:lnTo>
                  <a:lnTo>
                    <a:pt x="125349" y="337591"/>
                  </a:lnTo>
                  <a:lnTo>
                    <a:pt x="89687" y="371576"/>
                  </a:lnTo>
                  <a:lnTo>
                    <a:pt x="70472" y="351574"/>
                  </a:lnTo>
                  <a:lnTo>
                    <a:pt x="63538" y="351320"/>
                  </a:lnTo>
                  <a:lnTo>
                    <a:pt x="59055" y="355422"/>
                  </a:lnTo>
                  <a:lnTo>
                    <a:pt x="54737" y="359943"/>
                  </a:lnTo>
                  <a:lnTo>
                    <a:pt x="54737" y="367055"/>
                  </a:lnTo>
                  <a:lnTo>
                    <a:pt x="81889" y="394970"/>
                  </a:lnTo>
                  <a:lnTo>
                    <a:pt x="83870" y="397192"/>
                  </a:lnTo>
                  <a:lnTo>
                    <a:pt x="86728" y="398411"/>
                  </a:lnTo>
                  <a:lnTo>
                    <a:pt x="92633" y="398272"/>
                  </a:lnTo>
                  <a:lnTo>
                    <a:pt x="95427" y="397078"/>
                  </a:lnTo>
                  <a:lnTo>
                    <a:pt x="97485" y="394970"/>
                  </a:lnTo>
                  <a:lnTo>
                    <a:pt x="145249" y="349796"/>
                  </a:lnTo>
                  <a:lnTo>
                    <a:pt x="145542" y="343103"/>
                  </a:lnTo>
                  <a:close/>
                </a:path>
                <a:path w="368300" h="467995">
                  <a:moveTo>
                    <a:pt x="145542" y="253974"/>
                  </a:moveTo>
                  <a:lnTo>
                    <a:pt x="140944" y="249021"/>
                  </a:lnTo>
                  <a:lnTo>
                    <a:pt x="136766" y="244614"/>
                  </a:lnTo>
                  <a:lnTo>
                    <a:pt x="129832" y="244373"/>
                  </a:lnTo>
                  <a:lnTo>
                    <a:pt x="125349" y="248462"/>
                  </a:lnTo>
                  <a:lnTo>
                    <a:pt x="89687" y="282448"/>
                  </a:lnTo>
                  <a:lnTo>
                    <a:pt x="70472" y="262445"/>
                  </a:lnTo>
                  <a:lnTo>
                    <a:pt x="63538" y="262191"/>
                  </a:lnTo>
                  <a:lnTo>
                    <a:pt x="59055" y="266293"/>
                  </a:lnTo>
                  <a:lnTo>
                    <a:pt x="54737" y="270814"/>
                  </a:lnTo>
                  <a:lnTo>
                    <a:pt x="54737" y="277926"/>
                  </a:lnTo>
                  <a:lnTo>
                    <a:pt x="81889" y="305841"/>
                  </a:lnTo>
                  <a:lnTo>
                    <a:pt x="83870" y="308063"/>
                  </a:lnTo>
                  <a:lnTo>
                    <a:pt x="86728" y="309283"/>
                  </a:lnTo>
                  <a:lnTo>
                    <a:pt x="92633" y="309143"/>
                  </a:lnTo>
                  <a:lnTo>
                    <a:pt x="95427" y="307949"/>
                  </a:lnTo>
                  <a:lnTo>
                    <a:pt x="97485" y="305841"/>
                  </a:lnTo>
                  <a:lnTo>
                    <a:pt x="145249" y="260667"/>
                  </a:lnTo>
                  <a:lnTo>
                    <a:pt x="145542" y="253974"/>
                  </a:lnTo>
                  <a:close/>
                </a:path>
                <a:path w="368300" h="467995">
                  <a:moveTo>
                    <a:pt x="145542" y="164833"/>
                  </a:moveTo>
                  <a:lnTo>
                    <a:pt x="140944" y="159880"/>
                  </a:lnTo>
                  <a:lnTo>
                    <a:pt x="136766" y="155473"/>
                  </a:lnTo>
                  <a:lnTo>
                    <a:pt x="129832" y="155232"/>
                  </a:lnTo>
                  <a:lnTo>
                    <a:pt x="125349" y="159321"/>
                  </a:lnTo>
                  <a:lnTo>
                    <a:pt x="89687" y="193306"/>
                  </a:lnTo>
                  <a:lnTo>
                    <a:pt x="70472" y="173304"/>
                  </a:lnTo>
                  <a:lnTo>
                    <a:pt x="63538" y="173050"/>
                  </a:lnTo>
                  <a:lnTo>
                    <a:pt x="59055" y="177152"/>
                  </a:lnTo>
                  <a:lnTo>
                    <a:pt x="54737" y="181673"/>
                  </a:lnTo>
                  <a:lnTo>
                    <a:pt x="54737" y="188785"/>
                  </a:lnTo>
                  <a:lnTo>
                    <a:pt x="81889" y="216700"/>
                  </a:lnTo>
                  <a:lnTo>
                    <a:pt x="83870" y="218922"/>
                  </a:lnTo>
                  <a:lnTo>
                    <a:pt x="86728" y="220141"/>
                  </a:lnTo>
                  <a:lnTo>
                    <a:pt x="92633" y="220002"/>
                  </a:lnTo>
                  <a:lnTo>
                    <a:pt x="95427" y="218808"/>
                  </a:lnTo>
                  <a:lnTo>
                    <a:pt x="97485" y="216700"/>
                  </a:lnTo>
                  <a:lnTo>
                    <a:pt x="145249" y="171526"/>
                  </a:lnTo>
                  <a:lnTo>
                    <a:pt x="145542" y="164833"/>
                  </a:lnTo>
                  <a:close/>
                </a:path>
                <a:path w="368300" h="467995">
                  <a:moveTo>
                    <a:pt x="311975" y="367093"/>
                  </a:moveTo>
                  <a:lnTo>
                    <a:pt x="306997" y="362102"/>
                  </a:lnTo>
                  <a:lnTo>
                    <a:pt x="300837" y="362102"/>
                  </a:lnTo>
                  <a:lnTo>
                    <a:pt x="166547" y="362102"/>
                  </a:lnTo>
                  <a:lnTo>
                    <a:pt x="161556" y="367093"/>
                  </a:lnTo>
                  <a:lnTo>
                    <a:pt x="161556" y="379399"/>
                  </a:lnTo>
                  <a:lnTo>
                    <a:pt x="166547" y="384390"/>
                  </a:lnTo>
                  <a:lnTo>
                    <a:pt x="306997" y="384390"/>
                  </a:lnTo>
                  <a:lnTo>
                    <a:pt x="311975" y="379399"/>
                  </a:lnTo>
                  <a:lnTo>
                    <a:pt x="311975" y="367093"/>
                  </a:lnTo>
                  <a:close/>
                </a:path>
                <a:path w="368300" h="467995">
                  <a:moveTo>
                    <a:pt x="311975" y="277964"/>
                  </a:moveTo>
                  <a:lnTo>
                    <a:pt x="306997" y="272973"/>
                  </a:lnTo>
                  <a:lnTo>
                    <a:pt x="300837" y="272973"/>
                  </a:lnTo>
                  <a:lnTo>
                    <a:pt x="166547" y="272973"/>
                  </a:lnTo>
                  <a:lnTo>
                    <a:pt x="161556" y="277964"/>
                  </a:lnTo>
                  <a:lnTo>
                    <a:pt x="161556" y="290271"/>
                  </a:lnTo>
                  <a:lnTo>
                    <a:pt x="166547" y="295262"/>
                  </a:lnTo>
                  <a:lnTo>
                    <a:pt x="306997" y="295262"/>
                  </a:lnTo>
                  <a:lnTo>
                    <a:pt x="311975" y="290271"/>
                  </a:lnTo>
                  <a:lnTo>
                    <a:pt x="311975" y="277964"/>
                  </a:lnTo>
                  <a:close/>
                </a:path>
                <a:path w="368300" h="467995">
                  <a:moveTo>
                    <a:pt x="311975" y="188823"/>
                  </a:moveTo>
                  <a:lnTo>
                    <a:pt x="306997" y="183832"/>
                  </a:lnTo>
                  <a:lnTo>
                    <a:pt x="300837" y="183832"/>
                  </a:lnTo>
                  <a:lnTo>
                    <a:pt x="166547" y="183832"/>
                  </a:lnTo>
                  <a:lnTo>
                    <a:pt x="161556" y="188823"/>
                  </a:lnTo>
                  <a:lnTo>
                    <a:pt x="161556" y="201129"/>
                  </a:lnTo>
                  <a:lnTo>
                    <a:pt x="166547" y="206121"/>
                  </a:lnTo>
                  <a:lnTo>
                    <a:pt x="306997" y="206121"/>
                  </a:lnTo>
                  <a:lnTo>
                    <a:pt x="311975" y="201129"/>
                  </a:lnTo>
                  <a:lnTo>
                    <a:pt x="311975" y="188823"/>
                  </a:lnTo>
                  <a:close/>
                </a:path>
                <a:path w="368300" h="467995">
                  <a:moveTo>
                    <a:pt x="367690" y="106400"/>
                  </a:moveTo>
                  <a:lnTo>
                    <a:pt x="363410" y="88811"/>
                  </a:lnTo>
                  <a:lnTo>
                    <a:pt x="359676" y="83566"/>
                  </a:lnTo>
                  <a:lnTo>
                    <a:pt x="353263" y="74536"/>
                  </a:lnTo>
                  <a:lnTo>
                    <a:pt x="345401" y="69380"/>
                  </a:lnTo>
                  <a:lnTo>
                    <a:pt x="345401" y="106400"/>
                  </a:lnTo>
                  <a:lnTo>
                    <a:pt x="345401" y="425627"/>
                  </a:lnTo>
                  <a:lnTo>
                    <a:pt x="343293" y="433933"/>
                  </a:lnTo>
                  <a:lnTo>
                    <a:pt x="337743" y="440245"/>
                  </a:lnTo>
                  <a:lnTo>
                    <a:pt x="329895" y="444271"/>
                  </a:lnTo>
                  <a:lnTo>
                    <a:pt x="320890" y="445681"/>
                  </a:lnTo>
                  <a:lnTo>
                    <a:pt x="46799" y="445681"/>
                  </a:lnTo>
                  <a:lnTo>
                    <a:pt x="37795" y="444271"/>
                  </a:lnTo>
                  <a:lnTo>
                    <a:pt x="29946" y="440245"/>
                  </a:lnTo>
                  <a:lnTo>
                    <a:pt x="24396" y="433933"/>
                  </a:lnTo>
                  <a:lnTo>
                    <a:pt x="22288" y="425627"/>
                  </a:lnTo>
                  <a:lnTo>
                    <a:pt x="22288" y="106400"/>
                  </a:lnTo>
                  <a:lnTo>
                    <a:pt x="24790" y="97485"/>
                  </a:lnTo>
                  <a:lnTo>
                    <a:pt x="30162" y="90284"/>
                  </a:lnTo>
                  <a:lnTo>
                    <a:pt x="37719" y="85432"/>
                  </a:lnTo>
                  <a:lnTo>
                    <a:pt x="46799" y="83566"/>
                  </a:lnTo>
                  <a:lnTo>
                    <a:pt x="89141" y="83566"/>
                  </a:lnTo>
                  <a:lnTo>
                    <a:pt x="89141" y="111975"/>
                  </a:lnTo>
                  <a:lnTo>
                    <a:pt x="89725" y="118211"/>
                  </a:lnTo>
                  <a:lnTo>
                    <a:pt x="95135" y="122885"/>
                  </a:lnTo>
                  <a:lnTo>
                    <a:pt x="101396" y="122555"/>
                  </a:lnTo>
                  <a:lnTo>
                    <a:pt x="265734" y="122555"/>
                  </a:lnTo>
                  <a:lnTo>
                    <a:pt x="272110" y="122910"/>
                  </a:lnTo>
                  <a:lnTo>
                    <a:pt x="272542" y="122555"/>
                  </a:lnTo>
                  <a:lnTo>
                    <a:pt x="277685" y="118300"/>
                  </a:lnTo>
                  <a:lnTo>
                    <a:pt x="278549" y="111975"/>
                  </a:lnTo>
                  <a:lnTo>
                    <a:pt x="278549" y="100279"/>
                  </a:lnTo>
                  <a:lnTo>
                    <a:pt x="278549" y="83566"/>
                  </a:lnTo>
                  <a:lnTo>
                    <a:pt x="320890" y="83566"/>
                  </a:lnTo>
                  <a:lnTo>
                    <a:pt x="329958" y="85432"/>
                  </a:lnTo>
                  <a:lnTo>
                    <a:pt x="337527" y="90284"/>
                  </a:lnTo>
                  <a:lnTo>
                    <a:pt x="342900" y="97485"/>
                  </a:lnTo>
                  <a:lnTo>
                    <a:pt x="345401" y="106400"/>
                  </a:lnTo>
                  <a:lnTo>
                    <a:pt x="345401" y="69380"/>
                  </a:lnTo>
                  <a:lnTo>
                    <a:pt x="338620" y="64909"/>
                  </a:lnTo>
                  <a:lnTo>
                    <a:pt x="320890" y="61277"/>
                  </a:lnTo>
                  <a:lnTo>
                    <a:pt x="278549" y="61277"/>
                  </a:lnTo>
                  <a:lnTo>
                    <a:pt x="278549" y="36207"/>
                  </a:lnTo>
                  <a:lnTo>
                    <a:pt x="271868" y="33426"/>
                  </a:lnTo>
                  <a:lnTo>
                    <a:pt x="256273" y="33426"/>
                  </a:lnTo>
                  <a:lnTo>
                    <a:pt x="256273" y="55702"/>
                  </a:lnTo>
                  <a:lnTo>
                    <a:pt x="256273" y="100279"/>
                  </a:lnTo>
                  <a:lnTo>
                    <a:pt x="111417" y="100279"/>
                  </a:lnTo>
                  <a:lnTo>
                    <a:pt x="111417" y="83566"/>
                  </a:lnTo>
                  <a:lnTo>
                    <a:pt x="111417" y="55702"/>
                  </a:lnTo>
                  <a:lnTo>
                    <a:pt x="142062" y="55702"/>
                  </a:lnTo>
                  <a:lnTo>
                    <a:pt x="147408" y="55054"/>
                  </a:lnTo>
                  <a:lnTo>
                    <a:pt x="151701" y="50990"/>
                  </a:lnTo>
                  <a:lnTo>
                    <a:pt x="152641" y="45681"/>
                  </a:lnTo>
                  <a:lnTo>
                    <a:pt x="156756" y="35750"/>
                  </a:lnTo>
                  <a:lnTo>
                    <a:pt x="163677" y="27889"/>
                  </a:lnTo>
                  <a:lnTo>
                    <a:pt x="172745" y="22669"/>
                  </a:lnTo>
                  <a:lnTo>
                    <a:pt x="183286" y="20612"/>
                  </a:lnTo>
                  <a:lnTo>
                    <a:pt x="193713" y="22707"/>
                  </a:lnTo>
                  <a:lnTo>
                    <a:pt x="202653" y="27952"/>
                  </a:lnTo>
                  <a:lnTo>
                    <a:pt x="209435" y="35801"/>
                  </a:lnTo>
                  <a:lnTo>
                    <a:pt x="213372" y="45681"/>
                  </a:lnTo>
                  <a:lnTo>
                    <a:pt x="214376" y="51168"/>
                  </a:lnTo>
                  <a:lnTo>
                    <a:pt x="218948" y="55295"/>
                  </a:lnTo>
                  <a:lnTo>
                    <a:pt x="224510" y="55702"/>
                  </a:lnTo>
                  <a:lnTo>
                    <a:pt x="256273" y="55702"/>
                  </a:lnTo>
                  <a:lnTo>
                    <a:pt x="256273" y="33426"/>
                  </a:lnTo>
                  <a:lnTo>
                    <a:pt x="232867" y="33426"/>
                  </a:lnTo>
                  <a:lnTo>
                    <a:pt x="225945" y="20612"/>
                  </a:lnTo>
                  <a:lnTo>
                    <a:pt x="224967" y="18796"/>
                  </a:lnTo>
                  <a:lnTo>
                    <a:pt x="213512" y="8356"/>
                  </a:lnTo>
                  <a:lnTo>
                    <a:pt x="199339" y="2082"/>
                  </a:lnTo>
                  <a:lnTo>
                    <a:pt x="183286" y="0"/>
                  </a:lnTo>
                  <a:lnTo>
                    <a:pt x="167297" y="1943"/>
                  </a:lnTo>
                  <a:lnTo>
                    <a:pt x="153047" y="8623"/>
                  </a:lnTo>
                  <a:lnTo>
                    <a:pt x="141516" y="19329"/>
                  </a:lnTo>
                  <a:lnTo>
                    <a:pt x="133705" y="33426"/>
                  </a:lnTo>
                  <a:lnTo>
                    <a:pt x="95262" y="33426"/>
                  </a:lnTo>
                  <a:lnTo>
                    <a:pt x="89141" y="36207"/>
                  </a:lnTo>
                  <a:lnTo>
                    <a:pt x="89141" y="61277"/>
                  </a:lnTo>
                  <a:lnTo>
                    <a:pt x="46799" y="61277"/>
                  </a:lnTo>
                  <a:lnTo>
                    <a:pt x="29070" y="64909"/>
                  </a:lnTo>
                  <a:lnTo>
                    <a:pt x="14427" y="74536"/>
                  </a:lnTo>
                  <a:lnTo>
                    <a:pt x="4279" y="88811"/>
                  </a:lnTo>
                  <a:lnTo>
                    <a:pt x="0" y="106400"/>
                  </a:lnTo>
                  <a:lnTo>
                    <a:pt x="0" y="425627"/>
                  </a:lnTo>
                  <a:lnTo>
                    <a:pt x="3860" y="442569"/>
                  </a:lnTo>
                  <a:lnTo>
                    <a:pt x="14211" y="455980"/>
                  </a:lnTo>
                  <a:lnTo>
                    <a:pt x="29146" y="464781"/>
                  </a:lnTo>
                  <a:lnTo>
                    <a:pt x="46799" y="467956"/>
                  </a:lnTo>
                  <a:lnTo>
                    <a:pt x="320890" y="467956"/>
                  </a:lnTo>
                  <a:lnTo>
                    <a:pt x="361429" y="445681"/>
                  </a:lnTo>
                  <a:lnTo>
                    <a:pt x="367690" y="425627"/>
                  </a:lnTo>
                  <a:lnTo>
                    <a:pt x="367690" y="106400"/>
                  </a:lnTo>
                  <a:close/>
                </a:path>
              </a:pathLst>
            </a:custGeom>
            <a:solidFill>
              <a:srgbClr val="0057A2"/>
            </a:solidFill>
          </p:spPr>
          <p:txBody>
            <a:bodyPr wrap="square" lIns="0" tIns="0" rIns="0" bIns="0" rtlCol="0"/>
            <a:lstStyle/>
            <a:p>
              <a:endParaRPr/>
            </a:p>
          </p:txBody>
        </p:sp>
      </p:grpSp>
      <p:pic>
        <p:nvPicPr>
          <p:cNvPr id="35" name="object 44">
            <a:extLst>
              <a:ext uri="{FF2B5EF4-FFF2-40B4-BE49-F238E27FC236}">
                <a16:creationId xmlns:a16="http://schemas.microsoft.com/office/drawing/2014/main" id="{304B5B95-42C1-4E79-A645-C8D0A77E5446}"/>
              </a:ext>
            </a:extLst>
          </p:cNvPr>
          <p:cNvPicPr/>
          <p:nvPr/>
        </p:nvPicPr>
        <p:blipFill>
          <a:blip r:embed="rId5" cstate="print"/>
          <a:stretch>
            <a:fillRect/>
          </a:stretch>
        </p:blipFill>
        <p:spPr>
          <a:xfrm>
            <a:off x="3600490" y="3453774"/>
            <a:ext cx="128650" cy="128663"/>
          </a:xfrm>
          <a:prstGeom prst="rect">
            <a:avLst/>
          </a:prstGeom>
        </p:spPr>
      </p:pic>
      <p:grpSp>
        <p:nvGrpSpPr>
          <p:cNvPr id="36" name="object 45">
            <a:extLst>
              <a:ext uri="{FF2B5EF4-FFF2-40B4-BE49-F238E27FC236}">
                <a16:creationId xmlns:a16="http://schemas.microsoft.com/office/drawing/2014/main" id="{CDC72EAD-116C-4973-901B-5E2736392623}"/>
              </a:ext>
            </a:extLst>
          </p:cNvPr>
          <p:cNvGrpSpPr/>
          <p:nvPr/>
        </p:nvGrpSpPr>
        <p:grpSpPr>
          <a:xfrm>
            <a:off x="2231171" y="3158109"/>
            <a:ext cx="720090" cy="720090"/>
            <a:chOff x="1274730" y="6247591"/>
            <a:chExt cx="720090" cy="720090"/>
          </a:xfrm>
        </p:grpSpPr>
        <p:sp>
          <p:nvSpPr>
            <p:cNvPr id="37" name="object 46">
              <a:extLst>
                <a:ext uri="{FF2B5EF4-FFF2-40B4-BE49-F238E27FC236}">
                  <a16:creationId xmlns:a16="http://schemas.microsoft.com/office/drawing/2014/main" id="{167A1090-4B97-41E2-80B9-E9D2B761CD60}"/>
                </a:ext>
              </a:extLst>
            </p:cNvPr>
            <p:cNvSpPr/>
            <p:nvPr/>
          </p:nvSpPr>
          <p:spPr>
            <a:xfrm>
              <a:off x="1287430" y="6260291"/>
              <a:ext cx="694690" cy="694690"/>
            </a:xfrm>
            <a:custGeom>
              <a:avLst/>
              <a:gdLst/>
              <a:ahLst/>
              <a:cxnLst/>
              <a:rect l="l" t="t" r="r" b="b"/>
              <a:pathLst>
                <a:path w="694689" h="694690">
                  <a:moveTo>
                    <a:pt x="347294" y="694601"/>
                  </a:move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close/>
                </a:path>
              </a:pathLst>
            </a:custGeom>
            <a:ln w="25400">
              <a:solidFill>
                <a:srgbClr val="008A5F"/>
              </a:solidFill>
            </a:ln>
          </p:spPr>
          <p:txBody>
            <a:bodyPr wrap="square" lIns="0" tIns="0" rIns="0" bIns="0" rtlCol="0"/>
            <a:lstStyle/>
            <a:p>
              <a:endParaRPr/>
            </a:p>
          </p:txBody>
        </p:sp>
        <p:sp>
          <p:nvSpPr>
            <p:cNvPr id="38" name="object 47">
              <a:extLst>
                <a:ext uri="{FF2B5EF4-FFF2-40B4-BE49-F238E27FC236}">
                  <a16:creationId xmlns:a16="http://schemas.microsoft.com/office/drawing/2014/main" id="{97CB4A55-7EC2-4AA7-8BB1-89988D7793BD}"/>
                </a:ext>
              </a:extLst>
            </p:cNvPr>
            <p:cNvSpPr/>
            <p:nvPr/>
          </p:nvSpPr>
          <p:spPr>
            <a:xfrm>
              <a:off x="1418723" y="6418582"/>
              <a:ext cx="432434" cy="432434"/>
            </a:xfrm>
            <a:custGeom>
              <a:avLst/>
              <a:gdLst/>
              <a:ahLst/>
              <a:cxnLst/>
              <a:rect l="l" t="t" r="r" b="b"/>
              <a:pathLst>
                <a:path w="432435" h="432434">
                  <a:moveTo>
                    <a:pt x="389293" y="0"/>
                  </a:moveTo>
                  <a:lnTo>
                    <a:pt x="42710" y="0"/>
                  </a:lnTo>
                  <a:lnTo>
                    <a:pt x="26103" y="3362"/>
                  </a:lnTo>
                  <a:lnTo>
                    <a:pt x="12525" y="12525"/>
                  </a:lnTo>
                  <a:lnTo>
                    <a:pt x="3362" y="26103"/>
                  </a:lnTo>
                  <a:lnTo>
                    <a:pt x="0" y="42710"/>
                  </a:lnTo>
                  <a:lnTo>
                    <a:pt x="0" y="296595"/>
                  </a:lnTo>
                  <a:lnTo>
                    <a:pt x="3362" y="313207"/>
                  </a:lnTo>
                  <a:lnTo>
                    <a:pt x="12525" y="326785"/>
                  </a:lnTo>
                  <a:lnTo>
                    <a:pt x="26103" y="335945"/>
                  </a:lnTo>
                  <a:lnTo>
                    <a:pt x="42710" y="339305"/>
                  </a:lnTo>
                  <a:lnTo>
                    <a:pt x="155574" y="339305"/>
                  </a:lnTo>
                  <a:lnTo>
                    <a:pt x="193306" y="414769"/>
                  </a:lnTo>
                  <a:lnTo>
                    <a:pt x="197902" y="422080"/>
                  </a:lnTo>
                  <a:lnTo>
                    <a:pt x="203349" y="427491"/>
                  </a:lnTo>
                  <a:lnTo>
                    <a:pt x="209448" y="430849"/>
                  </a:lnTo>
                  <a:lnTo>
                    <a:pt x="216001" y="432003"/>
                  </a:lnTo>
                  <a:lnTo>
                    <a:pt x="222555" y="430849"/>
                  </a:lnTo>
                  <a:lnTo>
                    <a:pt x="228653" y="427491"/>
                  </a:lnTo>
                  <a:lnTo>
                    <a:pt x="234100" y="422080"/>
                  </a:lnTo>
                  <a:lnTo>
                    <a:pt x="237339" y="416928"/>
                  </a:lnTo>
                  <a:lnTo>
                    <a:pt x="216001" y="416928"/>
                  </a:lnTo>
                  <a:lnTo>
                    <a:pt x="211975" y="413867"/>
                  </a:lnTo>
                  <a:lnTo>
                    <a:pt x="209854" y="411861"/>
                  </a:lnTo>
                  <a:lnTo>
                    <a:pt x="166369" y="324904"/>
                  </a:lnTo>
                  <a:lnTo>
                    <a:pt x="163614" y="323202"/>
                  </a:lnTo>
                  <a:lnTo>
                    <a:pt x="42710" y="323202"/>
                  </a:lnTo>
                  <a:lnTo>
                    <a:pt x="32364" y="321107"/>
                  </a:lnTo>
                  <a:lnTo>
                    <a:pt x="23906" y="315399"/>
                  </a:lnTo>
                  <a:lnTo>
                    <a:pt x="18198" y="306941"/>
                  </a:lnTo>
                  <a:lnTo>
                    <a:pt x="16103" y="296595"/>
                  </a:lnTo>
                  <a:lnTo>
                    <a:pt x="16103" y="42710"/>
                  </a:lnTo>
                  <a:lnTo>
                    <a:pt x="18198" y="32364"/>
                  </a:lnTo>
                  <a:lnTo>
                    <a:pt x="23906" y="23906"/>
                  </a:lnTo>
                  <a:lnTo>
                    <a:pt x="32364" y="18198"/>
                  </a:lnTo>
                  <a:lnTo>
                    <a:pt x="42710" y="16103"/>
                  </a:lnTo>
                  <a:lnTo>
                    <a:pt x="421892" y="16103"/>
                  </a:lnTo>
                  <a:lnTo>
                    <a:pt x="419477" y="12525"/>
                  </a:lnTo>
                  <a:lnTo>
                    <a:pt x="405899" y="3362"/>
                  </a:lnTo>
                  <a:lnTo>
                    <a:pt x="389293" y="0"/>
                  </a:lnTo>
                  <a:close/>
                </a:path>
                <a:path w="432435" h="432434">
                  <a:moveTo>
                    <a:pt x="421892" y="16103"/>
                  </a:moveTo>
                  <a:lnTo>
                    <a:pt x="389293" y="16103"/>
                  </a:lnTo>
                  <a:lnTo>
                    <a:pt x="399638" y="18198"/>
                  </a:lnTo>
                  <a:lnTo>
                    <a:pt x="408097" y="23906"/>
                  </a:lnTo>
                  <a:lnTo>
                    <a:pt x="413805" y="32364"/>
                  </a:lnTo>
                  <a:lnTo>
                    <a:pt x="415899" y="42710"/>
                  </a:lnTo>
                  <a:lnTo>
                    <a:pt x="415899" y="296595"/>
                  </a:lnTo>
                  <a:lnTo>
                    <a:pt x="413805" y="306941"/>
                  </a:lnTo>
                  <a:lnTo>
                    <a:pt x="408097" y="315399"/>
                  </a:lnTo>
                  <a:lnTo>
                    <a:pt x="399638" y="321107"/>
                  </a:lnTo>
                  <a:lnTo>
                    <a:pt x="389293" y="323202"/>
                  </a:lnTo>
                  <a:lnTo>
                    <a:pt x="268389" y="323202"/>
                  </a:lnTo>
                  <a:lnTo>
                    <a:pt x="265633" y="324904"/>
                  </a:lnTo>
                  <a:lnTo>
                    <a:pt x="222148" y="411861"/>
                  </a:lnTo>
                  <a:lnTo>
                    <a:pt x="220027" y="413867"/>
                  </a:lnTo>
                  <a:lnTo>
                    <a:pt x="216001" y="416928"/>
                  </a:lnTo>
                  <a:lnTo>
                    <a:pt x="237339" y="416928"/>
                  </a:lnTo>
                  <a:lnTo>
                    <a:pt x="238696" y="414769"/>
                  </a:lnTo>
                  <a:lnTo>
                    <a:pt x="276428" y="339305"/>
                  </a:lnTo>
                  <a:lnTo>
                    <a:pt x="389293" y="339305"/>
                  </a:lnTo>
                  <a:lnTo>
                    <a:pt x="405899" y="335945"/>
                  </a:lnTo>
                  <a:lnTo>
                    <a:pt x="419477" y="326785"/>
                  </a:lnTo>
                  <a:lnTo>
                    <a:pt x="428640" y="313207"/>
                  </a:lnTo>
                  <a:lnTo>
                    <a:pt x="432003" y="296595"/>
                  </a:lnTo>
                  <a:lnTo>
                    <a:pt x="432003" y="42710"/>
                  </a:lnTo>
                  <a:lnTo>
                    <a:pt x="428640" y="26103"/>
                  </a:lnTo>
                  <a:lnTo>
                    <a:pt x="421892" y="16103"/>
                  </a:lnTo>
                  <a:close/>
                </a:path>
              </a:pathLst>
            </a:custGeom>
            <a:solidFill>
              <a:srgbClr val="008A5F"/>
            </a:solidFill>
          </p:spPr>
          <p:txBody>
            <a:bodyPr wrap="square" lIns="0" tIns="0" rIns="0" bIns="0" rtlCol="0"/>
            <a:lstStyle/>
            <a:p>
              <a:endParaRPr/>
            </a:p>
          </p:txBody>
        </p:sp>
        <p:sp>
          <p:nvSpPr>
            <p:cNvPr id="39" name="object 48">
              <a:extLst>
                <a:ext uri="{FF2B5EF4-FFF2-40B4-BE49-F238E27FC236}">
                  <a16:creationId xmlns:a16="http://schemas.microsoft.com/office/drawing/2014/main" id="{D1A5E360-B46D-40B3-AFE4-5CA34CE42872}"/>
                </a:ext>
              </a:extLst>
            </p:cNvPr>
            <p:cNvSpPr/>
            <p:nvPr/>
          </p:nvSpPr>
          <p:spPr>
            <a:xfrm>
              <a:off x="1418723" y="6418582"/>
              <a:ext cx="432434" cy="432434"/>
            </a:xfrm>
            <a:custGeom>
              <a:avLst/>
              <a:gdLst/>
              <a:ahLst/>
              <a:cxnLst/>
              <a:rect l="l" t="t" r="r" b="b"/>
              <a:pathLst>
                <a:path w="432435" h="432434">
                  <a:moveTo>
                    <a:pt x="216001" y="432003"/>
                  </a:moveTo>
                  <a:lnTo>
                    <a:pt x="155574" y="339305"/>
                  </a:lnTo>
                  <a:lnTo>
                    <a:pt x="42710" y="339305"/>
                  </a:lnTo>
                  <a:lnTo>
                    <a:pt x="26103" y="335945"/>
                  </a:lnTo>
                  <a:lnTo>
                    <a:pt x="12525" y="326785"/>
                  </a:lnTo>
                  <a:lnTo>
                    <a:pt x="3362" y="313207"/>
                  </a:lnTo>
                  <a:lnTo>
                    <a:pt x="0" y="296595"/>
                  </a:lnTo>
                  <a:lnTo>
                    <a:pt x="0" y="42710"/>
                  </a:lnTo>
                  <a:lnTo>
                    <a:pt x="3362" y="26103"/>
                  </a:lnTo>
                  <a:lnTo>
                    <a:pt x="12525" y="12525"/>
                  </a:lnTo>
                  <a:lnTo>
                    <a:pt x="26103" y="3362"/>
                  </a:lnTo>
                  <a:lnTo>
                    <a:pt x="42710" y="0"/>
                  </a:lnTo>
                  <a:lnTo>
                    <a:pt x="389293" y="0"/>
                  </a:lnTo>
                  <a:lnTo>
                    <a:pt x="405899" y="3362"/>
                  </a:lnTo>
                  <a:lnTo>
                    <a:pt x="419477" y="12525"/>
                  </a:lnTo>
                  <a:lnTo>
                    <a:pt x="428640" y="26103"/>
                  </a:lnTo>
                  <a:lnTo>
                    <a:pt x="432003" y="42710"/>
                  </a:lnTo>
                  <a:lnTo>
                    <a:pt x="432003" y="296595"/>
                  </a:lnTo>
                  <a:lnTo>
                    <a:pt x="428640" y="313207"/>
                  </a:lnTo>
                  <a:lnTo>
                    <a:pt x="419477" y="326785"/>
                  </a:lnTo>
                  <a:lnTo>
                    <a:pt x="405899" y="335945"/>
                  </a:lnTo>
                  <a:lnTo>
                    <a:pt x="389293" y="339305"/>
                  </a:lnTo>
                  <a:lnTo>
                    <a:pt x="276428" y="339305"/>
                  </a:lnTo>
                  <a:lnTo>
                    <a:pt x="238696" y="414769"/>
                  </a:lnTo>
                  <a:lnTo>
                    <a:pt x="234100" y="422080"/>
                  </a:lnTo>
                  <a:lnTo>
                    <a:pt x="228653" y="427491"/>
                  </a:lnTo>
                  <a:lnTo>
                    <a:pt x="222555" y="430849"/>
                  </a:lnTo>
                  <a:lnTo>
                    <a:pt x="216001" y="432003"/>
                  </a:lnTo>
                  <a:close/>
                </a:path>
                <a:path w="432435" h="432434">
                  <a:moveTo>
                    <a:pt x="42710" y="16103"/>
                  </a:moveTo>
                  <a:lnTo>
                    <a:pt x="32364" y="18198"/>
                  </a:lnTo>
                  <a:lnTo>
                    <a:pt x="23906" y="23906"/>
                  </a:lnTo>
                  <a:lnTo>
                    <a:pt x="18198" y="32364"/>
                  </a:lnTo>
                  <a:lnTo>
                    <a:pt x="16103" y="42710"/>
                  </a:lnTo>
                  <a:lnTo>
                    <a:pt x="16103" y="296595"/>
                  </a:lnTo>
                  <a:lnTo>
                    <a:pt x="18198" y="306941"/>
                  </a:lnTo>
                  <a:lnTo>
                    <a:pt x="23906" y="315399"/>
                  </a:lnTo>
                  <a:lnTo>
                    <a:pt x="32364" y="321107"/>
                  </a:lnTo>
                  <a:lnTo>
                    <a:pt x="42710" y="323202"/>
                  </a:lnTo>
                  <a:lnTo>
                    <a:pt x="160553" y="323202"/>
                  </a:lnTo>
                  <a:lnTo>
                    <a:pt x="163614" y="323202"/>
                  </a:lnTo>
                  <a:lnTo>
                    <a:pt x="166369" y="324904"/>
                  </a:lnTo>
                  <a:lnTo>
                    <a:pt x="167741" y="327660"/>
                  </a:lnTo>
                  <a:lnTo>
                    <a:pt x="207708" y="407568"/>
                  </a:lnTo>
                  <a:lnTo>
                    <a:pt x="209854" y="411861"/>
                  </a:lnTo>
                  <a:lnTo>
                    <a:pt x="211975" y="413867"/>
                  </a:lnTo>
                  <a:lnTo>
                    <a:pt x="213042" y="414680"/>
                  </a:lnTo>
                  <a:lnTo>
                    <a:pt x="216001" y="416928"/>
                  </a:lnTo>
                  <a:lnTo>
                    <a:pt x="218960" y="414680"/>
                  </a:lnTo>
                  <a:lnTo>
                    <a:pt x="220027" y="413867"/>
                  </a:lnTo>
                  <a:lnTo>
                    <a:pt x="222148" y="411861"/>
                  </a:lnTo>
                  <a:lnTo>
                    <a:pt x="224294" y="407568"/>
                  </a:lnTo>
                  <a:lnTo>
                    <a:pt x="264248" y="327660"/>
                  </a:lnTo>
                  <a:lnTo>
                    <a:pt x="265633" y="324904"/>
                  </a:lnTo>
                  <a:lnTo>
                    <a:pt x="268389" y="323202"/>
                  </a:lnTo>
                  <a:lnTo>
                    <a:pt x="271462" y="323202"/>
                  </a:lnTo>
                  <a:lnTo>
                    <a:pt x="389293" y="323202"/>
                  </a:lnTo>
                  <a:lnTo>
                    <a:pt x="399638" y="321107"/>
                  </a:lnTo>
                  <a:lnTo>
                    <a:pt x="408097" y="315399"/>
                  </a:lnTo>
                  <a:lnTo>
                    <a:pt x="413805" y="306941"/>
                  </a:lnTo>
                  <a:lnTo>
                    <a:pt x="415899" y="296595"/>
                  </a:lnTo>
                  <a:lnTo>
                    <a:pt x="415899" y="42710"/>
                  </a:lnTo>
                  <a:lnTo>
                    <a:pt x="413805" y="32364"/>
                  </a:lnTo>
                  <a:lnTo>
                    <a:pt x="408097" y="23906"/>
                  </a:lnTo>
                  <a:lnTo>
                    <a:pt x="399638" y="18198"/>
                  </a:lnTo>
                  <a:lnTo>
                    <a:pt x="389293" y="16103"/>
                  </a:lnTo>
                  <a:lnTo>
                    <a:pt x="42710" y="16103"/>
                  </a:lnTo>
                  <a:close/>
                </a:path>
              </a:pathLst>
            </a:custGeom>
            <a:ln w="3175">
              <a:solidFill>
                <a:srgbClr val="008A5F"/>
              </a:solidFill>
            </a:ln>
          </p:spPr>
          <p:txBody>
            <a:bodyPr wrap="square" lIns="0" tIns="0" rIns="0" bIns="0" rtlCol="0"/>
            <a:lstStyle/>
            <a:p>
              <a:endParaRPr/>
            </a:p>
          </p:txBody>
        </p:sp>
        <p:pic>
          <p:nvPicPr>
            <p:cNvPr id="40" name="object 49">
              <a:extLst>
                <a:ext uri="{FF2B5EF4-FFF2-40B4-BE49-F238E27FC236}">
                  <a16:creationId xmlns:a16="http://schemas.microsoft.com/office/drawing/2014/main" id="{D91747FB-9EDC-4802-895C-FDE9636CA7A5}"/>
                </a:ext>
              </a:extLst>
            </p:cNvPr>
            <p:cNvPicPr/>
            <p:nvPr/>
          </p:nvPicPr>
          <p:blipFill>
            <a:blip r:embed="rId6" cstate="print"/>
            <a:stretch>
              <a:fillRect/>
            </a:stretch>
          </p:blipFill>
          <p:spPr>
            <a:xfrm>
              <a:off x="1597361" y="6643160"/>
              <a:ext cx="74726" cy="74726"/>
            </a:xfrm>
            <a:prstGeom prst="rect">
              <a:avLst/>
            </a:prstGeom>
          </p:spPr>
        </p:pic>
        <p:pic>
          <p:nvPicPr>
            <p:cNvPr id="41" name="object 50">
              <a:extLst>
                <a:ext uri="{FF2B5EF4-FFF2-40B4-BE49-F238E27FC236}">
                  <a16:creationId xmlns:a16="http://schemas.microsoft.com/office/drawing/2014/main" id="{3AE124DD-19E2-4796-A903-27625EAA41BC}"/>
                </a:ext>
              </a:extLst>
            </p:cNvPr>
            <p:cNvPicPr/>
            <p:nvPr/>
          </p:nvPicPr>
          <p:blipFill>
            <a:blip r:embed="rId7" cstate="print"/>
            <a:stretch>
              <a:fillRect/>
            </a:stretch>
          </p:blipFill>
          <p:spPr>
            <a:xfrm>
              <a:off x="1597361" y="6472452"/>
              <a:ext cx="74726" cy="134531"/>
            </a:xfrm>
            <a:prstGeom prst="rect">
              <a:avLst/>
            </a:prstGeom>
          </p:spPr>
        </p:pic>
      </p:grpSp>
      <p:pic>
        <p:nvPicPr>
          <p:cNvPr id="42" name="object 51">
            <a:extLst>
              <a:ext uri="{FF2B5EF4-FFF2-40B4-BE49-F238E27FC236}">
                <a16:creationId xmlns:a16="http://schemas.microsoft.com/office/drawing/2014/main" id="{369E9E52-B93F-4CE6-A1C2-CEB3116F68E3}"/>
              </a:ext>
            </a:extLst>
          </p:cNvPr>
          <p:cNvPicPr/>
          <p:nvPr/>
        </p:nvPicPr>
        <p:blipFill>
          <a:blip r:embed="rId8" cstate="print"/>
          <a:stretch>
            <a:fillRect/>
          </a:stretch>
        </p:blipFill>
        <p:spPr>
          <a:xfrm>
            <a:off x="3600490" y="4456559"/>
            <a:ext cx="128650" cy="128663"/>
          </a:xfrm>
          <a:prstGeom prst="rect">
            <a:avLst/>
          </a:prstGeom>
        </p:spPr>
      </p:pic>
      <p:grpSp>
        <p:nvGrpSpPr>
          <p:cNvPr id="43" name="object 52">
            <a:extLst>
              <a:ext uri="{FF2B5EF4-FFF2-40B4-BE49-F238E27FC236}">
                <a16:creationId xmlns:a16="http://schemas.microsoft.com/office/drawing/2014/main" id="{1714C1F1-A276-4EBA-8771-DAE7FC00DED8}"/>
              </a:ext>
            </a:extLst>
          </p:cNvPr>
          <p:cNvGrpSpPr/>
          <p:nvPr/>
        </p:nvGrpSpPr>
        <p:grpSpPr>
          <a:xfrm>
            <a:off x="2231171" y="4160893"/>
            <a:ext cx="720090" cy="720090"/>
            <a:chOff x="1274730" y="7250375"/>
            <a:chExt cx="720090" cy="720090"/>
          </a:xfrm>
        </p:grpSpPr>
        <p:sp>
          <p:nvSpPr>
            <p:cNvPr id="44" name="object 53">
              <a:extLst>
                <a:ext uri="{FF2B5EF4-FFF2-40B4-BE49-F238E27FC236}">
                  <a16:creationId xmlns:a16="http://schemas.microsoft.com/office/drawing/2014/main" id="{75FF7099-2386-4639-A390-39AB687F8416}"/>
                </a:ext>
              </a:extLst>
            </p:cNvPr>
            <p:cNvSpPr/>
            <p:nvPr/>
          </p:nvSpPr>
          <p:spPr>
            <a:xfrm>
              <a:off x="1287430" y="7263075"/>
              <a:ext cx="694690" cy="694690"/>
            </a:xfrm>
            <a:custGeom>
              <a:avLst/>
              <a:gdLst/>
              <a:ahLst/>
              <a:cxnLst/>
              <a:rect l="l" t="t" r="r" b="b"/>
              <a:pathLst>
                <a:path w="694689" h="694690">
                  <a:moveTo>
                    <a:pt x="347294" y="694601"/>
                  </a:move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close/>
                </a:path>
              </a:pathLst>
            </a:custGeom>
            <a:ln w="25400">
              <a:solidFill>
                <a:srgbClr val="58595B"/>
              </a:solidFill>
            </a:ln>
          </p:spPr>
          <p:txBody>
            <a:bodyPr wrap="square" lIns="0" tIns="0" rIns="0" bIns="0" rtlCol="0"/>
            <a:lstStyle/>
            <a:p>
              <a:endParaRPr/>
            </a:p>
          </p:txBody>
        </p:sp>
        <p:pic>
          <p:nvPicPr>
            <p:cNvPr id="45" name="object 54">
              <a:extLst>
                <a:ext uri="{FF2B5EF4-FFF2-40B4-BE49-F238E27FC236}">
                  <a16:creationId xmlns:a16="http://schemas.microsoft.com/office/drawing/2014/main" id="{9B7D0916-277E-4B1A-B2A8-E892C3BD8280}"/>
                </a:ext>
              </a:extLst>
            </p:cNvPr>
            <p:cNvPicPr/>
            <p:nvPr/>
          </p:nvPicPr>
          <p:blipFill>
            <a:blip r:embed="rId9" cstate="print"/>
            <a:stretch>
              <a:fillRect/>
            </a:stretch>
          </p:blipFill>
          <p:spPr>
            <a:xfrm>
              <a:off x="1565196" y="7563206"/>
              <a:ext cx="138429" cy="94411"/>
            </a:xfrm>
            <a:prstGeom prst="rect">
              <a:avLst/>
            </a:prstGeom>
          </p:spPr>
        </p:pic>
        <p:sp>
          <p:nvSpPr>
            <p:cNvPr id="46" name="object 55">
              <a:extLst>
                <a:ext uri="{FF2B5EF4-FFF2-40B4-BE49-F238E27FC236}">
                  <a16:creationId xmlns:a16="http://schemas.microsoft.com/office/drawing/2014/main" id="{FB38E07F-A184-4943-B5B0-959F2ADAEC7F}"/>
                </a:ext>
              </a:extLst>
            </p:cNvPr>
            <p:cNvSpPr/>
            <p:nvPr/>
          </p:nvSpPr>
          <p:spPr>
            <a:xfrm>
              <a:off x="1400302" y="7375842"/>
              <a:ext cx="469265" cy="469265"/>
            </a:xfrm>
            <a:custGeom>
              <a:avLst/>
              <a:gdLst/>
              <a:ahLst/>
              <a:cxnLst/>
              <a:rect l="l" t="t" r="r" b="b"/>
              <a:pathLst>
                <a:path w="469264" h="469265">
                  <a:moveTo>
                    <a:pt x="380174" y="234556"/>
                  </a:moveTo>
                  <a:lnTo>
                    <a:pt x="372732" y="188544"/>
                  </a:lnTo>
                  <a:lnTo>
                    <a:pt x="360680" y="165265"/>
                  </a:lnTo>
                  <a:lnTo>
                    <a:pt x="360680" y="234556"/>
                  </a:lnTo>
                  <a:lnTo>
                    <a:pt x="350761" y="283679"/>
                  </a:lnTo>
                  <a:lnTo>
                    <a:pt x="323710" y="323799"/>
                  </a:lnTo>
                  <a:lnTo>
                    <a:pt x="283591" y="350850"/>
                  </a:lnTo>
                  <a:lnTo>
                    <a:pt x="234467" y="360768"/>
                  </a:lnTo>
                  <a:lnTo>
                    <a:pt x="185369" y="350837"/>
                  </a:lnTo>
                  <a:lnTo>
                    <a:pt x="145249" y="323748"/>
                  </a:lnTo>
                  <a:lnTo>
                    <a:pt x="118186" y="283616"/>
                  </a:lnTo>
                  <a:lnTo>
                    <a:pt x="108267" y="234556"/>
                  </a:lnTo>
                  <a:lnTo>
                    <a:pt x="118186" y="185508"/>
                  </a:lnTo>
                  <a:lnTo>
                    <a:pt x="145249" y="145389"/>
                  </a:lnTo>
                  <a:lnTo>
                    <a:pt x="185369" y="118300"/>
                  </a:lnTo>
                  <a:lnTo>
                    <a:pt x="234467" y="108356"/>
                  </a:lnTo>
                  <a:lnTo>
                    <a:pt x="283591" y="118275"/>
                  </a:lnTo>
                  <a:lnTo>
                    <a:pt x="323710" y="145326"/>
                  </a:lnTo>
                  <a:lnTo>
                    <a:pt x="350761" y="185432"/>
                  </a:lnTo>
                  <a:lnTo>
                    <a:pt x="360680" y="234556"/>
                  </a:lnTo>
                  <a:lnTo>
                    <a:pt x="360680" y="165265"/>
                  </a:lnTo>
                  <a:lnTo>
                    <a:pt x="352031" y="148551"/>
                  </a:lnTo>
                  <a:lnTo>
                    <a:pt x="320471" y="116992"/>
                  </a:lnTo>
                  <a:lnTo>
                    <a:pt x="303784" y="108356"/>
                  </a:lnTo>
                  <a:lnTo>
                    <a:pt x="280479" y="96291"/>
                  </a:lnTo>
                  <a:lnTo>
                    <a:pt x="234467" y="88849"/>
                  </a:lnTo>
                  <a:lnTo>
                    <a:pt x="188455" y="96291"/>
                  </a:lnTo>
                  <a:lnTo>
                    <a:pt x="148463" y="116992"/>
                  </a:lnTo>
                  <a:lnTo>
                    <a:pt x="116903" y="148551"/>
                  </a:lnTo>
                  <a:lnTo>
                    <a:pt x="96202" y="188544"/>
                  </a:lnTo>
                  <a:lnTo>
                    <a:pt x="88760" y="234556"/>
                  </a:lnTo>
                  <a:lnTo>
                    <a:pt x="96202" y="280581"/>
                  </a:lnTo>
                  <a:lnTo>
                    <a:pt x="116903" y="320573"/>
                  </a:lnTo>
                  <a:lnTo>
                    <a:pt x="148463" y="352132"/>
                  </a:lnTo>
                  <a:lnTo>
                    <a:pt x="188455" y="372846"/>
                  </a:lnTo>
                  <a:lnTo>
                    <a:pt x="234467" y="380276"/>
                  </a:lnTo>
                  <a:lnTo>
                    <a:pt x="280479" y="372846"/>
                  </a:lnTo>
                  <a:lnTo>
                    <a:pt x="303784" y="360768"/>
                  </a:lnTo>
                  <a:lnTo>
                    <a:pt x="320471" y="352132"/>
                  </a:lnTo>
                  <a:lnTo>
                    <a:pt x="352031" y="320573"/>
                  </a:lnTo>
                  <a:lnTo>
                    <a:pt x="372732" y="280581"/>
                  </a:lnTo>
                  <a:lnTo>
                    <a:pt x="380174" y="234556"/>
                  </a:lnTo>
                  <a:close/>
                </a:path>
                <a:path w="469264" h="469265">
                  <a:moveTo>
                    <a:pt x="468833" y="236677"/>
                  </a:moveTo>
                  <a:lnTo>
                    <a:pt x="468769" y="232359"/>
                  </a:lnTo>
                  <a:lnTo>
                    <a:pt x="446989" y="199199"/>
                  </a:lnTo>
                  <a:lnTo>
                    <a:pt x="446989" y="234569"/>
                  </a:lnTo>
                  <a:lnTo>
                    <a:pt x="416839" y="280212"/>
                  </a:lnTo>
                  <a:lnTo>
                    <a:pt x="415658" y="281952"/>
                  </a:lnTo>
                  <a:lnTo>
                    <a:pt x="415099" y="284060"/>
                  </a:lnTo>
                  <a:lnTo>
                    <a:pt x="415290" y="286156"/>
                  </a:lnTo>
                  <a:lnTo>
                    <a:pt x="418312" y="340868"/>
                  </a:lnTo>
                  <a:lnTo>
                    <a:pt x="367792" y="366382"/>
                  </a:lnTo>
                  <a:lnTo>
                    <a:pt x="366280" y="367893"/>
                  </a:lnTo>
                  <a:lnTo>
                    <a:pt x="340766" y="418414"/>
                  </a:lnTo>
                  <a:lnTo>
                    <a:pt x="286054" y="415391"/>
                  </a:lnTo>
                  <a:lnTo>
                    <a:pt x="283959" y="415315"/>
                  </a:lnTo>
                  <a:lnTo>
                    <a:pt x="281889" y="415848"/>
                  </a:lnTo>
                  <a:lnTo>
                    <a:pt x="280111" y="416941"/>
                  </a:lnTo>
                  <a:lnTo>
                    <a:pt x="234467" y="447090"/>
                  </a:lnTo>
                  <a:lnTo>
                    <a:pt x="216141" y="434987"/>
                  </a:lnTo>
                  <a:lnTo>
                    <a:pt x="190906" y="418312"/>
                  </a:lnTo>
                  <a:lnTo>
                    <a:pt x="187236" y="415874"/>
                  </a:lnTo>
                  <a:lnTo>
                    <a:pt x="185369" y="415302"/>
                  </a:lnTo>
                  <a:lnTo>
                    <a:pt x="183464" y="415290"/>
                  </a:lnTo>
                  <a:lnTo>
                    <a:pt x="182968" y="415290"/>
                  </a:lnTo>
                  <a:lnTo>
                    <a:pt x="128257" y="418312"/>
                  </a:lnTo>
                  <a:lnTo>
                    <a:pt x="102743" y="367792"/>
                  </a:lnTo>
                  <a:lnTo>
                    <a:pt x="101244" y="366280"/>
                  </a:lnTo>
                  <a:lnTo>
                    <a:pt x="50622" y="340868"/>
                  </a:lnTo>
                  <a:lnTo>
                    <a:pt x="53644" y="286156"/>
                  </a:lnTo>
                  <a:lnTo>
                    <a:pt x="53721" y="284060"/>
                  </a:lnTo>
                  <a:lnTo>
                    <a:pt x="53174" y="282003"/>
                  </a:lnTo>
                  <a:lnTo>
                    <a:pt x="52082" y="280212"/>
                  </a:lnTo>
                  <a:lnTo>
                    <a:pt x="21945" y="234569"/>
                  </a:lnTo>
                  <a:lnTo>
                    <a:pt x="52082" y="188925"/>
                  </a:lnTo>
                  <a:lnTo>
                    <a:pt x="53276" y="187185"/>
                  </a:lnTo>
                  <a:lnTo>
                    <a:pt x="53822" y="185064"/>
                  </a:lnTo>
                  <a:lnTo>
                    <a:pt x="53644" y="182968"/>
                  </a:lnTo>
                  <a:lnTo>
                    <a:pt x="50622" y="128257"/>
                  </a:lnTo>
                  <a:lnTo>
                    <a:pt x="101142" y="102755"/>
                  </a:lnTo>
                  <a:lnTo>
                    <a:pt x="102654" y="101244"/>
                  </a:lnTo>
                  <a:lnTo>
                    <a:pt x="128155" y="50723"/>
                  </a:lnTo>
                  <a:lnTo>
                    <a:pt x="182867" y="53746"/>
                  </a:lnTo>
                  <a:lnTo>
                    <a:pt x="184962" y="53822"/>
                  </a:lnTo>
                  <a:lnTo>
                    <a:pt x="187032" y="53276"/>
                  </a:lnTo>
                  <a:lnTo>
                    <a:pt x="188823" y="52184"/>
                  </a:lnTo>
                  <a:lnTo>
                    <a:pt x="191033" y="50723"/>
                  </a:lnTo>
                  <a:lnTo>
                    <a:pt x="216293" y="34048"/>
                  </a:lnTo>
                  <a:lnTo>
                    <a:pt x="234467" y="22047"/>
                  </a:lnTo>
                  <a:lnTo>
                    <a:pt x="280111" y="52184"/>
                  </a:lnTo>
                  <a:lnTo>
                    <a:pt x="281851" y="53378"/>
                  </a:lnTo>
                  <a:lnTo>
                    <a:pt x="283959" y="53924"/>
                  </a:lnTo>
                  <a:lnTo>
                    <a:pt x="286054" y="53746"/>
                  </a:lnTo>
                  <a:lnTo>
                    <a:pt x="340766" y="50723"/>
                  </a:lnTo>
                  <a:lnTo>
                    <a:pt x="366280" y="101244"/>
                  </a:lnTo>
                  <a:lnTo>
                    <a:pt x="367792" y="102755"/>
                  </a:lnTo>
                  <a:lnTo>
                    <a:pt x="418312" y="128257"/>
                  </a:lnTo>
                  <a:lnTo>
                    <a:pt x="415290" y="182968"/>
                  </a:lnTo>
                  <a:lnTo>
                    <a:pt x="415213" y="185077"/>
                  </a:lnTo>
                  <a:lnTo>
                    <a:pt x="415759" y="187134"/>
                  </a:lnTo>
                  <a:lnTo>
                    <a:pt x="416839" y="188925"/>
                  </a:lnTo>
                  <a:lnTo>
                    <a:pt x="446989" y="234569"/>
                  </a:lnTo>
                  <a:lnTo>
                    <a:pt x="446989" y="199199"/>
                  </a:lnTo>
                  <a:lnTo>
                    <a:pt x="434987" y="180924"/>
                  </a:lnTo>
                  <a:lnTo>
                    <a:pt x="438429" y="119202"/>
                  </a:lnTo>
                  <a:lnTo>
                    <a:pt x="436321" y="115557"/>
                  </a:lnTo>
                  <a:lnTo>
                    <a:pt x="381342" y="87782"/>
                  </a:lnTo>
                  <a:lnTo>
                    <a:pt x="362610" y="50723"/>
                  </a:lnTo>
                  <a:lnTo>
                    <a:pt x="355257" y="36195"/>
                  </a:lnTo>
                  <a:lnTo>
                    <a:pt x="354152" y="34048"/>
                  </a:lnTo>
                  <a:lnTo>
                    <a:pt x="353529" y="32842"/>
                  </a:lnTo>
                  <a:lnTo>
                    <a:pt x="349910" y="30734"/>
                  </a:lnTo>
                  <a:lnTo>
                    <a:pt x="288099" y="34048"/>
                  </a:lnTo>
                  <a:lnTo>
                    <a:pt x="269938" y="22047"/>
                  </a:lnTo>
                  <a:lnTo>
                    <a:pt x="236575" y="0"/>
                  </a:lnTo>
                  <a:lnTo>
                    <a:pt x="232359" y="0"/>
                  </a:lnTo>
                  <a:lnTo>
                    <a:pt x="180822" y="34048"/>
                  </a:lnTo>
                  <a:lnTo>
                    <a:pt x="119100" y="30594"/>
                  </a:lnTo>
                  <a:lnTo>
                    <a:pt x="115455" y="32702"/>
                  </a:lnTo>
                  <a:lnTo>
                    <a:pt x="113677" y="36283"/>
                  </a:lnTo>
                  <a:lnTo>
                    <a:pt x="87680" y="87693"/>
                  </a:lnTo>
                  <a:lnTo>
                    <a:pt x="32740" y="115493"/>
                  </a:lnTo>
                  <a:lnTo>
                    <a:pt x="30645" y="119113"/>
                  </a:lnTo>
                  <a:lnTo>
                    <a:pt x="30822" y="122986"/>
                  </a:lnTo>
                  <a:lnTo>
                    <a:pt x="34036" y="180835"/>
                  </a:lnTo>
                  <a:lnTo>
                    <a:pt x="0" y="232359"/>
                  </a:lnTo>
                  <a:lnTo>
                    <a:pt x="63" y="236677"/>
                  </a:lnTo>
                  <a:lnTo>
                    <a:pt x="33947" y="288213"/>
                  </a:lnTo>
                  <a:lnTo>
                    <a:pt x="30505" y="349923"/>
                  </a:lnTo>
                  <a:lnTo>
                    <a:pt x="32600" y="353568"/>
                  </a:lnTo>
                  <a:lnTo>
                    <a:pt x="87591" y="381342"/>
                  </a:lnTo>
                  <a:lnTo>
                    <a:pt x="113626" y="432841"/>
                  </a:lnTo>
                  <a:lnTo>
                    <a:pt x="115392" y="436295"/>
                  </a:lnTo>
                  <a:lnTo>
                    <a:pt x="119011" y="438391"/>
                  </a:lnTo>
                  <a:lnTo>
                    <a:pt x="180721" y="434987"/>
                  </a:lnTo>
                  <a:lnTo>
                    <a:pt x="229006" y="466877"/>
                  </a:lnTo>
                  <a:lnTo>
                    <a:pt x="232244" y="469099"/>
                  </a:lnTo>
                  <a:lnTo>
                    <a:pt x="236499" y="469099"/>
                  </a:lnTo>
                  <a:lnTo>
                    <a:pt x="239737" y="466877"/>
                  </a:lnTo>
                  <a:lnTo>
                    <a:pt x="269684" y="447090"/>
                  </a:lnTo>
                  <a:lnTo>
                    <a:pt x="288010" y="434987"/>
                  </a:lnTo>
                  <a:lnTo>
                    <a:pt x="349732" y="438429"/>
                  </a:lnTo>
                  <a:lnTo>
                    <a:pt x="353364" y="436321"/>
                  </a:lnTo>
                  <a:lnTo>
                    <a:pt x="354037" y="434987"/>
                  </a:lnTo>
                  <a:lnTo>
                    <a:pt x="362419" y="418414"/>
                  </a:lnTo>
                  <a:lnTo>
                    <a:pt x="381152" y="381342"/>
                  </a:lnTo>
                  <a:lnTo>
                    <a:pt x="436092" y="353542"/>
                  </a:lnTo>
                  <a:lnTo>
                    <a:pt x="438200" y="349923"/>
                  </a:lnTo>
                  <a:lnTo>
                    <a:pt x="438010" y="346049"/>
                  </a:lnTo>
                  <a:lnTo>
                    <a:pt x="434797" y="288213"/>
                  </a:lnTo>
                  <a:lnTo>
                    <a:pt x="468833" y="236677"/>
                  </a:lnTo>
                  <a:close/>
                </a:path>
              </a:pathLst>
            </a:custGeom>
            <a:solidFill>
              <a:srgbClr val="58595B"/>
            </a:solidFill>
          </p:spPr>
          <p:txBody>
            <a:bodyPr wrap="square" lIns="0" tIns="0" rIns="0" bIns="0" rtlCol="0"/>
            <a:lstStyle/>
            <a:p>
              <a:endParaRPr/>
            </a:p>
          </p:txBody>
        </p:sp>
      </p:grpSp>
      <p:pic>
        <p:nvPicPr>
          <p:cNvPr id="47" name="object 56">
            <a:extLst>
              <a:ext uri="{FF2B5EF4-FFF2-40B4-BE49-F238E27FC236}">
                <a16:creationId xmlns:a16="http://schemas.microsoft.com/office/drawing/2014/main" id="{FAB4493B-A0EC-4188-825D-09322566426A}"/>
              </a:ext>
            </a:extLst>
          </p:cNvPr>
          <p:cNvPicPr/>
          <p:nvPr/>
        </p:nvPicPr>
        <p:blipFill>
          <a:blip r:embed="rId10" cstate="print"/>
          <a:stretch>
            <a:fillRect/>
          </a:stretch>
        </p:blipFill>
        <p:spPr>
          <a:xfrm>
            <a:off x="3600490" y="5459350"/>
            <a:ext cx="128650" cy="128663"/>
          </a:xfrm>
          <a:prstGeom prst="rect">
            <a:avLst/>
          </a:prstGeom>
        </p:spPr>
      </p:pic>
      <p:grpSp>
        <p:nvGrpSpPr>
          <p:cNvPr id="48" name="object 57">
            <a:extLst>
              <a:ext uri="{FF2B5EF4-FFF2-40B4-BE49-F238E27FC236}">
                <a16:creationId xmlns:a16="http://schemas.microsoft.com/office/drawing/2014/main" id="{0EDD826F-8E0B-455A-88A6-0F785A4F8277}"/>
              </a:ext>
            </a:extLst>
          </p:cNvPr>
          <p:cNvGrpSpPr/>
          <p:nvPr/>
        </p:nvGrpSpPr>
        <p:grpSpPr>
          <a:xfrm>
            <a:off x="2231171" y="5163685"/>
            <a:ext cx="720090" cy="720090"/>
            <a:chOff x="1274730" y="8253167"/>
            <a:chExt cx="720090" cy="720090"/>
          </a:xfrm>
        </p:grpSpPr>
        <p:sp>
          <p:nvSpPr>
            <p:cNvPr id="49" name="object 58">
              <a:extLst>
                <a:ext uri="{FF2B5EF4-FFF2-40B4-BE49-F238E27FC236}">
                  <a16:creationId xmlns:a16="http://schemas.microsoft.com/office/drawing/2014/main" id="{06851E18-65AD-4BF3-9378-7288F50929F2}"/>
                </a:ext>
              </a:extLst>
            </p:cNvPr>
            <p:cNvSpPr/>
            <p:nvPr/>
          </p:nvSpPr>
          <p:spPr>
            <a:xfrm>
              <a:off x="1287430" y="8265867"/>
              <a:ext cx="694690" cy="694690"/>
            </a:xfrm>
            <a:custGeom>
              <a:avLst/>
              <a:gdLst/>
              <a:ahLst/>
              <a:cxnLst/>
              <a:rect l="l" t="t" r="r" b="b"/>
              <a:pathLst>
                <a:path w="694689" h="694690">
                  <a:moveTo>
                    <a:pt x="347294" y="694601"/>
                  </a:move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close/>
                </a:path>
              </a:pathLst>
            </a:custGeom>
            <a:ln w="25400">
              <a:solidFill>
                <a:srgbClr val="939598"/>
              </a:solidFill>
            </a:ln>
          </p:spPr>
          <p:txBody>
            <a:bodyPr wrap="square" lIns="0" tIns="0" rIns="0" bIns="0" rtlCol="0"/>
            <a:lstStyle/>
            <a:p>
              <a:endParaRPr/>
            </a:p>
          </p:txBody>
        </p:sp>
        <p:sp>
          <p:nvSpPr>
            <p:cNvPr id="50" name="object 59">
              <a:extLst>
                <a:ext uri="{FF2B5EF4-FFF2-40B4-BE49-F238E27FC236}">
                  <a16:creationId xmlns:a16="http://schemas.microsoft.com/office/drawing/2014/main" id="{50E2E1B3-1CC2-4A22-A0B4-B5957CD81AFD}"/>
                </a:ext>
              </a:extLst>
            </p:cNvPr>
            <p:cNvSpPr/>
            <p:nvPr/>
          </p:nvSpPr>
          <p:spPr>
            <a:xfrm>
              <a:off x="1382725" y="8408860"/>
              <a:ext cx="504190" cy="408940"/>
            </a:xfrm>
            <a:custGeom>
              <a:avLst/>
              <a:gdLst/>
              <a:ahLst/>
              <a:cxnLst/>
              <a:rect l="l" t="t" r="r" b="b"/>
              <a:pathLst>
                <a:path w="504189" h="408940">
                  <a:moveTo>
                    <a:pt x="154432" y="130670"/>
                  </a:moveTo>
                  <a:lnTo>
                    <a:pt x="151117" y="127368"/>
                  </a:lnTo>
                  <a:lnTo>
                    <a:pt x="147040" y="127368"/>
                  </a:lnTo>
                  <a:lnTo>
                    <a:pt x="104419" y="127368"/>
                  </a:lnTo>
                  <a:lnTo>
                    <a:pt x="101104" y="130670"/>
                  </a:lnTo>
                  <a:lnTo>
                    <a:pt x="101104" y="138836"/>
                  </a:lnTo>
                  <a:lnTo>
                    <a:pt x="104419" y="142151"/>
                  </a:lnTo>
                  <a:lnTo>
                    <a:pt x="151117" y="142151"/>
                  </a:lnTo>
                  <a:lnTo>
                    <a:pt x="154432" y="138836"/>
                  </a:lnTo>
                  <a:lnTo>
                    <a:pt x="154432" y="130670"/>
                  </a:lnTo>
                  <a:close/>
                </a:path>
                <a:path w="504189" h="408940">
                  <a:moveTo>
                    <a:pt x="308800" y="223266"/>
                  </a:moveTo>
                  <a:lnTo>
                    <a:pt x="305485" y="219964"/>
                  </a:lnTo>
                  <a:lnTo>
                    <a:pt x="301409" y="219964"/>
                  </a:lnTo>
                  <a:lnTo>
                    <a:pt x="198513" y="219964"/>
                  </a:lnTo>
                  <a:lnTo>
                    <a:pt x="195199" y="223266"/>
                  </a:lnTo>
                  <a:lnTo>
                    <a:pt x="195199" y="231432"/>
                  </a:lnTo>
                  <a:lnTo>
                    <a:pt x="198513" y="234746"/>
                  </a:lnTo>
                  <a:lnTo>
                    <a:pt x="305485" y="234746"/>
                  </a:lnTo>
                  <a:lnTo>
                    <a:pt x="308800" y="231432"/>
                  </a:lnTo>
                  <a:lnTo>
                    <a:pt x="308800" y="223266"/>
                  </a:lnTo>
                  <a:close/>
                </a:path>
                <a:path w="504189" h="408940">
                  <a:moveTo>
                    <a:pt x="402882" y="171056"/>
                  </a:moveTo>
                  <a:lnTo>
                    <a:pt x="399567" y="167754"/>
                  </a:lnTo>
                  <a:lnTo>
                    <a:pt x="395490" y="167754"/>
                  </a:lnTo>
                  <a:lnTo>
                    <a:pt x="104406" y="167754"/>
                  </a:lnTo>
                  <a:lnTo>
                    <a:pt x="101104" y="171056"/>
                  </a:lnTo>
                  <a:lnTo>
                    <a:pt x="101104" y="179222"/>
                  </a:lnTo>
                  <a:lnTo>
                    <a:pt x="104406" y="182537"/>
                  </a:lnTo>
                  <a:lnTo>
                    <a:pt x="399567" y="182537"/>
                  </a:lnTo>
                  <a:lnTo>
                    <a:pt x="402882" y="179222"/>
                  </a:lnTo>
                  <a:lnTo>
                    <a:pt x="402882" y="171056"/>
                  </a:lnTo>
                  <a:close/>
                </a:path>
                <a:path w="504189" h="408940">
                  <a:moveTo>
                    <a:pt x="402882" y="130670"/>
                  </a:moveTo>
                  <a:lnTo>
                    <a:pt x="399567" y="127368"/>
                  </a:lnTo>
                  <a:lnTo>
                    <a:pt x="395490" y="127368"/>
                  </a:lnTo>
                  <a:lnTo>
                    <a:pt x="177330" y="127368"/>
                  </a:lnTo>
                  <a:lnTo>
                    <a:pt x="174028" y="130670"/>
                  </a:lnTo>
                  <a:lnTo>
                    <a:pt x="174028" y="138836"/>
                  </a:lnTo>
                  <a:lnTo>
                    <a:pt x="177330" y="142151"/>
                  </a:lnTo>
                  <a:lnTo>
                    <a:pt x="399567" y="142151"/>
                  </a:lnTo>
                  <a:lnTo>
                    <a:pt x="402882" y="138836"/>
                  </a:lnTo>
                  <a:lnTo>
                    <a:pt x="402882" y="130670"/>
                  </a:lnTo>
                  <a:close/>
                </a:path>
                <a:path w="504189" h="408940">
                  <a:moveTo>
                    <a:pt x="402882" y="90614"/>
                  </a:moveTo>
                  <a:lnTo>
                    <a:pt x="399567" y="87312"/>
                  </a:lnTo>
                  <a:lnTo>
                    <a:pt x="395490" y="87312"/>
                  </a:lnTo>
                  <a:lnTo>
                    <a:pt x="104406" y="87312"/>
                  </a:lnTo>
                  <a:lnTo>
                    <a:pt x="101104" y="90614"/>
                  </a:lnTo>
                  <a:lnTo>
                    <a:pt x="101104" y="98780"/>
                  </a:lnTo>
                  <a:lnTo>
                    <a:pt x="104406" y="102095"/>
                  </a:lnTo>
                  <a:lnTo>
                    <a:pt x="399567" y="102095"/>
                  </a:lnTo>
                  <a:lnTo>
                    <a:pt x="402882" y="98780"/>
                  </a:lnTo>
                  <a:lnTo>
                    <a:pt x="402882" y="90614"/>
                  </a:lnTo>
                  <a:close/>
                </a:path>
                <a:path w="504189" h="408940">
                  <a:moveTo>
                    <a:pt x="468566" y="78841"/>
                  </a:moveTo>
                  <a:lnTo>
                    <a:pt x="467601" y="76542"/>
                  </a:lnTo>
                  <a:lnTo>
                    <a:pt x="464134" y="73126"/>
                  </a:lnTo>
                  <a:lnTo>
                    <a:pt x="461860" y="72199"/>
                  </a:lnTo>
                  <a:lnTo>
                    <a:pt x="459422" y="72199"/>
                  </a:lnTo>
                  <a:lnTo>
                    <a:pt x="448843" y="70142"/>
                  </a:lnTo>
                  <a:lnTo>
                    <a:pt x="440105" y="64477"/>
                  </a:lnTo>
                  <a:lnTo>
                    <a:pt x="434060" y="56019"/>
                  </a:lnTo>
                  <a:lnTo>
                    <a:pt x="433006" y="51650"/>
                  </a:lnTo>
                  <a:lnTo>
                    <a:pt x="431520" y="45542"/>
                  </a:lnTo>
                  <a:lnTo>
                    <a:pt x="431292" y="40678"/>
                  </a:lnTo>
                  <a:lnTo>
                    <a:pt x="427304" y="36880"/>
                  </a:lnTo>
                  <a:lnTo>
                    <a:pt x="74930" y="36880"/>
                  </a:lnTo>
                  <a:lnTo>
                    <a:pt x="70929" y="40678"/>
                  </a:lnTo>
                  <a:lnTo>
                    <a:pt x="70713" y="45542"/>
                  </a:lnTo>
                  <a:lnTo>
                    <a:pt x="68287" y="55638"/>
                  </a:lnTo>
                  <a:lnTo>
                    <a:pt x="62509" y="63982"/>
                  </a:lnTo>
                  <a:lnTo>
                    <a:pt x="54178" y="69748"/>
                  </a:lnTo>
                  <a:lnTo>
                    <a:pt x="44081" y="72174"/>
                  </a:lnTo>
                  <a:lnTo>
                    <a:pt x="39217" y="72390"/>
                  </a:lnTo>
                  <a:lnTo>
                    <a:pt x="35420" y="76377"/>
                  </a:lnTo>
                  <a:lnTo>
                    <a:pt x="35420" y="277139"/>
                  </a:lnTo>
                  <a:lnTo>
                    <a:pt x="39217" y="281127"/>
                  </a:lnTo>
                  <a:lnTo>
                    <a:pt x="44081" y="281343"/>
                  </a:lnTo>
                  <a:lnTo>
                    <a:pt x="54178" y="283768"/>
                  </a:lnTo>
                  <a:lnTo>
                    <a:pt x="62509" y="289547"/>
                  </a:lnTo>
                  <a:lnTo>
                    <a:pt x="68287" y="297878"/>
                  </a:lnTo>
                  <a:lnTo>
                    <a:pt x="70713" y="307975"/>
                  </a:lnTo>
                  <a:lnTo>
                    <a:pt x="70929" y="312839"/>
                  </a:lnTo>
                  <a:lnTo>
                    <a:pt x="74930" y="316636"/>
                  </a:lnTo>
                  <a:lnTo>
                    <a:pt x="301993" y="316636"/>
                  </a:lnTo>
                  <a:lnTo>
                    <a:pt x="305308" y="313334"/>
                  </a:lnTo>
                  <a:lnTo>
                    <a:pt x="305308" y="305168"/>
                  </a:lnTo>
                  <a:lnTo>
                    <a:pt x="301993" y="301866"/>
                  </a:lnTo>
                  <a:lnTo>
                    <a:pt x="84886" y="301866"/>
                  </a:lnTo>
                  <a:lnTo>
                    <a:pt x="80683" y="289369"/>
                  </a:lnTo>
                  <a:lnTo>
                    <a:pt x="73063" y="278993"/>
                  </a:lnTo>
                  <a:lnTo>
                    <a:pt x="62687" y="271386"/>
                  </a:lnTo>
                  <a:lnTo>
                    <a:pt x="50190" y="267169"/>
                  </a:lnTo>
                  <a:lnTo>
                    <a:pt x="50190" y="86347"/>
                  </a:lnTo>
                  <a:lnTo>
                    <a:pt x="62687" y="82143"/>
                  </a:lnTo>
                  <a:lnTo>
                    <a:pt x="73063" y="74523"/>
                  </a:lnTo>
                  <a:lnTo>
                    <a:pt x="80683" y="64147"/>
                  </a:lnTo>
                  <a:lnTo>
                    <a:pt x="84886" y="51650"/>
                  </a:lnTo>
                  <a:lnTo>
                    <a:pt x="417347" y="51650"/>
                  </a:lnTo>
                  <a:lnTo>
                    <a:pt x="421779" y="64528"/>
                  </a:lnTo>
                  <a:lnTo>
                    <a:pt x="429831" y="75107"/>
                  </a:lnTo>
                  <a:lnTo>
                    <a:pt x="440753" y="82715"/>
                  </a:lnTo>
                  <a:lnTo>
                    <a:pt x="453796" y="86601"/>
                  </a:lnTo>
                  <a:lnTo>
                    <a:pt x="453796" y="216166"/>
                  </a:lnTo>
                  <a:lnTo>
                    <a:pt x="457098" y="219468"/>
                  </a:lnTo>
                  <a:lnTo>
                    <a:pt x="465264" y="219468"/>
                  </a:lnTo>
                  <a:lnTo>
                    <a:pt x="468566" y="216166"/>
                  </a:lnTo>
                  <a:lnTo>
                    <a:pt x="468566" y="78841"/>
                  </a:lnTo>
                  <a:close/>
                </a:path>
                <a:path w="504189" h="408940">
                  <a:moveTo>
                    <a:pt x="503999" y="20510"/>
                  </a:moveTo>
                  <a:lnTo>
                    <a:pt x="489216" y="1168"/>
                  </a:lnTo>
                  <a:lnTo>
                    <a:pt x="489216" y="17348"/>
                  </a:lnTo>
                  <a:lnTo>
                    <a:pt x="489216" y="336181"/>
                  </a:lnTo>
                  <a:lnTo>
                    <a:pt x="486651" y="338747"/>
                  </a:lnTo>
                  <a:lnTo>
                    <a:pt x="454393" y="338747"/>
                  </a:lnTo>
                  <a:lnTo>
                    <a:pt x="454152" y="338251"/>
                  </a:lnTo>
                  <a:lnTo>
                    <a:pt x="454152" y="372579"/>
                  </a:lnTo>
                  <a:lnTo>
                    <a:pt x="437489" y="369900"/>
                  </a:lnTo>
                  <a:lnTo>
                    <a:pt x="434009" y="371513"/>
                  </a:lnTo>
                  <a:lnTo>
                    <a:pt x="424408" y="387261"/>
                  </a:lnTo>
                  <a:lnTo>
                    <a:pt x="412407" y="362115"/>
                  </a:lnTo>
                  <a:lnTo>
                    <a:pt x="408990" y="354939"/>
                  </a:lnTo>
                  <a:lnTo>
                    <a:pt x="410540" y="354025"/>
                  </a:lnTo>
                  <a:lnTo>
                    <a:pt x="413537" y="351891"/>
                  </a:lnTo>
                  <a:lnTo>
                    <a:pt x="416306" y="351142"/>
                  </a:lnTo>
                  <a:lnTo>
                    <a:pt x="427126" y="352171"/>
                  </a:lnTo>
                  <a:lnTo>
                    <a:pt x="429768" y="351142"/>
                  </a:lnTo>
                  <a:lnTo>
                    <a:pt x="434886" y="349161"/>
                  </a:lnTo>
                  <a:lnTo>
                    <a:pt x="440321" y="343623"/>
                  </a:lnTo>
                  <a:lnTo>
                    <a:pt x="454152" y="372579"/>
                  </a:lnTo>
                  <a:lnTo>
                    <a:pt x="454152" y="338251"/>
                  </a:lnTo>
                  <a:lnTo>
                    <a:pt x="453631" y="337159"/>
                  </a:lnTo>
                  <a:lnTo>
                    <a:pt x="450583" y="330771"/>
                  </a:lnTo>
                  <a:lnTo>
                    <a:pt x="451154" y="330466"/>
                  </a:lnTo>
                  <a:lnTo>
                    <a:pt x="457974" y="325945"/>
                  </a:lnTo>
                  <a:lnTo>
                    <a:pt x="462991" y="319697"/>
                  </a:lnTo>
                  <a:lnTo>
                    <a:pt x="465899" y="312229"/>
                  </a:lnTo>
                  <a:lnTo>
                    <a:pt x="466407" y="304063"/>
                  </a:lnTo>
                  <a:lnTo>
                    <a:pt x="466153" y="301307"/>
                  </a:lnTo>
                  <a:lnTo>
                    <a:pt x="466890" y="298538"/>
                  </a:lnTo>
                  <a:lnTo>
                    <a:pt x="468490" y="296291"/>
                  </a:lnTo>
                  <a:lnTo>
                    <a:pt x="472135" y="288963"/>
                  </a:lnTo>
                  <a:lnTo>
                    <a:pt x="473354" y="281038"/>
                  </a:lnTo>
                  <a:lnTo>
                    <a:pt x="472135" y="273113"/>
                  </a:lnTo>
                  <a:lnTo>
                    <a:pt x="468490" y="265785"/>
                  </a:lnTo>
                  <a:lnTo>
                    <a:pt x="466890" y="263537"/>
                  </a:lnTo>
                  <a:lnTo>
                    <a:pt x="466153" y="260769"/>
                  </a:lnTo>
                  <a:lnTo>
                    <a:pt x="466407" y="258013"/>
                  </a:lnTo>
                  <a:lnTo>
                    <a:pt x="465899" y="249834"/>
                  </a:lnTo>
                  <a:lnTo>
                    <a:pt x="462991" y="242379"/>
                  </a:lnTo>
                  <a:lnTo>
                    <a:pt x="459295" y="237782"/>
                  </a:lnTo>
                  <a:lnTo>
                    <a:pt x="459295" y="278358"/>
                  </a:lnTo>
                  <a:lnTo>
                    <a:pt x="459295" y="283730"/>
                  </a:lnTo>
                  <a:lnTo>
                    <a:pt x="452793" y="292874"/>
                  </a:lnTo>
                  <a:lnTo>
                    <a:pt x="451104" y="299173"/>
                  </a:lnTo>
                  <a:lnTo>
                    <a:pt x="452158" y="310337"/>
                  </a:lnTo>
                  <a:lnTo>
                    <a:pt x="449478" y="314998"/>
                  </a:lnTo>
                  <a:lnTo>
                    <a:pt x="441579" y="318604"/>
                  </a:lnTo>
                  <a:lnTo>
                    <a:pt x="438556" y="320903"/>
                  </a:lnTo>
                  <a:lnTo>
                    <a:pt x="435495" y="324434"/>
                  </a:lnTo>
                  <a:lnTo>
                    <a:pt x="434086" y="326212"/>
                  </a:lnTo>
                  <a:lnTo>
                    <a:pt x="432943" y="328041"/>
                  </a:lnTo>
                  <a:lnTo>
                    <a:pt x="429996" y="334479"/>
                  </a:lnTo>
                  <a:lnTo>
                    <a:pt x="425335" y="337159"/>
                  </a:lnTo>
                  <a:lnTo>
                    <a:pt x="414172" y="336105"/>
                  </a:lnTo>
                  <a:lnTo>
                    <a:pt x="407873" y="337794"/>
                  </a:lnTo>
                  <a:lnTo>
                    <a:pt x="401231" y="342506"/>
                  </a:lnTo>
                  <a:lnTo>
                    <a:pt x="399542" y="343179"/>
                  </a:lnTo>
                  <a:lnTo>
                    <a:pt x="396684" y="343623"/>
                  </a:lnTo>
                  <a:lnTo>
                    <a:pt x="384886" y="338277"/>
                  </a:lnTo>
                  <a:lnTo>
                    <a:pt x="383095" y="337718"/>
                  </a:lnTo>
                  <a:lnTo>
                    <a:pt x="383095" y="354939"/>
                  </a:lnTo>
                  <a:lnTo>
                    <a:pt x="367665" y="387261"/>
                  </a:lnTo>
                  <a:lnTo>
                    <a:pt x="366712" y="385699"/>
                  </a:lnTo>
                  <a:lnTo>
                    <a:pt x="358711" y="372579"/>
                  </a:lnTo>
                  <a:lnTo>
                    <a:pt x="358063" y="371513"/>
                  </a:lnTo>
                  <a:lnTo>
                    <a:pt x="354584" y="369900"/>
                  </a:lnTo>
                  <a:lnTo>
                    <a:pt x="337921" y="372579"/>
                  </a:lnTo>
                  <a:lnTo>
                    <a:pt x="351739" y="343611"/>
                  </a:lnTo>
                  <a:lnTo>
                    <a:pt x="357187" y="349161"/>
                  </a:lnTo>
                  <a:lnTo>
                    <a:pt x="364959" y="352171"/>
                  </a:lnTo>
                  <a:lnTo>
                    <a:pt x="375767" y="351142"/>
                  </a:lnTo>
                  <a:lnTo>
                    <a:pt x="378536" y="351891"/>
                  </a:lnTo>
                  <a:lnTo>
                    <a:pt x="381533" y="354025"/>
                  </a:lnTo>
                  <a:lnTo>
                    <a:pt x="382308" y="354495"/>
                  </a:lnTo>
                  <a:lnTo>
                    <a:pt x="383095" y="354939"/>
                  </a:lnTo>
                  <a:lnTo>
                    <a:pt x="383095" y="337718"/>
                  </a:lnTo>
                  <a:lnTo>
                    <a:pt x="381342" y="337159"/>
                  </a:lnTo>
                  <a:lnTo>
                    <a:pt x="379539" y="336588"/>
                  </a:lnTo>
                  <a:lnTo>
                    <a:pt x="373278" y="336588"/>
                  </a:lnTo>
                  <a:lnTo>
                    <a:pt x="372452" y="336626"/>
                  </a:lnTo>
                  <a:lnTo>
                    <a:pt x="366725" y="337159"/>
                  </a:lnTo>
                  <a:lnTo>
                    <a:pt x="362077" y="334479"/>
                  </a:lnTo>
                  <a:lnTo>
                    <a:pt x="342595" y="314998"/>
                  </a:lnTo>
                  <a:lnTo>
                    <a:pt x="339915" y="310337"/>
                  </a:lnTo>
                  <a:lnTo>
                    <a:pt x="340969" y="299173"/>
                  </a:lnTo>
                  <a:lnTo>
                    <a:pt x="339280" y="292874"/>
                  </a:lnTo>
                  <a:lnTo>
                    <a:pt x="332778" y="283730"/>
                  </a:lnTo>
                  <a:lnTo>
                    <a:pt x="332778" y="278358"/>
                  </a:lnTo>
                  <a:lnTo>
                    <a:pt x="339280" y="269214"/>
                  </a:lnTo>
                  <a:lnTo>
                    <a:pt x="340969" y="262915"/>
                  </a:lnTo>
                  <a:lnTo>
                    <a:pt x="339915" y="251739"/>
                  </a:lnTo>
                  <a:lnTo>
                    <a:pt x="342595" y="247091"/>
                  </a:lnTo>
                  <a:lnTo>
                    <a:pt x="352806" y="242417"/>
                  </a:lnTo>
                  <a:lnTo>
                    <a:pt x="357416" y="237807"/>
                  </a:lnTo>
                  <a:lnTo>
                    <a:pt x="362077" y="227609"/>
                  </a:lnTo>
                  <a:lnTo>
                    <a:pt x="366750" y="224917"/>
                  </a:lnTo>
                  <a:lnTo>
                    <a:pt x="377913" y="225971"/>
                  </a:lnTo>
                  <a:lnTo>
                    <a:pt x="381863" y="224917"/>
                  </a:lnTo>
                  <a:lnTo>
                    <a:pt x="384200" y="224294"/>
                  </a:lnTo>
                  <a:lnTo>
                    <a:pt x="393344" y="217792"/>
                  </a:lnTo>
                  <a:lnTo>
                    <a:pt x="398729" y="217792"/>
                  </a:lnTo>
                  <a:lnTo>
                    <a:pt x="407873" y="224294"/>
                  </a:lnTo>
                  <a:lnTo>
                    <a:pt x="414159" y="225971"/>
                  </a:lnTo>
                  <a:lnTo>
                    <a:pt x="425335" y="224917"/>
                  </a:lnTo>
                  <a:lnTo>
                    <a:pt x="429996" y="227609"/>
                  </a:lnTo>
                  <a:lnTo>
                    <a:pt x="434657" y="237807"/>
                  </a:lnTo>
                  <a:lnTo>
                    <a:pt x="439267" y="242417"/>
                  </a:lnTo>
                  <a:lnTo>
                    <a:pt x="449478" y="247091"/>
                  </a:lnTo>
                  <a:lnTo>
                    <a:pt x="452158" y="251739"/>
                  </a:lnTo>
                  <a:lnTo>
                    <a:pt x="451104" y="262915"/>
                  </a:lnTo>
                  <a:lnTo>
                    <a:pt x="452793" y="269214"/>
                  </a:lnTo>
                  <a:lnTo>
                    <a:pt x="459295" y="278358"/>
                  </a:lnTo>
                  <a:lnTo>
                    <a:pt x="459295" y="237782"/>
                  </a:lnTo>
                  <a:lnTo>
                    <a:pt x="457974" y="236131"/>
                  </a:lnTo>
                  <a:lnTo>
                    <a:pt x="451154" y="231609"/>
                  </a:lnTo>
                  <a:lnTo>
                    <a:pt x="448640" y="230454"/>
                  </a:lnTo>
                  <a:lnTo>
                    <a:pt x="446620" y="228434"/>
                  </a:lnTo>
                  <a:lnTo>
                    <a:pt x="445465" y="225920"/>
                  </a:lnTo>
                  <a:lnTo>
                    <a:pt x="444792" y="224917"/>
                  </a:lnTo>
                  <a:lnTo>
                    <a:pt x="440944" y="219100"/>
                  </a:lnTo>
                  <a:lnTo>
                    <a:pt x="439318" y="217792"/>
                  </a:lnTo>
                  <a:lnTo>
                    <a:pt x="434695" y="214083"/>
                  </a:lnTo>
                  <a:lnTo>
                    <a:pt x="427228" y="211175"/>
                  </a:lnTo>
                  <a:lnTo>
                    <a:pt x="423341" y="210934"/>
                  </a:lnTo>
                  <a:lnTo>
                    <a:pt x="419061" y="210667"/>
                  </a:lnTo>
                  <a:lnTo>
                    <a:pt x="416306" y="210934"/>
                  </a:lnTo>
                  <a:lnTo>
                    <a:pt x="413537" y="210185"/>
                  </a:lnTo>
                  <a:lnTo>
                    <a:pt x="411289" y="208584"/>
                  </a:lnTo>
                  <a:lnTo>
                    <a:pt x="403948" y="204939"/>
                  </a:lnTo>
                  <a:lnTo>
                    <a:pt x="396024" y="203720"/>
                  </a:lnTo>
                  <a:lnTo>
                    <a:pt x="388112" y="204939"/>
                  </a:lnTo>
                  <a:lnTo>
                    <a:pt x="380784" y="208584"/>
                  </a:lnTo>
                  <a:lnTo>
                    <a:pt x="378536" y="210185"/>
                  </a:lnTo>
                  <a:lnTo>
                    <a:pt x="375767" y="210934"/>
                  </a:lnTo>
                  <a:lnTo>
                    <a:pt x="345452" y="228434"/>
                  </a:lnTo>
                  <a:lnTo>
                    <a:pt x="343433" y="230454"/>
                  </a:lnTo>
                  <a:lnTo>
                    <a:pt x="325666" y="258013"/>
                  </a:lnTo>
                  <a:lnTo>
                    <a:pt x="325920" y="260769"/>
                  </a:lnTo>
                  <a:lnTo>
                    <a:pt x="325183" y="263537"/>
                  </a:lnTo>
                  <a:lnTo>
                    <a:pt x="323583" y="265785"/>
                  </a:lnTo>
                  <a:lnTo>
                    <a:pt x="319925" y="273113"/>
                  </a:lnTo>
                  <a:lnTo>
                    <a:pt x="318706" y="281038"/>
                  </a:lnTo>
                  <a:lnTo>
                    <a:pt x="319925" y="288963"/>
                  </a:lnTo>
                  <a:lnTo>
                    <a:pt x="323583" y="296291"/>
                  </a:lnTo>
                  <a:lnTo>
                    <a:pt x="325183" y="298538"/>
                  </a:lnTo>
                  <a:lnTo>
                    <a:pt x="325920" y="301307"/>
                  </a:lnTo>
                  <a:lnTo>
                    <a:pt x="341490" y="330771"/>
                  </a:lnTo>
                  <a:lnTo>
                    <a:pt x="337680" y="338747"/>
                  </a:lnTo>
                  <a:lnTo>
                    <a:pt x="17348" y="338747"/>
                  </a:lnTo>
                  <a:lnTo>
                    <a:pt x="14770" y="336181"/>
                  </a:lnTo>
                  <a:lnTo>
                    <a:pt x="14770" y="17348"/>
                  </a:lnTo>
                  <a:lnTo>
                    <a:pt x="17348" y="14770"/>
                  </a:lnTo>
                  <a:lnTo>
                    <a:pt x="486651" y="14770"/>
                  </a:lnTo>
                  <a:lnTo>
                    <a:pt x="489216" y="17348"/>
                  </a:lnTo>
                  <a:lnTo>
                    <a:pt x="489216" y="1168"/>
                  </a:lnTo>
                  <a:lnTo>
                    <a:pt x="483489" y="0"/>
                  </a:lnTo>
                  <a:lnTo>
                    <a:pt x="20510" y="0"/>
                  </a:lnTo>
                  <a:lnTo>
                    <a:pt x="12522" y="1612"/>
                  </a:lnTo>
                  <a:lnTo>
                    <a:pt x="6007" y="6007"/>
                  </a:lnTo>
                  <a:lnTo>
                    <a:pt x="1612" y="12534"/>
                  </a:lnTo>
                  <a:lnTo>
                    <a:pt x="0" y="20510"/>
                  </a:lnTo>
                  <a:lnTo>
                    <a:pt x="0" y="333019"/>
                  </a:lnTo>
                  <a:lnTo>
                    <a:pt x="1612" y="340995"/>
                  </a:lnTo>
                  <a:lnTo>
                    <a:pt x="6019" y="347510"/>
                  </a:lnTo>
                  <a:lnTo>
                    <a:pt x="12534" y="351917"/>
                  </a:lnTo>
                  <a:lnTo>
                    <a:pt x="20510" y="353529"/>
                  </a:lnTo>
                  <a:lnTo>
                    <a:pt x="330631" y="353529"/>
                  </a:lnTo>
                  <a:lnTo>
                    <a:pt x="319659" y="376542"/>
                  </a:lnTo>
                  <a:lnTo>
                    <a:pt x="318236" y="379488"/>
                  </a:lnTo>
                  <a:lnTo>
                    <a:pt x="318592" y="382955"/>
                  </a:lnTo>
                  <a:lnTo>
                    <a:pt x="322503" y="388200"/>
                  </a:lnTo>
                  <a:lnTo>
                    <a:pt x="325742" y="389496"/>
                  </a:lnTo>
                  <a:lnTo>
                    <a:pt x="349402" y="385699"/>
                  </a:lnTo>
                  <a:lnTo>
                    <a:pt x="362407" y="407035"/>
                  </a:lnTo>
                  <a:lnTo>
                    <a:pt x="365252" y="408622"/>
                  </a:lnTo>
                  <a:lnTo>
                    <a:pt x="368744" y="408609"/>
                  </a:lnTo>
                  <a:lnTo>
                    <a:pt x="371970" y="408444"/>
                  </a:lnTo>
                  <a:lnTo>
                    <a:pt x="374840" y="406539"/>
                  </a:lnTo>
                  <a:lnTo>
                    <a:pt x="384035" y="387261"/>
                  </a:lnTo>
                  <a:lnTo>
                    <a:pt x="396036" y="362115"/>
                  </a:lnTo>
                  <a:lnTo>
                    <a:pt x="417233" y="406539"/>
                  </a:lnTo>
                  <a:lnTo>
                    <a:pt x="420103" y="408444"/>
                  </a:lnTo>
                  <a:lnTo>
                    <a:pt x="423468" y="408622"/>
                  </a:lnTo>
                  <a:lnTo>
                    <a:pt x="426834" y="408609"/>
                  </a:lnTo>
                  <a:lnTo>
                    <a:pt x="429666" y="407035"/>
                  </a:lnTo>
                  <a:lnTo>
                    <a:pt x="441718" y="387261"/>
                  </a:lnTo>
                  <a:lnTo>
                    <a:pt x="442671" y="385699"/>
                  </a:lnTo>
                  <a:lnTo>
                    <a:pt x="466344" y="389496"/>
                  </a:lnTo>
                  <a:lnTo>
                    <a:pt x="469569" y="388200"/>
                  </a:lnTo>
                  <a:lnTo>
                    <a:pt x="471436" y="385699"/>
                  </a:lnTo>
                  <a:lnTo>
                    <a:pt x="473494" y="382955"/>
                  </a:lnTo>
                  <a:lnTo>
                    <a:pt x="473824" y="379488"/>
                  </a:lnTo>
                  <a:lnTo>
                    <a:pt x="470522" y="372579"/>
                  </a:lnTo>
                  <a:lnTo>
                    <a:pt x="461441" y="353529"/>
                  </a:lnTo>
                  <a:lnTo>
                    <a:pt x="483489" y="353529"/>
                  </a:lnTo>
                  <a:lnTo>
                    <a:pt x="491451" y="351917"/>
                  </a:lnTo>
                  <a:lnTo>
                    <a:pt x="497979" y="347510"/>
                  </a:lnTo>
                  <a:lnTo>
                    <a:pt x="500621" y="343611"/>
                  </a:lnTo>
                  <a:lnTo>
                    <a:pt x="502373" y="340995"/>
                  </a:lnTo>
                  <a:lnTo>
                    <a:pt x="502831" y="338747"/>
                  </a:lnTo>
                  <a:lnTo>
                    <a:pt x="503999" y="333019"/>
                  </a:lnTo>
                  <a:lnTo>
                    <a:pt x="503999" y="20510"/>
                  </a:lnTo>
                  <a:close/>
                </a:path>
              </a:pathLst>
            </a:custGeom>
            <a:solidFill>
              <a:srgbClr val="939598"/>
            </a:solidFill>
          </p:spPr>
          <p:txBody>
            <a:bodyPr wrap="square" lIns="0" tIns="0" rIns="0" bIns="0" rtlCol="0"/>
            <a:lstStyle/>
            <a:p>
              <a:endParaRPr/>
            </a:p>
          </p:txBody>
        </p:sp>
        <p:pic>
          <p:nvPicPr>
            <p:cNvPr id="51" name="object 60">
              <a:extLst>
                <a:ext uri="{FF2B5EF4-FFF2-40B4-BE49-F238E27FC236}">
                  <a16:creationId xmlns:a16="http://schemas.microsoft.com/office/drawing/2014/main" id="{03CB1B28-FFCC-40AA-BE1B-39CED42CB9C6}"/>
                </a:ext>
              </a:extLst>
            </p:cNvPr>
            <p:cNvPicPr/>
            <p:nvPr/>
          </p:nvPicPr>
          <p:blipFill>
            <a:blip r:embed="rId11" cstate="print"/>
            <a:stretch>
              <a:fillRect/>
            </a:stretch>
          </p:blipFill>
          <p:spPr>
            <a:xfrm>
              <a:off x="1732314" y="8643987"/>
              <a:ext cx="91818" cy="91808"/>
            </a:xfrm>
            <a:prstGeom prst="rect">
              <a:avLst/>
            </a:prstGeom>
          </p:spPr>
        </p:pic>
      </p:grpSp>
      <p:sp>
        <p:nvSpPr>
          <p:cNvPr id="52" name="object 14">
            <a:extLst>
              <a:ext uri="{FF2B5EF4-FFF2-40B4-BE49-F238E27FC236}">
                <a16:creationId xmlns:a16="http://schemas.microsoft.com/office/drawing/2014/main" id="{AD1DA4FB-DF5E-46F9-A93F-FC94C798B770}"/>
              </a:ext>
            </a:extLst>
          </p:cNvPr>
          <p:cNvSpPr/>
          <p:nvPr/>
        </p:nvSpPr>
        <p:spPr>
          <a:xfrm>
            <a:off x="3664815" y="1155556"/>
            <a:ext cx="3564254" cy="731606"/>
          </a:xfrm>
          <a:custGeom>
            <a:avLst/>
            <a:gdLst/>
            <a:ahLst/>
            <a:cxnLst/>
            <a:rect l="l" t="t" r="r" b="b"/>
            <a:pathLst>
              <a:path w="3564254" h="840104">
                <a:moveTo>
                  <a:pt x="3419995" y="0"/>
                </a:moveTo>
                <a:lnTo>
                  <a:pt x="0" y="0"/>
                </a:lnTo>
                <a:lnTo>
                  <a:pt x="0" y="318516"/>
                </a:lnTo>
                <a:lnTo>
                  <a:pt x="38929" y="326980"/>
                </a:lnTo>
                <a:lnTo>
                  <a:pt x="70659" y="348802"/>
                </a:lnTo>
                <a:lnTo>
                  <a:pt x="92022" y="380848"/>
                </a:lnTo>
                <a:lnTo>
                  <a:pt x="99847" y="419989"/>
                </a:lnTo>
                <a:lnTo>
                  <a:pt x="92022" y="459129"/>
                </a:lnTo>
                <a:lnTo>
                  <a:pt x="70659" y="491175"/>
                </a:lnTo>
                <a:lnTo>
                  <a:pt x="38929" y="512997"/>
                </a:lnTo>
                <a:lnTo>
                  <a:pt x="0" y="521462"/>
                </a:lnTo>
                <a:lnTo>
                  <a:pt x="0" y="839990"/>
                </a:lnTo>
                <a:lnTo>
                  <a:pt x="3419995" y="839990"/>
                </a:lnTo>
                <a:lnTo>
                  <a:pt x="3465515" y="832648"/>
                </a:lnTo>
                <a:lnTo>
                  <a:pt x="3505046" y="812204"/>
                </a:lnTo>
                <a:lnTo>
                  <a:pt x="3536218" y="781031"/>
                </a:lnTo>
                <a:lnTo>
                  <a:pt x="3556660" y="741500"/>
                </a:lnTo>
                <a:lnTo>
                  <a:pt x="3564001" y="695985"/>
                </a:lnTo>
                <a:lnTo>
                  <a:pt x="3564001" y="143992"/>
                </a:lnTo>
                <a:lnTo>
                  <a:pt x="3556660" y="98478"/>
                </a:lnTo>
                <a:lnTo>
                  <a:pt x="3536218" y="58951"/>
                </a:lnTo>
                <a:lnTo>
                  <a:pt x="3505046" y="27781"/>
                </a:lnTo>
                <a:lnTo>
                  <a:pt x="3465515" y="7340"/>
                </a:lnTo>
                <a:lnTo>
                  <a:pt x="3419995" y="0"/>
                </a:lnTo>
                <a:close/>
              </a:path>
            </a:pathLst>
          </a:custGeom>
          <a:solidFill>
            <a:srgbClr val="BE1F24"/>
          </a:solidFill>
        </p:spPr>
        <p:txBody>
          <a:bodyPr wrap="square" lIns="0" tIns="0" rIns="0" bIns="0" rtlCol="0"/>
          <a:lstStyle/>
          <a:p>
            <a:endParaRPr/>
          </a:p>
        </p:txBody>
      </p:sp>
      <p:sp>
        <p:nvSpPr>
          <p:cNvPr id="53" name="object 29">
            <a:extLst>
              <a:ext uri="{FF2B5EF4-FFF2-40B4-BE49-F238E27FC236}">
                <a16:creationId xmlns:a16="http://schemas.microsoft.com/office/drawing/2014/main" id="{537CD30B-2A22-40EB-AE8C-CCD7D5543DD4}"/>
              </a:ext>
            </a:extLst>
          </p:cNvPr>
          <p:cNvSpPr txBox="1"/>
          <p:nvPr/>
        </p:nvSpPr>
        <p:spPr>
          <a:xfrm>
            <a:off x="2938466" y="1163146"/>
            <a:ext cx="3195533" cy="634148"/>
          </a:xfrm>
          <a:prstGeom prst="rect">
            <a:avLst/>
          </a:prstGeom>
        </p:spPr>
        <p:txBody>
          <a:bodyPr vert="horz" wrap="square" lIns="0" tIns="71755" rIns="0" bIns="0" rtlCol="0">
            <a:spAutoFit/>
          </a:bodyPr>
          <a:lstStyle/>
          <a:p>
            <a:pPr marL="12700">
              <a:lnSpc>
                <a:spcPct val="100000"/>
              </a:lnSpc>
              <a:spcBef>
                <a:spcPts val="565"/>
              </a:spcBef>
              <a:tabLst>
                <a:tab pos="725805" algn="l"/>
                <a:tab pos="1050290" algn="l"/>
              </a:tabLst>
            </a:pPr>
            <a:r>
              <a:rPr sz="2000" b="1" u="sng" spc="-120">
                <a:solidFill>
                  <a:srgbClr val="FFFFFF"/>
                </a:solidFill>
                <a:uFill>
                  <a:solidFill>
                    <a:srgbClr val="BE1F24"/>
                  </a:solidFill>
                </a:uFill>
                <a:latin typeface="Tahoma"/>
                <a:cs typeface="Tahoma"/>
              </a:rPr>
              <a:t> 	</a:t>
            </a:r>
            <a:r>
              <a:rPr sz="2000" b="1" spc="-120">
                <a:solidFill>
                  <a:srgbClr val="FFFFFF"/>
                </a:solidFill>
                <a:latin typeface="Tahoma"/>
                <a:cs typeface="Tahoma"/>
              </a:rPr>
              <a:t>	</a:t>
            </a:r>
            <a:r>
              <a:rPr sz="2000" b="1" spc="-114">
                <a:solidFill>
                  <a:srgbClr val="FFFFFF"/>
                </a:solidFill>
                <a:latin typeface="Tahoma"/>
                <a:cs typeface="Tahoma"/>
              </a:rPr>
              <a:t>P</a:t>
            </a:r>
            <a:r>
              <a:rPr sz="2000" b="1" spc="-85">
                <a:solidFill>
                  <a:srgbClr val="FFFFFF"/>
                </a:solidFill>
                <a:latin typeface="Tahoma"/>
                <a:cs typeface="Tahoma"/>
              </a:rPr>
              <a:t>r</a:t>
            </a:r>
            <a:r>
              <a:rPr sz="2000" b="1" spc="-55">
                <a:solidFill>
                  <a:srgbClr val="FFFFFF"/>
                </a:solidFill>
                <a:latin typeface="Tahoma"/>
                <a:cs typeface="Tahoma"/>
              </a:rPr>
              <a:t>o</a:t>
            </a:r>
            <a:r>
              <a:rPr sz="2000" b="1" spc="-80">
                <a:solidFill>
                  <a:srgbClr val="FFFFFF"/>
                </a:solidFill>
                <a:latin typeface="Tahoma"/>
                <a:cs typeface="Tahoma"/>
              </a:rPr>
              <a:t>g</a:t>
            </a:r>
            <a:r>
              <a:rPr sz="2000" b="1" spc="-70">
                <a:solidFill>
                  <a:srgbClr val="FFFFFF"/>
                </a:solidFill>
                <a:latin typeface="Tahoma"/>
                <a:cs typeface="Tahoma"/>
              </a:rPr>
              <a:t>r</a:t>
            </a:r>
            <a:r>
              <a:rPr sz="2000" b="1" spc="-110">
                <a:solidFill>
                  <a:srgbClr val="FFFFFF"/>
                </a:solidFill>
                <a:latin typeface="Tahoma"/>
                <a:cs typeface="Tahoma"/>
              </a:rPr>
              <a:t>amme</a:t>
            </a:r>
            <a:r>
              <a:rPr sz="2000" b="1" spc="-120">
                <a:solidFill>
                  <a:srgbClr val="FFFFFF"/>
                </a:solidFill>
                <a:latin typeface="Tahoma"/>
                <a:cs typeface="Tahoma"/>
              </a:rPr>
              <a:t> </a:t>
            </a:r>
            <a:r>
              <a:rPr sz="2000" b="1" spc="-125">
                <a:solidFill>
                  <a:srgbClr val="FFFFFF"/>
                </a:solidFill>
                <a:latin typeface="Tahoma"/>
                <a:cs typeface="Tahoma"/>
              </a:rPr>
              <a:t>1:</a:t>
            </a:r>
            <a:endParaRPr sz="2000">
              <a:latin typeface="Tahoma"/>
              <a:cs typeface="Tahoma"/>
            </a:endParaRPr>
          </a:p>
          <a:p>
            <a:pPr marL="1050290">
              <a:lnSpc>
                <a:spcPct val="100000"/>
              </a:lnSpc>
              <a:spcBef>
                <a:spcPts val="325"/>
              </a:spcBef>
            </a:pPr>
            <a:r>
              <a:rPr sz="1400" b="1" spc="-50">
                <a:solidFill>
                  <a:srgbClr val="FFFFFF"/>
                </a:solidFill>
                <a:latin typeface="Tahoma"/>
                <a:cs typeface="Tahoma"/>
              </a:rPr>
              <a:t>Administration</a:t>
            </a:r>
            <a:endParaRPr sz="1200">
              <a:latin typeface="Tahoma"/>
              <a:cs typeface="Tahoma"/>
            </a:endParaRPr>
          </a:p>
        </p:txBody>
      </p:sp>
      <p:sp>
        <p:nvSpPr>
          <p:cNvPr id="54" name="Slide Number Placeholder 2">
            <a:extLst>
              <a:ext uri="{FF2B5EF4-FFF2-40B4-BE49-F238E27FC236}">
                <a16:creationId xmlns:a16="http://schemas.microsoft.com/office/drawing/2014/main" id="{D3D7DC2B-9CE4-48AA-B775-5CB6BB547351}"/>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16</a:t>
            </a:fld>
            <a:endParaRPr lang="en-GB" sz="1600" b="1">
              <a:solidFill>
                <a:schemeClr val="accent1"/>
              </a:solidFill>
            </a:endParaRPr>
          </a:p>
        </p:txBody>
      </p:sp>
    </p:spTree>
    <p:extLst>
      <p:ext uri="{BB962C8B-B14F-4D97-AF65-F5344CB8AC3E}">
        <p14:creationId xmlns:p14="http://schemas.microsoft.com/office/powerpoint/2010/main" val="289421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FD51105D-D42E-43A8-AA4F-E6C2ED2AB141}"/>
              </a:ext>
            </a:extLst>
          </p:cNvPr>
          <p:cNvSpPr/>
          <p:nvPr/>
        </p:nvSpPr>
        <p:spPr>
          <a:xfrm>
            <a:off x="16042" y="1"/>
            <a:ext cx="5977254"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STRATEGIC OUTCOMES</a:t>
            </a:r>
          </a:p>
        </p:txBody>
      </p:sp>
      <p:graphicFrame>
        <p:nvGraphicFramePr>
          <p:cNvPr id="4" name="Diagram 3">
            <a:extLst>
              <a:ext uri="{FF2B5EF4-FFF2-40B4-BE49-F238E27FC236}">
                <a16:creationId xmlns:a16="http://schemas.microsoft.com/office/drawing/2014/main" id="{F8C47DA9-E971-41E5-9F03-5A49276B9700}"/>
              </a:ext>
            </a:extLst>
          </p:cNvPr>
          <p:cNvGraphicFramePr/>
          <p:nvPr/>
        </p:nvGraphicFramePr>
        <p:xfrm>
          <a:off x="833230" y="1406387"/>
          <a:ext cx="10525540" cy="4437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2">
            <a:extLst>
              <a:ext uri="{FF2B5EF4-FFF2-40B4-BE49-F238E27FC236}">
                <a16:creationId xmlns:a16="http://schemas.microsoft.com/office/drawing/2014/main" id="{E6695239-71AE-4B1D-B3D3-F1000377B402}"/>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17</a:t>
            </a:fld>
            <a:endParaRPr lang="en-GB" sz="1600" b="1">
              <a:solidFill>
                <a:schemeClr val="accent1"/>
              </a:solidFill>
            </a:endParaRPr>
          </a:p>
        </p:txBody>
      </p:sp>
    </p:spTree>
    <p:extLst>
      <p:ext uri="{BB962C8B-B14F-4D97-AF65-F5344CB8AC3E}">
        <p14:creationId xmlns:p14="http://schemas.microsoft.com/office/powerpoint/2010/main" val="346517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D1BFF925-BB88-4964-BA49-B121107C0AD5}"/>
              </a:ext>
            </a:extLst>
          </p:cNvPr>
          <p:cNvSpPr/>
          <p:nvPr/>
        </p:nvSpPr>
        <p:spPr>
          <a:xfrm>
            <a:off x="16038" y="1"/>
            <a:ext cx="12175961" cy="1069845"/>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OVERVIEW OF OHSC 2020/21 PERFORMANCE </a:t>
            </a:r>
          </a:p>
          <a:p>
            <a:r>
              <a:rPr lang="en-GB" sz="3600">
                <a:solidFill>
                  <a:srgbClr val="FFFFFF"/>
                </a:solidFill>
                <a:cs typeface="Arial" panose="020B0604020202020204" pitchFamily="34" charset="0"/>
              </a:rPr>
              <a:t>(pp. 23-40) </a:t>
            </a:r>
          </a:p>
        </p:txBody>
      </p:sp>
      <p:sp>
        <p:nvSpPr>
          <p:cNvPr id="54" name="Slide Number Placeholder 2">
            <a:extLst>
              <a:ext uri="{FF2B5EF4-FFF2-40B4-BE49-F238E27FC236}">
                <a16:creationId xmlns:a16="http://schemas.microsoft.com/office/drawing/2014/main" id="{D3D7DC2B-9CE4-48AA-B775-5CB6BB547351}"/>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18</a:t>
            </a:fld>
            <a:endParaRPr lang="en-GB" sz="1600" b="1">
              <a:solidFill>
                <a:schemeClr val="accent1"/>
              </a:solidFill>
            </a:endParaRPr>
          </a:p>
        </p:txBody>
      </p:sp>
      <p:sp>
        <p:nvSpPr>
          <p:cNvPr id="55" name="Content Placeholder 1">
            <a:extLst>
              <a:ext uri="{FF2B5EF4-FFF2-40B4-BE49-F238E27FC236}">
                <a16:creationId xmlns:a16="http://schemas.microsoft.com/office/drawing/2014/main" id="{9A2EBA23-0110-40C5-864B-E618FA835337}"/>
              </a:ext>
            </a:extLst>
          </p:cNvPr>
          <p:cNvSpPr>
            <a:spLocks noGrp="1"/>
          </p:cNvSpPr>
          <p:nvPr>
            <p:ph idx="1"/>
          </p:nvPr>
        </p:nvSpPr>
        <p:spPr>
          <a:xfrm>
            <a:off x="279991" y="1442301"/>
            <a:ext cx="11692050" cy="4345757"/>
          </a:xfrm>
        </p:spPr>
        <p:txBody>
          <a:bodyPr anchor="ctr">
            <a:noAutofit/>
          </a:bodyPr>
          <a:lstStyle/>
          <a:p>
            <a:pPr algn="just">
              <a:lnSpc>
                <a:spcPct val="70000"/>
              </a:lnSpc>
              <a:spcBef>
                <a:spcPts val="1000"/>
              </a:spcBef>
              <a:buClr>
                <a:srgbClr val="ED7D31"/>
              </a:buClr>
              <a:defRPr/>
            </a:pPr>
            <a:r>
              <a:rPr lang="en-US" i="0">
                <a:solidFill>
                  <a:srgbClr val="000000"/>
                </a:solidFill>
              </a:rPr>
              <a:t>Twenty-one (21) output indicators tracked and reported in the 2020/21 Annual Report.</a:t>
            </a:r>
          </a:p>
          <a:p>
            <a:pPr algn="just">
              <a:lnSpc>
                <a:spcPct val="70000"/>
              </a:lnSpc>
              <a:spcBef>
                <a:spcPts val="1000"/>
              </a:spcBef>
              <a:buClr>
                <a:srgbClr val="ED7D31"/>
              </a:buClr>
              <a:defRPr/>
            </a:pPr>
            <a:endParaRPr lang="en-US" i="0">
              <a:solidFill>
                <a:srgbClr val="000000"/>
              </a:solidFill>
            </a:endParaRPr>
          </a:p>
          <a:p>
            <a:pPr algn="just">
              <a:lnSpc>
                <a:spcPct val="70000"/>
              </a:lnSpc>
              <a:spcBef>
                <a:spcPts val="1000"/>
              </a:spcBef>
              <a:buClr>
                <a:srgbClr val="ED7D31"/>
              </a:buClr>
              <a:defRPr/>
            </a:pPr>
            <a:r>
              <a:rPr lang="en-US" i="0">
                <a:solidFill>
                  <a:srgbClr val="000000"/>
                </a:solidFill>
              </a:rPr>
              <a:t>Fourteen (14) or 67% of outputs indicators were either achieved or partially achieved. </a:t>
            </a:r>
          </a:p>
          <a:p>
            <a:pPr algn="just">
              <a:lnSpc>
                <a:spcPct val="70000"/>
              </a:lnSpc>
              <a:spcBef>
                <a:spcPts val="1000"/>
              </a:spcBef>
              <a:buClr>
                <a:srgbClr val="ED7D31"/>
              </a:buClr>
              <a:defRPr/>
            </a:pPr>
            <a:endParaRPr lang="en-US" i="0">
              <a:solidFill>
                <a:srgbClr val="000000"/>
              </a:solidFill>
            </a:endParaRPr>
          </a:p>
          <a:p>
            <a:pPr algn="just">
              <a:lnSpc>
                <a:spcPct val="70000"/>
              </a:lnSpc>
              <a:spcBef>
                <a:spcPts val="1000"/>
              </a:spcBef>
              <a:buClr>
                <a:srgbClr val="ED7D31"/>
              </a:buClr>
              <a:defRPr/>
            </a:pPr>
            <a:r>
              <a:rPr lang="en-US" i="0">
                <a:solidFill>
                  <a:srgbClr val="000000"/>
                </a:solidFill>
              </a:rPr>
              <a:t>Seven (7) or 33% of output indicators were not achieved. </a:t>
            </a:r>
          </a:p>
          <a:p>
            <a:pPr algn="just">
              <a:lnSpc>
                <a:spcPct val="70000"/>
              </a:lnSpc>
              <a:spcBef>
                <a:spcPts val="1000"/>
              </a:spcBef>
              <a:buClr>
                <a:srgbClr val="ED7D31"/>
              </a:buClr>
              <a:defRPr/>
            </a:pPr>
            <a:endParaRPr lang="en-US" i="0">
              <a:solidFill>
                <a:srgbClr val="000000"/>
              </a:solidFill>
            </a:endParaRPr>
          </a:p>
          <a:p>
            <a:pPr algn="just">
              <a:lnSpc>
                <a:spcPct val="70000"/>
              </a:lnSpc>
              <a:spcBef>
                <a:spcPts val="1000"/>
              </a:spcBef>
              <a:buClr>
                <a:srgbClr val="ED7D31"/>
              </a:buClr>
              <a:defRPr/>
            </a:pPr>
            <a:r>
              <a:rPr lang="en-US" i="0">
                <a:solidFill>
                  <a:srgbClr val="000000"/>
                </a:solidFill>
              </a:rPr>
              <a:t>The OHSC achieved unqualified audit opinion. </a:t>
            </a:r>
          </a:p>
          <a:p>
            <a:pPr algn="just">
              <a:lnSpc>
                <a:spcPct val="70000"/>
              </a:lnSpc>
              <a:spcBef>
                <a:spcPts val="1000"/>
              </a:spcBef>
              <a:buClr>
                <a:srgbClr val="ED7D31"/>
              </a:buClr>
              <a:defRPr/>
            </a:pPr>
            <a:endParaRPr lang="en-US" i="0">
              <a:solidFill>
                <a:srgbClr val="000000"/>
              </a:solidFill>
            </a:endParaRPr>
          </a:p>
          <a:p>
            <a:pPr algn="just">
              <a:lnSpc>
                <a:spcPct val="70000"/>
              </a:lnSpc>
              <a:spcBef>
                <a:spcPts val="1000"/>
              </a:spcBef>
              <a:buClr>
                <a:srgbClr val="ED7D31"/>
              </a:buClr>
              <a:defRPr/>
            </a:pPr>
            <a:r>
              <a:rPr lang="en-US" i="0">
                <a:solidFill>
                  <a:srgbClr val="000000"/>
                </a:solidFill>
              </a:rPr>
              <a:t>Negative impact of COVID-19 on the operational environment.</a:t>
            </a:r>
          </a:p>
        </p:txBody>
      </p:sp>
    </p:spTree>
    <p:extLst>
      <p:ext uri="{BB962C8B-B14F-4D97-AF65-F5344CB8AC3E}">
        <p14:creationId xmlns:p14="http://schemas.microsoft.com/office/powerpoint/2010/main" val="166076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109B-7825-47BC-85D8-346BEC1F2D6E}"/>
              </a:ext>
            </a:extLst>
          </p:cNvPr>
          <p:cNvSpPr>
            <a:spLocks noGrp="1"/>
          </p:cNvSpPr>
          <p:nvPr>
            <p:ph idx="1"/>
          </p:nvPr>
        </p:nvSpPr>
        <p:spPr>
          <a:xfrm>
            <a:off x="535020" y="3302123"/>
            <a:ext cx="10972800" cy="2197223"/>
          </a:xfrm>
        </p:spPr>
        <p:txBody>
          <a:bodyPr>
            <a:normAutofit/>
          </a:bodyPr>
          <a:lstStyle/>
          <a:p>
            <a:pPr marL="0" indent="0">
              <a:lnSpc>
                <a:spcPct val="90000"/>
              </a:lnSpc>
              <a:spcBef>
                <a:spcPts val="1000"/>
              </a:spcBef>
              <a:buClr>
                <a:srgbClr val="ED7D31"/>
              </a:buClr>
              <a:buNone/>
              <a:defRPr/>
            </a:pPr>
            <a:r>
              <a:rPr lang="en-US" sz="4000" b="1" i="0">
                <a:solidFill>
                  <a:srgbClr val="000000"/>
                </a:solidFill>
              </a:rPr>
              <a:t>PROGRAMME PURPOSE:</a:t>
            </a:r>
          </a:p>
          <a:p>
            <a:pPr marL="0" indent="0">
              <a:lnSpc>
                <a:spcPct val="90000"/>
              </a:lnSpc>
              <a:spcBef>
                <a:spcPts val="1000"/>
              </a:spcBef>
              <a:buClr>
                <a:srgbClr val="ED7D31"/>
              </a:buClr>
              <a:buNone/>
              <a:defRPr/>
            </a:pPr>
            <a:r>
              <a:rPr lang="en-GB" sz="3200" i="0">
                <a:solidFill>
                  <a:srgbClr val="000000"/>
                </a:solidFill>
              </a:rPr>
              <a:t>To provide the leadership and administrative support necessary for the OHSC to deliver on its mandate and comply with all relevant legislative requirements.</a:t>
            </a:r>
            <a:endParaRPr lang="en-US" sz="3200" i="0">
              <a:solidFill>
                <a:srgbClr val="000000"/>
              </a:solidFill>
            </a:endParaRPr>
          </a:p>
        </p:txBody>
      </p:sp>
      <p:sp>
        <p:nvSpPr>
          <p:cNvPr id="6" name="Arrow: Pentagon 5">
            <a:extLst>
              <a:ext uri="{FF2B5EF4-FFF2-40B4-BE49-F238E27FC236}">
                <a16:creationId xmlns:a16="http://schemas.microsoft.com/office/drawing/2014/main" id="{10320209-3392-4111-99BA-4BE099BF927C}"/>
              </a:ext>
            </a:extLst>
          </p:cNvPr>
          <p:cNvSpPr/>
          <p:nvPr/>
        </p:nvSpPr>
        <p:spPr>
          <a:xfrm>
            <a:off x="16040" y="1"/>
            <a:ext cx="1217596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a:t>
            </a:r>
          </a:p>
        </p:txBody>
      </p:sp>
      <p:sp>
        <p:nvSpPr>
          <p:cNvPr id="5" name="Content Placeholder 1">
            <a:extLst>
              <a:ext uri="{FF2B5EF4-FFF2-40B4-BE49-F238E27FC236}">
                <a16:creationId xmlns:a16="http://schemas.microsoft.com/office/drawing/2014/main" id="{9B772618-905A-4FBF-89AC-A000D8DA5C25}"/>
              </a:ext>
            </a:extLst>
          </p:cNvPr>
          <p:cNvSpPr txBox="1">
            <a:spLocks/>
          </p:cNvSpPr>
          <p:nvPr/>
        </p:nvSpPr>
        <p:spPr>
          <a:xfrm>
            <a:off x="535020" y="1358654"/>
            <a:ext cx="10972800" cy="13667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i="1" kern="1200">
                <a:solidFill>
                  <a:schemeClr val="accent5">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000"/>
              </a:spcBef>
              <a:buClr>
                <a:srgbClr val="ED7D31"/>
              </a:buClr>
              <a:buFont typeface="Arial" pitchFamily="34" charset="0"/>
              <a:buNone/>
              <a:defRPr/>
            </a:pPr>
            <a:r>
              <a:rPr lang="en-US" sz="4000" b="1" i="0">
                <a:solidFill>
                  <a:srgbClr val="000000"/>
                </a:solidFill>
              </a:rPr>
              <a:t>OUTCOME:</a:t>
            </a:r>
          </a:p>
          <a:p>
            <a:pPr marL="0" indent="0">
              <a:lnSpc>
                <a:spcPct val="90000"/>
              </a:lnSpc>
              <a:spcBef>
                <a:spcPts val="1000"/>
              </a:spcBef>
              <a:buClr>
                <a:srgbClr val="ED7D31"/>
              </a:buClr>
              <a:buFont typeface="Arial" pitchFamily="34" charset="0"/>
              <a:buNone/>
              <a:defRPr/>
            </a:pPr>
            <a:r>
              <a:rPr lang="en-GB" sz="3200" i="0">
                <a:solidFill>
                  <a:srgbClr val="000000"/>
                </a:solidFill>
              </a:rPr>
              <a:t>A fully functional OHSC.</a:t>
            </a:r>
            <a:endParaRPr lang="en-US" sz="3200" i="0">
              <a:solidFill>
                <a:srgbClr val="000000"/>
              </a:solidFill>
            </a:endParaRPr>
          </a:p>
        </p:txBody>
      </p:sp>
      <p:sp>
        <p:nvSpPr>
          <p:cNvPr id="8" name="Slide Number Placeholder 2">
            <a:extLst>
              <a:ext uri="{FF2B5EF4-FFF2-40B4-BE49-F238E27FC236}">
                <a16:creationId xmlns:a16="http://schemas.microsoft.com/office/drawing/2014/main" id="{2BC00F8B-676C-40C2-8E7F-00B1B6976CD9}"/>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19</a:t>
            </a:fld>
            <a:endParaRPr lang="en-GB" sz="1600" b="1">
              <a:solidFill>
                <a:schemeClr val="accent1"/>
              </a:solidFill>
            </a:endParaRPr>
          </a:p>
        </p:txBody>
      </p:sp>
    </p:spTree>
    <p:extLst>
      <p:ext uri="{BB962C8B-B14F-4D97-AF65-F5344CB8AC3E}">
        <p14:creationId xmlns:p14="http://schemas.microsoft.com/office/powerpoint/2010/main" val="145859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A4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157D05-E691-4011-803F-99266BC22F86}"/>
              </a:ext>
            </a:extLst>
          </p:cNvPr>
          <p:cNvSpPr/>
          <p:nvPr/>
        </p:nvSpPr>
        <p:spPr>
          <a:xfrm>
            <a:off x="7377649" y="2125402"/>
            <a:ext cx="4756119" cy="804407"/>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2800" b="1">
                <a:solidFill>
                  <a:schemeClr val="bg1"/>
                </a:solidFill>
                <a:latin typeface="+mj-lt"/>
                <a:ea typeface="+mj-ea"/>
                <a:cs typeface="+mj-cs"/>
              </a:rPr>
              <a:t>Dr. EM Kenoshi</a:t>
            </a:r>
          </a:p>
        </p:txBody>
      </p:sp>
      <p:pic>
        <p:nvPicPr>
          <p:cNvPr id="4" name="Picture 3" descr="Website&#10;&#10;Description automatically generated">
            <a:extLst>
              <a:ext uri="{FF2B5EF4-FFF2-40B4-BE49-F238E27FC236}">
                <a16:creationId xmlns:a16="http://schemas.microsoft.com/office/drawing/2014/main" id="{D4521A4C-C5EE-42A4-A15A-7425111F8B3B}"/>
              </a:ext>
            </a:extLst>
          </p:cNvPr>
          <p:cNvPicPr>
            <a:picLocks noChangeAspect="1"/>
          </p:cNvPicPr>
          <p:nvPr/>
        </p:nvPicPr>
        <p:blipFill rotWithShape="1">
          <a:blip r:embed="rId2"/>
          <a:srcRect t="6209" r="2" b="866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grpSp>
        <p:nvGrpSpPr>
          <p:cNvPr id="6" name="object 11">
            <a:extLst>
              <a:ext uri="{FF2B5EF4-FFF2-40B4-BE49-F238E27FC236}">
                <a16:creationId xmlns:a16="http://schemas.microsoft.com/office/drawing/2014/main" id="{6F3DB3B7-C889-4F59-8ABC-C0FC096BBE54}"/>
              </a:ext>
            </a:extLst>
          </p:cNvPr>
          <p:cNvGrpSpPr/>
          <p:nvPr/>
        </p:nvGrpSpPr>
        <p:grpSpPr>
          <a:xfrm>
            <a:off x="5373892" y="244540"/>
            <a:ext cx="6132830" cy="2938145"/>
            <a:chOff x="707299" y="1064347"/>
            <a:chExt cx="6132830" cy="2938145"/>
          </a:xfrm>
        </p:grpSpPr>
        <p:sp>
          <p:nvSpPr>
            <p:cNvPr id="7" name="object 12">
              <a:extLst>
                <a:ext uri="{FF2B5EF4-FFF2-40B4-BE49-F238E27FC236}">
                  <a16:creationId xmlns:a16="http://schemas.microsoft.com/office/drawing/2014/main" id="{04DE9750-7CB4-43A4-97D4-151EA7843B09}"/>
                </a:ext>
              </a:extLst>
            </p:cNvPr>
            <p:cNvSpPr/>
            <p:nvPr/>
          </p:nvSpPr>
          <p:spPr>
            <a:xfrm>
              <a:off x="2913569" y="2988104"/>
              <a:ext cx="3926840" cy="0"/>
            </a:xfrm>
            <a:custGeom>
              <a:avLst/>
              <a:gdLst/>
              <a:ahLst/>
              <a:cxnLst/>
              <a:rect l="l" t="t" r="r" b="b"/>
              <a:pathLst>
                <a:path w="3926840">
                  <a:moveTo>
                    <a:pt x="0" y="0"/>
                  </a:moveTo>
                  <a:lnTo>
                    <a:pt x="3926433" y="0"/>
                  </a:lnTo>
                </a:path>
              </a:pathLst>
            </a:custGeom>
            <a:ln w="12700">
              <a:solidFill>
                <a:srgbClr val="BE1F24"/>
              </a:solidFill>
            </a:ln>
          </p:spPr>
          <p:txBody>
            <a:bodyPr wrap="square" lIns="0" tIns="0" rIns="0" bIns="0" rtlCol="0"/>
            <a:lstStyle/>
            <a:p>
              <a:endParaRPr/>
            </a:p>
          </p:txBody>
        </p:sp>
        <p:sp>
          <p:nvSpPr>
            <p:cNvPr id="8" name="object 13">
              <a:extLst>
                <a:ext uri="{FF2B5EF4-FFF2-40B4-BE49-F238E27FC236}">
                  <a16:creationId xmlns:a16="http://schemas.microsoft.com/office/drawing/2014/main" id="{70A7F8E7-DFE5-410A-A22A-2CCCC4F615C8}"/>
                </a:ext>
              </a:extLst>
            </p:cNvPr>
            <p:cNvSpPr/>
            <p:nvPr/>
          </p:nvSpPr>
          <p:spPr>
            <a:xfrm>
              <a:off x="855068" y="1077047"/>
              <a:ext cx="2912745" cy="2912745"/>
            </a:xfrm>
            <a:custGeom>
              <a:avLst/>
              <a:gdLst/>
              <a:ahLst/>
              <a:cxnLst/>
              <a:rect l="l" t="t" r="r" b="b"/>
              <a:pathLst>
                <a:path w="2912745" h="2912745">
                  <a:moveTo>
                    <a:pt x="2912237" y="0"/>
                  </a:moveTo>
                  <a:lnTo>
                    <a:pt x="0" y="0"/>
                  </a:lnTo>
                  <a:lnTo>
                    <a:pt x="0" y="2912262"/>
                  </a:lnTo>
                  <a:lnTo>
                    <a:pt x="48159" y="2911872"/>
                  </a:lnTo>
                  <a:lnTo>
                    <a:pt x="96130" y="2910705"/>
                  </a:lnTo>
                  <a:lnTo>
                    <a:pt x="143905" y="2908768"/>
                  </a:lnTo>
                  <a:lnTo>
                    <a:pt x="191481" y="2906067"/>
                  </a:lnTo>
                  <a:lnTo>
                    <a:pt x="238849" y="2902608"/>
                  </a:lnTo>
                  <a:lnTo>
                    <a:pt x="286005" y="2898396"/>
                  </a:lnTo>
                  <a:lnTo>
                    <a:pt x="332942" y="2893438"/>
                  </a:lnTo>
                  <a:lnTo>
                    <a:pt x="379655" y="2887739"/>
                  </a:lnTo>
                  <a:lnTo>
                    <a:pt x="426136" y="2881306"/>
                  </a:lnTo>
                  <a:lnTo>
                    <a:pt x="472381" y="2874145"/>
                  </a:lnTo>
                  <a:lnTo>
                    <a:pt x="518384" y="2866262"/>
                  </a:lnTo>
                  <a:lnTo>
                    <a:pt x="564137" y="2857662"/>
                  </a:lnTo>
                  <a:lnTo>
                    <a:pt x="609636" y="2848351"/>
                  </a:lnTo>
                  <a:lnTo>
                    <a:pt x="654875" y="2838337"/>
                  </a:lnTo>
                  <a:lnTo>
                    <a:pt x="699846" y="2827623"/>
                  </a:lnTo>
                  <a:lnTo>
                    <a:pt x="744545" y="2816218"/>
                  </a:lnTo>
                  <a:lnTo>
                    <a:pt x="788965" y="2804126"/>
                  </a:lnTo>
                  <a:lnTo>
                    <a:pt x="833101" y="2791354"/>
                  </a:lnTo>
                  <a:lnTo>
                    <a:pt x="876946" y="2777907"/>
                  </a:lnTo>
                  <a:lnTo>
                    <a:pt x="920494" y="2763792"/>
                  </a:lnTo>
                  <a:lnTo>
                    <a:pt x="963740" y="2749015"/>
                  </a:lnTo>
                  <a:lnTo>
                    <a:pt x="1006677" y="2733581"/>
                  </a:lnTo>
                  <a:lnTo>
                    <a:pt x="1049300" y="2717497"/>
                  </a:lnTo>
                  <a:lnTo>
                    <a:pt x="1091602" y="2700768"/>
                  </a:lnTo>
                  <a:lnTo>
                    <a:pt x="1133577" y="2683401"/>
                  </a:lnTo>
                  <a:lnTo>
                    <a:pt x="1175219" y="2665401"/>
                  </a:lnTo>
                  <a:lnTo>
                    <a:pt x="1216523" y="2646776"/>
                  </a:lnTo>
                  <a:lnTo>
                    <a:pt x="1257483" y="2627529"/>
                  </a:lnTo>
                  <a:lnTo>
                    <a:pt x="1298091" y="2607668"/>
                  </a:lnTo>
                  <a:lnTo>
                    <a:pt x="1338343" y="2587199"/>
                  </a:lnTo>
                  <a:lnTo>
                    <a:pt x="1378233" y="2566128"/>
                  </a:lnTo>
                  <a:lnTo>
                    <a:pt x="1417754" y="2544459"/>
                  </a:lnTo>
                  <a:lnTo>
                    <a:pt x="1456900" y="2522201"/>
                  </a:lnTo>
                  <a:lnTo>
                    <a:pt x="1495666" y="2499358"/>
                  </a:lnTo>
                  <a:lnTo>
                    <a:pt x="1534045" y="2475936"/>
                  </a:lnTo>
                  <a:lnTo>
                    <a:pt x="1572032" y="2451943"/>
                  </a:lnTo>
                  <a:lnTo>
                    <a:pt x="1609620" y="2427382"/>
                  </a:lnTo>
                  <a:lnTo>
                    <a:pt x="1646803" y="2402261"/>
                  </a:lnTo>
                  <a:lnTo>
                    <a:pt x="1683576" y="2376586"/>
                  </a:lnTo>
                  <a:lnTo>
                    <a:pt x="1719932" y="2350362"/>
                  </a:lnTo>
                  <a:lnTo>
                    <a:pt x="1755866" y="2323596"/>
                  </a:lnTo>
                  <a:lnTo>
                    <a:pt x="1791371" y="2296293"/>
                  </a:lnTo>
                  <a:lnTo>
                    <a:pt x="1826442" y="2268460"/>
                  </a:lnTo>
                  <a:lnTo>
                    <a:pt x="1861072" y="2240102"/>
                  </a:lnTo>
                  <a:lnTo>
                    <a:pt x="1895255" y="2211226"/>
                  </a:lnTo>
                  <a:lnTo>
                    <a:pt x="1928986" y="2181837"/>
                  </a:lnTo>
                  <a:lnTo>
                    <a:pt x="1962259" y="2151942"/>
                  </a:lnTo>
                  <a:lnTo>
                    <a:pt x="1995067" y="2121546"/>
                  </a:lnTo>
                  <a:lnTo>
                    <a:pt x="2027404" y="2090656"/>
                  </a:lnTo>
                  <a:lnTo>
                    <a:pt x="2059265" y="2059278"/>
                  </a:lnTo>
                  <a:lnTo>
                    <a:pt x="2090643" y="2027416"/>
                  </a:lnTo>
                  <a:lnTo>
                    <a:pt x="2121533" y="1995078"/>
                  </a:lnTo>
                  <a:lnTo>
                    <a:pt x="2151928" y="1962270"/>
                  </a:lnTo>
                  <a:lnTo>
                    <a:pt x="2181823" y="1928997"/>
                  </a:lnTo>
                  <a:lnTo>
                    <a:pt x="2211212" y="1895266"/>
                  </a:lnTo>
                  <a:lnTo>
                    <a:pt x="2240087" y="1861082"/>
                  </a:lnTo>
                  <a:lnTo>
                    <a:pt x="2268445" y="1826452"/>
                  </a:lnTo>
                  <a:lnTo>
                    <a:pt x="2296278" y="1791381"/>
                  </a:lnTo>
                  <a:lnTo>
                    <a:pt x="2323580" y="1755875"/>
                  </a:lnTo>
                  <a:lnTo>
                    <a:pt x="2350346" y="1719941"/>
                  </a:lnTo>
                  <a:lnTo>
                    <a:pt x="2376569" y="1683584"/>
                  </a:lnTo>
                  <a:lnTo>
                    <a:pt x="2402244" y="1646811"/>
                  </a:lnTo>
                  <a:lnTo>
                    <a:pt x="2427365" y="1609627"/>
                  </a:lnTo>
                  <a:lnTo>
                    <a:pt x="2451925" y="1572039"/>
                  </a:lnTo>
                  <a:lnTo>
                    <a:pt x="2475918" y="1534052"/>
                  </a:lnTo>
                  <a:lnTo>
                    <a:pt x="2499339" y="1495673"/>
                  </a:lnTo>
                  <a:lnTo>
                    <a:pt x="2522182" y="1456907"/>
                  </a:lnTo>
                  <a:lnTo>
                    <a:pt x="2544440" y="1417760"/>
                  </a:lnTo>
                  <a:lnTo>
                    <a:pt x="2566108" y="1378239"/>
                  </a:lnTo>
                  <a:lnTo>
                    <a:pt x="2587179" y="1338349"/>
                  </a:lnTo>
                  <a:lnTo>
                    <a:pt x="2607648" y="1298096"/>
                  </a:lnTo>
                  <a:lnTo>
                    <a:pt x="2627509" y="1257487"/>
                  </a:lnTo>
                  <a:lnTo>
                    <a:pt x="2646755" y="1216528"/>
                  </a:lnTo>
                  <a:lnTo>
                    <a:pt x="2665380" y="1175224"/>
                  </a:lnTo>
                  <a:lnTo>
                    <a:pt x="2683380" y="1133581"/>
                  </a:lnTo>
                  <a:lnTo>
                    <a:pt x="2700746" y="1091605"/>
                  </a:lnTo>
                  <a:lnTo>
                    <a:pt x="2717475" y="1049303"/>
                  </a:lnTo>
                  <a:lnTo>
                    <a:pt x="2733559" y="1006680"/>
                  </a:lnTo>
                  <a:lnTo>
                    <a:pt x="2748992" y="963743"/>
                  </a:lnTo>
                  <a:lnTo>
                    <a:pt x="2763769" y="920497"/>
                  </a:lnTo>
                  <a:lnTo>
                    <a:pt x="2777884" y="876949"/>
                  </a:lnTo>
                  <a:lnTo>
                    <a:pt x="2791331" y="833103"/>
                  </a:lnTo>
                  <a:lnTo>
                    <a:pt x="2804103" y="788967"/>
                  </a:lnTo>
                  <a:lnTo>
                    <a:pt x="2816194" y="744547"/>
                  </a:lnTo>
                  <a:lnTo>
                    <a:pt x="2827600" y="699848"/>
                  </a:lnTo>
                  <a:lnTo>
                    <a:pt x="2838312" y="654876"/>
                  </a:lnTo>
                  <a:lnTo>
                    <a:pt x="2848327" y="609637"/>
                  </a:lnTo>
                  <a:lnTo>
                    <a:pt x="2857637" y="564138"/>
                  </a:lnTo>
                  <a:lnTo>
                    <a:pt x="2866237" y="518384"/>
                  </a:lnTo>
                  <a:lnTo>
                    <a:pt x="2874120" y="472382"/>
                  </a:lnTo>
                  <a:lnTo>
                    <a:pt x="2881282" y="426137"/>
                  </a:lnTo>
                  <a:lnTo>
                    <a:pt x="2887714" y="379655"/>
                  </a:lnTo>
                  <a:lnTo>
                    <a:pt x="2893413" y="332942"/>
                  </a:lnTo>
                  <a:lnTo>
                    <a:pt x="2898371" y="286005"/>
                  </a:lnTo>
                  <a:lnTo>
                    <a:pt x="2902583" y="238849"/>
                  </a:lnTo>
                  <a:lnTo>
                    <a:pt x="2906042" y="191481"/>
                  </a:lnTo>
                  <a:lnTo>
                    <a:pt x="2908743" y="143906"/>
                  </a:lnTo>
                  <a:lnTo>
                    <a:pt x="2910680" y="96130"/>
                  </a:lnTo>
                  <a:lnTo>
                    <a:pt x="2911846" y="48159"/>
                  </a:lnTo>
                  <a:lnTo>
                    <a:pt x="2912237" y="0"/>
                  </a:lnTo>
                  <a:close/>
                </a:path>
              </a:pathLst>
            </a:custGeom>
            <a:solidFill>
              <a:srgbClr val="0057A2"/>
            </a:solidFill>
          </p:spPr>
          <p:txBody>
            <a:bodyPr wrap="square" lIns="0" tIns="0" rIns="0" bIns="0" rtlCol="0"/>
            <a:lstStyle/>
            <a:p>
              <a:endParaRPr/>
            </a:p>
          </p:txBody>
        </p:sp>
        <p:sp>
          <p:nvSpPr>
            <p:cNvPr id="9" name="object 14">
              <a:extLst>
                <a:ext uri="{FF2B5EF4-FFF2-40B4-BE49-F238E27FC236}">
                  <a16:creationId xmlns:a16="http://schemas.microsoft.com/office/drawing/2014/main" id="{5ED276E2-5BF2-44A4-B2BA-22DA81452A2D}"/>
                </a:ext>
              </a:extLst>
            </p:cNvPr>
            <p:cNvSpPr/>
            <p:nvPr/>
          </p:nvSpPr>
          <p:spPr>
            <a:xfrm>
              <a:off x="855068" y="1077047"/>
              <a:ext cx="2912745" cy="2912745"/>
            </a:xfrm>
            <a:custGeom>
              <a:avLst/>
              <a:gdLst/>
              <a:ahLst/>
              <a:cxnLst/>
              <a:rect l="l" t="t" r="r" b="b"/>
              <a:pathLst>
                <a:path w="2912745" h="2912745">
                  <a:moveTo>
                    <a:pt x="0" y="2912262"/>
                  </a:moveTo>
                  <a:lnTo>
                    <a:pt x="0" y="0"/>
                  </a:lnTo>
                  <a:lnTo>
                    <a:pt x="2912237" y="0"/>
                  </a:lnTo>
                  <a:lnTo>
                    <a:pt x="2911846" y="48159"/>
                  </a:lnTo>
                  <a:lnTo>
                    <a:pt x="2910680" y="96130"/>
                  </a:lnTo>
                  <a:lnTo>
                    <a:pt x="2908743" y="143906"/>
                  </a:lnTo>
                  <a:lnTo>
                    <a:pt x="2906042" y="191481"/>
                  </a:lnTo>
                  <a:lnTo>
                    <a:pt x="2902583" y="238849"/>
                  </a:lnTo>
                  <a:lnTo>
                    <a:pt x="2898371" y="286005"/>
                  </a:lnTo>
                  <a:lnTo>
                    <a:pt x="2893413" y="332942"/>
                  </a:lnTo>
                  <a:lnTo>
                    <a:pt x="2887714" y="379655"/>
                  </a:lnTo>
                  <a:lnTo>
                    <a:pt x="2881282" y="426137"/>
                  </a:lnTo>
                  <a:lnTo>
                    <a:pt x="2874120" y="472382"/>
                  </a:lnTo>
                  <a:lnTo>
                    <a:pt x="2866237" y="518384"/>
                  </a:lnTo>
                  <a:lnTo>
                    <a:pt x="2857637" y="564138"/>
                  </a:lnTo>
                  <a:lnTo>
                    <a:pt x="2848327" y="609637"/>
                  </a:lnTo>
                  <a:lnTo>
                    <a:pt x="2838312" y="654876"/>
                  </a:lnTo>
                  <a:lnTo>
                    <a:pt x="2827600" y="699848"/>
                  </a:lnTo>
                  <a:lnTo>
                    <a:pt x="2816194" y="744547"/>
                  </a:lnTo>
                  <a:lnTo>
                    <a:pt x="2804103" y="788967"/>
                  </a:lnTo>
                  <a:lnTo>
                    <a:pt x="2791331" y="833103"/>
                  </a:lnTo>
                  <a:lnTo>
                    <a:pt x="2777884" y="876949"/>
                  </a:lnTo>
                  <a:lnTo>
                    <a:pt x="2763769" y="920497"/>
                  </a:lnTo>
                  <a:lnTo>
                    <a:pt x="2748992" y="963743"/>
                  </a:lnTo>
                  <a:lnTo>
                    <a:pt x="2733559" y="1006680"/>
                  </a:lnTo>
                  <a:lnTo>
                    <a:pt x="2717475" y="1049303"/>
                  </a:lnTo>
                  <a:lnTo>
                    <a:pt x="2700746" y="1091605"/>
                  </a:lnTo>
                  <a:lnTo>
                    <a:pt x="2683380" y="1133581"/>
                  </a:lnTo>
                  <a:lnTo>
                    <a:pt x="2665380" y="1175224"/>
                  </a:lnTo>
                  <a:lnTo>
                    <a:pt x="2646755" y="1216528"/>
                  </a:lnTo>
                  <a:lnTo>
                    <a:pt x="2627509" y="1257487"/>
                  </a:lnTo>
                  <a:lnTo>
                    <a:pt x="2607648" y="1298096"/>
                  </a:lnTo>
                  <a:lnTo>
                    <a:pt x="2587179" y="1338349"/>
                  </a:lnTo>
                  <a:lnTo>
                    <a:pt x="2566108" y="1378239"/>
                  </a:lnTo>
                  <a:lnTo>
                    <a:pt x="2544440" y="1417760"/>
                  </a:lnTo>
                  <a:lnTo>
                    <a:pt x="2522182" y="1456907"/>
                  </a:lnTo>
                  <a:lnTo>
                    <a:pt x="2499339" y="1495673"/>
                  </a:lnTo>
                  <a:lnTo>
                    <a:pt x="2475918" y="1534052"/>
                  </a:lnTo>
                  <a:lnTo>
                    <a:pt x="2451925" y="1572039"/>
                  </a:lnTo>
                  <a:lnTo>
                    <a:pt x="2427365" y="1609627"/>
                  </a:lnTo>
                  <a:lnTo>
                    <a:pt x="2402244" y="1646811"/>
                  </a:lnTo>
                  <a:lnTo>
                    <a:pt x="2376569" y="1683584"/>
                  </a:lnTo>
                  <a:lnTo>
                    <a:pt x="2350346" y="1719941"/>
                  </a:lnTo>
                  <a:lnTo>
                    <a:pt x="2323580" y="1755875"/>
                  </a:lnTo>
                  <a:lnTo>
                    <a:pt x="2296278" y="1791381"/>
                  </a:lnTo>
                  <a:lnTo>
                    <a:pt x="2268445" y="1826452"/>
                  </a:lnTo>
                  <a:lnTo>
                    <a:pt x="2240087" y="1861082"/>
                  </a:lnTo>
                  <a:lnTo>
                    <a:pt x="2211212" y="1895266"/>
                  </a:lnTo>
                  <a:lnTo>
                    <a:pt x="2181823" y="1928997"/>
                  </a:lnTo>
                  <a:lnTo>
                    <a:pt x="2151928" y="1962270"/>
                  </a:lnTo>
                  <a:lnTo>
                    <a:pt x="2121533" y="1995078"/>
                  </a:lnTo>
                  <a:lnTo>
                    <a:pt x="2090643" y="2027416"/>
                  </a:lnTo>
                  <a:lnTo>
                    <a:pt x="2059265" y="2059278"/>
                  </a:lnTo>
                  <a:lnTo>
                    <a:pt x="2027404" y="2090656"/>
                  </a:lnTo>
                  <a:lnTo>
                    <a:pt x="1995067" y="2121546"/>
                  </a:lnTo>
                  <a:lnTo>
                    <a:pt x="1962259" y="2151942"/>
                  </a:lnTo>
                  <a:lnTo>
                    <a:pt x="1928986" y="2181837"/>
                  </a:lnTo>
                  <a:lnTo>
                    <a:pt x="1895255" y="2211226"/>
                  </a:lnTo>
                  <a:lnTo>
                    <a:pt x="1861072" y="2240102"/>
                  </a:lnTo>
                  <a:lnTo>
                    <a:pt x="1826442" y="2268460"/>
                  </a:lnTo>
                  <a:lnTo>
                    <a:pt x="1791371" y="2296293"/>
                  </a:lnTo>
                  <a:lnTo>
                    <a:pt x="1755866" y="2323596"/>
                  </a:lnTo>
                  <a:lnTo>
                    <a:pt x="1719932" y="2350362"/>
                  </a:lnTo>
                  <a:lnTo>
                    <a:pt x="1683576" y="2376586"/>
                  </a:lnTo>
                  <a:lnTo>
                    <a:pt x="1646803" y="2402261"/>
                  </a:lnTo>
                  <a:lnTo>
                    <a:pt x="1609620" y="2427382"/>
                  </a:lnTo>
                  <a:lnTo>
                    <a:pt x="1572032" y="2451943"/>
                  </a:lnTo>
                  <a:lnTo>
                    <a:pt x="1534045" y="2475936"/>
                  </a:lnTo>
                  <a:lnTo>
                    <a:pt x="1495666" y="2499358"/>
                  </a:lnTo>
                  <a:lnTo>
                    <a:pt x="1456900" y="2522201"/>
                  </a:lnTo>
                  <a:lnTo>
                    <a:pt x="1417754" y="2544459"/>
                  </a:lnTo>
                  <a:lnTo>
                    <a:pt x="1378233" y="2566128"/>
                  </a:lnTo>
                  <a:lnTo>
                    <a:pt x="1338343" y="2587199"/>
                  </a:lnTo>
                  <a:lnTo>
                    <a:pt x="1298091" y="2607668"/>
                  </a:lnTo>
                  <a:lnTo>
                    <a:pt x="1257483" y="2627529"/>
                  </a:lnTo>
                  <a:lnTo>
                    <a:pt x="1216523" y="2646776"/>
                  </a:lnTo>
                  <a:lnTo>
                    <a:pt x="1175219" y="2665401"/>
                  </a:lnTo>
                  <a:lnTo>
                    <a:pt x="1133577" y="2683401"/>
                  </a:lnTo>
                  <a:lnTo>
                    <a:pt x="1091602" y="2700768"/>
                  </a:lnTo>
                  <a:lnTo>
                    <a:pt x="1049300" y="2717497"/>
                  </a:lnTo>
                  <a:lnTo>
                    <a:pt x="1006677" y="2733581"/>
                  </a:lnTo>
                  <a:lnTo>
                    <a:pt x="963740" y="2749015"/>
                  </a:lnTo>
                  <a:lnTo>
                    <a:pt x="920494" y="2763792"/>
                  </a:lnTo>
                  <a:lnTo>
                    <a:pt x="876946" y="2777907"/>
                  </a:lnTo>
                  <a:lnTo>
                    <a:pt x="833101" y="2791354"/>
                  </a:lnTo>
                  <a:lnTo>
                    <a:pt x="788965" y="2804126"/>
                  </a:lnTo>
                  <a:lnTo>
                    <a:pt x="744545" y="2816218"/>
                  </a:lnTo>
                  <a:lnTo>
                    <a:pt x="699846" y="2827623"/>
                  </a:lnTo>
                  <a:lnTo>
                    <a:pt x="654875" y="2838337"/>
                  </a:lnTo>
                  <a:lnTo>
                    <a:pt x="609636" y="2848351"/>
                  </a:lnTo>
                  <a:lnTo>
                    <a:pt x="564137" y="2857662"/>
                  </a:lnTo>
                  <a:lnTo>
                    <a:pt x="518384" y="2866262"/>
                  </a:lnTo>
                  <a:lnTo>
                    <a:pt x="472381" y="2874145"/>
                  </a:lnTo>
                  <a:lnTo>
                    <a:pt x="426136" y="2881306"/>
                  </a:lnTo>
                  <a:lnTo>
                    <a:pt x="379655" y="2887739"/>
                  </a:lnTo>
                  <a:lnTo>
                    <a:pt x="332942" y="2893438"/>
                  </a:lnTo>
                  <a:lnTo>
                    <a:pt x="286005" y="2898396"/>
                  </a:lnTo>
                  <a:lnTo>
                    <a:pt x="238849" y="2902608"/>
                  </a:lnTo>
                  <a:lnTo>
                    <a:pt x="191481" y="2906067"/>
                  </a:lnTo>
                  <a:lnTo>
                    <a:pt x="143905" y="2908768"/>
                  </a:lnTo>
                  <a:lnTo>
                    <a:pt x="96130" y="2910705"/>
                  </a:lnTo>
                  <a:lnTo>
                    <a:pt x="48159" y="2911872"/>
                  </a:lnTo>
                  <a:lnTo>
                    <a:pt x="0" y="2912262"/>
                  </a:lnTo>
                  <a:close/>
                </a:path>
              </a:pathLst>
            </a:custGeom>
            <a:ln w="12700">
              <a:solidFill>
                <a:srgbClr val="0057A2"/>
              </a:solidFill>
            </a:ln>
          </p:spPr>
          <p:txBody>
            <a:bodyPr wrap="square" lIns="0" tIns="0" rIns="0" bIns="0" rtlCol="0"/>
            <a:lstStyle/>
            <a:p>
              <a:endParaRPr/>
            </a:p>
          </p:txBody>
        </p:sp>
        <p:sp>
          <p:nvSpPr>
            <p:cNvPr id="10" name="object 15">
              <a:extLst>
                <a:ext uri="{FF2B5EF4-FFF2-40B4-BE49-F238E27FC236}">
                  <a16:creationId xmlns:a16="http://schemas.microsoft.com/office/drawing/2014/main" id="{93543472-DEF3-4F6C-8FEC-725BEEDA5C8F}"/>
                </a:ext>
              </a:extLst>
            </p:cNvPr>
            <p:cNvSpPr/>
            <p:nvPr/>
          </p:nvSpPr>
          <p:spPr>
            <a:xfrm>
              <a:off x="719999" y="1077047"/>
              <a:ext cx="2912745" cy="2912745"/>
            </a:xfrm>
            <a:custGeom>
              <a:avLst/>
              <a:gdLst/>
              <a:ahLst/>
              <a:cxnLst/>
              <a:rect l="l" t="t" r="r" b="b"/>
              <a:pathLst>
                <a:path w="2912745" h="2912745">
                  <a:moveTo>
                    <a:pt x="2912237" y="0"/>
                  </a:moveTo>
                  <a:lnTo>
                    <a:pt x="0" y="0"/>
                  </a:lnTo>
                  <a:lnTo>
                    <a:pt x="0" y="2912262"/>
                  </a:lnTo>
                  <a:lnTo>
                    <a:pt x="48159" y="2911872"/>
                  </a:lnTo>
                  <a:lnTo>
                    <a:pt x="96130" y="2910705"/>
                  </a:lnTo>
                  <a:lnTo>
                    <a:pt x="143905" y="2908768"/>
                  </a:lnTo>
                  <a:lnTo>
                    <a:pt x="191481" y="2906067"/>
                  </a:lnTo>
                  <a:lnTo>
                    <a:pt x="238849" y="2902608"/>
                  </a:lnTo>
                  <a:lnTo>
                    <a:pt x="286005" y="2898396"/>
                  </a:lnTo>
                  <a:lnTo>
                    <a:pt x="332942" y="2893438"/>
                  </a:lnTo>
                  <a:lnTo>
                    <a:pt x="379655" y="2887739"/>
                  </a:lnTo>
                  <a:lnTo>
                    <a:pt x="426136" y="2881306"/>
                  </a:lnTo>
                  <a:lnTo>
                    <a:pt x="472381" y="2874145"/>
                  </a:lnTo>
                  <a:lnTo>
                    <a:pt x="518384" y="2866262"/>
                  </a:lnTo>
                  <a:lnTo>
                    <a:pt x="564137" y="2857662"/>
                  </a:lnTo>
                  <a:lnTo>
                    <a:pt x="609636" y="2848351"/>
                  </a:lnTo>
                  <a:lnTo>
                    <a:pt x="654875" y="2838337"/>
                  </a:lnTo>
                  <a:lnTo>
                    <a:pt x="699846" y="2827623"/>
                  </a:lnTo>
                  <a:lnTo>
                    <a:pt x="744545" y="2816218"/>
                  </a:lnTo>
                  <a:lnTo>
                    <a:pt x="788965" y="2804126"/>
                  </a:lnTo>
                  <a:lnTo>
                    <a:pt x="833101" y="2791354"/>
                  </a:lnTo>
                  <a:lnTo>
                    <a:pt x="876946" y="2777907"/>
                  </a:lnTo>
                  <a:lnTo>
                    <a:pt x="920494" y="2763792"/>
                  </a:lnTo>
                  <a:lnTo>
                    <a:pt x="963740" y="2749015"/>
                  </a:lnTo>
                  <a:lnTo>
                    <a:pt x="1006677" y="2733581"/>
                  </a:lnTo>
                  <a:lnTo>
                    <a:pt x="1049300" y="2717497"/>
                  </a:lnTo>
                  <a:lnTo>
                    <a:pt x="1091602" y="2700768"/>
                  </a:lnTo>
                  <a:lnTo>
                    <a:pt x="1133577" y="2683401"/>
                  </a:lnTo>
                  <a:lnTo>
                    <a:pt x="1175219" y="2665401"/>
                  </a:lnTo>
                  <a:lnTo>
                    <a:pt x="1216523" y="2646776"/>
                  </a:lnTo>
                  <a:lnTo>
                    <a:pt x="1257483" y="2627529"/>
                  </a:lnTo>
                  <a:lnTo>
                    <a:pt x="1298091" y="2607668"/>
                  </a:lnTo>
                  <a:lnTo>
                    <a:pt x="1338343" y="2587199"/>
                  </a:lnTo>
                  <a:lnTo>
                    <a:pt x="1378233" y="2566128"/>
                  </a:lnTo>
                  <a:lnTo>
                    <a:pt x="1417754" y="2544459"/>
                  </a:lnTo>
                  <a:lnTo>
                    <a:pt x="1456900" y="2522201"/>
                  </a:lnTo>
                  <a:lnTo>
                    <a:pt x="1495666" y="2499358"/>
                  </a:lnTo>
                  <a:lnTo>
                    <a:pt x="1534045" y="2475936"/>
                  </a:lnTo>
                  <a:lnTo>
                    <a:pt x="1572032" y="2451943"/>
                  </a:lnTo>
                  <a:lnTo>
                    <a:pt x="1609620" y="2427382"/>
                  </a:lnTo>
                  <a:lnTo>
                    <a:pt x="1646803" y="2402261"/>
                  </a:lnTo>
                  <a:lnTo>
                    <a:pt x="1683576" y="2376586"/>
                  </a:lnTo>
                  <a:lnTo>
                    <a:pt x="1719932" y="2350362"/>
                  </a:lnTo>
                  <a:lnTo>
                    <a:pt x="1755866" y="2323596"/>
                  </a:lnTo>
                  <a:lnTo>
                    <a:pt x="1791371" y="2296293"/>
                  </a:lnTo>
                  <a:lnTo>
                    <a:pt x="1826442" y="2268460"/>
                  </a:lnTo>
                  <a:lnTo>
                    <a:pt x="1861072" y="2240102"/>
                  </a:lnTo>
                  <a:lnTo>
                    <a:pt x="1895255" y="2211226"/>
                  </a:lnTo>
                  <a:lnTo>
                    <a:pt x="1928986" y="2181837"/>
                  </a:lnTo>
                  <a:lnTo>
                    <a:pt x="1962259" y="2151942"/>
                  </a:lnTo>
                  <a:lnTo>
                    <a:pt x="1995067" y="2121546"/>
                  </a:lnTo>
                  <a:lnTo>
                    <a:pt x="2027404" y="2090656"/>
                  </a:lnTo>
                  <a:lnTo>
                    <a:pt x="2059265" y="2059278"/>
                  </a:lnTo>
                  <a:lnTo>
                    <a:pt x="2090643" y="2027416"/>
                  </a:lnTo>
                  <a:lnTo>
                    <a:pt x="2121533" y="1995078"/>
                  </a:lnTo>
                  <a:lnTo>
                    <a:pt x="2151928" y="1962270"/>
                  </a:lnTo>
                  <a:lnTo>
                    <a:pt x="2181823" y="1928997"/>
                  </a:lnTo>
                  <a:lnTo>
                    <a:pt x="2211212" y="1895266"/>
                  </a:lnTo>
                  <a:lnTo>
                    <a:pt x="2240087" y="1861082"/>
                  </a:lnTo>
                  <a:lnTo>
                    <a:pt x="2268445" y="1826452"/>
                  </a:lnTo>
                  <a:lnTo>
                    <a:pt x="2296278" y="1791381"/>
                  </a:lnTo>
                  <a:lnTo>
                    <a:pt x="2323580" y="1755875"/>
                  </a:lnTo>
                  <a:lnTo>
                    <a:pt x="2350346" y="1719941"/>
                  </a:lnTo>
                  <a:lnTo>
                    <a:pt x="2376569" y="1683584"/>
                  </a:lnTo>
                  <a:lnTo>
                    <a:pt x="2402244" y="1646811"/>
                  </a:lnTo>
                  <a:lnTo>
                    <a:pt x="2427365" y="1609627"/>
                  </a:lnTo>
                  <a:lnTo>
                    <a:pt x="2451925" y="1572039"/>
                  </a:lnTo>
                  <a:lnTo>
                    <a:pt x="2475918" y="1534052"/>
                  </a:lnTo>
                  <a:lnTo>
                    <a:pt x="2499339" y="1495673"/>
                  </a:lnTo>
                  <a:lnTo>
                    <a:pt x="2522182" y="1456907"/>
                  </a:lnTo>
                  <a:lnTo>
                    <a:pt x="2544440" y="1417760"/>
                  </a:lnTo>
                  <a:lnTo>
                    <a:pt x="2566108" y="1378239"/>
                  </a:lnTo>
                  <a:lnTo>
                    <a:pt x="2587179" y="1338349"/>
                  </a:lnTo>
                  <a:lnTo>
                    <a:pt x="2607648" y="1298096"/>
                  </a:lnTo>
                  <a:lnTo>
                    <a:pt x="2627509" y="1257487"/>
                  </a:lnTo>
                  <a:lnTo>
                    <a:pt x="2646755" y="1216528"/>
                  </a:lnTo>
                  <a:lnTo>
                    <a:pt x="2665380" y="1175224"/>
                  </a:lnTo>
                  <a:lnTo>
                    <a:pt x="2683380" y="1133581"/>
                  </a:lnTo>
                  <a:lnTo>
                    <a:pt x="2700746" y="1091605"/>
                  </a:lnTo>
                  <a:lnTo>
                    <a:pt x="2717475" y="1049303"/>
                  </a:lnTo>
                  <a:lnTo>
                    <a:pt x="2733559" y="1006680"/>
                  </a:lnTo>
                  <a:lnTo>
                    <a:pt x="2748992" y="963743"/>
                  </a:lnTo>
                  <a:lnTo>
                    <a:pt x="2763769" y="920497"/>
                  </a:lnTo>
                  <a:lnTo>
                    <a:pt x="2777884" y="876949"/>
                  </a:lnTo>
                  <a:lnTo>
                    <a:pt x="2791331" y="833103"/>
                  </a:lnTo>
                  <a:lnTo>
                    <a:pt x="2804103" y="788967"/>
                  </a:lnTo>
                  <a:lnTo>
                    <a:pt x="2816194" y="744547"/>
                  </a:lnTo>
                  <a:lnTo>
                    <a:pt x="2827600" y="699848"/>
                  </a:lnTo>
                  <a:lnTo>
                    <a:pt x="2838312" y="654876"/>
                  </a:lnTo>
                  <a:lnTo>
                    <a:pt x="2848327" y="609637"/>
                  </a:lnTo>
                  <a:lnTo>
                    <a:pt x="2857637" y="564138"/>
                  </a:lnTo>
                  <a:lnTo>
                    <a:pt x="2866237" y="518384"/>
                  </a:lnTo>
                  <a:lnTo>
                    <a:pt x="2874120" y="472382"/>
                  </a:lnTo>
                  <a:lnTo>
                    <a:pt x="2881282" y="426137"/>
                  </a:lnTo>
                  <a:lnTo>
                    <a:pt x="2887714" y="379655"/>
                  </a:lnTo>
                  <a:lnTo>
                    <a:pt x="2893413" y="332942"/>
                  </a:lnTo>
                  <a:lnTo>
                    <a:pt x="2898371" y="286005"/>
                  </a:lnTo>
                  <a:lnTo>
                    <a:pt x="2902583" y="238849"/>
                  </a:lnTo>
                  <a:lnTo>
                    <a:pt x="2906042" y="191481"/>
                  </a:lnTo>
                  <a:lnTo>
                    <a:pt x="2908743" y="143906"/>
                  </a:lnTo>
                  <a:lnTo>
                    <a:pt x="2910680" y="96130"/>
                  </a:lnTo>
                  <a:lnTo>
                    <a:pt x="2911846" y="48159"/>
                  </a:lnTo>
                  <a:lnTo>
                    <a:pt x="2912237" y="0"/>
                  </a:lnTo>
                  <a:close/>
                </a:path>
              </a:pathLst>
            </a:custGeom>
            <a:solidFill>
              <a:srgbClr val="E6E7E8"/>
            </a:solidFill>
          </p:spPr>
          <p:txBody>
            <a:bodyPr wrap="square" lIns="0" tIns="0" rIns="0" bIns="0" rtlCol="0"/>
            <a:lstStyle/>
            <a:p>
              <a:endParaRPr/>
            </a:p>
          </p:txBody>
        </p:sp>
        <p:pic>
          <p:nvPicPr>
            <p:cNvPr id="11" name="object 16">
              <a:extLst>
                <a:ext uri="{FF2B5EF4-FFF2-40B4-BE49-F238E27FC236}">
                  <a16:creationId xmlns:a16="http://schemas.microsoft.com/office/drawing/2014/main" id="{437C975B-5DE3-461A-AF09-FDED7D2FB154}"/>
                </a:ext>
              </a:extLst>
            </p:cNvPr>
            <p:cNvPicPr/>
            <p:nvPr/>
          </p:nvPicPr>
          <p:blipFill>
            <a:blip r:embed="rId3" cstate="print"/>
            <a:stretch>
              <a:fillRect/>
            </a:stretch>
          </p:blipFill>
          <p:spPr>
            <a:xfrm>
              <a:off x="720001" y="1077049"/>
              <a:ext cx="2564244" cy="2912262"/>
            </a:xfrm>
            <a:prstGeom prst="rect">
              <a:avLst/>
            </a:prstGeom>
          </p:spPr>
        </p:pic>
        <p:sp>
          <p:nvSpPr>
            <p:cNvPr id="12" name="object 17">
              <a:extLst>
                <a:ext uri="{FF2B5EF4-FFF2-40B4-BE49-F238E27FC236}">
                  <a16:creationId xmlns:a16="http://schemas.microsoft.com/office/drawing/2014/main" id="{A3947864-3CFC-451F-90B5-6CD69BE8EA9C}"/>
                </a:ext>
              </a:extLst>
            </p:cNvPr>
            <p:cNvSpPr/>
            <p:nvPr/>
          </p:nvSpPr>
          <p:spPr>
            <a:xfrm>
              <a:off x="719999" y="1077047"/>
              <a:ext cx="2912745" cy="2912745"/>
            </a:xfrm>
            <a:custGeom>
              <a:avLst/>
              <a:gdLst/>
              <a:ahLst/>
              <a:cxnLst/>
              <a:rect l="l" t="t" r="r" b="b"/>
              <a:pathLst>
                <a:path w="2912745" h="2912745">
                  <a:moveTo>
                    <a:pt x="0" y="2912262"/>
                  </a:moveTo>
                  <a:lnTo>
                    <a:pt x="0" y="0"/>
                  </a:lnTo>
                  <a:lnTo>
                    <a:pt x="2912237" y="0"/>
                  </a:lnTo>
                  <a:lnTo>
                    <a:pt x="2911846" y="48159"/>
                  </a:lnTo>
                  <a:lnTo>
                    <a:pt x="2910680" y="96130"/>
                  </a:lnTo>
                  <a:lnTo>
                    <a:pt x="2908743" y="143906"/>
                  </a:lnTo>
                  <a:lnTo>
                    <a:pt x="2906042" y="191481"/>
                  </a:lnTo>
                  <a:lnTo>
                    <a:pt x="2902583" y="238849"/>
                  </a:lnTo>
                  <a:lnTo>
                    <a:pt x="2898371" y="286005"/>
                  </a:lnTo>
                  <a:lnTo>
                    <a:pt x="2893413" y="332942"/>
                  </a:lnTo>
                  <a:lnTo>
                    <a:pt x="2887714" y="379655"/>
                  </a:lnTo>
                  <a:lnTo>
                    <a:pt x="2881282" y="426137"/>
                  </a:lnTo>
                  <a:lnTo>
                    <a:pt x="2874120" y="472382"/>
                  </a:lnTo>
                  <a:lnTo>
                    <a:pt x="2866237" y="518384"/>
                  </a:lnTo>
                  <a:lnTo>
                    <a:pt x="2857637" y="564138"/>
                  </a:lnTo>
                  <a:lnTo>
                    <a:pt x="2848327" y="609637"/>
                  </a:lnTo>
                  <a:lnTo>
                    <a:pt x="2838312" y="654876"/>
                  </a:lnTo>
                  <a:lnTo>
                    <a:pt x="2827600" y="699848"/>
                  </a:lnTo>
                  <a:lnTo>
                    <a:pt x="2816194" y="744547"/>
                  </a:lnTo>
                  <a:lnTo>
                    <a:pt x="2804103" y="788967"/>
                  </a:lnTo>
                  <a:lnTo>
                    <a:pt x="2791331" y="833103"/>
                  </a:lnTo>
                  <a:lnTo>
                    <a:pt x="2777884" y="876949"/>
                  </a:lnTo>
                  <a:lnTo>
                    <a:pt x="2763769" y="920497"/>
                  </a:lnTo>
                  <a:lnTo>
                    <a:pt x="2748992" y="963743"/>
                  </a:lnTo>
                  <a:lnTo>
                    <a:pt x="2733559" y="1006680"/>
                  </a:lnTo>
                  <a:lnTo>
                    <a:pt x="2717475" y="1049303"/>
                  </a:lnTo>
                  <a:lnTo>
                    <a:pt x="2700746" y="1091605"/>
                  </a:lnTo>
                  <a:lnTo>
                    <a:pt x="2683380" y="1133581"/>
                  </a:lnTo>
                  <a:lnTo>
                    <a:pt x="2665380" y="1175224"/>
                  </a:lnTo>
                  <a:lnTo>
                    <a:pt x="2646755" y="1216528"/>
                  </a:lnTo>
                  <a:lnTo>
                    <a:pt x="2627509" y="1257487"/>
                  </a:lnTo>
                  <a:lnTo>
                    <a:pt x="2607648" y="1298096"/>
                  </a:lnTo>
                  <a:lnTo>
                    <a:pt x="2587179" y="1338349"/>
                  </a:lnTo>
                  <a:lnTo>
                    <a:pt x="2566108" y="1378239"/>
                  </a:lnTo>
                  <a:lnTo>
                    <a:pt x="2544440" y="1417760"/>
                  </a:lnTo>
                  <a:lnTo>
                    <a:pt x="2522182" y="1456907"/>
                  </a:lnTo>
                  <a:lnTo>
                    <a:pt x="2499339" y="1495673"/>
                  </a:lnTo>
                  <a:lnTo>
                    <a:pt x="2475918" y="1534052"/>
                  </a:lnTo>
                  <a:lnTo>
                    <a:pt x="2451925" y="1572039"/>
                  </a:lnTo>
                  <a:lnTo>
                    <a:pt x="2427365" y="1609627"/>
                  </a:lnTo>
                  <a:lnTo>
                    <a:pt x="2402244" y="1646811"/>
                  </a:lnTo>
                  <a:lnTo>
                    <a:pt x="2376569" y="1683584"/>
                  </a:lnTo>
                  <a:lnTo>
                    <a:pt x="2350346" y="1719941"/>
                  </a:lnTo>
                  <a:lnTo>
                    <a:pt x="2323580" y="1755875"/>
                  </a:lnTo>
                  <a:lnTo>
                    <a:pt x="2296278" y="1791381"/>
                  </a:lnTo>
                  <a:lnTo>
                    <a:pt x="2268445" y="1826452"/>
                  </a:lnTo>
                  <a:lnTo>
                    <a:pt x="2240087" y="1861082"/>
                  </a:lnTo>
                  <a:lnTo>
                    <a:pt x="2211212" y="1895266"/>
                  </a:lnTo>
                  <a:lnTo>
                    <a:pt x="2181823" y="1928997"/>
                  </a:lnTo>
                  <a:lnTo>
                    <a:pt x="2151928" y="1962270"/>
                  </a:lnTo>
                  <a:lnTo>
                    <a:pt x="2121533" y="1995078"/>
                  </a:lnTo>
                  <a:lnTo>
                    <a:pt x="2090643" y="2027416"/>
                  </a:lnTo>
                  <a:lnTo>
                    <a:pt x="2059265" y="2059278"/>
                  </a:lnTo>
                  <a:lnTo>
                    <a:pt x="2027404" y="2090656"/>
                  </a:lnTo>
                  <a:lnTo>
                    <a:pt x="1995067" y="2121546"/>
                  </a:lnTo>
                  <a:lnTo>
                    <a:pt x="1962259" y="2151942"/>
                  </a:lnTo>
                  <a:lnTo>
                    <a:pt x="1928986" y="2181837"/>
                  </a:lnTo>
                  <a:lnTo>
                    <a:pt x="1895255" y="2211226"/>
                  </a:lnTo>
                  <a:lnTo>
                    <a:pt x="1861072" y="2240102"/>
                  </a:lnTo>
                  <a:lnTo>
                    <a:pt x="1826442" y="2268460"/>
                  </a:lnTo>
                  <a:lnTo>
                    <a:pt x="1791371" y="2296293"/>
                  </a:lnTo>
                  <a:lnTo>
                    <a:pt x="1755866" y="2323596"/>
                  </a:lnTo>
                  <a:lnTo>
                    <a:pt x="1719932" y="2350362"/>
                  </a:lnTo>
                  <a:lnTo>
                    <a:pt x="1683576" y="2376586"/>
                  </a:lnTo>
                  <a:lnTo>
                    <a:pt x="1646803" y="2402261"/>
                  </a:lnTo>
                  <a:lnTo>
                    <a:pt x="1609620" y="2427382"/>
                  </a:lnTo>
                  <a:lnTo>
                    <a:pt x="1572032" y="2451943"/>
                  </a:lnTo>
                  <a:lnTo>
                    <a:pt x="1534045" y="2475936"/>
                  </a:lnTo>
                  <a:lnTo>
                    <a:pt x="1495666" y="2499358"/>
                  </a:lnTo>
                  <a:lnTo>
                    <a:pt x="1456900" y="2522201"/>
                  </a:lnTo>
                  <a:lnTo>
                    <a:pt x="1417754" y="2544459"/>
                  </a:lnTo>
                  <a:lnTo>
                    <a:pt x="1378233" y="2566128"/>
                  </a:lnTo>
                  <a:lnTo>
                    <a:pt x="1338343" y="2587199"/>
                  </a:lnTo>
                  <a:lnTo>
                    <a:pt x="1298091" y="2607668"/>
                  </a:lnTo>
                  <a:lnTo>
                    <a:pt x="1257483" y="2627529"/>
                  </a:lnTo>
                  <a:lnTo>
                    <a:pt x="1216523" y="2646776"/>
                  </a:lnTo>
                  <a:lnTo>
                    <a:pt x="1175219" y="2665401"/>
                  </a:lnTo>
                  <a:lnTo>
                    <a:pt x="1133577" y="2683401"/>
                  </a:lnTo>
                  <a:lnTo>
                    <a:pt x="1091602" y="2700768"/>
                  </a:lnTo>
                  <a:lnTo>
                    <a:pt x="1049300" y="2717497"/>
                  </a:lnTo>
                  <a:lnTo>
                    <a:pt x="1006677" y="2733581"/>
                  </a:lnTo>
                  <a:lnTo>
                    <a:pt x="963740" y="2749015"/>
                  </a:lnTo>
                  <a:lnTo>
                    <a:pt x="920494" y="2763792"/>
                  </a:lnTo>
                  <a:lnTo>
                    <a:pt x="876946" y="2777907"/>
                  </a:lnTo>
                  <a:lnTo>
                    <a:pt x="833101" y="2791354"/>
                  </a:lnTo>
                  <a:lnTo>
                    <a:pt x="788965" y="2804126"/>
                  </a:lnTo>
                  <a:lnTo>
                    <a:pt x="744545" y="2816218"/>
                  </a:lnTo>
                  <a:lnTo>
                    <a:pt x="699846" y="2827623"/>
                  </a:lnTo>
                  <a:lnTo>
                    <a:pt x="654875" y="2838337"/>
                  </a:lnTo>
                  <a:lnTo>
                    <a:pt x="609636" y="2848351"/>
                  </a:lnTo>
                  <a:lnTo>
                    <a:pt x="564137" y="2857662"/>
                  </a:lnTo>
                  <a:lnTo>
                    <a:pt x="518384" y="2866262"/>
                  </a:lnTo>
                  <a:lnTo>
                    <a:pt x="472381" y="2874145"/>
                  </a:lnTo>
                  <a:lnTo>
                    <a:pt x="426136" y="2881306"/>
                  </a:lnTo>
                  <a:lnTo>
                    <a:pt x="379655" y="2887739"/>
                  </a:lnTo>
                  <a:lnTo>
                    <a:pt x="332942" y="2893438"/>
                  </a:lnTo>
                  <a:lnTo>
                    <a:pt x="286005" y="2898396"/>
                  </a:lnTo>
                  <a:lnTo>
                    <a:pt x="238849" y="2902608"/>
                  </a:lnTo>
                  <a:lnTo>
                    <a:pt x="191481" y="2906067"/>
                  </a:lnTo>
                  <a:lnTo>
                    <a:pt x="143905" y="2908768"/>
                  </a:lnTo>
                  <a:lnTo>
                    <a:pt x="96130" y="2910705"/>
                  </a:lnTo>
                  <a:lnTo>
                    <a:pt x="48159" y="2911872"/>
                  </a:lnTo>
                  <a:lnTo>
                    <a:pt x="0" y="2912262"/>
                  </a:lnTo>
                  <a:close/>
                </a:path>
              </a:pathLst>
            </a:custGeom>
            <a:ln w="25400">
              <a:solidFill>
                <a:srgbClr val="BE1F24"/>
              </a:solidFill>
            </a:ln>
          </p:spPr>
          <p:txBody>
            <a:bodyPr wrap="square" lIns="0" tIns="0" rIns="0" bIns="0" rtlCol="0"/>
            <a:lstStyle/>
            <a:p>
              <a:endParaRPr/>
            </a:p>
          </p:txBody>
        </p:sp>
      </p:grpSp>
      <p:sp>
        <p:nvSpPr>
          <p:cNvPr id="13" name="TextBox 12">
            <a:extLst>
              <a:ext uri="{FF2B5EF4-FFF2-40B4-BE49-F238E27FC236}">
                <a16:creationId xmlns:a16="http://schemas.microsoft.com/office/drawing/2014/main" id="{F6A49015-FEDD-4000-B8DD-E06D2CAAC1D3}"/>
              </a:ext>
            </a:extLst>
          </p:cNvPr>
          <p:cNvSpPr txBox="1"/>
          <p:nvPr/>
        </p:nvSpPr>
        <p:spPr>
          <a:xfrm>
            <a:off x="6978033" y="1599181"/>
            <a:ext cx="6148550" cy="701731"/>
          </a:xfrm>
          <a:prstGeom prst="rect">
            <a:avLst/>
          </a:prstGeom>
        </p:spPr>
        <p:txBody>
          <a:bodyPr vert="horz" lIns="91440" tIns="45720" rIns="91440" bIns="45720" rtlCol="0" anchor="t">
            <a:normAutofit/>
          </a:bodyPr>
          <a:lstStyle>
            <a:defPPr>
              <a:defRPr lang="en-US"/>
            </a:defPPr>
            <a:lvl1pPr algn="ctr" defTabSz="914400">
              <a:lnSpc>
                <a:spcPct val="90000"/>
              </a:lnSpc>
              <a:spcBef>
                <a:spcPct val="0"/>
              </a:spcBef>
              <a:spcAft>
                <a:spcPts val="600"/>
              </a:spcAft>
              <a:defRPr sz="4400" b="1">
                <a:solidFill>
                  <a:schemeClr val="bg1"/>
                </a:solidFill>
                <a:latin typeface="+mj-lt"/>
                <a:ea typeface="+mj-ea"/>
                <a:cs typeface="+mj-cs"/>
              </a:defRPr>
            </a:lvl1pPr>
          </a:lstStyle>
          <a:p>
            <a:r>
              <a:rPr lang="en-US" sz="2800"/>
              <a:t>CHAIRPERSON’S REMARKS</a:t>
            </a:r>
          </a:p>
        </p:txBody>
      </p:sp>
    </p:spTree>
    <p:extLst>
      <p:ext uri="{BB962C8B-B14F-4D97-AF65-F5344CB8AC3E}">
        <p14:creationId xmlns:p14="http://schemas.microsoft.com/office/powerpoint/2010/main" val="87174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nvPr>
        </p:nvGraphicFramePr>
        <p:xfrm>
          <a:off x="609600" y="1208405"/>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algn="ctr"/>
                      <a:r>
                        <a:rPr lang="en-ZA" sz="2400" b="1" kern="1200">
                          <a:solidFill>
                            <a:srgbClr val="000000"/>
                          </a:solidFill>
                          <a:effectLst/>
                          <a:latin typeface="+mn-lt"/>
                          <a:ea typeface="+mn-ea"/>
                          <a:cs typeface="+mn-cs"/>
                        </a:rPr>
                        <a:t>Sub-Programme: Human Resources </a:t>
                      </a:r>
                      <a:endParaRPr lang="en-GB" sz="2400" b="1" kern="1200">
                        <a:solidFill>
                          <a:srgbClr val="00000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Output Indicator: </a:t>
                      </a:r>
                      <a:r>
                        <a:rPr lang="en-GB" sz="2400" b="1" kern="1200">
                          <a:solidFill>
                            <a:srgbClr val="000000"/>
                          </a:solidFill>
                          <a:effectLst/>
                          <a:latin typeface="+mn-lt"/>
                          <a:ea typeface="+mn-ea"/>
                          <a:cs typeface="+mn-cs"/>
                        </a:rPr>
                        <a:t>Percentage of vacancies filled within four months of the vacancy existing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20" y="2685414"/>
            <a:ext cx="2621280" cy="14217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81594" y="2685414"/>
            <a:ext cx="2621280" cy="14217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90%</a:t>
            </a:r>
          </a:p>
        </p:txBody>
      </p:sp>
      <p:sp>
        <p:nvSpPr>
          <p:cNvPr id="17" name="Rectangle 16">
            <a:extLst>
              <a:ext uri="{FF2B5EF4-FFF2-40B4-BE49-F238E27FC236}">
                <a16:creationId xmlns:a16="http://schemas.microsoft.com/office/drawing/2014/main" id="{9CCED86B-DB0A-43D8-9A82-49A385E3AF7C}"/>
              </a:ext>
            </a:extLst>
          </p:cNvPr>
          <p:cNvSpPr/>
          <p:nvPr/>
        </p:nvSpPr>
        <p:spPr>
          <a:xfrm>
            <a:off x="3430357" y="2675067"/>
            <a:ext cx="2621280" cy="14217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nvGraphicFramePr>
        <p:xfrm>
          <a:off x="579120" y="4393248"/>
          <a:ext cx="11033760" cy="1540192"/>
        </p:xfrm>
        <a:graphic>
          <a:graphicData uri="http://schemas.openxmlformats.org/drawingml/2006/table">
            <a:tbl>
              <a:tblPr firstRow="1" bandRow="1">
                <a:tableStyleId>{5C22544A-7EE6-4342-B048-85BDC9FD1C3A}</a:tableStyleId>
              </a:tblPr>
              <a:tblGrid>
                <a:gridCol w="11033760">
                  <a:extLst>
                    <a:ext uri="{9D8B030D-6E8A-4147-A177-3AD203B41FA5}">
                      <a16:colId xmlns:a16="http://schemas.microsoft.com/office/drawing/2014/main" val="3356327899"/>
                    </a:ext>
                  </a:extLst>
                </a:gridCol>
              </a:tblGrid>
              <a:tr h="1540192">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kern="1200">
                          <a:solidFill>
                            <a:srgbClr val="000000"/>
                          </a:solidFill>
                          <a:effectLst/>
                          <a:latin typeface="+mn-lt"/>
                          <a:ea typeface="+mn-ea"/>
                          <a:cs typeface="+mn-cs"/>
                        </a:rPr>
                        <a:t>The target was not met with a deviation of -48.3% due to recruitment being negatively affected by the National State of Disaster. This includes difficulty in finding suitable candidates for some senior management posts. As at 31 March 2021, 119 (94%) of 127 funded posts were filled. </a:t>
                      </a:r>
                      <a:endParaRPr lang="en-ZA" sz="2000">
                        <a:solidFill>
                          <a:srgbClr val="00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12707038"/>
                  </a:ext>
                </a:extLst>
              </a:tr>
            </a:tbl>
          </a:graphicData>
        </a:graphic>
      </p:graphicFrame>
      <p:sp>
        <p:nvSpPr>
          <p:cNvPr id="23" name="Rectangle 22">
            <a:extLst>
              <a:ext uri="{FF2B5EF4-FFF2-40B4-BE49-F238E27FC236}">
                <a16:creationId xmlns:a16="http://schemas.microsoft.com/office/drawing/2014/main" id="{6488DD06-93B9-467A-98E4-B169E06F7B33}"/>
              </a:ext>
            </a:extLst>
          </p:cNvPr>
          <p:cNvSpPr/>
          <p:nvPr/>
        </p:nvSpPr>
        <p:spPr>
          <a:xfrm>
            <a:off x="9034238" y="2675507"/>
            <a:ext cx="2517685" cy="143167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41.7%</a:t>
            </a:r>
          </a:p>
        </p:txBody>
      </p:sp>
      <p:sp>
        <p:nvSpPr>
          <p:cNvPr id="3" name="Arrow: Pentagon 2">
            <a:extLst>
              <a:ext uri="{FF2B5EF4-FFF2-40B4-BE49-F238E27FC236}">
                <a16:creationId xmlns:a16="http://schemas.microsoft.com/office/drawing/2014/main" id="{24AFB9A2-6E07-4F5D-A441-4895C701DF32}"/>
              </a:ext>
            </a:extLst>
          </p:cNvPr>
          <p:cNvSpPr/>
          <p:nvPr/>
        </p:nvSpPr>
        <p:spPr>
          <a:xfrm>
            <a:off x="16040" y="1"/>
            <a:ext cx="1217595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a:t>
            </a:r>
          </a:p>
        </p:txBody>
      </p:sp>
      <p:sp>
        <p:nvSpPr>
          <p:cNvPr id="10" name="Slide Number Placeholder 2">
            <a:extLst>
              <a:ext uri="{FF2B5EF4-FFF2-40B4-BE49-F238E27FC236}">
                <a16:creationId xmlns:a16="http://schemas.microsoft.com/office/drawing/2014/main" id="{74BAD853-01E7-400C-A3AE-DF0CD09912D7}"/>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20</a:t>
            </a:fld>
            <a:endParaRPr lang="en-GB" sz="1600" b="1">
              <a:solidFill>
                <a:schemeClr val="accent1"/>
              </a:solidFill>
            </a:endParaRPr>
          </a:p>
        </p:txBody>
      </p:sp>
    </p:spTree>
    <p:extLst>
      <p:ext uri="{BB962C8B-B14F-4D97-AF65-F5344CB8AC3E}">
        <p14:creationId xmlns:p14="http://schemas.microsoft.com/office/powerpoint/2010/main" val="90183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4240818336"/>
              </p:ext>
            </p:extLst>
          </p:nvPr>
        </p:nvGraphicFramePr>
        <p:xfrm>
          <a:off x="609600" y="1208405"/>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a:ln>
                            <a:noFill/>
                          </a:ln>
                          <a:solidFill>
                            <a:srgbClr val="000000"/>
                          </a:solidFill>
                          <a:effectLst/>
                          <a:uLnTx/>
                          <a:uFillTx/>
                          <a:latin typeface="+mn-lt"/>
                          <a:ea typeface="+mn-ea"/>
                          <a:cs typeface="+mn-cs"/>
                        </a:rPr>
                        <a:t>Sub-Programme: Human Resources </a:t>
                      </a:r>
                      <a:endParaRPr kumimoji="0" lang="en-GB" sz="2400" b="1" i="0" u="none" strike="noStrike" kern="1200" cap="none" spc="0" normalizeH="0" baseline="0" noProof="0">
                        <a:ln>
                          <a:noFill/>
                        </a:ln>
                        <a:solidFill>
                          <a:srgbClr val="000000"/>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Output Indicator: </a:t>
                      </a:r>
                      <a:r>
                        <a:rPr lang="en-GB" sz="2400" b="1" kern="1200">
                          <a:solidFill>
                            <a:srgbClr val="000000"/>
                          </a:solidFill>
                          <a:effectLst/>
                          <a:latin typeface="+mn-lt"/>
                          <a:ea typeface="+mn-ea"/>
                          <a:cs typeface="+mn-cs"/>
                        </a:rPr>
                        <a:t>Percentage of certified inspectors after completion of training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20" y="2685414"/>
            <a:ext cx="2621280" cy="14217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22096" y="2685412"/>
            <a:ext cx="2621280" cy="14217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95%</a:t>
            </a:r>
          </a:p>
        </p:txBody>
      </p:sp>
      <p:sp>
        <p:nvSpPr>
          <p:cNvPr id="17" name="Rectangle 16">
            <a:extLst>
              <a:ext uri="{FF2B5EF4-FFF2-40B4-BE49-F238E27FC236}">
                <a16:creationId xmlns:a16="http://schemas.microsoft.com/office/drawing/2014/main" id="{9CCED86B-DB0A-43D8-9A82-49A385E3AF7C}"/>
              </a:ext>
            </a:extLst>
          </p:cNvPr>
          <p:cNvSpPr/>
          <p:nvPr/>
        </p:nvSpPr>
        <p:spPr>
          <a:xfrm>
            <a:off x="3400608" y="2685413"/>
            <a:ext cx="2621280" cy="14217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1767653266"/>
              </p:ext>
            </p:extLst>
          </p:nvPr>
        </p:nvGraphicFramePr>
        <p:xfrm>
          <a:off x="579120" y="4393248"/>
          <a:ext cx="11113527" cy="1554480"/>
        </p:xfrm>
        <a:graphic>
          <a:graphicData uri="http://schemas.openxmlformats.org/drawingml/2006/table">
            <a:tbl>
              <a:tblPr firstRow="1" bandRow="1">
                <a:tableStyleId>{5C22544A-7EE6-4342-B048-85BDC9FD1C3A}</a:tableStyleId>
              </a:tblPr>
              <a:tblGrid>
                <a:gridCol w="11113527">
                  <a:extLst>
                    <a:ext uri="{9D8B030D-6E8A-4147-A177-3AD203B41FA5}">
                      <a16:colId xmlns:a16="http://schemas.microsoft.com/office/drawing/2014/main" val="3356327899"/>
                    </a:ext>
                  </a:extLst>
                </a:gridCol>
              </a:tblGrid>
              <a:tr h="1540192">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b="0" kern="1200">
                          <a:solidFill>
                            <a:srgbClr val="000000"/>
                          </a:solidFill>
                          <a:effectLst/>
                          <a:latin typeface="+mn-lt"/>
                          <a:ea typeface="+mn-ea"/>
                          <a:cs typeface="+mn-cs"/>
                        </a:rPr>
                        <a:t>A total of 49 certified inspectors were in the employment of the OHSC at the end of the 2020/21 financial year.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a:solidFill>
                            <a:srgbClr val="000000"/>
                          </a:solidFill>
                          <a:effectLst/>
                          <a:latin typeface="+mn-lt"/>
                          <a:ea typeface="+mn-ea"/>
                          <a:cs typeface="+mn-cs"/>
                        </a:rPr>
                        <a:t>Training of newly appointed inspectors was adversely affected during lockdown. </a:t>
                      </a:r>
                      <a:endParaRPr lang="en-ZA" sz="2400">
                        <a:solidFill>
                          <a:srgbClr val="00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12707038"/>
                  </a:ext>
                </a:extLst>
              </a:tr>
            </a:tbl>
          </a:graphicData>
        </a:graphic>
      </p:graphicFrame>
      <p:sp>
        <p:nvSpPr>
          <p:cNvPr id="3" name="Rectangle 2">
            <a:extLst>
              <a:ext uri="{FF2B5EF4-FFF2-40B4-BE49-F238E27FC236}">
                <a16:creationId xmlns:a16="http://schemas.microsoft.com/office/drawing/2014/main" id="{E60DEBDE-2908-4A0B-A967-571DDE7CCE2B}"/>
              </a:ext>
            </a:extLst>
          </p:cNvPr>
          <p:cNvSpPr/>
          <p:nvPr/>
        </p:nvSpPr>
        <p:spPr>
          <a:xfrm>
            <a:off x="9083040" y="2685415"/>
            <a:ext cx="2499359" cy="1436028"/>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endParaRPr lang="en-ZA" b="1">
              <a:solidFill>
                <a:srgbClr val="FFFFFF"/>
              </a:solidFill>
            </a:endParaRPr>
          </a:p>
          <a:p>
            <a:pPr algn="ctr"/>
            <a:r>
              <a:rPr lang="en-ZA" b="1">
                <a:solidFill>
                  <a:srgbClr val="FFFFFF"/>
                </a:solidFill>
              </a:rPr>
              <a:t>80</a:t>
            </a:r>
            <a:r>
              <a:rPr lang="en-ZA" sz="1800" b="1">
                <a:solidFill>
                  <a:srgbClr val="FFFFFF"/>
                </a:solidFill>
              </a:rPr>
              <a:t>%</a:t>
            </a:r>
          </a:p>
        </p:txBody>
      </p:sp>
      <p:sp>
        <p:nvSpPr>
          <p:cNvPr id="7" name="Arrow: Pentagon 6">
            <a:extLst>
              <a:ext uri="{FF2B5EF4-FFF2-40B4-BE49-F238E27FC236}">
                <a16:creationId xmlns:a16="http://schemas.microsoft.com/office/drawing/2014/main" id="{B0BB3D35-7A23-4B64-8AE7-CFEBDEC01FC0}"/>
              </a:ext>
            </a:extLst>
          </p:cNvPr>
          <p:cNvSpPr/>
          <p:nvPr/>
        </p:nvSpPr>
        <p:spPr>
          <a:xfrm>
            <a:off x="16040" y="1"/>
            <a:ext cx="1217595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a:t>
            </a:r>
          </a:p>
        </p:txBody>
      </p:sp>
      <p:sp>
        <p:nvSpPr>
          <p:cNvPr id="10" name="Slide Number Placeholder 2">
            <a:extLst>
              <a:ext uri="{FF2B5EF4-FFF2-40B4-BE49-F238E27FC236}">
                <a16:creationId xmlns:a16="http://schemas.microsoft.com/office/drawing/2014/main" id="{3785069A-101B-4C70-8169-2E27A467627E}"/>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21</a:t>
            </a:fld>
            <a:endParaRPr lang="en-GB" sz="1600" b="1">
              <a:solidFill>
                <a:schemeClr val="accent1"/>
              </a:solidFill>
            </a:endParaRPr>
          </a:p>
        </p:txBody>
      </p:sp>
    </p:spTree>
    <p:extLst>
      <p:ext uri="{BB962C8B-B14F-4D97-AF65-F5344CB8AC3E}">
        <p14:creationId xmlns:p14="http://schemas.microsoft.com/office/powerpoint/2010/main" val="40640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36228118"/>
              </p:ext>
            </p:extLst>
          </p:nvPr>
        </p:nvGraphicFramePr>
        <p:xfrm>
          <a:off x="609600" y="1208405"/>
          <a:ext cx="10972800" cy="93345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algn="ctr" defTabSz="914400" rtl="0" eaLnBrk="1" latinLnBrk="0" hangingPunct="1">
                        <a:lnSpc>
                          <a:spcPct val="115000"/>
                        </a:lnSpc>
                        <a:spcAft>
                          <a:spcPts val="0"/>
                        </a:spcAft>
                      </a:pPr>
                      <a:r>
                        <a:rPr lang="en-ZA" sz="2400" b="1" kern="1200">
                          <a:solidFill>
                            <a:srgbClr val="000000"/>
                          </a:solidFill>
                          <a:effectLst/>
                          <a:latin typeface="+mn-lt"/>
                          <a:ea typeface="+mn-ea"/>
                          <a:cs typeface="+mn-cs"/>
                        </a:rPr>
                        <a:t>Sub-Programme: Finance and Supply Chain Management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Output Indicator: </a:t>
                      </a:r>
                      <a:r>
                        <a:rPr lang="en-GB" sz="2400" b="1" kern="1200">
                          <a:solidFill>
                            <a:srgbClr val="000000"/>
                          </a:solidFill>
                          <a:effectLst/>
                          <a:latin typeface="+mn-lt"/>
                          <a:ea typeface="+mn-ea"/>
                          <a:cs typeface="+mn-cs"/>
                        </a:rPr>
                        <a:t>Unqualified audit opinion achieved by the OHSC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294672" y="2587727"/>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Unqualified audit opinion</a:t>
            </a:r>
          </a:p>
        </p:txBody>
      </p:sp>
      <p:sp>
        <p:nvSpPr>
          <p:cNvPr id="15" name="Rectangle 14">
            <a:extLst>
              <a:ext uri="{FF2B5EF4-FFF2-40B4-BE49-F238E27FC236}">
                <a16:creationId xmlns:a16="http://schemas.microsoft.com/office/drawing/2014/main" id="{7B089DAA-AF68-4A88-9E64-4A8FF6029C21}"/>
              </a:ext>
            </a:extLst>
          </p:cNvPr>
          <p:cNvSpPr/>
          <p:nvPr/>
        </p:nvSpPr>
        <p:spPr>
          <a:xfrm>
            <a:off x="5874412" y="2587726"/>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Unqualified audit opinion</a:t>
            </a:r>
          </a:p>
        </p:txBody>
      </p:sp>
      <p:sp>
        <p:nvSpPr>
          <p:cNvPr id="17" name="Rectangle 16">
            <a:extLst>
              <a:ext uri="{FF2B5EF4-FFF2-40B4-BE49-F238E27FC236}">
                <a16:creationId xmlns:a16="http://schemas.microsoft.com/office/drawing/2014/main" id="{9CCED86B-DB0A-43D8-9A82-49A385E3AF7C}"/>
              </a:ext>
            </a:extLst>
          </p:cNvPr>
          <p:cNvSpPr/>
          <p:nvPr/>
        </p:nvSpPr>
        <p:spPr>
          <a:xfrm>
            <a:off x="3084542" y="2612851"/>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Unqualified audit opinion</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1569878133"/>
              </p:ext>
            </p:extLst>
          </p:nvPr>
        </p:nvGraphicFramePr>
        <p:xfrm>
          <a:off x="294672" y="4295397"/>
          <a:ext cx="11033760" cy="868362"/>
        </p:xfrm>
        <a:graphic>
          <a:graphicData uri="http://schemas.openxmlformats.org/drawingml/2006/table">
            <a:tbl>
              <a:tblPr firstRow="1" bandRow="1">
                <a:tableStyleId>{5C22544A-7EE6-4342-B048-85BDC9FD1C3A}</a:tableStyleId>
              </a:tblPr>
              <a:tblGrid>
                <a:gridCol w="11033760">
                  <a:extLst>
                    <a:ext uri="{9D8B030D-6E8A-4147-A177-3AD203B41FA5}">
                      <a16:colId xmlns:a16="http://schemas.microsoft.com/office/drawing/2014/main" val="3356327899"/>
                    </a:ext>
                  </a:extLst>
                </a:gridCol>
              </a:tblGrid>
              <a:tr h="86836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a:solidFill>
                            <a:srgbClr val="000000"/>
                          </a:solidFill>
                          <a:effectLst/>
                          <a:latin typeface="+mn-lt"/>
                          <a:ea typeface="+mn-ea"/>
                          <a:cs typeface="+mn-cs"/>
                        </a:rPr>
                        <a:t>The OHSC achieved an unqualified audit opinion from the Auditor General South Africa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3" name="Arrow: Pentagon 2">
            <a:extLst>
              <a:ext uri="{FF2B5EF4-FFF2-40B4-BE49-F238E27FC236}">
                <a16:creationId xmlns:a16="http://schemas.microsoft.com/office/drawing/2014/main" id="{9BB905E5-D034-4B79-A617-53694452D2AC}"/>
              </a:ext>
            </a:extLst>
          </p:cNvPr>
          <p:cNvSpPr/>
          <p:nvPr/>
        </p:nvSpPr>
        <p:spPr>
          <a:xfrm>
            <a:off x="16040" y="1"/>
            <a:ext cx="1217596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 </a:t>
            </a:r>
          </a:p>
        </p:txBody>
      </p:sp>
      <p:sp>
        <p:nvSpPr>
          <p:cNvPr id="10" name="Rectangle 9">
            <a:extLst>
              <a:ext uri="{FF2B5EF4-FFF2-40B4-BE49-F238E27FC236}">
                <a16:creationId xmlns:a16="http://schemas.microsoft.com/office/drawing/2014/main" id="{69E4C7AB-6EB2-4ADC-8540-E333158BA76B}"/>
              </a:ext>
            </a:extLst>
          </p:cNvPr>
          <p:cNvSpPr/>
          <p:nvPr/>
        </p:nvSpPr>
        <p:spPr>
          <a:xfrm>
            <a:off x="8621317" y="2587725"/>
            <a:ext cx="2621280" cy="1682546"/>
          </a:xfrm>
          <a:prstGeom prst="rect">
            <a:avLst/>
          </a:prstGeom>
          <a:solidFill>
            <a:srgbClr val="007A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Unqualified audit opinion</a:t>
            </a:r>
          </a:p>
        </p:txBody>
      </p:sp>
      <p:sp>
        <p:nvSpPr>
          <p:cNvPr id="11" name="Slide Number Placeholder 2">
            <a:extLst>
              <a:ext uri="{FF2B5EF4-FFF2-40B4-BE49-F238E27FC236}">
                <a16:creationId xmlns:a16="http://schemas.microsoft.com/office/drawing/2014/main" id="{DB733B51-3451-4626-BFCD-0194DF9BA57A}"/>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22</a:t>
            </a:fld>
            <a:endParaRPr lang="en-GB" sz="1600" b="1">
              <a:solidFill>
                <a:schemeClr val="accent1"/>
              </a:solidFill>
            </a:endParaRPr>
          </a:p>
        </p:txBody>
      </p:sp>
    </p:spTree>
    <p:extLst>
      <p:ext uri="{BB962C8B-B14F-4D97-AF65-F5344CB8AC3E}">
        <p14:creationId xmlns:p14="http://schemas.microsoft.com/office/powerpoint/2010/main" val="273475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nvPr>
        </p:nvGraphicFramePr>
        <p:xfrm>
          <a:off x="609600" y="1341341"/>
          <a:ext cx="10972800" cy="129921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algn="ctr" defTabSz="914400" rtl="0" eaLnBrk="1" latinLnBrk="0" hangingPunct="1">
                        <a:lnSpc>
                          <a:spcPct val="115000"/>
                        </a:lnSpc>
                        <a:spcAft>
                          <a:spcPts val="0"/>
                        </a:spcAft>
                      </a:pPr>
                      <a:r>
                        <a:rPr lang="en-GB" sz="2400" b="1" kern="1200">
                          <a:solidFill>
                            <a:srgbClr val="000000"/>
                          </a:solidFill>
                          <a:effectLst/>
                          <a:latin typeface="+mn-lt"/>
                          <a:ea typeface="+mn-ea"/>
                          <a:cs typeface="+mn-cs"/>
                        </a:rPr>
                        <a:t>Sub-Programme: Information and Communication Technology </a:t>
                      </a:r>
                      <a:endParaRPr lang="en-ZA" sz="2400" b="1" kern="1200">
                        <a:solidFill>
                          <a:srgbClr val="00000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Performance Indicator: </a:t>
                      </a:r>
                      <a:r>
                        <a:rPr lang="en-GB" sz="2400" b="1">
                          <a:solidFill>
                            <a:srgbClr val="000000"/>
                          </a:solidFill>
                          <a:latin typeface="+mn-lt"/>
                        </a:rPr>
                        <a:t>Percentage of ICT availability for core OHSC services</a:t>
                      </a:r>
                      <a:endParaRPr lang="en-GB" sz="2400" b="1" kern="1200">
                        <a:solidFill>
                          <a:srgbClr val="000000"/>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31849"/>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095999" y="2931848"/>
            <a:ext cx="2799425" cy="17165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95%</a:t>
            </a:r>
          </a:p>
        </p:txBody>
      </p:sp>
      <p:sp>
        <p:nvSpPr>
          <p:cNvPr id="17" name="Rectangle 16">
            <a:extLst>
              <a:ext uri="{FF2B5EF4-FFF2-40B4-BE49-F238E27FC236}">
                <a16:creationId xmlns:a16="http://schemas.microsoft.com/office/drawing/2014/main" id="{9CCED86B-DB0A-43D8-9A82-49A385E3AF7C}"/>
              </a:ext>
            </a:extLst>
          </p:cNvPr>
          <p:cNvSpPr/>
          <p:nvPr/>
        </p:nvSpPr>
        <p:spPr>
          <a:xfrm>
            <a:off x="3337559" y="2931848"/>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644731509"/>
              </p:ext>
            </p:extLst>
          </p:nvPr>
        </p:nvGraphicFramePr>
        <p:xfrm>
          <a:off x="548640" y="4973731"/>
          <a:ext cx="11033760" cy="982226"/>
        </p:xfrm>
        <a:graphic>
          <a:graphicData uri="http://schemas.openxmlformats.org/drawingml/2006/table">
            <a:tbl>
              <a:tblPr firstRow="1" bandRow="1">
                <a:tableStyleId>{5C22544A-7EE6-4342-B048-85BDC9FD1C3A}</a:tableStyleId>
              </a:tblPr>
              <a:tblGrid>
                <a:gridCol w="11033760">
                  <a:extLst>
                    <a:ext uri="{9D8B030D-6E8A-4147-A177-3AD203B41FA5}">
                      <a16:colId xmlns:a16="http://schemas.microsoft.com/office/drawing/2014/main" val="3356327899"/>
                    </a:ext>
                  </a:extLst>
                </a:gridCol>
              </a:tblGrid>
              <a:tr h="98222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a:solidFill>
                            <a:srgbClr val="000000"/>
                          </a:solidFill>
                          <a:effectLst/>
                          <a:latin typeface="+mn-lt"/>
                          <a:ea typeface="+mn-ea"/>
                          <a:cs typeface="+mn-cs"/>
                        </a:rPr>
                        <a:t>The IT systems operated efficiently due to close monitoring of systems, contracts with service providers and implementation of automation.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3" name="Rectangle 2">
            <a:extLst>
              <a:ext uri="{FF2B5EF4-FFF2-40B4-BE49-F238E27FC236}">
                <a16:creationId xmlns:a16="http://schemas.microsoft.com/office/drawing/2014/main" id="{3B35558A-F12B-4E78-BCAA-DC59973C3A91}"/>
              </a:ext>
            </a:extLst>
          </p:cNvPr>
          <p:cNvSpPr/>
          <p:nvPr/>
        </p:nvSpPr>
        <p:spPr>
          <a:xfrm>
            <a:off x="9052560" y="2922359"/>
            <a:ext cx="2560321" cy="1701523"/>
          </a:xfrm>
          <a:prstGeom prst="rect">
            <a:avLst/>
          </a:prstGeom>
          <a:solidFill>
            <a:srgbClr val="007A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r>
              <a:rPr lang="en-ZA" b="1">
                <a:solidFill>
                  <a:srgbClr val="FFFFFF"/>
                </a:solidFill>
              </a:rPr>
              <a:t>9</a:t>
            </a:r>
            <a:r>
              <a:rPr lang="en-ZA" sz="1800" b="1">
                <a:solidFill>
                  <a:srgbClr val="FFFFFF"/>
                </a:solidFill>
              </a:rPr>
              <a:t>9.84%</a:t>
            </a:r>
          </a:p>
        </p:txBody>
      </p:sp>
      <p:sp>
        <p:nvSpPr>
          <p:cNvPr id="6" name="Arrow: Pentagon 5">
            <a:extLst>
              <a:ext uri="{FF2B5EF4-FFF2-40B4-BE49-F238E27FC236}">
                <a16:creationId xmlns:a16="http://schemas.microsoft.com/office/drawing/2014/main" id="{E55BFC21-71D5-4FE2-AEF2-CE841E828549}"/>
              </a:ext>
            </a:extLst>
          </p:cNvPr>
          <p:cNvSpPr/>
          <p:nvPr/>
        </p:nvSpPr>
        <p:spPr>
          <a:xfrm>
            <a:off x="16040" y="1"/>
            <a:ext cx="1217596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 </a:t>
            </a:r>
          </a:p>
        </p:txBody>
      </p:sp>
      <p:sp>
        <p:nvSpPr>
          <p:cNvPr id="10" name="Slide Number Placeholder 2">
            <a:extLst>
              <a:ext uri="{FF2B5EF4-FFF2-40B4-BE49-F238E27FC236}">
                <a16:creationId xmlns:a16="http://schemas.microsoft.com/office/drawing/2014/main" id="{F97E027B-F9C3-4D30-B619-DDB0577E8574}"/>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23</a:t>
            </a:fld>
            <a:endParaRPr lang="en-GB" sz="1600" b="1">
              <a:solidFill>
                <a:schemeClr val="accent1"/>
              </a:solidFill>
            </a:endParaRPr>
          </a:p>
        </p:txBody>
      </p:sp>
    </p:spTree>
    <p:extLst>
      <p:ext uri="{BB962C8B-B14F-4D97-AF65-F5344CB8AC3E}">
        <p14:creationId xmlns:p14="http://schemas.microsoft.com/office/powerpoint/2010/main" val="99064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895909772"/>
              </p:ext>
            </p:extLst>
          </p:nvPr>
        </p:nvGraphicFramePr>
        <p:xfrm>
          <a:off x="609600" y="1341341"/>
          <a:ext cx="10972800" cy="129921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algn="ctr" defTabSz="914400" rtl="0" eaLnBrk="1" latinLnBrk="0" hangingPunct="1">
                        <a:lnSpc>
                          <a:spcPct val="115000"/>
                        </a:lnSpc>
                        <a:spcAft>
                          <a:spcPts val="0"/>
                        </a:spcAft>
                      </a:pPr>
                      <a:r>
                        <a:rPr lang="en-GB" sz="2400" b="1" kern="1200">
                          <a:solidFill>
                            <a:srgbClr val="000000"/>
                          </a:solidFill>
                          <a:effectLst/>
                          <a:latin typeface="+mn-lt"/>
                          <a:ea typeface="+mn-ea"/>
                          <a:cs typeface="+mn-cs"/>
                        </a:rPr>
                        <a:t>Sub-Programme: Information and Communication Technology </a:t>
                      </a:r>
                      <a:endParaRPr lang="en-ZA" sz="2400" b="1" kern="1200">
                        <a:solidFill>
                          <a:srgbClr val="00000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Performance Indicator: </a:t>
                      </a:r>
                      <a:r>
                        <a:rPr lang="en-GB" sz="2400" b="1">
                          <a:solidFill>
                            <a:srgbClr val="000000"/>
                          </a:solidFill>
                          <a:latin typeface="+mn-lt"/>
                        </a:rPr>
                        <a:t>Percentage of ICT availability for OHSC support services</a:t>
                      </a:r>
                      <a:endParaRPr lang="en-GB" sz="2400" b="1" kern="1200">
                        <a:solidFill>
                          <a:srgbClr val="000000"/>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31849"/>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095999" y="2931848"/>
            <a:ext cx="2799425" cy="171656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95%</a:t>
            </a:r>
          </a:p>
        </p:txBody>
      </p:sp>
      <p:sp>
        <p:nvSpPr>
          <p:cNvPr id="17" name="Rectangle 16">
            <a:extLst>
              <a:ext uri="{FF2B5EF4-FFF2-40B4-BE49-F238E27FC236}">
                <a16:creationId xmlns:a16="http://schemas.microsoft.com/office/drawing/2014/main" id="{9CCED86B-DB0A-43D8-9A82-49A385E3AF7C}"/>
              </a:ext>
            </a:extLst>
          </p:cNvPr>
          <p:cNvSpPr/>
          <p:nvPr/>
        </p:nvSpPr>
        <p:spPr>
          <a:xfrm>
            <a:off x="3337559" y="2931848"/>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 </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387656143"/>
              </p:ext>
            </p:extLst>
          </p:nvPr>
        </p:nvGraphicFramePr>
        <p:xfrm>
          <a:off x="548640" y="4973731"/>
          <a:ext cx="11033760" cy="982226"/>
        </p:xfrm>
        <a:graphic>
          <a:graphicData uri="http://schemas.openxmlformats.org/drawingml/2006/table">
            <a:tbl>
              <a:tblPr firstRow="1" bandRow="1">
                <a:tableStyleId>{5C22544A-7EE6-4342-B048-85BDC9FD1C3A}</a:tableStyleId>
              </a:tblPr>
              <a:tblGrid>
                <a:gridCol w="11033760">
                  <a:extLst>
                    <a:ext uri="{9D8B030D-6E8A-4147-A177-3AD203B41FA5}">
                      <a16:colId xmlns:a16="http://schemas.microsoft.com/office/drawing/2014/main" val="3356327899"/>
                    </a:ext>
                  </a:extLst>
                </a:gridCol>
              </a:tblGrid>
              <a:tr h="98222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a:solidFill>
                            <a:srgbClr val="000000"/>
                          </a:solidFill>
                          <a:effectLst/>
                          <a:latin typeface="+mn-lt"/>
                          <a:ea typeface="+mn-ea"/>
                          <a:cs typeface="+mn-cs"/>
                        </a:rPr>
                        <a:t>The IT systems operated efficiently due to close monitoring of systems, contracts with service providers and implementation of automation.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3" name="Rectangle 2">
            <a:extLst>
              <a:ext uri="{FF2B5EF4-FFF2-40B4-BE49-F238E27FC236}">
                <a16:creationId xmlns:a16="http://schemas.microsoft.com/office/drawing/2014/main" id="{3B35558A-F12B-4E78-BCAA-DC59973C3A91}"/>
              </a:ext>
            </a:extLst>
          </p:cNvPr>
          <p:cNvSpPr/>
          <p:nvPr/>
        </p:nvSpPr>
        <p:spPr>
          <a:xfrm>
            <a:off x="9052560" y="2922359"/>
            <a:ext cx="2560321" cy="1701523"/>
          </a:xfrm>
          <a:prstGeom prst="rect">
            <a:avLst/>
          </a:prstGeom>
          <a:solidFill>
            <a:srgbClr val="007A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r>
              <a:rPr lang="en-ZA" b="1">
                <a:solidFill>
                  <a:srgbClr val="FFFFFF"/>
                </a:solidFill>
              </a:rPr>
              <a:t>98</a:t>
            </a:r>
            <a:r>
              <a:rPr lang="en-ZA" sz="1800" b="1">
                <a:solidFill>
                  <a:srgbClr val="FFFFFF"/>
                </a:solidFill>
              </a:rPr>
              <a:t>.22%</a:t>
            </a:r>
          </a:p>
        </p:txBody>
      </p:sp>
      <p:sp>
        <p:nvSpPr>
          <p:cNvPr id="6" name="Arrow: Pentagon 5">
            <a:extLst>
              <a:ext uri="{FF2B5EF4-FFF2-40B4-BE49-F238E27FC236}">
                <a16:creationId xmlns:a16="http://schemas.microsoft.com/office/drawing/2014/main" id="{E55BFC21-71D5-4FE2-AEF2-CE841E828549}"/>
              </a:ext>
            </a:extLst>
          </p:cNvPr>
          <p:cNvSpPr/>
          <p:nvPr/>
        </p:nvSpPr>
        <p:spPr>
          <a:xfrm>
            <a:off x="16040" y="1"/>
            <a:ext cx="1217596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 </a:t>
            </a:r>
          </a:p>
        </p:txBody>
      </p:sp>
      <p:sp>
        <p:nvSpPr>
          <p:cNvPr id="10" name="Slide Number Placeholder 2">
            <a:extLst>
              <a:ext uri="{FF2B5EF4-FFF2-40B4-BE49-F238E27FC236}">
                <a16:creationId xmlns:a16="http://schemas.microsoft.com/office/drawing/2014/main" id="{943F6435-88B7-40E1-8D73-68EA49E8A7CD}"/>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24</a:t>
            </a:fld>
            <a:endParaRPr lang="en-GB" sz="1600" b="1">
              <a:solidFill>
                <a:schemeClr val="accent1"/>
              </a:solidFill>
            </a:endParaRPr>
          </a:p>
        </p:txBody>
      </p:sp>
    </p:spTree>
    <p:extLst>
      <p:ext uri="{BB962C8B-B14F-4D97-AF65-F5344CB8AC3E}">
        <p14:creationId xmlns:p14="http://schemas.microsoft.com/office/powerpoint/2010/main" val="219978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049815136"/>
              </p:ext>
            </p:extLst>
          </p:nvPr>
        </p:nvGraphicFramePr>
        <p:xfrm>
          <a:off x="609600" y="1208405"/>
          <a:ext cx="10972800" cy="166497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algn="ctr" defTabSz="914400" rtl="0" eaLnBrk="1" latinLnBrk="0" hangingPunct="1">
                        <a:lnSpc>
                          <a:spcPct val="115000"/>
                        </a:lnSpc>
                        <a:spcAft>
                          <a:spcPts val="0"/>
                        </a:spcAft>
                      </a:pPr>
                      <a:r>
                        <a:rPr lang="en-GB" sz="2400" b="1" kern="1200">
                          <a:solidFill>
                            <a:srgbClr val="000000"/>
                          </a:solidFill>
                          <a:effectLst/>
                          <a:latin typeface="+mn-lt"/>
                          <a:ea typeface="+mn-ea"/>
                          <a:cs typeface="+mn-cs"/>
                        </a:rPr>
                        <a:t>Sub-Programme: Communication and Stakeholder Relations </a:t>
                      </a:r>
                      <a:endParaRPr lang="en-ZA" sz="2400" b="1" kern="1200">
                        <a:solidFill>
                          <a:srgbClr val="00000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Output Indicator: </a:t>
                      </a:r>
                      <a:r>
                        <a:rPr lang="en-GB" sz="2400" b="1" kern="1200">
                          <a:solidFill>
                            <a:srgbClr val="000000"/>
                          </a:solidFill>
                          <a:effectLst/>
                          <a:latin typeface="+mn-lt"/>
                          <a:ea typeface="+mn-ea"/>
                          <a:cs typeface="+mn-cs"/>
                        </a:rPr>
                        <a:t>Number of community stakeholder engagements to raise public awareness on the role and powers of the OHSC and Health Ombud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3019036"/>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007527" y="3019036"/>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12</a:t>
            </a:r>
          </a:p>
        </p:txBody>
      </p:sp>
      <p:sp>
        <p:nvSpPr>
          <p:cNvPr id="17" name="Rectangle 16">
            <a:extLst>
              <a:ext uri="{FF2B5EF4-FFF2-40B4-BE49-F238E27FC236}">
                <a16:creationId xmlns:a16="http://schemas.microsoft.com/office/drawing/2014/main" id="{9CCED86B-DB0A-43D8-9A82-49A385E3AF7C}"/>
              </a:ext>
            </a:extLst>
          </p:cNvPr>
          <p:cNvSpPr/>
          <p:nvPr/>
        </p:nvSpPr>
        <p:spPr>
          <a:xfrm>
            <a:off x="3293323" y="3019035"/>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1021528110"/>
              </p:ext>
            </p:extLst>
          </p:nvPr>
        </p:nvGraphicFramePr>
        <p:xfrm>
          <a:off x="397723" y="4741571"/>
          <a:ext cx="11033760" cy="1310640"/>
        </p:xfrm>
        <a:graphic>
          <a:graphicData uri="http://schemas.openxmlformats.org/drawingml/2006/table">
            <a:tbl>
              <a:tblPr firstRow="1" bandRow="1">
                <a:tableStyleId>{5C22544A-7EE6-4342-B048-85BDC9FD1C3A}</a:tableStyleId>
              </a:tblPr>
              <a:tblGrid>
                <a:gridCol w="11033760">
                  <a:extLst>
                    <a:ext uri="{9D8B030D-6E8A-4147-A177-3AD203B41FA5}">
                      <a16:colId xmlns:a16="http://schemas.microsoft.com/office/drawing/2014/main" val="3356327899"/>
                    </a:ext>
                  </a:extLst>
                </a:gridCol>
              </a:tblGrid>
              <a:tr h="982226">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kern="1200">
                          <a:solidFill>
                            <a:srgbClr val="000000"/>
                          </a:solidFill>
                          <a:effectLst/>
                          <a:latin typeface="+mn-lt"/>
                          <a:ea typeface="+mn-ea"/>
                          <a:cs typeface="+mn-cs"/>
                        </a:rPr>
                        <a:t>Legal restrictions on travel and gatherings introduced to combat the spread of COVID-19 constrained stakeholder engagement.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kern="1200">
                          <a:solidFill>
                            <a:srgbClr val="000000"/>
                          </a:solidFill>
                          <a:effectLst/>
                          <a:latin typeface="+mn-lt"/>
                          <a:ea typeface="+mn-ea"/>
                          <a:cs typeface="+mn-cs"/>
                        </a:rPr>
                        <a:t>Towards the end of the year, as restrictions eased, some public awareness activities were conducted at health establishments and in communities in rural areas of the North West.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EFAB2D74-2118-4569-899E-5D93B054BA57}"/>
              </a:ext>
            </a:extLst>
          </p:cNvPr>
          <p:cNvSpPr/>
          <p:nvPr/>
        </p:nvSpPr>
        <p:spPr>
          <a:xfrm>
            <a:off x="8810445" y="3019779"/>
            <a:ext cx="2579311" cy="166497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ysClr val="windowText" lastClr="000000"/>
                </a:solidFill>
              </a:rPr>
              <a:t>Actual Achievement 2020/21</a:t>
            </a:r>
          </a:p>
          <a:p>
            <a:pPr algn="ctr"/>
            <a:endParaRPr lang="en-ZA" b="1">
              <a:solidFill>
                <a:srgbClr val="FFFFFF"/>
              </a:solidFill>
            </a:endParaRPr>
          </a:p>
          <a:p>
            <a:pPr algn="ctr"/>
            <a:r>
              <a:rPr lang="en-ZA" sz="1800" b="1">
                <a:solidFill>
                  <a:sysClr val="windowText" lastClr="000000"/>
                </a:solidFill>
              </a:rPr>
              <a:t>6</a:t>
            </a:r>
          </a:p>
        </p:txBody>
      </p:sp>
      <p:sp>
        <p:nvSpPr>
          <p:cNvPr id="3" name="Arrow: Pentagon 2">
            <a:extLst>
              <a:ext uri="{FF2B5EF4-FFF2-40B4-BE49-F238E27FC236}">
                <a16:creationId xmlns:a16="http://schemas.microsoft.com/office/drawing/2014/main" id="{E8D7D44E-3A0C-4001-B123-0768217A4C27}"/>
              </a:ext>
            </a:extLst>
          </p:cNvPr>
          <p:cNvSpPr/>
          <p:nvPr/>
        </p:nvSpPr>
        <p:spPr>
          <a:xfrm>
            <a:off x="16040" y="1"/>
            <a:ext cx="1217595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 </a:t>
            </a:r>
          </a:p>
        </p:txBody>
      </p:sp>
      <p:sp>
        <p:nvSpPr>
          <p:cNvPr id="10" name="Slide Number Placeholder 2">
            <a:extLst>
              <a:ext uri="{FF2B5EF4-FFF2-40B4-BE49-F238E27FC236}">
                <a16:creationId xmlns:a16="http://schemas.microsoft.com/office/drawing/2014/main" id="{9D9E1463-E27E-4FA0-B356-11485512BC4B}"/>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25</a:t>
            </a:fld>
            <a:endParaRPr lang="en-GB" sz="1600" b="1">
              <a:solidFill>
                <a:schemeClr val="accent1"/>
              </a:solidFill>
            </a:endParaRPr>
          </a:p>
        </p:txBody>
      </p:sp>
    </p:spTree>
    <p:extLst>
      <p:ext uri="{BB962C8B-B14F-4D97-AF65-F5344CB8AC3E}">
        <p14:creationId xmlns:p14="http://schemas.microsoft.com/office/powerpoint/2010/main" val="335825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181671912"/>
              </p:ext>
            </p:extLst>
          </p:nvPr>
        </p:nvGraphicFramePr>
        <p:xfrm>
          <a:off x="609600" y="1295190"/>
          <a:ext cx="10972800" cy="129921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algn="ctr" defTabSz="914400" rtl="0" eaLnBrk="1" latinLnBrk="0" hangingPunct="1">
                        <a:lnSpc>
                          <a:spcPct val="115000"/>
                        </a:lnSpc>
                        <a:spcAft>
                          <a:spcPts val="0"/>
                        </a:spcAft>
                      </a:pPr>
                      <a:r>
                        <a:rPr lang="en-GB" sz="2400" b="1" kern="1200">
                          <a:solidFill>
                            <a:srgbClr val="000000"/>
                          </a:solidFill>
                          <a:effectLst/>
                          <a:latin typeface="+mn-lt"/>
                          <a:ea typeface="+mn-ea"/>
                          <a:cs typeface="+mn-cs"/>
                        </a:rPr>
                        <a:t>Sub-Programme: Communication and Stakeholder Relations </a:t>
                      </a:r>
                      <a:endParaRPr lang="en-ZA" sz="2400" b="1" kern="1200">
                        <a:solidFill>
                          <a:srgbClr val="00000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ctr"/>
                      <a:r>
                        <a:rPr lang="en-ZA" sz="2400" b="1">
                          <a:solidFill>
                            <a:srgbClr val="000000"/>
                          </a:solidFill>
                          <a:latin typeface="+mn-lt"/>
                        </a:rPr>
                        <a:t>Output Indicator: </a:t>
                      </a:r>
                      <a:r>
                        <a:rPr lang="en-GB" sz="2400" b="1" kern="1200">
                          <a:solidFill>
                            <a:srgbClr val="000000"/>
                          </a:solidFill>
                          <a:effectLst/>
                          <a:latin typeface="+mn-lt"/>
                          <a:ea typeface="+mn-ea"/>
                          <a:cs typeface="+mn-cs"/>
                        </a:rPr>
                        <a:t>Number of private sector engagements to raise awareness on the role and powers of the OHSC and Health Ombud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737067"/>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007527" y="2737067"/>
            <a:ext cx="2621280" cy="168254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8</a:t>
            </a:r>
          </a:p>
        </p:txBody>
      </p:sp>
      <p:sp>
        <p:nvSpPr>
          <p:cNvPr id="17" name="Rectangle 16">
            <a:extLst>
              <a:ext uri="{FF2B5EF4-FFF2-40B4-BE49-F238E27FC236}">
                <a16:creationId xmlns:a16="http://schemas.microsoft.com/office/drawing/2014/main" id="{9CCED86B-DB0A-43D8-9A82-49A385E3AF7C}"/>
              </a:ext>
            </a:extLst>
          </p:cNvPr>
          <p:cNvSpPr/>
          <p:nvPr/>
        </p:nvSpPr>
        <p:spPr>
          <a:xfrm>
            <a:off x="3293323" y="2737066"/>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2735476705"/>
              </p:ext>
            </p:extLst>
          </p:nvPr>
        </p:nvGraphicFramePr>
        <p:xfrm>
          <a:off x="509582" y="4678567"/>
          <a:ext cx="11033760" cy="1005840"/>
        </p:xfrm>
        <a:graphic>
          <a:graphicData uri="http://schemas.openxmlformats.org/drawingml/2006/table">
            <a:tbl>
              <a:tblPr firstRow="1" bandRow="1">
                <a:tableStyleId>{5C22544A-7EE6-4342-B048-85BDC9FD1C3A}</a:tableStyleId>
              </a:tblPr>
              <a:tblGrid>
                <a:gridCol w="11033760">
                  <a:extLst>
                    <a:ext uri="{9D8B030D-6E8A-4147-A177-3AD203B41FA5}">
                      <a16:colId xmlns:a16="http://schemas.microsoft.com/office/drawing/2014/main" val="3356327899"/>
                    </a:ext>
                  </a:extLst>
                </a:gridCol>
              </a:tblGrid>
              <a:tr h="982226">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kern="1200">
                          <a:solidFill>
                            <a:srgbClr val="000000"/>
                          </a:solidFill>
                          <a:effectLst/>
                          <a:latin typeface="+mn-lt"/>
                          <a:ea typeface="+mn-ea"/>
                          <a:cs typeface="+mn-cs"/>
                        </a:rPr>
                        <a:t>While webinars were held with health services in the mining sector, general medical practitioners and emergency medical services the number was limited by factors related to the COVID-19 pandemic.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EFAB2D74-2118-4569-899E-5D93B054BA57}"/>
              </a:ext>
            </a:extLst>
          </p:cNvPr>
          <p:cNvSpPr/>
          <p:nvPr/>
        </p:nvSpPr>
        <p:spPr>
          <a:xfrm>
            <a:off x="8810445" y="2737810"/>
            <a:ext cx="2579311" cy="166497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ysClr val="windowText" lastClr="000000"/>
                </a:solidFill>
              </a:rPr>
              <a:t>Actual Achievement 2020/21</a:t>
            </a:r>
          </a:p>
          <a:p>
            <a:pPr algn="ctr"/>
            <a:endParaRPr lang="en-ZA" b="1">
              <a:solidFill>
                <a:srgbClr val="FFFFFF"/>
              </a:solidFill>
            </a:endParaRPr>
          </a:p>
          <a:p>
            <a:pPr algn="ctr"/>
            <a:endParaRPr lang="en-ZA" b="1">
              <a:solidFill>
                <a:srgbClr val="FFFFFF"/>
              </a:solidFill>
            </a:endParaRPr>
          </a:p>
          <a:p>
            <a:pPr algn="ctr"/>
            <a:r>
              <a:rPr lang="en-ZA" sz="1800" b="1">
                <a:solidFill>
                  <a:sysClr val="windowText" lastClr="000000"/>
                </a:solidFill>
              </a:rPr>
              <a:t>3</a:t>
            </a:r>
          </a:p>
        </p:txBody>
      </p:sp>
      <p:sp>
        <p:nvSpPr>
          <p:cNvPr id="3" name="Arrow: Pentagon 2">
            <a:extLst>
              <a:ext uri="{FF2B5EF4-FFF2-40B4-BE49-F238E27FC236}">
                <a16:creationId xmlns:a16="http://schemas.microsoft.com/office/drawing/2014/main" id="{E8D7D44E-3A0C-4001-B123-0768217A4C27}"/>
              </a:ext>
            </a:extLst>
          </p:cNvPr>
          <p:cNvSpPr/>
          <p:nvPr/>
        </p:nvSpPr>
        <p:spPr>
          <a:xfrm>
            <a:off x="16040" y="1"/>
            <a:ext cx="1217595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1: ADMINISTRATION </a:t>
            </a:r>
          </a:p>
        </p:txBody>
      </p:sp>
      <p:sp>
        <p:nvSpPr>
          <p:cNvPr id="10" name="Slide Number Placeholder 2">
            <a:extLst>
              <a:ext uri="{FF2B5EF4-FFF2-40B4-BE49-F238E27FC236}">
                <a16:creationId xmlns:a16="http://schemas.microsoft.com/office/drawing/2014/main" id="{25BF5FD4-C3F0-409E-9FCE-909A78768557}"/>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26</a:t>
            </a:fld>
            <a:endParaRPr lang="en-GB" sz="1600" b="1">
              <a:solidFill>
                <a:schemeClr val="accent1"/>
              </a:solidFill>
            </a:endParaRPr>
          </a:p>
        </p:txBody>
      </p:sp>
    </p:spTree>
    <p:extLst>
      <p:ext uri="{BB962C8B-B14F-4D97-AF65-F5344CB8AC3E}">
        <p14:creationId xmlns:p14="http://schemas.microsoft.com/office/powerpoint/2010/main" val="234185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109B-7825-47BC-85D8-346BEC1F2D6E}"/>
              </a:ext>
            </a:extLst>
          </p:cNvPr>
          <p:cNvSpPr>
            <a:spLocks noGrp="1"/>
          </p:cNvSpPr>
          <p:nvPr>
            <p:ph idx="1"/>
          </p:nvPr>
        </p:nvSpPr>
        <p:spPr>
          <a:xfrm>
            <a:off x="609600" y="1694526"/>
            <a:ext cx="10972800" cy="3019518"/>
          </a:xfrm>
        </p:spPr>
        <p:txBody>
          <a:bodyPr>
            <a:normAutofit/>
          </a:bodyPr>
          <a:lstStyle/>
          <a:p>
            <a:pPr marL="0" indent="0">
              <a:buNone/>
            </a:pPr>
            <a:r>
              <a:rPr lang="en-US" b="1" i="0">
                <a:solidFill>
                  <a:srgbClr val="000000"/>
                </a:solidFill>
              </a:rPr>
              <a:t>OUTCOME:</a:t>
            </a:r>
          </a:p>
          <a:p>
            <a:r>
              <a:rPr lang="en-GB" i="0">
                <a:solidFill>
                  <a:srgbClr val="000000"/>
                </a:solidFill>
              </a:rPr>
              <a:t>Compliance with Norms and Standards is effectively monitored </a:t>
            </a:r>
            <a:endParaRPr lang="en-US" i="0">
              <a:solidFill>
                <a:srgbClr val="000000"/>
              </a:solidFill>
            </a:endParaRPr>
          </a:p>
          <a:p>
            <a:pPr marL="0" indent="0">
              <a:buNone/>
            </a:pPr>
            <a:endParaRPr lang="en-US" b="1" i="0">
              <a:solidFill>
                <a:srgbClr val="000000"/>
              </a:solidFill>
            </a:endParaRPr>
          </a:p>
          <a:p>
            <a:pPr marL="0" indent="0">
              <a:buNone/>
            </a:pPr>
            <a:r>
              <a:rPr lang="en-US" b="1" i="0">
                <a:solidFill>
                  <a:srgbClr val="000000"/>
                </a:solidFill>
              </a:rPr>
              <a:t>PROGRAMME PURPOSE:</a:t>
            </a:r>
          </a:p>
          <a:p>
            <a:r>
              <a:rPr lang="en-GB" i="0">
                <a:solidFill>
                  <a:srgbClr val="000000"/>
                </a:solidFill>
              </a:rPr>
              <a:t>The purpose of the Compliance Inspectorate is to inspect health establishments against prescribed norms and standards.</a:t>
            </a:r>
            <a:endParaRPr lang="en-US" i="0">
              <a:solidFill>
                <a:srgbClr val="000000"/>
              </a:solidFill>
            </a:endParaRPr>
          </a:p>
        </p:txBody>
      </p:sp>
      <p:sp>
        <p:nvSpPr>
          <p:cNvPr id="6" name="Arrow: Pentagon 5">
            <a:extLst>
              <a:ext uri="{FF2B5EF4-FFF2-40B4-BE49-F238E27FC236}">
                <a16:creationId xmlns:a16="http://schemas.microsoft.com/office/drawing/2014/main" id="{88865970-DA91-459D-A5C7-8D43B7D9B9A0}"/>
              </a:ext>
            </a:extLst>
          </p:cNvPr>
          <p:cNvSpPr/>
          <p:nvPr/>
        </p:nvSpPr>
        <p:spPr>
          <a:xfrm>
            <a:off x="0" y="0"/>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2: COMPLIANCE INSPECTORATE</a:t>
            </a:r>
            <a:endParaRPr lang="en-GB"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6509C5BF-CC45-43E0-8E85-AB787AAEE2C3}"/>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27</a:t>
            </a:fld>
            <a:endParaRPr lang="en-GB" sz="1600" b="1">
              <a:solidFill>
                <a:schemeClr val="accent1"/>
              </a:solidFill>
            </a:endParaRPr>
          </a:p>
        </p:txBody>
      </p:sp>
    </p:spTree>
    <p:extLst>
      <p:ext uri="{BB962C8B-B14F-4D97-AF65-F5344CB8AC3E}">
        <p14:creationId xmlns:p14="http://schemas.microsoft.com/office/powerpoint/2010/main" val="157254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4060767027"/>
              </p:ext>
            </p:extLst>
          </p:nvPr>
        </p:nvGraphicFramePr>
        <p:xfrm>
          <a:off x="609598" y="1305490"/>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kern="1200">
                          <a:solidFill>
                            <a:srgbClr val="000000"/>
                          </a:solidFill>
                          <a:effectLst/>
                          <a:latin typeface="+mn-lt"/>
                          <a:ea typeface="+mn-ea"/>
                          <a:cs typeface="+mn-cs"/>
                        </a:rPr>
                        <a:t>COMPLIANCE INSPECTORATE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marL="0" algn="ctr" defTabSz="914400" rtl="0" eaLnBrk="1" latinLnBrk="0" hangingPunct="1">
                        <a:lnSpc>
                          <a:spcPct val="100000"/>
                        </a:lnSpc>
                        <a:spcAft>
                          <a:spcPts val="0"/>
                        </a:spcAft>
                      </a:pPr>
                      <a:r>
                        <a:rPr lang="en-ZA" sz="2400" b="1">
                          <a:solidFill>
                            <a:srgbClr val="000000"/>
                          </a:solidFill>
                          <a:latin typeface="+mn-lt"/>
                        </a:rPr>
                        <a:t>Output Indicator: </a:t>
                      </a:r>
                      <a:r>
                        <a:rPr lang="en-GB" sz="2400" b="1" kern="1200">
                          <a:solidFill>
                            <a:srgbClr val="000000"/>
                          </a:solidFill>
                          <a:latin typeface="+mn-lt"/>
                          <a:ea typeface="+mn-ea"/>
                          <a:cs typeface="+mn-cs"/>
                        </a:rPr>
                        <a:t>Percentage of public health establishments inspected for compliance with the norms and standards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609598" y="3151404"/>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19.13%</a:t>
            </a:r>
          </a:p>
          <a:p>
            <a:pPr algn="ctr"/>
            <a:r>
              <a:rPr lang="en-ZA" sz="1800" b="1">
                <a:solidFill>
                  <a:srgbClr val="FFFFFF"/>
                </a:solidFill>
              </a:rPr>
              <a:t>(730/3816)</a:t>
            </a:r>
          </a:p>
        </p:txBody>
      </p:sp>
      <p:sp>
        <p:nvSpPr>
          <p:cNvPr id="15" name="Rectangle 14">
            <a:extLst>
              <a:ext uri="{FF2B5EF4-FFF2-40B4-BE49-F238E27FC236}">
                <a16:creationId xmlns:a16="http://schemas.microsoft.com/office/drawing/2014/main" id="{7B089DAA-AF68-4A88-9E64-4A8FF6029C21}"/>
              </a:ext>
            </a:extLst>
          </p:cNvPr>
          <p:cNvSpPr/>
          <p:nvPr/>
        </p:nvSpPr>
        <p:spPr>
          <a:xfrm>
            <a:off x="6176676" y="3151403"/>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GB" sz="1800" b="1">
                <a:solidFill>
                  <a:srgbClr val="FFFFFF"/>
                </a:solidFill>
              </a:rPr>
              <a:t>10%</a:t>
            </a:r>
          </a:p>
          <a:p>
            <a:pPr algn="ctr"/>
            <a:r>
              <a:rPr lang="en-GB" sz="1800" b="1">
                <a:solidFill>
                  <a:srgbClr val="FFFFFF"/>
                </a:solidFill>
              </a:rPr>
              <a:t>(382 of 3 816)</a:t>
            </a:r>
            <a:endParaRPr lang="en-ZA" sz="1800" b="1">
              <a:solidFill>
                <a:srgbClr val="FFFFFF"/>
              </a:solidFill>
            </a:endParaRPr>
          </a:p>
        </p:txBody>
      </p:sp>
      <p:sp>
        <p:nvSpPr>
          <p:cNvPr id="17" name="Rectangle 16">
            <a:extLst>
              <a:ext uri="{FF2B5EF4-FFF2-40B4-BE49-F238E27FC236}">
                <a16:creationId xmlns:a16="http://schemas.microsoft.com/office/drawing/2014/main" id="{9CCED86B-DB0A-43D8-9A82-49A385E3AF7C}"/>
              </a:ext>
            </a:extLst>
          </p:cNvPr>
          <p:cNvSpPr/>
          <p:nvPr/>
        </p:nvSpPr>
        <p:spPr>
          <a:xfrm>
            <a:off x="3394046" y="3151404"/>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16.95%</a:t>
            </a:r>
          </a:p>
          <a:p>
            <a:pPr algn="ctr"/>
            <a:r>
              <a:rPr lang="en-ZA" sz="1800" b="1">
                <a:solidFill>
                  <a:srgbClr val="FFFFFF"/>
                </a:solidFill>
              </a:rPr>
              <a:t>(647/3816)</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1487832717"/>
              </p:ext>
            </p:extLst>
          </p:nvPr>
        </p:nvGraphicFramePr>
        <p:xfrm>
          <a:off x="609598" y="4913566"/>
          <a:ext cx="10972800" cy="98222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82226">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Eight Early Warning System (EWS) inspections were conducted as a result of media reports – KwaZulu-Natal (1), Gauteng (2), North West (2), Eastern Cape (2) and Limpopo (1)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a:solidFill>
                            <a:srgbClr val="000000"/>
                          </a:solidFill>
                          <a:latin typeface="+mn-lt"/>
                        </a:rPr>
                        <a:t>A total of 23 COVID-19 rapid inspections were conducted, covering all provinces except Limpopo</a:t>
                      </a:r>
                      <a:r>
                        <a:rPr lang="en-ZA" i="0">
                          <a:solidFill>
                            <a:srgbClr val="000000"/>
                          </a:solidFill>
                          <a:latin typeface="+mn-lt"/>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7" name="Rectangle 6">
            <a:extLst>
              <a:ext uri="{FF2B5EF4-FFF2-40B4-BE49-F238E27FC236}">
                <a16:creationId xmlns:a16="http://schemas.microsoft.com/office/drawing/2014/main" id="{20A0B6B1-2317-4055-BFD5-0283AF172B5B}"/>
              </a:ext>
            </a:extLst>
          </p:cNvPr>
          <p:cNvSpPr/>
          <p:nvPr/>
        </p:nvSpPr>
        <p:spPr>
          <a:xfrm>
            <a:off x="8959306" y="3157537"/>
            <a:ext cx="2623092" cy="1682546"/>
          </a:xfrm>
          <a:prstGeom prst="rect">
            <a:avLst/>
          </a:prstGeom>
          <a:solidFill>
            <a:srgbClr val="007A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endParaRPr lang="en-ZA" b="1">
              <a:solidFill>
                <a:srgbClr val="FFFFFF"/>
              </a:solidFill>
            </a:endParaRPr>
          </a:p>
          <a:p>
            <a:pPr algn="ctr"/>
            <a:r>
              <a:rPr lang="en-GB" b="1">
                <a:solidFill>
                  <a:srgbClr val="FFFFFF"/>
                </a:solidFill>
              </a:rPr>
              <a:t>10.14 %</a:t>
            </a:r>
          </a:p>
          <a:p>
            <a:pPr algn="ctr"/>
            <a:r>
              <a:rPr lang="en-GB" b="1">
                <a:solidFill>
                  <a:srgbClr val="FFFFFF"/>
                </a:solidFill>
              </a:rPr>
              <a:t>(387 of 3 816)</a:t>
            </a:r>
            <a:endParaRPr lang="en-ZA" b="1">
              <a:solidFill>
                <a:srgbClr val="FFFFFF"/>
              </a:solidFill>
            </a:endParaRPr>
          </a:p>
        </p:txBody>
      </p:sp>
      <p:sp>
        <p:nvSpPr>
          <p:cNvPr id="3" name="Arrow: Pentagon 2">
            <a:extLst>
              <a:ext uri="{FF2B5EF4-FFF2-40B4-BE49-F238E27FC236}">
                <a16:creationId xmlns:a16="http://schemas.microsoft.com/office/drawing/2014/main" id="{8EB71E14-BE06-4370-BB76-A744323F65F4}"/>
              </a:ext>
            </a:extLst>
          </p:cNvPr>
          <p:cNvSpPr/>
          <p:nvPr/>
        </p:nvSpPr>
        <p:spPr>
          <a:xfrm>
            <a:off x="0" y="-6061"/>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2: COMPLIANCE INSPECTORATE</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CEC736D0-E214-4C0A-A4D0-F7B4E4F5AB0C}"/>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28</a:t>
            </a:fld>
            <a:endParaRPr lang="en-GB" sz="1600" b="1">
              <a:solidFill>
                <a:schemeClr val="accent1"/>
              </a:solidFill>
            </a:endParaRPr>
          </a:p>
        </p:txBody>
      </p:sp>
    </p:spTree>
    <p:extLst>
      <p:ext uri="{BB962C8B-B14F-4D97-AF65-F5344CB8AC3E}">
        <p14:creationId xmlns:p14="http://schemas.microsoft.com/office/powerpoint/2010/main" val="391763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8EB71E14-BE06-4370-BB76-A744323F65F4}"/>
              </a:ext>
            </a:extLst>
          </p:cNvPr>
          <p:cNvSpPr/>
          <p:nvPr/>
        </p:nvSpPr>
        <p:spPr>
          <a:xfrm>
            <a:off x="0" y="-6061"/>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PUBLIC HEs INSPECTED FOR COMPLIANCE WITH THE NORMS AND STANDARDS </a:t>
            </a:r>
          </a:p>
        </p:txBody>
      </p:sp>
      <p:sp>
        <p:nvSpPr>
          <p:cNvPr id="10" name="Slide Number Placeholder 2">
            <a:extLst>
              <a:ext uri="{FF2B5EF4-FFF2-40B4-BE49-F238E27FC236}">
                <a16:creationId xmlns:a16="http://schemas.microsoft.com/office/drawing/2014/main" id="{CEC736D0-E214-4C0A-A4D0-F7B4E4F5AB0C}"/>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29</a:t>
            </a:fld>
            <a:endParaRPr lang="en-GB" sz="1600" b="1">
              <a:solidFill>
                <a:schemeClr val="accent1"/>
              </a:solidFill>
            </a:endParaRPr>
          </a:p>
        </p:txBody>
      </p:sp>
      <p:pic>
        <p:nvPicPr>
          <p:cNvPr id="2" name="Picture 1">
            <a:extLst>
              <a:ext uri="{FF2B5EF4-FFF2-40B4-BE49-F238E27FC236}">
                <a16:creationId xmlns:a16="http://schemas.microsoft.com/office/drawing/2014/main" id="{0F80B01F-D28A-4259-9645-7CA443DAE979}"/>
              </a:ext>
            </a:extLst>
          </p:cNvPr>
          <p:cNvPicPr>
            <a:picLocks noChangeAspect="1"/>
          </p:cNvPicPr>
          <p:nvPr/>
        </p:nvPicPr>
        <p:blipFill>
          <a:blip r:embed="rId2"/>
          <a:stretch>
            <a:fillRect/>
          </a:stretch>
        </p:blipFill>
        <p:spPr>
          <a:xfrm>
            <a:off x="818573" y="1243173"/>
            <a:ext cx="10554853" cy="4674742"/>
          </a:xfrm>
          <a:prstGeom prst="rect">
            <a:avLst/>
          </a:prstGeom>
        </p:spPr>
      </p:pic>
    </p:spTree>
    <p:extLst>
      <p:ext uri="{BB962C8B-B14F-4D97-AF65-F5344CB8AC3E}">
        <p14:creationId xmlns:p14="http://schemas.microsoft.com/office/powerpoint/2010/main" val="95749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rrow: Pentagon 123">
            <a:extLst>
              <a:ext uri="{FF2B5EF4-FFF2-40B4-BE49-F238E27FC236}">
                <a16:creationId xmlns:a16="http://schemas.microsoft.com/office/drawing/2014/main" id="{5F0A39B7-F35E-4E06-85B7-532E374D18CA}"/>
              </a:ext>
            </a:extLst>
          </p:cNvPr>
          <p:cNvSpPr/>
          <p:nvPr/>
        </p:nvSpPr>
        <p:spPr>
          <a:xfrm>
            <a:off x="16042" y="1"/>
            <a:ext cx="12175958" cy="1115621"/>
          </a:xfrm>
          <a:prstGeom prst="homePlate">
            <a:avLst>
              <a:gd name="adj" fmla="val 271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DELEGATION</a:t>
            </a:r>
          </a:p>
          <a:p>
            <a:r>
              <a:rPr lang="en-GB" sz="3600">
                <a:solidFill>
                  <a:srgbClr val="FFFFFF"/>
                </a:solidFill>
                <a:cs typeface="Arial" panose="020B0604020202020204" pitchFamily="34" charset="0"/>
              </a:rPr>
              <a:t>BOARD</a:t>
            </a:r>
          </a:p>
        </p:txBody>
      </p:sp>
      <p:sp>
        <p:nvSpPr>
          <p:cNvPr id="62" name="Slide Number Placeholder 2">
            <a:extLst>
              <a:ext uri="{FF2B5EF4-FFF2-40B4-BE49-F238E27FC236}">
                <a16:creationId xmlns:a16="http://schemas.microsoft.com/office/drawing/2014/main" id="{8CE68D34-BC41-4237-8C0D-F48801BCF9AD}"/>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a:t>
            </a:fld>
            <a:endParaRPr lang="en-GB" sz="1600" b="1">
              <a:solidFill>
                <a:schemeClr val="accent1"/>
              </a:solidFill>
            </a:endParaRPr>
          </a:p>
        </p:txBody>
      </p:sp>
      <p:pic>
        <p:nvPicPr>
          <p:cNvPr id="6" name="object 35">
            <a:extLst>
              <a:ext uri="{FF2B5EF4-FFF2-40B4-BE49-F238E27FC236}">
                <a16:creationId xmlns:a16="http://schemas.microsoft.com/office/drawing/2014/main" id="{91BFA378-94B1-4D93-9915-DB4B79D9CB2A}"/>
              </a:ext>
            </a:extLst>
          </p:cNvPr>
          <p:cNvPicPr/>
          <p:nvPr/>
        </p:nvPicPr>
        <p:blipFill>
          <a:blip r:embed="rId2" cstate="print"/>
          <a:stretch>
            <a:fillRect/>
          </a:stretch>
        </p:blipFill>
        <p:spPr>
          <a:xfrm>
            <a:off x="5840905" y="3121844"/>
            <a:ext cx="719932" cy="802601"/>
          </a:xfrm>
          <a:prstGeom prst="rect">
            <a:avLst/>
          </a:prstGeom>
        </p:spPr>
      </p:pic>
      <p:pic>
        <p:nvPicPr>
          <p:cNvPr id="7" name="object 10">
            <a:extLst>
              <a:ext uri="{FF2B5EF4-FFF2-40B4-BE49-F238E27FC236}">
                <a16:creationId xmlns:a16="http://schemas.microsoft.com/office/drawing/2014/main" id="{5A68AF61-1C00-41E6-BD01-D4CFE9AB63A0}"/>
              </a:ext>
            </a:extLst>
          </p:cNvPr>
          <p:cNvPicPr/>
          <p:nvPr/>
        </p:nvPicPr>
        <p:blipFill>
          <a:blip r:embed="rId3" cstate="print"/>
          <a:stretch>
            <a:fillRect/>
          </a:stretch>
        </p:blipFill>
        <p:spPr>
          <a:xfrm>
            <a:off x="5778095" y="1431196"/>
            <a:ext cx="802589" cy="802601"/>
          </a:xfrm>
          <a:prstGeom prst="rect">
            <a:avLst/>
          </a:prstGeom>
        </p:spPr>
      </p:pic>
      <p:pic>
        <p:nvPicPr>
          <p:cNvPr id="8" name="object 15">
            <a:extLst>
              <a:ext uri="{FF2B5EF4-FFF2-40B4-BE49-F238E27FC236}">
                <a16:creationId xmlns:a16="http://schemas.microsoft.com/office/drawing/2014/main" id="{A07B2AE5-E3A4-459C-BDC6-3E4511A6AD86}"/>
              </a:ext>
            </a:extLst>
          </p:cNvPr>
          <p:cNvPicPr/>
          <p:nvPr/>
        </p:nvPicPr>
        <p:blipFill>
          <a:blip r:embed="rId4" cstate="print"/>
          <a:stretch>
            <a:fillRect/>
          </a:stretch>
        </p:blipFill>
        <p:spPr>
          <a:xfrm>
            <a:off x="1090058" y="3067114"/>
            <a:ext cx="620408" cy="757579"/>
          </a:xfrm>
          <a:prstGeom prst="rect">
            <a:avLst/>
          </a:prstGeom>
        </p:spPr>
      </p:pic>
      <p:pic>
        <p:nvPicPr>
          <p:cNvPr id="9" name="object 19">
            <a:extLst>
              <a:ext uri="{FF2B5EF4-FFF2-40B4-BE49-F238E27FC236}">
                <a16:creationId xmlns:a16="http://schemas.microsoft.com/office/drawing/2014/main" id="{197EB0F6-74A1-407E-B83F-0A56D64A25EB}"/>
              </a:ext>
            </a:extLst>
          </p:cNvPr>
          <p:cNvPicPr/>
          <p:nvPr/>
        </p:nvPicPr>
        <p:blipFill>
          <a:blip r:embed="rId5" cstate="print"/>
          <a:stretch>
            <a:fillRect/>
          </a:stretch>
        </p:blipFill>
        <p:spPr>
          <a:xfrm>
            <a:off x="3326277" y="3121844"/>
            <a:ext cx="770267" cy="786358"/>
          </a:xfrm>
          <a:prstGeom prst="rect">
            <a:avLst/>
          </a:prstGeom>
        </p:spPr>
      </p:pic>
      <p:pic>
        <p:nvPicPr>
          <p:cNvPr id="10" name="object 39">
            <a:extLst>
              <a:ext uri="{FF2B5EF4-FFF2-40B4-BE49-F238E27FC236}">
                <a16:creationId xmlns:a16="http://schemas.microsoft.com/office/drawing/2014/main" id="{FED9479F-3E23-4873-A266-9FBF0B5BC08C}"/>
              </a:ext>
            </a:extLst>
          </p:cNvPr>
          <p:cNvPicPr/>
          <p:nvPr/>
        </p:nvPicPr>
        <p:blipFill>
          <a:blip r:embed="rId6" cstate="print"/>
          <a:stretch>
            <a:fillRect/>
          </a:stretch>
        </p:blipFill>
        <p:spPr>
          <a:xfrm>
            <a:off x="8247894" y="3033306"/>
            <a:ext cx="802601" cy="791387"/>
          </a:xfrm>
          <a:prstGeom prst="rect">
            <a:avLst/>
          </a:prstGeom>
        </p:spPr>
      </p:pic>
      <p:pic>
        <p:nvPicPr>
          <p:cNvPr id="11" name="object 23">
            <a:extLst>
              <a:ext uri="{FF2B5EF4-FFF2-40B4-BE49-F238E27FC236}">
                <a16:creationId xmlns:a16="http://schemas.microsoft.com/office/drawing/2014/main" id="{12AFF577-97E0-47D7-94E5-78A5AD0BFA8D}"/>
              </a:ext>
            </a:extLst>
          </p:cNvPr>
          <p:cNvPicPr/>
          <p:nvPr/>
        </p:nvPicPr>
        <p:blipFill>
          <a:blip r:embed="rId7" cstate="print"/>
          <a:stretch>
            <a:fillRect/>
          </a:stretch>
        </p:blipFill>
        <p:spPr>
          <a:xfrm>
            <a:off x="10367514" y="2966621"/>
            <a:ext cx="734428" cy="799706"/>
          </a:xfrm>
          <a:prstGeom prst="rect">
            <a:avLst/>
          </a:prstGeom>
        </p:spPr>
      </p:pic>
      <p:pic>
        <p:nvPicPr>
          <p:cNvPr id="12" name="object 43">
            <a:extLst>
              <a:ext uri="{FF2B5EF4-FFF2-40B4-BE49-F238E27FC236}">
                <a16:creationId xmlns:a16="http://schemas.microsoft.com/office/drawing/2014/main" id="{6F36C60D-6380-4D0E-BAF5-CDCA5D816F60}"/>
              </a:ext>
            </a:extLst>
          </p:cNvPr>
          <p:cNvPicPr/>
          <p:nvPr/>
        </p:nvPicPr>
        <p:blipFill>
          <a:blip r:embed="rId8" cstate="print"/>
          <a:stretch>
            <a:fillRect/>
          </a:stretch>
        </p:blipFill>
        <p:spPr>
          <a:xfrm>
            <a:off x="904880" y="4514080"/>
            <a:ext cx="802601" cy="802601"/>
          </a:xfrm>
          <a:prstGeom prst="rect">
            <a:avLst/>
          </a:prstGeom>
        </p:spPr>
      </p:pic>
      <p:pic>
        <p:nvPicPr>
          <p:cNvPr id="13" name="object 27">
            <a:extLst>
              <a:ext uri="{FF2B5EF4-FFF2-40B4-BE49-F238E27FC236}">
                <a16:creationId xmlns:a16="http://schemas.microsoft.com/office/drawing/2014/main" id="{24DF70BD-2EF5-4B97-9321-C907BDD9814F}"/>
              </a:ext>
            </a:extLst>
          </p:cNvPr>
          <p:cNvPicPr/>
          <p:nvPr/>
        </p:nvPicPr>
        <p:blipFill>
          <a:blip r:embed="rId9" cstate="print"/>
          <a:stretch>
            <a:fillRect/>
          </a:stretch>
        </p:blipFill>
        <p:spPr>
          <a:xfrm>
            <a:off x="3387553" y="4522174"/>
            <a:ext cx="802601" cy="802589"/>
          </a:xfrm>
          <a:prstGeom prst="rect">
            <a:avLst/>
          </a:prstGeom>
        </p:spPr>
      </p:pic>
      <p:pic>
        <p:nvPicPr>
          <p:cNvPr id="14" name="object 47">
            <a:extLst>
              <a:ext uri="{FF2B5EF4-FFF2-40B4-BE49-F238E27FC236}">
                <a16:creationId xmlns:a16="http://schemas.microsoft.com/office/drawing/2014/main" id="{8125BBE2-22A0-42A8-AB9A-74C5992ADA9C}"/>
              </a:ext>
            </a:extLst>
          </p:cNvPr>
          <p:cNvPicPr/>
          <p:nvPr/>
        </p:nvPicPr>
        <p:blipFill>
          <a:blip r:embed="rId10" cstate="print"/>
          <a:stretch>
            <a:fillRect/>
          </a:stretch>
        </p:blipFill>
        <p:spPr>
          <a:xfrm>
            <a:off x="5840905" y="4514080"/>
            <a:ext cx="649190" cy="802589"/>
          </a:xfrm>
          <a:prstGeom prst="rect">
            <a:avLst/>
          </a:prstGeom>
        </p:spPr>
      </p:pic>
      <p:pic>
        <p:nvPicPr>
          <p:cNvPr id="15" name="object 31">
            <a:extLst>
              <a:ext uri="{FF2B5EF4-FFF2-40B4-BE49-F238E27FC236}">
                <a16:creationId xmlns:a16="http://schemas.microsoft.com/office/drawing/2014/main" id="{69751677-9EA6-47C4-8649-D10402817A39}"/>
              </a:ext>
            </a:extLst>
          </p:cNvPr>
          <p:cNvPicPr/>
          <p:nvPr/>
        </p:nvPicPr>
        <p:blipFill>
          <a:blip r:embed="rId11" cstate="print"/>
          <a:stretch>
            <a:fillRect/>
          </a:stretch>
        </p:blipFill>
        <p:spPr>
          <a:xfrm>
            <a:off x="8296635" y="4530268"/>
            <a:ext cx="802601" cy="802601"/>
          </a:xfrm>
          <a:prstGeom prst="rect">
            <a:avLst/>
          </a:prstGeom>
        </p:spPr>
      </p:pic>
      <p:pic>
        <p:nvPicPr>
          <p:cNvPr id="16" name="object 51">
            <a:extLst>
              <a:ext uri="{FF2B5EF4-FFF2-40B4-BE49-F238E27FC236}">
                <a16:creationId xmlns:a16="http://schemas.microsoft.com/office/drawing/2014/main" id="{12959089-CF08-4FD2-972F-00FDBEADC322}"/>
              </a:ext>
            </a:extLst>
          </p:cNvPr>
          <p:cNvPicPr/>
          <p:nvPr/>
        </p:nvPicPr>
        <p:blipFill>
          <a:blip r:embed="rId12" cstate="print"/>
          <a:stretch>
            <a:fillRect/>
          </a:stretch>
        </p:blipFill>
        <p:spPr>
          <a:xfrm>
            <a:off x="10596576" y="4530268"/>
            <a:ext cx="690544" cy="802601"/>
          </a:xfrm>
          <a:prstGeom prst="rect">
            <a:avLst/>
          </a:prstGeom>
        </p:spPr>
      </p:pic>
      <p:sp>
        <p:nvSpPr>
          <p:cNvPr id="17" name="TextBox 16">
            <a:extLst>
              <a:ext uri="{FF2B5EF4-FFF2-40B4-BE49-F238E27FC236}">
                <a16:creationId xmlns:a16="http://schemas.microsoft.com/office/drawing/2014/main" id="{6367C0C5-6F13-4617-AFCB-A05A141806A5}"/>
              </a:ext>
            </a:extLst>
          </p:cNvPr>
          <p:cNvSpPr txBox="1"/>
          <p:nvPr/>
        </p:nvSpPr>
        <p:spPr>
          <a:xfrm>
            <a:off x="5253327" y="2337014"/>
            <a:ext cx="1895088" cy="523220"/>
          </a:xfrm>
          <a:prstGeom prst="rect">
            <a:avLst/>
          </a:prstGeom>
          <a:noFill/>
        </p:spPr>
        <p:txBody>
          <a:bodyPr wrap="square" rtlCol="0">
            <a:spAutoFit/>
          </a:bodyPr>
          <a:lstStyle/>
          <a:p>
            <a:pPr algn="ctr"/>
            <a:r>
              <a:rPr lang="en-ZA" sz="1400" b="1"/>
              <a:t>Dr EM Kenoshi</a:t>
            </a:r>
          </a:p>
          <a:p>
            <a:pPr algn="ctr"/>
            <a:r>
              <a:rPr lang="en-ZA" sz="1400" b="1"/>
              <a:t>Chairperson</a:t>
            </a:r>
          </a:p>
        </p:txBody>
      </p:sp>
      <p:sp>
        <p:nvSpPr>
          <p:cNvPr id="18" name="TextBox 17">
            <a:extLst>
              <a:ext uri="{FF2B5EF4-FFF2-40B4-BE49-F238E27FC236}">
                <a16:creationId xmlns:a16="http://schemas.microsoft.com/office/drawing/2014/main" id="{2CBA8CF4-B794-4721-AC23-A00D84A27EB1}"/>
              </a:ext>
            </a:extLst>
          </p:cNvPr>
          <p:cNvSpPr txBox="1"/>
          <p:nvPr/>
        </p:nvSpPr>
        <p:spPr>
          <a:xfrm>
            <a:off x="452718" y="3886401"/>
            <a:ext cx="1895088" cy="523220"/>
          </a:xfrm>
          <a:prstGeom prst="rect">
            <a:avLst/>
          </a:prstGeom>
          <a:noFill/>
        </p:spPr>
        <p:txBody>
          <a:bodyPr wrap="square" rtlCol="0">
            <a:spAutoFit/>
          </a:bodyPr>
          <a:lstStyle/>
          <a:p>
            <a:pPr algn="ctr"/>
            <a:r>
              <a:rPr lang="en-ZA" sz="1400" b="1"/>
              <a:t>Ms OA Montshiwa</a:t>
            </a:r>
          </a:p>
          <a:p>
            <a:pPr algn="ctr"/>
            <a:r>
              <a:rPr lang="en-ZA" sz="1400" b="1"/>
              <a:t>Deputy Chairperson</a:t>
            </a:r>
          </a:p>
        </p:txBody>
      </p:sp>
      <p:sp>
        <p:nvSpPr>
          <p:cNvPr id="19" name="TextBox 18">
            <a:extLst>
              <a:ext uri="{FF2B5EF4-FFF2-40B4-BE49-F238E27FC236}">
                <a16:creationId xmlns:a16="http://schemas.microsoft.com/office/drawing/2014/main" id="{C61C8D2B-351D-45FB-8E33-BDDE6AF1DE81}"/>
              </a:ext>
            </a:extLst>
          </p:cNvPr>
          <p:cNvSpPr txBox="1"/>
          <p:nvPr/>
        </p:nvSpPr>
        <p:spPr>
          <a:xfrm>
            <a:off x="2884091" y="3886401"/>
            <a:ext cx="1895088" cy="523220"/>
          </a:xfrm>
          <a:prstGeom prst="rect">
            <a:avLst/>
          </a:prstGeom>
          <a:noFill/>
        </p:spPr>
        <p:txBody>
          <a:bodyPr wrap="square" rtlCol="0">
            <a:spAutoFit/>
          </a:bodyPr>
          <a:lstStyle/>
          <a:p>
            <a:pPr algn="ctr"/>
            <a:r>
              <a:rPr lang="en-ZA" sz="1400" b="1"/>
              <a:t>Dr Adv M Peenze</a:t>
            </a:r>
          </a:p>
          <a:p>
            <a:pPr algn="ctr"/>
            <a:r>
              <a:rPr lang="en-ZA" sz="1400" b="1"/>
              <a:t>Board Member</a:t>
            </a:r>
          </a:p>
        </p:txBody>
      </p:sp>
      <p:sp>
        <p:nvSpPr>
          <p:cNvPr id="20" name="TextBox 19">
            <a:extLst>
              <a:ext uri="{FF2B5EF4-FFF2-40B4-BE49-F238E27FC236}">
                <a16:creationId xmlns:a16="http://schemas.microsoft.com/office/drawing/2014/main" id="{B31589ED-63C3-4AED-B3DB-8E62944B2134}"/>
              </a:ext>
            </a:extLst>
          </p:cNvPr>
          <p:cNvSpPr txBox="1"/>
          <p:nvPr/>
        </p:nvSpPr>
        <p:spPr>
          <a:xfrm>
            <a:off x="5382250" y="3924445"/>
            <a:ext cx="1895088" cy="523220"/>
          </a:xfrm>
          <a:prstGeom prst="rect">
            <a:avLst/>
          </a:prstGeom>
          <a:noFill/>
        </p:spPr>
        <p:txBody>
          <a:bodyPr wrap="square" rtlCol="0">
            <a:spAutoFit/>
          </a:bodyPr>
          <a:lstStyle/>
          <a:p>
            <a:pPr algn="ctr"/>
            <a:r>
              <a:rPr lang="en-ZA" sz="1400" b="1"/>
              <a:t>Dr M Sengwana</a:t>
            </a:r>
          </a:p>
          <a:p>
            <a:pPr algn="ctr"/>
            <a:r>
              <a:rPr lang="en-ZA" sz="1400" b="1"/>
              <a:t>Board Member</a:t>
            </a:r>
          </a:p>
        </p:txBody>
      </p:sp>
      <p:sp>
        <p:nvSpPr>
          <p:cNvPr id="21" name="TextBox 20">
            <a:extLst>
              <a:ext uri="{FF2B5EF4-FFF2-40B4-BE49-F238E27FC236}">
                <a16:creationId xmlns:a16="http://schemas.microsoft.com/office/drawing/2014/main" id="{A2AC52DF-48FE-45B3-870D-058B4F27D57B}"/>
              </a:ext>
            </a:extLst>
          </p:cNvPr>
          <p:cNvSpPr txBox="1"/>
          <p:nvPr/>
        </p:nvSpPr>
        <p:spPr>
          <a:xfrm>
            <a:off x="7750391" y="3867358"/>
            <a:ext cx="1895088" cy="523220"/>
          </a:xfrm>
          <a:prstGeom prst="rect">
            <a:avLst/>
          </a:prstGeom>
          <a:noFill/>
        </p:spPr>
        <p:txBody>
          <a:bodyPr wrap="square" rtlCol="0">
            <a:spAutoFit/>
          </a:bodyPr>
          <a:lstStyle/>
          <a:p>
            <a:pPr algn="ctr"/>
            <a:r>
              <a:rPr lang="en-ZA" sz="1400" b="1"/>
              <a:t>Mr AK Hoosain</a:t>
            </a:r>
          </a:p>
          <a:p>
            <a:pPr algn="ctr"/>
            <a:r>
              <a:rPr lang="en-ZA" sz="1400" b="1"/>
              <a:t>Board Member</a:t>
            </a:r>
          </a:p>
        </p:txBody>
      </p:sp>
      <p:sp>
        <p:nvSpPr>
          <p:cNvPr id="22" name="TextBox 21">
            <a:extLst>
              <a:ext uri="{FF2B5EF4-FFF2-40B4-BE49-F238E27FC236}">
                <a16:creationId xmlns:a16="http://schemas.microsoft.com/office/drawing/2014/main" id="{0F2AD88C-E1A5-4838-9946-57B74B6F6F26}"/>
              </a:ext>
            </a:extLst>
          </p:cNvPr>
          <p:cNvSpPr txBox="1"/>
          <p:nvPr/>
        </p:nvSpPr>
        <p:spPr>
          <a:xfrm>
            <a:off x="2841309" y="5333094"/>
            <a:ext cx="1895088" cy="523220"/>
          </a:xfrm>
          <a:prstGeom prst="rect">
            <a:avLst/>
          </a:prstGeom>
          <a:noFill/>
        </p:spPr>
        <p:txBody>
          <a:bodyPr wrap="square" rtlCol="0">
            <a:spAutoFit/>
          </a:bodyPr>
          <a:lstStyle/>
          <a:p>
            <a:pPr algn="ctr"/>
            <a:r>
              <a:rPr lang="en-ZA" sz="1400" b="1"/>
              <a:t>Prof K Mfenyana</a:t>
            </a:r>
          </a:p>
          <a:p>
            <a:pPr algn="ctr"/>
            <a:r>
              <a:rPr lang="en-ZA" sz="1400" b="1"/>
              <a:t>Board Member</a:t>
            </a:r>
          </a:p>
        </p:txBody>
      </p:sp>
      <p:sp>
        <p:nvSpPr>
          <p:cNvPr id="23" name="TextBox 22">
            <a:extLst>
              <a:ext uri="{FF2B5EF4-FFF2-40B4-BE49-F238E27FC236}">
                <a16:creationId xmlns:a16="http://schemas.microsoft.com/office/drawing/2014/main" id="{931B57F5-CE36-41F2-87D0-2D3AFCF662AC}"/>
              </a:ext>
            </a:extLst>
          </p:cNvPr>
          <p:cNvSpPr txBox="1"/>
          <p:nvPr/>
        </p:nvSpPr>
        <p:spPr>
          <a:xfrm>
            <a:off x="5231846" y="5335712"/>
            <a:ext cx="1895088" cy="523220"/>
          </a:xfrm>
          <a:prstGeom prst="rect">
            <a:avLst/>
          </a:prstGeom>
          <a:noFill/>
        </p:spPr>
        <p:txBody>
          <a:bodyPr wrap="square" rtlCol="0">
            <a:spAutoFit/>
          </a:bodyPr>
          <a:lstStyle/>
          <a:p>
            <a:pPr algn="ctr"/>
            <a:r>
              <a:rPr lang="en-ZA" sz="1400" b="1"/>
              <a:t>Prof MN Chetty</a:t>
            </a:r>
          </a:p>
          <a:p>
            <a:pPr algn="ctr"/>
            <a:r>
              <a:rPr lang="en-ZA" sz="1400" b="1"/>
              <a:t>Board Member</a:t>
            </a:r>
          </a:p>
        </p:txBody>
      </p:sp>
      <p:sp>
        <p:nvSpPr>
          <p:cNvPr id="24" name="TextBox 23">
            <a:extLst>
              <a:ext uri="{FF2B5EF4-FFF2-40B4-BE49-F238E27FC236}">
                <a16:creationId xmlns:a16="http://schemas.microsoft.com/office/drawing/2014/main" id="{88E67A9B-1FD6-4C20-869C-9EE1FCB286DC}"/>
              </a:ext>
            </a:extLst>
          </p:cNvPr>
          <p:cNvSpPr txBox="1"/>
          <p:nvPr/>
        </p:nvSpPr>
        <p:spPr>
          <a:xfrm>
            <a:off x="7750391" y="5332869"/>
            <a:ext cx="1895088" cy="523220"/>
          </a:xfrm>
          <a:prstGeom prst="rect">
            <a:avLst/>
          </a:prstGeom>
          <a:noFill/>
        </p:spPr>
        <p:txBody>
          <a:bodyPr wrap="square" rtlCol="0">
            <a:spAutoFit/>
          </a:bodyPr>
          <a:lstStyle/>
          <a:p>
            <a:pPr algn="ctr"/>
            <a:r>
              <a:rPr lang="en-ZA" sz="1400" b="1"/>
              <a:t>Prof U Chikte</a:t>
            </a:r>
          </a:p>
          <a:p>
            <a:pPr algn="ctr"/>
            <a:r>
              <a:rPr lang="en-ZA" sz="1400" b="1"/>
              <a:t>Board Member</a:t>
            </a:r>
          </a:p>
        </p:txBody>
      </p:sp>
      <p:sp>
        <p:nvSpPr>
          <p:cNvPr id="25" name="TextBox 24">
            <a:extLst>
              <a:ext uri="{FF2B5EF4-FFF2-40B4-BE49-F238E27FC236}">
                <a16:creationId xmlns:a16="http://schemas.microsoft.com/office/drawing/2014/main" id="{DE114C1A-E440-40A6-A1BD-5966C66B00C3}"/>
              </a:ext>
            </a:extLst>
          </p:cNvPr>
          <p:cNvSpPr txBox="1"/>
          <p:nvPr/>
        </p:nvSpPr>
        <p:spPr>
          <a:xfrm>
            <a:off x="358636" y="5332869"/>
            <a:ext cx="1895088" cy="523220"/>
          </a:xfrm>
          <a:prstGeom prst="rect">
            <a:avLst/>
          </a:prstGeom>
          <a:noFill/>
        </p:spPr>
        <p:txBody>
          <a:bodyPr wrap="square" rtlCol="0">
            <a:spAutoFit/>
          </a:bodyPr>
          <a:lstStyle/>
          <a:p>
            <a:pPr algn="ctr"/>
            <a:r>
              <a:rPr lang="en-ZA" sz="1400" b="1"/>
              <a:t>Prof KC Househam</a:t>
            </a:r>
          </a:p>
          <a:p>
            <a:pPr algn="ctr"/>
            <a:r>
              <a:rPr lang="en-ZA" sz="1400" b="1"/>
              <a:t>Board Member</a:t>
            </a:r>
          </a:p>
        </p:txBody>
      </p:sp>
      <p:sp>
        <p:nvSpPr>
          <p:cNvPr id="26" name="TextBox 25">
            <a:extLst>
              <a:ext uri="{FF2B5EF4-FFF2-40B4-BE49-F238E27FC236}">
                <a16:creationId xmlns:a16="http://schemas.microsoft.com/office/drawing/2014/main" id="{C6C970EE-B747-49FD-B7F0-4E723D5D2036}"/>
              </a:ext>
            </a:extLst>
          </p:cNvPr>
          <p:cNvSpPr txBox="1"/>
          <p:nvPr/>
        </p:nvSpPr>
        <p:spPr>
          <a:xfrm>
            <a:off x="9994304" y="5322579"/>
            <a:ext cx="1895088" cy="523220"/>
          </a:xfrm>
          <a:prstGeom prst="rect">
            <a:avLst/>
          </a:prstGeom>
          <a:noFill/>
        </p:spPr>
        <p:txBody>
          <a:bodyPr wrap="square" rtlCol="0">
            <a:spAutoFit/>
          </a:bodyPr>
          <a:lstStyle/>
          <a:p>
            <a:pPr algn="ctr"/>
            <a:r>
              <a:rPr lang="en-ZA" sz="1400" b="1"/>
              <a:t>Dr L Simelane</a:t>
            </a:r>
          </a:p>
          <a:p>
            <a:pPr algn="ctr"/>
            <a:r>
              <a:rPr lang="en-ZA" sz="1400" b="1"/>
              <a:t>Board Member</a:t>
            </a:r>
          </a:p>
        </p:txBody>
      </p:sp>
      <p:sp>
        <p:nvSpPr>
          <p:cNvPr id="27" name="TextBox 26">
            <a:extLst>
              <a:ext uri="{FF2B5EF4-FFF2-40B4-BE49-F238E27FC236}">
                <a16:creationId xmlns:a16="http://schemas.microsoft.com/office/drawing/2014/main" id="{5E02C13F-55F8-4093-8D33-4FC0C436CBBD}"/>
              </a:ext>
            </a:extLst>
          </p:cNvPr>
          <p:cNvSpPr txBox="1"/>
          <p:nvPr/>
        </p:nvSpPr>
        <p:spPr>
          <a:xfrm>
            <a:off x="9922866" y="3774703"/>
            <a:ext cx="1895088" cy="523220"/>
          </a:xfrm>
          <a:prstGeom prst="rect">
            <a:avLst/>
          </a:prstGeom>
          <a:noFill/>
        </p:spPr>
        <p:txBody>
          <a:bodyPr wrap="square" rtlCol="0">
            <a:spAutoFit/>
          </a:bodyPr>
          <a:lstStyle/>
          <a:p>
            <a:pPr algn="ctr"/>
            <a:r>
              <a:rPr lang="en-ZA" sz="1400" b="1"/>
              <a:t>Ms R Msibi</a:t>
            </a:r>
          </a:p>
          <a:p>
            <a:pPr algn="ctr"/>
            <a:r>
              <a:rPr lang="en-ZA" sz="1400" b="1"/>
              <a:t>Board Member</a:t>
            </a:r>
          </a:p>
        </p:txBody>
      </p:sp>
    </p:spTree>
    <p:extLst>
      <p:ext uri="{BB962C8B-B14F-4D97-AF65-F5344CB8AC3E}">
        <p14:creationId xmlns:p14="http://schemas.microsoft.com/office/powerpoint/2010/main" val="59923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582758710"/>
              </p:ext>
            </p:extLst>
          </p:nvPr>
        </p:nvGraphicFramePr>
        <p:xfrm>
          <a:off x="609598" y="1305490"/>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kern="1200">
                          <a:solidFill>
                            <a:srgbClr val="000000"/>
                          </a:solidFill>
                          <a:effectLst/>
                          <a:latin typeface="+mn-lt"/>
                          <a:ea typeface="+mn-ea"/>
                          <a:cs typeface="+mn-cs"/>
                        </a:rPr>
                        <a:t>COMPLIANCE INSPECTORATE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marL="0" algn="ctr" defTabSz="914400" rtl="0" eaLnBrk="1" latinLnBrk="0" hangingPunct="1">
                        <a:lnSpc>
                          <a:spcPct val="100000"/>
                        </a:lnSpc>
                        <a:spcAft>
                          <a:spcPts val="0"/>
                        </a:spcAft>
                      </a:pPr>
                      <a:r>
                        <a:rPr lang="en-ZA" sz="2400" b="1">
                          <a:solidFill>
                            <a:srgbClr val="000000"/>
                          </a:solidFill>
                          <a:latin typeface="+mn-lt"/>
                        </a:rPr>
                        <a:t>Output Indicator: </a:t>
                      </a:r>
                      <a:r>
                        <a:rPr lang="en-GB" sz="2400" b="1" kern="1200">
                          <a:solidFill>
                            <a:srgbClr val="000000"/>
                          </a:solidFill>
                          <a:latin typeface="+mn-lt"/>
                          <a:ea typeface="+mn-ea"/>
                          <a:cs typeface="+mn-cs"/>
                        </a:rPr>
                        <a:t>Percentage of private health establishments inspected for compliance with the norms and standards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609598" y="3151404"/>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176676" y="3151403"/>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sz="1800" b="1">
              <a:solidFill>
                <a:srgbClr val="FFFFFF"/>
              </a:solidFill>
            </a:endParaRPr>
          </a:p>
          <a:p>
            <a:pPr algn="ctr"/>
            <a:endParaRPr lang="en-ZA" sz="1800" b="1">
              <a:solidFill>
                <a:srgbClr val="FFFFFF"/>
              </a:solidFill>
            </a:endParaRPr>
          </a:p>
          <a:p>
            <a:pPr algn="ctr"/>
            <a:r>
              <a:rPr lang="en-GB" sz="1800" b="1">
                <a:solidFill>
                  <a:srgbClr val="FFFFFF"/>
                </a:solidFill>
              </a:rPr>
              <a:t>6%</a:t>
            </a:r>
          </a:p>
          <a:p>
            <a:pPr algn="ctr"/>
            <a:r>
              <a:rPr lang="en-GB" sz="1800" b="1">
                <a:solidFill>
                  <a:srgbClr val="FFFFFF"/>
                </a:solidFill>
              </a:rPr>
              <a:t>(16 of 393)</a:t>
            </a:r>
            <a:endParaRPr lang="en-ZA" sz="1800" b="1">
              <a:solidFill>
                <a:srgbClr val="FFFFFF"/>
              </a:solidFill>
            </a:endParaRPr>
          </a:p>
        </p:txBody>
      </p:sp>
      <p:sp>
        <p:nvSpPr>
          <p:cNvPr id="17" name="Rectangle 16">
            <a:extLst>
              <a:ext uri="{FF2B5EF4-FFF2-40B4-BE49-F238E27FC236}">
                <a16:creationId xmlns:a16="http://schemas.microsoft.com/office/drawing/2014/main" id="{9CCED86B-DB0A-43D8-9A82-49A385E3AF7C}"/>
              </a:ext>
            </a:extLst>
          </p:cNvPr>
          <p:cNvSpPr/>
          <p:nvPr/>
        </p:nvSpPr>
        <p:spPr>
          <a:xfrm>
            <a:off x="3394046" y="3151404"/>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a:t>
            </a:r>
          </a:p>
        </p:txBody>
      </p:sp>
      <p:sp>
        <p:nvSpPr>
          <p:cNvPr id="7" name="Rectangle 6">
            <a:extLst>
              <a:ext uri="{FF2B5EF4-FFF2-40B4-BE49-F238E27FC236}">
                <a16:creationId xmlns:a16="http://schemas.microsoft.com/office/drawing/2014/main" id="{20A0B6B1-2317-4055-BFD5-0283AF172B5B}"/>
              </a:ext>
            </a:extLst>
          </p:cNvPr>
          <p:cNvSpPr/>
          <p:nvPr/>
        </p:nvSpPr>
        <p:spPr>
          <a:xfrm>
            <a:off x="8959306" y="3157537"/>
            <a:ext cx="2623092" cy="168254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endParaRPr lang="en-ZA" b="1">
              <a:solidFill>
                <a:srgbClr val="FFFFFF"/>
              </a:solidFill>
            </a:endParaRPr>
          </a:p>
          <a:p>
            <a:pPr algn="ctr"/>
            <a:endParaRPr lang="en-ZA" b="1">
              <a:solidFill>
                <a:srgbClr val="FFFFFF"/>
              </a:solidFill>
            </a:endParaRPr>
          </a:p>
          <a:p>
            <a:pPr algn="ctr"/>
            <a:r>
              <a:rPr lang="en-GB" b="1">
                <a:solidFill>
                  <a:srgbClr val="FFFFFF"/>
                </a:solidFill>
              </a:rPr>
              <a:t>0%</a:t>
            </a:r>
            <a:endParaRPr lang="en-ZA" b="1">
              <a:solidFill>
                <a:srgbClr val="FFFFFF"/>
              </a:solidFill>
            </a:endParaRPr>
          </a:p>
        </p:txBody>
      </p:sp>
      <p:sp>
        <p:nvSpPr>
          <p:cNvPr id="3" name="Arrow: Pentagon 2">
            <a:extLst>
              <a:ext uri="{FF2B5EF4-FFF2-40B4-BE49-F238E27FC236}">
                <a16:creationId xmlns:a16="http://schemas.microsoft.com/office/drawing/2014/main" id="{8EB71E14-BE06-4370-BB76-A744323F65F4}"/>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2: COMPLIANCE INSPECTORATE</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F556C573-D46F-470A-91B9-F656A5874B3D}"/>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30</a:t>
            </a:fld>
            <a:endParaRPr lang="en-GB" sz="1600" b="1">
              <a:solidFill>
                <a:schemeClr val="accent1"/>
              </a:solidFill>
            </a:endParaRPr>
          </a:p>
        </p:txBody>
      </p:sp>
    </p:spTree>
    <p:extLst>
      <p:ext uri="{BB962C8B-B14F-4D97-AF65-F5344CB8AC3E}">
        <p14:creationId xmlns:p14="http://schemas.microsoft.com/office/powerpoint/2010/main" val="398168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109B-7825-47BC-85D8-346BEC1F2D6E}"/>
              </a:ext>
            </a:extLst>
          </p:cNvPr>
          <p:cNvSpPr>
            <a:spLocks noGrp="1"/>
          </p:cNvSpPr>
          <p:nvPr>
            <p:ph idx="1"/>
          </p:nvPr>
        </p:nvSpPr>
        <p:spPr>
          <a:xfrm>
            <a:off x="287676" y="1356188"/>
            <a:ext cx="11294723" cy="4551451"/>
          </a:xfrm>
        </p:spPr>
        <p:txBody>
          <a:bodyPr>
            <a:normAutofit/>
          </a:bodyPr>
          <a:lstStyle/>
          <a:p>
            <a:pPr marL="285750" indent="-285750">
              <a:buFont typeface="Arial" panose="020B0604020202020204" pitchFamily="34" charset="0"/>
              <a:buChar char="•"/>
            </a:pPr>
            <a:r>
              <a:rPr lang="en-GB" sz="2800" b="0" i="0" u="none" strike="noStrike" baseline="0">
                <a:solidFill>
                  <a:srgbClr val="000000"/>
                </a:solidFill>
                <a:latin typeface="+mn-lt"/>
              </a:rPr>
              <a:t>Compliance inspections in the private sector has  not started.</a:t>
            </a:r>
          </a:p>
          <a:p>
            <a:pPr marL="0" indent="0">
              <a:buNone/>
            </a:pPr>
            <a:r>
              <a:rPr lang="en-GB" sz="2800" b="0" i="0" u="none" strike="noStrike" baseline="0">
                <a:solidFill>
                  <a:srgbClr val="000000"/>
                </a:solidFill>
                <a:latin typeface="+mn-lt"/>
              </a:rPr>
              <a:t> </a:t>
            </a:r>
          </a:p>
          <a:p>
            <a:pPr marL="285750" indent="-285750">
              <a:buFont typeface="Arial" panose="020B0604020202020204" pitchFamily="34" charset="0"/>
              <a:buChar char="•"/>
            </a:pPr>
            <a:r>
              <a:rPr lang="en-GB" sz="2800" b="0" i="0" u="none" strike="noStrike" baseline="0">
                <a:solidFill>
                  <a:srgbClr val="000000"/>
                </a:solidFill>
                <a:latin typeface="+mn-lt"/>
              </a:rPr>
              <a:t>Consultations on the development of inspection tools for the private sector were conducted. </a:t>
            </a:r>
          </a:p>
          <a:p>
            <a:pPr marL="285750" indent="-285750">
              <a:buFont typeface="Arial" panose="020B0604020202020204" pitchFamily="34" charset="0"/>
              <a:buChar char="•"/>
            </a:pPr>
            <a:endParaRPr lang="en-GB" i="0">
              <a:solidFill>
                <a:srgbClr val="000000"/>
              </a:solidFill>
              <a:latin typeface="+mn-lt"/>
            </a:endParaRPr>
          </a:p>
          <a:p>
            <a:pPr marL="285750" indent="-285750">
              <a:buFont typeface="Arial" panose="020B0604020202020204" pitchFamily="34" charset="0"/>
              <a:buChar char="•"/>
            </a:pPr>
            <a:r>
              <a:rPr lang="en-GB" sz="2800" b="0" i="0" u="none" strike="noStrike" baseline="0">
                <a:solidFill>
                  <a:srgbClr val="000000"/>
                </a:solidFill>
                <a:latin typeface="+mn-lt"/>
              </a:rPr>
              <a:t>Private sector compliance inspections will commence in the 2022/23 financial year.</a:t>
            </a:r>
          </a:p>
          <a:p>
            <a:pPr marL="285750" indent="-285750">
              <a:buFont typeface="Arial" panose="020B0604020202020204" pitchFamily="34" charset="0"/>
              <a:buChar char="•"/>
            </a:pPr>
            <a:endParaRPr lang="en-GB" i="0">
              <a:solidFill>
                <a:srgbClr val="000000"/>
              </a:solidFill>
              <a:latin typeface="+mn-lt"/>
            </a:endParaRPr>
          </a:p>
          <a:p>
            <a:pPr marL="285750" indent="-285750">
              <a:buFont typeface="Arial" panose="020B0604020202020204" pitchFamily="34" charset="0"/>
              <a:buChar char="•"/>
            </a:pPr>
            <a:endParaRPr lang="en-US" b="1" i="0">
              <a:solidFill>
                <a:srgbClr val="000000"/>
              </a:solidFill>
            </a:endParaRPr>
          </a:p>
        </p:txBody>
      </p:sp>
      <p:sp>
        <p:nvSpPr>
          <p:cNvPr id="6" name="Arrow: Pentagon 5">
            <a:extLst>
              <a:ext uri="{FF2B5EF4-FFF2-40B4-BE49-F238E27FC236}">
                <a16:creationId xmlns:a16="http://schemas.microsoft.com/office/drawing/2014/main" id="{88865970-DA91-459D-A5C7-8D43B7D9B9A0}"/>
              </a:ext>
            </a:extLst>
          </p:cNvPr>
          <p:cNvSpPr/>
          <p:nvPr/>
        </p:nvSpPr>
        <p:spPr>
          <a:xfrm>
            <a:off x="0" y="0"/>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PRIVATE HEs INSPECTED FOR COMPLIANCE WITH THE NORMS AND STANDARDS </a:t>
            </a:r>
          </a:p>
        </p:txBody>
      </p:sp>
      <p:sp>
        <p:nvSpPr>
          <p:cNvPr id="5" name="Slide Number Placeholder 2">
            <a:extLst>
              <a:ext uri="{FF2B5EF4-FFF2-40B4-BE49-F238E27FC236}">
                <a16:creationId xmlns:a16="http://schemas.microsoft.com/office/drawing/2014/main" id="{6509C5BF-CC45-43E0-8E85-AB787AAEE2C3}"/>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31</a:t>
            </a:fld>
            <a:endParaRPr lang="en-GB" sz="1600" b="1">
              <a:solidFill>
                <a:schemeClr val="accent1"/>
              </a:solidFill>
            </a:endParaRPr>
          </a:p>
        </p:txBody>
      </p:sp>
    </p:spTree>
    <p:extLst>
      <p:ext uri="{BB962C8B-B14F-4D97-AF65-F5344CB8AC3E}">
        <p14:creationId xmlns:p14="http://schemas.microsoft.com/office/powerpoint/2010/main" val="194152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807678746"/>
              </p:ext>
            </p:extLst>
          </p:nvPr>
        </p:nvGraphicFramePr>
        <p:xfrm>
          <a:off x="609598" y="1305490"/>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kern="1200">
                          <a:solidFill>
                            <a:srgbClr val="000000"/>
                          </a:solidFill>
                          <a:effectLst/>
                          <a:latin typeface="+mn-lt"/>
                          <a:ea typeface="+mn-ea"/>
                          <a:cs typeface="+mn-cs"/>
                        </a:rPr>
                        <a:t>COMPLIANCE INSPECTORATE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r>
                        <a:rPr lang="en-ZA" sz="2400" b="1">
                          <a:solidFill>
                            <a:srgbClr val="000000"/>
                          </a:solidFill>
                          <a:latin typeface="+mn-lt"/>
                        </a:rPr>
                        <a:t>Output Indicator: </a:t>
                      </a:r>
                      <a:r>
                        <a:rPr lang="en-GB" sz="2400" b="1" kern="1200">
                          <a:solidFill>
                            <a:srgbClr val="000000"/>
                          </a:solidFill>
                          <a:latin typeface="+mn-lt"/>
                          <a:ea typeface="+mn-ea"/>
                          <a:cs typeface="+mn-cs"/>
                        </a:rPr>
                        <a:t>Percentage of additional inspections conducted at health establishments where non-compliance was identified </a:t>
                      </a:r>
                      <a:r>
                        <a:rPr lang="en-GB" sz="2400" b="0"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609598" y="3151404"/>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176676" y="3151403"/>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b="1">
              <a:solidFill>
                <a:srgbClr val="FFFFFF"/>
              </a:solidFill>
            </a:endParaRPr>
          </a:p>
          <a:p>
            <a:pPr algn="ctr"/>
            <a:endParaRPr lang="en-ZA" sz="1800" b="1">
              <a:solidFill>
                <a:srgbClr val="FFFFFF"/>
              </a:solidFill>
            </a:endParaRPr>
          </a:p>
          <a:p>
            <a:pPr algn="ctr"/>
            <a:endParaRPr lang="en-ZA" sz="1800" b="1">
              <a:solidFill>
                <a:srgbClr val="FFFFFF"/>
              </a:solidFill>
            </a:endParaRPr>
          </a:p>
          <a:p>
            <a:pPr algn="ctr"/>
            <a:r>
              <a:rPr lang="en-GB" b="1">
                <a:solidFill>
                  <a:srgbClr val="FFFFFF"/>
                </a:solidFill>
              </a:rPr>
              <a:t>100</a:t>
            </a:r>
            <a:r>
              <a:rPr lang="en-GB" sz="1800" b="1">
                <a:solidFill>
                  <a:srgbClr val="FFFFFF"/>
                </a:solidFill>
              </a:rPr>
              <a:t>%</a:t>
            </a:r>
          </a:p>
        </p:txBody>
      </p:sp>
      <p:sp>
        <p:nvSpPr>
          <p:cNvPr id="17" name="Rectangle 16">
            <a:extLst>
              <a:ext uri="{FF2B5EF4-FFF2-40B4-BE49-F238E27FC236}">
                <a16:creationId xmlns:a16="http://schemas.microsoft.com/office/drawing/2014/main" id="{9CCED86B-DB0A-43D8-9A82-49A385E3AF7C}"/>
              </a:ext>
            </a:extLst>
          </p:cNvPr>
          <p:cNvSpPr/>
          <p:nvPr/>
        </p:nvSpPr>
        <p:spPr>
          <a:xfrm>
            <a:off x="3394046" y="3151404"/>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2638727289"/>
              </p:ext>
            </p:extLst>
          </p:nvPr>
        </p:nvGraphicFramePr>
        <p:xfrm>
          <a:off x="609598" y="4913566"/>
          <a:ext cx="10972800" cy="98222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82226">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There were no re-inspections during the reporting period because the re-inspection strategy was being finalised.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7" name="Rectangle 6">
            <a:extLst>
              <a:ext uri="{FF2B5EF4-FFF2-40B4-BE49-F238E27FC236}">
                <a16:creationId xmlns:a16="http://schemas.microsoft.com/office/drawing/2014/main" id="{20A0B6B1-2317-4055-BFD5-0283AF172B5B}"/>
              </a:ext>
            </a:extLst>
          </p:cNvPr>
          <p:cNvSpPr/>
          <p:nvPr/>
        </p:nvSpPr>
        <p:spPr>
          <a:xfrm>
            <a:off x="8959306" y="3157537"/>
            <a:ext cx="2623092" cy="168254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2020/21</a:t>
            </a:r>
          </a:p>
          <a:p>
            <a:pPr algn="ctr"/>
            <a:endParaRPr lang="en-ZA" b="1">
              <a:solidFill>
                <a:srgbClr val="FFFFFF"/>
              </a:solidFill>
            </a:endParaRPr>
          </a:p>
          <a:p>
            <a:pPr algn="ctr"/>
            <a:endParaRPr lang="en-ZA" b="1">
              <a:solidFill>
                <a:srgbClr val="FFFFFF"/>
              </a:solidFill>
            </a:endParaRPr>
          </a:p>
          <a:p>
            <a:pPr algn="ctr"/>
            <a:endParaRPr lang="en-ZA" b="1">
              <a:solidFill>
                <a:srgbClr val="FFFFFF"/>
              </a:solidFill>
            </a:endParaRPr>
          </a:p>
          <a:p>
            <a:pPr algn="ctr"/>
            <a:r>
              <a:rPr lang="en-GB" b="1">
                <a:solidFill>
                  <a:srgbClr val="FFFFFF"/>
                </a:solidFill>
              </a:rPr>
              <a:t>0%</a:t>
            </a:r>
            <a:endParaRPr lang="en-ZA" b="1">
              <a:solidFill>
                <a:srgbClr val="FFFFFF"/>
              </a:solidFill>
            </a:endParaRPr>
          </a:p>
        </p:txBody>
      </p:sp>
      <p:sp>
        <p:nvSpPr>
          <p:cNvPr id="3" name="Arrow: Pentagon 2">
            <a:extLst>
              <a:ext uri="{FF2B5EF4-FFF2-40B4-BE49-F238E27FC236}">
                <a16:creationId xmlns:a16="http://schemas.microsoft.com/office/drawing/2014/main" id="{8EB71E14-BE06-4370-BB76-A744323F65F4}"/>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2: COMPLIANCE INSPECTORATE</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28910FEC-2B0E-4AAB-8069-FB3C35590B21}"/>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32</a:t>
            </a:fld>
            <a:endParaRPr lang="en-GB" sz="1600" b="1">
              <a:solidFill>
                <a:schemeClr val="accent1"/>
              </a:solidFill>
            </a:endParaRPr>
          </a:p>
        </p:txBody>
      </p:sp>
    </p:spTree>
    <p:extLst>
      <p:ext uri="{BB962C8B-B14F-4D97-AF65-F5344CB8AC3E}">
        <p14:creationId xmlns:p14="http://schemas.microsoft.com/office/powerpoint/2010/main" val="128741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3037928073"/>
              </p:ext>
            </p:extLst>
          </p:nvPr>
        </p:nvGraphicFramePr>
        <p:xfrm>
          <a:off x="609598" y="1305490"/>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kern="1200">
                          <a:solidFill>
                            <a:srgbClr val="000000"/>
                          </a:solidFill>
                          <a:effectLst/>
                          <a:latin typeface="+mn-lt"/>
                          <a:ea typeface="+mn-ea"/>
                          <a:cs typeface="+mn-cs"/>
                        </a:rPr>
                        <a:t>COMPLIANCE INSPECTORATE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r>
                        <a:rPr lang="en-ZA" sz="2400" b="1">
                          <a:solidFill>
                            <a:srgbClr val="000000"/>
                          </a:solidFill>
                          <a:latin typeface="+mn-lt"/>
                        </a:rPr>
                        <a:t>Output Indicator: </a:t>
                      </a:r>
                      <a:r>
                        <a:rPr lang="en-GB" sz="2400" b="1" kern="1200">
                          <a:solidFill>
                            <a:srgbClr val="000000"/>
                          </a:solidFill>
                          <a:latin typeface="+mn-lt"/>
                          <a:ea typeface="+mn-ea"/>
                          <a:cs typeface="+mn-cs"/>
                        </a:rPr>
                        <a:t>Publish bi-annual consolidated reports on health establishments’ performance against norms and standards </a:t>
                      </a:r>
                      <a:r>
                        <a:rPr lang="en-GB" sz="2400" b="0"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609598" y="2908335"/>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Actual Achievement 2018/19</a:t>
            </a:r>
          </a:p>
          <a:p>
            <a:pPr algn="ctr"/>
            <a:endParaRPr lang="en-ZA" sz="1800" b="1">
              <a:solidFill>
                <a:srgbClr val="FFFFFF"/>
              </a:solidFill>
            </a:endParaRPr>
          </a:p>
          <a:p>
            <a:pPr algn="ctr"/>
            <a:endParaRPr lang="en-ZA" sz="1800" b="1">
              <a:solidFill>
                <a:srgbClr val="FFFFFF"/>
              </a:solidFill>
            </a:endParaRPr>
          </a:p>
          <a:p>
            <a:pPr algn="ctr"/>
            <a:endParaRPr lang="en-ZA" sz="1800" b="1">
              <a:solidFill>
                <a:srgbClr val="FFFFFF"/>
              </a:solidFill>
            </a:endParaRPr>
          </a:p>
          <a:p>
            <a:pPr algn="ctr"/>
            <a:r>
              <a:rPr lang="en-ZA" sz="18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176676" y="2908334"/>
            <a:ext cx="2621280" cy="1682545"/>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a:solidFill>
                  <a:srgbClr val="FFFFFF"/>
                </a:solidFill>
              </a:rPr>
              <a:t>Planned Target</a:t>
            </a:r>
          </a:p>
          <a:p>
            <a:pPr algn="ctr"/>
            <a:r>
              <a:rPr lang="en-ZA" sz="1800" b="1">
                <a:solidFill>
                  <a:srgbClr val="FFFFFF"/>
                </a:solidFill>
              </a:rPr>
              <a:t> 2020/21</a:t>
            </a:r>
          </a:p>
          <a:p>
            <a:pPr algn="ctr"/>
            <a:endParaRPr lang="en-ZA" b="1">
              <a:solidFill>
                <a:srgbClr val="FFFFFF"/>
              </a:solidFill>
            </a:endParaRPr>
          </a:p>
          <a:p>
            <a:pPr algn="ctr"/>
            <a:endParaRPr lang="en-ZA" sz="1800" b="1">
              <a:solidFill>
                <a:srgbClr val="FFFFFF"/>
              </a:solidFill>
            </a:endParaRPr>
          </a:p>
          <a:p>
            <a:pPr algn="ctr"/>
            <a:endParaRPr lang="en-ZA" sz="1800" b="1">
              <a:solidFill>
                <a:srgbClr val="FFFFFF"/>
              </a:solidFill>
            </a:endParaRPr>
          </a:p>
          <a:p>
            <a:pPr algn="ctr"/>
            <a:r>
              <a:rPr lang="en-GB" b="1">
                <a:solidFill>
                  <a:srgbClr val="FFFFFF"/>
                </a:solidFill>
              </a:rPr>
              <a:t>2</a:t>
            </a:r>
            <a:endParaRPr lang="en-GB" sz="1800" b="1">
              <a:solidFill>
                <a:srgbClr val="FFFFFF"/>
              </a:solidFill>
            </a:endParaRPr>
          </a:p>
        </p:txBody>
      </p:sp>
      <p:sp>
        <p:nvSpPr>
          <p:cNvPr id="17" name="Rectangle 16">
            <a:extLst>
              <a:ext uri="{FF2B5EF4-FFF2-40B4-BE49-F238E27FC236}">
                <a16:creationId xmlns:a16="http://schemas.microsoft.com/office/drawing/2014/main" id="{9CCED86B-DB0A-43D8-9A82-49A385E3AF7C}"/>
              </a:ext>
            </a:extLst>
          </p:cNvPr>
          <p:cNvSpPr/>
          <p:nvPr/>
        </p:nvSpPr>
        <p:spPr>
          <a:xfrm>
            <a:off x="3394046" y="2908335"/>
            <a:ext cx="2621280" cy="1682546"/>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FFFFFF"/>
                </a:solidFill>
              </a:rPr>
              <a:t>Actual Achievement 2019/20</a:t>
            </a:r>
          </a:p>
          <a:p>
            <a:pPr algn="ctr"/>
            <a:endParaRPr lang="en-ZA" b="1">
              <a:solidFill>
                <a:srgbClr val="FFFFFF"/>
              </a:solidFill>
            </a:endParaRPr>
          </a:p>
          <a:p>
            <a:pPr algn="ctr"/>
            <a:endParaRPr lang="en-ZA" b="1">
              <a:solidFill>
                <a:srgbClr val="FFFFFF"/>
              </a:solidFill>
            </a:endParaRPr>
          </a:p>
          <a:p>
            <a:pPr algn="ctr"/>
            <a:endParaRPr lang="en-ZA" b="1">
              <a:solidFill>
                <a:srgbClr val="FFFFFF"/>
              </a:solidFill>
            </a:endParaRPr>
          </a:p>
          <a:p>
            <a:pPr algn="ctr"/>
            <a:r>
              <a:rPr lang="en-ZA" sz="1800" b="1">
                <a:solidFill>
                  <a:srgbClr val="FFFFFF"/>
                </a:solidFill>
              </a:rPr>
              <a:t>New Indicator</a:t>
            </a: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848793806"/>
              </p:ext>
            </p:extLst>
          </p:nvPr>
        </p:nvGraphicFramePr>
        <p:xfrm>
          <a:off x="609598" y="4718258"/>
          <a:ext cx="10972800" cy="118872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72329">
                <a:tc>
                  <a:txBody>
                    <a:bodyPr/>
                    <a:lstStyle/>
                    <a:p>
                      <a:pPr marL="285750" indent="-285750" algn="just">
                        <a:buFont typeface="Arial" panose="020B0604020202020204" pitchFamily="34" charset="0"/>
                        <a:buChar char="•"/>
                      </a:pPr>
                      <a:r>
                        <a:rPr lang="en-GB" sz="1800" b="0" i="0" u="none" strike="noStrike" baseline="0">
                          <a:solidFill>
                            <a:srgbClr val="000000"/>
                          </a:solidFill>
                          <a:latin typeface="+mn-lt"/>
                        </a:rPr>
                        <a:t>There were no inspections in Q1 and Q2 of the financial year due to the COVID-19 pandemic. Since inspections only commenced in Q3, the timelines for communicating 2020/21 reports to health establishments and finalising them fell into the next financial year. However, a report relating to 2019/20 inspections was tabled in the current reporting period.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7" name="Rectangle 6">
            <a:extLst>
              <a:ext uri="{FF2B5EF4-FFF2-40B4-BE49-F238E27FC236}">
                <a16:creationId xmlns:a16="http://schemas.microsoft.com/office/drawing/2014/main" id="{20A0B6B1-2317-4055-BFD5-0283AF172B5B}"/>
              </a:ext>
            </a:extLst>
          </p:cNvPr>
          <p:cNvSpPr/>
          <p:nvPr/>
        </p:nvSpPr>
        <p:spPr>
          <a:xfrm>
            <a:off x="8959306" y="2908333"/>
            <a:ext cx="2623092" cy="1682546"/>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a:solidFill>
                  <a:srgbClr val="000000"/>
                </a:solidFill>
              </a:rPr>
              <a:t>Actual Achievement 2020/21</a:t>
            </a:r>
          </a:p>
          <a:p>
            <a:pPr algn="ctr"/>
            <a:endParaRPr lang="en-ZA" b="1">
              <a:solidFill>
                <a:srgbClr val="FFFFFF"/>
              </a:solidFill>
            </a:endParaRPr>
          </a:p>
          <a:p>
            <a:pPr algn="ctr"/>
            <a:endParaRPr lang="en-ZA" b="1">
              <a:solidFill>
                <a:srgbClr val="FFFFFF"/>
              </a:solidFill>
            </a:endParaRPr>
          </a:p>
          <a:p>
            <a:pPr algn="ctr"/>
            <a:endParaRPr lang="en-ZA" b="1">
              <a:solidFill>
                <a:srgbClr val="FFFFFF"/>
              </a:solidFill>
            </a:endParaRPr>
          </a:p>
          <a:p>
            <a:pPr algn="ctr"/>
            <a:r>
              <a:rPr lang="en-GB" b="1">
                <a:solidFill>
                  <a:srgbClr val="000000"/>
                </a:solidFill>
              </a:rPr>
              <a:t>1</a:t>
            </a:r>
            <a:endParaRPr lang="en-ZA" b="1">
              <a:solidFill>
                <a:srgbClr val="000000"/>
              </a:solidFill>
            </a:endParaRPr>
          </a:p>
        </p:txBody>
      </p:sp>
      <p:sp>
        <p:nvSpPr>
          <p:cNvPr id="3" name="Arrow: Pentagon 2">
            <a:extLst>
              <a:ext uri="{FF2B5EF4-FFF2-40B4-BE49-F238E27FC236}">
                <a16:creationId xmlns:a16="http://schemas.microsoft.com/office/drawing/2014/main" id="{8EB71E14-BE06-4370-BB76-A744323F65F4}"/>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2: COMPLIANCE INSPECTORATE</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EEC0A0B1-1C22-4290-9969-623B7CC9CF15}"/>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33</a:t>
            </a:fld>
            <a:endParaRPr lang="en-GB" sz="1600" b="1">
              <a:solidFill>
                <a:schemeClr val="accent1"/>
              </a:solidFill>
            </a:endParaRPr>
          </a:p>
        </p:txBody>
      </p:sp>
    </p:spTree>
    <p:extLst>
      <p:ext uri="{BB962C8B-B14F-4D97-AF65-F5344CB8AC3E}">
        <p14:creationId xmlns:p14="http://schemas.microsoft.com/office/powerpoint/2010/main" val="197935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109B-7825-47BC-85D8-346BEC1F2D6E}"/>
              </a:ext>
            </a:extLst>
          </p:cNvPr>
          <p:cNvSpPr>
            <a:spLocks noGrp="1"/>
          </p:cNvSpPr>
          <p:nvPr>
            <p:ph idx="1"/>
          </p:nvPr>
        </p:nvSpPr>
        <p:spPr/>
        <p:txBody>
          <a:bodyPr>
            <a:normAutofit/>
          </a:bodyPr>
          <a:lstStyle/>
          <a:p>
            <a:pPr marL="0" indent="0">
              <a:buNone/>
            </a:pPr>
            <a:r>
              <a:rPr lang="en-US" b="1" i="0">
                <a:solidFill>
                  <a:srgbClr val="000000"/>
                </a:solidFill>
              </a:rPr>
              <a:t>OUTCOME:</a:t>
            </a:r>
          </a:p>
          <a:p>
            <a:r>
              <a:rPr lang="en-GB" i="0">
                <a:solidFill>
                  <a:srgbClr val="000000"/>
                </a:solidFill>
              </a:rPr>
              <a:t>Improved Quality Of Healthcare Services rendered to users of Health Establishments</a:t>
            </a:r>
          </a:p>
          <a:p>
            <a:pPr marL="0" indent="0">
              <a:buNone/>
            </a:pPr>
            <a:endParaRPr lang="en-US" b="1" i="0">
              <a:solidFill>
                <a:srgbClr val="000000"/>
              </a:solidFill>
            </a:endParaRPr>
          </a:p>
          <a:p>
            <a:pPr marL="0" indent="0">
              <a:buNone/>
            </a:pPr>
            <a:r>
              <a:rPr lang="en-US" b="1" i="0">
                <a:solidFill>
                  <a:srgbClr val="000000"/>
                </a:solidFill>
              </a:rPr>
              <a:t>PROGRAMME PURPOSE:</a:t>
            </a:r>
          </a:p>
          <a:p>
            <a:r>
              <a:rPr lang="en-GB" i="0">
                <a:solidFill>
                  <a:srgbClr val="000000"/>
                </a:solidFill>
              </a:rPr>
              <a:t>To consider, investigate and dispose of complaints relating to noncompliance with prescribed norms and standards in a procedurally fair, economical, and expeditious manner. </a:t>
            </a:r>
            <a:endParaRPr lang="en-US" i="0">
              <a:solidFill>
                <a:srgbClr val="000000"/>
              </a:solidFill>
            </a:endParaRPr>
          </a:p>
        </p:txBody>
      </p:sp>
      <p:sp>
        <p:nvSpPr>
          <p:cNvPr id="6" name="Arrow: Pentagon 5">
            <a:extLst>
              <a:ext uri="{FF2B5EF4-FFF2-40B4-BE49-F238E27FC236}">
                <a16:creationId xmlns:a16="http://schemas.microsoft.com/office/drawing/2014/main" id="{12D02CA7-2D49-4367-9548-BF808925D87C}"/>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3: </a:t>
            </a:r>
          </a:p>
          <a:p>
            <a:r>
              <a:rPr lang="fr-FR" sz="3600">
                <a:solidFill>
                  <a:srgbClr val="FFFFFF"/>
                </a:solidFill>
                <a:cs typeface="Arial" panose="020B0604020202020204" pitchFamily="34" charset="0"/>
              </a:rPr>
              <a:t>COMPLAINTS MANAGEMENT AND OMBUD</a:t>
            </a:r>
            <a:endParaRPr lang="en-GB"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50C3E561-0FFF-4EB5-A7F0-76B461A31A0D}"/>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34</a:t>
            </a:fld>
            <a:endParaRPr lang="en-GB" sz="1600" b="1">
              <a:solidFill>
                <a:schemeClr val="accent1"/>
              </a:solidFill>
            </a:endParaRPr>
          </a:p>
        </p:txBody>
      </p:sp>
    </p:spTree>
    <p:extLst>
      <p:ext uri="{BB962C8B-B14F-4D97-AF65-F5344CB8AC3E}">
        <p14:creationId xmlns:p14="http://schemas.microsoft.com/office/powerpoint/2010/main" val="3079971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625196982"/>
              </p:ext>
            </p:extLst>
          </p:nvPr>
        </p:nvGraphicFramePr>
        <p:xfrm>
          <a:off x="609600" y="1208405"/>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COMPLAINTS MANAGEMENT AND OMBUD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r>
                        <a:rPr lang="en-ZA" sz="2400" b="1">
                          <a:solidFill>
                            <a:srgbClr val="000000"/>
                          </a:solidFill>
                          <a:latin typeface="+mn-lt"/>
                        </a:rPr>
                        <a:t>Output Indicator: </a:t>
                      </a:r>
                      <a:r>
                        <a:rPr lang="en-GB" sz="2400" b="1" kern="1200">
                          <a:solidFill>
                            <a:srgbClr val="000000"/>
                          </a:solidFill>
                          <a:latin typeface="+mn-lt"/>
                          <a:ea typeface="+mn-ea"/>
                          <a:cs typeface="+mn-cs"/>
                        </a:rPr>
                        <a:t>Percentage of low-risk complaints resolved within 25 working days of being lodged with the call centre </a:t>
                      </a:r>
                      <a:r>
                        <a:rPr lang="en-GB" sz="2400" b="0"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97201"/>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r>
              <a:rPr lang="en-GB" sz="1600" b="1">
                <a:solidFill>
                  <a:srgbClr val="FFFFFF"/>
                </a:solidFill>
              </a:rPr>
              <a:t>77.84%</a:t>
            </a:r>
          </a:p>
          <a:p>
            <a:pPr algn="ctr" defTabSz="914400" rtl="0" eaLnBrk="1" latinLnBrk="0" hangingPunct="1">
              <a:lnSpc>
                <a:spcPct val="115000"/>
              </a:lnSpc>
              <a:spcAft>
                <a:spcPts val="0"/>
              </a:spcAft>
            </a:pPr>
            <a:r>
              <a:rPr lang="en-GB" sz="1600" b="1">
                <a:solidFill>
                  <a:srgbClr val="FFFFFF"/>
                </a:solidFill>
              </a:rPr>
              <a:t>(1 082/1 390)</a:t>
            </a:r>
          </a:p>
        </p:txBody>
      </p:sp>
      <p:sp>
        <p:nvSpPr>
          <p:cNvPr id="15" name="Rectangle 14">
            <a:extLst>
              <a:ext uri="{FF2B5EF4-FFF2-40B4-BE49-F238E27FC236}">
                <a16:creationId xmlns:a16="http://schemas.microsoft.com/office/drawing/2014/main" id="{7B089DAA-AF68-4A88-9E64-4A8FF6029C21}"/>
              </a:ext>
            </a:extLst>
          </p:cNvPr>
          <p:cNvSpPr/>
          <p:nvPr/>
        </p:nvSpPr>
        <p:spPr>
          <a:xfrm>
            <a:off x="6164949" y="2997201"/>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65%</a:t>
            </a:r>
          </a:p>
        </p:txBody>
      </p:sp>
      <p:sp>
        <p:nvSpPr>
          <p:cNvPr id="17" name="Rectangle 16">
            <a:extLst>
              <a:ext uri="{FF2B5EF4-FFF2-40B4-BE49-F238E27FC236}">
                <a16:creationId xmlns:a16="http://schemas.microsoft.com/office/drawing/2014/main" id="{9CCED86B-DB0A-43D8-9A82-49A385E3AF7C}"/>
              </a:ext>
            </a:extLst>
          </p:cNvPr>
          <p:cNvSpPr/>
          <p:nvPr/>
        </p:nvSpPr>
        <p:spPr>
          <a:xfrm>
            <a:off x="3372034" y="2997201"/>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95.58%</a:t>
            </a:r>
          </a:p>
          <a:p>
            <a:pPr algn="ctr"/>
            <a:r>
              <a:rPr lang="en-GB" sz="1600" b="1">
                <a:solidFill>
                  <a:srgbClr val="FFFFFF"/>
                </a:solidFill>
              </a:rPr>
              <a:t>(1 580/1 651)</a:t>
            </a: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3808671911"/>
              </p:ext>
            </p:extLst>
          </p:nvPr>
        </p:nvGraphicFramePr>
        <p:xfrm>
          <a:off x="609598" y="4913566"/>
          <a:ext cx="10972800" cy="98222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82226">
                <a:tc>
                  <a:txBody>
                    <a:bodyPr/>
                    <a:lstStyle/>
                    <a:p>
                      <a:pPr marL="285750" indent="-285750">
                        <a:buFont typeface="Arial" panose="020B0604020202020204" pitchFamily="34" charset="0"/>
                        <a:buChar char="•"/>
                      </a:pPr>
                      <a:r>
                        <a:rPr lang="en-GB" sz="1800" b="0" i="0" u="none" strike="noStrike" baseline="0">
                          <a:solidFill>
                            <a:srgbClr val="000000"/>
                          </a:solidFill>
                          <a:latin typeface="+mj-lt"/>
                        </a:rPr>
                        <a:t>Good performance was sustained through referral of low-risk complaints to relevant health establishments and continuous, active engagement of both complainant and health establishment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8957864" y="2995930"/>
            <a:ext cx="2621280" cy="1844153"/>
          </a:xfrm>
          <a:prstGeom prst="rect">
            <a:avLst/>
          </a:prstGeom>
          <a:solidFill>
            <a:srgbClr val="007A4B"/>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91.81%</a:t>
            </a:r>
          </a:p>
          <a:p>
            <a:pPr algn="ctr"/>
            <a:r>
              <a:rPr lang="en-ZA" sz="1600" b="1">
                <a:solidFill>
                  <a:srgbClr val="FFFFFF"/>
                </a:solidFill>
              </a:rPr>
              <a:t>(2 108/2 296)</a:t>
            </a:r>
          </a:p>
        </p:txBody>
      </p:sp>
      <p:sp>
        <p:nvSpPr>
          <p:cNvPr id="3" name="Arrow: Pentagon 2">
            <a:extLst>
              <a:ext uri="{FF2B5EF4-FFF2-40B4-BE49-F238E27FC236}">
                <a16:creationId xmlns:a16="http://schemas.microsoft.com/office/drawing/2014/main" id="{EB91774D-C3B0-468C-9AEF-BCC142DDF931}"/>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3: COMPLAINTS MANAGEMENT AND OMBUD</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F9603319-E992-43E3-B589-E0B274D7F7EB}"/>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35</a:t>
            </a:fld>
            <a:endParaRPr lang="en-GB" sz="1600" b="1">
              <a:solidFill>
                <a:schemeClr val="accent1"/>
              </a:solidFill>
            </a:endParaRPr>
          </a:p>
        </p:txBody>
      </p:sp>
    </p:spTree>
    <p:extLst>
      <p:ext uri="{BB962C8B-B14F-4D97-AF65-F5344CB8AC3E}">
        <p14:creationId xmlns:p14="http://schemas.microsoft.com/office/powerpoint/2010/main" val="492731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4242911813"/>
              </p:ext>
            </p:extLst>
          </p:nvPr>
        </p:nvGraphicFramePr>
        <p:xfrm>
          <a:off x="609600" y="1208405"/>
          <a:ext cx="10972800" cy="1698058"/>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64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COMPLAINTS MANAGEMENT AND OMBUD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1240858">
                <a:tc>
                  <a:txBody>
                    <a:bodyPr/>
                    <a:lstStyle/>
                    <a:p>
                      <a:pPr algn="just"/>
                      <a:r>
                        <a:rPr lang="en-ZA" sz="2400" b="1">
                          <a:solidFill>
                            <a:srgbClr val="000000"/>
                          </a:solidFill>
                          <a:latin typeface="+mn-lt"/>
                        </a:rPr>
                        <a:t>Output Indicator: </a:t>
                      </a:r>
                      <a:r>
                        <a:rPr lang="en-GB" sz="2400" b="1" i="0" u="none" strike="noStrike" baseline="0">
                          <a:solidFill>
                            <a:srgbClr val="000000"/>
                          </a:solidFill>
                          <a:latin typeface="Myriad Pro"/>
                        </a:rPr>
                        <a:t>Percentage of user complaints resolved through assessment within 30 working days of receipt of response from complainant and/or health establishment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97201"/>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r>
              <a:rPr lang="en-GB" sz="1600" b="1">
                <a:solidFill>
                  <a:srgbClr val="FFFFFF"/>
                </a:solidFill>
              </a:rPr>
              <a:t>49.42%</a:t>
            </a:r>
          </a:p>
          <a:p>
            <a:pPr algn="ctr" defTabSz="914400" rtl="0" eaLnBrk="1" latinLnBrk="0" hangingPunct="1">
              <a:lnSpc>
                <a:spcPct val="115000"/>
              </a:lnSpc>
              <a:spcAft>
                <a:spcPts val="0"/>
              </a:spcAft>
            </a:pPr>
            <a:r>
              <a:rPr lang="en-GB" sz="1600" b="1">
                <a:solidFill>
                  <a:srgbClr val="FFFFFF"/>
                </a:solidFill>
              </a:rPr>
              <a:t>(43/87)</a:t>
            </a:r>
          </a:p>
        </p:txBody>
      </p:sp>
      <p:sp>
        <p:nvSpPr>
          <p:cNvPr id="15" name="Rectangle 14">
            <a:extLst>
              <a:ext uri="{FF2B5EF4-FFF2-40B4-BE49-F238E27FC236}">
                <a16:creationId xmlns:a16="http://schemas.microsoft.com/office/drawing/2014/main" id="{7B089DAA-AF68-4A88-9E64-4A8FF6029C21}"/>
              </a:ext>
            </a:extLst>
          </p:cNvPr>
          <p:cNvSpPr/>
          <p:nvPr/>
        </p:nvSpPr>
        <p:spPr>
          <a:xfrm>
            <a:off x="6164949" y="2997201"/>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45%</a:t>
            </a:r>
          </a:p>
        </p:txBody>
      </p:sp>
      <p:sp>
        <p:nvSpPr>
          <p:cNvPr id="17" name="Rectangle 16">
            <a:extLst>
              <a:ext uri="{FF2B5EF4-FFF2-40B4-BE49-F238E27FC236}">
                <a16:creationId xmlns:a16="http://schemas.microsoft.com/office/drawing/2014/main" id="{9CCED86B-DB0A-43D8-9A82-49A385E3AF7C}"/>
              </a:ext>
            </a:extLst>
          </p:cNvPr>
          <p:cNvSpPr/>
          <p:nvPr/>
        </p:nvSpPr>
        <p:spPr>
          <a:xfrm>
            <a:off x="3372034" y="2997201"/>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7.3%</a:t>
            </a:r>
          </a:p>
          <a:p>
            <a:pPr algn="ctr"/>
            <a:r>
              <a:rPr lang="en-GB" sz="1600" b="1">
                <a:solidFill>
                  <a:srgbClr val="FFFFFF"/>
                </a:solidFill>
              </a:rPr>
              <a:t>(9/24)</a:t>
            </a: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2110579156"/>
              </p:ext>
            </p:extLst>
          </p:nvPr>
        </p:nvGraphicFramePr>
        <p:xfrm>
          <a:off x="609598" y="4913566"/>
          <a:ext cx="10972800" cy="98222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82226">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The historic backlog due to human resource challenges inflates the denominator.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8957864" y="2995930"/>
            <a:ext cx="2621280" cy="1844153"/>
          </a:xfrm>
          <a:prstGeom prst="rect">
            <a:avLst/>
          </a:prstGeom>
          <a:solidFill>
            <a:srgbClr val="C00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2.46%</a:t>
            </a:r>
          </a:p>
          <a:p>
            <a:pPr algn="ctr"/>
            <a:r>
              <a:rPr lang="en-ZA" sz="1600" b="1">
                <a:solidFill>
                  <a:srgbClr val="FFFFFF"/>
                </a:solidFill>
              </a:rPr>
              <a:t>(5/203)</a:t>
            </a:r>
          </a:p>
        </p:txBody>
      </p:sp>
      <p:sp>
        <p:nvSpPr>
          <p:cNvPr id="3" name="Arrow: Pentagon 2">
            <a:extLst>
              <a:ext uri="{FF2B5EF4-FFF2-40B4-BE49-F238E27FC236}">
                <a16:creationId xmlns:a16="http://schemas.microsoft.com/office/drawing/2014/main" id="{EB91774D-C3B0-468C-9AEF-BCC142DDF931}"/>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3: COMPLAINTS MANAGEMENT AND OMBUD</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93244A72-215E-4E71-9E60-9436D7315192}"/>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36</a:t>
            </a:fld>
            <a:endParaRPr lang="en-GB" sz="1600" b="1">
              <a:solidFill>
                <a:schemeClr val="accent1"/>
              </a:solidFill>
            </a:endParaRPr>
          </a:p>
        </p:txBody>
      </p:sp>
    </p:spTree>
    <p:extLst>
      <p:ext uri="{BB962C8B-B14F-4D97-AF65-F5344CB8AC3E}">
        <p14:creationId xmlns:p14="http://schemas.microsoft.com/office/powerpoint/2010/main" val="42796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54805856"/>
              </p:ext>
            </p:extLst>
          </p:nvPr>
        </p:nvGraphicFramePr>
        <p:xfrm>
          <a:off x="609600" y="1341570"/>
          <a:ext cx="10972800" cy="1450084"/>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65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COMPLAINTS MANAGEMENT AND OMBUD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992884">
                <a:tc>
                  <a:txBody>
                    <a:bodyPr/>
                    <a:lstStyle/>
                    <a:p>
                      <a:r>
                        <a:rPr lang="en-ZA" sz="2400" b="1">
                          <a:solidFill>
                            <a:srgbClr val="000000"/>
                          </a:solidFill>
                          <a:latin typeface="+mn-lt"/>
                        </a:rPr>
                        <a:t>Output Indicator: </a:t>
                      </a:r>
                      <a:r>
                        <a:rPr lang="en-GB" sz="2400" b="1" i="0" u="none" strike="noStrike" baseline="0">
                          <a:solidFill>
                            <a:srgbClr val="000000"/>
                          </a:solidFill>
                          <a:latin typeface="Myriad Pro"/>
                        </a:rPr>
                        <a:t>Percentage of complaints resolved within six months through investigation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r>
              <a:rPr lang="en-GB"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164949"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10%</a:t>
            </a:r>
          </a:p>
        </p:txBody>
      </p:sp>
      <p:sp>
        <p:nvSpPr>
          <p:cNvPr id="17" name="Rectangle 16">
            <a:extLst>
              <a:ext uri="{FF2B5EF4-FFF2-40B4-BE49-F238E27FC236}">
                <a16:creationId xmlns:a16="http://schemas.microsoft.com/office/drawing/2014/main" id="{9CCED86B-DB0A-43D8-9A82-49A385E3AF7C}"/>
              </a:ext>
            </a:extLst>
          </p:cNvPr>
          <p:cNvSpPr/>
          <p:nvPr/>
        </p:nvSpPr>
        <p:spPr>
          <a:xfrm>
            <a:off x="3372034"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10.00%</a:t>
            </a:r>
          </a:p>
          <a:p>
            <a:pPr algn="ctr"/>
            <a:r>
              <a:rPr lang="en-GB" sz="1600" b="1">
                <a:solidFill>
                  <a:srgbClr val="FFFFFF"/>
                </a:solidFill>
              </a:rPr>
              <a:t>(2/20)</a:t>
            </a: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845265098"/>
              </p:ext>
            </p:extLst>
          </p:nvPr>
        </p:nvGraphicFramePr>
        <p:xfrm>
          <a:off x="609600" y="4783200"/>
          <a:ext cx="10972800" cy="98222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82226">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The unit has developed strategies to address historic backlog in the resolution of complaints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8957864" y="2929262"/>
            <a:ext cx="2621280" cy="1844153"/>
          </a:xfrm>
          <a:prstGeom prst="rect">
            <a:avLst/>
          </a:prstGeom>
          <a:solidFill>
            <a:srgbClr val="007A4B"/>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11.11%</a:t>
            </a:r>
          </a:p>
          <a:p>
            <a:pPr algn="ctr"/>
            <a:r>
              <a:rPr lang="en-ZA" sz="1600" b="1">
                <a:solidFill>
                  <a:srgbClr val="FFFFFF"/>
                </a:solidFill>
              </a:rPr>
              <a:t>(1/9)</a:t>
            </a:r>
          </a:p>
        </p:txBody>
      </p:sp>
      <p:sp>
        <p:nvSpPr>
          <p:cNvPr id="3" name="Arrow: Pentagon 2">
            <a:extLst>
              <a:ext uri="{FF2B5EF4-FFF2-40B4-BE49-F238E27FC236}">
                <a16:creationId xmlns:a16="http://schemas.microsoft.com/office/drawing/2014/main" id="{EB91774D-C3B0-468C-9AEF-BCC142DDF931}"/>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3: COMPLAINTS MANAGEMENT AND OMBUD</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ADD17462-CB3D-481F-BD9F-31C05B5A41CA}"/>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37</a:t>
            </a:fld>
            <a:endParaRPr lang="en-GB" sz="1600" b="1">
              <a:solidFill>
                <a:schemeClr val="accent1"/>
              </a:solidFill>
            </a:endParaRPr>
          </a:p>
        </p:txBody>
      </p:sp>
    </p:spTree>
    <p:extLst>
      <p:ext uri="{BB962C8B-B14F-4D97-AF65-F5344CB8AC3E}">
        <p14:creationId xmlns:p14="http://schemas.microsoft.com/office/powerpoint/2010/main" val="1470017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4099200004"/>
              </p:ext>
            </p:extLst>
          </p:nvPr>
        </p:nvGraphicFramePr>
        <p:xfrm>
          <a:off x="609600" y="1341570"/>
          <a:ext cx="10972800" cy="1450084"/>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65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COMPLAINTS MANAGEMENT AND OMBUD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992884">
                <a:tc>
                  <a:txBody>
                    <a:bodyPr/>
                    <a:lstStyle/>
                    <a:p>
                      <a:pPr algn="just"/>
                      <a:r>
                        <a:rPr lang="en-ZA" sz="2400" b="1">
                          <a:solidFill>
                            <a:srgbClr val="000000"/>
                          </a:solidFill>
                          <a:latin typeface="+mn-lt"/>
                        </a:rPr>
                        <a:t>Output Indicator: </a:t>
                      </a:r>
                      <a:r>
                        <a:rPr lang="en-GB" sz="2400" b="1" i="0" u="none" strike="noStrike" baseline="0">
                          <a:solidFill>
                            <a:srgbClr val="000000"/>
                          </a:solidFill>
                          <a:latin typeface="Myriad Pro"/>
                        </a:rPr>
                        <a:t>Percentage of complaints resolved within 12 months through investigation </a:t>
                      </a:r>
                      <a:r>
                        <a:rPr lang="en-GB" sz="2400" b="0" i="0" u="none" strike="noStrike" baseline="0">
                          <a:solidFill>
                            <a:srgbClr val="000000"/>
                          </a:solidFill>
                          <a:latin typeface="Myriad Pro"/>
                        </a:rPr>
                        <a:t>	</a:t>
                      </a:r>
                      <a:r>
                        <a:rPr lang="en-GB" sz="2400" b="1"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r>
              <a:rPr lang="en-GB"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164949"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20%</a:t>
            </a:r>
          </a:p>
        </p:txBody>
      </p:sp>
      <p:sp>
        <p:nvSpPr>
          <p:cNvPr id="17" name="Rectangle 16">
            <a:extLst>
              <a:ext uri="{FF2B5EF4-FFF2-40B4-BE49-F238E27FC236}">
                <a16:creationId xmlns:a16="http://schemas.microsoft.com/office/drawing/2014/main" id="{9CCED86B-DB0A-43D8-9A82-49A385E3AF7C}"/>
              </a:ext>
            </a:extLst>
          </p:cNvPr>
          <p:cNvSpPr/>
          <p:nvPr/>
        </p:nvSpPr>
        <p:spPr>
          <a:xfrm>
            <a:off x="3372034"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3928188050"/>
              </p:ext>
            </p:extLst>
          </p:nvPr>
        </p:nvGraphicFramePr>
        <p:xfrm>
          <a:off x="578133" y="4911023"/>
          <a:ext cx="10972800" cy="98222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982226">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Due to COVID-19, the on-site investigation was only conducted in Q4 and a preliminary report was completed within the financial year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8957864" y="2929262"/>
            <a:ext cx="2621280" cy="1844153"/>
          </a:xfrm>
          <a:prstGeom prst="rect">
            <a:avLst/>
          </a:prstGeom>
          <a:solidFill>
            <a:srgbClr val="C00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0%</a:t>
            </a:r>
          </a:p>
        </p:txBody>
      </p:sp>
      <p:sp>
        <p:nvSpPr>
          <p:cNvPr id="3" name="Arrow: Pentagon 2">
            <a:extLst>
              <a:ext uri="{FF2B5EF4-FFF2-40B4-BE49-F238E27FC236}">
                <a16:creationId xmlns:a16="http://schemas.microsoft.com/office/drawing/2014/main" id="{EB91774D-C3B0-468C-9AEF-BCC142DDF931}"/>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3: COMPLAINTS MANAGEMENT AND OMBUD</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20C93C3C-5079-435D-AE80-7E25E241C605}"/>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38</a:t>
            </a:fld>
            <a:endParaRPr lang="en-GB" sz="1600" b="1">
              <a:solidFill>
                <a:schemeClr val="accent1"/>
              </a:solidFill>
            </a:endParaRPr>
          </a:p>
        </p:txBody>
      </p:sp>
    </p:spTree>
    <p:extLst>
      <p:ext uri="{BB962C8B-B14F-4D97-AF65-F5344CB8AC3E}">
        <p14:creationId xmlns:p14="http://schemas.microsoft.com/office/powerpoint/2010/main" val="999629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606650981"/>
              </p:ext>
            </p:extLst>
          </p:nvPr>
        </p:nvGraphicFramePr>
        <p:xfrm>
          <a:off x="609600" y="1341570"/>
          <a:ext cx="10972800" cy="1450084"/>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65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COMPLAINTS MANAGEMENT AND OMBUD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992884">
                <a:tc>
                  <a:txBody>
                    <a:bodyPr/>
                    <a:lstStyle/>
                    <a:p>
                      <a:pPr algn="just"/>
                      <a:r>
                        <a:rPr lang="en-ZA" sz="2400" b="1">
                          <a:solidFill>
                            <a:srgbClr val="000000"/>
                          </a:solidFill>
                          <a:latin typeface="+mn-lt"/>
                        </a:rPr>
                        <a:t>Output Indicator: </a:t>
                      </a:r>
                      <a:r>
                        <a:rPr lang="en-GB" sz="2400" b="1" i="0" u="none" strike="noStrike" baseline="0">
                          <a:solidFill>
                            <a:srgbClr val="000000"/>
                          </a:solidFill>
                          <a:latin typeface="Myriad Pro"/>
                        </a:rPr>
                        <a:t>Percentage of complaints resolved within 18 months through investigation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endParaRPr lang="en-GB" sz="1600" b="1">
              <a:solidFill>
                <a:srgbClr val="FFFFFF"/>
              </a:solidFill>
            </a:endParaRPr>
          </a:p>
          <a:p>
            <a:pPr algn="ctr" defTabSz="914400" rtl="0" eaLnBrk="1" latinLnBrk="0" hangingPunct="1">
              <a:lnSpc>
                <a:spcPct val="115000"/>
              </a:lnSpc>
              <a:spcAft>
                <a:spcPts val="0"/>
              </a:spcAft>
            </a:pPr>
            <a:r>
              <a:rPr lang="en-GB"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164949"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20%</a:t>
            </a:r>
          </a:p>
        </p:txBody>
      </p:sp>
      <p:sp>
        <p:nvSpPr>
          <p:cNvPr id="17" name="Rectangle 16">
            <a:extLst>
              <a:ext uri="{FF2B5EF4-FFF2-40B4-BE49-F238E27FC236}">
                <a16:creationId xmlns:a16="http://schemas.microsoft.com/office/drawing/2014/main" id="{9CCED86B-DB0A-43D8-9A82-49A385E3AF7C}"/>
              </a:ext>
            </a:extLst>
          </p:cNvPr>
          <p:cNvSpPr/>
          <p:nvPr/>
        </p:nvSpPr>
        <p:spPr>
          <a:xfrm>
            <a:off x="3372034" y="2930533"/>
            <a:ext cx="2621280" cy="1842882"/>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4261636434"/>
              </p:ext>
            </p:extLst>
          </p:nvPr>
        </p:nvGraphicFramePr>
        <p:xfrm>
          <a:off x="578133" y="5070082"/>
          <a:ext cx="10972800" cy="71742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717420">
                <a:tc>
                  <a:txBody>
                    <a:bodyPr/>
                    <a:lstStyle/>
                    <a:p>
                      <a:pPr marL="285750" indent="-285750">
                        <a:buFont typeface="Arial" panose="020B0604020202020204" pitchFamily="34" charset="0"/>
                        <a:buChar char="•"/>
                      </a:pPr>
                      <a:r>
                        <a:rPr lang="en-GB" sz="1800" b="0" i="0" u="none" strike="noStrike" kern="1200" baseline="0">
                          <a:solidFill>
                            <a:srgbClr val="000000"/>
                          </a:solidFill>
                          <a:latin typeface="+mn-lt"/>
                          <a:ea typeface="+mn-ea"/>
                          <a:cs typeface="+mn-cs"/>
                        </a:rPr>
                        <a:t>There</a:t>
                      </a:r>
                      <a:r>
                        <a:rPr lang="en-GB" sz="1800" b="0" i="0" u="none" strike="noStrike" baseline="0">
                          <a:solidFill>
                            <a:srgbClr val="000000"/>
                          </a:solidFill>
                          <a:latin typeface="+mn-lt"/>
                        </a:rPr>
                        <a:t> were no cases falling within this category in 2020/21.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8957864" y="2929262"/>
            <a:ext cx="2621280" cy="1844153"/>
          </a:xfrm>
          <a:prstGeom prst="rect">
            <a:avLst/>
          </a:prstGeom>
          <a:solidFill>
            <a:srgbClr val="C00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0%</a:t>
            </a:r>
          </a:p>
        </p:txBody>
      </p:sp>
      <p:sp>
        <p:nvSpPr>
          <p:cNvPr id="3" name="Arrow: Pentagon 2">
            <a:extLst>
              <a:ext uri="{FF2B5EF4-FFF2-40B4-BE49-F238E27FC236}">
                <a16:creationId xmlns:a16="http://schemas.microsoft.com/office/drawing/2014/main" id="{EB91774D-C3B0-468C-9AEF-BCC142DDF931}"/>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3: COMPLAINTS MANAGEMENT AND OMBUD</a:t>
            </a:r>
            <a:endParaRPr lang="en-GB"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EEAE3258-DF5D-4C96-A2FB-097C6C430862}"/>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39</a:t>
            </a:fld>
            <a:endParaRPr lang="en-GB" sz="1600" b="1">
              <a:solidFill>
                <a:schemeClr val="accent1"/>
              </a:solidFill>
            </a:endParaRPr>
          </a:p>
        </p:txBody>
      </p:sp>
    </p:spTree>
    <p:extLst>
      <p:ext uri="{BB962C8B-B14F-4D97-AF65-F5344CB8AC3E}">
        <p14:creationId xmlns:p14="http://schemas.microsoft.com/office/powerpoint/2010/main" val="380923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rrow: Pentagon 123">
            <a:extLst>
              <a:ext uri="{FF2B5EF4-FFF2-40B4-BE49-F238E27FC236}">
                <a16:creationId xmlns:a16="http://schemas.microsoft.com/office/drawing/2014/main" id="{5F0A39B7-F35E-4E06-85B7-532E374D18CA}"/>
              </a:ext>
            </a:extLst>
          </p:cNvPr>
          <p:cNvSpPr/>
          <p:nvPr/>
        </p:nvSpPr>
        <p:spPr>
          <a:xfrm>
            <a:off x="16042" y="1"/>
            <a:ext cx="12175958" cy="1115621"/>
          </a:xfrm>
          <a:prstGeom prst="homePlate">
            <a:avLst>
              <a:gd name="adj" fmla="val 271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DELEGATION</a:t>
            </a:r>
          </a:p>
          <a:p>
            <a:r>
              <a:rPr lang="en-GB" sz="3600">
                <a:solidFill>
                  <a:srgbClr val="FFFFFF"/>
                </a:solidFill>
                <a:cs typeface="Arial" panose="020B0604020202020204" pitchFamily="34" charset="0"/>
              </a:rPr>
              <a:t>EXECUTIVE  &amp; SENIOR MANAGEMENT</a:t>
            </a:r>
          </a:p>
        </p:txBody>
      </p:sp>
      <p:graphicFrame>
        <p:nvGraphicFramePr>
          <p:cNvPr id="5" name="Table 5">
            <a:extLst>
              <a:ext uri="{FF2B5EF4-FFF2-40B4-BE49-F238E27FC236}">
                <a16:creationId xmlns:a16="http://schemas.microsoft.com/office/drawing/2014/main" id="{E28E6AF6-8129-44BC-B296-BB1D4231D20F}"/>
              </a:ext>
            </a:extLst>
          </p:cNvPr>
          <p:cNvGraphicFramePr>
            <a:graphicFrameLocks noGrp="1"/>
          </p:cNvGraphicFramePr>
          <p:nvPr>
            <p:extLst>
              <p:ext uri="{D42A27DB-BD31-4B8C-83A1-F6EECF244321}">
                <p14:modId xmlns:p14="http://schemas.microsoft.com/office/powerpoint/2010/main" val="2256680286"/>
              </p:ext>
            </p:extLst>
          </p:nvPr>
        </p:nvGraphicFramePr>
        <p:xfrm>
          <a:off x="339047" y="1264196"/>
          <a:ext cx="11537880" cy="4567073"/>
        </p:xfrm>
        <a:graphic>
          <a:graphicData uri="http://schemas.openxmlformats.org/drawingml/2006/table">
            <a:tbl>
              <a:tblPr firstRow="1" bandRow="1">
                <a:tableStyleId>{5C22544A-7EE6-4342-B048-85BDC9FD1C3A}</a:tableStyleId>
              </a:tblPr>
              <a:tblGrid>
                <a:gridCol w="5768940">
                  <a:extLst>
                    <a:ext uri="{9D8B030D-6E8A-4147-A177-3AD203B41FA5}">
                      <a16:colId xmlns:a16="http://schemas.microsoft.com/office/drawing/2014/main" val="2421945814"/>
                    </a:ext>
                  </a:extLst>
                </a:gridCol>
                <a:gridCol w="5768940">
                  <a:extLst>
                    <a:ext uri="{9D8B030D-6E8A-4147-A177-3AD203B41FA5}">
                      <a16:colId xmlns:a16="http://schemas.microsoft.com/office/drawing/2014/main" val="3148592372"/>
                    </a:ext>
                  </a:extLst>
                </a:gridCol>
              </a:tblGrid>
              <a:tr h="513233">
                <a:tc>
                  <a:txBody>
                    <a:bodyPr/>
                    <a:lstStyle/>
                    <a:p>
                      <a:pPr marL="0" marR="0" lvl="0" indent="0" algn="ctr" rtl="0" eaLnBrk="1" fontAlgn="auto" latinLnBrk="0" hangingPunct="1">
                        <a:lnSpc>
                          <a:spcPct val="100000"/>
                        </a:lnSpc>
                        <a:spcBef>
                          <a:spcPts val="0"/>
                        </a:spcBef>
                        <a:spcAft>
                          <a:spcPts val="0"/>
                        </a:spcAft>
                        <a:buClrTx/>
                        <a:buSzTx/>
                        <a:buFontTx/>
                        <a:buNone/>
                      </a:pPr>
                      <a:r>
                        <a:rPr lang="en-ZA" sz="2400"/>
                        <a:t>EXECUTIVE MANAGEMENT </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a:t>SENIOR MANAGEMENT</a:t>
                      </a:r>
                    </a:p>
                  </a:txBody>
                  <a:tcPr anchor="ctr">
                    <a:solidFill>
                      <a:srgbClr val="FFFFFF"/>
                    </a:solidFill>
                  </a:tcPr>
                </a:tc>
                <a:extLst>
                  <a:ext uri="{0D108BD9-81ED-4DB2-BD59-A6C34878D82A}">
                    <a16:rowId xmlns:a16="http://schemas.microsoft.com/office/drawing/2014/main" val="3246027250"/>
                  </a:ext>
                </a:extLst>
              </a:tr>
              <a:tr h="4037394">
                <a:tc>
                  <a:txBody>
                    <a:bodyPr/>
                    <a:lstStyle/>
                    <a:p>
                      <a:pPr lvl="0">
                        <a:lnSpc>
                          <a:spcPct val="100000"/>
                        </a:lnSpc>
                      </a:pPr>
                      <a:r>
                        <a:rPr lang="en-ZA" sz="2000" b="1">
                          <a:latin typeface="Arial"/>
                          <a:cs typeface="Arial"/>
                        </a:rPr>
                        <a:t>Dr. S Mndaweni</a:t>
                      </a:r>
                    </a:p>
                    <a:p>
                      <a:pPr lvl="1">
                        <a:lnSpc>
                          <a:spcPct val="100000"/>
                        </a:lnSpc>
                        <a:buFont typeface="Wingdings" panose="05000000000000000000" pitchFamily="2" charset="2"/>
                        <a:buChar char="Ø"/>
                      </a:pPr>
                      <a:r>
                        <a:rPr lang="en-ZA" sz="1600" b="1">
                          <a:solidFill>
                            <a:srgbClr val="2F5597"/>
                          </a:solidFill>
                          <a:latin typeface="Arial"/>
                          <a:cs typeface="Arial"/>
                        </a:rPr>
                        <a:t>Chief Executive Officer</a:t>
                      </a:r>
                    </a:p>
                    <a:p>
                      <a:pPr lvl="1">
                        <a:lnSpc>
                          <a:spcPct val="100000"/>
                        </a:lnSpc>
                        <a:buFont typeface="Wingdings" panose="05000000000000000000" pitchFamily="2" charset="2"/>
                        <a:buChar char="Ø"/>
                      </a:pPr>
                      <a:endParaRPr lang="en-ZA" sz="1600" b="1">
                        <a:solidFill>
                          <a:srgbClr val="2F5597"/>
                        </a:solidFill>
                        <a:latin typeface="Arial" panose="020B0604020202020204" pitchFamily="34" charset="0"/>
                        <a:cs typeface="Arial" panose="020B0604020202020204" pitchFamily="34" charset="0"/>
                      </a:endParaRPr>
                    </a:p>
                    <a:p>
                      <a:pPr>
                        <a:lnSpc>
                          <a:spcPct val="100000"/>
                        </a:lnSpc>
                      </a:pPr>
                      <a:r>
                        <a:rPr lang="en-GB" sz="2000" b="1">
                          <a:latin typeface="Arial"/>
                          <a:cs typeface="Arial"/>
                        </a:rPr>
                        <a:t>Mr. J Mapatha</a:t>
                      </a:r>
                    </a:p>
                    <a:p>
                      <a:pPr lvl="1">
                        <a:lnSpc>
                          <a:spcPct val="100000"/>
                        </a:lnSpc>
                        <a:buFont typeface="Wingdings" panose="05000000000000000000" pitchFamily="2" charset="2"/>
                        <a:buChar char="Ø"/>
                      </a:pPr>
                      <a:r>
                        <a:rPr lang="en-GB" sz="1600" b="1">
                          <a:solidFill>
                            <a:srgbClr val="2F5597"/>
                          </a:solidFill>
                          <a:latin typeface="Arial"/>
                          <a:cs typeface="Arial"/>
                        </a:rPr>
                        <a:t>Executive Manager: Corporate Services and CFO</a:t>
                      </a:r>
                    </a:p>
                    <a:p>
                      <a:pPr lvl="1">
                        <a:lnSpc>
                          <a:spcPct val="100000"/>
                        </a:lnSpc>
                        <a:buFont typeface="Wingdings" panose="05000000000000000000" pitchFamily="2" charset="2"/>
                        <a:buChar char="Ø"/>
                      </a:pPr>
                      <a:endParaRPr lang="en-GB" sz="1600" b="1">
                        <a:solidFill>
                          <a:srgbClr val="2F5597"/>
                        </a:solidFill>
                        <a:latin typeface="Arial" panose="020B0604020202020204" pitchFamily="34" charset="0"/>
                        <a:cs typeface="Arial" panose="020B0604020202020204" pitchFamily="34" charset="0"/>
                      </a:endParaRPr>
                    </a:p>
                    <a:p>
                      <a:pPr>
                        <a:lnSpc>
                          <a:spcPct val="100000"/>
                        </a:lnSpc>
                      </a:pPr>
                      <a:r>
                        <a:rPr lang="en-GB" sz="2000" b="1">
                          <a:latin typeface="Arial"/>
                          <a:cs typeface="Arial"/>
                        </a:rPr>
                        <a:t>Ms. W Moleko</a:t>
                      </a:r>
                    </a:p>
                    <a:p>
                      <a:pPr lvl="1">
                        <a:lnSpc>
                          <a:spcPct val="100000"/>
                        </a:lnSpc>
                        <a:buFont typeface="Wingdings" panose="05000000000000000000" pitchFamily="2" charset="2"/>
                        <a:buChar char="Ø"/>
                      </a:pPr>
                      <a:r>
                        <a:rPr lang="en-GB" sz="1600" b="1">
                          <a:solidFill>
                            <a:srgbClr val="2F5597"/>
                          </a:solidFill>
                          <a:latin typeface="Arial"/>
                          <a:cs typeface="Arial"/>
                        </a:rPr>
                        <a:t>Executive Manager: Health Standards Design, Analysis and Support</a:t>
                      </a:r>
                    </a:p>
                    <a:p>
                      <a:pPr lvl="1">
                        <a:lnSpc>
                          <a:spcPct val="100000"/>
                        </a:lnSpc>
                        <a:buFont typeface="Wingdings" panose="05000000000000000000" pitchFamily="2" charset="2"/>
                        <a:buChar char="Ø"/>
                      </a:pPr>
                      <a:endParaRPr lang="en-GB" sz="1600" b="1">
                        <a:solidFill>
                          <a:srgbClr val="2F5597"/>
                        </a:solidFill>
                        <a:latin typeface="Arial" panose="020B0604020202020204" pitchFamily="34" charset="0"/>
                        <a:cs typeface="Arial" panose="020B0604020202020204" pitchFamily="34" charset="0"/>
                      </a:endParaRPr>
                    </a:p>
                    <a:p>
                      <a:pPr lvl="0">
                        <a:lnSpc>
                          <a:spcPct val="100000"/>
                        </a:lnSpc>
                      </a:pPr>
                      <a:r>
                        <a:rPr lang="en-ZA" sz="2000" b="1">
                          <a:latin typeface="Arial"/>
                          <a:cs typeface="Arial"/>
                        </a:rPr>
                        <a:t>Dr. D Jacobs</a:t>
                      </a:r>
                    </a:p>
                    <a:p>
                      <a:pPr lvl="1">
                        <a:lnSpc>
                          <a:spcPct val="100000"/>
                        </a:lnSpc>
                        <a:buFont typeface="Wingdings" panose="05000000000000000000" pitchFamily="2" charset="2"/>
                        <a:buChar char="Ø"/>
                      </a:pPr>
                      <a:r>
                        <a:rPr lang="en-ZA" sz="1600" b="1">
                          <a:solidFill>
                            <a:srgbClr val="2F5597"/>
                          </a:solidFill>
                          <a:latin typeface="Arial"/>
                          <a:cs typeface="Arial"/>
                        </a:rPr>
                        <a:t>Executive Manager: Complaints Management</a:t>
                      </a:r>
                    </a:p>
                    <a:p>
                      <a:pPr lvl="1">
                        <a:lnSpc>
                          <a:spcPct val="100000"/>
                        </a:lnSpc>
                        <a:buFont typeface="Wingdings" panose="05000000000000000000" pitchFamily="2" charset="2"/>
                        <a:buChar char="Ø"/>
                      </a:pPr>
                      <a:endParaRPr lang="en-ZA" sz="1600" b="1">
                        <a:solidFill>
                          <a:srgbClr val="2F5597"/>
                        </a:solidFill>
                        <a:latin typeface="Arial" panose="020B0604020202020204" pitchFamily="34" charset="0"/>
                        <a:cs typeface="Arial" panose="020B0604020202020204" pitchFamily="34" charset="0"/>
                      </a:endParaRPr>
                    </a:p>
                    <a:p>
                      <a:pPr lvl="0">
                        <a:lnSpc>
                          <a:spcPct val="100000"/>
                        </a:lnSpc>
                      </a:pPr>
                      <a:r>
                        <a:rPr lang="en-GB" sz="2000" b="1">
                          <a:latin typeface="Arial"/>
                          <a:cs typeface="Arial"/>
                        </a:rPr>
                        <a:t>Ms. D Tsukudu</a:t>
                      </a:r>
                    </a:p>
                    <a:p>
                      <a:pPr lvl="1">
                        <a:lnSpc>
                          <a:spcPct val="100000"/>
                        </a:lnSpc>
                        <a:buFont typeface="Wingdings" panose="05000000000000000000" pitchFamily="2" charset="2"/>
                        <a:buChar char="Ø"/>
                      </a:pPr>
                      <a:r>
                        <a:rPr lang="en-GB" sz="1600" b="1">
                          <a:solidFill>
                            <a:srgbClr val="2F5597"/>
                          </a:solidFill>
                          <a:latin typeface="Arial"/>
                          <a:cs typeface="Arial"/>
                        </a:rPr>
                        <a:t>Executive Manager: Compliance Inspectorate</a:t>
                      </a:r>
                      <a:endParaRPr lang="en-ZA" sz="1600">
                        <a:solidFill>
                          <a:srgbClr val="2F5597"/>
                        </a:solidFill>
                        <a:latin typeface="Arial"/>
                        <a:cs typeface="Arial"/>
                      </a:endParaRPr>
                    </a:p>
                  </a:txBody>
                  <a:tcPr/>
                </a:tc>
                <a:tc>
                  <a:txBody>
                    <a:bodyPr/>
                    <a:lstStyle/>
                    <a:p>
                      <a:pPr>
                        <a:lnSpc>
                          <a:spcPct val="134000"/>
                        </a:lnSpc>
                      </a:pPr>
                      <a:r>
                        <a:rPr lang="en-ZA" sz="2000" b="1">
                          <a:latin typeface="Arial"/>
                          <a:cs typeface="Arial"/>
                        </a:rPr>
                        <a:t>Mrs. K Padayachee </a:t>
                      </a:r>
                      <a:endParaRPr lang="en-ZA" sz="1400" b="1">
                        <a:latin typeface="Arial" panose="020B0604020202020204" pitchFamily="34" charset="0"/>
                        <a:cs typeface="Arial" panose="020B0604020202020204" pitchFamily="34" charset="0"/>
                      </a:endParaRPr>
                    </a:p>
                    <a:p>
                      <a:pPr lvl="1">
                        <a:lnSpc>
                          <a:spcPct val="134000"/>
                        </a:lnSpc>
                        <a:buFont typeface="Wingdings" panose="05000000000000000000" pitchFamily="2" charset="2"/>
                        <a:buChar char="Ø"/>
                      </a:pPr>
                      <a:r>
                        <a:rPr lang="en-ZA" sz="1600" b="1">
                          <a:solidFill>
                            <a:srgbClr val="2F5597"/>
                          </a:solidFill>
                          <a:latin typeface="Arial"/>
                          <a:cs typeface="Arial"/>
                        </a:rPr>
                        <a:t>Director: </a:t>
                      </a:r>
                      <a:r>
                        <a:rPr lang="en-GB" sz="1600" b="1">
                          <a:solidFill>
                            <a:srgbClr val="2F5597"/>
                          </a:solidFill>
                          <a:latin typeface="Arial"/>
                          <a:cs typeface="Arial"/>
                        </a:rPr>
                        <a:t>Governance, Board Secretariat and Legal Services</a:t>
                      </a:r>
                      <a:endParaRPr lang="en-ZA" sz="1600" b="1">
                        <a:solidFill>
                          <a:srgbClr val="2F5597"/>
                        </a:solidFill>
                        <a:latin typeface="Arial"/>
                        <a:cs typeface="Arial"/>
                      </a:endParaRPr>
                    </a:p>
                    <a:p>
                      <a:pPr>
                        <a:lnSpc>
                          <a:spcPct val="134000"/>
                        </a:lnSpc>
                      </a:pPr>
                      <a:r>
                        <a:rPr lang="en-ZA" sz="2000" b="1">
                          <a:latin typeface="Arial"/>
                          <a:cs typeface="Arial"/>
                        </a:rPr>
                        <a:t>Adv. M Makgopa-Madisa</a:t>
                      </a:r>
                    </a:p>
                    <a:p>
                      <a:pPr lvl="1">
                        <a:lnSpc>
                          <a:spcPct val="134000"/>
                        </a:lnSpc>
                        <a:buFont typeface="Wingdings" panose="05000000000000000000" pitchFamily="2" charset="2"/>
                        <a:buChar char="Ø"/>
                      </a:pPr>
                      <a:r>
                        <a:rPr lang="en-ZA" sz="1600" b="1">
                          <a:solidFill>
                            <a:srgbClr val="2F5597"/>
                          </a:solidFill>
                          <a:latin typeface="Arial"/>
                          <a:cs typeface="Arial"/>
                        </a:rPr>
                        <a:t>Director: Certification and Enforcement</a:t>
                      </a:r>
                    </a:p>
                    <a:p>
                      <a:pPr>
                        <a:lnSpc>
                          <a:spcPct val="134000"/>
                        </a:lnSpc>
                      </a:pPr>
                      <a:r>
                        <a:rPr lang="en-ZA" sz="2000" b="1">
                          <a:latin typeface="Arial"/>
                          <a:cs typeface="Arial"/>
                        </a:rPr>
                        <a:t>Mr. R Mahlakanya</a:t>
                      </a:r>
                    </a:p>
                    <a:p>
                      <a:pPr lvl="1">
                        <a:lnSpc>
                          <a:spcPct val="134000"/>
                        </a:lnSpc>
                        <a:buFont typeface="Wingdings" panose="05000000000000000000" pitchFamily="2" charset="2"/>
                        <a:buChar char="Ø"/>
                      </a:pPr>
                      <a:r>
                        <a:rPr lang="en-GB" sz="1600" b="1">
                          <a:solidFill>
                            <a:srgbClr val="2F5597"/>
                          </a:solidFill>
                          <a:latin typeface="Arial"/>
                          <a:cs typeface="Arial"/>
                        </a:rPr>
                        <a:t>Director: Communication and Stakeholder Relations</a:t>
                      </a:r>
                      <a:endParaRPr lang="en-ZA" sz="1600" b="1">
                        <a:solidFill>
                          <a:srgbClr val="2F5597"/>
                        </a:solidFill>
                        <a:latin typeface="Arial"/>
                        <a:cs typeface="Arial"/>
                      </a:endParaRPr>
                    </a:p>
                    <a:p>
                      <a:pPr>
                        <a:lnSpc>
                          <a:spcPct val="134000"/>
                        </a:lnSpc>
                      </a:pPr>
                      <a:r>
                        <a:rPr lang="en-ZA" sz="2000" b="1">
                          <a:latin typeface="Arial"/>
                          <a:cs typeface="Arial"/>
                        </a:rPr>
                        <a:t>Mr. M Govuzela</a:t>
                      </a:r>
                    </a:p>
                    <a:p>
                      <a:pPr lvl="1">
                        <a:lnSpc>
                          <a:spcPct val="134000"/>
                        </a:lnSpc>
                        <a:buFont typeface="Wingdings" panose="05000000000000000000" pitchFamily="2" charset="2"/>
                        <a:buChar char="Ø"/>
                      </a:pPr>
                      <a:r>
                        <a:rPr lang="en-ZA" sz="1600" b="1">
                          <a:solidFill>
                            <a:srgbClr val="2F5597"/>
                          </a:solidFill>
                          <a:latin typeface="Arial"/>
                          <a:cs typeface="Arial"/>
                        </a:rPr>
                        <a:t>Director: Planning, Monitoring and Evaluation</a:t>
                      </a:r>
                      <a:endParaRPr lang="en-ZA" sz="3200">
                        <a:solidFill>
                          <a:srgbClr val="2F5597"/>
                        </a:solidFill>
                        <a:latin typeface="Arial"/>
                        <a:cs typeface="Arial"/>
                      </a:endParaRPr>
                    </a:p>
                  </a:txBody>
                  <a:tcPr/>
                </a:tc>
                <a:extLst>
                  <a:ext uri="{0D108BD9-81ED-4DB2-BD59-A6C34878D82A}">
                    <a16:rowId xmlns:a16="http://schemas.microsoft.com/office/drawing/2014/main" val="905409815"/>
                  </a:ext>
                </a:extLst>
              </a:tr>
            </a:tbl>
          </a:graphicData>
        </a:graphic>
      </p:graphicFrame>
      <p:sp>
        <p:nvSpPr>
          <p:cNvPr id="62" name="Slide Number Placeholder 2">
            <a:extLst>
              <a:ext uri="{FF2B5EF4-FFF2-40B4-BE49-F238E27FC236}">
                <a16:creationId xmlns:a16="http://schemas.microsoft.com/office/drawing/2014/main" id="{8CE68D34-BC41-4237-8C0D-F48801BCF9AD}"/>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a:t>
            </a:fld>
            <a:endParaRPr lang="en-GB" sz="1600" b="1">
              <a:solidFill>
                <a:schemeClr val="accent1"/>
              </a:solidFill>
            </a:endParaRPr>
          </a:p>
        </p:txBody>
      </p:sp>
    </p:spTree>
    <p:extLst>
      <p:ext uri="{BB962C8B-B14F-4D97-AF65-F5344CB8AC3E}">
        <p14:creationId xmlns:p14="http://schemas.microsoft.com/office/powerpoint/2010/main" val="1550797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109B-7825-47BC-85D8-346BEC1F2D6E}"/>
              </a:ext>
            </a:extLst>
          </p:cNvPr>
          <p:cNvSpPr>
            <a:spLocks noGrp="1"/>
          </p:cNvSpPr>
          <p:nvPr>
            <p:ph idx="1"/>
          </p:nvPr>
        </p:nvSpPr>
        <p:spPr/>
        <p:txBody>
          <a:bodyPr>
            <a:normAutofit fontScale="92500" lnSpcReduction="10000"/>
          </a:bodyPr>
          <a:lstStyle/>
          <a:p>
            <a:pPr marL="0" indent="0">
              <a:buNone/>
            </a:pPr>
            <a:r>
              <a:rPr lang="en-US" b="1" i="0">
                <a:solidFill>
                  <a:srgbClr val="000000"/>
                </a:solidFill>
                <a:latin typeface="+mn-lt"/>
              </a:rPr>
              <a:t>OUTCOME</a:t>
            </a:r>
          </a:p>
          <a:p>
            <a:pPr algn="just"/>
            <a:r>
              <a:rPr lang="en-GB" sz="2800" i="0" u="none" strike="noStrike" baseline="0">
                <a:solidFill>
                  <a:srgbClr val="000000"/>
                </a:solidFill>
                <a:latin typeface="+mn-lt"/>
              </a:rPr>
              <a:t>Facilitate achievement </a:t>
            </a:r>
            <a:r>
              <a:rPr lang="en-GB" i="0">
                <a:solidFill>
                  <a:srgbClr val="000000"/>
                </a:solidFill>
                <a:latin typeface="+mn-lt"/>
              </a:rPr>
              <a:t>o</a:t>
            </a:r>
            <a:r>
              <a:rPr lang="en-GB" sz="2800" i="0" u="none" strike="noStrike" baseline="0">
                <a:solidFill>
                  <a:srgbClr val="000000"/>
                </a:solidFill>
                <a:latin typeface="+mn-lt"/>
              </a:rPr>
              <a:t>f Compliance with </a:t>
            </a:r>
            <a:r>
              <a:rPr lang="en-GB" i="0">
                <a:solidFill>
                  <a:srgbClr val="000000"/>
                </a:solidFill>
                <a:latin typeface="+mn-lt"/>
              </a:rPr>
              <a:t>t</a:t>
            </a:r>
            <a:r>
              <a:rPr lang="en-GB" sz="2800" i="0" u="none" strike="noStrike" baseline="0">
                <a:solidFill>
                  <a:srgbClr val="000000"/>
                </a:solidFill>
                <a:latin typeface="+mn-lt"/>
              </a:rPr>
              <a:t>he Norms and Standards Regulations for </a:t>
            </a:r>
            <a:r>
              <a:rPr lang="en-GB" i="0">
                <a:solidFill>
                  <a:srgbClr val="000000"/>
                </a:solidFill>
                <a:latin typeface="+mn-lt"/>
              </a:rPr>
              <a:t>d</a:t>
            </a:r>
            <a:r>
              <a:rPr lang="en-GB" sz="2800" i="0" u="none" strike="noStrike" baseline="0">
                <a:solidFill>
                  <a:srgbClr val="000000"/>
                </a:solidFill>
                <a:latin typeface="+mn-lt"/>
              </a:rPr>
              <a:t>ifferent </a:t>
            </a:r>
            <a:r>
              <a:rPr lang="en-GB" i="0">
                <a:solidFill>
                  <a:srgbClr val="000000"/>
                </a:solidFill>
                <a:latin typeface="+mn-lt"/>
              </a:rPr>
              <a:t>c</a:t>
            </a:r>
            <a:r>
              <a:rPr lang="en-GB" sz="2800" i="0" u="none" strike="noStrike" baseline="0">
                <a:solidFill>
                  <a:srgbClr val="000000"/>
                </a:solidFill>
                <a:latin typeface="+mn-lt"/>
              </a:rPr>
              <a:t>ategories </a:t>
            </a:r>
            <a:r>
              <a:rPr lang="en-GB" i="0">
                <a:solidFill>
                  <a:srgbClr val="000000"/>
                </a:solidFill>
                <a:latin typeface="+mn-lt"/>
              </a:rPr>
              <a:t>o</a:t>
            </a:r>
            <a:r>
              <a:rPr lang="en-GB" sz="2800" i="0" u="none" strike="noStrike" baseline="0">
                <a:solidFill>
                  <a:srgbClr val="000000"/>
                </a:solidFill>
                <a:latin typeface="+mn-lt"/>
              </a:rPr>
              <a:t>f Health Establishments. </a:t>
            </a:r>
            <a:r>
              <a:rPr lang="en-GB" sz="2800" b="0" i="0" u="none" strike="noStrike" baseline="0">
                <a:solidFill>
                  <a:srgbClr val="000000"/>
                </a:solidFill>
                <a:latin typeface="+mn-lt"/>
              </a:rPr>
              <a:t>	</a:t>
            </a:r>
          </a:p>
          <a:p>
            <a:pPr marL="0" indent="0">
              <a:buNone/>
            </a:pPr>
            <a:endParaRPr lang="en-US" b="1" i="0">
              <a:solidFill>
                <a:srgbClr val="000000"/>
              </a:solidFill>
              <a:latin typeface="+mn-lt"/>
            </a:endParaRPr>
          </a:p>
          <a:p>
            <a:pPr marL="0" indent="0">
              <a:buNone/>
            </a:pPr>
            <a:r>
              <a:rPr lang="en-US" b="1" i="0">
                <a:solidFill>
                  <a:srgbClr val="000000"/>
                </a:solidFill>
                <a:latin typeface="+mn-lt"/>
              </a:rPr>
              <a:t>PROGRAMME PURPOSE</a:t>
            </a:r>
          </a:p>
          <a:p>
            <a:pPr algn="just"/>
            <a:r>
              <a:rPr lang="en-GB" i="0">
                <a:solidFill>
                  <a:srgbClr val="000000"/>
                </a:solidFill>
                <a:latin typeface="+mn-lt"/>
              </a:rPr>
              <a:t>The purpose of the Health Standards Design, Analysis and Support programme is to provide high-level technical support to the Office through research, health systems analysis, development of data collection tools, training in the use of these tools, and analysis and interpretation of the data collected. </a:t>
            </a:r>
            <a:endParaRPr lang="en-US" i="0">
              <a:solidFill>
                <a:srgbClr val="000000"/>
              </a:solidFill>
              <a:latin typeface="+mn-lt"/>
            </a:endParaRPr>
          </a:p>
        </p:txBody>
      </p:sp>
      <p:sp>
        <p:nvSpPr>
          <p:cNvPr id="6" name="Arrow: Pentagon 5">
            <a:extLst>
              <a:ext uri="{FF2B5EF4-FFF2-40B4-BE49-F238E27FC236}">
                <a16:creationId xmlns:a16="http://schemas.microsoft.com/office/drawing/2014/main" id="{0B0D277D-FC4B-4220-A13F-6BD4EB8E95D7}"/>
              </a:ext>
            </a:extLst>
          </p:cNvPr>
          <p:cNvSpPr/>
          <p:nvPr/>
        </p:nvSpPr>
        <p:spPr>
          <a:xfrm>
            <a:off x="0" y="4213"/>
            <a:ext cx="1219199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4: HEALTH STANDARDS, DESIGN, ANALYSIS, AND SUPPORT (HSDAS)</a:t>
            </a:r>
            <a:endParaRPr lang="en-ZA"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C0F5E29C-6A26-4969-B2A0-52BD37F0A999}"/>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40</a:t>
            </a:fld>
            <a:endParaRPr lang="en-GB" sz="1600" b="1">
              <a:solidFill>
                <a:schemeClr val="accent1"/>
              </a:solidFill>
            </a:endParaRPr>
          </a:p>
        </p:txBody>
      </p:sp>
    </p:spTree>
    <p:extLst>
      <p:ext uri="{BB962C8B-B14F-4D97-AF65-F5344CB8AC3E}">
        <p14:creationId xmlns:p14="http://schemas.microsoft.com/office/powerpoint/2010/main" val="3088222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660336300"/>
              </p:ext>
            </p:extLst>
          </p:nvPr>
        </p:nvGraphicFramePr>
        <p:xfrm>
          <a:off x="609600" y="1208405"/>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HSDAS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pPr algn="just"/>
                      <a:r>
                        <a:rPr lang="en-ZA" sz="2400" b="1">
                          <a:solidFill>
                            <a:srgbClr val="000000"/>
                          </a:solidFill>
                          <a:latin typeface="+mn-lt"/>
                        </a:rPr>
                        <a:t>Output Indicator: </a:t>
                      </a:r>
                      <a:r>
                        <a:rPr lang="en-GB" sz="2400" b="1" i="0" u="none" strike="noStrike" baseline="0">
                          <a:solidFill>
                            <a:srgbClr val="000000"/>
                          </a:solidFill>
                          <a:latin typeface="Myriad Pro"/>
                        </a:rPr>
                        <a:t>Number of recommendations for improvement in the healthcare sector implemented by relevant authorities </a:t>
                      </a:r>
                      <a:r>
                        <a:rPr lang="en-GB" sz="2400" b="0"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06007"/>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40299" y="2913921"/>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3</a:t>
            </a:r>
          </a:p>
        </p:txBody>
      </p:sp>
      <p:sp>
        <p:nvSpPr>
          <p:cNvPr id="17" name="Rectangle 16">
            <a:extLst>
              <a:ext uri="{FF2B5EF4-FFF2-40B4-BE49-F238E27FC236}">
                <a16:creationId xmlns:a16="http://schemas.microsoft.com/office/drawing/2014/main" id="{9CCED86B-DB0A-43D8-9A82-49A385E3AF7C}"/>
              </a:ext>
            </a:extLst>
          </p:cNvPr>
          <p:cNvSpPr/>
          <p:nvPr/>
        </p:nvSpPr>
        <p:spPr>
          <a:xfrm>
            <a:off x="3409709" y="2913920"/>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p>
          <a:p>
            <a:pPr algn="ctr"/>
            <a:endParaRPr lang="en-ZA" sz="1600" b="1">
              <a:solidFill>
                <a:srgbClr val="FFFFFF"/>
              </a:solidFill>
            </a:endParaRPr>
          </a:p>
        </p:txBody>
      </p:sp>
      <p:sp>
        <p:nvSpPr>
          <p:cNvPr id="6" name="Rectangle 5">
            <a:extLst>
              <a:ext uri="{FF2B5EF4-FFF2-40B4-BE49-F238E27FC236}">
                <a16:creationId xmlns:a16="http://schemas.microsoft.com/office/drawing/2014/main" id="{FC5880F8-2DF6-4602-BA1B-A93205697A78}"/>
              </a:ext>
            </a:extLst>
          </p:cNvPr>
          <p:cNvSpPr/>
          <p:nvPr/>
        </p:nvSpPr>
        <p:spPr>
          <a:xfrm>
            <a:off x="9156171" y="2904735"/>
            <a:ext cx="2426229" cy="1933117"/>
          </a:xfrm>
          <a:prstGeom prst="rect">
            <a:avLst/>
          </a:prstGeom>
          <a:solidFill>
            <a:srgbClr val="FFC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000000"/>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000000"/>
                </a:solidFill>
              </a:rPr>
              <a:t>3</a:t>
            </a:r>
          </a:p>
        </p:txBody>
      </p:sp>
      <p:sp>
        <p:nvSpPr>
          <p:cNvPr id="7" name="Arrow: Pentagon 6">
            <a:extLst>
              <a:ext uri="{FF2B5EF4-FFF2-40B4-BE49-F238E27FC236}">
                <a16:creationId xmlns:a16="http://schemas.microsoft.com/office/drawing/2014/main" id="{3FB46D2F-7766-49CD-8725-0CD33B3680C5}"/>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4: </a:t>
            </a:r>
            <a:r>
              <a:rPr lang="en-GB" sz="3600">
                <a:solidFill>
                  <a:srgbClr val="FFFFFF"/>
                </a:solidFill>
                <a:cs typeface="Arial" panose="020B0604020202020204" pitchFamily="34" charset="0"/>
              </a:rPr>
              <a:t>HEALTH STANDARDS, DESIGN, ANALYSIS, AND SUPPORT</a:t>
            </a:r>
            <a:endParaRPr lang="fr-FR" sz="3600">
              <a:solidFill>
                <a:srgbClr val="FFFFFF"/>
              </a:solidFill>
              <a:cs typeface="Arial" panose="020B0604020202020204" pitchFamily="34" charset="0"/>
            </a:endParaRPr>
          </a:p>
        </p:txBody>
      </p:sp>
      <p:sp>
        <p:nvSpPr>
          <p:cNvPr id="9" name="Slide Number Placeholder 2">
            <a:extLst>
              <a:ext uri="{FF2B5EF4-FFF2-40B4-BE49-F238E27FC236}">
                <a16:creationId xmlns:a16="http://schemas.microsoft.com/office/drawing/2014/main" id="{43473B1A-F44E-4F2F-AB78-BFD3D843F568}"/>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41</a:t>
            </a:fld>
            <a:endParaRPr lang="en-GB" sz="1600" b="1">
              <a:solidFill>
                <a:schemeClr val="accent1"/>
              </a:solidFill>
            </a:endParaRPr>
          </a:p>
        </p:txBody>
      </p:sp>
    </p:spTree>
    <p:extLst>
      <p:ext uri="{BB962C8B-B14F-4D97-AF65-F5344CB8AC3E}">
        <p14:creationId xmlns:p14="http://schemas.microsoft.com/office/powerpoint/2010/main" val="312417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2508466716"/>
              </p:ext>
            </p:extLst>
          </p:nvPr>
        </p:nvGraphicFramePr>
        <p:xfrm>
          <a:off x="609600" y="1208405"/>
          <a:ext cx="10972800" cy="128016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a:solidFill>
                            <a:srgbClr val="000000"/>
                          </a:solidFill>
                          <a:effectLst/>
                          <a:latin typeface="+mn-lt"/>
                          <a:ea typeface="+mn-ea"/>
                          <a:cs typeface="+mn-cs"/>
                        </a:rPr>
                        <a:t>HSDAS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370840">
                <a:tc>
                  <a:txBody>
                    <a:bodyPr/>
                    <a:lstStyle/>
                    <a:p>
                      <a:r>
                        <a:rPr lang="en-ZA" sz="2400" b="1">
                          <a:solidFill>
                            <a:srgbClr val="000000"/>
                          </a:solidFill>
                          <a:latin typeface="+mn-lt"/>
                        </a:rPr>
                        <a:t>Output Indicator: </a:t>
                      </a:r>
                      <a:r>
                        <a:rPr lang="en-GB" sz="2400" b="1" i="0" u="none" strike="noStrike" baseline="0">
                          <a:solidFill>
                            <a:srgbClr val="000000"/>
                          </a:solidFill>
                          <a:latin typeface="Myriad Pro"/>
                        </a:rPr>
                        <a:t>Number of guidance visits to facilitate implementation of norms and standards regulations </a:t>
                      </a:r>
                      <a:r>
                        <a:rPr lang="en-GB" sz="2400" b="0"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692943"/>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40299" y="2700857"/>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24</a:t>
            </a:r>
          </a:p>
        </p:txBody>
      </p:sp>
      <p:sp>
        <p:nvSpPr>
          <p:cNvPr id="17" name="Rectangle 16">
            <a:extLst>
              <a:ext uri="{FF2B5EF4-FFF2-40B4-BE49-F238E27FC236}">
                <a16:creationId xmlns:a16="http://schemas.microsoft.com/office/drawing/2014/main" id="{9CCED86B-DB0A-43D8-9A82-49A385E3AF7C}"/>
              </a:ext>
            </a:extLst>
          </p:cNvPr>
          <p:cNvSpPr/>
          <p:nvPr/>
        </p:nvSpPr>
        <p:spPr>
          <a:xfrm>
            <a:off x="3409709" y="2700856"/>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p>
          <a:p>
            <a:pPr algn="ct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2509220628"/>
              </p:ext>
            </p:extLst>
          </p:nvPr>
        </p:nvGraphicFramePr>
        <p:xfrm>
          <a:off x="579119" y="4753266"/>
          <a:ext cx="10972800" cy="1163285"/>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1163285">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No workshops were conducted in Q1 due to COVID-19 lockdown. </a:t>
                      </a:r>
                    </a:p>
                    <a:p>
                      <a:pPr marL="285750" indent="-285750">
                        <a:buFont typeface="Arial" panose="020B0604020202020204" pitchFamily="34" charset="0"/>
                        <a:buChar char="•"/>
                      </a:pPr>
                      <a:r>
                        <a:rPr lang="en-GB" sz="1800" b="0" i="0" u="none" strike="noStrike" baseline="0">
                          <a:solidFill>
                            <a:srgbClr val="000000"/>
                          </a:solidFill>
                          <a:latin typeface="+mn-lt"/>
                        </a:rPr>
                        <a:t>Some workshops were postponed due to private hospital groups requesting extensions for inputs on inspection tools.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9156171" y="2691671"/>
            <a:ext cx="2426229" cy="1933117"/>
          </a:xfrm>
          <a:prstGeom prst="rect">
            <a:avLst/>
          </a:prstGeom>
          <a:solidFill>
            <a:srgbClr val="FFC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000000"/>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000000"/>
                </a:solidFill>
              </a:rPr>
              <a:t>18</a:t>
            </a:r>
          </a:p>
        </p:txBody>
      </p:sp>
      <p:sp>
        <p:nvSpPr>
          <p:cNvPr id="7" name="Arrow: Pentagon 6">
            <a:extLst>
              <a:ext uri="{FF2B5EF4-FFF2-40B4-BE49-F238E27FC236}">
                <a16:creationId xmlns:a16="http://schemas.microsoft.com/office/drawing/2014/main" id="{3FB46D2F-7766-49CD-8725-0CD33B3680C5}"/>
              </a:ext>
            </a:extLst>
          </p:cNvPr>
          <p:cNvSpPr/>
          <p:nvPr/>
        </p:nvSpPr>
        <p:spPr>
          <a:xfrm>
            <a:off x="0" y="4213"/>
            <a:ext cx="12192000"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4: </a:t>
            </a:r>
            <a:r>
              <a:rPr lang="en-GB" sz="3600">
                <a:solidFill>
                  <a:srgbClr val="FFFFFF"/>
                </a:solidFill>
                <a:cs typeface="Arial" panose="020B0604020202020204" pitchFamily="34" charset="0"/>
              </a:rPr>
              <a:t>HEALTH STANDARDS, DESIGN, ANALYSIS, AND SUPPORT</a:t>
            </a:r>
            <a:endParaRPr lang="fr-FR" sz="3600">
              <a:solidFill>
                <a:srgbClr val="FFFFFF"/>
              </a:solidFill>
              <a:cs typeface="Arial" panose="020B0604020202020204" pitchFamily="34" charset="0"/>
            </a:endParaRPr>
          </a:p>
        </p:txBody>
      </p:sp>
      <p:sp>
        <p:nvSpPr>
          <p:cNvPr id="10" name="Slide Number Placeholder 2">
            <a:extLst>
              <a:ext uri="{FF2B5EF4-FFF2-40B4-BE49-F238E27FC236}">
                <a16:creationId xmlns:a16="http://schemas.microsoft.com/office/drawing/2014/main" id="{F3316D5E-6CB6-4A4E-B240-0B0D54775703}"/>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42</a:t>
            </a:fld>
            <a:endParaRPr lang="en-GB" sz="1600" b="1">
              <a:solidFill>
                <a:schemeClr val="accent1"/>
              </a:solidFill>
            </a:endParaRPr>
          </a:p>
        </p:txBody>
      </p:sp>
    </p:spTree>
    <p:extLst>
      <p:ext uri="{BB962C8B-B14F-4D97-AF65-F5344CB8AC3E}">
        <p14:creationId xmlns:p14="http://schemas.microsoft.com/office/powerpoint/2010/main" val="18986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109B-7825-47BC-85D8-346BEC1F2D6E}"/>
              </a:ext>
            </a:extLst>
          </p:cNvPr>
          <p:cNvSpPr>
            <a:spLocks noGrp="1"/>
          </p:cNvSpPr>
          <p:nvPr>
            <p:ph idx="1"/>
          </p:nvPr>
        </p:nvSpPr>
        <p:spPr/>
        <p:txBody>
          <a:bodyPr>
            <a:normAutofit/>
          </a:bodyPr>
          <a:lstStyle/>
          <a:p>
            <a:pPr marL="0" indent="0">
              <a:buNone/>
            </a:pPr>
            <a:r>
              <a:rPr lang="en-US" b="1" i="0">
                <a:solidFill>
                  <a:srgbClr val="000000"/>
                </a:solidFill>
                <a:latin typeface="+mn-lt"/>
              </a:rPr>
              <a:t>OUTCOME</a:t>
            </a:r>
          </a:p>
          <a:p>
            <a:pPr algn="just"/>
            <a:r>
              <a:rPr kumimoji="0" lang="en-GB" sz="2400" i="0" u="none" strike="noStrike" kern="1200" cap="none" spc="0" normalizeH="0" baseline="0" noProof="0">
                <a:ln>
                  <a:noFill/>
                </a:ln>
                <a:solidFill>
                  <a:srgbClr val="000000"/>
                </a:solidFill>
                <a:effectLst/>
                <a:uLnTx/>
                <a:uFillTx/>
                <a:latin typeface="+mn-lt"/>
                <a:ea typeface="+mn-ea"/>
                <a:cs typeface="+mn-cs"/>
              </a:rPr>
              <a:t>Compliance with Norms and Standards is Increased</a:t>
            </a:r>
            <a:r>
              <a:rPr kumimoji="0" lang="en-GB" sz="2400" b="0" i="0" u="none" strike="noStrike" kern="1200" cap="none" spc="0" normalizeH="0" baseline="0" noProof="0">
                <a:ln>
                  <a:noFill/>
                </a:ln>
                <a:solidFill>
                  <a:srgbClr val="000000"/>
                </a:solidFill>
                <a:effectLst/>
                <a:uLnTx/>
                <a:uFillTx/>
                <a:latin typeface="+mn-lt"/>
                <a:ea typeface="+mn-ea"/>
                <a:cs typeface="+mn-cs"/>
              </a:rPr>
              <a:t>		</a:t>
            </a:r>
            <a:endParaRPr lang="en-GB" sz="2800" b="0" i="0" u="none" strike="noStrike" baseline="0">
              <a:solidFill>
                <a:srgbClr val="000000"/>
              </a:solidFill>
              <a:latin typeface="+mn-lt"/>
            </a:endParaRPr>
          </a:p>
          <a:p>
            <a:pPr marL="0" indent="0">
              <a:buNone/>
            </a:pPr>
            <a:endParaRPr lang="en-US" b="1" i="0">
              <a:solidFill>
                <a:srgbClr val="000000"/>
              </a:solidFill>
              <a:latin typeface="+mn-lt"/>
            </a:endParaRPr>
          </a:p>
          <a:p>
            <a:pPr marL="0" indent="0">
              <a:buNone/>
            </a:pPr>
            <a:r>
              <a:rPr lang="en-US" b="1" i="0">
                <a:solidFill>
                  <a:srgbClr val="000000"/>
                </a:solidFill>
                <a:latin typeface="+mn-lt"/>
              </a:rPr>
              <a:t>PROGRAMME PURPOSE</a:t>
            </a:r>
          </a:p>
          <a:p>
            <a:pPr marL="727075" indent="-457200" algn="just"/>
            <a:r>
              <a:rPr lang="en-GB" sz="2800" b="0" i="0" u="none" strike="noStrike" baseline="0">
                <a:solidFill>
                  <a:srgbClr val="000000"/>
                </a:solidFill>
                <a:latin typeface="+mn-lt"/>
              </a:rPr>
              <a:t>The purpose of the Certification and Enforcement programme is to certify compliant health establishments and take enforcement action against non-compliant health establishments</a:t>
            </a:r>
            <a:r>
              <a:rPr lang="en-GB" i="0">
                <a:solidFill>
                  <a:srgbClr val="000000"/>
                </a:solidFill>
                <a:latin typeface="+mn-lt"/>
              </a:rPr>
              <a:t>. </a:t>
            </a:r>
            <a:endParaRPr lang="en-US" i="0">
              <a:solidFill>
                <a:srgbClr val="000000"/>
              </a:solidFill>
              <a:latin typeface="+mn-lt"/>
            </a:endParaRPr>
          </a:p>
        </p:txBody>
      </p:sp>
      <p:sp>
        <p:nvSpPr>
          <p:cNvPr id="6" name="Arrow: Pentagon 5">
            <a:extLst>
              <a:ext uri="{FF2B5EF4-FFF2-40B4-BE49-F238E27FC236}">
                <a16:creationId xmlns:a16="http://schemas.microsoft.com/office/drawing/2014/main" id="{0B0D277D-FC4B-4220-A13F-6BD4EB8E95D7}"/>
              </a:ext>
            </a:extLst>
          </p:cNvPr>
          <p:cNvSpPr/>
          <p:nvPr/>
        </p:nvSpPr>
        <p:spPr>
          <a:xfrm>
            <a:off x="1" y="4213"/>
            <a:ext cx="10734674"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PROGRAMME 5: CERTIFICATION AND ENFORCEMENT </a:t>
            </a:r>
            <a:endParaRPr lang="en-ZA"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0DD827E5-C4A7-4F53-9499-3D0B24FDC477}"/>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43</a:t>
            </a:fld>
            <a:endParaRPr lang="en-GB" sz="1600" b="1">
              <a:solidFill>
                <a:schemeClr val="accent1"/>
              </a:solidFill>
            </a:endParaRPr>
          </a:p>
        </p:txBody>
      </p:sp>
    </p:spTree>
    <p:extLst>
      <p:ext uri="{BB962C8B-B14F-4D97-AF65-F5344CB8AC3E}">
        <p14:creationId xmlns:p14="http://schemas.microsoft.com/office/powerpoint/2010/main" val="4096413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3328590287"/>
              </p:ext>
            </p:extLst>
          </p:nvPr>
        </p:nvGraphicFramePr>
        <p:xfrm>
          <a:off x="609600" y="1208405"/>
          <a:ext cx="10972800" cy="164592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405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kern="1200">
                          <a:solidFill>
                            <a:srgbClr val="000000"/>
                          </a:solidFill>
                          <a:effectLst/>
                          <a:latin typeface="+mn-lt"/>
                          <a:ea typeface="+mn-ea"/>
                          <a:cs typeface="+mn-cs"/>
                        </a:rPr>
                        <a:t>CERTIFICATION AND ENFORCEMENT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949534">
                <a:tc>
                  <a:txBody>
                    <a:bodyPr/>
                    <a:lstStyle/>
                    <a:p>
                      <a:r>
                        <a:rPr lang="en-ZA" sz="2400" b="1">
                          <a:solidFill>
                            <a:srgbClr val="000000"/>
                          </a:solidFill>
                          <a:latin typeface="+mn-lt"/>
                        </a:rPr>
                        <a:t>Output Indicator: </a:t>
                      </a:r>
                      <a:r>
                        <a:rPr lang="en-GB" sz="2400" b="1" i="0" u="none" strike="noStrike" baseline="0">
                          <a:solidFill>
                            <a:srgbClr val="000000"/>
                          </a:solidFill>
                          <a:latin typeface="Myriad Pro"/>
                        </a:rPr>
                        <a:t>Percentage of health establishments issued with a certificate of compliance within 15 days of the date of the final inspection report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905993"/>
            <a:ext cx="2621280" cy="172006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40299" y="2905993"/>
            <a:ext cx="2621280" cy="1737506"/>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100%</a:t>
            </a:r>
          </a:p>
        </p:txBody>
      </p:sp>
      <p:sp>
        <p:nvSpPr>
          <p:cNvPr id="17" name="Rectangle 16">
            <a:extLst>
              <a:ext uri="{FF2B5EF4-FFF2-40B4-BE49-F238E27FC236}">
                <a16:creationId xmlns:a16="http://schemas.microsoft.com/office/drawing/2014/main" id="{9CCED86B-DB0A-43D8-9A82-49A385E3AF7C}"/>
              </a:ext>
            </a:extLst>
          </p:cNvPr>
          <p:cNvSpPr/>
          <p:nvPr/>
        </p:nvSpPr>
        <p:spPr>
          <a:xfrm>
            <a:off x="3409709" y="2905993"/>
            <a:ext cx="2621280" cy="1727980"/>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p>
          <a:p>
            <a:pPr algn="ct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3188350535"/>
              </p:ext>
            </p:extLst>
          </p:nvPr>
        </p:nvGraphicFramePr>
        <p:xfrm>
          <a:off x="579119" y="4753266"/>
          <a:ext cx="10972800" cy="1163285"/>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1163285">
                <a:tc>
                  <a:txBody>
                    <a:bodyPr/>
                    <a:lstStyle/>
                    <a:p>
                      <a:pPr marL="285750" indent="-285750" algn="just">
                        <a:buFont typeface="Arial" panose="020B0604020202020204" pitchFamily="34" charset="0"/>
                        <a:buChar char="•"/>
                      </a:pPr>
                      <a:r>
                        <a:rPr lang="en-GB" sz="1800" b="0" i="0" u="none" strike="noStrike" baseline="0">
                          <a:solidFill>
                            <a:srgbClr val="000000"/>
                          </a:solidFill>
                          <a:latin typeface="+mn-lt"/>
                        </a:rPr>
                        <a:t>Certification of health establishments depends on the production of final inspection reports. Due to backlogs in the finalisation of reports, the 33 certificates issued in 2020/21 related to inspections undertaken in 2019/20.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9156171" y="2905993"/>
            <a:ext cx="2426229" cy="1718795"/>
          </a:xfrm>
          <a:prstGeom prst="rect">
            <a:avLst/>
          </a:prstGeom>
          <a:solidFill>
            <a:srgbClr val="007A4B"/>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100%</a:t>
            </a:r>
          </a:p>
        </p:txBody>
      </p:sp>
      <p:sp>
        <p:nvSpPr>
          <p:cNvPr id="7" name="Arrow: Pentagon 6">
            <a:extLst>
              <a:ext uri="{FF2B5EF4-FFF2-40B4-BE49-F238E27FC236}">
                <a16:creationId xmlns:a16="http://schemas.microsoft.com/office/drawing/2014/main" id="{3FB46D2F-7766-49CD-8725-0CD33B3680C5}"/>
              </a:ext>
            </a:extLst>
          </p:cNvPr>
          <p:cNvSpPr/>
          <p:nvPr/>
        </p:nvSpPr>
        <p:spPr>
          <a:xfrm>
            <a:off x="0" y="4213"/>
            <a:ext cx="886967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5: CERTIFICATION AND ENFORCEMENT </a:t>
            </a:r>
          </a:p>
        </p:txBody>
      </p:sp>
      <p:sp>
        <p:nvSpPr>
          <p:cNvPr id="10" name="Slide Number Placeholder 2">
            <a:extLst>
              <a:ext uri="{FF2B5EF4-FFF2-40B4-BE49-F238E27FC236}">
                <a16:creationId xmlns:a16="http://schemas.microsoft.com/office/drawing/2014/main" id="{289FCD54-76B6-42CE-82FB-BA0307B040AA}"/>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44</a:t>
            </a:fld>
            <a:endParaRPr lang="en-GB" sz="1600" b="1">
              <a:solidFill>
                <a:schemeClr val="accent1"/>
              </a:solidFill>
            </a:endParaRPr>
          </a:p>
        </p:txBody>
      </p:sp>
    </p:spTree>
    <p:extLst>
      <p:ext uri="{BB962C8B-B14F-4D97-AF65-F5344CB8AC3E}">
        <p14:creationId xmlns:p14="http://schemas.microsoft.com/office/powerpoint/2010/main" val="3914700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65294939"/>
              </p:ext>
            </p:extLst>
          </p:nvPr>
        </p:nvGraphicFramePr>
        <p:xfrm>
          <a:off x="609600" y="1208405"/>
          <a:ext cx="10972800" cy="152400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86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kern="1200">
                          <a:solidFill>
                            <a:srgbClr val="000000"/>
                          </a:solidFill>
                          <a:effectLst/>
                          <a:latin typeface="+mn-lt"/>
                          <a:ea typeface="+mn-ea"/>
                          <a:cs typeface="+mn-cs"/>
                        </a:rPr>
                        <a:t>CERTIFICATION AND ENFORCEMENT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802376">
                <a:tc>
                  <a:txBody>
                    <a:bodyPr/>
                    <a:lstStyle/>
                    <a:p>
                      <a:r>
                        <a:rPr lang="en-ZA" sz="2000" b="1">
                          <a:solidFill>
                            <a:srgbClr val="000000"/>
                          </a:solidFill>
                          <a:latin typeface="+mn-lt"/>
                        </a:rPr>
                        <a:t>Output Indicator: </a:t>
                      </a:r>
                      <a:r>
                        <a:rPr lang="en-GB" sz="2000" b="1" i="0" u="none" strike="noStrike" baseline="0">
                          <a:solidFill>
                            <a:srgbClr val="000000"/>
                          </a:solidFill>
                          <a:latin typeface="Myriad Pro"/>
                        </a:rPr>
                        <a:t>Percentage of health establishments against which enforcement action has been initiated within 10 days of the date of the final additional inspection report </a:t>
                      </a:r>
                      <a:r>
                        <a:rPr lang="en-GB" sz="2400" b="1"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851697"/>
            <a:ext cx="2621280" cy="1774363"/>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40299" y="2851697"/>
            <a:ext cx="2621280" cy="178227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100%</a:t>
            </a:r>
          </a:p>
        </p:txBody>
      </p:sp>
      <p:sp>
        <p:nvSpPr>
          <p:cNvPr id="17" name="Rectangle 16">
            <a:extLst>
              <a:ext uri="{FF2B5EF4-FFF2-40B4-BE49-F238E27FC236}">
                <a16:creationId xmlns:a16="http://schemas.microsoft.com/office/drawing/2014/main" id="{9CCED86B-DB0A-43D8-9A82-49A385E3AF7C}"/>
              </a:ext>
            </a:extLst>
          </p:cNvPr>
          <p:cNvSpPr/>
          <p:nvPr/>
        </p:nvSpPr>
        <p:spPr>
          <a:xfrm>
            <a:off x="3409709" y="2851697"/>
            <a:ext cx="2621280" cy="1782276"/>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p>
          <a:p>
            <a:pPr algn="ct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2310920600"/>
              </p:ext>
            </p:extLst>
          </p:nvPr>
        </p:nvGraphicFramePr>
        <p:xfrm>
          <a:off x="579119" y="4753266"/>
          <a:ext cx="10972800" cy="118872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1163285">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Although all non-compliant establishments were issued with compliance notices, enforcement only occurs after the finalisation of an additional inspection report that confirms persistent non-compliance. In 2020/21 reinspection of non-compliant facilities did not take place as a result of the disruptive impact of the COVID-19 pandemic and this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9156171" y="2842511"/>
            <a:ext cx="2426229" cy="1782277"/>
          </a:xfrm>
          <a:prstGeom prst="rect">
            <a:avLst/>
          </a:prstGeom>
          <a:solidFill>
            <a:srgbClr val="C00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FFFFFF"/>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0%</a:t>
            </a:r>
          </a:p>
        </p:txBody>
      </p:sp>
      <p:sp>
        <p:nvSpPr>
          <p:cNvPr id="7" name="Arrow: Pentagon 6">
            <a:extLst>
              <a:ext uri="{FF2B5EF4-FFF2-40B4-BE49-F238E27FC236}">
                <a16:creationId xmlns:a16="http://schemas.microsoft.com/office/drawing/2014/main" id="{3FB46D2F-7766-49CD-8725-0CD33B3680C5}"/>
              </a:ext>
            </a:extLst>
          </p:cNvPr>
          <p:cNvSpPr/>
          <p:nvPr/>
        </p:nvSpPr>
        <p:spPr>
          <a:xfrm>
            <a:off x="0" y="4213"/>
            <a:ext cx="886967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5: CERTIFICATION AND ENFORCEMENT </a:t>
            </a:r>
          </a:p>
        </p:txBody>
      </p:sp>
      <p:sp>
        <p:nvSpPr>
          <p:cNvPr id="10" name="Slide Number Placeholder 2">
            <a:extLst>
              <a:ext uri="{FF2B5EF4-FFF2-40B4-BE49-F238E27FC236}">
                <a16:creationId xmlns:a16="http://schemas.microsoft.com/office/drawing/2014/main" id="{BA477FEA-1C5B-45A4-BF6C-7AFFCFACBD00}"/>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45</a:t>
            </a:fld>
            <a:endParaRPr lang="en-GB" sz="1600" b="1">
              <a:solidFill>
                <a:schemeClr val="accent1"/>
              </a:solidFill>
            </a:endParaRPr>
          </a:p>
        </p:txBody>
      </p:sp>
    </p:spTree>
    <p:extLst>
      <p:ext uri="{BB962C8B-B14F-4D97-AF65-F5344CB8AC3E}">
        <p14:creationId xmlns:p14="http://schemas.microsoft.com/office/powerpoint/2010/main" val="3734851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60419-BD34-4787-9A16-C60F3AE73C1F}"/>
              </a:ext>
            </a:extLst>
          </p:cNvPr>
          <p:cNvSpPr>
            <a:spLocks noGrp="1"/>
          </p:cNvSpPr>
          <p:nvPr>
            <p:ph type="sldNum" sz="quarter" idx="12"/>
          </p:nvPr>
        </p:nvSpPr>
        <p:spPr/>
        <p:txBody>
          <a:bodyPr/>
          <a:lstStyle/>
          <a:p>
            <a:pPr algn="ctr"/>
            <a:fld id="{237A5BC0-5DE3-4FB1-9E0E-7E26CA30218A}" type="slidenum">
              <a:rPr lang="en-US" smtClean="0"/>
              <a:pPr algn="ctr"/>
              <a:t>46</a:t>
            </a:fld>
            <a:endParaRPr lang="en-US"/>
          </a:p>
        </p:txBody>
      </p:sp>
      <p:graphicFrame>
        <p:nvGraphicFramePr>
          <p:cNvPr id="5" name="Table 5">
            <a:extLst>
              <a:ext uri="{FF2B5EF4-FFF2-40B4-BE49-F238E27FC236}">
                <a16:creationId xmlns:a16="http://schemas.microsoft.com/office/drawing/2014/main" id="{2787EE53-8858-402F-9789-6DE9680D6E96}"/>
              </a:ext>
            </a:extLst>
          </p:cNvPr>
          <p:cNvGraphicFramePr>
            <a:graphicFrameLocks noGrp="1"/>
          </p:cNvGraphicFramePr>
          <p:nvPr>
            <p:ph idx="4294967295"/>
            <p:extLst>
              <p:ext uri="{D42A27DB-BD31-4B8C-83A1-F6EECF244321}">
                <p14:modId xmlns:p14="http://schemas.microsoft.com/office/powerpoint/2010/main" val="1863168866"/>
              </p:ext>
            </p:extLst>
          </p:nvPr>
        </p:nvGraphicFramePr>
        <p:xfrm>
          <a:off x="609600" y="1208405"/>
          <a:ext cx="10972800" cy="1259576"/>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709432122"/>
                    </a:ext>
                  </a:extLst>
                </a:gridCol>
              </a:tblGrid>
              <a:tr h="386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kern="1200">
                          <a:solidFill>
                            <a:srgbClr val="000000"/>
                          </a:solidFill>
                          <a:effectLst/>
                          <a:latin typeface="+mn-lt"/>
                          <a:ea typeface="+mn-ea"/>
                          <a:cs typeface="+mn-cs"/>
                        </a:rPr>
                        <a:t>CERTIFICATION AND ENFORCEMENT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875392"/>
                  </a:ext>
                </a:extLst>
              </a:tr>
              <a:tr h="802376">
                <a:tc>
                  <a:txBody>
                    <a:bodyPr/>
                    <a:lstStyle/>
                    <a:p>
                      <a:r>
                        <a:rPr lang="en-ZA" sz="2000" b="1">
                          <a:solidFill>
                            <a:srgbClr val="000000"/>
                          </a:solidFill>
                          <a:latin typeface="+mn-lt"/>
                        </a:rPr>
                        <a:t>Output Indicator: </a:t>
                      </a:r>
                      <a:r>
                        <a:rPr lang="en-GB" sz="2000" b="1" i="0" u="none" strike="noStrike" baseline="0">
                          <a:solidFill>
                            <a:srgbClr val="000000"/>
                          </a:solidFill>
                          <a:latin typeface="Myriad Pro"/>
                        </a:rPr>
                        <a:t>Number of health establishment compliance status reports published every six months</a:t>
                      </a:r>
                      <a:r>
                        <a:rPr lang="en-GB" sz="2400" b="1" i="0" u="none" strike="noStrike" baseline="0">
                          <a:solidFill>
                            <a:srgbClr val="000000"/>
                          </a:solidFill>
                          <a:latin typeface="Myriad Pro"/>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672306"/>
                  </a:ext>
                </a:extLst>
              </a:tr>
            </a:tbl>
          </a:graphicData>
        </a:graphic>
      </p:graphicFrame>
      <p:sp>
        <p:nvSpPr>
          <p:cNvPr id="13" name="Rectangle 12">
            <a:extLst>
              <a:ext uri="{FF2B5EF4-FFF2-40B4-BE49-F238E27FC236}">
                <a16:creationId xmlns:a16="http://schemas.microsoft.com/office/drawing/2014/main" id="{55C3C5AC-5561-4240-92E5-63E5D0989048}"/>
              </a:ext>
            </a:extLst>
          </p:cNvPr>
          <p:cNvSpPr/>
          <p:nvPr/>
        </p:nvSpPr>
        <p:spPr>
          <a:xfrm>
            <a:off x="579119" y="2692943"/>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2018/19</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FFFFFF"/>
                </a:solidFill>
              </a:rPr>
              <a:t>New Indicator</a:t>
            </a:r>
          </a:p>
        </p:txBody>
      </p:sp>
      <p:sp>
        <p:nvSpPr>
          <p:cNvPr id="15" name="Rectangle 14">
            <a:extLst>
              <a:ext uri="{FF2B5EF4-FFF2-40B4-BE49-F238E27FC236}">
                <a16:creationId xmlns:a16="http://schemas.microsoft.com/office/drawing/2014/main" id="{7B089DAA-AF68-4A88-9E64-4A8FF6029C21}"/>
              </a:ext>
            </a:extLst>
          </p:cNvPr>
          <p:cNvSpPr/>
          <p:nvPr/>
        </p:nvSpPr>
        <p:spPr>
          <a:xfrm>
            <a:off x="6240299" y="2700857"/>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Planned Target</a:t>
            </a:r>
          </a:p>
          <a:p>
            <a:pPr algn="ctr"/>
            <a:r>
              <a:rPr lang="en-ZA" sz="1600" b="1">
                <a:solidFill>
                  <a:srgbClr val="FFFFFF"/>
                </a:solidFill>
              </a:rPr>
              <a: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2</a:t>
            </a:r>
          </a:p>
        </p:txBody>
      </p:sp>
      <p:sp>
        <p:nvSpPr>
          <p:cNvPr id="17" name="Rectangle 16">
            <a:extLst>
              <a:ext uri="{FF2B5EF4-FFF2-40B4-BE49-F238E27FC236}">
                <a16:creationId xmlns:a16="http://schemas.microsoft.com/office/drawing/2014/main" id="{9CCED86B-DB0A-43D8-9A82-49A385E3AF7C}"/>
              </a:ext>
            </a:extLst>
          </p:cNvPr>
          <p:cNvSpPr/>
          <p:nvPr/>
        </p:nvSpPr>
        <p:spPr>
          <a:xfrm>
            <a:off x="3409709" y="2700856"/>
            <a:ext cx="2621280" cy="1933117"/>
          </a:xfrm>
          <a:prstGeom prst="rect">
            <a:avLst/>
          </a:prstGeom>
          <a:solidFill>
            <a:srgbClr val="0044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ZA" sz="1600" b="1">
                <a:solidFill>
                  <a:srgbClr val="FFFFFF"/>
                </a:solidFill>
              </a:rPr>
              <a:t>Actual Achievement 2019/20</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GB" sz="1600" b="1">
                <a:solidFill>
                  <a:srgbClr val="FFFFFF"/>
                </a:solidFill>
              </a:rPr>
              <a:t>New Indicator</a:t>
            </a:r>
          </a:p>
          <a:p>
            <a:pPr algn="ctr"/>
            <a:endParaRPr lang="en-ZA" sz="1600" b="1">
              <a:solidFill>
                <a:srgbClr val="FFFFFF"/>
              </a:solidFill>
            </a:endParaRPr>
          </a:p>
        </p:txBody>
      </p:sp>
      <p:graphicFrame>
        <p:nvGraphicFramePr>
          <p:cNvPr id="20" name="Table 20">
            <a:extLst>
              <a:ext uri="{FF2B5EF4-FFF2-40B4-BE49-F238E27FC236}">
                <a16:creationId xmlns:a16="http://schemas.microsoft.com/office/drawing/2014/main" id="{ED63A7A8-1425-452A-B532-FC6EDEADE6FC}"/>
              </a:ext>
            </a:extLst>
          </p:cNvPr>
          <p:cNvGraphicFramePr>
            <a:graphicFrameLocks noGrp="1"/>
          </p:cNvGraphicFramePr>
          <p:nvPr>
            <p:extLst>
              <p:ext uri="{D42A27DB-BD31-4B8C-83A1-F6EECF244321}">
                <p14:modId xmlns:p14="http://schemas.microsoft.com/office/powerpoint/2010/main" val="523801380"/>
              </p:ext>
            </p:extLst>
          </p:nvPr>
        </p:nvGraphicFramePr>
        <p:xfrm>
          <a:off x="579119" y="4753266"/>
          <a:ext cx="10972800" cy="91440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3356327899"/>
                    </a:ext>
                  </a:extLst>
                </a:gridCol>
              </a:tblGrid>
              <a:tr h="896329">
                <a:tc>
                  <a:txBody>
                    <a:bodyPr/>
                    <a:lstStyle/>
                    <a:p>
                      <a:pPr marL="285750" indent="-285750">
                        <a:buFont typeface="Arial" panose="020B0604020202020204" pitchFamily="34" charset="0"/>
                        <a:buChar char="•"/>
                      </a:pPr>
                      <a:r>
                        <a:rPr lang="en-GB" sz="1800" b="0" i="0" u="none" strike="noStrike" baseline="0">
                          <a:solidFill>
                            <a:srgbClr val="000000"/>
                          </a:solidFill>
                          <a:latin typeface="+mn-lt"/>
                        </a:rPr>
                        <a:t>One report was published – the first since commencement of certification and enforcement processes. Internal processes require strengthening to ensure that all statutory reports are compiled, approved and published within the prescribed time frames.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707038"/>
                  </a:ext>
                </a:extLst>
              </a:tr>
            </a:tbl>
          </a:graphicData>
        </a:graphic>
      </p:graphicFrame>
      <p:sp>
        <p:nvSpPr>
          <p:cNvPr id="6" name="Rectangle 5">
            <a:extLst>
              <a:ext uri="{FF2B5EF4-FFF2-40B4-BE49-F238E27FC236}">
                <a16:creationId xmlns:a16="http://schemas.microsoft.com/office/drawing/2014/main" id="{FC5880F8-2DF6-4602-BA1B-A93205697A78}"/>
              </a:ext>
            </a:extLst>
          </p:cNvPr>
          <p:cNvSpPr/>
          <p:nvPr/>
        </p:nvSpPr>
        <p:spPr>
          <a:xfrm>
            <a:off x="9156171" y="2691671"/>
            <a:ext cx="2426229" cy="1933117"/>
          </a:xfrm>
          <a:prstGeom prst="rect">
            <a:avLst/>
          </a:prstGeom>
          <a:solidFill>
            <a:srgbClr val="FFC000"/>
          </a:solidFill>
          <a:ln>
            <a:solidFill>
              <a:srgbClr val="D5D5D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600" b="1">
                <a:solidFill>
                  <a:srgbClr val="000000"/>
                </a:solidFill>
              </a:rPr>
              <a:t>Actual Achievement 2020/21</a:t>
            </a: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endParaRPr lang="en-ZA" sz="1600" b="1">
              <a:solidFill>
                <a:srgbClr val="FFFFFF"/>
              </a:solidFill>
            </a:endParaRPr>
          </a:p>
          <a:p>
            <a:pPr algn="ctr"/>
            <a:r>
              <a:rPr lang="en-ZA" sz="1600" b="1">
                <a:solidFill>
                  <a:srgbClr val="000000"/>
                </a:solidFill>
              </a:rPr>
              <a:t>1</a:t>
            </a:r>
          </a:p>
        </p:txBody>
      </p:sp>
      <p:sp>
        <p:nvSpPr>
          <p:cNvPr id="7" name="Arrow: Pentagon 6">
            <a:extLst>
              <a:ext uri="{FF2B5EF4-FFF2-40B4-BE49-F238E27FC236}">
                <a16:creationId xmlns:a16="http://schemas.microsoft.com/office/drawing/2014/main" id="{3FB46D2F-7766-49CD-8725-0CD33B3680C5}"/>
              </a:ext>
            </a:extLst>
          </p:cNvPr>
          <p:cNvSpPr/>
          <p:nvPr/>
        </p:nvSpPr>
        <p:spPr>
          <a:xfrm>
            <a:off x="0" y="4213"/>
            <a:ext cx="8869679"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a:solidFill>
                  <a:srgbClr val="FFFFFF"/>
                </a:solidFill>
                <a:cs typeface="Arial" panose="020B0604020202020204" pitchFamily="34" charset="0"/>
              </a:rPr>
              <a:t>PROGRAMME 5: CERTIFICATION AND ENFORCEMENT </a:t>
            </a:r>
          </a:p>
        </p:txBody>
      </p:sp>
    </p:spTree>
    <p:extLst>
      <p:ext uri="{BB962C8B-B14F-4D97-AF65-F5344CB8AC3E}">
        <p14:creationId xmlns:p14="http://schemas.microsoft.com/office/powerpoint/2010/main" val="2382466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A4B"/>
        </a:solidFill>
        <a:effectLst/>
      </p:bgPr>
    </p:bg>
    <p:spTree>
      <p:nvGrpSpPr>
        <p:cNvPr id="1" name=""/>
        <p:cNvGrpSpPr/>
        <p:nvPr/>
      </p:nvGrpSpPr>
      <p:grpSpPr>
        <a:xfrm>
          <a:off x="0" y="0"/>
          <a:ext cx="0" cy="0"/>
          <a:chOff x="0" y="0"/>
          <a:chExt cx="0" cy="0"/>
        </a:xfrm>
      </p:grpSpPr>
      <p:pic>
        <p:nvPicPr>
          <p:cNvPr id="4" name="Picture 3" descr="Website&#10;&#10;Description automatically generated">
            <a:extLst>
              <a:ext uri="{FF2B5EF4-FFF2-40B4-BE49-F238E27FC236}">
                <a16:creationId xmlns:a16="http://schemas.microsoft.com/office/drawing/2014/main" id="{D4521A4C-C5EE-42A4-A15A-7425111F8B3B}"/>
              </a:ext>
            </a:extLst>
          </p:cNvPr>
          <p:cNvPicPr>
            <a:picLocks noChangeAspect="1"/>
          </p:cNvPicPr>
          <p:nvPr/>
        </p:nvPicPr>
        <p:blipFill rotWithShape="1">
          <a:blip r:embed="rId2"/>
          <a:srcRect t="6209" r="2" b="866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12" name="TextBox 11">
            <a:extLst>
              <a:ext uri="{FF2B5EF4-FFF2-40B4-BE49-F238E27FC236}">
                <a16:creationId xmlns:a16="http://schemas.microsoft.com/office/drawing/2014/main" id="{E7808C3C-4AAF-466F-9A0B-477CF1F053F5}"/>
              </a:ext>
            </a:extLst>
          </p:cNvPr>
          <p:cNvSpPr txBox="1"/>
          <p:nvPr/>
        </p:nvSpPr>
        <p:spPr>
          <a:xfrm>
            <a:off x="5557808" y="2632882"/>
            <a:ext cx="6096000" cy="1089529"/>
          </a:xfrm>
          <a:prstGeom prst="rect">
            <a:avLst/>
          </a:prstGeom>
          <a:noFill/>
        </p:spPr>
        <p:txBody>
          <a:bodyPr wrap="square">
            <a:spAutoFit/>
          </a:bodyPr>
          <a:lstStyle/>
          <a:p>
            <a:pPr algn="ctr" defTabSz="914400">
              <a:lnSpc>
                <a:spcPct val="90000"/>
              </a:lnSpc>
              <a:spcBef>
                <a:spcPct val="0"/>
              </a:spcBef>
              <a:spcAft>
                <a:spcPts val="600"/>
              </a:spcAft>
            </a:pPr>
            <a:r>
              <a:rPr lang="en-GB" sz="3600" b="1">
                <a:solidFill>
                  <a:schemeClr val="bg1"/>
                </a:solidFill>
                <a:latin typeface="Arial" panose="020B0604020202020204" pitchFamily="34" charset="0"/>
                <a:ea typeface="+mj-ea"/>
                <a:cs typeface="Arial" panose="020B0604020202020204" pitchFamily="34" charset="0"/>
              </a:rPr>
              <a:t>OVERVIEW OF OHSC COVID-19 RESPONSE</a:t>
            </a:r>
          </a:p>
        </p:txBody>
      </p:sp>
    </p:spTree>
    <p:extLst>
      <p:ext uri="{BB962C8B-B14F-4D97-AF65-F5344CB8AC3E}">
        <p14:creationId xmlns:p14="http://schemas.microsoft.com/office/powerpoint/2010/main" val="1193746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401191C5-1931-4314-8827-A80E5A64E323}"/>
              </a:ext>
            </a:extLst>
          </p:cNvPr>
          <p:cNvSpPr/>
          <p:nvPr/>
        </p:nvSpPr>
        <p:spPr>
          <a:xfrm>
            <a:off x="-1" y="0"/>
            <a:ext cx="12192001"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OHSC’S COVID-19 RESPONSE (p. 41) </a:t>
            </a:r>
            <a:endParaRPr lang="en-ZA"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6BCF9DEE-063E-4A24-8DDA-EA96AF753C0C}"/>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48</a:t>
            </a:fld>
            <a:endParaRPr lang="en-GB" sz="1600" b="1">
              <a:solidFill>
                <a:schemeClr val="accent1"/>
              </a:solidFill>
            </a:endParaRPr>
          </a:p>
        </p:txBody>
      </p:sp>
      <p:sp>
        <p:nvSpPr>
          <p:cNvPr id="6" name="Content Placeholder 1">
            <a:extLst>
              <a:ext uri="{FF2B5EF4-FFF2-40B4-BE49-F238E27FC236}">
                <a16:creationId xmlns:a16="http://schemas.microsoft.com/office/drawing/2014/main" id="{C82A2BC3-41E2-440C-9149-F8A70647709A}"/>
              </a:ext>
            </a:extLst>
          </p:cNvPr>
          <p:cNvSpPr>
            <a:spLocks noGrp="1"/>
          </p:cNvSpPr>
          <p:nvPr>
            <p:ph idx="1"/>
          </p:nvPr>
        </p:nvSpPr>
        <p:spPr>
          <a:xfrm>
            <a:off x="197963" y="1442301"/>
            <a:ext cx="11792932" cy="4345757"/>
          </a:xfrm>
        </p:spPr>
        <p:txBody>
          <a:bodyPr>
            <a:noAutofit/>
          </a:bodyPr>
          <a:lstStyle/>
          <a:p>
            <a:pPr algn="just">
              <a:lnSpc>
                <a:spcPct val="90000"/>
              </a:lnSpc>
              <a:spcBef>
                <a:spcPts val="1000"/>
              </a:spcBef>
              <a:buClr>
                <a:srgbClr val="ED7D31"/>
              </a:buClr>
              <a:defRPr/>
            </a:pPr>
            <a:r>
              <a:rPr lang="en-US" i="0">
                <a:solidFill>
                  <a:srgbClr val="000000"/>
                </a:solidFill>
              </a:rPr>
              <a:t>Rapid inspections were conducted at 23 newly established field hospitals, isolation and quarantine facilities</a:t>
            </a:r>
          </a:p>
          <a:p>
            <a:pPr algn="just">
              <a:lnSpc>
                <a:spcPct val="90000"/>
              </a:lnSpc>
              <a:spcBef>
                <a:spcPts val="1000"/>
              </a:spcBef>
              <a:buClr>
                <a:srgbClr val="ED7D31"/>
              </a:buClr>
              <a:defRPr/>
            </a:pPr>
            <a:endParaRPr lang="en-US" i="0">
              <a:solidFill>
                <a:srgbClr val="000000"/>
              </a:solidFill>
            </a:endParaRPr>
          </a:p>
          <a:p>
            <a:pPr algn="just">
              <a:lnSpc>
                <a:spcPct val="90000"/>
              </a:lnSpc>
              <a:spcBef>
                <a:spcPts val="1000"/>
              </a:spcBef>
              <a:buClr>
                <a:srgbClr val="ED7D31"/>
              </a:buClr>
              <a:defRPr/>
            </a:pPr>
            <a:r>
              <a:rPr lang="en-US" i="0">
                <a:solidFill>
                  <a:srgbClr val="000000"/>
                </a:solidFill>
              </a:rPr>
              <a:t>Responded to COVID-19 related complaints</a:t>
            </a:r>
          </a:p>
          <a:p>
            <a:pPr algn="just">
              <a:lnSpc>
                <a:spcPct val="90000"/>
              </a:lnSpc>
              <a:spcBef>
                <a:spcPts val="1000"/>
              </a:spcBef>
              <a:buClr>
                <a:srgbClr val="ED7D31"/>
              </a:buClr>
              <a:defRPr/>
            </a:pPr>
            <a:endParaRPr lang="en-US" i="0">
              <a:solidFill>
                <a:srgbClr val="000000"/>
              </a:solidFill>
            </a:endParaRPr>
          </a:p>
          <a:p>
            <a:pPr algn="just">
              <a:lnSpc>
                <a:spcPct val="90000"/>
              </a:lnSpc>
              <a:spcBef>
                <a:spcPts val="1000"/>
              </a:spcBef>
              <a:buClr>
                <a:srgbClr val="ED7D31"/>
              </a:buClr>
              <a:defRPr/>
            </a:pPr>
            <a:r>
              <a:rPr lang="en-US" i="0">
                <a:solidFill>
                  <a:srgbClr val="000000"/>
                </a:solidFill>
              </a:rPr>
              <a:t>Reviewed rapid inspection reports and investigations triggered by the early warning system</a:t>
            </a:r>
            <a:endParaRPr lang="en-US" sz="3200" i="0">
              <a:solidFill>
                <a:srgbClr val="000000"/>
              </a:solidFill>
            </a:endParaRPr>
          </a:p>
          <a:p>
            <a:pPr algn="just">
              <a:lnSpc>
                <a:spcPct val="90000"/>
              </a:lnSpc>
              <a:spcBef>
                <a:spcPts val="1000"/>
              </a:spcBef>
              <a:buClr>
                <a:srgbClr val="ED7D31"/>
              </a:buClr>
              <a:defRPr/>
            </a:pPr>
            <a:endParaRPr lang="en-US" sz="3200" i="0">
              <a:solidFill>
                <a:srgbClr val="000000"/>
              </a:solidFill>
            </a:endParaRPr>
          </a:p>
        </p:txBody>
      </p:sp>
    </p:spTree>
    <p:extLst>
      <p:ext uri="{BB962C8B-B14F-4D97-AF65-F5344CB8AC3E}">
        <p14:creationId xmlns:p14="http://schemas.microsoft.com/office/powerpoint/2010/main" val="2555604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401191C5-1931-4314-8827-A80E5A64E323}"/>
              </a:ext>
            </a:extLst>
          </p:cNvPr>
          <p:cNvSpPr/>
          <p:nvPr/>
        </p:nvSpPr>
        <p:spPr>
          <a:xfrm>
            <a:off x="-1" y="0"/>
            <a:ext cx="12192001"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OHSC’S COVID-19 RESPONSE (p. 41) </a:t>
            </a:r>
            <a:endParaRPr lang="en-ZA"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6BCF9DEE-063E-4A24-8DDA-EA96AF753C0C}"/>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49</a:t>
            </a:fld>
            <a:endParaRPr lang="en-GB" sz="1600" b="1">
              <a:solidFill>
                <a:schemeClr val="accent1"/>
              </a:solidFill>
            </a:endParaRPr>
          </a:p>
        </p:txBody>
      </p:sp>
      <p:sp>
        <p:nvSpPr>
          <p:cNvPr id="6" name="Content Placeholder 1">
            <a:extLst>
              <a:ext uri="{FF2B5EF4-FFF2-40B4-BE49-F238E27FC236}">
                <a16:creationId xmlns:a16="http://schemas.microsoft.com/office/drawing/2014/main" id="{C82A2BC3-41E2-440C-9149-F8A70647709A}"/>
              </a:ext>
            </a:extLst>
          </p:cNvPr>
          <p:cNvSpPr>
            <a:spLocks noGrp="1"/>
          </p:cNvSpPr>
          <p:nvPr>
            <p:ph idx="1"/>
          </p:nvPr>
        </p:nvSpPr>
        <p:spPr>
          <a:xfrm>
            <a:off x="197963" y="1442301"/>
            <a:ext cx="11792932" cy="4345757"/>
          </a:xfrm>
        </p:spPr>
        <p:txBody>
          <a:bodyPr>
            <a:noAutofit/>
          </a:bodyPr>
          <a:lstStyle/>
          <a:p>
            <a:pPr algn="just">
              <a:lnSpc>
                <a:spcPct val="90000"/>
              </a:lnSpc>
              <a:spcBef>
                <a:spcPts val="1000"/>
              </a:spcBef>
              <a:buClr>
                <a:srgbClr val="ED7D31"/>
              </a:buClr>
              <a:defRPr/>
            </a:pPr>
            <a:r>
              <a:rPr lang="en-US" i="0">
                <a:solidFill>
                  <a:srgbClr val="000000"/>
                </a:solidFill>
              </a:rPr>
              <a:t>Rapid inspections were conducted at 23 newly established field hospitals, isolation and quarantine facilities</a:t>
            </a:r>
          </a:p>
          <a:p>
            <a:pPr algn="just">
              <a:lnSpc>
                <a:spcPct val="90000"/>
              </a:lnSpc>
              <a:spcBef>
                <a:spcPts val="1000"/>
              </a:spcBef>
              <a:buClr>
                <a:srgbClr val="ED7D31"/>
              </a:buClr>
              <a:defRPr/>
            </a:pPr>
            <a:endParaRPr lang="en-US" i="0">
              <a:solidFill>
                <a:srgbClr val="000000"/>
              </a:solidFill>
            </a:endParaRPr>
          </a:p>
          <a:p>
            <a:pPr algn="just">
              <a:lnSpc>
                <a:spcPct val="90000"/>
              </a:lnSpc>
              <a:spcBef>
                <a:spcPts val="1000"/>
              </a:spcBef>
              <a:buClr>
                <a:srgbClr val="ED7D31"/>
              </a:buClr>
              <a:defRPr/>
            </a:pPr>
            <a:r>
              <a:rPr lang="en-US" i="0">
                <a:solidFill>
                  <a:srgbClr val="000000"/>
                </a:solidFill>
              </a:rPr>
              <a:t>Responded to COVID-19 related complaints</a:t>
            </a:r>
          </a:p>
          <a:p>
            <a:pPr algn="just">
              <a:lnSpc>
                <a:spcPct val="90000"/>
              </a:lnSpc>
              <a:spcBef>
                <a:spcPts val="1000"/>
              </a:spcBef>
              <a:buClr>
                <a:srgbClr val="ED7D31"/>
              </a:buClr>
              <a:defRPr/>
            </a:pPr>
            <a:endParaRPr lang="en-US" i="0">
              <a:solidFill>
                <a:srgbClr val="000000"/>
              </a:solidFill>
            </a:endParaRPr>
          </a:p>
          <a:p>
            <a:pPr algn="just">
              <a:lnSpc>
                <a:spcPct val="90000"/>
              </a:lnSpc>
              <a:spcBef>
                <a:spcPts val="1000"/>
              </a:spcBef>
              <a:buClr>
                <a:srgbClr val="ED7D31"/>
              </a:buClr>
              <a:defRPr/>
            </a:pPr>
            <a:r>
              <a:rPr lang="en-US" i="0">
                <a:solidFill>
                  <a:srgbClr val="000000"/>
                </a:solidFill>
              </a:rPr>
              <a:t>Reviewed rapid inspection reports and investigations triggered by the early warning system</a:t>
            </a:r>
            <a:endParaRPr lang="en-US" sz="3600" i="0">
              <a:solidFill>
                <a:srgbClr val="000000"/>
              </a:solidFill>
            </a:endParaRPr>
          </a:p>
          <a:p>
            <a:pPr algn="just">
              <a:lnSpc>
                <a:spcPct val="90000"/>
              </a:lnSpc>
              <a:spcBef>
                <a:spcPts val="1000"/>
              </a:spcBef>
              <a:buClr>
                <a:srgbClr val="ED7D31"/>
              </a:buClr>
              <a:defRPr/>
            </a:pPr>
            <a:endParaRPr lang="en-US" sz="3600" i="0">
              <a:solidFill>
                <a:srgbClr val="000000"/>
              </a:solidFill>
            </a:endParaRPr>
          </a:p>
        </p:txBody>
      </p:sp>
    </p:spTree>
    <p:extLst>
      <p:ext uri="{BB962C8B-B14F-4D97-AF65-F5344CB8AC3E}">
        <p14:creationId xmlns:p14="http://schemas.microsoft.com/office/powerpoint/2010/main" val="333511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A4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157D05-E691-4011-803F-99266BC22F86}"/>
              </a:ext>
            </a:extLst>
          </p:cNvPr>
          <p:cNvSpPr/>
          <p:nvPr/>
        </p:nvSpPr>
        <p:spPr>
          <a:xfrm>
            <a:off x="6548829" y="2131803"/>
            <a:ext cx="6868140" cy="105156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GB" sz="2800" b="1">
                <a:solidFill>
                  <a:schemeClr val="bg1"/>
                </a:solidFill>
                <a:latin typeface="+mj-lt"/>
                <a:ea typeface="+mj-ea"/>
                <a:cs typeface="+mj-cs"/>
              </a:rPr>
              <a:t>Dr. S Mndaweni</a:t>
            </a:r>
          </a:p>
        </p:txBody>
      </p:sp>
      <p:pic>
        <p:nvPicPr>
          <p:cNvPr id="4" name="Picture 3" descr="Website&#10;&#10;Description automatically generated">
            <a:extLst>
              <a:ext uri="{FF2B5EF4-FFF2-40B4-BE49-F238E27FC236}">
                <a16:creationId xmlns:a16="http://schemas.microsoft.com/office/drawing/2014/main" id="{D4521A4C-C5EE-42A4-A15A-7425111F8B3B}"/>
              </a:ext>
            </a:extLst>
          </p:cNvPr>
          <p:cNvPicPr>
            <a:picLocks noChangeAspect="1"/>
          </p:cNvPicPr>
          <p:nvPr/>
        </p:nvPicPr>
        <p:blipFill rotWithShape="1">
          <a:blip r:embed="rId2"/>
          <a:srcRect t="6209" r="2" b="866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grpSp>
        <p:nvGrpSpPr>
          <p:cNvPr id="5" name="object 5">
            <a:extLst>
              <a:ext uri="{FF2B5EF4-FFF2-40B4-BE49-F238E27FC236}">
                <a16:creationId xmlns:a16="http://schemas.microsoft.com/office/drawing/2014/main" id="{E220585C-73FD-41E2-931C-7C546FB8D74A}"/>
              </a:ext>
            </a:extLst>
          </p:cNvPr>
          <p:cNvGrpSpPr/>
          <p:nvPr/>
        </p:nvGrpSpPr>
        <p:grpSpPr>
          <a:xfrm>
            <a:off x="5353658" y="193245"/>
            <a:ext cx="6183630" cy="2938145"/>
            <a:chOff x="715699" y="1052778"/>
            <a:chExt cx="6183630" cy="2938145"/>
          </a:xfrm>
        </p:grpSpPr>
        <p:sp>
          <p:nvSpPr>
            <p:cNvPr id="6" name="object 6">
              <a:extLst>
                <a:ext uri="{FF2B5EF4-FFF2-40B4-BE49-F238E27FC236}">
                  <a16:creationId xmlns:a16="http://schemas.microsoft.com/office/drawing/2014/main" id="{34119F4C-6958-474C-81E5-C8DF30E1D911}"/>
                </a:ext>
              </a:extLst>
            </p:cNvPr>
            <p:cNvSpPr/>
            <p:nvPr/>
          </p:nvSpPr>
          <p:spPr>
            <a:xfrm>
              <a:off x="2972769" y="2976533"/>
              <a:ext cx="3926840" cy="0"/>
            </a:xfrm>
            <a:custGeom>
              <a:avLst/>
              <a:gdLst/>
              <a:ahLst/>
              <a:cxnLst/>
              <a:rect l="l" t="t" r="r" b="b"/>
              <a:pathLst>
                <a:path w="3926840">
                  <a:moveTo>
                    <a:pt x="0" y="0"/>
                  </a:moveTo>
                  <a:lnTo>
                    <a:pt x="3926433" y="0"/>
                  </a:lnTo>
                </a:path>
              </a:pathLst>
            </a:custGeom>
            <a:ln w="12700">
              <a:solidFill>
                <a:srgbClr val="BE1F24"/>
              </a:solidFill>
            </a:ln>
          </p:spPr>
          <p:txBody>
            <a:bodyPr wrap="square" lIns="0" tIns="0" rIns="0" bIns="0" rtlCol="0"/>
            <a:lstStyle/>
            <a:p>
              <a:endParaRPr/>
            </a:p>
          </p:txBody>
        </p:sp>
        <p:sp>
          <p:nvSpPr>
            <p:cNvPr id="7" name="object 7">
              <a:extLst>
                <a:ext uri="{FF2B5EF4-FFF2-40B4-BE49-F238E27FC236}">
                  <a16:creationId xmlns:a16="http://schemas.microsoft.com/office/drawing/2014/main" id="{8F6724F6-4472-498D-A9D6-8FD81424E9AF}"/>
                </a:ext>
              </a:extLst>
            </p:cNvPr>
            <p:cNvSpPr/>
            <p:nvPr/>
          </p:nvSpPr>
          <p:spPr>
            <a:xfrm>
              <a:off x="914267" y="1065478"/>
              <a:ext cx="2912745" cy="2912745"/>
            </a:xfrm>
            <a:custGeom>
              <a:avLst/>
              <a:gdLst/>
              <a:ahLst/>
              <a:cxnLst/>
              <a:rect l="l" t="t" r="r" b="b"/>
              <a:pathLst>
                <a:path w="2912745" h="2912745">
                  <a:moveTo>
                    <a:pt x="2912237" y="0"/>
                  </a:moveTo>
                  <a:lnTo>
                    <a:pt x="0" y="0"/>
                  </a:lnTo>
                  <a:lnTo>
                    <a:pt x="0" y="2912262"/>
                  </a:lnTo>
                  <a:lnTo>
                    <a:pt x="48159" y="2911872"/>
                  </a:lnTo>
                  <a:lnTo>
                    <a:pt x="96130" y="2910705"/>
                  </a:lnTo>
                  <a:lnTo>
                    <a:pt x="143905" y="2908768"/>
                  </a:lnTo>
                  <a:lnTo>
                    <a:pt x="191481" y="2906067"/>
                  </a:lnTo>
                  <a:lnTo>
                    <a:pt x="238849" y="2902608"/>
                  </a:lnTo>
                  <a:lnTo>
                    <a:pt x="286005" y="2898396"/>
                  </a:lnTo>
                  <a:lnTo>
                    <a:pt x="332942" y="2893438"/>
                  </a:lnTo>
                  <a:lnTo>
                    <a:pt x="379655" y="2887739"/>
                  </a:lnTo>
                  <a:lnTo>
                    <a:pt x="426136" y="2881306"/>
                  </a:lnTo>
                  <a:lnTo>
                    <a:pt x="472381" y="2874145"/>
                  </a:lnTo>
                  <a:lnTo>
                    <a:pt x="518384" y="2866262"/>
                  </a:lnTo>
                  <a:lnTo>
                    <a:pt x="564137" y="2857662"/>
                  </a:lnTo>
                  <a:lnTo>
                    <a:pt x="609636" y="2848351"/>
                  </a:lnTo>
                  <a:lnTo>
                    <a:pt x="654875" y="2838337"/>
                  </a:lnTo>
                  <a:lnTo>
                    <a:pt x="699846" y="2827623"/>
                  </a:lnTo>
                  <a:lnTo>
                    <a:pt x="744545" y="2816218"/>
                  </a:lnTo>
                  <a:lnTo>
                    <a:pt x="788965" y="2804126"/>
                  </a:lnTo>
                  <a:lnTo>
                    <a:pt x="833101" y="2791354"/>
                  </a:lnTo>
                  <a:lnTo>
                    <a:pt x="876946" y="2777907"/>
                  </a:lnTo>
                  <a:lnTo>
                    <a:pt x="920494" y="2763792"/>
                  </a:lnTo>
                  <a:lnTo>
                    <a:pt x="963740" y="2749015"/>
                  </a:lnTo>
                  <a:lnTo>
                    <a:pt x="1006677" y="2733581"/>
                  </a:lnTo>
                  <a:lnTo>
                    <a:pt x="1049300" y="2717497"/>
                  </a:lnTo>
                  <a:lnTo>
                    <a:pt x="1091602" y="2700768"/>
                  </a:lnTo>
                  <a:lnTo>
                    <a:pt x="1133577" y="2683401"/>
                  </a:lnTo>
                  <a:lnTo>
                    <a:pt x="1175219" y="2665401"/>
                  </a:lnTo>
                  <a:lnTo>
                    <a:pt x="1216523" y="2646776"/>
                  </a:lnTo>
                  <a:lnTo>
                    <a:pt x="1257483" y="2627529"/>
                  </a:lnTo>
                  <a:lnTo>
                    <a:pt x="1298091" y="2607668"/>
                  </a:lnTo>
                  <a:lnTo>
                    <a:pt x="1338343" y="2587199"/>
                  </a:lnTo>
                  <a:lnTo>
                    <a:pt x="1378233" y="2566128"/>
                  </a:lnTo>
                  <a:lnTo>
                    <a:pt x="1417754" y="2544459"/>
                  </a:lnTo>
                  <a:lnTo>
                    <a:pt x="1456900" y="2522201"/>
                  </a:lnTo>
                  <a:lnTo>
                    <a:pt x="1495666" y="2499358"/>
                  </a:lnTo>
                  <a:lnTo>
                    <a:pt x="1534045" y="2475936"/>
                  </a:lnTo>
                  <a:lnTo>
                    <a:pt x="1572032" y="2451943"/>
                  </a:lnTo>
                  <a:lnTo>
                    <a:pt x="1609620" y="2427382"/>
                  </a:lnTo>
                  <a:lnTo>
                    <a:pt x="1646803" y="2402261"/>
                  </a:lnTo>
                  <a:lnTo>
                    <a:pt x="1683576" y="2376586"/>
                  </a:lnTo>
                  <a:lnTo>
                    <a:pt x="1719932" y="2350362"/>
                  </a:lnTo>
                  <a:lnTo>
                    <a:pt x="1755866" y="2323596"/>
                  </a:lnTo>
                  <a:lnTo>
                    <a:pt x="1791371" y="2296293"/>
                  </a:lnTo>
                  <a:lnTo>
                    <a:pt x="1826442" y="2268460"/>
                  </a:lnTo>
                  <a:lnTo>
                    <a:pt x="1861072" y="2240102"/>
                  </a:lnTo>
                  <a:lnTo>
                    <a:pt x="1895255" y="2211226"/>
                  </a:lnTo>
                  <a:lnTo>
                    <a:pt x="1928986" y="2181837"/>
                  </a:lnTo>
                  <a:lnTo>
                    <a:pt x="1962259" y="2151942"/>
                  </a:lnTo>
                  <a:lnTo>
                    <a:pt x="1995067" y="2121546"/>
                  </a:lnTo>
                  <a:lnTo>
                    <a:pt x="2027404" y="2090656"/>
                  </a:lnTo>
                  <a:lnTo>
                    <a:pt x="2059265" y="2059278"/>
                  </a:lnTo>
                  <a:lnTo>
                    <a:pt x="2090643" y="2027416"/>
                  </a:lnTo>
                  <a:lnTo>
                    <a:pt x="2121533" y="1995078"/>
                  </a:lnTo>
                  <a:lnTo>
                    <a:pt x="2151928" y="1962270"/>
                  </a:lnTo>
                  <a:lnTo>
                    <a:pt x="2181823" y="1928997"/>
                  </a:lnTo>
                  <a:lnTo>
                    <a:pt x="2211212" y="1895266"/>
                  </a:lnTo>
                  <a:lnTo>
                    <a:pt x="2240087" y="1861082"/>
                  </a:lnTo>
                  <a:lnTo>
                    <a:pt x="2268445" y="1826452"/>
                  </a:lnTo>
                  <a:lnTo>
                    <a:pt x="2296278" y="1791381"/>
                  </a:lnTo>
                  <a:lnTo>
                    <a:pt x="2323580" y="1755875"/>
                  </a:lnTo>
                  <a:lnTo>
                    <a:pt x="2350346" y="1719941"/>
                  </a:lnTo>
                  <a:lnTo>
                    <a:pt x="2376569" y="1683584"/>
                  </a:lnTo>
                  <a:lnTo>
                    <a:pt x="2402244" y="1646811"/>
                  </a:lnTo>
                  <a:lnTo>
                    <a:pt x="2427365" y="1609627"/>
                  </a:lnTo>
                  <a:lnTo>
                    <a:pt x="2451925" y="1572039"/>
                  </a:lnTo>
                  <a:lnTo>
                    <a:pt x="2475918" y="1534052"/>
                  </a:lnTo>
                  <a:lnTo>
                    <a:pt x="2499339" y="1495673"/>
                  </a:lnTo>
                  <a:lnTo>
                    <a:pt x="2522182" y="1456907"/>
                  </a:lnTo>
                  <a:lnTo>
                    <a:pt x="2544440" y="1417760"/>
                  </a:lnTo>
                  <a:lnTo>
                    <a:pt x="2566108" y="1378239"/>
                  </a:lnTo>
                  <a:lnTo>
                    <a:pt x="2587179" y="1338349"/>
                  </a:lnTo>
                  <a:lnTo>
                    <a:pt x="2607648" y="1298096"/>
                  </a:lnTo>
                  <a:lnTo>
                    <a:pt x="2627509" y="1257487"/>
                  </a:lnTo>
                  <a:lnTo>
                    <a:pt x="2646755" y="1216528"/>
                  </a:lnTo>
                  <a:lnTo>
                    <a:pt x="2665380" y="1175224"/>
                  </a:lnTo>
                  <a:lnTo>
                    <a:pt x="2683380" y="1133581"/>
                  </a:lnTo>
                  <a:lnTo>
                    <a:pt x="2700746" y="1091605"/>
                  </a:lnTo>
                  <a:lnTo>
                    <a:pt x="2717475" y="1049303"/>
                  </a:lnTo>
                  <a:lnTo>
                    <a:pt x="2733559" y="1006680"/>
                  </a:lnTo>
                  <a:lnTo>
                    <a:pt x="2748992" y="963743"/>
                  </a:lnTo>
                  <a:lnTo>
                    <a:pt x="2763769" y="920497"/>
                  </a:lnTo>
                  <a:lnTo>
                    <a:pt x="2777884" y="876949"/>
                  </a:lnTo>
                  <a:lnTo>
                    <a:pt x="2791331" y="833103"/>
                  </a:lnTo>
                  <a:lnTo>
                    <a:pt x="2804103" y="788967"/>
                  </a:lnTo>
                  <a:lnTo>
                    <a:pt x="2816194" y="744547"/>
                  </a:lnTo>
                  <a:lnTo>
                    <a:pt x="2827600" y="699848"/>
                  </a:lnTo>
                  <a:lnTo>
                    <a:pt x="2838312" y="654876"/>
                  </a:lnTo>
                  <a:lnTo>
                    <a:pt x="2848327" y="609637"/>
                  </a:lnTo>
                  <a:lnTo>
                    <a:pt x="2857637" y="564138"/>
                  </a:lnTo>
                  <a:lnTo>
                    <a:pt x="2866237" y="518384"/>
                  </a:lnTo>
                  <a:lnTo>
                    <a:pt x="2874120" y="472382"/>
                  </a:lnTo>
                  <a:lnTo>
                    <a:pt x="2881282" y="426137"/>
                  </a:lnTo>
                  <a:lnTo>
                    <a:pt x="2887714" y="379655"/>
                  </a:lnTo>
                  <a:lnTo>
                    <a:pt x="2893413" y="332942"/>
                  </a:lnTo>
                  <a:lnTo>
                    <a:pt x="2898371" y="286005"/>
                  </a:lnTo>
                  <a:lnTo>
                    <a:pt x="2902583" y="238849"/>
                  </a:lnTo>
                  <a:lnTo>
                    <a:pt x="2906042" y="191481"/>
                  </a:lnTo>
                  <a:lnTo>
                    <a:pt x="2908743" y="143906"/>
                  </a:lnTo>
                  <a:lnTo>
                    <a:pt x="2910680" y="96130"/>
                  </a:lnTo>
                  <a:lnTo>
                    <a:pt x="2911846" y="48159"/>
                  </a:lnTo>
                  <a:lnTo>
                    <a:pt x="2912237" y="0"/>
                  </a:lnTo>
                  <a:close/>
                </a:path>
              </a:pathLst>
            </a:custGeom>
            <a:solidFill>
              <a:srgbClr val="0057A2"/>
            </a:solidFill>
          </p:spPr>
          <p:txBody>
            <a:bodyPr wrap="square" lIns="0" tIns="0" rIns="0" bIns="0" rtlCol="0"/>
            <a:lstStyle/>
            <a:p>
              <a:endParaRPr/>
            </a:p>
          </p:txBody>
        </p:sp>
        <p:sp>
          <p:nvSpPr>
            <p:cNvPr id="8" name="object 8">
              <a:extLst>
                <a:ext uri="{FF2B5EF4-FFF2-40B4-BE49-F238E27FC236}">
                  <a16:creationId xmlns:a16="http://schemas.microsoft.com/office/drawing/2014/main" id="{66E7E417-1BA6-47AC-9334-B6E05E7D9E10}"/>
                </a:ext>
              </a:extLst>
            </p:cNvPr>
            <p:cNvSpPr/>
            <p:nvPr/>
          </p:nvSpPr>
          <p:spPr>
            <a:xfrm>
              <a:off x="914267" y="1065478"/>
              <a:ext cx="2912745" cy="2912745"/>
            </a:xfrm>
            <a:custGeom>
              <a:avLst/>
              <a:gdLst/>
              <a:ahLst/>
              <a:cxnLst/>
              <a:rect l="l" t="t" r="r" b="b"/>
              <a:pathLst>
                <a:path w="2912745" h="2912745">
                  <a:moveTo>
                    <a:pt x="0" y="2912262"/>
                  </a:moveTo>
                  <a:lnTo>
                    <a:pt x="0" y="0"/>
                  </a:lnTo>
                  <a:lnTo>
                    <a:pt x="2912237" y="0"/>
                  </a:lnTo>
                  <a:lnTo>
                    <a:pt x="2911846" y="48159"/>
                  </a:lnTo>
                  <a:lnTo>
                    <a:pt x="2910680" y="96130"/>
                  </a:lnTo>
                  <a:lnTo>
                    <a:pt x="2908743" y="143906"/>
                  </a:lnTo>
                  <a:lnTo>
                    <a:pt x="2906042" y="191481"/>
                  </a:lnTo>
                  <a:lnTo>
                    <a:pt x="2902583" y="238849"/>
                  </a:lnTo>
                  <a:lnTo>
                    <a:pt x="2898371" y="286005"/>
                  </a:lnTo>
                  <a:lnTo>
                    <a:pt x="2893413" y="332942"/>
                  </a:lnTo>
                  <a:lnTo>
                    <a:pt x="2887714" y="379655"/>
                  </a:lnTo>
                  <a:lnTo>
                    <a:pt x="2881282" y="426137"/>
                  </a:lnTo>
                  <a:lnTo>
                    <a:pt x="2874120" y="472382"/>
                  </a:lnTo>
                  <a:lnTo>
                    <a:pt x="2866237" y="518384"/>
                  </a:lnTo>
                  <a:lnTo>
                    <a:pt x="2857637" y="564138"/>
                  </a:lnTo>
                  <a:lnTo>
                    <a:pt x="2848327" y="609637"/>
                  </a:lnTo>
                  <a:lnTo>
                    <a:pt x="2838312" y="654876"/>
                  </a:lnTo>
                  <a:lnTo>
                    <a:pt x="2827600" y="699848"/>
                  </a:lnTo>
                  <a:lnTo>
                    <a:pt x="2816194" y="744547"/>
                  </a:lnTo>
                  <a:lnTo>
                    <a:pt x="2804103" y="788967"/>
                  </a:lnTo>
                  <a:lnTo>
                    <a:pt x="2791331" y="833103"/>
                  </a:lnTo>
                  <a:lnTo>
                    <a:pt x="2777884" y="876949"/>
                  </a:lnTo>
                  <a:lnTo>
                    <a:pt x="2763769" y="920497"/>
                  </a:lnTo>
                  <a:lnTo>
                    <a:pt x="2748992" y="963743"/>
                  </a:lnTo>
                  <a:lnTo>
                    <a:pt x="2733559" y="1006680"/>
                  </a:lnTo>
                  <a:lnTo>
                    <a:pt x="2717475" y="1049303"/>
                  </a:lnTo>
                  <a:lnTo>
                    <a:pt x="2700746" y="1091605"/>
                  </a:lnTo>
                  <a:lnTo>
                    <a:pt x="2683380" y="1133581"/>
                  </a:lnTo>
                  <a:lnTo>
                    <a:pt x="2665380" y="1175224"/>
                  </a:lnTo>
                  <a:lnTo>
                    <a:pt x="2646755" y="1216528"/>
                  </a:lnTo>
                  <a:lnTo>
                    <a:pt x="2627509" y="1257487"/>
                  </a:lnTo>
                  <a:lnTo>
                    <a:pt x="2607648" y="1298096"/>
                  </a:lnTo>
                  <a:lnTo>
                    <a:pt x="2587179" y="1338349"/>
                  </a:lnTo>
                  <a:lnTo>
                    <a:pt x="2566108" y="1378239"/>
                  </a:lnTo>
                  <a:lnTo>
                    <a:pt x="2544440" y="1417760"/>
                  </a:lnTo>
                  <a:lnTo>
                    <a:pt x="2522182" y="1456907"/>
                  </a:lnTo>
                  <a:lnTo>
                    <a:pt x="2499339" y="1495673"/>
                  </a:lnTo>
                  <a:lnTo>
                    <a:pt x="2475918" y="1534052"/>
                  </a:lnTo>
                  <a:lnTo>
                    <a:pt x="2451925" y="1572039"/>
                  </a:lnTo>
                  <a:lnTo>
                    <a:pt x="2427365" y="1609627"/>
                  </a:lnTo>
                  <a:lnTo>
                    <a:pt x="2402244" y="1646811"/>
                  </a:lnTo>
                  <a:lnTo>
                    <a:pt x="2376569" y="1683584"/>
                  </a:lnTo>
                  <a:lnTo>
                    <a:pt x="2350346" y="1719941"/>
                  </a:lnTo>
                  <a:lnTo>
                    <a:pt x="2323580" y="1755875"/>
                  </a:lnTo>
                  <a:lnTo>
                    <a:pt x="2296278" y="1791381"/>
                  </a:lnTo>
                  <a:lnTo>
                    <a:pt x="2268445" y="1826452"/>
                  </a:lnTo>
                  <a:lnTo>
                    <a:pt x="2240087" y="1861082"/>
                  </a:lnTo>
                  <a:lnTo>
                    <a:pt x="2211212" y="1895266"/>
                  </a:lnTo>
                  <a:lnTo>
                    <a:pt x="2181823" y="1928997"/>
                  </a:lnTo>
                  <a:lnTo>
                    <a:pt x="2151928" y="1962270"/>
                  </a:lnTo>
                  <a:lnTo>
                    <a:pt x="2121533" y="1995078"/>
                  </a:lnTo>
                  <a:lnTo>
                    <a:pt x="2090643" y="2027416"/>
                  </a:lnTo>
                  <a:lnTo>
                    <a:pt x="2059265" y="2059278"/>
                  </a:lnTo>
                  <a:lnTo>
                    <a:pt x="2027404" y="2090656"/>
                  </a:lnTo>
                  <a:lnTo>
                    <a:pt x="1995067" y="2121546"/>
                  </a:lnTo>
                  <a:lnTo>
                    <a:pt x="1962259" y="2151942"/>
                  </a:lnTo>
                  <a:lnTo>
                    <a:pt x="1928986" y="2181837"/>
                  </a:lnTo>
                  <a:lnTo>
                    <a:pt x="1895255" y="2211226"/>
                  </a:lnTo>
                  <a:lnTo>
                    <a:pt x="1861072" y="2240102"/>
                  </a:lnTo>
                  <a:lnTo>
                    <a:pt x="1826442" y="2268460"/>
                  </a:lnTo>
                  <a:lnTo>
                    <a:pt x="1791371" y="2296293"/>
                  </a:lnTo>
                  <a:lnTo>
                    <a:pt x="1755866" y="2323596"/>
                  </a:lnTo>
                  <a:lnTo>
                    <a:pt x="1719932" y="2350362"/>
                  </a:lnTo>
                  <a:lnTo>
                    <a:pt x="1683576" y="2376586"/>
                  </a:lnTo>
                  <a:lnTo>
                    <a:pt x="1646803" y="2402261"/>
                  </a:lnTo>
                  <a:lnTo>
                    <a:pt x="1609620" y="2427382"/>
                  </a:lnTo>
                  <a:lnTo>
                    <a:pt x="1572032" y="2451943"/>
                  </a:lnTo>
                  <a:lnTo>
                    <a:pt x="1534045" y="2475936"/>
                  </a:lnTo>
                  <a:lnTo>
                    <a:pt x="1495666" y="2499358"/>
                  </a:lnTo>
                  <a:lnTo>
                    <a:pt x="1456900" y="2522201"/>
                  </a:lnTo>
                  <a:lnTo>
                    <a:pt x="1417754" y="2544459"/>
                  </a:lnTo>
                  <a:lnTo>
                    <a:pt x="1378233" y="2566128"/>
                  </a:lnTo>
                  <a:lnTo>
                    <a:pt x="1338343" y="2587199"/>
                  </a:lnTo>
                  <a:lnTo>
                    <a:pt x="1298091" y="2607668"/>
                  </a:lnTo>
                  <a:lnTo>
                    <a:pt x="1257483" y="2627529"/>
                  </a:lnTo>
                  <a:lnTo>
                    <a:pt x="1216523" y="2646776"/>
                  </a:lnTo>
                  <a:lnTo>
                    <a:pt x="1175219" y="2665401"/>
                  </a:lnTo>
                  <a:lnTo>
                    <a:pt x="1133577" y="2683401"/>
                  </a:lnTo>
                  <a:lnTo>
                    <a:pt x="1091602" y="2700768"/>
                  </a:lnTo>
                  <a:lnTo>
                    <a:pt x="1049300" y="2717497"/>
                  </a:lnTo>
                  <a:lnTo>
                    <a:pt x="1006677" y="2733581"/>
                  </a:lnTo>
                  <a:lnTo>
                    <a:pt x="963740" y="2749015"/>
                  </a:lnTo>
                  <a:lnTo>
                    <a:pt x="920494" y="2763792"/>
                  </a:lnTo>
                  <a:lnTo>
                    <a:pt x="876946" y="2777907"/>
                  </a:lnTo>
                  <a:lnTo>
                    <a:pt x="833101" y="2791354"/>
                  </a:lnTo>
                  <a:lnTo>
                    <a:pt x="788965" y="2804126"/>
                  </a:lnTo>
                  <a:lnTo>
                    <a:pt x="744545" y="2816218"/>
                  </a:lnTo>
                  <a:lnTo>
                    <a:pt x="699846" y="2827623"/>
                  </a:lnTo>
                  <a:lnTo>
                    <a:pt x="654875" y="2838337"/>
                  </a:lnTo>
                  <a:lnTo>
                    <a:pt x="609636" y="2848351"/>
                  </a:lnTo>
                  <a:lnTo>
                    <a:pt x="564137" y="2857662"/>
                  </a:lnTo>
                  <a:lnTo>
                    <a:pt x="518384" y="2866262"/>
                  </a:lnTo>
                  <a:lnTo>
                    <a:pt x="472381" y="2874145"/>
                  </a:lnTo>
                  <a:lnTo>
                    <a:pt x="426136" y="2881306"/>
                  </a:lnTo>
                  <a:lnTo>
                    <a:pt x="379655" y="2887739"/>
                  </a:lnTo>
                  <a:lnTo>
                    <a:pt x="332942" y="2893438"/>
                  </a:lnTo>
                  <a:lnTo>
                    <a:pt x="286005" y="2898396"/>
                  </a:lnTo>
                  <a:lnTo>
                    <a:pt x="238849" y="2902608"/>
                  </a:lnTo>
                  <a:lnTo>
                    <a:pt x="191481" y="2906067"/>
                  </a:lnTo>
                  <a:lnTo>
                    <a:pt x="143905" y="2908768"/>
                  </a:lnTo>
                  <a:lnTo>
                    <a:pt x="96130" y="2910705"/>
                  </a:lnTo>
                  <a:lnTo>
                    <a:pt x="48159" y="2911872"/>
                  </a:lnTo>
                  <a:lnTo>
                    <a:pt x="0" y="2912262"/>
                  </a:lnTo>
                  <a:close/>
                </a:path>
              </a:pathLst>
            </a:custGeom>
            <a:ln w="12700">
              <a:solidFill>
                <a:srgbClr val="0057A2"/>
              </a:solidFill>
            </a:ln>
          </p:spPr>
          <p:txBody>
            <a:bodyPr wrap="square" lIns="0" tIns="0" rIns="0" bIns="0" rtlCol="0"/>
            <a:lstStyle/>
            <a:p>
              <a:endParaRPr/>
            </a:p>
          </p:txBody>
        </p:sp>
        <p:sp>
          <p:nvSpPr>
            <p:cNvPr id="9" name="object 9">
              <a:extLst>
                <a:ext uri="{FF2B5EF4-FFF2-40B4-BE49-F238E27FC236}">
                  <a16:creationId xmlns:a16="http://schemas.microsoft.com/office/drawing/2014/main" id="{846B7F94-9FEB-44F7-9BD6-9F5D319DBB5C}"/>
                </a:ext>
              </a:extLst>
            </p:cNvPr>
            <p:cNvSpPr/>
            <p:nvPr/>
          </p:nvSpPr>
          <p:spPr>
            <a:xfrm>
              <a:off x="728399" y="1065478"/>
              <a:ext cx="2912745" cy="2912745"/>
            </a:xfrm>
            <a:custGeom>
              <a:avLst/>
              <a:gdLst/>
              <a:ahLst/>
              <a:cxnLst/>
              <a:rect l="l" t="t" r="r" b="b"/>
              <a:pathLst>
                <a:path w="2912745" h="2912745">
                  <a:moveTo>
                    <a:pt x="2912237" y="0"/>
                  </a:moveTo>
                  <a:lnTo>
                    <a:pt x="0" y="0"/>
                  </a:lnTo>
                  <a:lnTo>
                    <a:pt x="0" y="2912262"/>
                  </a:lnTo>
                  <a:lnTo>
                    <a:pt x="48159" y="2911872"/>
                  </a:lnTo>
                  <a:lnTo>
                    <a:pt x="96130" y="2910705"/>
                  </a:lnTo>
                  <a:lnTo>
                    <a:pt x="143905" y="2908768"/>
                  </a:lnTo>
                  <a:lnTo>
                    <a:pt x="191481" y="2906067"/>
                  </a:lnTo>
                  <a:lnTo>
                    <a:pt x="238849" y="2902608"/>
                  </a:lnTo>
                  <a:lnTo>
                    <a:pt x="286005" y="2898396"/>
                  </a:lnTo>
                  <a:lnTo>
                    <a:pt x="332942" y="2893438"/>
                  </a:lnTo>
                  <a:lnTo>
                    <a:pt x="379655" y="2887739"/>
                  </a:lnTo>
                  <a:lnTo>
                    <a:pt x="426136" y="2881306"/>
                  </a:lnTo>
                  <a:lnTo>
                    <a:pt x="472381" y="2874145"/>
                  </a:lnTo>
                  <a:lnTo>
                    <a:pt x="518384" y="2866262"/>
                  </a:lnTo>
                  <a:lnTo>
                    <a:pt x="564137" y="2857662"/>
                  </a:lnTo>
                  <a:lnTo>
                    <a:pt x="609636" y="2848351"/>
                  </a:lnTo>
                  <a:lnTo>
                    <a:pt x="654875" y="2838337"/>
                  </a:lnTo>
                  <a:lnTo>
                    <a:pt x="699846" y="2827623"/>
                  </a:lnTo>
                  <a:lnTo>
                    <a:pt x="744545" y="2816218"/>
                  </a:lnTo>
                  <a:lnTo>
                    <a:pt x="788965" y="2804126"/>
                  </a:lnTo>
                  <a:lnTo>
                    <a:pt x="833101" y="2791354"/>
                  </a:lnTo>
                  <a:lnTo>
                    <a:pt x="876946" y="2777907"/>
                  </a:lnTo>
                  <a:lnTo>
                    <a:pt x="920494" y="2763792"/>
                  </a:lnTo>
                  <a:lnTo>
                    <a:pt x="963740" y="2749015"/>
                  </a:lnTo>
                  <a:lnTo>
                    <a:pt x="1006677" y="2733581"/>
                  </a:lnTo>
                  <a:lnTo>
                    <a:pt x="1049300" y="2717497"/>
                  </a:lnTo>
                  <a:lnTo>
                    <a:pt x="1091602" y="2700768"/>
                  </a:lnTo>
                  <a:lnTo>
                    <a:pt x="1133577" y="2683401"/>
                  </a:lnTo>
                  <a:lnTo>
                    <a:pt x="1175219" y="2665401"/>
                  </a:lnTo>
                  <a:lnTo>
                    <a:pt x="1216523" y="2646776"/>
                  </a:lnTo>
                  <a:lnTo>
                    <a:pt x="1257483" y="2627529"/>
                  </a:lnTo>
                  <a:lnTo>
                    <a:pt x="1298091" y="2607668"/>
                  </a:lnTo>
                  <a:lnTo>
                    <a:pt x="1338343" y="2587199"/>
                  </a:lnTo>
                  <a:lnTo>
                    <a:pt x="1378233" y="2566128"/>
                  </a:lnTo>
                  <a:lnTo>
                    <a:pt x="1417754" y="2544459"/>
                  </a:lnTo>
                  <a:lnTo>
                    <a:pt x="1456900" y="2522201"/>
                  </a:lnTo>
                  <a:lnTo>
                    <a:pt x="1495666" y="2499358"/>
                  </a:lnTo>
                  <a:lnTo>
                    <a:pt x="1534045" y="2475936"/>
                  </a:lnTo>
                  <a:lnTo>
                    <a:pt x="1572032" y="2451943"/>
                  </a:lnTo>
                  <a:lnTo>
                    <a:pt x="1609620" y="2427382"/>
                  </a:lnTo>
                  <a:lnTo>
                    <a:pt x="1646803" y="2402261"/>
                  </a:lnTo>
                  <a:lnTo>
                    <a:pt x="1683576" y="2376586"/>
                  </a:lnTo>
                  <a:lnTo>
                    <a:pt x="1719932" y="2350362"/>
                  </a:lnTo>
                  <a:lnTo>
                    <a:pt x="1755866" y="2323596"/>
                  </a:lnTo>
                  <a:lnTo>
                    <a:pt x="1791371" y="2296293"/>
                  </a:lnTo>
                  <a:lnTo>
                    <a:pt x="1826442" y="2268460"/>
                  </a:lnTo>
                  <a:lnTo>
                    <a:pt x="1861072" y="2240102"/>
                  </a:lnTo>
                  <a:lnTo>
                    <a:pt x="1895255" y="2211226"/>
                  </a:lnTo>
                  <a:lnTo>
                    <a:pt x="1928986" y="2181837"/>
                  </a:lnTo>
                  <a:lnTo>
                    <a:pt x="1962259" y="2151942"/>
                  </a:lnTo>
                  <a:lnTo>
                    <a:pt x="1995067" y="2121546"/>
                  </a:lnTo>
                  <a:lnTo>
                    <a:pt x="2027404" y="2090656"/>
                  </a:lnTo>
                  <a:lnTo>
                    <a:pt x="2059265" y="2059278"/>
                  </a:lnTo>
                  <a:lnTo>
                    <a:pt x="2090643" y="2027416"/>
                  </a:lnTo>
                  <a:lnTo>
                    <a:pt x="2121533" y="1995078"/>
                  </a:lnTo>
                  <a:lnTo>
                    <a:pt x="2151928" y="1962270"/>
                  </a:lnTo>
                  <a:lnTo>
                    <a:pt x="2181823" y="1928997"/>
                  </a:lnTo>
                  <a:lnTo>
                    <a:pt x="2211212" y="1895266"/>
                  </a:lnTo>
                  <a:lnTo>
                    <a:pt x="2240087" y="1861082"/>
                  </a:lnTo>
                  <a:lnTo>
                    <a:pt x="2268445" y="1826452"/>
                  </a:lnTo>
                  <a:lnTo>
                    <a:pt x="2296278" y="1791381"/>
                  </a:lnTo>
                  <a:lnTo>
                    <a:pt x="2323580" y="1755875"/>
                  </a:lnTo>
                  <a:lnTo>
                    <a:pt x="2350346" y="1719941"/>
                  </a:lnTo>
                  <a:lnTo>
                    <a:pt x="2376569" y="1683584"/>
                  </a:lnTo>
                  <a:lnTo>
                    <a:pt x="2402244" y="1646811"/>
                  </a:lnTo>
                  <a:lnTo>
                    <a:pt x="2427365" y="1609627"/>
                  </a:lnTo>
                  <a:lnTo>
                    <a:pt x="2451925" y="1572039"/>
                  </a:lnTo>
                  <a:lnTo>
                    <a:pt x="2475918" y="1534052"/>
                  </a:lnTo>
                  <a:lnTo>
                    <a:pt x="2499339" y="1495673"/>
                  </a:lnTo>
                  <a:lnTo>
                    <a:pt x="2522182" y="1456907"/>
                  </a:lnTo>
                  <a:lnTo>
                    <a:pt x="2544440" y="1417760"/>
                  </a:lnTo>
                  <a:lnTo>
                    <a:pt x="2566108" y="1378239"/>
                  </a:lnTo>
                  <a:lnTo>
                    <a:pt x="2587179" y="1338349"/>
                  </a:lnTo>
                  <a:lnTo>
                    <a:pt x="2607648" y="1298096"/>
                  </a:lnTo>
                  <a:lnTo>
                    <a:pt x="2627509" y="1257487"/>
                  </a:lnTo>
                  <a:lnTo>
                    <a:pt x="2646755" y="1216528"/>
                  </a:lnTo>
                  <a:lnTo>
                    <a:pt x="2665380" y="1175224"/>
                  </a:lnTo>
                  <a:lnTo>
                    <a:pt x="2683380" y="1133581"/>
                  </a:lnTo>
                  <a:lnTo>
                    <a:pt x="2700746" y="1091605"/>
                  </a:lnTo>
                  <a:lnTo>
                    <a:pt x="2717475" y="1049303"/>
                  </a:lnTo>
                  <a:lnTo>
                    <a:pt x="2733559" y="1006680"/>
                  </a:lnTo>
                  <a:lnTo>
                    <a:pt x="2748992" y="963743"/>
                  </a:lnTo>
                  <a:lnTo>
                    <a:pt x="2763769" y="920497"/>
                  </a:lnTo>
                  <a:lnTo>
                    <a:pt x="2777884" y="876949"/>
                  </a:lnTo>
                  <a:lnTo>
                    <a:pt x="2791331" y="833103"/>
                  </a:lnTo>
                  <a:lnTo>
                    <a:pt x="2804103" y="788967"/>
                  </a:lnTo>
                  <a:lnTo>
                    <a:pt x="2816194" y="744547"/>
                  </a:lnTo>
                  <a:lnTo>
                    <a:pt x="2827600" y="699848"/>
                  </a:lnTo>
                  <a:lnTo>
                    <a:pt x="2838312" y="654876"/>
                  </a:lnTo>
                  <a:lnTo>
                    <a:pt x="2848327" y="609637"/>
                  </a:lnTo>
                  <a:lnTo>
                    <a:pt x="2857637" y="564138"/>
                  </a:lnTo>
                  <a:lnTo>
                    <a:pt x="2866237" y="518384"/>
                  </a:lnTo>
                  <a:lnTo>
                    <a:pt x="2874120" y="472382"/>
                  </a:lnTo>
                  <a:lnTo>
                    <a:pt x="2881282" y="426137"/>
                  </a:lnTo>
                  <a:lnTo>
                    <a:pt x="2887714" y="379655"/>
                  </a:lnTo>
                  <a:lnTo>
                    <a:pt x="2893413" y="332942"/>
                  </a:lnTo>
                  <a:lnTo>
                    <a:pt x="2898371" y="286005"/>
                  </a:lnTo>
                  <a:lnTo>
                    <a:pt x="2902583" y="238849"/>
                  </a:lnTo>
                  <a:lnTo>
                    <a:pt x="2906042" y="191481"/>
                  </a:lnTo>
                  <a:lnTo>
                    <a:pt x="2908743" y="143906"/>
                  </a:lnTo>
                  <a:lnTo>
                    <a:pt x="2910680" y="96130"/>
                  </a:lnTo>
                  <a:lnTo>
                    <a:pt x="2911846" y="48159"/>
                  </a:lnTo>
                  <a:lnTo>
                    <a:pt x="2912237" y="0"/>
                  </a:lnTo>
                  <a:close/>
                </a:path>
              </a:pathLst>
            </a:custGeom>
            <a:solidFill>
              <a:srgbClr val="E6E7E8"/>
            </a:solidFill>
          </p:spPr>
          <p:txBody>
            <a:bodyPr wrap="square" lIns="0" tIns="0" rIns="0" bIns="0" rtlCol="0"/>
            <a:lstStyle/>
            <a:p>
              <a:endParaRPr/>
            </a:p>
          </p:txBody>
        </p:sp>
        <p:pic>
          <p:nvPicPr>
            <p:cNvPr id="10" name="object 10">
              <a:extLst>
                <a:ext uri="{FF2B5EF4-FFF2-40B4-BE49-F238E27FC236}">
                  <a16:creationId xmlns:a16="http://schemas.microsoft.com/office/drawing/2014/main" id="{514EF803-715E-4960-9D09-ECB0D127410A}"/>
                </a:ext>
              </a:extLst>
            </p:cNvPr>
            <p:cNvPicPr/>
            <p:nvPr/>
          </p:nvPicPr>
          <p:blipFill>
            <a:blip r:embed="rId3" cstate="print"/>
            <a:stretch>
              <a:fillRect/>
            </a:stretch>
          </p:blipFill>
          <p:spPr>
            <a:xfrm>
              <a:off x="728395" y="1118103"/>
              <a:ext cx="2521000" cy="2859638"/>
            </a:xfrm>
            <a:prstGeom prst="rect">
              <a:avLst/>
            </a:prstGeom>
          </p:spPr>
        </p:pic>
        <p:sp>
          <p:nvSpPr>
            <p:cNvPr id="11" name="object 11">
              <a:extLst>
                <a:ext uri="{FF2B5EF4-FFF2-40B4-BE49-F238E27FC236}">
                  <a16:creationId xmlns:a16="http://schemas.microsoft.com/office/drawing/2014/main" id="{265F9AC8-D15E-446A-9EE1-0A51E5153F50}"/>
                </a:ext>
              </a:extLst>
            </p:cNvPr>
            <p:cNvSpPr/>
            <p:nvPr/>
          </p:nvSpPr>
          <p:spPr>
            <a:xfrm>
              <a:off x="728399" y="1065478"/>
              <a:ext cx="2912745" cy="2912745"/>
            </a:xfrm>
            <a:custGeom>
              <a:avLst/>
              <a:gdLst/>
              <a:ahLst/>
              <a:cxnLst/>
              <a:rect l="l" t="t" r="r" b="b"/>
              <a:pathLst>
                <a:path w="2912745" h="2912745">
                  <a:moveTo>
                    <a:pt x="0" y="2912262"/>
                  </a:moveTo>
                  <a:lnTo>
                    <a:pt x="0" y="0"/>
                  </a:lnTo>
                  <a:lnTo>
                    <a:pt x="2912237" y="0"/>
                  </a:lnTo>
                  <a:lnTo>
                    <a:pt x="2911846" y="48159"/>
                  </a:lnTo>
                  <a:lnTo>
                    <a:pt x="2910680" y="96130"/>
                  </a:lnTo>
                  <a:lnTo>
                    <a:pt x="2908743" y="143906"/>
                  </a:lnTo>
                  <a:lnTo>
                    <a:pt x="2906042" y="191481"/>
                  </a:lnTo>
                  <a:lnTo>
                    <a:pt x="2902583" y="238849"/>
                  </a:lnTo>
                  <a:lnTo>
                    <a:pt x="2898371" y="286005"/>
                  </a:lnTo>
                  <a:lnTo>
                    <a:pt x="2893413" y="332942"/>
                  </a:lnTo>
                  <a:lnTo>
                    <a:pt x="2887714" y="379655"/>
                  </a:lnTo>
                  <a:lnTo>
                    <a:pt x="2881282" y="426137"/>
                  </a:lnTo>
                  <a:lnTo>
                    <a:pt x="2874120" y="472382"/>
                  </a:lnTo>
                  <a:lnTo>
                    <a:pt x="2866237" y="518384"/>
                  </a:lnTo>
                  <a:lnTo>
                    <a:pt x="2857637" y="564138"/>
                  </a:lnTo>
                  <a:lnTo>
                    <a:pt x="2848327" y="609637"/>
                  </a:lnTo>
                  <a:lnTo>
                    <a:pt x="2838312" y="654876"/>
                  </a:lnTo>
                  <a:lnTo>
                    <a:pt x="2827600" y="699848"/>
                  </a:lnTo>
                  <a:lnTo>
                    <a:pt x="2816194" y="744547"/>
                  </a:lnTo>
                  <a:lnTo>
                    <a:pt x="2804103" y="788967"/>
                  </a:lnTo>
                  <a:lnTo>
                    <a:pt x="2791331" y="833103"/>
                  </a:lnTo>
                  <a:lnTo>
                    <a:pt x="2777884" y="876949"/>
                  </a:lnTo>
                  <a:lnTo>
                    <a:pt x="2763769" y="920497"/>
                  </a:lnTo>
                  <a:lnTo>
                    <a:pt x="2748992" y="963743"/>
                  </a:lnTo>
                  <a:lnTo>
                    <a:pt x="2733559" y="1006680"/>
                  </a:lnTo>
                  <a:lnTo>
                    <a:pt x="2717475" y="1049303"/>
                  </a:lnTo>
                  <a:lnTo>
                    <a:pt x="2700746" y="1091605"/>
                  </a:lnTo>
                  <a:lnTo>
                    <a:pt x="2683380" y="1133581"/>
                  </a:lnTo>
                  <a:lnTo>
                    <a:pt x="2665380" y="1175224"/>
                  </a:lnTo>
                  <a:lnTo>
                    <a:pt x="2646755" y="1216528"/>
                  </a:lnTo>
                  <a:lnTo>
                    <a:pt x="2627509" y="1257487"/>
                  </a:lnTo>
                  <a:lnTo>
                    <a:pt x="2607648" y="1298096"/>
                  </a:lnTo>
                  <a:lnTo>
                    <a:pt x="2587179" y="1338349"/>
                  </a:lnTo>
                  <a:lnTo>
                    <a:pt x="2566108" y="1378239"/>
                  </a:lnTo>
                  <a:lnTo>
                    <a:pt x="2544440" y="1417760"/>
                  </a:lnTo>
                  <a:lnTo>
                    <a:pt x="2522182" y="1456907"/>
                  </a:lnTo>
                  <a:lnTo>
                    <a:pt x="2499339" y="1495673"/>
                  </a:lnTo>
                  <a:lnTo>
                    <a:pt x="2475918" y="1534052"/>
                  </a:lnTo>
                  <a:lnTo>
                    <a:pt x="2451925" y="1572039"/>
                  </a:lnTo>
                  <a:lnTo>
                    <a:pt x="2427365" y="1609627"/>
                  </a:lnTo>
                  <a:lnTo>
                    <a:pt x="2402244" y="1646811"/>
                  </a:lnTo>
                  <a:lnTo>
                    <a:pt x="2376569" y="1683584"/>
                  </a:lnTo>
                  <a:lnTo>
                    <a:pt x="2350346" y="1719941"/>
                  </a:lnTo>
                  <a:lnTo>
                    <a:pt x="2323580" y="1755875"/>
                  </a:lnTo>
                  <a:lnTo>
                    <a:pt x="2296278" y="1791381"/>
                  </a:lnTo>
                  <a:lnTo>
                    <a:pt x="2268445" y="1826452"/>
                  </a:lnTo>
                  <a:lnTo>
                    <a:pt x="2240087" y="1861082"/>
                  </a:lnTo>
                  <a:lnTo>
                    <a:pt x="2211212" y="1895266"/>
                  </a:lnTo>
                  <a:lnTo>
                    <a:pt x="2181823" y="1928997"/>
                  </a:lnTo>
                  <a:lnTo>
                    <a:pt x="2151928" y="1962270"/>
                  </a:lnTo>
                  <a:lnTo>
                    <a:pt x="2121533" y="1995078"/>
                  </a:lnTo>
                  <a:lnTo>
                    <a:pt x="2090643" y="2027416"/>
                  </a:lnTo>
                  <a:lnTo>
                    <a:pt x="2059265" y="2059278"/>
                  </a:lnTo>
                  <a:lnTo>
                    <a:pt x="2027404" y="2090656"/>
                  </a:lnTo>
                  <a:lnTo>
                    <a:pt x="1995067" y="2121546"/>
                  </a:lnTo>
                  <a:lnTo>
                    <a:pt x="1962259" y="2151942"/>
                  </a:lnTo>
                  <a:lnTo>
                    <a:pt x="1928986" y="2181837"/>
                  </a:lnTo>
                  <a:lnTo>
                    <a:pt x="1895255" y="2211226"/>
                  </a:lnTo>
                  <a:lnTo>
                    <a:pt x="1861072" y="2240102"/>
                  </a:lnTo>
                  <a:lnTo>
                    <a:pt x="1826442" y="2268460"/>
                  </a:lnTo>
                  <a:lnTo>
                    <a:pt x="1791371" y="2296293"/>
                  </a:lnTo>
                  <a:lnTo>
                    <a:pt x="1755866" y="2323596"/>
                  </a:lnTo>
                  <a:lnTo>
                    <a:pt x="1719932" y="2350362"/>
                  </a:lnTo>
                  <a:lnTo>
                    <a:pt x="1683576" y="2376586"/>
                  </a:lnTo>
                  <a:lnTo>
                    <a:pt x="1646803" y="2402261"/>
                  </a:lnTo>
                  <a:lnTo>
                    <a:pt x="1609620" y="2427382"/>
                  </a:lnTo>
                  <a:lnTo>
                    <a:pt x="1572032" y="2451943"/>
                  </a:lnTo>
                  <a:lnTo>
                    <a:pt x="1534045" y="2475936"/>
                  </a:lnTo>
                  <a:lnTo>
                    <a:pt x="1495666" y="2499358"/>
                  </a:lnTo>
                  <a:lnTo>
                    <a:pt x="1456900" y="2522201"/>
                  </a:lnTo>
                  <a:lnTo>
                    <a:pt x="1417754" y="2544459"/>
                  </a:lnTo>
                  <a:lnTo>
                    <a:pt x="1378233" y="2566128"/>
                  </a:lnTo>
                  <a:lnTo>
                    <a:pt x="1338343" y="2587199"/>
                  </a:lnTo>
                  <a:lnTo>
                    <a:pt x="1298091" y="2607668"/>
                  </a:lnTo>
                  <a:lnTo>
                    <a:pt x="1257483" y="2627529"/>
                  </a:lnTo>
                  <a:lnTo>
                    <a:pt x="1216523" y="2646776"/>
                  </a:lnTo>
                  <a:lnTo>
                    <a:pt x="1175219" y="2665401"/>
                  </a:lnTo>
                  <a:lnTo>
                    <a:pt x="1133577" y="2683401"/>
                  </a:lnTo>
                  <a:lnTo>
                    <a:pt x="1091602" y="2700768"/>
                  </a:lnTo>
                  <a:lnTo>
                    <a:pt x="1049300" y="2717497"/>
                  </a:lnTo>
                  <a:lnTo>
                    <a:pt x="1006677" y="2733581"/>
                  </a:lnTo>
                  <a:lnTo>
                    <a:pt x="963740" y="2749015"/>
                  </a:lnTo>
                  <a:lnTo>
                    <a:pt x="920494" y="2763792"/>
                  </a:lnTo>
                  <a:lnTo>
                    <a:pt x="876946" y="2777907"/>
                  </a:lnTo>
                  <a:lnTo>
                    <a:pt x="833101" y="2791354"/>
                  </a:lnTo>
                  <a:lnTo>
                    <a:pt x="788965" y="2804126"/>
                  </a:lnTo>
                  <a:lnTo>
                    <a:pt x="744545" y="2816218"/>
                  </a:lnTo>
                  <a:lnTo>
                    <a:pt x="699846" y="2827623"/>
                  </a:lnTo>
                  <a:lnTo>
                    <a:pt x="654875" y="2838337"/>
                  </a:lnTo>
                  <a:lnTo>
                    <a:pt x="609636" y="2848351"/>
                  </a:lnTo>
                  <a:lnTo>
                    <a:pt x="564137" y="2857662"/>
                  </a:lnTo>
                  <a:lnTo>
                    <a:pt x="518384" y="2866262"/>
                  </a:lnTo>
                  <a:lnTo>
                    <a:pt x="472381" y="2874145"/>
                  </a:lnTo>
                  <a:lnTo>
                    <a:pt x="426136" y="2881306"/>
                  </a:lnTo>
                  <a:lnTo>
                    <a:pt x="379655" y="2887739"/>
                  </a:lnTo>
                  <a:lnTo>
                    <a:pt x="332942" y="2893438"/>
                  </a:lnTo>
                  <a:lnTo>
                    <a:pt x="286005" y="2898396"/>
                  </a:lnTo>
                  <a:lnTo>
                    <a:pt x="238849" y="2902608"/>
                  </a:lnTo>
                  <a:lnTo>
                    <a:pt x="191481" y="2906067"/>
                  </a:lnTo>
                  <a:lnTo>
                    <a:pt x="143905" y="2908768"/>
                  </a:lnTo>
                  <a:lnTo>
                    <a:pt x="96130" y="2910705"/>
                  </a:lnTo>
                  <a:lnTo>
                    <a:pt x="48159" y="2911872"/>
                  </a:lnTo>
                  <a:lnTo>
                    <a:pt x="0" y="2912262"/>
                  </a:lnTo>
                  <a:close/>
                </a:path>
              </a:pathLst>
            </a:custGeom>
            <a:ln w="25400">
              <a:solidFill>
                <a:srgbClr val="BE1F24"/>
              </a:solidFill>
            </a:ln>
          </p:spPr>
          <p:txBody>
            <a:bodyPr wrap="square" lIns="0" tIns="0" rIns="0" bIns="0" rtlCol="0"/>
            <a:lstStyle/>
            <a:p>
              <a:endParaRPr/>
            </a:p>
          </p:txBody>
        </p:sp>
      </p:grpSp>
      <p:sp>
        <p:nvSpPr>
          <p:cNvPr id="12" name="TextBox 11">
            <a:extLst>
              <a:ext uri="{FF2B5EF4-FFF2-40B4-BE49-F238E27FC236}">
                <a16:creationId xmlns:a16="http://schemas.microsoft.com/office/drawing/2014/main" id="{E7808C3C-4AAF-466F-9A0B-477CF1F053F5}"/>
              </a:ext>
            </a:extLst>
          </p:cNvPr>
          <p:cNvSpPr txBox="1"/>
          <p:nvPr/>
        </p:nvSpPr>
        <p:spPr>
          <a:xfrm>
            <a:off x="7102128" y="1189881"/>
            <a:ext cx="6096000" cy="944874"/>
          </a:xfrm>
          <a:prstGeom prst="rect">
            <a:avLst/>
          </a:prstGeom>
          <a:noFill/>
        </p:spPr>
        <p:txBody>
          <a:bodyPr wrap="square">
            <a:spAutoFit/>
          </a:bodyPr>
          <a:lstStyle/>
          <a:p>
            <a:pPr algn="ctr" defTabSz="914400">
              <a:lnSpc>
                <a:spcPct val="90000"/>
              </a:lnSpc>
              <a:spcBef>
                <a:spcPct val="0"/>
              </a:spcBef>
              <a:spcAft>
                <a:spcPts val="600"/>
              </a:spcAft>
            </a:pPr>
            <a:r>
              <a:rPr lang="en-GB" sz="2800" b="1">
                <a:solidFill>
                  <a:schemeClr val="bg1"/>
                </a:solidFill>
                <a:latin typeface="+mj-lt"/>
                <a:ea typeface="+mj-ea"/>
                <a:cs typeface="+mj-cs"/>
              </a:rPr>
              <a:t>CHIEF EXECUTIVE OFFICER’S </a:t>
            </a:r>
          </a:p>
          <a:p>
            <a:pPr algn="ctr" defTabSz="914400">
              <a:lnSpc>
                <a:spcPct val="90000"/>
              </a:lnSpc>
              <a:spcBef>
                <a:spcPct val="0"/>
              </a:spcBef>
              <a:spcAft>
                <a:spcPts val="600"/>
              </a:spcAft>
            </a:pPr>
            <a:r>
              <a:rPr lang="en-GB" sz="2800" b="1">
                <a:solidFill>
                  <a:schemeClr val="bg1"/>
                </a:solidFill>
                <a:latin typeface="+mj-lt"/>
                <a:ea typeface="+mj-ea"/>
                <a:cs typeface="+mj-cs"/>
              </a:rPr>
              <a:t>OVERVIEW</a:t>
            </a:r>
          </a:p>
        </p:txBody>
      </p:sp>
    </p:spTree>
    <p:extLst>
      <p:ext uri="{BB962C8B-B14F-4D97-AF65-F5344CB8AC3E}">
        <p14:creationId xmlns:p14="http://schemas.microsoft.com/office/powerpoint/2010/main" val="301305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A4B"/>
        </a:solidFill>
        <a:effectLst/>
      </p:bgPr>
    </p:bg>
    <p:spTree>
      <p:nvGrpSpPr>
        <p:cNvPr id="1" name=""/>
        <p:cNvGrpSpPr/>
        <p:nvPr/>
      </p:nvGrpSpPr>
      <p:grpSpPr>
        <a:xfrm>
          <a:off x="0" y="0"/>
          <a:ext cx="0" cy="0"/>
          <a:chOff x="0" y="0"/>
          <a:chExt cx="0" cy="0"/>
        </a:xfrm>
      </p:grpSpPr>
      <p:pic>
        <p:nvPicPr>
          <p:cNvPr id="4" name="Picture 3" descr="Website&#10;&#10;Description automatically generated">
            <a:extLst>
              <a:ext uri="{FF2B5EF4-FFF2-40B4-BE49-F238E27FC236}">
                <a16:creationId xmlns:a16="http://schemas.microsoft.com/office/drawing/2014/main" id="{D4521A4C-C5EE-42A4-A15A-7425111F8B3B}"/>
              </a:ext>
            </a:extLst>
          </p:cNvPr>
          <p:cNvPicPr>
            <a:picLocks noChangeAspect="1"/>
          </p:cNvPicPr>
          <p:nvPr/>
        </p:nvPicPr>
        <p:blipFill rotWithShape="1">
          <a:blip r:embed="rId2"/>
          <a:srcRect t="6209" r="2" b="866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12" name="TextBox 11">
            <a:extLst>
              <a:ext uri="{FF2B5EF4-FFF2-40B4-BE49-F238E27FC236}">
                <a16:creationId xmlns:a16="http://schemas.microsoft.com/office/drawing/2014/main" id="{E7808C3C-4AAF-466F-9A0B-477CF1F053F5}"/>
              </a:ext>
            </a:extLst>
          </p:cNvPr>
          <p:cNvSpPr txBox="1"/>
          <p:nvPr/>
        </p:nvSpPr>
        <p:spPr>
          <a:xfrm>
            <a:off x="5842060" y="1961022"/>
            <a:ext cx="6096000" cy="480131"/>
          </a:xfrm>
          <a:prstGeom prst="rect">
            <a:avLst/>
          </a:prstGeom>
          <a:noFill/>
        </p:spPr>
        <p:txBody>
          <a:bodyPr wrap="square">
            <a:spAutoFit/>
          </a:bodyPr>
          <a:lstStyle/>
          <a:p>
            <a:pPr algn="ctr" defTabSz="914400">
              <a:lnSpc>
                <a:spcPct val="90000"/>
              </a:lnSpc>
              <a:spcBef>
                <a:spcPct val="0"/>
              </a:spcBef>
              <a:spcAft>
                <a:spcPts val="600"/>
              </a:spcAft>
            </a:pPr>
            <a:r>
              <a:rPr lang="en-GB" sz="2800" b="1">
                <a:solidFill>
                  <a:schemeClr val="bg1"/>
                </a:solidFill>
                <a:latin typeface="+mj-lt"/>
                <a:ea typeface="+mj-ea"/>
                <a:cs typeface="+mj-cs"/>
              </a:rPr>
              <a:t>OVERALL CHALLENGES FOR THE OHSC</a:t>
            </a:r>
          </a:p>
        </p:txBody>
      </p:sp>
    </p:spTree>
    <p:extLst>
      <p:ext uri="{BB962C8B-B14F-4D97-AF65-F5344CB8AC3E}">
        <p14:creationId xmlns:p14="http://schemas.microsoft.com/office/powerpoint/2010/main" val="1538869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4232C6-BE3E-46CF-B29D-6C32DF6A7F91}"/>
              </a:ext>
            </a:extLst>
          </p:cNvPr>
          <p:cNvSpPr>
            <a:spLocks noGrp="1"/>
          </p:cNvSpPr>
          <p:nvPr>
            <p:ph idx="1"/>
          </p:nvPr>
        </p:nvSpPr>
        <p:spPr/>
        <p:txBody>
          <a:bodyPr>
            <a:normAutofit fontScale="77500" lnSpcReduction="20000"/>
          </a:bodyPr>
          <a:lstStyle/>
          <a:p>
            <a:pPr>
              <a:lnSpc>
                <a:spcPct val="110000"/>
              </a:lnSpc>
              <a:spcBef>
                <a:spcPts val="1000"/>
              </a:spcBef>
              <a:buClr>
                <a:srgbClr val="ED7D31"/>
              </a:buClr>
              <a:defRPr/>
            </a:pPr>
            <a:r>
              <a:rPr lang="en-GB" sz="2800" i="0">
                <a:solidFill>
                  <a:srgbClr val="000000"/>
                </a:solidFill>
              </a:rPr>
              <a:t>With the growth of the organisation, inadequate funding for the fulfilment of its mandate remains a major challenge for the OHSC.</a:t>
            </a:r>
          </a:p>
          <a:p>
            <a:pPr>
              <a:lnSpc>
                <a:spcPct val="110000"/>
              </a:lnSpc>
              <a:spcBef>
                <a:spcPts val="1000"/>
              </a:spcBef>
              <a:buClr>
                <a:srgbClr val="ED7D31"/>
              </a:buClr>
              <a:defRPr/>
            </a:pPr>
            <a:endParaRPr lang="en-GB" sz="2800" i="0">
              <a:solidFill>
                <a:srgbClr val="000000"/>
              </a:solidFill>
            </a:endParaRPr>
          </a:p>
          <a:p>
            <a:pPr>
              <a:lnSpc>
                <a:spcPct val="130000"/>
              </a:lnSpc>
              <a:spcBef>
                <a:spcPts val="1000"/>
              </a:spcBef>
              <a:buClr>
                <a:srgbClr val="ED7D31"/>
              </a:buClr>
              <a:defRPr/>
            </a:pPr>
            <a:r>
              <a:rPr lang="en-GB" sz="2800" i="0">
                <a:solidFill>
                  <a:srgbClr val="000000"/>
                </a:solidFill>
              </a:rPr>
              <a:t>Financial constraints impact especially on the ability of OHSC inspectors to conduct the targeted number of inspections of health establishments. The number of inspections completed is proportional to available funding.</a:t>
            </a:r>
          </a:p>
          <a:p>
            <a:pPr>
              <a:lnSpc>
                <a:spcPct val="130000"/>
              </a:lnSpc>
              <a:spcBef>
                <a:spcPts val="1000"/>
              </a:spcBef>
              <a:buClr>
                <a:srgbClr val="ED7D31"/>
              </a:buClr>
              <a:defRPr/>
            </a:pPr>
            <a:endParaRPr lang="en-GB" sz="2800" i="0">
              <a:solidFill>
                <a:srgbClr val="000000"/>
              </a:solidFill>
            </a:endParaRPr>
          </a:p>
          <a:p>
            <a:pPr>
              <a:lnSpc>
                <a:spcPct val="130000"/>
              </a:lnSpc>
              <a:spcBef>
                <a:spcPts val="1000"/>
              </a:spcBef>
              <a:buClr>
                <a:srgbClr val="ED7D31"/>
              </a:buClr>
              <a:defRPr/>
            </a:pPr>
            <a:r>
              <a:rPr lang="en-GB" sz="2800" i="0">
                <a:solidFill>
                  <a:srgbClr val="000000"/>
                </a:solidFill>
              </a:rPr>
              <a:t>Financial constraints have also led to HR constraints in the Complaints investigation unit (50% vacancy rate), which impacts on the resolution of backlog cases.</a:t>
            </a:r>
          </a:p>
        </p:txBody>
      </p:sp>
      <p:sp>
        <p:nvSpPr>
          <p:cNvPr id="6" name="Arrow: Pentagon 5">
            <a:extLst>
              <a:ext uri="{FF2B5EF4-FFF2-40B4-BE49-F238E27FC236}">
                <a16:creationId xmlns:a16="http://schemas.microsoft.com/office/drawing/2014/main" id="{0E10EB08-9431-448C-973C-52C2EE28348B}"/>
              </a:ext>
            </a:extLst>
          </p:cNvPr>
          <p:cNvSpPr/>
          <p:nvPr/>
        </p:nvSpPr>
        <p:spPr>
          <a:xfrm>
            <a:off x="16041" y="0"/>
            <a:ext cx="3845745"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CHALLENGES</a:t>
            </a:r>
          </a:p>
        </p:txBody>
      </p:sp>
      <p:sp>
        <p:nvSpPr>
          <p:cNvPr id="5" name="Slide Number Placeholder 2">
            <a:extLst>
              <a:ext uri="{FF2B5EF4-FFF2-40B4-BE49-F238E27FC236}">
                <a16:creationId xmlns:a16="http://schemas.microsoft.com/office/drawing/2014/main" id="{C18AE84C-3091-4114-BA38-57463CB145A5}"/>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51</a:t>
            </a:fld>
            <a:endParaRPr lang="en-GB" sz="1600" b="1">
              <a:solidFill>
                <a:schemeClr val="accent1"/>
              </a:solidFill>
            </a:endParaRPr>
          </a:p>
        </p:txBody>
      </p:sp>
    </p:spTree>
    <p:extLst>
      <p:ext uri="{BB962C8B-B14F-4D97-AF65-F5344CB8AC3E}">
        <p14:creationId xmlns:p14="http://schemas.microsoft.com/office/powerpoint/2010/main" val="1480402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29467-01EA-4C18-A2E8-C9A49C1AAFBC}"/>
              </a:ext>
            </a:extLst>
          </p:cNvPr>
          <p:cNvSpPr>
            <a:spLocks noGrp="1"/>
          </p:cNvSpPr>
          <p:nvPr>
            <p:ph idx="1"/>
          </p:nvPr>
        </p:nvSpPr>
        <p:spPr/>
        <p:txBody>
          <a:bodyPr/>
          <a:lstStyle/>
          <a:p>
            <a:pPr>
              <a:lnSpc>
                <a:spcPct val="90000"/>
              </a:lnSpc>
              <a:spcBef>
                <a:spcPts val="1000"/>
              </a:spcBef>
              <a:buClr>
                <a:srgbClr val="ED7D31"/>
              </a:buClr>
              <a:defRPr/>
            </a:pPr>
            <a:r>
              <a:rPr lang="en-GB" sz="2200" i="0">
                <a:solidFill>
                  <a:srgbClr val="000000"/>
                </a:solidFill>
              </a:rPr>
              <a:t>The adverse impact of COVID-19 was felt particularly in relation to additional inspections of health establishments that had been found non-compliant with norms and standards during earlier inspection.</a:t>
            </a:r>
          </a:p>
          <a:p>
            <a:pPr>
              <a:lnSpc>
                <a:spcPct val="90000"/>
              </a:lnSpc>
              <a:spcBef>
                <a:spcPts val="1000"/>
              </a:spcBef>
              <a:buClr>
                <a:srgbClr val="ED7D31"/>
              </a:buClr>
              <a:defRPr/>
            </a:pPr>
            <a:endParaRPr lang="en-GB" sz="2200" i="0">
              <a:solidFill>
                <a:srgbClr val="000000"/>
              </a:solidFill>
            </a:endParaRPr>
          </a:p>
          <a:p>
            <a:pPr>
              <a:lnSpc>
                <a:spcPct val="90000"/>
              </a:lnSpc>
              <a:spcBef>
                <a:spcPts val="1000"/>
              </a:spcBef>
              <a:buClr>
                <a:srgbClr val="ED7D31"/>
              </a:buClr>
              <a:defRPr/>
            </a:pPr>
            <a:r>
              <a:rPr lang="en-GB" sz="2200" i="0">
                <a:solidFill>
                  <a:srgbClr val="000000"/>
                </a:solidFill>
              </a:rPr>
              <a:t>The COVID-induced national lockdown had a significant impact on the Complaints Investigation Unit’s activities, particularly the conduct of on-site investigations. </a:t>
            </a:r>
          </a:p>
          <a:p>
            <a:endParaRPr lang="en-GB" sz="2800" b="0" i="0" u="none" strike="noStrike" baseline="0">
              <a:solidFill>
                <a:srgbClr val="000000"/>
              </a:solidFill>
              <a:latin typeface="+mn-lt"/>
            </a:endParaRPr>
          </a:p>
        </p:txBody>
      </p:sp>
      <p:sp>
        <p:nvSpPr>
          <p:cNvPr id="5" name="Arrow: Pentagon 4">
            <a:extLst>
              <a:ext uri="{FF2B5EF4-FFF2-40B4-BE49-F238E27FC236}">
                <a16:creationId xmlns:a16="http://schemas.microsoft.com/office/drawing/2014/main" id="{6B6099D7-EFF7-428B-8181-E7B13ECD5A0D}"/>
              </a:ext>
            </a:extLst>
          </p:cNvPr>
          <p:cNvSpPr/>
          <p:nvPr/>
        </p:nvSpPr>
        <p:spPr>
          <a:xfrm>
            <a:off x="16041" y="0"/>
            <a:ext cx="3845745"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CHALLENGES</a:t>
            </a:r>
          </a:p>
        </p:txBody>
      </p:sp>
      <p:sp>
        <p:nvSpPr>
          <p:cNvPr id="6" name="Slide Number Placeholder 2">
            <a:extLst>
              <a:ext uri="{FF2B5EF4-FFF2-40B4-BE49-F238E27FC236}">
                <a16:creationId xmlns:a16="http://schemas.microsoft.com/office/drawing/2014/main" id="{940F113B-6DB9-4DBC-88B1-8D25C574E077}"/>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52</a:t>
            </a:fld>
            <a:endParaRPr lang="en-GB" sz="1600" b="1">
              <a:solidFill>
                <a:schemeClr val="accent1"/>
              </a:solidFill>
            </a:endParaRPr>
          </a:p>
        </p:txBody>
      </p:sp>
    </p:spTree>
    <p:extLst>
      <p:ext uri="{BB962C8B-B14F-4D97-AF65-F5344CB8AC3E}">
        <p14:creationId xmlns:p14="http://schemas.microsoft.com/office/powerpoint/2010/main" val="2611542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FEB2B-76E8-4300-8835-CDD49076F6F0}"/>
              </a:ext>
            </a:extLst>
          </p:cNvPr>
          <p:cNvSpPr>
            <a:spLocks noGrp="1"/>
          </p:cNvSpPr>
          <p:nvPr>
            <p:ph idx="1"/>
          </p:nvPr>
        </p:nvSpPr>
        <p:spPr>
          <a:xfrm>
            <a:off x="533400" y="1552576"/>
            <a:ext cx="10972800" cy="4343399"/>
          </a:xfrm>
        </p:spPr>
        <p:txBody>
          <a:bodyPr>
            <a:normAutofit fontScale="92500" lnSpcReduction="10000"/>
          </a:bodyPr>
          <a:lstStyle/>
          <a:p>
            <a:r>
              <a:rPr lang="en-GB" i="0">
                <a:solidFill>
                  <a:schemeClr val="accent5"/>
                </a:solidFill>
              </a:rPr>
              <a:t>OHSC working on a model for </a:t>
            </a:r>
            <a:r>
              <a:rPr lang="en-GB" b="1" i="0">
                <a:solidFill>
                  <a:schemeClr val="accent5"/>
                </a:solidFill>
              </a:rPr>
              <a:t>charging fees </a:t>
            </a:r>
            <a:r>
              <a:rPr lang="en-GB" i="0">
                <a:solidFill>
                  <a:schemeClr val="accent5"/>
                </a:solidFill>
              </a:rPr>
              <a:t>on inspections, as well as provision of </a:t>
            </a:r>
            <a:r>
              <a:rPr lang="en-GB" b="1" i="0">
                <a:solidFill>
                  <a:schemeClr val="accent5"/>
                </a:solidFill>
              </a:rPr>
              <a:t>guidance and support</a:t>
            </a:r>
          </a:p>
          <a:p>
            <a:endParaRPr lang="en-GB" i="0">
              <a:solidFill>
                <a:schemeClr val="accent5"/>
              </a:solidFill>
            </a:endParaRPr>
          </a:p>
          <a:p>
            <a:r>
              <a:rPr lang="en-GB" i="0">
                <a:solidFill>
                  <a:schemeClr val="accent5"/>
                </a:solidFill>
              </a:rPr>
              <a:t>National fiscus will continue to be </a:t>
            </a:r>
            <a:r>
              <a:rPr lang="en-GB" b="1" i="0">
                <a:solidFill>
                  <a:schemeClr val="accent5"/>
                </a:solidFill>
              </a:rPr>
              <a:t>main source of revenue</a:t>
            </a:r>
          </a:p>
          <a:p>
            <a:endParaRPr lang="en-GB" i="0">
              <a:solidFill>
                <a:schemeClr val="accent5"/>
              </a:solidFill>
            </a:endParaRPr>
          </a:p>
          <a:p>
            <a:r>
              <a:rPr lang="en-GB" i="0">
                <a:solidFill>
                  <a:schemeClr val="accent5"/>
                </a:solidFill>
              </a:rPr>
              <a:t>For purposes of increasing </a:t>
            </a:r>
            <a:r>
              <a:rPr lang="en-GB" b="1" i="0">
                <a:solidFill>
                  <a:schemeClr val="accent5"/>
                </a:solidFill>
              </a:rPr>
              <a:t>inspection coverage</a:t>
            </a:r>
            <a:r>
              <a:rPr lang="en-GB" i="0">
                <a:solidFill>
                  <a:schemeClr val="accent5"/>
                </a:solidFill>
              </a:rPr>
              <a:t>, OHSC is working on a </a:t>
            </a:r>
            <a:r>
              <a:rPr lang="en-GB" b="1" i="0">
                <a:solidFill>
                  <a:schemeClr val="accent5"/>
                </a:solidFill>
              </a:rPr>
              <a:t>decentralisation model</a:t>
            </a:r>
          </a:p>
          <a:p>
            <a:endParaRPr lang="en-GB" i="0">
              <a:solidFill>
                <a:schemeClr val="accent5"/>
              </a:solidFill>
            </a:endParaRPr>
          </a:p>
          <a:p>
            <a:r>
              <a:rPr lang="en-GB" sz="2800" b="0" i="0" u="none" strike="noStrike" baseline="0">
                <a:solidFill>
                  <a:srgbClr val="000000"/>
                </a:solidFill>
                <a:latin typeface="Arial" panose="020B0604020202020204" pitchFamily="34" charset="0"/>
              </a:rPr>
              <a:t>The 2021/22 year is being used to </a:t>
            </a:r>
            <a:r>
              <a:rPr lang="en-GB" sz="2800" b="1" i="0" u="none" strike="noStrike" baseline="0">
                <a:solidFill>
                  <a:srgbClr val="000000"/>
                </a:solidFill>
                <a:latin typeface="Arial" panose="020B0604020202020204" pitchFamily="34" charset="0"/>
              </a:rPr>
              <a:t>address </a:t>
            </a:r>
            <a:r>
              <a:rPr lang="en-GB" sz="2800" b="0" i="0" u="none" strike="noStrike" baseline="0">
                <a:solidFill>
                  <a:srgbClr val="000000"/>
                </a:solidFill>
                <a:latin typeface="Arial" panose="020B0604020202020204" pitchFamily="34" charset="0"/>
              </a:rPr>
              <a:t>the </a:t>
            </a:r>
            <a:r>
              <a:rPr lang="en-GB" sz="2800" b="1" i="0" u="none" strike="noStrike" baseline="0">
                <a:solidFill>
                  <a:srgbClr val="000000"/>
                </a:solidFill>
                <a:latin typeface="Arial" panose="020B0604020202020204" pitchFamily="34" charset="0"/>
              </a:rPr>
              <a:t>key challenges </a:t>
            </a:r>
            <a:r>
              <a:rPr lang="en-GB" sz="2800" b="0" i="0" u="none" strike="noStrike" baseline="0">
                <a:solidFill>
                  <a:srgbClr val="000000"/>
                </a:solidFill>
                <a:latin typeface="Arial" panose="020B0604020202020204" pitchFamily="34" charset="0"/>
              </a:rPr>
              <a:t>faced by the OHSC</a:t>
            </a:r>
          </a:p>
          <a:p>
            <a:endParaRPr lang="en-ZA" i="0">
              <a:solidFill>
                <a:schemeClr val="accent5"/>
              </a:solidFill>
            </a:endParaRPr>
          </a:p>
        </p:txBody>
      </p:sp>
      <p:sp>
        <p:nvSpPr>
          <p:cNvPr id="6" name="Arrow: Pentagon 5">
            <a:extLst>
              <a:ext uri="{FF2B5EF4-FFF2-40B4-BE49-F238E27FC236}">
                <a16:creationId xmlns:a16="http://schemas.microsoft.com/office/drawing/2014/main" id="{788440E1-4AA2-434A-A59A-65E52173DBF5}"/>
              </a:ext>
            </a:extLst>
          </p:cNvPr>
          <p:cNvSpPr/>
          <p:nvPr/>
        </p:nvSpPr>
        <p:spPr>
          <a:xfrm>
            <a:off x="-1" y="4213"/>
            <a:ext cx="3929744"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3600">
                <a:solidFill>
                  <a:srgbClr val="FFFFFF"/>
                </a:solidFill>
                <a:cs typeface="Arial" panose="020B0604020202020204" pitchFamily="34" charset="0"/>
              </a:rPr>
              <a:t>WAY FORWARD</a:t>
            </a:r>
          </a:p>
        </p:txBody>
      </p:sp>
      <p:sp>
        <p:nvSpPr>
          <p:cNvPr id="5" name="Slide Number Placeholder 2">
            <a:extLst>
              <a:ext uri="{FF2B5EF4-FFF2-40B4-BE49-F238E27FC236}">
                <a16:creationId xmlns:a16="http://schemas.microsoft.com/office/drawing/2014/main" id="{F495B077-FDA4-4756-93EF-C475DB8AE38A}"/>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53</a:t>
            </a:fld>
            <a:endParaRPr lang="en-GB" sz="1600" b="1">
              <a:solidFill>
                <a:schemeClr val="accent1"/>
              </a:solidFill>
            </a:endParaRPr>
          </a:p>
        </p:txBody>
      </p:sp>
    </p:spTree>
    <p:extLst>
      <p:ext uri="{BB962C8B-B14F-4D97-AF65-F5344CB8AC3E}">
        <p14:creationId xmlns:p14="http://schemas.microsoft.com/office/powerpoint/2010/main" val="1876391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A4B"/>
        </a:solidFill>
        <a:effectLst/>
      </p:bgPr>
    </p:bg>
    <p:spTree>
      <p:nvGrpSpPr>
        <p:cNvPr id="1" name=""/>
        <p:cNvGrpSpPr/>
        <p:nvPr/>
      </p:nvGrpSpPr>
      <p:grpSpPr>
        <a:xfrm>
          <a:off x="0" y="0"/>
          <a:ext cx="0" cy="0"/>
          <a:chOff x="0" y="0"/>
          <a:chExt cx="0" cy="0"/>
        </a:xfrm>
      </p:grpSpPr>
      <p:pic>
        <p:nvPicPr>
          <p:cNvPr id="4" name="Picture 3" descr="Website&#10;&#10;Description automatically generated">
            <a:extLst>
              <a:ext uri="{FF2B5EF4-FFF2-40B4-BE49-F238E27FC236}">
                <a16:creationId xmlns:a16="http://schemas.microsoft.com/office/drawing/2014/main" id="{D4521A4C-C5EE-42A4-A15A-7425111F8B3B}"/>
              </a:ext>
            </a:extLst>
          </p:cNvPr>
          <p:cNvPicPr>
            <a:picLocks noChangeAspect="1"/>
          </p:cNvPicPr>
          <p:nvPr/>
        </p:nvPicPr>
        <p:blipFill rotWithShape="1">
          <a:blip r:embed="rId2"/>
          <a:srcRect t="6209" r="2" b="8663"/>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12" name="TextBox 11">
            <a:extLst>
              <a:ext uri="{FF2B5EF4-FFF2-40B4-BE49-F238E27FC236}">
                <a16:creationId xmlns:a16="http://schemas.microsoft.com/office/drawing/2014/main" id="{E7808C3C-4AAF-466F-9A0B-477CF1F053F5}"/>
              </a:ext>
            </a:extLst>
          </p:cNvPr>
          <p:cNvSpPr txBox="1"/>
          <p:nvPr/>
        </p:nvSpPr>
        <p:spPr>
          <a:xfrm>
            <a:off x="5557808" y="951515"/>
            <a:ext cx="6096000" cy="944874"/>
          </a:xfrm>
          <a:prstGeom prst="rect">
            <a:avLst/>
          </a:prstGeom>
          <a:noFill/>
        </p:spPr>
        <p:txBody>
          <a:bodyPr wrap="square">
            <a:spAutoFit/>
          </a:bodyPr>
          <a:lstStyle/>
          <a:p>
            <a:pPr algn="ctr" defTabSz="914400">
              <a:lnSpc>
                <a:spcPct val="90000"/>
              </a:lnSpc>
              <a:spcBef>
                <a:spcPct val="0"/>
              </a:spcBef>
              <a:spcAft>
                <a:spcPts val="600"/>
              </a:spcAft>
            </a:pPr>
            <a:r>
              <a:rPr lang="en-GB" sz="2800" b="1">
                <a:solidFill>
                  <a:schemeClr val="bg1"/>
                </a:solidFill>
                <a:latin typeface="+mj-lt"/>
                <a:ea typeface="+mj-ea"/>
                <a:cs typeface="+mj-cs"/>
              </a:rPr>
              <a:t>AUDITED FINANCIAL INFORMATION</a:t>
            </a:r>
          </a:p>
          <a:p>
            <a:pPr algn="ctr" defTabSz="914400">
              <a:lnSpc>
                <a:spcPct val="90000"/>
              </a:lnSpc>
              <a:spcBef>
                <a:spcPct val="0"/>
              </a:spcBef>
              <a:spcAft>
                <a:spcPts val="600"/>
              </a:spcAft>
            </a:pPr>
            <a:r>
              <a:rPr lang="en-GB" sz="2800" b="1">
                <a:solidFill>
                  <a:schemeClr val="bg1"/>
                </a:solidFill>
                <a:latin typeface="+mj-lt"/>
                <a:ea typeface="+mj-ea"/>
                <a:cs typeface="+mj-cs"/>
              </a:rPr>
              <a:t>2020/21</a:t>
            </a:r>
          </a:p>
        </p:txBody>
      </p:sp>
      <p:sp>
        <p:nvSpPr>
          <p:cNvPr id="5" name="TextBox 4">
            <a:extLst>
              <a:ext uri="{FF2B5EF4-FFF2-40B4-BE49-F238E27FC236}">
                <a16:creationId xmlns:a16="http://schemas.microsoft.com/office/drawing/2014/main" id="{85D23115-7CE1-4A88-9846-8B0AA35CE666}"/>
              </a:ext>
            </a:extLst>
          </p:cNvPr>
          <p:cNvSpPr txBox="1"/>
          <p:nvPr/>
        </p:nvSpPr>
        <p:spPr>
          <a:xfrm>
            <a:off x="5842060" y="1896389"/>
            <a:ext cx="5527496" cy="944874"/>
          </a:xfrm>
          <a:prstGeom prst="rect">
            <a:avLst/>
          </a:prstGeom>
          <a:noFill/>
        </p:spPr>
        <p:txBody>
          <a:bodyPr wrap="square" rtlCol="0">
            <a:spAutoFit/>
          </a:bodyPr>
          <a:lstStyle/>
          <a:p>
            <a:pPr algn="ctr" defTabSz="914400">
              <a:lnSpc>
                <a:spcPct val="90000"/>
              </a:lnSpc>
              <a:spcBef>
                <a:spcPct val="0"/>
              </a:spcBef>
              <a:spcAft>
                <a:spcPts val="600"/>
              </a:spcAft>
            </a:pPr>
            <a:r>
              <a:rPr lang="en-ZA" sz="2800" b="1">
                <a:solidFill>
                  <a:schemeClr val="bg1"/>
                </a:solidFill>
                <a:latin typeface="+mj-lt"/>
                <a:ea typeface="+mj-ea"/>
                <a:cs typeface="+mj-cs"/>
              </a:rPr>
              <a:t>CHIEF FINANCIAL OFFICE</a:t>
            </a:r>
          </a:p>
          <a:p>
            <a:pPr algn="ctr" defTabSz="914400">
              <a:lnSpc>
                <a:spcPct val="90000"/>
              </a:lnSpc>
              <a:spcBef>
                <a:spcPct val="0"/>
              </a:spcBef>
              <a:spcAft>
                <a:spcPts val="600"/>
              </a:spcAft>
            </a:pPr>
            <a:r>
              <a:rPr lang="en-ZA" sz="2800" b="1">
                <a:solidFill>
                  <a:schemeClr val="bg1"/>
                </a:solidFill>
                <a:latin typeface="+mj-lt"/>
                <a:ea typeface="+mj-ea"/>
                <a:cs typeface="+mj-cs"/>
              </a:rPr>
              <a:t>Mr. J Mapatha</a:t>
            </a:r>
          </a:p>
        </p:txBody>
      </p:sp>
      <p:cxnSp>
        <p:nvCxnSpPr>
          <p:cNvPr id="3" name="Straight Connector 2">
            <a:extLst>
              <a:ext uri="{FF2B5EF4-FFF2-40B4-BE49-F238E27FC236}">
                <a16:creationId xmlns:a16="http://schemas.microsoft.com/office/drawing/2014/main" id="{FD503AAB-37C1-4CB1-8DF4-94C98DAEB795}"/>
              </a:ext>
            </a:extLst>
          </p:cNvPr>
          <p:cNvCxnSpPr>
            <a:cxnSpLocks/>
          </p:cNvCxnSpPr>
          <p:nvPr/>
        </p:nvCxnSpPr>
        <p:spPr>
          <a:xfrm>
            <a:off x="6096000" y="1896389"/>
            <a:ext cx="5113106"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0337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39B4-6AC3-42CE-9765-2168FE935C95}"/>
              </a:ext>
            </a:extLst>
          </p:cNvPr>
          <p:cNvSpPr>
            <a:spLocks noGrp="1"/>
          </p:cNvSpPr>
          <p:nvPr>
            <p:ph type="title"/>
          </p:nvPr>
        </p:nvSpPr>
        <p:spPr/>
        <p:txBody>
          <a:bodyPr/>
          <a:lstStyle/>
          <a:p>
            <a:r>
              <a:rPr lang="en-US" i="0"/>
              <a:t>Financial</a:t>
            </a:r>
            <a:endParaRPr lang="en-ZA" i="0"/>
          </a:p>
        </p:txBody>
      </p:sp>
      <p:pic>
        <p:nvPicPr>
          <p:cNvPr id="7" name="Content Placeholder 6">
            <a:extLst>
              <a:ext uri="{FF2B5EF4-FFF2-40B4-BE49-F238E27FC236}">
                <a16:creationId xmlns:a16="http://schemas.microsoft.com/office/drawing/2014/main" id="{FA66ABDB-38C9-42DC-8AC6-0C6194FCE081}"/>
              </a:ext>
            </a:extLst>
          </p:cNvPr>
          <p:cNvPicPr>
            <a:picLocks noGrp="1" noChangeAspect="1"/>
          </p:cNvPicPr>
          <p:nvPr>
            <p:ph idx="1"/>
          </p:nvPr>
        </p:nvPicPr>
        <p:blipFill>
          <a:blip r:embed="rId2"/>
          <a:stretch>
            <a:fillRect/>
          </a:stretch>
        </p:blipFill>
        <p:spPr>
          <a:xfrm>
            <a:off x="2467337" y="1406433"/>
            <a:ext cx="7003515" cy="4045134"/>
          </a:xfrm>
          <a:prstGeom prst="rect">
            <a:avLst/>
          </a:prstGeom>
        </p:spPr>
      </p:pic>
      <p:sp>
        <p:nvSpPr>
          <p:cNvPr id="5" name="Arrow: Pentagon 4">
            <a:extLst>
              <a:ext uri="{FF2B5EF4-FFF2-40B4-BE49-F238E27FC236}">
                <a16:creationId xmlns:a16="http://schemas.microsoft.com/office/drawing/2014/main" id="{DF97966F-5857-4E51-97EA-0B5124C1531E}"/>
              </a:ext>
            </a:extLst>
          </p:cNvPr>
          <p:cNvSpPr/>
          <p:nvPr/>
        </p:nvSpPr>
        <p:spPr>
          <a:xfrm>
            <a:off x="0" y="4213"/>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PERFORMANCE (pp. 59-90)</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EEB1FE11-356A-4E6D-A6D6-091B2D97DA50}"/>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55</a:t>
            </a:fld>
            <a:endParaRPr lang="en-GB" sz="1600" b="1">
              <a:solidFill>
                <a:schemeClr val="accent1"/>
              </a:solidFill>
            </a:endParaRPr>
          </a:p>
        </p:txBody>
      </p:sp>
    </p:spTree>
    <p:extLst>
      <p:ext uri="{BB962C8B-B14F-4D97-AF65-F5344CB8AC3E}">
        <p14:creationId xmlns:p14="http://schemas.microsoft.com/office/powerpoint/2010/main" val="3256028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9894D-7032-47FB-AFFA-5DE979076FD0}"/>
              </a:ext>
            </a:extLst>
          </p:cNvPr>
          <p:cNvSpPr>
            <a:spLocks noGrp="1"/>
          </p:cNvSpPr>
          <p:nvPr>
            <p:ph idx="1"/>
          </p:nvPr>
        </p:nvSpPr>
        <p:spPr/>
        <p:txBody>
          <a:bodyPr>
            <a:normAutofit fontScale="85000" lnSpcReduction="20000"/>
          </a:bodyPr>
          <a:lstStyle/>
          <a:p>
            <a:r>
              <a:rPr lang="en-US" sz="2400">
                <a:solidFill>
                  <a:srgbClr val="00B050"/>
                </a:solidFill>
              </a:rPr>
              <a:t>AUDIT OUTOMES</a:t>
            </a:r>
          </a:p>
          <a:p>
            <a:pPr lvl="1"/>
            <a:r>
              <a:rPr lang="en-US">
                <a:solidFill>
                  <a:schemeClr val="tx2"/>
                </a:solidFill>
              </a:rPr>
              <a:t>Clean audit achieved</a:t>
            </a:r>
          </a:p>
          <a:p>
            <a:pPr marL="0" indent="0">
              <a:buNone/>
            </a:pPr>
            <a:endParaRPr lang="en-ZA" sz="2400"/>
          </a:p>
          <a:p>
            <a:r>
              <a:rPr lang="en-ZA" sz="2400">
                <a:solidFill>
                  <a:srgbClr val="00B050"/>
                </a:solidFill>
              </a:rPr>
              <a:t>REVENUE</a:t>
            </a:r>
          </a:p>
          <a:p>
            <a:pPr lvl="1"/>
            <a:r>
              <a:rPr lang="en-ZA">
                <a:solidFill>
                  <a:schemeClr val="tx2"/>
                </a:solidFill>
              </a:rPr>
              <a:t>1% increase in allocation from the National Treasury, due to OHSC allocation being reduced, as a result of COVID-19 impact</a:t>
            </a:r>
          </a:p>
          <a:p>
            <a:pPr lvl="1"/>
            <a:r>
              <a:rPr lang="en-ZA">
                <a:solidFill>
                  <a:schemeClr val="tx2"/>
                </a:solidFill>
              </a:rPr>
              <a:t>Decrease in interest on short term investment with the OHSC bankers, as a result of reduced interest rates by the SARB</a:t>
            </a:r>
          </a:p>
          <a:p>
            <a:pPr marL="0" indent="0">
              <a:buNone/>
            </a:pPr>
            <a:endParaRPr lang="en-ZA" sz="2400"/>
          </a:p>
          <a:p>
            <a:r>
              <a:rPr lang="en-ZA" sz="2400">
                <a:solidFill>
                  <a:srgbClr val="00B050"/>
                </a:solidFill>
              </a:rPr>
              <a:t>EXPENDITURE</a:t>
            </a:r>
          </a:p>
          <a:p>
            <a:pPr lvl="1"/>
            <a:r>
              <a:rPr lang="en-ZA">
                <a:solidFill>
                  <a:schemeClr val="tx2"/>
                </a:solidFill>
              </a:rPr>
              <a:t>No salary increases were implemented as a result of moratorium on salary increases</a:t>
            </a:r>
          </a:p>
          <a:p>
            <a:pPr lvl="1"/>
            <a:r>
              <a:rPr lang="en-ZA">
                <a:solidFill>
                  <a:schemeClr val="tx2"/>
                </a:solidFill>
              </a:rPr>
              <a:t>Decrease in board costs - reduced travelling as a result of COVID-19</a:t>
            </a:r>
          </a:p>
          <a:p>
            <a:pPr lvl="1"/>
            <a:r>
              <a:rPr lang="en-ZA">
                <a:solidFill>
                  <a:schemeClr val="tx2"/>
                </a:solidFill>
              </a:rPr>
              <a:t>Decrease in inspection costs – reduced travelling as a result of COVID-19</a:t>
            </a:r>
          </a:p>
          <a:p>
            <a:pPr lvl="1"/>
            <a:r>
              <a:rPr lang="en-ZA">
                <a:solidFill>
                  <a:schemeClr val="tx2"/>
                </a:solidFill>
              </a:rPr>
              <a:t>Increase in asset base of the OHSC</a:t>
            </a:r>
          </a:p>
          <a:p>
            <a:endParaRPr lang="en-ZA"/>
          </a:p>
        </p:txBody>
      </p:sp>
      <p:sp>
        <p:nvSpPr>
          <p:cNvPr id="5" name="Arrow: Pentagon 4">
            <a:extLst>
              <a:ext uri="{FF2B5EF4-FFF2-40B4-BE49-F238E27FC236}">
                <a16:creationId xmlns:a16="http://schemas.microsoft.com/office/drawing/2014/main" id="{B73BD9D9-BF27-41C2-85DB-5A3AE6D408D0}"/>
              </a:ext>
            </a:extLst>
          </p:cNvPr>
          <p:cNvSpPr/>
          <p:nvPr/>
        </p:nvSpPr>
        <p:spPr>
          <a:xfrm>
            <a:off x="0" y="4213"/>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COMMENTS ON FINANCIAL PERFORMANCE</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91471BC3-B221-44F3-BB47-F5AA23ECB9D4}"/>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56</a:t>
            </a:fld>
            <a:endParaRPr lang="en-GB" sz="1600" b="1">
              <a:solidFill>
                <a:schemeClr val="accent1"/>
              </a:solidFill>
            </a:endParaRPr>
          </a:p>
        </p:txBody>
      </p:sp>
    </p:spTree>
    <p:extLst>
      <p:ext uri="{BB962C8B-B14F-4D97-AF65-F5344CB8AC3E}">
        <p14:creationId xmlns:p14="http://schemas.microsoft.com/office/powerpoint/2010/main" val="1723971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06119-B126-47C9-9E6B-BBD563D62714}"/>
              </a:ext>
            </a:extLst>
          </p:cNvPr>
          <p:cNvSpPr>
            <a:spLocks noGrp="1"/>
          </p:cNvSpPr>
          <p:nvPr>
            <p:ph idx="1"/>
          </p:nvPr>
        </p:nvSpPr>
        <p:spPr/>
        <p:txBody>
          <a:bodyPr>
            <a:normAutofit/>
          </a:bodyPr>
          <a:lstStyle/>
          <a:p>
            <a:r>
              <a:rPr lang="en-ZA" sz="3200">
                <a:solidFill>
                  <a:srgbClr val="00B050"/>
                </a:solidFill>
              </a:rPr>
              <a:t>Main contributors to surplus:</a:t>
            </a:r>
          </a:p>
          <a:p>
            <a:pPr lvl="1"/>
            <a:r>
              <a:rPr lang="en-ZA">
                <a:solidFill>
                  <a:schemeClr val="tx2"/>
                </a:solidFill>
              </a:rPr>
              <a:t>Limited travelling </a:t>
            </a:r>
            <a:r>
              <a:rPr lang="en-ZA" err="1">
                <a:solidFill>
                  <a:schemeClr val="tx2"/>
                </a:solidFill>
              </a:rPr>
              <a:t>i.r.o.</a:t>
            </a:r>
            <a:r>
              <a:rPr lang="en-ZA">
                <a:solidFill>
                  <a:schemeClr val="tx2"/>
                </a:solidFill>
              </a:rPr>
              <a:t> inspections and other activities (COVID-19)</a:t>
            </a:r>
          </a:p>
          <a:p>
            <a:pPr lvl="1"/>
            <a:r>
              <a:rPr lang="en-ZA">
                <a:solidFill>
                  <a:schemeClr val="tx2"/>
                </a:solidFill>
              </a:rPr>
              <a:t>No re-inspections conducted in 2020/21</a:t>
            </a:r>
          </a:p>
          <a:p>
            <a:pPr lvl="1"/>
            <a:r>
              <a:rPr lang="en-ZA">
                <a:solidFill>
                  <a:schemeClr val="tx2"/>
                </a:solidFill>
              </a:rPr>
              <a:t>No private sector inspections in 2020/21</a:t>
            </a:r>
          </a:p>
          <a:p>
            <a:pPr lvl="1"/>
            <a:r>
              <a:rPr lang="en-ZA">
                <a:solidFill>
                  <a:schemeClr val="tx2"/>
                </a:solidFill>
              </a:rPr>
              <a:t>Moratorium on salary increases in 2020/21</a:t>
            </a:r>
          </a:p>
          <a:p>
            <a:pPr lvl="1"/>
            <a:r>
              <a:rPr lang="en-ZA">
                <a:solidFill>
                  <a:schemeClr val="tx2"/>
                </a:solidFill>
              </a:rPr>
              <a:t>Physical stakeholder engagements held virtually (COVID-19)</a:t>
            </a:r>
          </a:p>
          <a:p>
            <a:pPr lvl="1"/>
            <a:r>
              <a:rPr lang="en-ZA">
                <a:solidFill>
                  <a:schemeClr val="tx2"/>
                </a:solidFill>
              </a:rPr>
              <a:t>Additional revenue from investment interest</a:t>
            </a:r>
          </a:p>
          <a:p>
            <a:pPr lvl="1"/>
            <a:endParaRPr lang="en-ZA">
              <a:solidFill>
                <a:schemeClr val="tx2"/>
              </a:solidFill>
            </a:endParaRPr>
          </a:p>
          <a:p>
            <a:endParaRPr lang="en-ZA"/>
          </a:p>
        </p:txBody>
      </p:sp>
      <p:sp>
        <p:nvSpPr>
          <p:cNvPr id="5" name="Arrow: Pentagon 4">
            <a:extLst>
              <a:ext uri="{FF2B5EF4-FFF2-40B4-BE49-F238E27FC236}">
                <a16:creationId xmlns:a16="http://schemas.microsoft.com/office/drawing/2014/main" id="{0E862F4D-2FB1-4F89-B1FD-3F4248CE33C4}"/>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SURPLUS</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AF92B8E0-A70E-4398-9689-05EFB6AA5AA5}"/>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57</a:t>
            </a:fld>
            <a:endParaRPr lang="en-GB" sz="1600" b="1">
              <a:solidFill>
                <a:schemeClr val="accent1"/>
              </a:solidFill>
            </a:endParaRPr>
          </a:p>
        </p:txBody>
      </p:sp>
    </p:spTree>
    <p:extLst>
      <p:ext uri="{BB962C8B-B14F-4D97-AF65-F5344CB8AC3E}">
        <p14:creationId xmlns:p14="http://schemas.microsoft.com/office/powerpoint/2010/main" val="1177257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FDE35-DBF4-4702-B457-2720158E89FC}"/>
              </a:ext>
            </a:extLst>
          </p:cNvPr>
          <p:cNvSpPr>
            <a:spLocks noGrp="1"/>
          </p:cNvSpPr>
          <p:nvPr>
            <p:ph idx="1"/>
          </p:nvPr>
        </p:nvSpPr>
        <p:spPr/>
        <p:txBody>
          <a:bodyPr>
            <a:normAutofit lnSpcReduction="10000"/>
          </a:bodyPr>
          <a:lstStyle/>
          <a:p>
            <a:r>
              <a:rPr lang="en-US" sz="2600"/>
              <a:t>National Treasury approval to retain the 2020/21 surplus for:</a:t>
            </a:r>
          </a:p>
          <a:p>
            <a:pPr lvl="1"/>
            <a:r>
              <a:rPr lang="en-ZA" sz="2600"/>
              <a:t>Supplementing human resource capacity in complaints management, monitoring &amp; evaluation, legal services, and expert panel</a:t>
            </a:r>
          </a:p>
          <a:p>
            <a:pPr lvl="1"/>
            <a:r>
              <a:rPr lang="en-ZA" sz="2600"/>
              <a:t>Additional budget for inspections and re-inspections, and certification and enforcement</a:t>
            </a:r>
          </a:p>
          <a:p>
            <a:pPr lvl="1"/>
            <a:r>
              <a:rPr lang="en-ZA" sz="2600"/>
              <a:t>Replacement of old computer equipment/tools of trade (recapitalization)</a:t>
            </a:r>
          </a:p>
          <a:p>
            <a:pPr lvl="1"/>
            <a:r>
              <a:rPr lang="en-ZA" sz="2600"/>
              <a:t>Development and/or enhancement of core systems – inspection, early warning system, certification and enforcement</a:t>
            </a:r>
          </a:p>
          <a:p>
            <a:pPr lvl="1"/>
            <a:endParaRPr lang="en-ZA"/>
          </a:p>
        </p:txBody>
      </p:sp>
      <p:sp>
        <p:nvSpPr>
          <p:cNvPr id="5" name="Arrow: Pentagon 4">
            <a:extLst>
              <a:ext uri="{FF2B5EF4-FFF2-40B4-BE49-F238E27FC236}">
                <a16:creationId xmlns:a16="http://schemas.microsoft.com/office/drawing/2014/main" id="{73ED547B-3B9D-42C8-8A56-9D8D87434483}"/>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SURPLUS</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892CABC1-8214-45B6-AC87-35C5C9224785}"/>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58</a:t>
            </a:fld>
            <a:endParaRPr lang="en-GB" sz="1600" b="1">
              <a:solidFill>
                <a:schemeClr val="accent1"/>
              </a:solidFill>
            </a:endParaRPr>
          </a:p>
        </p:txBody>
      </p:sp>
    </p:spTree>
    <p:extLst>
      <p:ext uri="{BB962C8B-B14F-4D97-AF65-F5344CB8AC3E}">
        <p14:creationId xmlns:p14="http://schemas.microsoft.com/office/powerpoint/2010/main" val="3754742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32EFE60-33EC-4227-9C7D-F8E564C3287F}"/>
              </a:ext>
            </a:extLst>
          </p:cNvPr>
          <p:cNvPicPr>
            <a:picLocks noGrp="1" noChangeAspect="1"/>
          </p:cNvPicPr>
          <p:nvPr>
            <p:ph idx="1"/>
          </p:nvPr>
        </p:nvPicPr>
        <p:blipFill>
          <a:blip r:embed="rId2"/>
          <a:stretch>
            <a:fillRect/>
          </a:stretch>
        </p:blipFill>
        <p:spPr>
          <a:xfrm>
            <a:off x="1981200" y="2545696"/>
            <a:ext cx="8229600" cy="2634970"/>
          </a:xfrm>
          <a:prstGeom prst="rect">
            <a:avLst/>
          </a:prstGeom>
          <a:noFill/>
        </p:spPr>
      </p:pic>
      <p:sp>
        <p:nvSpPr>
          <p:cNvPr id="5" name="Arrow: Pentagon 4">
            <a:extLst>
              <a:ext uri="{FF2B5EF4-FFF2-40B4-BE49-F238E27FC236}">
                <a16:creationId xmlns:a16="http://schemas.microsoft.com/office/drawing/2014/main" id="{109C6DC1-E01D-4705-AC2B-A7C14A6F9792}"/>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TOTAL EXPENDITURE PER DIVISION</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50D2BCA0-630C-4FA5-9E17-8619EA0A26AA}"/>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59</a:t>
            </a:fld>
            <a:endParaRPr lang="en-GB" sz="1600" b="1">
              <a:solidFill>
                <a:schemeClr val="accent1"/>
              </a:solidFill>
            </a:endParaRPr>
          </a:p>
        </p:txBody>
      </p:sp>
    </p:spTree>
    <p:extLst>
      <p:ext uri="{BB962C8B-B14F-4D97-AF65-F5344CB8AC3E}">
        <p14:creationId xmlns:p14="http://schemas.microsoft.com/office/powerpoint/2010/main" val="426508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A3B557-3AFC-47A0-B2B0-E684D9564812}"/>
              </a:ext>
            </a:extLst>
          </p:cNvPr>
          <p:cNvGraphicFramePr/>
          <p:nvPr>
            <p:extLst>
              <p:ext uri="{D42A27DB-BD31-4B8C-83A1-F6EECF244321}">
                <p14:modId xmlns:p14="http://schemas.microsoft.com/office/powerpoint/2010/main" val="25483161"/>
              </p:ext>
            </p:extLst>
          </p:nvPr>
        </p:nvGraphicFramePr>
        <p:xfrm>
          <a:off x="2032000" y="902546"/>
          <a:ext cx="96418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Court outline">
            <a:extLst>
              <a:ext uri="{FF2B5EF4-FFF2-40B4-BE49-F238E27FC236}">
                <a16:creationId xmlns:a16="http://schemas.microsoft.com/office/drawing/2014/main" id="{BDE6A403-9715-4395-93A2-0423DCC26AF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04720" y="1254760"/>
            <a:ext cx="914400" cy="914400"/>
          </a:xfrm>
          <a:prstGeom prst="rect">
            <a:avLst/>
          </a:prstGeom>
        </p:spPr>
      </p:pic>
      <p:pic>
        <p:nvPicPr>
          <p:cNvPr id="7" name="Graphic 6" descr="Completed with solid fill">
            <a:extLst>
              <a:ext uri="{FF2B5EF4-FFF2-40B4-BE49-F238E27FC236}">
                <a16:creationId xmlns:a16="http://schemas.microsoft.com/office/drawing/2014/main" id="{80F57838-4A68-4A34-800D-BE190C82E64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757170" y="3114460"/>
            <a:ext cx="914400" cy="914400"/>
          </a:xfrm>
          <a:prstGeom prst="rect">
            <a:avLst/>
          </a:prstGeom>
        </p:spPr>
      </p:pic>
      <p:pic>
        <p:nvPicPr>
          <p:cNvPr id="9" name="Graphic 8" descr="Coins outline">
            <a:extLst>
              <a:ext uri="{FF2B5EF4-FFF2-40B4-BE49-F238E27FC236}">
                <a16:creationId xmlns:a16="http://schemas.microsoft.com/office/drawing/2014/main" id="{CB197774-65AA-4A8A-BFE2-847D92B7ED8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376170" y="4755515"/>
            <a:ext cx="914400" cy="914400"/>
          </a:xfrm>
          <a:prstGeom prst="rect">
            <a:avLst/>
          </a:prstGeom>
        </p:spPr>
      </p:pic>
      <p:sp>
        <p:nvSpPr>
          <p:cNvPr id="12" name="Arrow: Pentagon 11">
            <a:extLst>
              <a:ext uri="{FF2B5EF4-FFF2-40B4-BE49-F238E27FC236}">
                <a16:creationId xmlns:a16="http://schemas.microsoft.com/office/drawing/2014/main" id="{7E1AC7C1-364C-41F6-97E0-78925990B881}"/>
              </a:ext>
            </a:extLst>
          </p:cNvPr>
          <p:cNvSpPr/>
          <p:nvPr/>
        </p:nvSpPr>
        <p:spPr>
          <a:xfrm>
            <a:off x="16042" y="1"/>
            <a:ext cx="1217595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OUTLINE</a:t>
            </a:r>
          </a:p>
        </p:txBody>
      </p:sp>
      <p:sp>
        <p:nvSpPr>
          <p:cNvPr id="8" name="Slide Number Placeholder 2">
            <a:extLst>
              <a:ext uri="{FF2B5EF4-FFF2-40B4-BE49-F238E27FC236}">
                <a16:creationId xmlns:a16="http://schemas.microsoft.com/office/drawing/2014/main" id="{EB71F51F-857F-430D-8B89-12CB1B985B39}"/>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6</a:t>
            </a:fld>
            <a:endParaRPr lang="en-GB" sz="1600" b="1">
              <a:solidFill>
                <a:schemeClr val="accent1"/>
              </a:solidFill>
            </a:endParaRPr>
          </a:p>
        </p:txBody>
      </p:sp>
    </p:spTree>
    <p:extLst>
      <p:ext uri="{BB962C8B-B14F-4D97-AF65-F5344CB8AC3E}">
        <p14:creationId xmlns:p14="http://schemas.microsoft.com/office/powerpoint/2010/main" val="1821178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7C33CC4-4922-4EB2-AB95-25152CE4B4A7}"/>
              </a:ext>
            </a:extLst>
          </p:cNvPr>
          <p:cNvPicPr>
            <a:picLocks noGrp="1" noChangeAspect="1"/>
          </p:cNvPicPr>
          <p:nvPr>
            <p:ph idx="1"/>
          </p:nvPr>
        </p:nvPicPr>
        <p:blipFill>
          <a:blip r:embed="rId2"/>
          <a:stretch>
            <a:fillRect/>
          </a:stretch>
        </p:blipFill>
        <p:spPr>
          <a:xfrm>
            <a:off x="2606470" y="1350962"/>
            <a:ext cx="6979059" cy="4525963"/>
          </a:xfrm>
          <a:prstGeom prst="rect">
            <a:avLst/>
          </a:prstGeom>
          <a:noFill/>
        </p:spPr>
      </p:pic>
      <p:sp>
        <p:nvSpPr>
          <p:cNvPr id="8" name="Arrow: Pentagon 7">
            <a:extLst>
              <a:ext uri="{FF2B5EF4-FFF2-40B4-BE49-F238E27FC236}">
                <a16:creationId xmlns:a16="http://schemas.microsoft.com/office/drawing/2014/main" id="{B998A7D0-0DF4-4AC4-801D-E5B906C0AB28}"/>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 SHARE OF EXPENDITURE PER DIVISION</a:t>
            </a:r>
            <a:endParaRPr lang="en-ZA" sz="3600">
              <a:solidFill>
                <a:srgbClr val="FFFFFF"/>
              </a:solidFill>
              <a:cs typeface="Arial" panose="020B0604020202020204" pitchFamily="34" charset="0"/>
            </a:endParaRPr>
          </a:p>
        </p:txBody>
      </p:sp>
      <p:sp>
        <p:nvSpPr>
          <p:cNvPr id="5" name="Slide Number Placeholder 2">
            <a:extLst>
              <a:ext uri="{FF2B5EF4-FFF2-40B4-BE49-F238E27FC236}">
                <a16:creationId xmlns:a16="http://schemas.microsoft.com/office/drawing/2014/main" id="{4AF4B699-BE4A-462A-A8AE-8D2B4801539F}"/>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60</a:t>
            </a:fld>
            <a:endParaRPr lang="en-GB" sz="1600" b="1">
              <a:solidFill>
                <a:schemeClr val="accent1"/>
              </a:solidFill>
            </a:endParaRPr>
          </a:p>
        </p:txBody>
      </p:sp>
    </p:spTree>
    <p:extLst>
      <p:ext uri="{BB962C8B-B14F-4D97-AF65-F5344CB8AC3E}">
        <p14:creationId xmlns:p14="http://schemas.microsoft.com/office/powerpoint/2010/main" val="2434472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C08FAE9-655C-4BD8-8196-C6A72BAF99E9}"/>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 SHARE OF EXPENDITURE PER DIVISION</a:t>
            </a:r>
            <a:endParaRPr lang="en-ZA" sz="3600">
              <a:solidFill>
                <a:srgbClr val="FFFFFF"/>
              </a:solidFill>
              <a:cs typeface="Arial" panose="020B0604020202020204" pitchFamily="34" charset="0"/>
            </a:endParaRPr>
          </a:p>
        </p:txBody>
      </p:sp>
      <p:pic>
        <p:nvPicPr>
          <p:cNvPr id="12" name="Picture 11">
            <a:extLst>
              <a:ext uri="{FF2B5EF4-FFF2-40B4-BE49-F238E27FC236}">
                <a16:creationId xmlns:a16="http://schemas.microsoft.com/office/drawing/2014/main" id="{50FE72F0-C18D-4F1A-B6D8-4A0A31266D80}"/>
              </a:ext>
            </a:extLst>
          </p:cNvPr>
          <p:cNvPicPr>
            <a:picLocks noChangeAspect="1"/>
          </p:cNvPicPr>
          <p:nvPr/>
        </p:nvPicPr>
        <p:blipFill>
          <a:blip r:embed="rId2"/>
          <a:stretch>
            <a:fillRect/>
          </a:stretch>
        </p:blipFill>
        <p:spPr>
          <a:xfrm>
            <a:off x="864381" y="1228724"/>
            <a:ext cx="10463238" cy="4667249"/>
          </a:xfrm>
          <a:prstGeom prst="rect">
            <a:avLst/>
          </a:prstGeom>
        </p:spPr>
      </p:pic>
      <p:sp>
        <p:nvSpPr>
          <p:cNvPr id="6" name="Slide Number Placeholder 2">
            <a:extLst>
              <a:ext uri="{FF2B5EF4-FFF2-40B4-BE49-F238E27FC236}">
                <a16:creationId xmlns:a16="http://schemas.microsoft.com/office/drawing/2014/main" id="{F9BF9B12-E721-4C2D-9A33-C6BF524357EB}"/>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61</a:t>
            </a:fld>
            <a:endParaRPr lang="en-GB" sz="1600" b="1">
              <a:solidFill>
                <a:schemeClr val="accent1"/>
              </a:solidFill>
            </a:endParaRPr>
          </a:p>
        </p:txBody>
      </p:sp>
    </p:spTree>
    <p:extLst>
      <p:ext uri="{BB962C8B-B14F-4D97-AF65-F5344CB8AC3E}">
        <p14:creationId xmlns:p14="http://schemas.microsoft.com/office/powerpoint/2010/main" val="4028170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DB141CD-D467-4B15-9F53-ABAC6B9D2244}"/>
              </a:ext>
            </a:extLst>
          </p:cNvPr>
          <p:cNvPicPr>
            <a:picLocks noGrp="1" noChangeAspect="1"/>
          </p:cNvPicPr>
          <p:nvPr>
            <p:ph idx="1"/>
          </p:nvPr>
        </p:nvPicPr>
        <p:blipFill>
          <a:blip r:embed="rId2"/>
          <a:stretch>
            <a:fillRect/>
          </a:stretch>
        </p:blipFill>
        <p:spPr>
          <a:xfrm>
            <a:off x="1981200" y="1512249"/>
            <a:ext cx="8229600" cy="3833502"/>
          </a:xfrm>
          <a:prstGeom prst="rect">
            <a:avLst/>
          </a:prstGeom>
          <a:noFill/>
        </p:spPr>
      </p:pic>
      <p:sp>
        <p:nvSpPr>
          <p:cNvPr id="5" name="Arrow: Pentagon 4">
            <a:extLst>
              <a:ext uri="{FF2B5EF4-FFF2-40B4-BE49-F238E27FC236}">
                <a16:creationId xmlns:a16="http://schemas.microsoft.com/office/drawing/2014/main" id="{6B6ADC72-8F3E-425B-987B-EBFA81894E60}"/>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COMPENSATION COSTS BY EMPLOYEE LEVEL</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4A1AEAA4-F777-467C-8666-F30D13D55C5F}"/>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62</a:t>
            </a:fld>
            <a:endParaRPr lang="en-GB" sz="1600" b="1">
              <a:solidFill>
                <a:schemeClr val="accent1"/>
              </a:solidFill>
            </a:endParaRPr>
          </a:p>
        </p:txBody>
      </p:sp>
    </p:spTree>
    <p:extLst>
      <p:ext uri="{BB962C8B-B14F-4D97-AF65-F5344CB8AC3E}">
        <p14:creationId xmlns:p14="http://schemas.microsoft.com/office/powerpoint/2010/main" val="2538100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3EA5243-563A-4529-8E33-19F356787DB4}"/>
              </a:ext>
            </a:extLst>
          </p:cNvPr>
          <p:cNvPicPr>
            <a:picLocks noGrp="1" noChangeAspect="1"/>
          </p:cNvPicPr>
          <p:nvPr>
            <p:ph idx="1"/>
          </p:nvPr>
        </p:nvPicPr>
        <p:blipFill>
          <a:blip r:embed="rId2"/>
          <a:stretch>
            <a:fillRect/>
          </a:stretch>
        </p:blipFill>
        <p:spPr>
          <a:xfrm>
            <a:off x="2876223" y="1285876"/>
            <a:ext cx="6439553" cy="4525963"/>
          </a:xfrm>
          <a:prstGeom prst="rect">
            <a:avLst/>
          </a:prstGeom>
          <a:noFill/>
        </p:spPr>
      </p:pic>
      <p:sp>
        <p:nvSpPr>
          <p:cNvPr id="5" name="Arrow: Pentagon 4">
            <a:extLst>
              <a:ext uri="{FF2B5EF4-FFF2-40B4-BE49-F238E27FC236}">
                <a16:creationId xmlns:a16="http://schemas.microsoft.com/office/drawing/2014/main" id="{A972AFA7-41AD-4277-BF08-1FEBBA4CC722}"/>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STAFF COMPLEMENT</a:t>
            </a:r>
            <a:endParaRPr lang="en-ZA" sz="3600">
              <a:solidFill>
                <a:srgbClr val="FFFFFF"/>
              </a:solidFill>
              <a:cs typeface="Arial" panose="020B0604020202020204" pitchFamily="34" charset="0"/>
            </a:endParaRPr>
          </a:p>
        </p:txBody>
      </p:sp>
      <p:sp>
        <p:nvSpPr>
          <p:cNvPr id="6" name="Slide Number Placeholder 2">
            <a:extLst>
              <a:ext uri="{FF2B5EF4-FFF2-40B4-BE49-F238E27FC236}">
                <a16:creationId xmlns:a16="http://schemas.microsoft.com/office/drawing/2014/main" id="{A960BE34-5DEA-4865-9594-E1FB011212ED}"/>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63</a:t>
            </a:fld>
            <a:endParaRPr lang="en-GB" sz="1600" b="1">
              <a:solidFill>
                <a:schemeClr val="accent1"/>
              </a:solidFill>
            </a:endParaRPr>
          </a:p>
        </p:txBody>
      </p:sp>
    </p:spTree>
    <p:extLst>
      <p:ext uri="{BB962C8B-B14F-4D97-AF65-F5344CB8AC3E}">
        <p14:creationId xmlns:p14="http://schemas.microsoft.com/office/powerpoint/2010/main" val="3283596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BBCA16F7-3315-4CA6-8517-E60F30450CA5}"/>
              </a:ext>
            </a:extLst>
          </p:cNvPr>
          <p:cNvSpPr/>
          <p:nvPr/>
        </p:nvSpPr>
        <p:spPr>
          <a:xfrm>
            <a:off x="0" y="0"/>
            <a:ext cx="774132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i="0" u="none" strike="noStrike" baseline="0">
                <a:solidFill>
                  <a:srgbClr val="FFFFFF"/>
                </a:solidFill>
                <a:latin typeface="Myriad Pro"/>
              </a:rPr>
              <a:t>% SHARE - STAFF COMPLEMENT</a:t>
            </a:r>
            <a:endParaRPr lang="en-ZA" sz="3600">
              <a:solidFill>
                <a:srgbClr val="FFFFFF"/>
              </a:solidFill>
              <a:cs typeface="Arial" panose="020B0604020202020204" pitchFamily="34" charset="0"/>
            </a:endParaRPr>
          </a:p>
        </p:txBody>
      </p:sp>
      <p:pic>
        <p:nvPicPr>
          <p:cNvPr id="10" name="Picture 9">
            <a:extLst>
              <a:ext uri="{FF2B5EF4-FFF2-40B4-BE49-F238E27FC236}">
                <a16:creationId xmlns:a16="http://schemas.microsoft.com/office/drawing/2014/main" id="{5DEA68C6-3B3B-446E-ABB3-1748342A1129}"/>
              </a:ext>
            </a:extLst>
          </p:cNvPr>
          <p:cNvPicPr>
            <a:picLocks noChangeAspect="1"/>
          </p:cNvPicPr>
          <p:nvPr/>
        </p:nvPicPr>
        <p:blipFill>
          <a:blip r:embed="rId2"/>
          <a:stretch>
            <a:fillRect/>
          </a:stretch>
        </p:blipFill>
        <p:spPr>
          <a:xfrm>
            <a:off x="1057275" y="1219201"/>
            <a:ext cx="10029825" cy="4680462"/>
          </a:xfrm>
          <a:prstGeom prst="rect">
            <a:avLst/>
          </a:prstGeom>
        </p:spPr>
      </p:pic>
      <p:sp>
        <p:nvSpPr>
          <p:cNvPr id="6" name="Slide Number Placeholder 2">
            <a:extLst>
              <a:ext uri="{FF2B5EF4-FFF2-40B4-BE49-F238E27FC236}">
                <a16:creationId xmlns:a16="http://schemas.microsoft.com/office/drawing/2014/main" id="{A8A587B3-3B21-4D9E-9D3D-61847B6D8381}"/>
              </a:ext>
            </a:extLst>
          </p:cNvPr>
          <p:cNvSpPr txBox="1">
            <a:spLocks/>
          </p:cNvSpPr>
          <p:nvPr/>
        </p:nvSpPr>
        <p:spPr>
          <a:xfrm>
            <a:off x="5892800" y="6324600"/>
            <a:ext cx="711200" cy="533400"/>
          </a:xfrm>
          <a:prstGeom prst="rect">
            <a:avLst/>
          </a:prstGeom>
          <a:solidFill>
            <a:srgbClr val="E7E7E7"/>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088480F-CE65-4E8A-84CC-0CE5409852C6}" type="slidenum">
              <a:rPr lang="en-GB" sz="1600" b="1" smtClean="0">
                <a:solidFill>
                  <a:schemeClr val="accent1"/>
                </a:solidFill>
              </a:rPr>
              <a:pPr algn="ctr"/>
              <a:t>64</a:t>
            </a:fld>
            <a:endParaRPr lang="en-GB" sz="1600" b="1">
              <a:solidFill>
                <a:schemeClr val="accent1"/>
              </a:solidFill>
            </a:endParaRPr>
          </a:p>
        </p:txBody>
      </p:sp>
    </p:spTree>
    <p:extLst>
      <p:ext uri="{BB962C8B-B14F-4D97-AF65-F5344CB8AC3E}">
        <p14:creationId xmlns:p14="http://schemas.microsoft.com/office/powerpoint/2010/main" val="1384155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73252F-DDF7-4BD2-BB7C-9702C2D07E32}"/>
              </a:ext>
            </a:extLst>
          </p:cNvPr>
          <p:cNvSpPr>
            <a:spLocks noGrp="1"/>
          </p:cNvSpPr>
          <p:nvPr>
            <p:ph type="sldNum" sz="quarter" idx="12"/>
          </p:nvPr>
        </p:nvSpPr>
        <p:spPr/>
        <p:txBody>
          <a:bodyPr/>
          <a:lstStyle/>
          <a:p>
            <a:fld id="{E088480F-CE65-4E8A-84CC-0CE5409852C6}" type="slidenum">
              <a:rPr lang="en-GB" smtClean="0"/>
              <a:t>65</a:t>
            </a:fld>
            <a:endParaRPr lang="en-GB"/>
          </a:p>
        </p:txBody>
      </p:sp>
      <p:sp>
        <p:nvSpPr>
          <p:cNvPr id="2" name="Content Placeholder 1">
            <a:extLst>
              <a:ext uri="{FF2B5EF4-FFF2-40B4-BE49-F238E27FC236}">
                <a16:creationId xmlns:a16="http://schemas.microsoft.com/office/drawing/2014/main" id="{8590D3FD-1F06-4580-94ED-9E17DF5D7FFE}"/>
              </a:ext>
            </a:extLst>
          </p:cNvPr>
          <p:cNvSpPr>
            <a:spLocks noGrp="1"/>
          </p:cNvSpPr>
          <p:nvPr>
            <p:ph idx="4294967295"/>
          </p:nvPr>
        </p:nvSpPr>
        <p:spPr>
          <a:xfrm>
            <a:off x="3295713" y="4646394"/>
            <a:ext cx="5194174" cy="1103312"/>
          </a:xfrm>
        </p:spPr>
        <p:txBody>
          <a:bodyPr/>
          <a:lstStyle/>
          <a:p>
            <a:pPr marL="0" indent="0" algn="ctr">
              <a:buNone/>
            </a:pPr>
            <a:r>
              <a:rPr lang="en-GB" sz="6600">
                <a:solidFill>
                  <a:srgbClr val="000000"/>
                </a:solidFill>
              </a:rPr>
              <a:t>Thank you</a:t>
            </a:r>
          </a:p>
          <a:p>
            <a:endParaRPr lang="en-GB">
              <a:solidFill>
                <a:srgbClr val="000000"/>
              </a:solidFill>
            </a:endParaRPr>
          </a:p>
        </p:txBody>
      </p:sp>
      <p:pic>
        <p:nvPicPr>
          <p:cNvPr id="17" name="Picture 16" descr="A picture containing text&#10;&#10;Description automatically generated">
            <a:extLst>
              <a:ext uri="{FF2B5EF4-FFF2-40B4-BE49-F238E27FC236}">
                <a16:creationId xmlns:a16="http://schemas.microsoft.com/office/drawing/2014/main" id="{28EF1588-2128-4DCC-BD5F-64D6D456B5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87363" y="459991"/>
            <a:ext cx="5194174" cy="3238750"/>
          </a:xfrm>
          <a:prstGeom prst="rect">
            <a:avLst/>
          </a:prstGeom>
        </p:spPr>
      </p:pic>
    </p:spTree>
    <p:extLst>
      <p:ext uri="{BB962C8B-B14F-4D97-AF65-F5344CB8AC3E}">
        <p14:creationId xmlns:p14="http://schemas.microsoft.com/office/powerpoint/2010/main" val="256203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Arrow: Pentagon 123">
            <a:extLst>
              <a:ext uri="{FF2B5EF4-FFF2-40B4-BE49-F238E27FC236}">
                <a16:creationId xmlns:a16="http://schemas.microsoft.com/office/drawing/2014/main" id="{5F0A39B7-F35E-4E06-85B7-532E374D18CA}"/>
              </a:ext>
            </a:extLst>
          </p:cNvPr>
          <p:cNvSpPr/>
          <p:nvPr/>
        </p:nvSpPr>
        <p:spPr>
          <a:xfrm>
            <a:off x="16042" y="1"/>
            <a:ext cx="4350337" cy="1115621"/>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ORGANISATIONAL STRUCTURE</a:t>
            </a:r>
          </a:p>
        </p:txBody>
      </p:sp>
      <p:sp>
        <p:nvSpPr>
          <p:cNvPr id="130" name="object 10">
            <a:extLst>
              <a:ext uri="{FF2B5EF4-FFF2-40B4-BE49-F238E27FC236}">
                <a16:creationId xmlns:a16="http://schemas.microsoft.com/office/drawing/2014/main" id="{90C3BC1E-FDF5-4592-ADE8-84AF87246CE6}"/>
              </a:ext>
            </a:extLst>
          </p:cNvPr>
          <p:cNvSpPr/>
          <p:nvPr/>
        </p:nvSpPr>
        <p:spPr>
          <a:xfrm>
            <a:off x="6326512" y="9689"/>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9D9D9D"/>
          </a:solidFill>
        </p:spPr>
        <p:txBody>
          <a:bodyPr wrap="square" lIns="0" tIns="0" rIns="0" bIns="0" rtlCol="0"/>
          <a:lstStyle/>
          <a:p>
            <a:endParaRPr/>
          </a:p>
        </p:txBody>
      </p:sp>
      <p:sp>
        <p:nvSpPr>
          <p:cNvPr id="131" name="object 10">
            <a:extLst>
              <a:ext uri="{FF2B5EF4-FFF2-40B4-BE49-F238E27FC236}">
                <a16:creationId xmlns:a16="http://schemas.microsoft.com/office/drawing/2014/main" id="{1911093C-1E5E-4C36-B218-E056119482D5}"/>
              </a:ext>
            </a:extLst>
          </p:cNvPr>
          <p:cNvSpPr/>
          <p:nvPr/>
        </p:nvSpPr>
        <p:spPr>
          <a:xfrm>
            <a:off x="6326512" y="1087868"/>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chemeClr val="accent6"/>
          </a:solidFill>
        </p:spPr>
        <p:txBody>
          <a:bodyPr wrap="square" lIns="0" tIns="0" rIns="0" bIns="0" rtlCol="0"/>
          <a:lstStyle/>
          <a:p>
            <a:endParaRPr/>
          </a:p>
        </p:txBody>
      </p:sp>
      <p:sp>
        <p:nvSpPr>
          <p:cNvPr id="132" name="object 10">
            <a:extLst>
              <a:ext uri="{FF2B5EF4-FFF2-40B4-BE49-F238E27FC236}">
                <a16:creationId xmlns:a16="http://schemas.microsoft.com/office/drawing/2014/main" id="{5A5FB21E-BD7B-4942-A897-D45652F9A67B}"/>
              </a:ext>
            </a:extLst>
          </p:cNvPr>
          <p:cNvSpPr/>
          <p:nvPr/>
        </p:nvSpPr>
        <p:spPr>
          <a:xfrm>
            <a:off x="6331448" y="2095224"/>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2F5597"/>
          </a:solidFill>
        </p:spPr>
        <p:txBody>
          <a:bodyPr wrap="square" lIns="0" tIns="0" rIns="0" bIns="0" rtlCol="0"/>
          <a:lstStyle/>
          <a:p>
            <a:endParaRPr/>
          </a:p>
        </p:txBody>
      </p:sp>
      <p:sp>
        <p:nvSpPr>
          <p:cNvPr id="133" name="object 10">
            <a:extLst>
              <a:ext uri="{FF2B5EF4-FFF2-40B4-BE49-F238E27FC236}">
                <a16:creationId xmlns:a16="http://schemas.microsoft.com/office/drawing/2014/main" id="{86C06AD3-CF19-429F-8448-F47C3422A67B}"/>
              </a:ext>
            </a:extLst>
          </p:cNvPr>
          <p:cNvSpPr/>
          <p:nvPr/>
        </p:nvSpPr>
        <p:spPr>
          <a:xfrm>
            <a:off x="8805545" y="2095224"/>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2F5597"/>
          </a:solidFill>
        </p:spPr>
        <p:txBody>
          <a:bodyPr wrap="square" lIns="0" tIns="0" rIns="0" bIns="0" rtlCol="0"/>
          <a:lstStyle/>
          <a:p>
            <a:endParaRPr/>
          </a:p>
        </p:txBody>
      </p:sp>
      <p:sp>
        <p:nvSpPr>
          <p:cNvPr id="134" name="object 10">
            <a:extLst>
              <a:ext uri="{FF2B5EF4-FFF2-40B4-BE49-F238E27FC236}">
                <a16:creationId xmlns:a16="http://schemas.microsoft.com/office/drawing/2014/main" id="{52658D3F-BCA6-436C-A9FC-ABAB3F64FBAA}"/>
              </a:ext>
            </a:extLst>
          </p:cNvPr>
          <p:cNvSpPr/>
          <p:nvPr/>
        </p:nvSpPr>
        <p:spPr>
          <a:xfrm>
            <a:off x="7472828" y="3241722"/>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2F5597"/>
          </a:solidFill>
        </p:spPr>
        <p:txBody>
          <a:bodyPr wrap="square" lIns="0" tIns="0" rIns="0" bIns="0" rtlCol="0"/>
          <a:lstStyle/>
          <a:p>
            <a:endParaRPr/>
          </a:p>
        </p:txBody>
      </p:sp>
      <p:sp>
        <p:nvSpPr>
          <p:cNvPr id="135" name="object 10">
            <a:extLst>
              <a:ext uri="{FF2B5EF4-FFF2-40B4-BE49-F238E27FC236}">
                <a16:creationId xmlns:a16="http://schemas.microsoft.com/office/drawing/2014/main" id="{F2BAD004-7B51-4B2B-9BDB-524CD112C4F6}"/>
              </a:ext>
            </a:extLst>
          </p:cNvPr>
          <p:cNvSpPr/>
          <p:nvPr/>
        </p:nvSpPr>
        <p:spPr>
          <a:xfrm>
            <a:off x="8854716" y="3233414"/>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2F5597"/>
          </a:solidFill>
        </p:spPr>
        <p:txBody>
          <a:bodyPr wrap="square" lIns="0" tIns="0" rIns="0" bIns="0" rtlCol="0"/>
          <a:lstStyle/>
          <a:p>
            <a:endParaRPr/>
          </a:p>
        </p:txBody>
      </p:sp>
      <p:sp>
        <p:nvSpPr>
          <p:cNvPr id="136" name="object 10">
            <a:extLst>
              <a:ext uri="{FF2B5EF4-FFF2-40B4-BE49-F238E27FC236}">
                <a16:creationId xmlns:a16="http://schemas.microsoft.com/office/drawing/2014/main" id="{CABFCB6F-581C-4F9A-BBE0-D8FA34541A1A}"/>
              </a:ext>
            </a:extLst>
          </p:cNvPr>
          <p:cNvSpPr/>
          <p:nvPr/>
        </p:nvSpPr>
        <p:spPr>
          <a:xfrm>
            <a:off x="10272039" y="3241722"/>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2F5597"/>
          </a:solidFill>
        </p:spPr>
        <p:txBody>
          <a:bodyPr wrap="square" lIns="0" tIns="0" rIns="0" bIns="0" rtlCol="0"/>
          <a:lstStyle/>
          <a:p>
            <a:endParaRPr/>
          </a:p>
        </p:txBody>
      </p:sp>
      <p:sp>
        <p:nvSpPr>
          <p:cNvPr id="137" name="object 10">
            <a:extLst>
              <a:ext uri="{FF2B5EF4-FFF2-40B4-BE49-F238E27FC236}">
                <a16:creationId xmlns:a16="http://schemas.microsoft.com/office/drawing/2014/main" id="{E5C92BEC-B480-4FD0-A148-98BEA7AD5CA3}"/>
              </a:ext>
            </a:extLst>
          </p:cNvPr>
          <p:cNvSpPr/>
          <p:nvPr/>
        </p:nvSpPr>
        <p:spPr>
          <a:xfrm>
            <a:off x="2976880" y="4558531"/>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007A4B"/>
          </a:solidFill>
        </p:spPr>
        <p:txBody>
          <a:bodyPr wrap="square" lIns="0" tIns="0" rIns="0" bIns="0" rtlCol="0"/>
          <a:lstStyle/>
          <a:p>
            <a:endParaRPr/>
          </a:p>
        </p:txBody>
      </p:sp>
      <p:sp>
        <p:nvSpPr>
          <p:cNvPr id="138" name="object 10">
            <a:extLst>
              <a:ext uri="{FF2B5EF4-FFF2-40B4-BE49-F238E27FC236}">
                <a16:creationId xmlns:a16="http://schemas.microsoft.com/office/drawing/2014/main" id="{340DD007-70F3-413D-B84E-36BFDCC5B238}"/>
              </a:ext>
            </a:extLst>
          </p:cNvPr>
          <p:cNvSpPr/>
          <p:nvPr/>
        </p:nvSpPr>
        <p:spPr>
          <a:xfrm>
            <a:off x="4882522" y="4558531"/>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007A4B"/>
          </a:solidFill>
        </p:spPr>
        <p:txBody>
          <a:bodyPr wrap="square" lIns="0" tIns="0" rIns="0" bIns="0" rtlCol="0"/>
          <a:lstStyle/>
          <a:p>
            <a:endParaRPr/>
          </a:p>
        </p:txBody>
      </p:sp>
      <p:sp>
        <p:nvSpPr>
          <p:cNvPr id="139" name="object 10">
            <a:extLst>
              <a:ext uri="{FF2B5EF4-FFF2-40B4-BE49-F238E27FC236}">
                <a16:creationId xmlns:a16="http://schemas.microsoft.com/office/drawing/2014/main" id="{374895B7-6D05-4C97-866E-D2B82CD15B5F}"/>
              </a:ext>
            </a:extLst>
          </p:cNvPr>
          <p:cNvSpPr/>
          <p:nvPr/>
        </p:nvSpPr>
        <p:spPr>
          <a:xfrm>
            <a:off x="6440819" y="4558531"/>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007A4B"/>
          </a:solidFill>
        </p:spPr>
        <p:txBody>
          <a:bodyPr wrap="square" lIns="0" tIns="0" rIns="0" bIns="0" rtlCol="0"/>
          <a:lstStyle/>
          <a:p>
            <a:endParaRPr/>
          </a:p>
        </p:txBody>
      </p:sp>
      <p:cxnSp>
        <p:nvCxnSpPr>
          <p:cNvPr id="8" name="Straight Connector 7">
            <a:extLst>
              <a:ext uri="{FF2B5EF4-FFF2-40B4-BE49-F238E27FC236}">
                <a16:creationId xmlns:a16="http://schemas.microsoft.com/office/drawing/2014/main" id="{20E1CD00-7E31-4533-B3DA-36E5AC4A0AE7}"/>
              </a:ext>
            </a:extLst>
          </p:cNvPr>
          <p:cNvCxnSpPr>
            <a:cxnSpLocks/>
          </p:cNvCxnSpPr>
          <p:nvPr/>
        </p:nvCxnSpPr>
        <p:spPr>
          <a:xfrm flipH="1">
            <a:off x="6777626" y="3211471"/>
            <a:ext cx="29132" cy="1345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210CF1-CD57-4FCB-9050-692EA0D50A43}"/>
              </a:ext>
            </a:extLst>
          </p:cNvPr>
          <p:cNvCxnSpPr>
            <a:cxnSpLocks/>
          </p:cNvCxnSpPr>
          <p:nvPr/>
        </p:nvCxnSpPr>
        <p:spPr>
          <a:xfrm>
            <a:off x="3324225" y="4362224"/>
            <a:ext cx="6947814" cy="30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7E45E3F-0DB9-45E8-84F7-E007E80201F4}"/>
              </a:ext>
            </a:extLst>
          </p:cNvPr>
          <p:cNvCxnSpPr>
            <a:cxnSpLocks/>
          </p:cNvCxnSpPr>
          <p:nvPr/>
        </p:nvCxnSpPr>
        <p:spPr>
          <a:xfrm>
            <a:off x="3324225" y="4362224"/>
            <a:ext cx="0" cy="143643"/>
          </a:xfrm>
          <a:prstGeom prst="line">
            <a:avLst/>
          </a:prstGeom>
        </p:spPr>
        <p:style>
          <a:lnRef idx="1">
            <a:schemeClr val="accent1"/>
          </a:lnRef>
          <a:fillRef idx="0">
            <a:schemeClr val="accent1"/>
          </a:fillRef>
          <a:effectRef idx="0">
            <a:schemeClr val="accent1"/>
          </a:effectRef>
          <a:fontRef idx="minor">
            <a:schemeClr val="tx1"/>
          </a:fontRef>
        </p:style>
      </p:cxnSp>
      <p:sp>
        <p:nvSpPr>
          <p:cNvPr id="149" name="object 10">
            <a:extLst>
              <a:ext uri="{FF2B5EF4-FFF2-40B4-BE49-F238E27FC236}">
                <a16:creationId xmlns:a16="http://schemas.microsoft.com/office/drawing/2014/main" id="{C81D6A0A-25C2-4F9F-BAD3-2F4C17441970}"/>
              </a:ext>
            </a:extLst>
          </p:cNvPr>
          <p:cNvSpPr/>
          <p:nvPr/>
        </p:nvSpPr>
        <p:spPr>
          <a:xfrm>
            <a:off x="8110855" y="4564521"/>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007A4B"/>
          </a:solidFill>
        </p:spPr>
        <p:txBody>
          <a:bodyPr wrap="square" lIns="0" tIns="0" rIns="0" bIns="0" rtlCol="0"/>
          <a:lstStyle/>
          <a:p>
            <a:endParaRPr/>
          </a:p>
        </p:txBody>
      </p:sp>
      <p:sp>
        <p:nvSpPr>
          <p:cNvPr id="151" name="TextBox 150">
            <a:extLst>
              <a:ext uri="{FF2B5EF4-FFF2-40B4-BE49-F238E27FC236}">
                <a16:creationId xmlns:a16="http://schemas.microsoft.com/office/drawing/2014/main" id="{64010D43-30A3-4C27-B6B3-17321E6A56D7}"/>
              </a:ext>
            </a:extLst>
          </p:cNvPr>
          <p:cNvSpPr txBox="1"/>
          <p:nvPr/>
        </p:nvSpPr>
        <p:spPr>
          <a:xfrm>
            <a:off x="5663809" y="662497"/>
            <a:ext cx="2077090" cy="338554"/>
          </a:xfrm>
          <a:prstGeom prst="rect">
            <a:avLst/>
          </a:prstGeom>
          <a:noFill/>
        </p:spPr>
        <p:txBody>
          <a:bodyPr wrap="square" rtlCol="0">
            <a:spAutoFit/>
          </a:bodyPr>
          <a:lstStyle/>
          <a:p>
            <a:pPr algn="ctr"/>
            <a:r>
              <a:rPr lang="en-ZA" sz="1600" b="1">
                <a:solidFill>
                  <a:schemeClr val="accent1"/>
                </a:solidFill>
              </a:rPr>
              <a:t>Minister of Health</a:t>
            </a:r>
          </a:p>
        </p:txBody>
      </p:sp>
      <p:sp>
        <p:nvSpPr>
          <p:cNvPr id="152" name="TextBox 151">
            <a:extLst>
              <a:ext uri="{FF2B5EF4-FFF2-40B4-BE49-F238E27FC236}">
                <a16:creationId xmlns:a16="http://schemas.microsoft.com/office/drawing/2014/main" id="{07F82D5C-F181-4C93-BE16-A89AA49B5AD2}"/>
              </a:ext>
            </a:extLst>
          </p:cNvPr>
          <p:cNvSpPr txBox="1"/>
          <p:nvPr/>
        </p:nvSpPr>
        <p:spPr>
          <a:xfrm>
            <a:off x="5865489" y="1700098"/>
            <a:ext cx="1580529" cy="338554"/>
          </a:xfrm>
          <a:prstGeom prst="rect">
            <a:avLst/>
          </a:prstGeom>
          <a:noFill/>
        </p:spPr>
        <p:txBody>
          <a:bodyPr wrap="square" rtlCol="0">
            <a:spAutoFit/>
          </a:bodyPr>
          <a:lstStyle/>
          <a:p>
            <a:pPr algn="ctr"/>
            <a:r>
              <a:rPr lang="en-ZA" sz="1600" b="1">
                <a:solidFill>
                  <a:schemeClr val="accent1"/>
                </a:solidFill>
              </a:rPr>
              <a:t>Board</a:t>
            </a:r>
          </a:p>
        </p:txBody>
      </p:sp>
      <p:sp>
        <p:nvSpPr>
          <p:cNvPr id="153" name="TextBox 152">
            <a:extLst>
              <a:ext uri="{FF2B5EF4-FFF2-40B4-BE49-F238E27FC236}">
                <a16:creationId xmlns:a16="http://schemas.microsoft.com/office/drawing/2014/main" id="{42F4E8CE-A6DE-4976-9B68-D46DFBEC0B8C}"/>
              </a:ext>
            </a:extLst>
          </p:cNvPr>
          <p:cNvSpPr txBox="1"/>
          <p:nvPr/>
        </p:nvSpPr>
        <p:spPr>
          <a:xfrm>
            <a:off x="5716497" y="2723999"/>
            <a:ext cx="2077090" cy="584775"/>
          </a:xfrm>
          <a:prstGeom prst="rect">
            <a:avLst/>
          </a:prstGeom>
          <a:noFill/>
        </p:spPr>
        <p:txBody>
          <a:bodyPr wrap="square" rtlCol="0">
            <a:spAutoFit/>
          </a:bodyPr>
          <a:lstStyle/>
          <a:p>
            <a:pPr algn="ctr"/>
            <a:r>
              <a:rPr lang="en-ZA" sz="1600" b="1">
                <a:solidFill>
                  <a:schemeClr val="accent1"/>
                </a:solidFill>
              </a:rPr>
              <a:t>Chief Executive Officer</a:t>
            </a:r>
          </a:p>
        </p:txBody>
      </p:sp>
      <p:cxnSp>
        <p:nvCxnSpPr>
          <p:cNvPr id="157" name="Straight Connector 156">
            <a:extLst>
              <a:ext uri="{FF2B5EF4-FFF2-40B4-BE49-F238E27FC236}">
                <a16:creationId xmlns:a16="http://schemas.microsoft.com/office/drawing/2014/main" id="{E4225C54-9B82-494B-8954-1DEE38D0126F}"/>
              </a:ext>
            </a:extLst>
          </p:cNvPr>
          <p:cNvCxnSpPr>
            <a:cxnSpLocks/>
          </p:cNvCxnSpPr>
          <p:nvPr/>
        </p:nvCxnSpPr>
        <p:spPr>
          <a:xfrm>
            <a:off x="7043489" y="2503998"/>
            <a:ext cx="1762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3FACF17-467A-4872-A5CF-95DB07B4BE66}"/>
              </a:ext>
            </a:extLst>
          </p:cNvPr>
          <p:cNvCxnSpPr>
            <a:cxnSpLocks/>
          </p:cNvCxnSpPr>
          <p:nvPr/>
        </p:nvCxnSpPr>
        <p:spPr>
          <a:xfrm>
            <a:off x="9202061" y="3101155"/>
            <a:ext cx="0" cy="155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8E1B6B7-CD73-4BEE-A1FC-D91B09A41021}"/>
              </a:ext>
            </a:extLst>
          </p:cNvPr>
          <p:cNvCxnSpPr>
            <a:cxnSpLocks/>
          </p:cNvCxnSpPr>
          <p:nvPr/>
        </p:nvCxnSpPr>
        <p:spPr>
          <a:xfrm>
            <a:off x="7820173" y="3103567"/>
            <a:ext cx="2885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AE85EC2-DEE3-44F7-A96C-05A6D31C3B78}"/>
              </a:ext>
            </a:extLst>
          </p:cNvPr>
          <p:cNvCxnSpPr>
            <a:cxnSpLocks/>
          </p:cNvCxnSpPr>
          <p:nvPr/>
        </p:nvCxnSpPr>
        <p:spPr>
          <a:xfrm>
            <a:off x="7820173" y="3094953"/>
            <a:ext cx="0" cy="161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766FBD6-B6FD-4A9F-A3AB-B2E3BE4867C2}"/>
              </a:ext>
            </a:extLst>
          </p:cNvPr>
          <p:cNvCxnSpPr>
            <a:cxnSpLocks/>
          </p:cNvCxnSpPr>
          <p:nvPr/>
        </p:nvCxnSpPr>
        <p:spPr>
          <a:xfrm>
            <a:off x="10705277" y="3103567"/>
            <a:ext cx="0" cy="161783"/>
          </a:xfrm>
          <a:prstGeom prst="line">
            <a:avLst/>
          </a:prstGeom>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377CF690-E0A1-45DB-8BC4-1D403B3F6C8C}"/>
              </a:ext>
            </a:extLst>
          </p:cNvPr>
          <p:cNvSpPr txBox="1"/>
          <p:nvPr/>
        </p:nvSpPr>
        <p:spPr>
          <a:xfrm>
            <a:off x="7471548" y="2790850"/>
            <a:ext cx="3461025" cy="276999"/>
          </a:xfrm>
          <a:prstGeom prst="rect">
            <a:avLst/>
          </a:prstGeom>
          <a:noFill/>
        </p:spPr>
        <p:txBody>
          <a:bodyPr wrap="square" rtlCol="0">
            <a:spAutoFit/>
          </a:bodyPr>
          <a:lstStyle/>
          <a:p>
            <a:pPr algn="ctr"/>
            <a:r>
              <a:rPr lang="en-ZA" sz="1200" b="1">
                <a:solidFill>
                  <a:schemeClr val="accent1"/>
                </a:solidFill>
              </a:rPr>
              <a:t>Office of the CEO</a:t>
            </a:r>
          </a:p>
        </p:txBody>
      </p:sp>
      <p:sp>
        <p:nvSpPr>
          <p:cNvPr id="170" name="TextBox 169">
            <a:extLst>
              <a:ext uri="{FF2B5EF4-FFF2-40B4-BE49-F238E27FC236}">
                <a16:creationId xmlns:a16="http://schemas.microsoft.com/office/drawing/2014/main" id="{CAB9518D-C1FB-4194-B60E-C016102045F1}"/>
              </a:ext>
            </a:extLst>
          </p:cNvPr>
          <p:cNvSpPr txBox="1"/>
          <p:nvPr/>
        </p:nvSpPr>
        <p:spPr>
          <a:xfrm>
            <a:off x="2372835" y="5232961"/>
            <a:ext cx="1765067" cy="461665"/>
          </a:xfrm>
          <a:prstGeom prst="rect">
            <a:avLst/>
          </a:prstGeom>
          <a:noFill/>
        </p:spPr>
        <p:txBody>
          <a:bodyPr wrap="square" rtlCol="0">
            <a:spAutoFit/>
          </a:bodyPr>
          <a:lstStyle/>
          <a:p>
            <a:pPr algn="ctr"/>
            <a:r>
              <a:rPr lang="en-GB" sz="1200" b="1">
                <a:solidFill>
                  <a:schemeClr val="accent1"/>
                </a:solidFill>
              </a:rPr>
              <a:t>Complaints  Management</a:t>
            </a:r>
          </a:p>
        </p:txBody>
      </p:sp>
      <p:sp>
        <p:nvSpPr>
          <p:cNvPr id="171" name="TextBox 170">
            <a:extLst>
              <a:ext uri="{FF2B5EF4-FFF2-40B4-BE49-F238E27FC236}">
                <a16:creationId xmlns:a16="http://schemas.microsoft.com/office/drawing/2014/main" id="{C5AAA1F8-22D2-4859-8804-1DA8A501B62E}"/>
              </a:ext>
            </a:extLst>
          </p:cNvPr>
          <p:cNvSpPr txBox="1"/>
          <p:nvPr/>
        </p:nvSpPr>
        <p:spPr>
          <a:xfrm>
            <a:off x="4366383" y="5253220"/>
            <a:ext cx="1765067" cy="646331"/>
          </a:xfrm>
          <a:prstGeom prst="rect">
            <a:avLst/>
          </a:prstGeom>
          <a:noFill/>
        </p:spPr>
        <p:txBody>
          <a:bodyPr wrap="square" rtlCol="0">
            <a:spAutoFit/>
          </a:bodyPr>
          <a:lstStyle/>
          <a:p>
            <a:pPr algn="ctr"/>
            <a:r>
              <a:rPr lang="en-GB" sz="1200" b="1">
                <a:solidFill>
                  <a:schemeClr val="accent1"/>
                </a:solidFill>
              </a:rPr>
              <a:t>Health Standards  Design, Analysis &amp; Support</a:t>
            </a:r>
          </a:p>
        </p:txBody>
      </p:sp>
      <p:sp>
        <p:nvSpPr>
          <p:cNvPr id="173" name="object 10">
            <a:extLst>
              <a:ext uri="{FF2B5EF4-FFF2-40B4-BE49-F238E27FC236}">
                <a16:creationId xmlns:a16="http://schemas.microsoft.com/office/drawing/2014/main" id="{813FA4AB-5BF7-40E0-99F6-C1DB368C07F7}"/>
              </a:ext>
            </a:extLst>
          </p:cNvPr>
          <p:cNvSpPr/>
          <p:nvPr/>
        </p:nvSpPr>
        <p:spPr>
          <a:xfrm>
            <a:off x="9924694" y="4557578"/>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007A4B"/>
          </a:solidFill>
        </p:spPr>
        <p:txBody>
          <a:bodyPr wrap="square" lIns="0" tIns="0" rIns="0" bIns="0" rtlCol="0"/>
          <a:lstStyle/>
          <a:p>
            <a:endParaRPr/>
          </a:p>
        </p:txBody>
      </p:sp>
      <p:sp>
        <p:nvSpPr>
          <p:cNvPr id="175" name="TextBox 174">
            <a:extLst>
              <a:ext uri="{FF2B5EF4-FFF2-40B4-BE49-F238E27FC236}">
                <a16:creationId xmlns:a16="http://schemas.microsoft.com/office/drawing/2014/main" id="{9CB5DBDF-1EBD-47C8-849F-7C2103870EFB}"/>
              </a:ext>
            </a:extLst>
          </p:cNvPr>
          <p:cNvSpPr txBox="1"/>
          <p:nvPr/>
        </p:nvSpPr>
        <p:spPr>
          <a:xfrm>
            <a:off x="6093351" y="5243878"/>
            <a:ext cx="1696581" cy="646331"/>
          </a:xfrm>
          <a:prstGeom prst="rect">
            <a:avLst/>
          </a:prstGeom>
          <a:noFill/>
        </p:spPr>
        <p:txBody>
          <a:bodyPr wrap="square" rtlCol="0">
            <a:spAutoFit/>
          </a:bodyPr>
          <a:lstStyle/>
          <a:p>
            <a:pPr algn="ctr"/>
            <a:r>
              <a:rPr lang="en-GB" sz="1200" b="1">
                <a:solidFill>
                  <a:schemeClr val="accent1"/>
                </a:solidFill>
              </a:rPr>
              <a:t>Corporate  Services &amp; Chief Financial  Officer </a:t>
            </a:r>
          </a:p>
        </p:txBody>
      </p:sp>
      <p:sp>
        <p:nvSpPr>
          <p:cNvPr id="176" name="TextBox 175">
            <a:extLst>
              <a:ext uri="{FF2B5EF4-FFF2-40B4-BE49-F238E27FC236}">
                <a16:creationId xmlns:a16="http://schemas.microsoft.com/office/drawing/2014/main" id="{364F660A-539E-43D1-A4F5-FB5F49D0A41C}"/>
              </a:ext>
            </a:extLst>
          </p:cNvPr>
          <p:cNvSpPr txBox="1"/>
          <p:nvPr/>
        </p:nvSpPr>
        <p:spPr>
          <a:xfrm>
            <a:off x="7648576" y="5276814"/>
            <a:ext cx="1765067" cy="461665"/>
          </a:xfrm>
          <a:prstGeom prst="rect">
            <a:avLst/>
          </a:prstGeom>
          <a:noFill/>
        </p:spPr>
        <p:txBody>
          <a:bodyPr wrap="square" rtlCol="0">
            <a:spAutoFit/>
          </a:bodyPr>
          <a:lstStyle/>
          <a:p>
            <a:pPr algn="ctr"/>
            <a:r>
              <a:rPr lang="en-GB" sz="1200" b="1">
                <a:solidFill>
                  <a:schemeClr val="accent1"/>
                </a:solidFill>
              </a:rPr>
              <a:t>Compliance Inspectorate</a:t>
            </a:r>
          </a:p>
        </p:txBody>
      </p:sp>
      <p:sp>
        <p:nvSpPr>
          <p:cNvPr id="177" name="TextBox 176">
            <a:extLst>
              <a:ext uri="{FF2B5EF4-FFF2-40B4-BE49-F238E27FC236}">
                <a16:creationId xmlns:a16="http://schemas.microsoft.com/office/drawing/2014/main" id="{2FA86410-C8C5-4736-88BF-539B3A05CBE2}"/>
              </a:ext>
            </a:extLst>
          </p:cNvPr>
          <p:cNvSpPr txBox="1"/>
          <p:nvPr/>
        </p:nvSpPr>
        <p:spPr>
          <a:xfrm>
            <a:off x="9509167" y="5253220"/>
            <a:ext cx="1765067" cy="461665"/>
          </a:xfrm>
          <a:prstGeom prst="rect">
            <a:avLst/>
          </a:prstGeom>
          <a:noFill/>
        </p:spPr>
        <p:txBody>
          <a:bodyPr wrap="square" rtlCol="0">
            <a:spAutoFit/>
          </a:bodyPr>
          <a:lstStyle/>
          <a:p>
            <a:pPr algn="ctr"/>
            <a:r>
              <a:rPr lang="en-GB" sz="1200" b="1">
                <a:solidFill>
                  <a:schemeClr val="accent1"/>
                </a:solidFill>
              </a:rPr>
              <a:t>Certification &amp; Enforcement</a:t>
            </a:r>
          </a:p>
        </p:txBody>
      </p:sp>
      <p:cxnSp>
        <p:nvCxnSpPr>
          <p:cNvPr id="183" name="Straight Connector 182">
            <a:extLst>
              <a:ext uri="{FF2B5EF4-FFF2-40B4-BE49-F238E27FC236}">
                <a16:creationId xmlns:a16="http://schemas.microsoft.com/office/drawing/2014/main" id="{97D5D78A-99D7-4BD9-9773-40188C62FD9D}"/>
              </a:ext>
            </a:extLst>
          </p:cNvPr>
          <p:cNvCxnSpPr>
            <a:cxnSpLocks/>
          </p:cNvCxnSpPr>
          <p:nvPr/>
        </p:nvCxnSpPr>
        <p:spPr>
          <a:xfrm>
            <a:off x="5248916" y="4377238"/>
            <a:ext cx="0" cy="143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DD52779-67EB-49E9-8F17-23A2F24732C6}"/>
              </a:ext>
            </a:extLst>
          </p:cNvPr>
          <p:cNvCxnSpPr>
            <a:cxnSpLocks/>
          </p:cNvCxnSpPr>
          <p:nvPr/>
        </p:nvCxnSpPr>
        <p:spPr>
          <a:xfrm>
            <a:off x="8458200" y="4377238"/>
            <a:ext cx="0" cy="143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9A6708D-7725-4095-91F9-38F052CD6BD1}"/>
              </a:ext>
            </a:extLst>
          </p:cNvPr>
          <p:cNvCxnSpPr>
            <a:cxnSpLocks/>
          </p:cNvCxnSpPr>
          <p:nvPr/>
        </p:nvCxnSpPr>
        <p:spPr>
          <a:xfrm>
            <a:off x="10272039" y="4382158"/>
            <a:ext cx="0" cy="143643"/>
          </a:xfrm>
          <a:prstGeom prst="line">
            <a:avLst/>
          </a:prstGeom>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E1DC62A-F177-4CFA-89BE-ADDC12EE7512}"/>
              </a:ext>
            </a:extLst>
          </p:cNvPr>
          <p:cNvSpPr txBox="1"/>
          <p:nvPr/>
        </p:nvSpPr>
        <p:spPr>
          <a:xfrm>
            <a:off x="6806758" y="3913193"/>
            <a:ext cx="1765067" cy="577081"/>
          </a:xfrm>
          <a:prstGeom prst="rect">
            <a:avLst/>
          </a:prstGeom>
          <a:noFill/>
        </p:spPr>
        <p:txBody>
          <a:bodyPr wrap="square" rtlCol="0">
            <a:spAutoFit/>
          </a:bodyPr>
          <a:lstStyle/>
          <a:p>
            <a:pPr algn="ctr"/>
            <a:r>
              <a:rPr lang="en-GB" sz="1050" b="1">
                <a:solidFill>
                  <a:schemeClr val="accent1"/>
                </a:solidFill>
              </a:rPr>
              <a:t>Communication &amp; Stakeholder  Relations </a:t>
            </a:r>
          </a:p>
          <a:p>
            <a:pPr algn="ctr"/>
            <a:endParaRPr lang="en-GB" sz="1050" b="1">
              <a:solidFill>
                <a:schemeClr val="accent1"/>
              </a:solidFill>
            </a:endParaRPr>
          </a:p>
        </p:txBody>
      </p:sp>
      <p:sp>
        <p:nvSpPr>
          <p:cNvPr id="190" name="TextBox 189">
            <a:extLst>
              <a:ext uri="{FF2B5EF4-FFF2-40B4-BE49-F238E27FC236}">
                <a16:creationId xmlns:a16="http://schemas.microsoft.com/office/drawing/2014/main" id="{132EDD28-F365-413B-800D-7EB7CA3B7E31}"/>
              </a:ext>
            </a:extLst>
          </p:cNvPr>
          <p:cNvSpPr txBox="1"/>
          <p:nvPr/>
        </p:nvSpPr>
        <p:spPr>
          <a:xfrm>
            <a:off x="8348665" y="3857014"/>
            <a:ext cx="1765067" cy="577081"/>
          </a:xfrm>
          <a:prstGeom prst="rect">
            <a:avLst/>
          </a:prstGeom>
          <a:noFill/>
        </p:spPr>
        <p:txBody>
          <a:bodyPr wrap="square" rtlCol="0">
            <a:spAutoFit/>
          </a:bodyPr>
          <a:lstStyle/>
          <a:p>
            <a:pPr algn="ctr"/>
            <a:r>
              <a:rPr lang="en-GB" sz="1050" b="1">
                <a:solidFill>
                  <a:schemeClr val="accent1"/>
                </a:solidFill>
              </a:rPr>
              <a:t>Governance,  Board Secretariat  &amp; Legal Services</a:t>
            </a:r>
          </a:p>
        </p:txBody>
      </p:sp>
      <p:sp>
        <p:nvSpPr>
          <p:cNvPr id="191" name="TextBox 190">
            <a:extLst>
              <a:ext uri="{FF2B5EF4-FFF2-40B4-BE49-F238E27FC236}">
                <a16:creationId xmlns:a16="http://schemas.microsoft.com/office/drawing/2014/main" id="{03E482F0-448C-4302-B16D-211AC2FDA6CE}"/>
              </a:ext>
            </a:extLst>
          </p:cNvPr>
          <p:cNvSpPr txBox="1"/>
          <p:nvPr/>
        </p:nvSpPr>
        <p:spPr>
          <a:xfrm>
            <a:off x="9967441" y="3886293"/>
            <a:ext cx="1765067" cy="430887"/>
          </a:xfrm>
          <a:prstGeom prst="rect">
            <a:avLst/>
          </a:prstGeom>
          <a:noFill/>
        </p:spPr>
        <p:txBody>
          <a:bodyPr wrap="square" rtlCol="0">
            <a:spAutoFit/>
          </a:bodyPr>
          <a:lstStyle/>
          <a:p>
            <a:pPr algn="ctr"/>
            <a:r>
              <a:rPr lang="en-GB" sz="1050" b="1">
                <a:solidFill>
                  <a:schemeClr val="accent1"/>
                </a:solidFill>
              </a:rPr>
              <a:t>Planning,  Monitoring &amp;  Evaluation</a:t>
            </a:r>
          </a:p>
        </p:txBody>
      </p:sp>
      <p:sp>
        <p:nvSpPr>
          <p:cNvPr id="198" name="object 10">
            <a:extLst>
              <a:ext uri="{FF2B5EF4-FFF2-40B4-BE49-F238E27FC236}">
                <a16:creationId xmlns:a16="http://schemas.microsoft.com/office/drawing/2014/main" id="{AC4845FD-6DAF-4826-94D1-357145567B4D}"/>
              </a:ext>
            </a:extLst>
          </p:cNvPr>
          <p:cNvSpPr/>
          <p:nvPr/>
        </p:nvSpPr>
        <p:spPr>
          <a:xfrm>
            <a:off x="4611336" y="1115622"/>
            <a:ext cx="694690" cy="694690"/>
          </a:xfrm>
          <a:custGeom>
            <a:avLst/>
            <a:gdLst/>
            <a:ahLst/>
            <a:cxnLst/>
            <a:rect l="l" t="t" r="r" b="b"/>
            <a:pathLst>
              <a:path w="694689" h="694689">
                <a:moveTo>
                  <a:pt x="347294" y="0"/>
                </a:moveTo>
                <a:lnTo>
                  <a:pt x="300167" y="3170"/>
                </a:lnTo>
                <a:lnTo>
                  <a:pt x="254968" y="12405"/>
                </a:lnTo>
                <a:lnTo>
                  <a:pt x="212110" y="27291"/>
                </a:lnTo>
                <a:lnTo>
                  <a:pt x="172006" y="47415"/>
                </a:lnTo>
                <a:lnTo>
                  <a:pt x="135071" y="72362"/>
                </a:lnTo>
                <a:lnTo>
                  <a:pt x="101719" y="101719"/>
                </a:lnTo>
                <a:lnTo>
                  <a:pt x="72362" y="135071"/>
                </a:lnTo>
                <a:lnTo>
                  <a:pt x="47415" y="172006"/>
                </a:lnTo>
                <a:lnTo>
                  <a:pt x="27291" y="212110"/>
                </a:lnTo>
                <a:lnTo>
                  <a:pt x="12405" y="254968"/>
                </a:lnTo>
                <a:lnTo>
                  <a:pt x="3170" y="300167"/>
                </a:lnTo>
                <a:lnTo>
                  <a:pt x="0" y="347294"/>
                </a:lnTo>
                <a:lnTo>
                  <a:pt x="3170" y="394420"/>
                </a:lnTo>
                <a:lnTo>
                  <a:pt x="12405" y="439620"/>
                </a:lnTo>
                <a:lnTo>
                  <a:pt x="27291" y="482479"/>
                </a:lnTo>
                <a:lnTo>
                  <a:pt x="47415" y="522584"/>
                </a:lnTo>
                <a:lnTo>
                  <a:pt x="72362" y="559521"/>
                </a:lnTo>
                <a:lnTo>
                  <a:pt x="101719" y="592875"/>
                </a:lnTo>
                <a:lnTo>
                  <a:pt x="135071" y="622234"/>
                </a:lnTo>
                <a:lnTo>
                  <a:pt x="172006" y="647182"/>
                </a:lnTo>
                <a:lnTo>
                  <a:pt x="212110" y="667307"/>
                </a:lnTo>
                <a:lnTo>
                  <a:pt x="254968" y="682194"/>
                </a:lnTo>
                <a:lnTo>
                  <a:pt x="300167" y="691430"/>
                </a:lnTo>
                <a:lnTo>
                  <a:pt x="347294" y="694601"/>
                </a:lnTo>
                <a:lnTo>
                  <a:pt x="394420" y="691430"/>
                </a:lnTo>
                <a:lnTo>
                  <a:pt x="439619" y="682194"/>
                </a:lnTo>
                <a:lnTo>
                  <a:pt x="482477" y="667307"/>
                </a:lnTo>
                <a:lnTo>
                  <a:pt x="522581" y="647182"/>
                </a:lnTo>
                <a:lnTo>
                  <a:pt x="559516" y="622234"/>
                </a:lnTo>
                <a:lnTo>
                  <a:pt x="592869" y="592875"/>
                </a:lnTo>
                <a:lnTo>
                  <a:pt x="622226" y="559521"/>
                </a:lnTo>
                <a:lnTo>
                  <a:pt x="647173" y="522584"/>
                </a:lnTo>
                <a:lnTo>
                  <a:pt x="667296" y="482479"/>
                </a:lnTo>
                <a:lnTo>
                  <a:pt x="682182" y="439620"/>
                </a:lnTo>
                <a:lnTo>
                  <a:pt x="691418" y="394420"/>
                </a:lnTo>
                <a:lnTo>
                  <a:pt x="694588" y="347294"/>
                </a:lnTo>
                <a:lnTo>
                  <a:pt x="691418" y="300167"/>
                </a:lnTo>
                <a:lnTo>
                  <a:pt x="682182" y="254968"/>
                </a:lnTo>
                <a:lnTo>
                  <a:pt x="667296" y="212110"/>
                </a:lnTo>
                <a:lnTo>
                  <a:pt x="647173" y="172006"/>
                </a:lnTo>
                <a:lnTo>
                  <a:pt x="622226" y="135071"/>
                </a:lnTo>
                <a:lnTo>
                  <a:pt x="592869" y="101719"/>
                </a:lnTo>
                <a:lnTo>
                  <a:pt x="559516" y="72362"/>
                </a:lnTo>
                <a:lnTo>
                  <a:pt x="522581" y="47415"/>
                </a:lnTo>
                <a:lnTo>
                  <a:pt x="482477" y="27291"/>
                </a:lnTo>
                <a:lnTo>
                  <a:pt x="439619" y="12405"/>
                </a:lnTo>
                <a:lnTo>
                  <a:pt x="394420" y="3170"/>
                </a:lnTo>
                <a:lnTo>
                  <a:pt x="347294" y="0"/>
                </a:lnTo>
                <a:close/>
              </a:path>
            </a:pathLst>
          </a:custGeom>
          <a:solidFill>
            <a:srgbClr val="7F7F7F"/>
          </a:solidFill>
        </p:spPr>
        <p:txBody>
          <a:bodyPr wrap="square" lIns="0" tIns="0" rIns="0" bIns="0" rtlCol="0"/>
          <a:lstStyle/>
          <a:p>
            <a:endParaRPr/>
          </a:p>
        </p:txBody>
      </p:sp>
      <p:pic>
        <p:nvPicPr>
          <p:cNvPr id="210" name="Graphic 209" descr="Group of men outline">
            <a:extLst>
              <a:ext uri="{FF2B5EF4-FFF2-40B4-BE49-F238E27FC236}">
                <a16:creationId xmlns:a16="http://schemas.microsoft.com/office/drawing/2014/main" id="{E2D1DD8C-268A-4D42-AF8F-46C44309B31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24517" y="1862072"/>
            <a:ext cx="467511" cy="495089"/>
          </a:xfrm>
          <a:prstGeom prst="rect">
            <a:avLst/>
          </a:prstGeom>
        </p:spPr>
      </p:pic>
      <p:sp>
        <p:nvSpPr>
          <p:cNvPr id="213" name="TextBox 212">
            <a:extLst>
              <a:ext uri="{FF2B5EF4-FFF2-40B4-BE49-F238E27FC236}">
                <a16:creationId xmlns:a16="http://schemas.microsoft.com/office/drawing/2014/main" id="{B9E9AFDE-CFD5-4564-800C-C21305BB15F2}"/>
              </a:ext>
            </a:extLst>
          </p:cNvPr>
          <p:cNvSpPr txBox="1"/>
          <p:nvPr/>
        </p:nvSpPr>
        <p:spPr>
          <a:xfrm>
            <a:off x="4176845" y="1756670"/>
            <a:ext cx="1580529" cy="338554"/>
          </a:xfrm>
          <a:prstGeom prst="rect">
            <a:avLst/>
          </a:prstGeom>
          <a:noFill/>
        </p:spPr>
        <p:txBody>
          <a:bodyPr wrap="square" rtlCol="0">
            <a:spAutoFit/>
          </a:bodyPr>
          <a:lstStyle/>
          <a:p>
            <a:pPr algn="ctr"/>
            <a:r>
              <a:rPr lang="en-ZA" sz="1600" b="1">
                <a:solidFill>
                  <a:schemeClr val="accent1"/>
                </a:solidFill>
              </a:rPr>
              <a:t>Ombud</a:t>
            </a:r>
          </a:p>
        </p:txBody>
      </p:sp>
      <p:cxnSp>
        <p:nvCxnSpPr>
          <p:cNvPr id="215" name="Straight Connector 214">
            <a:extLst>
              <a:ext uri="{FF2B5EF4-FFF2-40B4-BE49-F238E27FC236}">
                <a16:creationId xmlns:a16="http://schemas.microsoft.com/office/drawing/2014/main" id="{4B382BE2-0408-4E7F-BA4A-9F0669B88195}"/>
              </a:ext>
            </a:extLst>
          </p:cNvPr>
          <p:cNvCxnSpPr>
            <a:cxnSpLocks/>
          </p:cNvCxnSpPr>
          <p:nvPr/>
        </p:nvCxnSpPr>
        <p:spPr>
          <a:xfrm flipH="1" flipV="1">
            <a:off x="4989720" y="348109"/>
            <a:ext cx="129842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C851AB4-5D24-4021-A76E-AC89927AD285}"/>
              </a:ext>
            </a:extLst>
          </p:cNvPr>
          <p:cNvCxnSpPr/>
          <p:nvPr/>
        </p:nvCxnSpPr>
        <p:spPr>
          <a:xfrm>
            <a:off x="4989720" y="357034"/>
            <a:ext cx="0" cy="730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2B5D16B-58FF-4782-A148-DC0381431D75}"/>
              </a:ext>
            </a:extLst>
          </p:cNvPr>
          <p:cNvCxnSpPr>
            <a:cxnSpLocks/>
          </p:cNvCxnSpPr>
          <p:nvPr/>
        </p:nvCxnSpPr>
        <p:spPr>
          <a:xfrm>
            <a:off x="4958681" y="1810312"/>
            <a:ext cx="0" cy="730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23EB4AF-C0FB-4CD3-8370-BA71D1AF3205}"/>
              </a:ext>
            </a:extLst>
          </p:cNvPr>
          <p:cNvCxnSpPr>
            <a:cxnSpLocks/>
          </p:cNvCxnSpPr>
          <p:nvPr/>
        </p:nvCxnSpPr>
        <p:spPr>
          <a:xfrm flipH="1" flipV="1">
            <a:off x="4967109" y="2533203"/>
            <a:ext cx="1298427" cy="1"/>
          </a:xfrm>
          <a:prstGeom prst="line">
            <a:avLst/>
          </a:prstGeom>
        </p:spPr>
        <p:style>
          <a:lnRef idx="1">
            <a:schemeClr val="accent1"/>
          </a:lnRef>
          <a:fillRef idx="0">
            <a:schemeClr val="accent1"/>
          </a:fillRef>
          <a:effectRef idx="0">
            <a:schemeClr val="accent1"/>
          </a:effectRef>
          <a:fontRef idx="minor">
            <a:schemeClr val="tx1"/>
          </a:fontRef>
        </p:style>
      </p:cxnSp>
      <p:pic>
        <p:nvPicPr>
          <p:cNvPr id="222" name="Graphic 221" descr="Meeting outline">
            <a:extLst>
              <a:ext uri="{FF2B5EF4-FFF2-40B4-BE49-F238E27FC236}">
                <a16:creationId xmlns:a16="http://schemas.microsoft.com/office/drawing/2014/main" id="{FEB728AD-FCB5-4897-9A41-6C5BF55DC54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382106" y="1101669"/>
            <a:ext cx="568084" cy="568084"/>
          </a:xfrm>
          <a:prstGeom prst="rect">
            <a:avLst/>
          </a:prstGeom>
        </p:spPr>
      </p:pic>
      <p:pic>
        <p:nvPicPr>
          <p:cNvPr id="224" name="Graphic 223" descr="Users outline">
            <a:extLst>
              <a:ext uri="{FF2B5EF4-FFF2-40B4-BE49-F238E27FC236}">
                <a16:creationId xmlns:a16="http://schemas.microsoft.com/office/drawing/2014/main" id="{939B1270-AC04-46B0-9D5C-3E6CEBD600C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00501" y="2186271"/>
            <a:ext cx="585559" cy="585559"/>
          </a:xfrm>
          <a:prstGeom prst="rect">
            <a:avLst/>
          </a:prstGeom>
        </p:spPr>
      </p:pic>
      <p:pic>
        <p:nvPicPr>
          <p:cNvPr id="225" name="Graphic 224" descr="Users outline">
            <a:extLst>
              <a:ext uri="{FF2B5EF4-FFF2-40B4-BE49-F238E27FC236}">
                <a16:creationId xmlns:a16="http://schemas.microsoft.com/office/drawing/2014/main" id="{2A9DE353-6533-4882-9B21-DA8F1FD7285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525296" y="3253387"/>
            <a:ext cx="585559" cy="585559"/>
          </a:xfrm>
          <a:prstGeom prst="rect">
            <a:avLst/>
          </a:prstGeom>
        </p:spPr>
      </p:pic>
      <p:pic>
        <p:nvPicPr>
          <p:cNvPr id="226" name="Graphic 225" descr="Users outline">
            <a:extLst>
              <a:ext uri="{FF2B5EF4-FFF2-40B4-BE49-F238E27FC236}">
                <a16:creationId xmlns:a16="http://schemas.microsoft.com/office/drawing/2014/main" id="{86653EF2-B94C-4D03-BFB4-6B0F37B8A0C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23608" y="3244908"/>
            <a:ext cx="585559" cy="585559"/>
          </a:xfrm>
          <a:prstGeom prst="rect">
            <a:avLst/>
          </a:prstGeom>
        </p:spPr>
      </p:pic>
      <p:pic>
        <p:nvPicPr>
          <p:cNvPr id="227" name="Graphic 226" descr="Users outline">
            <a:extLst>
              <a:ext uri="{FF2B5EF4-FFF2-40B4-BE49-F238E27FC236}">
                <a16:creationId xmlns:a16="http://schemas.microsoft.com/office/drawing/2014/main" id="{B9945E1F-C775-460A-B044-148A4BCD9AD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345734" y="3265015"/>
            <a:ext cx="585559" cy="585559"/>
          </a:xfrm>
          <a:prstGeom prst="rect">
            <a:avLst/>
          </a:prstGeom>
        </p:spPr>
      </p:pic>
      <p:pic>
        <p:nvPicPr>
          <p:cNvPr id="228" name="Graphic 227" descr="Users outline">
            <a:extLst>
              <a:ext uri="{FF2B5EF4-FFF2-40B4-BE49-F238E27FC236}">
                <a16:creationId xmlns:a16="http://schemas.microsoft.com/office/drawing/2014/main" id="{3E6D4F26-59B9-420E-9EC4-35A49B567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994902" y="4537708"/>
            <a:ext cx="585559" cy="585559"/>
          </a:xfrm>
          <a:prstGeom prst="rect">
            <a:avLst/>
          </a:prstGeom>
        </p:spPr>
      </p:pic>
      <p:pic>
        <p:nvPicPr>
          <p:cNvPr id="229" name="Graphic 228" descr="Users outline">
            <a:extLst>
              <a:ext uri="{FF2B5EF4-FFF2-40B4-BE49-F238E27FC236}">
                <a16:creationId xmlns:a16="http://schemas.microsoft.com/office/drawing/2014/main" id="{250DF6CB-F230-4BFC-9B30-EEA2104FFDE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02218" y="4590346"/>
            <a:ext cx="585559" cy="585559"/>
          </a:xfrm>
          <a:prstGeom prst="rect">
            <a:avLst/>
          </a:prstGeom>
        </p:spPr>
      </p:pic>
      <p:pic>
        <p:nvPicPr>
          <p:cNvPr id="230" name="Graphic 229" descr="Users outline">
            <a:extLst>
              <a:ext uri="{FF2B5EF4-FFF2-40B4-BE49-F238E27FC236}">
                <a16:creationId xmlns:a16="http://schemas.microsoft.com/office/drawing/2014/main" id="{7234509E-EA63-4B7A-A840-FF352C8F868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52558" y="4582545"/>
            <a:ext cx="585559" cy="585559"/>
          </a:xfrm>
          <a:prstGeom prst="rect">
            <a:avLst/>
          </a:prstGeom>
        </p:spPr>
      </p:pic>
      <p:pic>
        <p:nvPicPr>
          <p:cNvPr id="231" name="Graphic 230" descr="Users outline">
            <a:extLst>
              <a:ext uri="{FF2B5EF4-FFF2-40B4-BE49-F238E27FC236}">
                <a16:creationId xmlns:a16="http://schemas.microsoft.com/office/drawing/2014/main" id="{7E571245-1A65-4EA0-9E91-9C3FE736885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42852" y="4582544"/>
            <a:ext cx="585559" cy="585559"/>
          </a:xfrm>
          <a:prstGeom prst="rect">
            <a:avLst/>
          </a:prstGeom>
        </p:spPr>
      </p:pic>
      <p:pic>
        <p:nvPicPr>
          <p:cNvPr id="232" name="Graphic 231" descr="Users outline">
            <a:extLst>
              <a:ext uri="{FF2B5EF4-FFF2-40B4-BE49-F238E27FC236}">
                <a16:creationId xmlns:a16="http://schemas.microsoft.com/office/drawing/2014/main" id="{7ABECC21-D78F-473C-8947-C397433C828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052135" y="4556831"/>
            <a:ext cx="585559" cy="585559"/>
          </a:xfrm>
          <a:prstGeom prst="rect">
            <a:avLst/>
          </a:prstGeom>
        </p:spPr>
      </p:pic>
      <p:pic>
        <p:nvPicPr>
          <p:cNvPr id="234" name="Graphic 233" descr="User outline">
            <a:extLst>
              <a:ext uri="{FF2B5EF4-FFF2-40B4-BE49-F238E27FC236}">
                <a16:creationId xmlns:a16="http://schemas.microsoft.com/office/drawing/2014/main" id="{51480849-A6F6-4EEC-970C-21CDC2BCBDA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0943" y="1201223"/>
            <a:ext cx="495475" cy="495475"/>
          </a:xfrm>
          <a:prstGeom prst="rect">
            <a:avLst/>
          </a:prstGeom>
        </p:spPr>
      </p:pic>
      <p:pic>
        <p:nvPicPr>
          <p:cNvPr id="235" name="Graphic 234" descr="User outline">
            <a:extLst>
              <a:ext uri="{FF2B5EF4-FFF2-40B4-BE49-F238E27FC236}">
                <a16:creationId xmlns:a16="http://schemas.microsoft.com/office/drawing/2014/main" id="{EE847947-6A0A-4782-B1F4-4A6684899CA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26118" y="101344"/>
            <a:ext cx="495475" cy="495475"/>
          </a:xfrm>
          <a:prstGeom prst="rect">
            <a:avLst/>
          </a:prstGeom>
        </p:spPr>
      </p:pic>
      <p:pic>
        <p:nvPicPr>
          <p:cNvPr id="236" name="Graphic 235" descr="User outline">
            <a:extLst>
              <a:ext uri="{FF2B5EF4-FFF2-40B4-BE49-F238E27FC236}">
                <a16:creationId xmlns:a16="http://schemas.microsoft.com/office/drawing/2014/main" id="{0C394553-501D-4C69-A6A1-180F6710051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66988" y="2140526"/>
            <a:ext cx="495475" cy="495475"/>
          </a:xfrm>
          <a:prstGeom prst="rect">
            <a:avLst/>
          </a:prstGeom>
        </p:spPr>
      </p:pic>
      <p:sp>
        <p:nvSpPr>
          <p:cNvPr id="59" name="Slide Number Placeholder 2">
            <a:extLst>
              <a:ext uri="{FF2B5EF4-FFF2-40B4-BE49-F238E27FC236}">
                <a16:creationId xmlns:a16="http://schemas.microsoft.com/office/drawing/2014/main" id="{D4CF4A6B-864A-4A17-9B67-FDA850077B76}"/>
              </a:ext>
            </a:extLst>
          </p:cNvPr>
          <p:cNvSpPr>
            <a:spLocks noGrp="1"/>
          </p:cNvSpPr>
          <p:nvPr>
            <p:ph type="sldNum" sz="quarter" idx="12"/>
          </p:nvPr>
        </p:nvSpPr>
        <p:spPr>
          <a:xfrm>
            <a:off x="5892800" y="6324600"/>
            <a:ext cx="711200" cy="533400"/>
          </a:xfrm>
        </p:spPr>
        <p:txBody>
          <a:bodyPr/>
          <a:lstStyle/>
          <a:p>
            <a:pPr algn="ctr"/>
            <a:fld id="{E088480F-CE65-4E8A-84CC-0CE5409852C6}" type="slidenum">
              <a:rPr lang="en-GB" sz="1600" smtClean="0"/>
              <a:pPr algn="ctr"/>
              <a:t>7</a:t>
            </a:fld>
            <a:endParaRPr lang="en-GB" sz="1600"/>
          </a:p>
        </p:txBody>
      </p:sp>
    </p:spTree>
    <p:extLst>
      <p:ext uri="{BB962C8B-B14F-4D97-AF65-F5344CB8AC3E}">
        <p14:creationId xmlns:p14="http://schemas.microsoft.com/office/powerpoint/2010/main" val="315756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65E0C10-B1D7-4470-9B32-AED7FBF0A84F}"/>
              </a:ext>
            </a:extLst>
          </p:cNvPr>
          <p:cNvSpPr>
            <a:spLocks noGrp="1"/>
          </p:cNvSpPr>
          <p:nvPr>
            <p:ph idx="1"/>
          </p:nvPr>
        </p:nvSpPr>
        <p:spPr>
          <a:xfrm>
            <a:off x="312821" y="1876888"/>
            <a:ext cx="11566358" cy="4207566"/>
          </a:xfrm>
        </p:spPr>
        <p:txBody>
          <a:bodyPr/>
          <a:lstStyle/>
          <a:p>
            <a:pPr>
              <a:lnSpc>
                <a:spcPct val="90000"/>
              </a:lnSpc>
              <a:spcBef>
                <a:spcPts val="1000"/>
              </a:spcBef>
              <a:buClr>
                <a:srgbClr val="ED7D31"/>
              </a:buClr>
            </a:pPr>
            <a:r>
              <a:rPr lang="en-US" i="0">
                <a:solidFill>
                  <a:srgbClr val="000000"/>
                </a:solidFill>
              </a:rPr>
              <a:t>The OHSC was established in terms of the </a:t>
            </a:r>
            <a:r>
              <a:rPr lang="en-GB" i="0">
                <a:solidFill>
                  <a:srgbClr val="000000"/>
                </a:solidFill>
              </a:rPr>
              <a:t>National Health Act, 2003 (Act No. 61 of 2003) </a:t>
            </a:r>
            <a:r>
              <a:rPr lang="en-US" i="0">
                <a:solidFill>
                  <a:srgbClr val="000000"/>
                </a:solidFill>
              </a:rPr>
              <a:t>as a juristic person under the oversight control and leadership of a Board appointed by the Minister of Health. </a:t>
            </a:r>
          </a:p>
          <a:p>
            <a:pPr>
              <a:lnSpc>
                <a:spcPct val="90000"/>
              </a:lnSpc>
              <a:spcBef>
                <a:spcPts val="1000"/>
              </a:spcBef>
              <a:buClr>
                <a:srgbClr val="ED7D31"/>
              </a:buClr>
            </a:pPr>
            <a:endParaRPr lang="en-US" i="0">
              <a:solidFill>
                <a:srgbClr val="000000"/>
              </a:solidFill>
            </a:endParaRPr>
          </a:p>
          <a:p>
            <a:pPr>
              <a:lnSpc>
                <a:spcPct val="90000"/>
              </a:lnSpc>
              <a:spcBef>
                <a:spcPts val="1000"/>
              </a:spcBef>
              <a:buClr>
                <a:srgbClr val="ED7D31"/>
              </a:buClr>
            </a:pPr>
            <a:r>
              <a:rPr lang="en-US" i="0">
                <a:solidFill>
                  <a:srgbClr val="000000"/>
                </a:solidFill>
              </a:rPr>
              <a:t>The entity is further governed through the Public Finance Management Act, 1999 (PFMA) and is listed under Schedule 3A as a public entity.</a:t>
            </a:r>
          </a:p>
        </p:txBody>
      </p:sp>
      <p:sp>
        <p:nvSpPr>
          <p:cNvPr id="3" name="Arrow: Pentagon 2">
            <a:extLst>
              <a:ext uri="{FF2B5EF4-FFF2-40B4-BE49-F238E27FC236}">
                <a16:creationId xmlns:a16="http://schemas.microsoft.com/office/drawing/2014/main" id="{1709CD9D-4CFB-4016-A540-25B455C0C540}"/>
              </a:ext>
            </a:extLst>
          </p:cNvPr>
          <p:cNvSpPr/>
          <p:nvPr/>
        </p:nvSpPr>
        <p:spPr>
          <a:xfrm>
            <a:off x="16042" y="1"/>
            <a:ext cx="1217595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INTRODUCTION</a:t>
            </a:r>
          </a:p>
        </p:txBody>
      </p:sp>
      <p:sp>
        <p:nvSpPr>
          <p:cNvPr id="5" name="Slide Number Placeholder 2">
            <a:extLst>
              <a:ext uri="{FF2B5EF4-FFF2-40B4-BE49-F238E27FC236}">
                <a16:creationId xmlns:a16="http://schemas.microsoft.com/office/drawing/2014/main" id="{333FAAC5-ED1F-46CB-B658-8440688885D6}"/>
              </a:ext>
            </a:extLst>
          </p:cNvPr>
          <p:cNvSpPr>
            <a:spLocks noGrp="1"/>
          </p:cNvSpPr>
          <p:nvPr>
            <p:ph type="sldNum" sz="quarter" idx="12"/>
          </p:nvPr>
        </p:nvSpPr>
        <p:spPr>
          <a:xfrm>
            <a:off x="5892800" y="6324600"/>
            <a:ext cx="711200" cy="533400"/>
          </a:xfrm>
        </p:spPr>
        <p:txBody>
          <a:bodyPr/>
          <a:lstStyle/>
          <a:p>
            <a:pPr algn="ctr"/>
            <a:fld id="{E088480F-CE65-4E8A-84CC-0CE5409852C6}" type="slidenum">
              <a:rPr lang="en-GB" sz="1600" smtClean="0"/>
              <a:pPr algn="ctr"/>
              <a:t>8</a:t>
            </a:fld>
            <a:endParaRPr lang="en-GB" sz="1600"/>
          </a:p>
        </p:txBody>
      </p:sp>
    </p:spTree>
    <p:extLst>
      <p:ext uri="{BB962C8B-B14F-4D97-AF65-F5344CB8AC3E}">
        <p14:creationId xmlns:p14="http://schemas.microsoft.com/office/powerpoint/2010/main" val="299008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17DD1-9686-4712-AE4C-6C9E9FF14DE3}"/>
              </a:ext>
            </a:extLst>
          </p:cNvPr>
          <p:cNvSpPr>
            <a:spLocks noGrp="1"/>
          </p:cNvSpPr>
          <p:nvPr>
            <p:ph type="sldNum" sz="quarter" idx="12"/>
          </p:nvPr>
        </p:nvSpPr>
        <p:spPr/>
        <p:txBody>
          <a:bodyPr/>
          <a:lstStyle/>
          <a:p>
            <a:pPr algn="ctr" defTabSz="914400"/>
            <a:fld id="{237A5BC0-5DE3-4FB1-9E0E-7E26CA30218A}" type="slidenum">
              <a:rPr lang="en-US">
                <a:solidFill>
                  <a:srgbClr val="000000">
                    <a:lumMod val="95000"/>
                    <a:lumOff val="5000"/>
                  </a:srgbClr>
                </a:solidFill>
              </a:rPr>
              <a:pPr algn="ctr" defTabSz="914400"/>
              <a:t>9</a:t>
            </a:fld>
            <a:endParaRPr lang="en-US">
              <a:solidFill>
                <a:srgbClr val="000000">
                  <a:lumMod val="95000"/>
                  <a:lumOff val="5000"/>
                </a:srgbClr>
              </a:solidFill>
            </a:endParaRPr>
          </a:p>
        </p:txBody>
      </p:sp>
      <p:sp>
        <p:nvSpPr>
          <p:cNvPr id="6" name="Content Placeholder 5">
            <a:extLst>
              <a:ext uri="{FF2B5EF4-FFF2-40B4-BE49-F238E27FC236}">
                <a16:creationId xmlns:a16="http://schemas.microsoft.com/office/drawing/2014/main" id="{165E0C10-B1D7-4470-9B32-AED7FBF0A84F}"/>
              </a:ext>
            </a:extLst>
          </p:cNvPr>
          <p:cNvSpPr>
            <a:spLocks noGrp="1"/>
          </p:cNvSpPr>
          <p:nvPr>
            <p:ph idx="1"/>
          </p:nvPr>
        </p:nvSpPr>
        <p:spPr>
          <a:xfrm>
            <a:off x="609600" y="1397001"/>
            <a:ext cx="10972800" cy="4648200"/>
          </a:xfrm>
        </p:spPr>
        <p:txBody>
          <a:bodyPr/>
          <a:lstStyle/>
          <a:p>
            <a:pPr marL="0" indent="0">
              <a:lnSpc>
                <a:spcPct val="90000"/>
              </a:lnSpc>
              <a:spcBef>
                <a:spcPts val="1000"/>
              </a:spcBef>
              <a:buClr>
                <a:srgbClr val="ED7D31"/>
              </a:buClr>
              <a:buNone/>
            </a:pPr>
            <a:r>
              <a:rPr lang="en-GB" b="1" i="0">
                <a:solidFill>
                  <a:srgbClr val="000000"/>
                </a:solidFill>
              </a:rPr>
              <a:t>The main objects of the OHSC as outlined in the National Health Act are: </a:t>
            </a:r>
            <a:r>
              <a:rPr lang="en-GB" b="1">
                <a:solidFill>
                  <a:srgbClr val="000000"/>
                </a:solidFill>
              </a:rPr>
              <a:t>to protect and promote the health and safety of users of health services by:</a:t>
            </a:r>
          </a:p>
          <a:p>
            <a:pPr>
              <a:lnSpc>
                <a:spcPct val="90000"/>
              </a:lnSpc>
              <a:spcBef>
                <a:spcPts val="1000"/>
              </a:spcBef>
              <a:buClr>
                <a:srgbClr val="ED7D31"/>
              </a:buClr>
            </a:pPr>
            <a:r>
              <a:rPr lang="en-GB" i="0">
                <a:solidFill>
                  <a:srgbClr val="000000"/>
                </a:solidFill>
              </a:rPr>
              <a:t>Monitoring and enforcing compliance by health establishments with norms and standards prescribed by the Minister in relation to the national health system; and</a:t>
            </a:r>
          </a:p>
          <a:p>
            <a:pPr marL="0" indent="0">
              <a:lnSpc>
                <a:spcPct val="90000"/>
              </a:lnSpc>
              <a:spcBef>
                <a:spcPts val="1000"/>
              </a:spcBef>
              <a:buClr>
                <a:srgbClr val="ED7D31"/>
              </a:buClr>
              <a:buNone/>
            </a:pPr>
            <a:endParaRPr lang="en-GB" i="0">
              <a:solidFill>
                <a:srgbClr val="000000"/>
              </a:solidFill>
            </a:endParaRPr>
          </a:p>
          <a:p>
            <a:pPr>
              <a:lnSpc>
                <a:spcPct val="90000"/>
              </a:lnSpc>
              <a:spcBef>
                <a:spcPts val="1000"/>
              </a:spcBef>
              <a:buClr>
                <a:srgbClr val="ED7D31"/>
              </a:buClr>
            </a:pPr>
            <a:r>
              <a:rPr lang="en-GB" i="0">
                <a:solidFill>
                  <a:srgbClr val="000000"/>
                </a:solidFill>
              </a:rPr>
              <a:t>Ensuring consideration, investigation and disposal of complaints relating to non-compliance with prescribed norms and standards in a procedurally fair, economical and expeditious manner.</a:t>
            </a:r>
          </a:p>
          <a:p>
            <a:pPr marL="0" indent="0">
              <a:buNone/>
            </a:pPr>
            <a:endParaRPr lang="en-ZA">
              <a:solidFill>
                <a:srgbClr val="000000"/>
              </a:solidFill>
            </a:endParaRPr>
          </a:p>
        </p:txBody>
      </p:sp>
      <p:sp>
        <p:nvSpPr>
          <p:cNvPr id="3" name="Arrow: Pentagon 2">
            <a:extLst>
              <a:ext uri="{FF2B5EF4-FFF2-40B4-BE49-F238E27FC236}">
                <a16:creationId xmlns:a16="http://schemas.microsoft.com/office/drawing/2014/main" id="{EC07B6DC-4E70-4301-B4C4-C45F38116C15}"/>
              </a:ext>
            </a:extLst>
          </p:cNvPr>
          <p:cNvSpPr/>
          <p:nvPr/>
        </p:nvSpPr>
        <p:spPr>
          <a:xfrm>
            <a:off x="16042" y="1"/>
            <a:ext cx="4373078" cy="1152524"/>
          </a:xfrm>
          <a:prstGeom prst="homePlate">
            <a:avLst>
              <a:gd name="adj" fmla="val 2714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rgbClr val="FFFFFF"/>
                </a:solidFill>
                <a:cs typeface="Arial" panose="020B0604020202020204" pitchFamily="34" charset="0"/>
              </a:rPr>
              <a:t>THE MANDATE</a:t>
            </a:r>
          </a:p>
        </p:txBody>
      </p:sp>
    </p:spTree>
    <p:extLst>
      <p:ext uri="{BB962C8B-B14F-4D97-AF65-F5344CB8AC3E}">
        <p14:creationId xmlns:p14="http://schemas.microsoft.com/office/powerpoint/2010/main" val="2543313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TABLE_OF_CONTENT_STYLE_TAG" val="1"/>
  <p:tag name="POWER_USER_PPT_AGENDA_PRESENTATION_DIVIDERS_STYLE_TAG" val="POWER_USER_LAYOUT_DIVIDER_PU_1"/>
  <p:tag name="POWER_USER_PPT_AGENDA_PRESENTATION_COLOR_TAG" val="#4472C4"/>
  <p:tag name="POWER_USER_PPT_AGENDA_PRESENTATION_DIVIDERS_CHECKED_TAG" val="0"/>
  <p:tag name="POWER_USER_PPT_AGENDA_PRESENTATION_TABLE_OF_CONTENT_CHECKED_TAG" val="1"/>
  <p:tag name="POWER_USER_PPT_AGENDA_PRESENTATION_TITLE_TEXT_TAG" val="Agenda"/>
  <p:tag name="POWER_USER_PPT_AGENDA_PRESENTATION_SHOULD_CREATE_TABLE_OF_CONTENT_TAG" val="0"/>
  <p:tag name="POWER_USER_PPT_AGENDA_PRESENTATION_SHOW_SLIDE_NUMBERS_CHECKED_TAG" val="1"/>
  <p:tag name="POWER_USER_PPT_AGENDA_PRESENTATION_SHOW_SECTION_NUMBERS_CHECKED_TAG" val="1"/>
  <p:tag name="POWER_USER_PPT_AGENDA_PRESENTATION_SHOW_BREADSCRUMBS_CHECKED_TAG" val="0"/>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HSC Presentation1">
  <a:themeElements>
    <a:clrScheme name="OHSC">
      <a:dk1>
        <a:srgbClr val="AB071B"/>
      </a:dk1>
      <a:lt1>
        <a:srgbClr val="007A4B"/>
      </a:lt1>
      <a:dk2>
        <a:srgbClr val="004493"/>
      </a:dk2>
      <a:lt2>
        <a:srgbClr val="EEECE1"/>
      </a:lt2>
      <a:accent1>
        <a:srgbClr val="000000"/>
      </a:accent1>
      <a:accent2>
        <a:srgbClr val="AB071B"/>
      </a:accent2>
      <a:accent3>
        <a:srgbClr val="007A4B"/>
      </a:accent3>
      <a:accent4>
        <a:srgbClr val="004493"/>
      </a:accent4>
      <a:accent5>
        <a:srgbClr val="000000"/>
      </a:accent5>
      <a:accent6>
        <a:srgbClr val="AB071B"/>
      </a:accent6>
      <a:hlink>
        <a:srgbClr val="007A4B"/>
      </a:hlink>
      <a:folHlink>
        <a:srgbClr val="0044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710A4C1625444080AF3F80E0E6468D" ma:contentTypeVersion="2" ma:contentTypeDescription="Create a new document." ma:contentTypeScope="" ma:versionID="a283867d6ff72744355e7c59d94dc274">
  <xsd:schema xmlns:xsd="http://www.w3.org/2001/XMLSchema" xmlns:xs="http://www.w3.org/2001/XMLSchema" xmlns:p="http://schemas.microsoft.com/office/2006/metadata/properties" xmlns:ns2="d6da6534-defe-43f8-bf57-8f2ad5d85f95" targetNamespace="http://schemas.microsoft.com/office/2006/metadata/properties" ma:root="true" ma:fieldsID="5b8c88f05efb5d1406ee5175c3af1ff8" ns2:_="">
    <xsd:import namespace="d6da6534-defe-43f8-bf57-8f2ad5d85f9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a6534-defe-43f8-bf57-8f2ad5d85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4594C-0C32-413A-9064-A7C7A1B98A5E}">
  <ds:schemaRefs>
    <ds:schemaRef ds:uri="http://schemas.microsoft.com/sharepoint/v3/contenttype/forms"/>
  </ds:schemaRefs>
</ds:datastoreItem>
</file>

<file path=customXml/itemProps2.xml><?xml version="1.0" encoding="utf-8"?>
<ds:datastoreItem xmlns:ds="http://schemas.openxmlformats.org/officeDocument/2006/customXml" ds:itemID="{B5F6FD0B-0A10-49FC-838D-CEF76A2464EA}">
  <ds:schemaRefs>
    <ds:schemaRef ds:uri="http://purl.org/dc/dcmitype/"/>
    <ds:schemaRef ds:uri="http://www.w3.org/XML/1998/namespace"/>
    <ds:schemaRef ds:uri="http://purl.org/dc/elements/1.1/"/>
    <ds:schemaRef ds:uri="http://purl.org/dc/terms/"/>
    <ds:schemaRef ds:uri="d6da6534-defe-43f8-bf57-8f2ad5d85f95"/>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6C010D11-EAC4-4C1A-ADA6-389D1C70D75B}">
  <ds:schemaRefs>
    <ds:schemaRef ds:uri="d6da6534-defe-43f8-bf57-8f2ad5d85f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3321</Words>
  <Application>Microsoft Office PowerPoint</Application>
  <PresentationFormat>Widescreen</PresentationFormat>
  <Paragraphs>886</Paragraphs>
  <Slides>65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Abadi</vt:lpstr>
      <vt:lpstr>Aharoni</vt:lpstr>
      <vt:lpstr>Arial</vt:lpstr>
      <vt:lpstr>Calibri</vt:lpstr>
      <vt:lpstr>Calibri Light</vt:lpstr>
      <vt:lpstr>Myriad Pro</vt:lpstr>
      <vt:lpstr>Tahoma</vt:lpstr>
      <vt:lpstr>Trebuchet MS</vt:lpstr>
      <vt:lpstr>Wingdings</vt:lpstr>
      <vt:lpstr>Office Theme</vt:lpstr>
      <vt:lpstr>OHSC Presentation1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Mondi Govuzela</dc:creator>
  <cp:lastModifiedBy>Vuyokazi Majalamba</cp:lastModifiedBy>
  <cp:revision>1</cp:revision>
  <cp:lastPrinted>2021-11-11T10:57:15Z</cp:lastPrinted>
  <dcterms:created xsi:type="dcterms:W3CDTF">2020-09-28T13:03:43Z</dcterms:created>
  <dcterms:modified xsi:type="dcterms:W3CDTF">2021-11-15T09:31:16Z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0x01010095710A4C1625444080AF3F80E0E6468D</vt:lpwstr>
  </property>
</Properties>
</file>