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329" r:id="rId3"/>
    <p:sldId id="330" r:id="rId4"/>
    <p:sldId id="320" r:id="rId5"/>
    <p:sldId id="321" r:id="rId6"/>
    <p:sldId id="326" r:id="rId7"/>
    <p:sldId id="327" r:id="rId8"/>
    <p:sldId id="28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natau Tlholoe" initials="MT" lastIdx="0" clrIdx="0">
    <p:extLst>
      <p:ext uri="{19B8F6BF-5375-455C-9EA6-DF929625EA0E}">
        <p15:presenceInfo xmlns:p15="http://schemas.microsoft.com/office/powerpoint/2012/main" userId="S-1-5-21-2692216174-1245966752-2041091733-1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2016/17</c:v>
                </c:pt>
                <c:pt idx="1">
                  <c:v>2017/18</c:v>
                </c:pt>
                <c:pt idx="2">
                  <c:v>2018/19</c:v>
                </c:pt>
                <c:pt idx="3">
                  <c:v>2019/20</c:v>
                </c:pt>
                <c:pt idx="4">
                  <c:v>2020/21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 formatCode="General">
                  <c:v>730</c:v>
                </c:pt>
                <c:pt idx="1">
                  <c:v>1122</c:v>
                </c:pt>
                <c:pt idx="2">
                  <c:v>1904</c:v>
                </c:pt>
                <c:pt idx="3">
                  <c:v>2083</c:v>
                </c:pt>
                <c:pt idx="4">
                  <c:v>2429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3D-4E6B-820F-2CAF2EC7E5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2337248"/>
        <c:axId val="502343808"/>
      </c:barChart>
      <c:catAx>
        <c:axId val="50233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2343808"/>
        <c:crosses val="autoZero"/>
        <c:auto val="1"/>
        <c:lblAlgn val="ctr"/>
        <c:lblOffset val="100"/>
        <c:noMultiLvlLbl val="0"/>
      </c:catAx>
      <c:valAx>
        <c:axId val="502343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233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49446192542161"/>
          <c:y val="3.7037028036106728E-2"/>
          <c:w val="0.8513977766890749"/>
          <c:h val="0.80876766579963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GP</c:v>
                </c:pt>
                <c:pt idx="1">
                  <c:v>KZN</c:v>
                </c:pt>
                <c:pt idx="2">
                  <c:v>WC</c:v>
                </c:pt>
                <c:pt idx="3">
                  <c:v>EC</c:v>
                </c:pt>
                <c:pt idx="4">
                  <c:v>FS</c:v>
                </c:pt>
                <c:pt idx="5">
                  <c:v>LP</c:v>
                </c:pt>
                <c:pt idx="6">
                  <c:v>NW</c:v>
                </c:pt>
                <c:pt idx="7">
                  <c:v>MP</c:v>
                </c:pt>
                <c:pt idx="8">
                  <c:v>NC</c:v>
                </c:pt>
                <c:pt idx="9">
                  <c:v>Unclassified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 formatCode="#,##0">
                  <c:v>1253</c:v>
                </c:pt>
                <c:pt idx="1">
                  <c:v>270</c:v>
                </c:pt>
                <c:pt idx="2">
                  <c:v>270</c:v>
                </c:pt>
                <c:pt idx="3">
                  <c:v>174</c:v>
                </c:pt>
                <c:pt idx="4">
                  <c:v>115</c:v>
                </c:pt>
                <c:pt idx="5">
                  <c:v>105</c:v>
                </c:pt>
                <c:pt idx="6">
                  <c:v>102</c:v>
                </c:pt>
                <c:pt idx="7">
                  <c:v>79</c:v>
                </c:pt>
                <c:pt idx="8">
                  <c:v>34</c:v>
                </c:pt>
                <c:pt idx="9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9-4669-B1EF-CEE2775937D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64244176"/>
        <c:axId val="664245816"/>
      </c:barChart>
      <c:catAx>
        <c:axId val="66424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245816"/>
        <c:crosses val="autoZero"/>
        <c:auto val="1"/>
        <c:lblAlgn val="ctr"/>
        <c:lblOffset val="100"/>
        <c:noMultiLvlLbl val="0"/>
      </c:catAx>
      <c:valAx>
        <c:axId val="66424581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24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Call Centre: closed</c:v>
                </c:pt>
                <c:pt idx="1">
                  <c:v>Call Centre: open</c:v>
                </c:pt>
                <c:pt idx="2">
                  <c:v>Assigned to other units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#,##0">
                  <c:v>2213</c:v>
                </c:pt>
                <c:pt idx="1">
                  <c:v>185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6D-4238-8CB4-4A804B7091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64199568"/>
        <c:axId val="664199896"/>
      </c:barChart>
      <c:catAx>
        <c:axId val="66419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199896"/>
        <c:crosses val="autoZero"/>
        <c:auto val="1"/>
        <c:lblAlgn val="ctr"/>
        <c:lblOffset val="100"/>
        <c:noMultiLvlLbl val="0"/>
      </c:catAx>
      <c:valAx>
        <c:axId val="66419989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19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Open cases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GP</c:v>
                </c:pt>
                <c:pt idx="1">
                  <c:v>KZN</c:v>
                </c:pt>
                <c:pt idx="2">
                  <c:v>WC</c:v>
                </c:pt>
                <c:pt idx="3">
                  <c:v>LP</c:v>
                </c:pt>
                <c:pt idx="4">
                  <c:v>EC</c:v>
                </c:pt>
                <c:pt idx="5">
                  <c:v>FS</c:v>
                </c:pt>
                <c:pt idx="6">
                  <c:v>MP</c:v>
                </c:pt>
                <c:pt idx="7">
                  <c:v>NW</c:v>
                </c:pt>
                <c:pt idx="8">
                  <c:v>NC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112</c:v>
                </c:pt>
                <c:pt idx="1">
                  <c:v>39</c:v>
                </c:pt>
                <c:pt idx="2">
                  <c:v>37</c:v>
                </c:pt>
                <c:pt idx="3">
                  <c:v>21</c:v>
                </c:pt>
                <c:pt idx="4">
                  <c:v>18</c:v>
                </c:pt>
                <c:pt idx="5">
                  <c:v>17</c:v>
                </c:pt>
                <c:pt idx="6">
                  <c:v>17</c:v>
                </c:pt>
                <c:pt idx="7">
                  <c:v>16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19-41BE-91B8-BFFCDC6F41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Closed cases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GP</c:v>
                </c:pt>
                <c:pt idx="1">
                  <c:v>KZN</c:v>
                </c:pt>
                <c:pt idx="2">
                  <c:v>WC</c:v>
                </c:pt>
                <c:pt idx="3">
                  <c:v>LP</c:v>
                </c:pt>
                <c:pt idx="4">
                  <c:v>EC</c:v>
                </c:pt>
                <c:pt idx="5">
                  <c:v>FS</c:v>
                </c:pt>
                <c:pt idx="6">
                  <c:v>MP</c:v>
                </c:pt>
                <c:pt idx="7">
                  <c:v>NW</c:v>
                </c:pt>
                <c:pt idx="8">
                  <c:v>NC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77</c:v>
                </c:pt>
                <c:pt idx="1">
                  <c:v>23</c:v>
                </c:pt>
                <c:pt idx="2">
                  <c:v>23</c:v>
                </c:pt>
                <c:pt idx="3">
                  <c:v>7</c:v>
                </c:pt>
                <c:pt idx="4">
                  <c:v>14</c:v>
                </c:pt>
                <c:pt idx="5">
                  <c:v>7</c:v>
                </c:pt>
                <c:pt idx="6">
                  <c:v>9</c:v>
                </c:pt>
                <c:pt idx="7">
                  <c:v>8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19-41BE-91B8-BFFCDC6F41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6653608"/>
        <c:axId val="516649016"/>
      </c:barChart>
      <c:catAx>
        <c:axId val="516653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649016"/>
        <c:crosses val="autoZero"/>
        <c:auto val="1"/>
        <c:lblAlgn val="ctr"/>
        <c:lblOffset val="100"/>
        <c:noMultiLvlLbl val="0"/>
      </c:catAx>
      <c:valAx>
        <c:axId val="516649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653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2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n-ZA" sz="1800" b="1" dirty="0">
                <a:solidFill>
                  <a:sysClr val="windowText" lastClr="000000"/>
                </a:solidFill>
                <a:latin typeface="+mj-lt"/>
              </a:rPr>
              <a:t>Cases Referred for investigation 2020/21</a:t>
            </a:r>
          </a:p>
        </c:rich>
      </c:tx>
      <c:layout>
        <c:manualLayout>
          <c:xMode val="edge"/>
          <c:yMode val="edge"/>
          <c:x val="0.20738831615120271"/>
          <c:y val="2.5716138780484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2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560800389642015"/>
          <c:y val="2.4507480257801258E-2"/>
          <c:w val="0.64980869659333818"/>
          <c:h val="0.833920923480717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2020/21</c:v>
                </c:pt>
              </c:strCache>
            </c:strRef>
          </c:tx>
          <c:spPr>
            <a:solidFill>
              <a:srgbClr val="004493">
                <a:lumMod val="40000"/>
                <a:lumOff val="60000"/>
              </a:srgbClr>
            </a:solidFill>
            <a:ln w="9525" cap="flat" cmpd="sng" algn="ctr">
              <a:solidFill>
                <a:srgbClr val="004493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493">
                  <a:lumMod val="40000"/>
                  <a:lumOff val="60000"/>
                </a:srgbClr>
              </a:solidFill>
              <a:ln w="9525" cap="flat" cmpd="sng" algn="ctr">
                <a:solidFill>
                  <a:srgbClr val="004493"/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EC6-4364-8D98-9E1742DEC7B5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EC6-4364-8D98-9E1742DEC7B5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9EC6-4364-8D98-9E1742DEC7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Sheet1!$C$1:$E$2</c:f>
              <c:strCache>
                <c:ptCount val="3"/>
                <c:pt idx="0">
                  <c:v>Cases carried over from 2019/20</c:v>
                </c:pt>
                <c:pt idx="1">
                  <c:v>Resolved </c:v>
                </c:pt>
                <c:pt idx="2">
                  <c:v>Cases received for investigation </c:v>
                </c:pt>
              </c:strCache>
            </c:strRef>
          </c:cat>
          <c:val>
            <c:numRef>
              <c:f>Sheet1!$C$3:$E$3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3F-4C7B-98AD-26050564EA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0693904"/>
        <c:axId val="300700792"/>
      </c:barChart>
      <c:catAx>
        <c:axId val="300693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00700792"/>
        <c:crosses val="autoZero"/>
        <c:auto val="1"/>
        <c:lblAlgn val="ctr"/>
        <c:lblOffset val="100"/>
        <c:noMultiLvlLbl val="0"/>
      </c:catAx>
      <c:valAx>
        <c:axId val="300700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0069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0.19179</cdr:x>
      <cdr:y>0.03704</cdr:y>
    </cdr:from>
    <cdr:to>
      <cdr:x>0.88454</cdr:x>
      <cdr:y>0.11111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0DF804F-9C52-4BF2-99A7-13893980B498}"/>
            </a:ext>
          </a:extLst>
        </cdr:cNvPr>
        <cdr:cNvSpPr txBox="1"/>
      </cdr:nvSpPr>
      <cdr:spPr>
        <a:xfrm xmlns:a="http://schemas.openxmlformats.org/drawingml/2006/main">
          <a:off x="759460" y="152400"/>
          <a:ext cx="2743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ZA" sz="1100" b="1" dirty="0"/>
            <a:t>COMPLAINTS REGISTERED OVER FIVE YEAR PERIOD</a:t>
          </a:r>
          <a:endParaRPr lang="en-US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0.23594</cdr:x>
      <cdr:y>0.03704</cdr:y>
    </cdr:from>
    <cdr:to>
      <cdr:x>0.77076</cdr:x>
      <cdr:y>0.11111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0CA6CD3-0B03-4490-B0A4-69E92365FB22}"/>
            </a:ext>
          </a:extLst>
        </cdr:cNvPr>
        <cdr:cNvSpPr txBox="1"/>
      </cdr:nvSpPr>
      <cdr:spPr>
        <a:xfrm xmlns:a="http://schemas.openxmlformats.org/drawingml/2006/main">
          <a:off x="934278" y="152401"/>
          <a:ext cx="2117808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/>
            <a:t>COMPLAINTS RECEIVED IN 2020/21 BY PROVINCE </a:t>
          </a:r>
          <a:endParaRPr lang="en-US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39A5F-A95D-477C-8A53-A63F700F2A6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8C86-EDD0-45C3-A65D-0FF036DE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2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8C86-EDD0-45C3-A65D-0FF036DE02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62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BFEF81-932E-4C6E-8E25-E1DF5FA48D2F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1CEADA-E119-41D0-8551-8BB987CFF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3DC499-E18E-42CB-8373-ACEA4FF90B98}"/>
                </a:ext>
              </a:extLst>
            </p:cNvPr>
            <p:cNvSpPr/>
            <p:nvPr userDrawn="1"/>
          </p:nvSpPr>
          <p:spPr>
            <a:xfrm>
              <a:off x="304800" y="5105400"/>
              <a:ext cx="3581400" cy="14700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328B5D-4BF9-4408-B5F4-21A8F8257531}"/>
                </a:ext>
              </a:extLst>
            </p:cNvPr>
            <p:cNvGrpSpPr/>
            <p:nvPr userDrawn="1"/>
          </p:nvGrpSpPr>
          <p:grpSpPr>
            <a:xfrm>
              <a:off x="1649832" y="6035040"/>
              <a:ext cx="5844336" cy="822960"/>
              <a:chOff x="1828800" y="5824057"/>
              <a:chExt cx="5844336" cy="822960"/>
            </a:xfrm>
          </p:grpSpPr>
          <p:pic>
            <p:nvPicPr>
              <p:cNvPr id="9" name="Picture 8" descr="Text&#10;&#10;Description automatically generated">
                <a:extLst>
                  <a:ext uri="{FF2B5EF4-FFF2-40B4-BE49-F238E27FC236}">
                    <a16:creationId xmlns:a16="http://schemas.microsoft.com/office/drawing/2014/main" id="{DE53F8DA-959B-469D-804D-0E782B89A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7600" y="5829096"/>
                <a:ext cx="2304460" cy="817921"/>
              </a:xfrm>
              <a:prstGeom prst="rect">
                <a:avLst/>
              </a:prstGeom>
            </p:spPr>
          </p:pic>
          <p:pic>
            <p:nvPicPr>
              <p:cNvPr id="10" name="Picture 9" descr="Logo&#10;&#10;Description automatically generated">
                <a:extLst>
                  <a:ext uri="{FF2B5EF4-FFF2-40B4-BE49-F238E27FC236}">
                    <a16:creationId xmlns:a16="http://schemas.microsoft.com/office/drawing/2014/main" id="{DC532BA3-2138-4B46-8BF7-F5D0E300A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8800" y="5824057"/>
                <a:ext cx="822960" cy="822960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">
                <a:extLst>
                  <a:ext uri="{FF2B5EF4-FFF2-40B4-BE49-F238E27FC236}">
                    <a16:creationId xmlns:a16="http://schemas.microsoft.com/office/drawing/2014/main" id="{985772C9-C43C-448F-BDD0-B1082D0F8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0176" y="5824057"/>
                <a:ext cx="822960" cy="82296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362200"/>
            <a:ext cx="7010400" cy="1470025"/>
          </a:xfrm>
        </p:spPr>
        <p:txBody>
          <a:bodyPr/>
          <a:lstStyle>
            <a:lvl1pPr algn="l">
              <a:defRPr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8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3399"/>
          </a:xfrm>
        </p:spPr>
        <p:txBody>
          <a:bodyPr/>
          <a:lstStyle>
            <a:lvl1pPr>
              <a:defRPr sz="2800" i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accent5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3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88FBE-DE9A-4062-9021-3B668E79CC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10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554882-064C-409D-A93E-31F611CB47C8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077081-B437-4919-9588-E57037349B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926B3A-A4E0-4D87-8321-7E3B3C0F43E0}"/>
                </a:ext>
              </a:extLst>
            </p:cNvPr>
            <p:cNvSpPr/>
            <p:nvPr userDrawn="1"/>
          </p:nvSpPr>
          <p:spPr>
            <a:xfrm>
              <a:off x="152400" y="5638800"/>
              <a:ext cx="2590800" cy="1143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6797A17-E6F2-4014-B37A-520293165D84}"/>
                </a:ext>
              </a:extLst>
            </p:cNvPr>
            <p:cNvGrpSpPr/>
            <p:nvPr userDrawn="1"/>
          </p:nvGrpSpPr>
          <p:grpSpPr>
            <a:xfrm>
              <a:off x="1649832" y="6035040"/>
              <a:ext cx="5844336" cy="822960"/>
              <a:chOff x="1828800" y="5824057"/>
              <a:chExt cx="5844336" cy="822960"/>
            </a:xfrm>
          </p:grpSpPr>
          <p:pic>
            <p:nvPicPr>
              <p:cNvPr id="10" name="Picture 9" descr="Text&#10;&#10;Description automatically generated">
                <a:extLst>
                  <a:ext uri="{FF2B5EF4-FFF2-40B4-BE49-F238E27FC236}">
                    <a16:creationId xmlns:a16="http://schemas.microsoft.com/office/drawing/2014/main" id="{3CB0BA08-65E3-485A-9D56-A91ECB5EF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7600" y="5829096"/>
                <a:ext cx="2304460" cy="8179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">
                <a:extLst>
                  <a:ext uri="{FF2B5EF4-FFF2-40B4-BE49-F238E27FC236}">
                    <a16:creationId xmlns:a16="http://schemas.microsoft.com/office/drawing/2014/main" id="{CF03B2A4-1EAC-4D4B-B116-6C98EA2A4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8800" y="5824057"/>
                <a:ext cx="822960" cy="822960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">
                <a:extLst>
                  <a:ext uri="{FF2B5EF4-FFF2-40B4-BE49-F238E27FC236}">
                    <a16:creationId xmlns:a16="http://schemas.microsoft.com/office/drawing/2014/main" id="{7C02E052-6513-408E-83A0-68D25A833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0176" y="5824057"/>
                <a:ext cx="822960" cy="822960"/>
              </a:xfrm>
              <a:prstGeom prst="rect">
                <a:avLst/>
              </a:prstGeom>
            </p:spPr>
          </p:pic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4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3600" i="0" kern="1200">
          <a:solidFill>
            <a:schemeClr val="accent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i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4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accent5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8077200" cy="480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dirty="0">
                <a:solidFill>
                  <a:schemeClr val="tx2"/>
                </a:solidFill>
              </a:rPr>
              <a:t>2020/2021 ANNUAL REPORT</a:t>
            </a:r>
            <a:r>
              <a:rPr lang="en-GB" sz="1800" dirty="0">
                <a:solidFill>
                  <a:schemeClr val="tx2"/>
                </a:solidFill>
              </a:rPr>
              <a:t/>
            </a:r>
            <a:br>
              <a:rPr lang="en-GB" sz="1800" dirty="0">
                <a:solidFill>
                  <a:schemeClr val="tx2"/>
                </a:solidFill>
              </a:rPr>
            </a:br>
            <a:r>
              <a:rPr lang="en-GB" sz="1800" dirty="0">
                <a:solidFill>
                  <a:schemeClr val="tx2"/>
                </a:solidFill>
              </a:rPr>
              <a:t/>
            </a:r>
            <a:br>
              <a:rPr lang="en-GB" sz="1800" dirty="0">
                <a:solidFill>
                  <a:schemeClr val="tx2"/>
                </a:solidFill>
              </a:rPr>
            </a:br>
            <a:r>
              <a:rPr lang="en-GB" sz="1800" dirty="0">
                <a:solidFill>
                  <a:schemeClr val="tx2"/>
                </a:solidFill>
              </a:rPr>
              <a:t/>
            </a:r>
            <a:br>
              <a:rPr lang="en-GB" sz="1800" dirty="0">
                <a:solidFill>
                  <a:schemeClr val="tx2"/>
                </a:solidFill>
              </a:rPr>
            </a:br>
            <a:r>
              <a:rPr lang="en-GB" sz="1800" dirty="0">
                <a:solidFill>
                  <a:schemeClr val="tx2"/>
                </a:solidFill>
              </a:rPr>
              <a:t>Presentation to the Portfolio Committee on Health</a:t>
            </a:r>
            <a:br>
              <a:rPr lang="en-GB" sz="1800" dirty="0">
                <a:solidFill>
                  <a:schemeClr val="tx2"/>
                </a:solidFill>
              </a:rPr>
            </a:br>
            <a:r>
              <a:rPr lang="en-GB" sz="1800" dirty="0">
                <a:solidFill>
                  <a:schemeClr val="tx2"/>
                </a:solidFill>
              </a:rPr>
              <a:t>Parliament of the Republic of South Africa</a:t>
            </a:r>
            <a:br>
              <a:rPr lang="en-GB" sz="1800" dirty="0">
                <a:solidFill>
                  <a:schemeClr val="tx2"/>
                </a:solidFill>
              </a:rPr>
            </a:br>
            <a:r>
              <a:rPr lang="en-GB" sz="1800" dirty="0">
                <a:solidFill>
                  <a:schemeClr val="tx2"/>
                </a:solidFill>
              </a:rPr>
              <a:t>Office of the Health Ombud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6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EA2D-D82E-4517-9DD3-F0279313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010" b="1" dirty="0"/>
              <a:t>IMPACT STUDY OF KEY INVESTIGATIONS ON THE NATIONAL HEALTH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3D891-C853-4EEC-92CD-5ADE116C5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Life </a:t>
            </a:r>
            <a:r>
              <a:rPr lang="en-GB" dirty="0" err="1"/>
              <a:t>Esidimeni</a:t>
            </a:r>
            <a:r>
              <a:rPr lang="en-GB" dirty="0"/>
              <a:t> Saga- </a:t>
            </a:r>
            <a:r>
              <a:rPr lang="en-GB" dirty="0">
                <a:solidFill>
                  <a:schemeClr val="tx2"/>
                </a:solidFill>
              </a:rPr>
              <a:t>Report into the circumstances surrounding the deaths of mentally ill patients: Gauteng Province, released on 1 February 2017.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dirty="0"/>
              <a:t>Tower Hospital Report- </a:t>
            </a:r>
            <a:r>
              <a:rPr lang="en-GB" dirty="0">
                <a:solidFill>
                  <a:schemeClr val="tx2"/>
                </a:solidFill>
              </a:rPr>
              <a:t>Report on an investigation into allegations of patient mismanagement and patient rights’ violations at the Tower Psychiatric Hospital and Psychosocial Rehabilitation Centre, released on 23 August 2018.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dirty="0"/>
              <a:t>Tembisa Hospital Report- </a:t>
            </a:r>
            <a:r>
              <a:rPr lang="en-GB" dirty="0">
                <a:solidFill>
                  <a:schemeClr val="tx2"/>
                </a:solidFill>
              </a:rPr>
              <a:t>Report into Circumstances surrounding the care and death of Mr. </a:t>
            </a:r>
            <a:r>
              <a:rPr lang="en-GB" dirty="0" err="1">
                <a:solidFill>
                  <a:schemeClr val="tx2"/>
                </a:solidFill>
              </a:rPr>
              <a:t>Shonisani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Lethole</a:t>
            </a:r>
            <a:r>
              <a:rPr lang="en-GB" dirty="0">
                <a:solidFill>
                  <a:schemeClr val="tx2"/>
                </a:solidFill>
              </a:rPr>
              <a:t> at Tembisa Tertiary Hospital, released on 27 January 2021.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814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508E8-AE62-4C3A-B1A9-7F83C748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OHO TWINNING WITH PHSO:</a:t>
            </a:r>
            <a:br>
              <a:rPr lang="en-GB" b="1" dirty="0"/>
            </a:br>
            <a:r>
              <a:rPr lang="en-GB" b="1" dirty="0"/>
              <a:t>A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07E1C-9AB8-4A89-97AD-C77D296AE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Staff Complement: OHO vs PHSO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2 vs 450</a:t>
            </a:r>
          </a:p>
          <a:p>
            <a:r>
              <a:rPr lang="en-GB" dirty="0"/>
              <a:t>Budget: R20.4m vs R620m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OHO vs PP (estimated at R340m)</a:t>
            </a:r>
          </a:p>
          <a:p>
            <a:r>
              <a:rPr lang="en-GB" dirty="0"/>
              <a:t>Legal Framework: 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OHO is appointed by and reports to the Minister of Health.</a:t>
            </a:r>
            <a:r>
              <a:rPr lang="en-GB" dirty="0"/>
              <a:t> 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PHSO is appointed by UK Parliament and reports directly to Parliament.</a:t>
            </a:r>
            <a:endParaRPr lang="en-GB" dirty="0"/>
          </a:p>
          <a:p>
            <a:r>
              <a:rPr lang="en-GB" dirty="0"/>
              <a:t>Offices of Ombudsman are fully independent internationally.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32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2FA93-06D3-443B-AAD2-281D85CDA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8" y="304800"/>
            <a:ext cx="8382000" cy="868362"/>
          </a:xfrm>
        </p:spPr>
        <p:txBody>
          <a:bodyPr>
            <a:normAutofit fontScale="90000"/>
          </a:bodyPr>
          <a:lstStyle/>
          <a:p>
            <a:r>
              <a:rPr lang="en-ZA" b="1" dirty="0"/>
              <a:t>COMPLAINTS CENTRE &amp; ASSESSMENT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55AC8-76AC-4E79-B560-74BD16030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48" y="1173163"/>
            <a:ext cx="8229600" cy="4770438"/>
          </a:xfrm>
        </p:spPr>
        <p:txBody>
          <a:bodyPr>
            <a:noAutofit/>
          </a:bodyPr>
          <a:lstStyle/>
          <a:p>
            <a:pPr marL="457200" lvl="1" indent="0" algn="just">
              <a:buNone/>
            </a:pPr>
            <a:endParaRPr lang="en-US" sz="2200" b="1" i="0" u="none" strike="noStrike" baseline="0" dirty="0">
              <a:latin typeface="+mn-lt"/>
            </a:endParaRPr>
          </a:p>
          <a:p>
            <a:pPr marL="0" indent="0" algn="just">
              <a:buNone/>
            </a:pPr>
            <a:endParaRPr lang="en-US" sz="2200" b="1" dirty="0">
              <a:latin typeface="+mn-lt"/>
            </a:endParaRPr>
          </a:p>
          <a:p>
            <a:pPr algn="just"/>
            <a:endParaRPr lang="en-US" sz="2200" b="1" dirty="0">
              <a:latin typeface="+mn-lt"/>
            </a:endParaRPr>
          </a:p>
          <a:p>
            <a:pPr algn="just"/>
            <a:endParaRPr lang="en-US" sz="2200" b="1" dirty="0">
              <a:latin typeface="+mn-lt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5B6610A-8529-4E1C-A147-4045CC90FD42}"/>
              </a:ext>
            </a:extLst>
          </p:cNvPr>
          <p:cNvGraphicFramePr/>
          <p:nvPr/>
        </p:nvGraphicFramePr>
        <p:xfrm>
          <a:off x="430696" y="1371600"/>
          <a:ext cx="395986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751EF-AE79-4044-A35C-1156F0D75835}"/>
              </a:ext>
            </a:extLst>
          </p:cNvPr>
          <p:cNvGraphicFramePr/>
          <p:nvPr/>
        </p:nvGraphicFramePr>
        <p:xfrm>
          <a:off x="4456044" y="1371598"/>
          <a:ext cx="4535556" cy="4495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365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8C91-84A9-46D8-9B51-4474D96E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STATUS OF COMPLAINTS</a:t>
            </a:r>
            <a:br>
              <a:rPr lang="en-US" b="1" dirty="0"/>
            </a:br>
            <a:endParaRPr lang="en-US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CEEFB0-3BC4-4DA1-9F07-C8095824AB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4572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0E34FDB-630D-46C5-BF09-2C59B893C590}"/>
              </a:ext>
            </a:extLst>
          </p:cNvPr>
          <p:cNvSpPr txBox="1"/>
          <p:nvPr/>
        </p:nvSpPr>
        <p:spPr>
          <a:xfrm>
            <a:off x="1534805" y="1577009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>
                <a:solidFill>
                  <a:schemeClr val="accent1"/>
                </a:solidFill>
              </a:rPr>
              <a:t>COMPLAINTS CENTRE</a:t>
            </a:r>
            <a:endParaRPr lang="en-US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D2B522B-91B2-4E76-8277-A66C240C9D44}"/>
              </a:ext>
            </a:extLst>
          </p:cNvPr>
          <p:cNvGraphicFramePr/>
          <p:nvPr/>
        </p:nvGraphicFramePr>
        <p:xfrm>
          <a:off x="4726940" y="1615900"/>
          <a:ext cx="3959860" cy="432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C8BE99C-DD66-4ACE-BFE5-5D9B75194C3D}"/>
              </a:ext>
            </a:extLst>
          </p:cNvPr>
          <p:cNvSpPr txBox="1"/>
          <p:nvPr/>
        </p:nvSpPr>
        <p:spPr>
          <a:xfrm>
            <a:off x="5925378" y="1577009"/>
            <a:ext cx="245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chemeClr val="accent1"/>
                </a:solidFill>
              </a:rPr>
              <a:t>ASSESSMENT UNIT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1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9144000" cy="1096962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COMPLAINTS INVESTIGATIONS    </a:t>
            </a:r>
            <a:r>
              <a:rPr lang="en-US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Content Placeholder 4"/>
          <p:cNvSpPr>
            <a:spLocks noGrp="1"/>
          </p:cNvSpPr>
          <p:nvPr>
            <p:ph sz="half" idx="2"/>
          </p:nvPr>
        </p:nvSpPr>
        <p:spPr>
          <a:xfrm>
            <a:off x="609600" y="762000"/>
            <a:ext cx="7696200" cy="5410200"/>
          </a:xfrm>
        </p:spPr>
        <p:txBody>
          <a:bodyPr>
            <a:no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en-US" sz="2000" b="1" dirty="0">
                <a:latin typeface="Arial Nov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2020/21, a total of seven were referred for investigation, two were investigated within 6months. Five of the seven cases were received in the 4</a:t>
            </a:r>
            <a:r>
              <a:rPr lang="en-US" sz="2000" b="1" baseline="30000" dirty="0">
                <a:latin typeface="Arial Nov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b="1" dirty="0">
                <a:latin typeface="Arial Nov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quarter of 2020/21 FY and are scheduled for completion in the new FY. </a:t>
            </a:r>
            <a:endParaRPr lang="en-ZA" sz="2000" dirty="0">
              <a:latin typeface="Arial Nov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en-US" sz="2000" b="1" dirty="0">
                <a:latin typeface="Arial Nov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total of </a:t>
            </a:r>
            <a:r>
              <a:rPr lang="en-ZA" sz="2000" b="1" dirty="0">
                <a:latin typeface="Arial Nov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 backlog cases were investigated in 2020/21. Subsequently, four preliminary investigation reports were issued to the complainants and the health establishments for comments. Six of the ten are currently undergoing internal quality assurance.</a:t>
            </a:r>
            <a:endParaRPr lang="en-ZA" sz="2000" dirty="0">
              <a:latin typeface="Arial Nov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en-US" sz="2000" b="1" dirty="0">
                <a:latin typeface="Arial Nov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consistent constraint protracted turn around time for case resolution is attributed to the limited investigative capacity, compounded by the COVID-19 lockdown restrictions. T</a:t>
            </a:r>
            <a:r>
              <a:rPr lang="en-ZA" sz="2000" b="1" dirty="0">
                <a:latin typeface="Arial Nov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Complaints Investigation Unit was the most affected component </a:t>
            </a:r>
            <a:r>
              <a:rPr lang="en-ZA" sz="2000" b="1">
                <a:latin typeface="Arial Nov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OHO </a:t>
            </a:r>
            <a:r>
              <a:rPr lang="en-ZA" sz="2000" b="1" dirty="0">
                <a:latin typeface="Arial Nov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ZA" sz="2000" dirty="0">
              <a:latin typeface="Arial Nov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en-US" sz="2000" b="1" i="0" dirty="0">
              <a:latin typeface="Arial Narrow" panose="020B0606020202030204" pitchFamily="34" charset="0"/>
            </a:endParaRP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 b="1" i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C0515F-0DF0-4B5A-B908-903F9522AE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77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89F70-948C-470D-9868-23BF2C07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28600"/>
            <a:ext cx="8610600" cy="851672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>
                <a:solidFill>
                  <a:srgbClr val="00449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STATUS OF COMPLAINTS INVESTIGATIONS</a:t>
            </a:r>
            <a:r>
              <a:rPr lang="en-US" sz="3200" dirty="0">
                <a:solidFill>
                  <a:srgbClr val="00449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3200" dirty="0">
                <a:solidFill>
                  <a:srgbClr val="00449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ZA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115DB7CC-8F8F-463E-BD58-33573E77B1E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66864805"/>
              </p:ext>
            </p:extLst>
          </p:nvPr>
        </p:nvGraphicFramePr>
        <p:xfrm>
          <a:off x="838200" y="959733"/>
          <a:ext cx="7391400" cy="4938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3668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 b="1" i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E8BD59-3470-4901-AE6C-0DBA74D7789C}" type="slidenum">
              <a:rPr lang="en-US" altLang="en-US" sz="1200" b="0" i="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 b="0" i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198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990600"/>
            <a:ext cx="6858000" cy="4713288"/>
          </a:xfrm>
        </p:spPr>
      </p:pic>
    </p:spTree>
    <p:extLst>
      <p:ext uri="{BB962C8B-B14F-4D97-AF65-F5344CB8AC3E}">
        <p14:creationId xmlns:p14="http://schemas.microsoft.com/office/powerpoint/2010/main" val="356774759"/>
      </p:ext>
    </p:extLst>
  </p:cSld>
  <p:clrMapOvr>
    <a:masterClrMapping/>
  </p:clrMapOvr>
</p:sld>
</file>

<file path=ppt/theme/theme1.xml><?xml version="1.0" encoding="utf-8"?>
<a:theme xmlns:a="http://schemas.openxmlformats.org/drawingml/2006/main" name="OHSC Presentation1">
  <a:themeElements>
    <a:clrScheme name="OHO">
      <a:dk1>
        <a:srgbClr val="AB071B"/>
      </a:dk1>
      <a:lt1>
        <a:srgbClr val="007A4B"/>
      </a:lt1>
      <a:dk2>
        <a:srgbClr val="004493"/>
      </a:dk2>
      <a:lt2>
        <a:srgbClr val="EEECE1"/>
      </a:lt2>
      <a:accent1>
        <a:srgbClr val="000000"/>
      </a:accent1>
      <a:accent2>
        <a:srgbClr val="002D61"/>
      </a:accent2>
      <a:accent3>
        <a:srgbClr val="007A4B"/>
      </a:accent3>
      <a:accent4>
        <a:srgbClr val="004493"/>
      </a:accent4>
      <a:accent5>
        <a:srgbClr val="A3B541"/>
      </a:accent5>
      <a:accent6>
        <a:srgbClr val="7A0708"/>
      </a:accent6>
      <a:hlink>
        <a:srgbClr val="374043"/>
      </a:hlink>
      <a:folHlink>
        <a:srgbClr val="00449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OHO Presentation1</Template>
  <TotalTime>1904</TotalTime>
  <Words>312</Words>
  <Application>Microsoft Office PowerPoint</Application>
  <PresentationFormat>On-screen Show (4:3)</PresentationFormat>
  <Paragraphs>40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Arial Nova</vt:lpstr>
      <vt:lpstr>Calibri</vt:lpstr>
      <vt:lpstr>Times New Roman</vt:lpstr>
      <vt:lpstr>Wingdings</vt:lpstr>
      <vt:lpstr>OHSC Presentation1</vt:lpstr>
      <vt:lpstr>2020/2021 ANNUAL REPORT   Presentation to the Portfolio Committee on Health Parliament of the Republic of South Africa Office of the Health Ombud</vt:lpstr>
      <vt:lpstr>IMPACT STUDY OF KEY INVESTIGATIONS ON THE NATIONAL HEALTH SYSTEM</vt:lpstr>
      <vt:lpstr>OHO TWINNING WITH PHSO: A Comparison</vt:lpstr>
      <vt:lpstr>COMPLAINTS CENTRE &amp; ASSESSMENT</vt:lpstr>
      <vt:lpstr> STATUS OF COMPLAINTS </vt:lpstr>
      <vt:lpstr> COMPLAINTS INVESTIGATIONS     </vt:lpstr>
      <vt:lpstr>STATUS OF COMPLAINTS INVESTIGATIONS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Jiyane</dc:creator>
  <cp:lastModifiedBy>Vuyokazi Majalamba</cp:lastModifiedBy>
  <cp:revision>110</cp:revision>
  <dcterms:created xsi:type="dcterms:W3CDTF">2017-09-20T11:07:27Z</dcterms:created>
  <dcterms:modified xsi:type="dcterms:W3CDTF">2021-11-15T10:50:22Z</dcterms:modified>
</cp:coreProperties>
</file>