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sldIdLst>
    <p:sldId id="285" r:id="rId2"/>
    <p:sldId id="276" r:id="rId3"/>
    <p:sldId id="262" r:id="rId4"/>
    <p:sldId id="277" r:id="rId5"/>
    <p:sldId id="278" r:id="rId6"/>
    <p:sldId id="279" r:id="rId7"/>
    <p:sldId id="280" r:id="rId8"/>
    <p:sldId id="270" r:id="rId9"/>
    <p:sldId id="264" r:id="rId10"/>
    <p:sldId id="265" r:id="rId11"/>
    <p:sldId id="271" r:id="rId12"/>
    <p:sldId id="260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1A22E-5681-4BAC-B483-7044132B84C7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9A63B-978D-4469-BCEA-C5C82B7B9D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23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B3DB0-EB33-44EE-8AAD-6D056B6F0E8A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02717-27E8-4940-B8AD-3AB38E21A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07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1C15A-5C2B-4AF2-9EB1-3EB030EC0E4D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F1D05-2430-4799-A35D-E240F05A5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2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4B0C5-62AD-4166-8C44-455782718E44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01DFA-62F0-4702-B6E4-FBA5F7F9C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7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11D9-7BC9-4E3E-98C8-CA7FA65808C9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EC60-1202-40CD-A2A0-BE6E03DF79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6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CA79A-CB92-4AA0-9820-9734E8FE01CE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5BCE-E911-46BB-9D17-DE1271D40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48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C9064-C790-47D0-A7E3-FC55083CC462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0BA3-3F0F-4993-A01A-9726093BD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7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2BE59-F99C-4478-A705-8012966806B2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80C49-1790-4BD9-A065-4A065CDC9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43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A1A97-8764-473B-823C-F34A118A310D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2D290-EF97-40E0-BB95-15EABBF6F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63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7F42E-DAD5-4B37-8602-5941194B7F27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B6E0E-4D02-4A5A-85C3-1B8CB39D0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8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4BA8B-2F8B-4537-9F3B-D02A52DEB918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0D4AA-2984-4D2A-B32D-EC8C9D362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92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CC07F59E-0DB0-482A-BB40-5C94318B1C30}" type="datetime1">
              <a:rPr lang="en-US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C71DA67A-E3E7-44AA-9DE6-8E76E150D6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New_Powerpoint presentation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09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6"/>
          <p:cNvSpPr txBox="1">
            <a:spLocks/>
          </p:cNvSpPr>
          <p:nvPr/>
        </p:nvSpPr>
        <p:spPr bwMode="auto">
          <a:xfrm>
            <a:off x="433389" y="473138"/>
            <a:ext cx="8120062" cy="134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DEPARTMENT OF EMPLOYMENT AND LABOUR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VOTE:31 </a:t>
            </a: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- </a:t>
            </a: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2020/2021</a:t>
            </a:r>
            <a:endParaRPr lang="en-US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7" name="Subtitle 17"/>
          <p:cNvSpPr txBox="1">
            <a:spLocks/>
          </p:cNvSpPr>
          <p:nvPr/>
        </p:nvSpPr>
        <p:spPr bwMode="auto">
          <a:xfrm>
            <a:off x="1138304" y="1817462"/>
            <a:ext cx="6867391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dirty="0">
                <a:solidFill>
                  <a:srgbClr val="404040"/>
                </a:solidFill>
                <a:latin typeface="Calibri" pitchFamily="-111" charset="0"/>
              </a:rPr>
              <a:t>APPROPRIATION STATEMENT: ANNUAL REPORT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cap="all" dirty="0">
                <a:solidFill>
                  <a:srgbClr val="404040"/>
                </a:solidFill>
                <a:latin typeface="Calibri" pitchFamily="-111" charset="0"/>
              </a:rPr>
              <a:t>PORTFOLIO COMMITTEE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380" y="5660742"/>
            <a:ext cx="2841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663041"/>
            <a:ext cx="8413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380" y="2572284"/>
            <a:ext cx="2211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b="1" dirty="0" smtClean="0">
                <a:solidFill>
                  <a:srgbClr val="404040"/>
                </a:solidFill>
                <a:latin typeface="Arial Bold" pitchFamily="-111" charset="0"/>
                <a:cs typeface="Arial Bold" pitchFamily="-111" charset="0"/>
              </a:rPr>
              <a:t>10-11-21</a:t>
            </a:r>
            <a:endParaRPr lang="en-US" b="1" dirty="0">
              <a:solidFill>
                <a:srgbClr val="404040"/>
              </a:solidFill>
              <a:latin typeface="Arial Bold" pitchFamily="-111" charset="0"/>
              <a:cs typeface="Arial Bol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5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B774-07D7-4B5A-A50D-994E9580A429}" type="slidenum">
              <a:rPr lang="en-GB"/>
              <a:pPr/>
              <a:t>10</a:t>
            </a:fld>
            <a:endParaRPr lang="en-GB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2390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8431098"/>
              </p:ext>
            </p:extLst>
          </p:nvPr>
        </p:nvGraphicFramePr>
        <p:xfrm>
          <a:off x="465138" y="1693863"/>
          <a:ext cx="8212137" cy="4519612"/>
        </p:xfrm>
        <a:graphic>
          <a:graphicData uri="http://schemas.openxmlformats.org/presentationml/2006/ole">
            <p:oleObj spid="_x0000_s5197" name="Chart" r:id="rId3" imgW="8219899" imgH="4524482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063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10B2-CEE7-46F2-BFF4-4D28A6B1DC53}" type="slidenum">
              <a:rPr lang="en-GB"/>
              <a:pPr/>
              <a:t>11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905507"/>
              </p:ext>
            </p:extLst>
          </p:nvPr>
        </p:nvGraphicFramePr>
        <p:xfrm>
          <a:off x="433388" y="1519238"/>
          <a:ext cx="8253412" cy="3857625"/>
        </p:xfrm>
        <a:graphic>
          <a:graphicData uri="http://schemas.openxmlformats.org/presentationml/2006/ole">
            <p:oleObj spid="_x0000_s8256" name="Worksheet" r:id="rId3" imgW="5267231" imgH="1952732" progId="Excel.Sheet.12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418404"/>
            <a:ext cx="5506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Allocation less Transfers: 		R1,984,514,000.00</a:t>
            </a:r>
          </a:p>
          <a:p>
            <a:r>
              <a:rPr lang="en-ZA" dirty="0" smtClean="0"/>
              <a:t>Expenditure less Transfers:	</a:t>
            </a:r>
            <a:r>
              <a:rPr lang="en-ZA" u="sng" dirty="0" smtClean="0"/>
              <a:t>R1,797,869,000.00</a:t>
            </a:r>
          </a:p>
          <a:p>
            <a:r>
              <a:rPr lang="en-ZA" dirty="0" smtClean="0"/>
              <a:t>Variance (over)/under:			</a:t>
            </a:r>
            <a:r>
              <a:rPr lang="en-ZA" u="sng" dirty="0" smtClean="0"/>
              <a:t>R   186,645,000.00</a:t>
            </a:r>
          </a:p>
          <a:p>
            <a:r>
              <a:rPr lang="en-ZA" dirty="0" smtClean="0"/>
              <a:t>% Expenditure:				90,6%		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635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Extra3_3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6508750" y="4197350"/>
            <a:ext cx="22526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700" b="1">
                <a:solidFill>
                  <a:srgbClr val="FFAB16"/>
                </a:solidFill>
                <a:cs typeface="Arial" charset="0"/>
              </a:rPr>
              <a:t>Thank </a:t>
            </a:r>
            <a:r>
              <a:rPr lang="en-US" sz="2700" b="1">
                <a:solidFill>
                  <a:schemeClr val="bg1"/>
                </a:solidFill>
                <a:cs typeface="Arial" charset="0"/>
              </a:rPr>
              <a:t>You</a:t>
            </a:r>
            <a:r>
              <a:rPr lang="en-US" sz="2700" b="1">
                <a:solidFill>
                  <a:srgbClr val="FFAB16"/>
                </a:solidFill>
                <a:cs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Audit Outcome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393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 Office of the Auditor-General issued an </a:t>
            </a:r>
            <a:r>
              <a:rPr lang="en-US" sz="2400" b="1" dirty="0" smtClean="0"/>
              <a:t>Unqualified Audit Opinion</a:t>
            </a:r>
            <a:r>
              <a:rPr lang="en-US" sz="2400" dirty="0" smtClean="0"/>
              <a:t> for the regularity audit performed on the Department for the 2020/21 financial year.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Emphasis of Matters: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dirty="0" smtClean="0"/>
              <a:t>A restatement of the corresponding figures in Note 33 to the Annual Financial Statements due to a prior-year error.</a:t>
            </a:r>
            <a:br>
              <a:rPr lang="en-ZA" sz="2400" dirty="0" smtClean="0"/>
            </a:br>
            <a:endParaRPr lang="en-ZA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dirty="0" smtClean="0"/>
              <a:t>Department materially underspend the budget on Programme 2: Inspection and Enforcement Services by  R89 million.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63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3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0760386"/>
              </p:ext>
            </p:extLst>
          </p:nvPr>
        </p:nvGraphicFramePr>
        <p:xfrm>
          <a:off x="283874" y="1746250"/>
          <a:ext cx="8576252" cy="5111750"/>
        </p:xfrm>
        <a:graphic>
          <a:graphicData uri="http://schemas.openxmlformats.org/presentationml/2006/ole">
            <p:oleObj spid="_x0000_s2125" name="Worksheet" r:id="rId3" imgW="6600926" imgH="232392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276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smtClean="0"/>
              <a:t>Administration (R72,8m):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 smtClean="0"/>
              <a:t>CoE: mainly as a result of vacancies, non-payment of performance bonuses and pay progression; (recruitment and selection processes put on hold due to </a:t>
            </a:r>
            <a:r>
              <a:rPr lang="en-US" sz="2000" dirty="0" err="1" smtClean="0"/>
              <a:t>Covid</a:t>
            </a:r>
            <a:r>
              <a:rPr lang="en-US" sz="2000" dirty="0" smtClean="0"/>
              <a:t> 19 restrictions.)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G&amp;S: travelling, accommodation and foreign travel was put on hold due to </a:t>
            </a:r>
            <a:r>
              <a:rPr lang="en-US" sz="2000" dirty="0" err="1" smtClean="0"/>
              <a:t>Covid</a:t>
            </a:r>
            <a:r>
              <a:rPr lang="en-US" sz="2000" dirty="0" smtClean="0"/>
              <a:t> 19 restrictions and attendance at workshops drastically reduced; and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Cap: delays in capital projects and the procurement of ICT equipment.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5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smtClean="0"/>
              <a:t>Inspection and Enforcement Services (R89,0m):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/>
              <a:t>CoE: mainly as a result of vacancies, non-payment of performance bonuses and pay progression; (recruitment and selection processes put on hold due to </a:t>
            </a:r>
            <a:r>
              <a:rPr lang="en-US" sz="2000" dirty="0" err="1"/>
              <a:t>Covid</a:t>
            </a:r>
            <a:r>
              <a:rPr lang="en-US" sz="2000" dirty="0"/>
              <a:t> 19 restrictions.)</a:t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 err="1"/>
              <a:t>G&amp;S</a:t>
            </a:r>
            <a:r>
              <a:rPr lang="en-US" sz="2000" dirty="0"/>
              <a:t>: </a:t>
            </a:r>
            <a:r>
              <a:rPr lang="en-US" sz="2000" dirty="0" smtClean="0"/>
              <a:t>travelling and </a:t>
            </a:r>
            <a:r>
              <a:rPr lang="en-US" sz="2000" dirty="0"/>
              <a:t>accommodation </a:t>
            </a:r>
            <a:r>
              <a:rPr lang="en-US" sz="2000" dirty="0" smtClean="0"/>
              <a:t>was </a:t>
            </a:r>
            <a:r>
              <a:rPr lang="en-US" sz="2000" dirty="0"/>
              <a:t>put on hold due to </a:t>
            </a:r>
            <a:r>
              <a:rPr lang="en-US" sz="2000" dirty="0" err="1"/>
              <a:t>Covid</a:t>
            </a:r>
            <a:r>
              <a:rPr lang="en-US" sz="2000" dirty="0"/>
              <a:t> 19 restrictions and attendance at workshops drastically reduced; and</a:t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/>
              <a:t>Cap: delays in </a:t>
            </a:r>
            <a:r>
              <a:rPr lang="en-US" sz="2000" dirty="0" smtClean="0"/>
              <a:t>the </a:t>
            </a:r>
            <a:r>
              <a:rPr lang="en-US" sz="2000" dirty="0"/>
              <a:t>procurement of ICT equipment.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61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smtClean="0"/>
              <a:t>Public Employment Services (R15,3m):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/>
              <a:t>CoE: mainly as a result of vacancies, non-payment of performance bonuses and pay progression; (recruitment and selection processes put on hold due to </a:t>
            </a:r>
            <a:r>
              <a:rPr lang="en-US" sz="2000" dirty="0" err="1"/>
              <a:t>Covid</a:t>
            </a:r>
            <a:r>
              <a:rPr lang="en-US" sz="2000" dirty="0"/>
              <a:t> 19 restrictions.)</a:t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 err="1"/>
              <a:t>G&amp;S</a:t>
            </a:r>
            <a:r>
              <a:rPr lang="en-US" sz="2000" dirty="0"/>
              <a:t>: travelling and accommodation was put on hold due to </a:t>
            </a:r>
            <a:r>
              <a:rPr lang="en-US" sz="2000" dirty="0" err="1"/>
              <a:t>Covid</a:t>
            </a:r>
            <a:r>
              <a:rPr lang="en-US" sz="2000" dirty="0"/>
              <a:t> 19 restrictions and attendance at workshops drastically reduced; and</a:t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/>
              <a:t>Cap: delays in the procurement of ICT equipment.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21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err="1" smtClean="0"/>
              <a:t>Labour</a:t>
            </a:r>
            <a:r>
              <a:rPr lang="en-US" sz="2400" dirty="0" smtClean="0"/>
              <a:t> Policy and Industrial Relations (R19,1m):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/>
              <a:t>CoE: mainly as a result of vacancies, non-payment of performance bonuses and pay progression; (recruitment and selection processes put on hold due to </a:t>
            </a:r>
            <a:r>
              <a:rPr lang="en-US" sz="2000" dirty="0" err="1"/>
              <a:t>Covid</a:t>
            </a:r>
            <a:r>
              <a:rPr lang="en-US" sz="2000" dirty="0"/>
              <a:t> 19 restrictions.)</a:t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 err="1"/>
              <a:t>G&amp;S</a:t>
            </a:r>
            <a:r>
              <a:rPr lang="en-US" sz="2000" dirty="0"/>
              <a:t>: travelling and accommodation was put on hold due to </a:t>
            </a:r>
            <a:r>
              <a:rPr lang="en-US" sz="2000" dirty="0" err="1"/>
              <a:t>Covid</a:t>
            </a:r>
            <a:r>
              <a:rPr lang="en-US" sz="2000" dirty="0"/>
              <a:t> 19 restrictions and attendance at workshops drastically reduced; </a:t>
            </a:r>
            <a:r>
              <a:rPr lang="en-US" sz="2000" dirty="0" smtClean="0"/>
              <a:t>and</a:t>
            </a:r>
            <a:endParaRPr lang="en-US" sz="2000" dirty="0"/>
          </a:p>
          <a:p>
            <a:pPr lvl="2"/>
            <a:r>
              <a:rPr lang="en-US" sz="2000" dirty="0" err="1" smtClean="0"/>
              <a:t>TR</a:t>
            </a:r>
            <a:r>
              <a:rPr lang="en-US" sz="2000" dirty="0" smtClean="0"/>
              <a:t>*: due to fluctuations in exchange rates relating to payments to International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2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2EEF-5D55-46D8-AA8A-4015EAF8C477}" type="slidenum">
              <a:rPr lang="en-GB"/>
              <a:pPr/>
              <a:t>8</a:t>
            </a:fld>
            <a:endParaRPr lang="en-GB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 </a:t>
            </a:r>
            <a:r>
              <a:rPr lang="en-ZA" sz="4000" b="1" dirty="0">
                <a:solidFill>
                  <a:schemeClr val="bg1"/>
                </a:solidFill>
              </a:rPr>
              <a:t>Expenditure 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198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7032423"/>
              </p:ext>
            </p:extLst>
          </p:nvPr>
        </p:nvGraphicFramePr>
        <p:xfrm>
          <a:off x="461963" y="1728788"/>
          <a:ext cx="8220075" cy="4524375"/>
        </p:xfrm>
        <a:graphic>
          <a:graphicData uri="http://schemas.openxmlformats.org/presentationml/2006/ole">
            <p:oleObj spid="_x0000_s7233" name="Chart" r:id="rId3" imgW="8219899" imgH="4524482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085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10B2-CEE7-46F2-BFF4-4D28A6B1DC53}" type="slidenum">
              <a:rPr lang="en-GB"/>
              <a:pPr/>
              <a:t>9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890" y="297028"/>
            <a:ext cx="8229600" cy="1039957"/>
          </a:xfrm>
        </p:spPr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1018807"/>
              </p:ext>
            </p:extLst>
          </p:nvPr>
        </p:nvGraphicFramePr>
        <p:xfrm>
          <a:off x="433387" y="1529629"/>
          <a:ext cx="8378103" cy="4611687"/>
        </p:xfrm>
        <a:graphic>
          <a:graphicData uri="http://schemas.openxmlformats.org/presentationml/2006/ole">
            <p:oleObj spid="_x0000_s4174" name="Worksheet" r:id="rId3" imgW="6134205" imgH="2333638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620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128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Worksheet</vt:lpstr>
      <vt:lpstr>Chart</vt:lpstr>
      <vt:lpstr>Slide 1</vt:lpstr>
      <vt:lpstr>2020/2021  Audit Outcome</vt:lpstr>
      <vt:lpstr>2020/2021  Expenditure Information</vt:lpstr>
      <vt:lpstr>2020/2021  Expenditure Information</vt:lpstr>
      <vt:lpstr>2020/2021  Expenditure Information</vt:lpstr>
      <vt:lpstr>2020/2021  Expenditure Information</vt:lpstr>
      <vt:lpstr>2020/2021  Expenditure Information</vt:lpstr>
      <vt:lpstr>2020/2021  Expenditure Information</vt:lpstr>
      <vt:lpstr>2020/2021  Expenditure Information</vt:lpstr>
      <vt:lpstr>2020/2021  Expenditure Information</vt:lpstr>
      <vt:lpstr>2020/2021  Expenditure Information</vt:lpstr>
      <vt:lpstr>Slide 12</vt:lpstr>
    </vt:vector>
  </TitlesOfParts>
  <Company>Dept Labour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DIRECTORATE OF COMMUNICATION</dc:title>
  <dc:creator>..</dc:creator>
  <cp:lastModifiedBy>USER</cp:lastModifiedBy>
  <cp:revision>119</cp:revision>
  <cp:lastPrinted>2021-11-02T10:01:34Z</cp:lastPrinted>
  <dcterms:created xsi:type="dcterms:W3CDTF">2011-10-12T13:20:57Z</dcterms:created>
  <dcterms:modified xsi:type="dcterms:W3CDTF">2021-11-18T10:07:44Z</dcterms:modified>
</cp:coreProperties>
</file>