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0" r:id="rId1"/>
  </p:sldMasterIdLst>
  <p:notesMasterIdLst>
    <p:notesMasterId r:id="rId35"/>
  </p:notesMasterIdLst>
  <p:sldIdLst>
    <p:sldId id="619" r:id="rId2"/>
    <p:sldId id="629" r:id="rId3"/>
    <p:sldId id="689" r:id="rId4"/>
    <p:sldId id="690" r:id="rId5"/>
    <p:sldId id="691" r:id="rId6"/>
    <p:sldId id="692" r:id="rId7"/>
    <p:sldId id="693" r:id="rId8"/>
    <p:sldId id="671" r:id="rId9"/>
    <p:sldId id="685" r:id="rId10"/>
    <p:sldId id="674" r:id="rId11"/>
    <p:sldId id="679" r:id="rId12"/>
    <p:sldId id="680" r:id="rId13"/>
    <p:sldId id="681" r:id="rId14"/>
    <p:sldId id="677" r:id="rId15"/>
    <p:sldId id="683" r:id="rId16"/>
    <p:sldId id="678" r:id="rId17"/>
    <p:sldId id="694" r:id="rId18"/>
    <p:sldId id="695" r:id="rId19"/>
    <p:sldId id="696" r:id="rId20"/>
    <p:sldId id="697" r:id="rId21"/>
    <p:sldId id="698" r:id="rId22"/>
    <p:sldId id="707" r:id="rId23"/>
    <p:sldId id="715" r:id="rId24"/>
    <p:sldId id="709" r:id="rId25"/>
    <p:sldId id="710" r:id="rId26"/>
    <p:sldId id="711" r:id="rId27"/>
    <p:sldId id="712" r:id="rId28"/>
    <p:sldId id="716" r:id="rId29"/>
    <p:sldId id="703" r:id="rId30"/>
    <p:sldId id="704" r:id="rId31"/>
    <p:sldId id="705" r:id="rId32"/>
    <p:sldId id="706" r:id="rId33"/>
    <p:sldId id="668" r:id="rId34"/>
  </p:sldIdLst>
  <p:sldSz cx="9144000" cy="6858000" type="screen4x3"/>
  <p:notesSz cx="6797675" cy="9926638"/>
  <p:defaultTextStyle>
    <a:defPPr>
      <a:defRPr lang="en-US"/>
    </a:defPPr>
    <a:lvl1pPr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35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8EB4E3"/>
    <a:srgbClr val="A4B16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80" autoAdjust="0"/>
  </p:normalViewPr>
  <p:slideViewPr>
    <p:cSldViewPr snapToGrid="0" snapToObjects="1">
      <p:cViewPr varScale="1">
        <p:scale>
          <a:sx n="67" d="100"/>
          <a:sy n="67" d="100"/>
        </p:scale>
        <p:origin x="1260" y="44"/>
      </p:cViewPr>
      <p:guideLst>
        <p:guide orient="horz" pos="235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9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3" name="Rectangle 3"/>
          <p:cNvSpPr>
            <a:spLocks noGrp="1" noChangeArrowheads="1"/>
          </p:cNvSpPr>
          <p:nvPr>
            <p:ph type="dt" idx="1"/>
          </p:nvPr>
        </p:nvSpPr>
        <p:spPr bwMode="auto">
          <a:xfrm>
            <a:off x="3850443" y="0"/>
            <a:ext cx="2945659"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255F565B-C9B6-4DD2-9A67-1E63910511A9}" type="datetimeFigureOut">
              <a:rPr lang="en-US"/>
              <a:pPr>
                <a:defRPr/>
              </a:pPr>
              <a:t>11/15/2021</a:t>
            </a:fld>
            <a:endParaRPr lang="en-US"/>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679768" y="4715153"/>
            <a:ext cx="5438140" cy="44669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ea typeface="+mn-ea"/>
                <a:cs typeface="+mn-cs"/>
              </a:defRPr>
            </a:lvl1pPr>
          </a:lstStyle>
          <a:p>
            <a:pPr>
              <a:defRPr/>
            </a:pPr>
            <a:endParaRPr lang="en-US"/>
          </a:p>
        </p:txBody>
      </p:sp>
      <p:sp>
        <p:nvSpPr>
          <p:cNvPr id="30727" name="Rectangle 7"/>
          <p:cNvSpPr>
            <a:spLocks noGrp="1" noChangeArrowheads="1"/>
          </p:cNvSpPr>
          <p:nvPr>
            <p:ph type="sldNum" sz="quarter" idx="5"/>
          </p:nvPr>
        </p:nvSpPr>
        <p:spPr bwMode="auto">
          <a:xfrm>
            <a:off x="3850443" y="9428583"/>
            <a:ext cx="2945659"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D942B5C7-AB45-4537-B522-62FCAE1E72F2}" type="slidenum">
              <a:rPr lang="en-US"/>
              <a:pPr>
                <a:defRPr/>
              </a:pPr>
              <a:t>‹#›</a:t>
            </a:fld>
            <a:endParaRPr lang="en-US"/>
          </a:p>
        </p:txBody>
      </p:sp>
    </p:spTree>
    <p:extLst>
      <p:ext uri="{BB962C8B-B14F-4D97-AF65-F5344CB8AC3E}">
        <p14:creationId xmlns:p14="http://schemas.microsoft.com/office/powerpoint/2010/main" val="29924952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a:ln/>
        </p:spPr>
        <p:txBody>
          <a:bodyPr/>
          <a:lstStyle/>
          <a:p>
            <a:pPr eaLnBrk="1" hangingPunct="1"/>
            <a:endParaRPr lang="en-US">
              <a:ea typeface="ＭＳ Ｐゴシック" pitchFamily="34" charset="-128"/>
            </a:endParaRPr>
          </a:p>
        </p:txBody>
      </p:sp>
    </p:spTree>
    <p:extLst>
      <p:ext uri="{BB962C8B-B14F-4D97-AF65-F5344CB8AC3E}">
        <p14:creationId xmlns:p14="http://schemas.microsoft.com/office/powerpoint/2010/main" val="36902453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1" descr="DWS Slide Cover3.pdf"/>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80513"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DWS Slide Cover pic4.jpg"/>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0" y="1512888"/>
            <a:ext cx="9180513" cy="503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ctrTitle" hasCustomPrompt="1"/>
          </p:nvPr>
        </p:nvSpPr>
        <p:spPr>
          <a:xfrm>
            <a:off x="1450728" y="2148009"/>
            <a:ext cx="7077807" cy="3030660"/>
          </a:xfrm>
          <a:prstGeom prst="rect">
            <a:avLst/>
          </a:prstGeom>
        </p:spPr>
        <p:txBody>
          <a:bodyPr/>
          <a:lstStyle>
            <a:lvl1pPr algn="l">
              <a:defRPr lang="en-US" sz="2400" kern="1200" dirty="0" smtClean="0">
                <a:solidFill>
                  <a:schemeClr val="bg2">
                    <a:lumMod val="25000"/>
                  </a:schemeClr>
                </a:solidFill>
                <a:latin typeface="Gill Snas" charset="0"/>
                <a:ea typeface="ＭＳ Ｐゴシック" charset="0"/>
                <a:cs typeface="Gill Snas" charset="0"/>
              </a:defRPr>
            </a:lvl1pPr>
          </a:lstStyle>
          <a:p>
            <a:pPr eaLnBrk="1" hangingPunct="1">
              <a:defRPr/>
            </a:pPr>
            <a:r>
              <a:rPr lang="en-US" dirty="0"/>
              <a:t>Click to edit Master title style</a:t>
            </a:r>
            <a:br>
              <a:rPr lang="en-US" dirty="0"/>
            </a:br>
            <a:r>
              <a:rPr lang="en-US" dirty="0">
                <a:solidFill>
                  <a:schemeClr val="bg2">
                    <a:lumMod val="25000"/>
                  </a:schemeClr>
                </a:solidFill>
                <a:latin typeface="Gill Snas" charset="0"/>
                <a:cs typeface="Gill Snas" charset="0"/>
              </a:rPr>
              <a:t>PRESENTATION TITLE</a:t>
            </a:r>
            <a:br>
              <a:rPr lang="en-US" dirty="0">
                <a:solidFill>
                  <a:schemeClr val="bg2">
                    <a:lumMod val="25000"/>
                  </a:schemeClr>
                </a:solidFill>
                <a:latin typeface="Gill Snas" charset="0"/>
                <a:cs typeface="Gill Snas" charset="0"/>
              </a:rPr>
            </a:br>
            <a:br>
              <a:rPr lang="en-US"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Presented by:</a:t>
            </a:r>
            <a:br>
              <a:rPr lang="en-US" sz="14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Name Surname</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Designation</a:t>
            </a:r>
            <a:br>
              <a:rPr lang="en-US" sz="1800" dirty="0">
                <a:solidFill>
                  <a:schemeClr val="bg2">
                    <a:lumMod val="25000"/>
                  </a:schemeClr>
                </a:solidFill>
                <a:latin typeface="Gill Snas" charset="0"/>
                <a:cs typeface="Gill Snas" charset="0"/>
              </a:rPr>
            </a:br>
            <a:r>
              <a:rPr lang="en-US" sz="1800" dirty="0">
                <a:solidFill>
                  <a:schemeClr val="bg2">
                    <a:lumMod val="25000"/>
                  </a:schemeClr>
                </a:solidFill>
                <a:latin typeface="Gill Snas" charset="0"/>
                <a:cs typeface="Gill Snas" charset="0"/>
              </a:rPr>
              <a:t>Directorate</a:t>
            </a:r>
            <a:br>
              <a:rPr lang="en-US" sz="1800" dirty="0">
                <a:solidFill>
                  <a:schemeClr val="bg2">
                    <a:lumMod val="25000"/>
                  </a:schemeClr>
                </a:solidFill>
                <a:latin typeface="Gill Snas" charset="0"/>
                <a:cs typeface="Gill Snas" charset="0"/>
              </a:rPr>
            </a:br>
            <a:br>
              <a:rPr lang="en-US" sz="1800" dirty="0">
                <a:solidFill>
                  <a:schemeClr val="bg2">
                    <a:lumMod val="25000"/>
                  </a:schemeClr>
                </a:solidFill>
                <a:latin typeface="Gill Snas" charset="0"/>
                <a:cs typeface="Gill Snas" charset="0"/>
              </a:rPr>
            </a:br>
            <a:r>
              <a:rPr lang="en-US" sz="1400" dirty="0">
                <a:solidFill>
                  <a:schemeClr val="bg2">
                    <a:lumMod val="25000"/>
                  </a:schemeClr>
                </a:solidFill>
                <a:latin typeface="Gill Snas" charset="0"/>
                <a:cs typeface="Gill Snas" charset="0"/>
              </a:rPr>
              <a:t>Date</a:t>
            </a:r>
            <a:br>
              <a:rPr lang="en-US" sz="1400" dirty="0">
                <a:solidFill>
                  <a:schemeClr val="bg2">
                    <a:lumMod val="25000"/>
                  </a:schemeClr>
                </a:solidFill>
                <a:latin typeface="Gill Snas" charset="0"/>
                <a:cs typeface="Gill Snas" charset="0"/>
              </a:rPr>
            </a:br>
            <a:endParaRPr lang="en-US" dirty="0"/>
          </a:p>
        </p:txBody>
      </p:sp>
    </p:spTree>
    <p:extLst>
      <p:ext uri="{BB962C8B-B14F-4D97-AF65-F5344CB8AC3E}">
        <p14:creationId xmlns:p14="http://schemas.microsoft.com/office/powerpoint/2010/main" val="690693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184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2954">
                <a:latin typeface="Arial" panose="020B0604020202020204" pitchFamily="34" charset="0"/>
                <a:cs typeface="Arial" panose="020B0604020202020204" pitchFamily="34" charset="0"/>
              </a:defRPr>
            </a:lvl1pPr>
            <a:lvl2pPr marL="422041" indent="0">
              <a:buNone/>
              <a:defRPr sz="2585"/>
            </a:lvl2pPr>
            <a:lvl3pPr marL="844083" indent="0">
              <a:buNone/>
              <a:defRPr sz="2215"/>
            </a:lvl3pPr>
            <a:lvl4pPr marL="1266124" indent="0">
              <a:buNone/>
              <a:defRPr sz="1846"/>
            </a:lvl4pPr>
            <a:lvl5pPr marL="1688165" indent="0">
              <a:buNone/>
              <a:defRPr sz="1846"/>
            </a:lvl5pPr>
            <a:lvl6pPr marL="2110207" indent="0">
              <a:buNone/>
              <a:defRPr sz="1846"/>
            </a:lvl6pPr>
            <a:lvl7pPr marL="2532248" indent="0">
              <a:buNone/>
              <a:defRPr sz="1846"/>
            </a:lvl7pPr>
            <a:lvl8pPr marL="2954289" indent="0">
              <a:buNone/>
              <a:defRPr sz="1846"/>
            </a:lvl8pPr>
            <a:lvl9pPr marL="3376331" indent="0">
              <a:buNone/>
              <a:defRPr sz="1846"/>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16058834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6"/>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964354-F11D-445C-B1E7-EA27CEAC0B89}"/>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a16="http://schemas.microsoft.com/office/drawing/2014/main" id="{A1F0AEE7-28D7-457D-BC0F-102C13AA6355}"/>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a:solidFill>
                <a:prstClr val="black"/>
              </a:solidFill>
            </a:endParaRPr>
          </a:p>
        </p:txBody>
      </p:sp>
      <p:sp>
        <p:nvSpPr>
          <p:cNvPr id="6" name="Slide Number Placeholder 5">
            <a:extLst>
              <a:ext uri="{FF2B5EF4-FFF2-40B4-BE49-F238E27FC236}">
                <a16:creationId xmlns:a16="http://schemas.microsoft.com/office/drawing/2014/main" id="{E144C0C3-9EA2-4D8A-BA66-AD55BA64F458}"/>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540752D1-C2C8-4EC9-B572-BE6D944B3108}" type="slidenum">
              <a:rPr lang="en-US" altLang="en-US">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3745952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4"/>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7AE78-081B-48E6-A2BA-C95E8451C002}"/>
              </a:ext>
            </a:extLst>
          </p:cNvPr>
          <p:cNvSpPr>
            <a:spLocks noGrp="1"/>
          </p:cNvSpPr>
          <p:nvPr>
            <p:ph type="dt" sz="half" idx="10"/>
          </p:nvPr>
        </p:nvSpPr>
        <p:spPr>
          <a:xfrm>
            <a:off x="457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itchFamily="34" charset="0"/>
              </a:defRPr>
            </a:lvl1pPr>
          </a:lstStyle>
          <a:p>
            <a:pPr defTabSz="914400" fontAlgn="auto">
              <a:spcBef>
                <a:spcPts val="0"/>
              </a:spcBef>
              <a:spcAft>
                <a:spcPts val="0"/>
              </a:spcAft>
              <a:defRPr/>
            </a:pPr>
            <a:endParaRPr lang="en-US" dirty="0">
              <a:solidFill>
                <a:prstClr val="black"/>
              </a:solidFill>
              <a:ea typeface="+mn-ea"/>
            </a:endParaRPr>
          </a:p>
        </p:txBody>
      </p:sp>
      <p:sp>
        <p:nvSpPr>
          <p:cNvPr id="5" name="Footer Placeholder 4">
            <a:extLst>
              <a:ext uri="{FF2B5EF4-FFF2-40B4-BE49-F238E27FC236}">
                <a16:creationId xmlns:a16="http://schemas.microsoft.com/office/drawing/2014/main" id="{F5544B05-DBAF-413D-B5E7-1F6FDBD0C68B}"/>
              </a:ext>
            </a:extLst>
          </p:cNvPr>
          <p:cNvSpPr>
            <a:spLocks noGrp="1"/>
          </p:cNvSpPr>
          <p:nvPr>
            <p:ph type="ftr" sz="quarter" idx="11"/>
          </p:nvPr>
        </p:nvSpPr>
        <p:spPr>
          <a:xfrm>
            <a:off x="3124200" y="6356351"/>
            <a:ext cx="2895600" cy="365125"/>
          </a:xfrm>
          <a:prstGeom prst="rect">
            <a:avLst/>
          </a:prstGeom>
        </p:spPr>
        <p:txBody>
          <a:bodyPr/>
          <a:lstStyle>
            <a:lvl1pPr eaLnBrk="1" fontAlgn="auto" hangingPunct="1">
              <a:spcBef>
                <a:spcPts val="0"/>
              </a:spcBef>
              <a:spcAft>
                <a:spcPts val="0"/>
              </a:spcAft>
              <a:defRPr sz="1662">
                <a:latin typeface="+mn-lt"/>
                <a:ea typeface="+mn-ea"/>
                <a:cs typeface="+mn-cs"/>
              </a:defRPr>
            </a:lvl1pPr>
          </a:lstStyle>
          <a:p>
            <a:pPr defTabSz="914400">
              <a:defRPr/>
            </a:pPr>
            <a:endParaRPr lang="en-US">
              <a:solidFill>
                <a:prstClr val="black"/>
              </a:solidFill>
            </a:endParaRPr>
          </a:p>
        </p:txBody>
      </p:sp>
      <p:sp>
        <p:nvSpPr>
          <p:cNvPr id="6" name="Slide Number Placeholder 5">
            <a:extLst>
              <a:ext uri="{FF2B5EF4-FFF2-40B4-BE49-F238E27FC236}">
                <a16:creationId xmlns:a16="http://schemas.microsoft.com/office/drawing/2014/main" id="{CF9F5C7A-91A6-4B46-8EF4-506397056E61}"/>
              </a:ext>
            </a:extLst>
          </p:cNvPr>
          <p:cNvSpPr>
            <a:spLocks noGrp="1"/>
          </p:cNvSpPr>
          <p:nvPr>
            <p:ph type="sldNum" sz="quarter" idx="12"/>
          </p:nvPr>
        </p:nvSpPr>
        <p:spPr>
          <a:xfrm>
            <a:off x="6553200" y="6356351"/>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662">
                <a:latin typeface="Calibri" panose="020F0502020204030204" pitchFamily="34" charset="0"/>
              </a:defRPr>
            </a:lvl1pPr>
          </a:lstStyle>
          <a:p>
            <a:pPr defTabSz="914400" fontAlgn="auto">
              <a:spcBef>
                <a:spcPts val="0"/>
              </a:spcBef>
              <a:spcAft>
                <a:spcPts val="0"/>
              </a:spcAft>
              <a:defRPr/>
            </a:pPr>
            <a:fld id="{400B1B1E-0A5D-497D-9106-DBC4A1E623CC}" type="slidenum">
              <a:rPr lang="en-US" altLang="en-US">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43631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Arial" panose="020B0604020202020204" pitchFamily="34" charset="0"/>
                <a:cs typeface="Arial" panose="020B0604020202020204" pitchFamily="34" charset="0"/>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lang="en-US"/>
              <a:t>Click to edit Master subtitle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871323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457200" y="1600206"/>
            <a:ext cx="8229600" cy="4525963"/>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41878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2800" b="1" cap="a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722313" y="2906719"/>
            <a:ext cx="7772400" cy="1500187"/>
          </a:xfrm>
          <a:prstGeom prst="rect">
            <a:avLst/>
          </a:prstGeom>
        </p:spPr>
        <p:txBody>
          <a:bodyPr anchor="b"/>
          <a:lstStyle>
            <a:lvl1pPr marL="0" indent="0">
              <a:buNone/>
              <a:defRPr sz="1846">
                <a:solidFill>
                  <a:schemeClr val="tx1">
                    <a:tint val="75000"/>
                  </a:schemeClr>
                </a:solidFill>
                <a:latin typeface="Arial" panose="020B0604020202020204" pitchFamily="34" charset="0"/>
                <a:cs typeface="Arial" panose="020B0604020202020204" pitchFamily="34" charset="0"/>
              </a:defRPr>
            </a:lvl1pPr>
            <a:lvl2pPr marL="422041" indent="0">
              <a:buNone/>
              <a:defRPr sz="1662">
                <a:solidFill>
                  <a:schemeClr val="tx1">
                    <a:tint val="75000"/>
                  </a:schemeClr>
                </a:solidFill>
              </a:defRPr>
            </a:lvl2pPr>
            <a:lvl3pPr marL="844083" indent="0">
              <a:buNone/>
              <a:defRPr sz="1477">
                <a:solidFill>
                  <a:schemeClr val="tx1">
                    <a:tint val="75000"/>
                  </a:schemeClr>
                </a:solidFill>
              </a:defRPr>
            </a:lvl3pPr>
            <a:lvl4pPr marL="1266124" indent="0">
              <a:buNone/>
              <a:defRPr sz="1292">
                <a:solidFill>
                  <a:schemeClr val="tx1">
                    <a:tint val="75000"/>
                  </a:schemeClr>
                </a:solidFill>
              </a:defRPr>
            </a:lvl4pPr>
            <a:lvl5pPr marL="1688165" indent="0">
              <a:buNone/>
              <a:defRPr sz="1292">
                <a:solidFill>
                  <a:schemeClr val="tx1">
                    <a:tint val="75000"/>
                  </a:schemeClr>
                </a:solidFill>
              </a:defRPr>
            </a:lvl5pPr>
            <a:lvl6pPr marL="2110207" indent="0">
              <a:buNone/>
              <a:defRPr sz="1292">
                <a:solidFill>
                  <a:schemeClr val="tx1">
                    <a:tint val="75000"/>
                  </a:schemeClr>
                </a:solidFill>
              </a:defRPr>
            </a:lvl6pPr>
            <a:lvl7pPr marL="2532248" indent="0">
              <a:buNone/>
              <a:defRPr sz="1292">
                <a:solidFill>
                  <a:schemeClr val="tx1">
                    <a:tint val="75000"/>
                  </a:schemeClr>
                </a:solidFill>
              </a:defRPr>
            </a:lvl7pPr>
            <a:lvl8pPr marL="2954289" indent="0">
              <a:buNone/>
              <a:defRPr sz="1292">
                <a:solidFill>
                  <a:schemeClr val="tx1">
                    <a:tint val="75000"/>
                  </a:schemeClr>
                </a:solidFill>
              </a:defRPr>
            </a:lvl8pPr>
            <a:lvl9pPr marL="3376331" indent="0">
              <a:buNone/>
              <a:defRPr sz="1292">
                <a:solidFill>
                  <a:schemeClr val="tx1">
                    <a:tint val="75000"/>
                  </a:schemeClr>
                </a:solidFill>
              </a:defRPr>
            </a:lvl9pPr>
          </a:lstStyle>
          <a:p>
            <a:pPr lvl="0"/>
            <a:r>
              <a:rPr lang="en-US"/>
              <a:t>Click to edit Master text styles</a:t>
            </a:r>
          </a:p>
        </p:txBody>
      </p:sp>
      <p:sp>
        <p:nvSpPr>
          <p:cNvPr id="7"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288951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25963"/>
          </a:xfrm>
          <a:prstGeom prst="rect">
            <a:avLst/>
          </a:prstGeom>
        </p:spPr>
        <p:txBody>
          <a:bodyPr/>
          <a:lstStyle>
            <a:lvl1pPr>
              <a:defRPr sz="2585">
                <a:latin typeface="Arial" panose="020B0604020202020204" pitchFamily="34" charset="0"/>
                <a:cs typeface="Arial" panose="020B0604020202020204" pitchFamily="34" charset="0"/>
              </a:defRPr>
            </a:lvl1pPr>
            <a:lvl2pPr>
              <a:defRPr sz="2215">
                <a:latin typeface="Arial" panose="020B0604020202020204" pitchFamily="34" charset="0"/>
                <a:cs typeface="Arial" panose="020B0604020202020204" pitchFamily="34" charset="0"/>
              </a:defRPr>
            </a:lvl2pPr>
            <a:lvl3pPr>
              <a:defRPr sz="1846">
                <a:latin typeface="Arial" panose="020B0604020202020204" pitchFamily="34" charset="0"/>
                <a:cs typeface="Arial" panose="020B0604020202020204" pitchFamily="34" charset="0"/>
              </a:defRPr>
            </a:lvl3pPr>
            <a:lvl4pPr>
              <a:defRPr sz="1662">
                <a:latin typeface="Arial" panose="020B0604020202020204" pitchFamily="34" charset="0"/>
                <a:cs typeface="Arial" panose="020B0604020202020204" pitchFamily="34" charset="0"/>
              </a:defRPr>
            </a:lvl4pPr>
            <a:lvl5pPr>
              <a:defRPr sz="1662">
                <a:latin typeface="Arial" panose="020B0604020202020204" pitchFamily="34" charset="0"/>
                <a:cs typeface="Arial" panose="020B0604020202020204" pitchFamily="34" charset="0"/>
              </a:defRPr>
            </a:lvl5pPr>
            <a:lvl6pPr>
              <a:defRPr sz="1662"/>
            </a:lvl6pPr>
            <a:lvl7pPr>
              <a:defRPr sz="1662"/>
            </a:lvl7pPr>
            <a:lvl8pPr>
              <a:defRPr sz="1662"/>
            </a:lvl8pPr>
            <a:lvl9pPr>
              <a:defRPr sz="166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2738647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1" y="1535113"/>
            <a:ext cx="4040188"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dirty="0"/>
              <a:t>Click to edit Master text styles</a:t>
            </a:r>
          </a:p>
        </p:txBody>
      </p:sp>
      <p:sp>
        <p:nvSpPr>
          <p:cNvPr id="4" name="Content Placeholder 3"/>
          <p:cNvSpPr>
            <a:spLocks noGrp="1"/>
          </p:cNvSpPr>
          <p:nvPr>
            <p:ph sz="half" idx="2"/>
          </p:nvPr>
        </p:nvSpPr>
        <p:spPr>
          <a:xfrm>
            <a:off x="457201" y="2174875"/>
            <a:ext cx="4040188"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4" cy="639762"/>
          </a:xfrm>
          <a:prstGeom prst="rect">
            <a:avLst/>
          </a:prstGeom>
        </p:spPr>
        <p:txBody>
          <a:bodyPr anchor="b"/>
          <a:lstStyle>
            <a:lvl1pPr marL="0" indent="0">
              <a:buNone/>
              <a:defRPr sz="2000" b="1">
                <a:latin typeface="Arial" panose="020B0604020202020204" pitchFamily="34" charset="0"/>
                <a:cs typeface="Arial" panose="020B0604020202020204" pitchFamily="34" charset="0"/>
              </a:defRPr>
            </a:lvl1pPr>
            <a:lvl2pPr marL="422041" indent="0">
              <a:buNone/>
              <a:defRPr sz="1846" b="1"/>
            </a:lvl2pPr>
            <a:lvl3pPr marL="844083" indent="0">
              <a:buNone/>
              <a:defRPr sz="1662" b="1"/>
            </a:lvl3pPr>
            <a:lvl4pPr marL="1266124" indent="0">
              <a:buNone/>
              <a:defRPr sz="1477" b="1"/>
            </a:lvl4pPr>
            <a:lvl5pPr marL="1688165" indent="0">
              <a:buNone/>
              <a:defRPr sz="1477" b="1"/>
            </a:lvl5pPr>
            <a:lvl6pPr marL="2110207" indent="0">
              <a:buNone/>
              <a:defRPr sz="1477" b="1"/>
            </a:lvl6pPr>
            <a:lvl7pPr marL="2532248" indent="0">
              <a:buNone/>
              <a:defRPr sz="1477" b="1"/>
            </a:lvl7pPr>
            <a:lvl8pPr marL="2954289" indent="0">
              <a:buNone/>
              <a:defRPr sz="1477" b="1"/>
            </a:lvl8pPr>
            <a:lvl9pPr marL="3376331" indent="0">
              <a:buNone/>
              <a:defRPr sz="1477" b="1"/>
            </a:lvl9pPr>
          </a:lstStyle>
          <a:p>
            <a:pPr lvl="0"/>
            <a:r>
              <a:rPr lang="en-US"/>
              <a:t>Click to edit Master text styles</a:t>
            </a:r>
          </a:p>
        </p:txBody>
      </p:sp>
      <p:sp>
        <p:nvSpPr>
          <p:cNvPr id="6" name="Content Placeholder 5"/>
          <p:cNvSpPr>
            <a:spLocks noGrp="1"/>
          </p:cNvSpPr>
          <p:nvPr>
            <p:ph sz="quarter" idx="4"/>
          </p:nvPr>
        </p:nvSpPr>
        <p:spPr>
          <a:xfrm>
            <a:off x="4645027" y="2174875"/>
            <a:ext cx="4041774" cy="3951288"/>
          </a:xfrm>
          <a:prstGeom prst="rect">
            <a:avLst/>
          </a:prstGeom>
        </p:spPr>
        <p:txBody>
          <a:bodyPr/>
          <a:lstStyle>
            <a:lvl1pPr>
              <a:defRPr sz="2215">
                <a:latin typeface="Arial" panose="020B0604020202020204" pitchFamily="34" charset="0"/>
                <a:cs typeface="Arial" panose="020B0604020202020204" pitchFamily="34" charset="0"/>
              </a:defRPr>
            </a:lvl1pPr>
            <a:lvl2pPr>
              <a:defRPr sz="1846">
                <a:latin typeface="Arial" panose="020B0604020202020204" pitchFamily="34" charset="0"/>
                <a:cs typeface="Arial" panose="020B0604020202020204" pitchFamily="34" charset="0"/>
              </a:defRPr>
            </a:lvl2pPr>
            <a:lvl3pPr>
              <a:defRPr sz="1662">
                <a:latin typeface="Arial" panose="020B0604020202020204" pitchFamily="34" charset="0"/>
                <a:cs typeface="Arial" panose="020B0604020202020204" pitchFamily="34" charset="0"/>
              </a:defRPr>
            </a:lvl3pPr>
            <a:lvl4pPr>
              <a:defRPr sz="1477">
                <a:latin typeface="Arial" panose="020B0604020202020204" pitchFamily="34" charset="0"/>
                <a:cs typeface="Arial" panose="020B0604020202020204" pitchFamily="34" charset="0"/>
              </a:defRPr>
            </a:lvl4pPr>
            <a:lvl5pPr>
              <a:defRPr sz="1477">
                <a:latin typeface="Arial" panose="020B0604020202020204" pitchFamily="34" charset="0"/>
                <a:cs typeface="Arial" panose="020B0604020202020204" pitchFamily="34" charset="0"/>
              </a:defRPr>
            </a:lvl5pPr>
            <a:lvl6pPr>
              <a:defRPr sz="1477"/>
            </a:lvl6pPr>
            <a:lvl7pPr>
              <a:defRPr sz="1477"/>
            </a:lvl7pPr>
            <a:lvl8pPr>
              <a:defRPr sz="1477"/>
            </a:lvl8pPr>
            <a:lvl9pPr>
              <a:defRPr sz="147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2102096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133829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3771993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a:prstGeom prst="rect">
            <a:avLst/>
          </a:prstGeom>
        </p:spPr>
        <p:txBody>
          <a:bodyPr anchor="t"/>
          <a:lstStyle>
            <a:lvl1pPr algn="l">
              <a:defRPr sz="3600" b="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2" y="273056"/>
            <a:ext cx="5111751" cy="5853113"/>
          </a:xfrm>
          <a:prstGeom prst="rect">
            <a:avLst/>
          </a:prstGeom>
        </p:spPr>
        <p:txBody>
          <a:bodyPr/>
          <a:lstStyle>
            <a:lvl1pPr>
              <a:defRPr sz="2954">
                <a:latin typeface="Arial" panose="020B0604020202020204" pitchFamily="34" charset="0"/>
                <a:cs typeface="Arial" panose="020B0604020202020204" pitchFamily="34" charset="0"/>
              </a:defRPr>
            </a:lvl1pPr>
            <a:lvl2pPr>
              <a:defRPr sz="2585">
                <a:latin typeface="Arial" panose="020B0604020202020204" pitchFamily="34" charset="0"/>
                <a:cs typeface="Arial" panose="020B0604020202020204" pitchFamily="34" charset="0"/>
              </a:defRPr>
            </a:lvl2pPr>
            <a:lvl3pPr>
              <a:defRPr sz="2215">
                <a:latin typeface="Arial" panose="020B0604020202020204" pitchFamily="34" charset="0"/>
                <a:cs typeface="Arial" panose="020B0604020202020204" pitchFamily="34" charset="0"/>
              </a:defRPr>
            </a:lvl3pPr>
            <a:lvl4pPr>
              <a:defRPr sz="1846">
                <a:latin typeface="Arial" panose="020B0604020202020204" pitchFamily="34" charset="0"/>
                <a:cs typeface="Arial" panose="020B0604020202020204" pitchFamily="34" charset="0"/>
              </a:defRPr>
            </a:lvl4pPr>
            <a:lvl5pPr>
              <a:defRPr sz="1846">
                <a:latin typeface="Arial" panose="020B0604020202020204" pitchFamily="34" charset="0"/>
                <a:cs typeface="Arial" panose="020B0604020202020204" pitchFamily="34" charset="0"/>
              </a:defRPr>
            </a:lvl5pPr>
            <a:lvl6pPr>
              <a:defRPr sz="1846"/>
            </a:lvl6pPr>
            <a:lvl7pPr>
              <a:defRPr sz="1846"/>
            </a:lvl7pPr>
            <a:lvl8pPr>
              <a:defRPr sz="1846"/>
            </a:lvl8pPr>
            <a:lvl9pPr>
              <a:defRPr sz="184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435103"/>
            <a:ext cx="3008313" cy="4691063"/>
          </a:xfrm>
          <a:prstGeom prst="rect">
            <a:avLst/>
          </a:prstGeom>
        </p:spPr>
        <p:txBody>
          <a:bodyPr/>
          <a:lstStyle>
            <a:lvl1pPr marL="0" indent="0">
              <a:buNone/>
              <a:defRPr sz="1292">
                <a:latin typeface="Arial" panose="020B0604020202020204" pitchFamily="34" charset="0"/>
                <a:cs typeface="Arial" panose="020B0604020202020204" pitchFamily="34" charset="0"/>
              </a:defRPr>
            </a:lvl1pPr>
            <a:lvl2pPr marL="422041" indent="0">
              <a:buNone/>
              <a:defRPr sz="1108"/>
            </a:lvl2pPr>
            <a:lvl3pPr marL="844083" indent="0">
              <a:buNone/>
              <a:defRPr sz="923"/>
            </a:lvl3pPr>
            <a:lvl4pPr marL="1266124" indent="0">
              <a:buNone/>
              <a:defRPr sz="831"/>
            </a:lvl4pPr>
            <a:lvl5pPr marL="1688165" indent="0">
              <a:buNone/>
              <a:defRPr sz="831"/>
            </a:lvl5pPr>
            <a:lvl6pPr marL="2110207" indent="0">
              <a:buNone/>
              <a:defRPr sz="831"/>
            </a:lvl6pPr>
            <a:lvl7pPr marL="2532248" indent="0">
              <a:buNone/>
              <a:defRPr sz="831"/>
            </a:lvl7pPr>
            <a:lvl8pPr marL="2954289" indent="0">
              <a:buNone/>
              <a:defRPr sz="831"/>
            </a:lvl8pPr>
            <a:lvl9pPr marL="3376331" indent="0">
              <a:buNone/>
              <a:defRPr sz="831"/>
            </a:lvl9pPr>
          </a:lstStyle>
          <a:p>
            <a:pPr lvl="0"/>
            <a:r>
              <a:rPr lang="en-US"/>
              <a:t>Click to edit Master text styles</a:t>
            </a:r>
          </a:p>
        </p:txBody>
      </p:sp>
      <p:sp>
        <p:nvSpPr>
          <p:cNvPr id="8" name="Slide Number Placeholder 5">
            <a:extLst>
              <a:ext uri="{FF2B5EF4-FFF2-40B4-BE49-F238E27FC236}">
                <a16:creationId xmlns:a16="http://schemas.microsoft.com/office/drawing/2014/main" id="{E66588C1-9077-48FD-99DF-89535B58B221}"/>
              </a:ext>
            </a:extLst>
          </p:cNvPr>
          <p:cNvSpPr>
            <a:spLocks noGrp="1"/>
          </p:cNvSpPr>
          <p:nvPr>
            <p:ph type="sldNum" sz="quarter" idx="12"/>
          </p:nvPr>
        </p:nvSpPr>
        <p:spPr>
          <a:xfrm>
            <a:off x="3724846" y="6352243"/>
            <a:ext cx="2133600" cy="365125"/>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Arial" panose="020B0604020202020204" pitchFamily="34" charset="0"/>
                <a:cs typeface="Arial" panose="020B0604020202020204" pitchFamily="34" charset="0"/>
              </a:defRPr>
            </a:lvl1p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a:t>
            </a:fld>
            <a:endParaRPr lang="en-US" altLang="en-US">
              <a:solidFill>
                <a:prstClr val="black"/>
              </a:solidFill>
              <a:ea typeface="+mn-ea"/>
            </a:endParaRPr>
          </a:p>
        </p:txBody>
      </p:sp>
    </p:spTree>
    <p:extLst>
      <p:ext uri="{BB962C8B-B14F-4D97-AF65-F5344CB8AC3E}">
        <p14:creationId xmlns:p14="http://schemas.microsoft.com/office/powerpoint/2010/main" val="2631134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
            <a:extLst>
              <a:ext uri="{FF2B5EF4-FFF2-40B4-BE49-F238E27FC236}">
                <a16:creationId xmlns:a16="http://schemas.microsoft.com/office/drawing/2014/main" id="{C34AC8D4-0DC5-4C56-97A6-7CB3254E2D72}"/>
              </a:ext>
            </a:extLst>
          </p:cNvPr>
          <p:cNvPicPr>
            <a:picLocks noChangeAspect="1"/>
          </p:cNvPicPr>
          <p:nvPr userDrawn="1"/>
        </p:nvPicPr>
        <p:blipFill rotWithShape="1">
          <a:blip r:embed="rId14" cstate="print">
            <a:extLst>
              <a:ext uri="{28A0092B-C50C-407E-A947-70E740481C1C}">
                <a14:useLocalDpi xmlns:a14="http://schemas.microsoft.com/office/drawing/2010/main" val="0"/>
              </a:ext>
            </a:extLst>
          </a:blip>
          <a:srcRect t="78636" r="-257"/>
          <a:stretch/>
        </p:blipFill>
        <p:spPr bwMode="auto">
          <a:xfrm>
            <a:off x="3447" y="6172200"/>
            <a:ext cx="91674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9993065"/>
      </p:ext>
    </p:extLst>
  </p:cSld>
  <p:clrMap bg1="lt1" tx1="dk1" bg2="lt2" tx2="dk2" accent1="accent1" accent2="accent2" accent3="accent3" accent4="accent4" accent5="accent5" accent6="accent6" hlink="hlink" folHlink="folHlink"/>
  <p:sldLayoutIdLst>
    <p:sldLayoutId id="2147484397" r:id="rId1"/>
    <p:sldLayoutId id="2147484361" r:id="rId2"/>
    <p:sldLayoutId id="2147484362" r:id="rId3"/>
    <p:sldLayoutId id="2147484363" r:id="rId4"/>
    <p:sldLayoutId id="2147484364" r:id="rId5"/>
    <p:sldLayoutId id="2147484365" r:id="rId6"/>
    <p:sldLayoutId id="2147484366" r:id="rId7"/>
    <p:sldLayoutId id="2147484367" r:id="rId8"/>
    <p:sldLayoutId id="2147484368" r:id="rId9"/>
    <p:sldLayoutId id="2147484369" r:id="rId10"/>
    <p:sldLayoutId id="2147484370" r:id="rId11"/>
    <p:sldLayoutId id="2147484371" r:id="rId12"/>
  </p:sldLayoutIdLst>
  <p:hf hdr="0" ftr="0" dt="0"/>
  <p:txStyles>
    <p:titleStyle>
      <a:lvl1pPr algn="ctr" defTabSz="422041" rtl="0" eaLnBrk="0" fontAlgn="base" hangingPunct="0">
        <a:spcBef>
          <a:spcPct val="0"/>
        </a:spcBef>
        <a:spcAft>
          <a:spcPct val="0"/>
        </a:spcAft>
        <a:defRPr sz="4062" kern="1200">
          <a:solidFill>
            <a:schemeClr val="tx1"/>
          </a:solidFill>
          <a:latin typeface="+mj-lt"/>
          <a:ea typeface="MS PGothic" pitchFamily="34" charset="-128"/>
          <a:cs typeface="MS PGothic"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p:titleStyle>
    <p:bodyStyle>
      <a:lvl1pPr marL="316531" indent="-316531" algn="l" defTabSz="422041" rtl="0" eaLnBrk="0" fontAlgn="base" hangingPunct="0">
        <a:spcBef>
          <a:spcPct val="20000"/>
        </a:spcBef>
        <a:spcAft>
          <a:spcPct val="0"/>
        </a:spcAft>
        <a:buFont typeface="Arial" panose="020B0604020202020204" pitchFamily="34" charset="0"/>
        <a:buChar char="•"/>
        <a:defRPr sz="2954" kern="1200">
          <a:solidFill>
            <a:schemeClr val="tx1"/>
          </a:solidFill>
          <a:latin typeface="+mn-lt"/>
          <a:ea typeface="MS PGothic" pitchFamily="34" charset="-128"/>
          <a:cs typeface="MS PGothic" charset="0"/>
        </a:defRPr>
      </a:lvl1pPr>
      <a:lvl2pPr marL="685817" indent="-263776" algn="l" defTabSz="422041" rtl="0" eaLnBrk="0" fontAlgn="base" hangingPunct="0">
        <a:spcBef>
          <a:spcPct val="20000"/>
        </a:spcBef>
        <a:spcAft>
          <a:spcPct val="0"/>
        </a:spcAft>
        <a:buFont typeface="Arial" panose="020B0604020202020204" pitchFamily="34" charset="0"/>
        <a:buChar char="–"/>
        <a:defRPr sz="2585" kern="1200">
          <a:solidFill>
            <a:schemeClr val="tx1"/>
          </a:solidFill>
          <a:latin typeface="+mn-lt"/>
          <a:ea typeface="MS PGothic" pitchFamily="34" charset="-128"/>
          <a:cs typeface="MS PGothic" charset="0"/>
        </a:defRPr>
      </a:lvl2pPr>
      <a:lvl3pPr marL="1055103" indent="-211021" algn="l" defTabSz="422041" rtl="0" eaLnBrk="0" fontAlgn="base" hangingPunct="0">
        <a:spcBef>
          <a:spcPct val="20000"/>
        </a:spcBef>
        <a:spcAft>
          <a:spcPct val="0"/>
        </a:spcAft>
        <a:buFont typeface="Arial" panose="020B0604020202020204" pitchFamily="34" charset="0"/>
        <a:buChar char="•"/>
        <a:defRPr sz="2215" kern="1200">
          <a:solidFill>
            <a:schemeClr val="tx1"/>
          </a:solidFill>
          <a:latin typeface="+mn-lt"/>
          <a:ea typeface="MS PGothic" pitchFamily="34" charset="-128"/>
          <a:cs typeface="MS PGothic" charset="0"/>
        </a:defRPr>
      </a:lvl3pPr>
      <a:lvl4pPr marL="1477145"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4pPr>
      <a:lvl5pPr marL="1899186" indent="-211021" algn="l" defTabSz="422041" rtl="0" eaLnBrk="0" fontAlgn="base" hangingPunct="0">
        <a:spcBef>
          <a:spcPct val="20000"/>
        </a:spcBef>
        <a:spcAft>
          <a:spcPct val="0"/>
        </a:spcAft>
        <a:buFont typeface="Arial" panose="020B0604020202020204" pitchFamily="34" charset="0"/>
        <a:buChar char="»"/>
        <a:defRPr sz="1846" kern="1200">
          <a:solidFill>
            <a:schemeClr val="tx1"/>
          </a:solidFill>
          <a:latin typeface="+mn-lt"/>
          <a:ea typeface="MS PGothic" pitchFamily="34" charset="-128"/>
          <a:cs typeface="MS PGothic" charset="0"/>
        </a:defRPr>
      </a:lvl5pPr>
      <a:lvl6pPr marL="2321227" indent="-211021" algn="l" defTabSz="422041" rtl="0" eaLnBrk="1" latinLnBrk="0" hangingPunct="1">
        <a:spcBef>
          <a:spcPct val="20000"/>
        </a:spcBef>
        <a:buFont typeface="Arial"/>
        <a:buChar char="•"/>
        <a:defRPr sz="1846" kern="1200">
          <a:solidFill>
            <a:schemeClr val="tx1"/>
          </a:solidFill>
          <a:latin typeface="+mn-lt"/>
          <a:ea typeface="+mn-ea"/>
          <a:cs typeface="+mn-cs"/>
        </a:defRPr>
      </a:lvl6pPr>
      <a:lvl7pPr marL="2743269" indent="-211021" algn="l" defTabSz="422041" rtl="0" eaLnBrk="1" latinLnBrk="0" hangingPunct="1">
        <a:spcBef>
          <a:spcPct val="20000"/>
        </a:spcBef>
        <a:buFont typeface="Arial"/>
        <a:buChar char="•"/>
        <a:defRPr sz="1846" kern="1200">
          <a:solidFill>
            <a:schemeClr val="tx1"/>
          </a:solidFill>
          <a:latin typeface="+mn-lt"/>
          <a:ea typeface="+mn-ea"/>
          <a:cs typeface="+mn-cs"/>
        </a:defRPr>
      </a:lvl7pPr>
      <a:lvl8pPr marL="3165310" indent="-211021" algn="l" defTabSz="422041" rtl="0" eaLnBrk="1" latinLnBrk="0" hangingPunct="1">
        <a:spcBef>
          <a:spcPct val="20000"/>
        </a:spcBef>
        <a:buFont typeface="Arial"/>
        <a:buChar char="•"/>
        <a:defRPr sz="1846" kern="1200">
          <a:solidFill>
            <a:schemeClr val="tx1"/>
          </a:solidFill>
          <a:latin typeface="+mn-lt"/>
          <a:ea typeface="+mn-ea"/>
          <a:cs typeface="+mn-cs"/>
        </a:defRPr>
      </a:lvl8pPr>
      <a:lvl9pPr marL="3587351" indent="-211021" algn="l" defTabSz="422041" rtl="0" eaLnBrk="1" latinLnBrk="0" hangingPunct="1">
        <a:spcBef>
          <a:spcPct val="20000"/>
        </a:spcBef>
        <a:buFont typeface="Arial"/>
        <a:buChar char="•"/>
        <a:defRPr sz="1846" kern="1200">
          <a:solidFill>
            <a:schemeClr val="tx1"/>
          </a:solidFill>
          <a:latin typeface="+mn-lt"/>
          <a:ea typeface="+mn-ea"/>
          <a:cs typeface="+mn-cs"/>
        </a:defRPr>
      </a:lvl9pPr>
    </p:bodyStyle>
    <p:otherStyle>
      <a:defPPr>
        <a:defRPr lang="en-US"/>
      </a:defPPr>
      <a:lvl1pPr marL="0" algn="l" defTabSz="422041" rtl="0" eaLnBrk="1" latinLnBrk="0" hangingPunct="1">
        <a:defRPr sz="1662" kern="1200">
          <a:solidFill>
            <a:schemeClr val="tx1"/>
          </a:solidFill>
          <a:latin typeface="+mn-lt"/>
          <a:ea typeface="+mn-ea"/>
          <a:cs typeface="+mn-cs"/>
        </a:defRPr>
      </a:lvl1pPr>
      <a:lvl2pPr marL="422041" algn="l" defTabSz="422041" rtl="0" eaLnBrk="1" latinLnBrk="0" hangingPunct="1">
        <a:defRPr sz="1662" kern="1200">
          <a:solidFill>
            <a:schemeClr val="tx1"/>
          </a:solidFill>
          <a:latin typeface="+mn-lt"/>
          <a:ea typeface="+mn-ea"/>
          <a:cs typeface="+mn-cs"/>
        </a:defRPr>
      </a:lvl2pPr>
      <a:lvl3pPr marL="844083" algn="l" defTabSz="422041" rtl="0" eaLnBrk="1" latinLnBrk="0" hangingPunct="1">
        <a:defRPr sz="1662" kern="1200">
          <a:solidFill>
            <a:schemeClr val="tx1"/>
          </a:solidFill>
          <a:latin typeface="+mn-lt"/>
          <a:ea typeface="+mn-ea"/>
          <a:cs typeface="+mn-cs"/>
        </a:defRPr>
      </a:lvl3pPr>
      <a:lvl4pPr marL="1266124" algn="l" defTabSz="422041" rtl="0" eaLnBrk="1" latinLnBrk="0" hangingPunct="1">
        <a:defRPr sz="1662" kern="1200">
          <a:solidFill>
            <a:schemeClr val="tx1"/>
          </a:solidFill>
          <a:latin typeface="+mn-lt"/>
          <a:ea typeface="+mn-ea"/>
          <a:cs typeface="+mn-cs"/>
        </a:defRPr>
      </a:lvl4pPr>
      <a:lvl5pPr marL="1688165" algn="l" defTabSz="422041" rtl="0" eaLnBrk="1" latinLnBrk="0" hangingPunct="1">
        <a:defRPr sz="1662" kern="1200">
          <a:solidFill>
            <a:schemeClr val="tx1"/>
          </a:solidFill>
          <a:latin typeface="+mn-lt"/>
          <a:ea typeface="+mn-ea"/>
          <a:cs typeface="+mn-cs"/>
        </a:defRPr>
      </a:lvl5pPr>
      <a:lvl6pPr marL="2110207" algn="l" defTabSz="422041" rtl="0" eaLnBrk="1" latinLnBrk="0" hangingPunct="1">
        <a:defRPr sz="1662" kern="1200">
          <a:solidFill>
            <a:schemeClr val="tx1"/>
          </a:solidFill>
          <a:latin typeface="+mn-lt"/>
          <a:ea typeface="+mn-ea"/>
          <a:cs typeface="+mn-cs"/>
        </a:defRPr>
      </a:lvl6pPr>
      <a:lvl7pPr marL="2532248" algn="l" defTabSz="422041" rtl="0" eaLnBrk="1" latinLnBrk="0" hangingPunct="1">
        <a:defRPr sz="1662" kern="1200">
          <a:solidFill>
            <a:schemeClr val="tx1"/>
          </a:solidFill>
          <a:latin typeface="+mn-lt"/>
          <a:ea typeface="+mn-ea"/>
          <a:cs typeface="+mn-cs"/>
        </a:defRPr>
      </a:lvl7pPr>
      <a:lvl8pPr marL="2954289" algn="l" defTabSz="422041" rtl="0" eaLnBrk="1" latinLnBrk="0" hangingPunct="1">
        <a:defRPr sz="1662" kern="1200">
          <a:solidFill>
            <a:schemeClr val="tx1"/>
          </a:solidFill>
          <a:latin typeface="+mn-lt"/>
          <a:ea typeface="+mn-ea"/>
          <a:cs typeface="+mn-cs"/>
        </a:defRPr>
      </a:lvl8pPr>
      <a:lvl9pPr marL="3376331" algn="l" defTabSz="422041" rtl="0" eaLnBrk="1" latinLnBrk="0" hangingPunct="1">
        <a:defRPr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6"/>
          <p:cNvSpPr txBox="1">
            <a:spLocks noChangeArrowheads="1"/>
          </p:cNvSpPr>
          <p:nvPr/>
        </p:nvSpPr>
        <p:spPr bwMode="auto">
          <a:xfrm>
            <a:off x="1449388" y="2251075"/>
            <a:ext cx="5089525" cy="2000250"/>
          </a:xfrm>
          <a:prstGeom prst="rect">
            <a:avLst/>
          </a:prstGeom>
          <a:noFill/>
          <a:ln w="9525">
            <a:noFill/>
            <a:miter lim="800000"/>
            <a:headEnd/>
            <a:tailEnd/>
          </a:ln>
        </p:spPr>
        <p:txBody>
          <a:bodyPr>
            <a:spAutoFit/>
          </a:bodyPr>
          <a:lstStyle/>
          <a:p>
            <a:r>
              <a:rPr lang="en-US" b="1">
                <a:solidFill>
                  <a:schemeClr val="bg1"/>
                </a:solidFill>
                <a:latin typeface="Gill Sans MT" pitchFamily="34" charset="0"/>
              </a:rPr>
              <a:t>PRESENTATION TITLE</a:t>
            </a:r>
          </a:p>
          <a:p>
            <a:endParaRPr lang="en-US" sz="1800">
              <a:solidFill>
                <a:schemeClr val="bg1"/>
              </a:solidFill>
              <a:latin typeface="Gill Sans" pitchFamily="-84" charset="0"/>
            </a:endParaRPr>
          </a:p>
          <a:p>
            <a:r>
              <a:rPr lang="en-US" sz="1800">
                <a:solidFill>
                  <a:schemeClr val="bg1"/>
                </a:solidFill>
                <a:latin typeface="Gill Sans Light" pitchFamily="-84" charset="0"/>
              </a:rPr>
              <a:t>Presented by:</a:t>
            </a:r>
          </a:p>
          <a:p>
            <a:r>
              <a:rPr lang="en-US" sz="1800">
                <a:solidFill>
                  <a:schemeClr val="bg1"/>
                </a:solidFill>
                <a:latin typeface="Gill Sans Light" pitchFamily="-84" charset="0"/>
              </a:rPr>
              <a:t>Name Surname</a:t>
            </a:r>
          </a:p>
          <a:p>
            <a:r>
              <a:rPr lang="en-US" sz="1800">
                <a:solidFill>
                  <a:schemeClr val="bg1"/>
                </a:solidFill>
                <a:latin typeface="Gill Sans Light" pitchFamily="-84" charset="0"/>
              </a:rPr>
              <a:t>Directorate</a:t>
            </a:r>
          </a:p>
          <a:p>
            <a:endParaRPr lang="en-US" sz="1400">
              <a:solidFill>
                <a:schemeClr val="bg1"/>
              </a:solidFill>
              <a:latin typeface="Gill Sans Light" pitchFamily="-84" charset="0"/>
            </a:endParaRPr>
          </a:p>
          <a:p>
            <a:r>
              <a:rPr lang="en-US" sz="1400">
                <a:solidFill>
                  <a:schemeClr val="bg1"/>
                </a:solidFill>
                <a:latin typeface="Gill Sans Light" pitchFamily="-84" charset="0"/>
              </a:rPr>
              <a:t>Date</a:t>
            </a:r>
          </a:p>
        </p:txBody>
      </p:sp>
      <p:pic>
        <p:nvPicPr>
          <p:cNvPr id="13315" name="Picture 1" descr="DWS Slide Cover3.pdf"/>
          <p:cNvPicPr>
            <a:picLocks noChangeAspect="1"/>
          </p:cNvPicPr>
          <p:nvPr/>
        </p:nvPicPr>
        <p:blipFill>
          <a:blip r:embed="rId3"/>
          <a:srcRect/>
          <a:stretch>
            <a:fillRect/>
          </a:stretch>
        </p:blipFill>
        <p:spPr bwMode="auto">
          <a:xfrm>
            <a:off x="0" y="0"/>
            <a:ext cx="9180513" cy="6884988"/>
          </a:xfrm>
          <a:prstGeom prst="rect">
            <a:avLst/>
          </a:prstGeom>
          <a:noFill/>
          <a:ln w="9525">
            <a:noFill/>
            <a:miter lim="800000"/>
            <a:headEnd/>
            <a:tailEnd/>
          </a:ln>
        </p:spPr>
      </p:pic>
      <p:pic>
        <p:nvPicPr>
          <p:cNvPr id="13316" name="Picture 1" descr="DWS Slide Cover pic4.jpg"/>
          <p:cNvPicPr>
            <a:picLocks noChangeAspect="1"/>
          </p:cNvPicPr>
          <p:nvPr/>
        </p:nvPicPr>
        <p:blipFill>
          <a:blip r:embed="rId4"/>
          <a:srcRect/>
          <a:stretch>
            <a:fillRect/>
          </a:stretch>
        </p:blipFill>
        <p:spPr bwMode="auto">
          <a:xfrm>
            <a:off x="-36513" y="1512888"/>
            <a:ext cx="9180513" cy="5032375"/>
          </a:xfrm>
          <a:prstGeom prst="rect">
            <a:avLst/>
          </a:prstGeom>
          <a:noFill/>
          <a:ln w="9525">
            <a:noFill/>
            <a:miter lim="800000"/>
            <a:headEnd/>
            <a:tailEnd/>
          </a:ln>
        </p:spPr>
      </p:pic>
      <p:sp>
        <p:nvSpPr>
          <p:cNvPr id="5" name="Title 4"/>
          <p:cNvSpPr>
            <a:spLocks noGrp="1"/>
          </p:cNvSpPr>
          <p:nvPr>
            <p:ph type="ctrTitle"/>
          </p:nvPr>
        </p:nvSpPr>
        <p:spPr>
          <a:xfrm>
            <a:off x="317964" y="2166965"/>
            <a:ext cx="8431400" cy="1381453"/>
          </a:xfrm>
        </p:spPr>
        <p:txBody>
          <a:bodyPr/>
          <a:lstStyle/>
          <a:p>
            <a:pPr eaLnBrk="1" hangingPunct="1">
              <a:defRPr/>
            </a:pPr>
            <a:r>
              <a:rPr lang="en-US" b="1" dirty="0">
                <a:solidFill>
                  <a:schemeClr val="tx1"/>
                </a:solidFill>
                <a:latin typeface="Arial" panose="020B0604020202020204" pitchFamily="34" charset="0"/>
                <a:cs typeface="Arial" panose="020B0604020202020204" pitchFamily="34" charset="0"/>
              </a:rPr>
              <a:t>STATUS OF TEMBA  DRINKING WATER AND ROOIWAL WASTEWATER TREATMENT WORKS </a:t>
            </a:r>
            <a:br>
              <a:rPr lang="en-US" b="1" dirty="0">
                <a:solidFill>
                  <a:schemeClr val="tx1"/>
                </a:solidFill>
                <a:latin typeface="Arial" panose="020B0604020202020204" pitchFamily="34" charset="0"/>
                <a:cs typeface="Arial" panose="020B0604020202020204" pitchFamily="34" charset="0"/>
              </a:rPr>
            </a:br>
            <a:br>
              <a:rPr lang="en-US" b="1" dirty="0">
                <a:solidFill>
                  <a:schemeClr val="tx1"/>
                </a:solidFill>
                <a:latin typeface="Arial" panose="020B0604020202020204" pitchFamily="34" charset="0"/>
                <a:cs typeface="Arial" panose="020B0604020202020204" pitchFamily="34" charset="0"/>
              </a:rPr>
            </a:br>
            <a:endParaRPr lang="en-ZA" dirty="0">
              <a:solidFill>
                <a:schemeClr val="tx1"/>
              </a:solidFill>
              <a:latin typeface="Arial" panose="020B0604020202020204" pitchFamily="34" charset="0"/>
              <a:cs typeface="Arial" panose="020B0604020202020204" pitchFamily="34" charset="0"/>
            </a:endParaRPr>
          </a:p>
        </p:txBody>
      </p:sp>
      <p:sp>
        <p:nvSpPr>
          <p:cNvPr id="6" name="Title 4"/>
          <p:cNvSpPr txBox="1">
            <a:spLocks/>
          </p:cNvSpPr>
          <p:nvPr/>
        </p:nvSpPr>
        <p:spPr>
          <a:xfrm>
            <a:off x="317964" y="3886584"/>
            <a:ext cx="6220949" cy="972020"/>
          </a:xfrm>
          <a:prstGeom prst="rect">
            <a:avLst/>
          </a:prstGeom>
        </p:spPr>
        <p:txBody>
          <a:bodyPr/>
          <a:lstStyle>
            <a:lvl1pPr algn="l" defTabSz="422041" rtl="0" eaLnBrk="0" fontAlgn="base" hangingPunct="0">
              <a:spcBef>
                <a:spcPct val="0"/>
              </a:spcBef>
              <a:spcAft>
                <a:spcPct val="0"/>
              </a:spcAft>
              <a:defRPr lang="en-US" sz="2400" kern="1200" dirty="0" smtClean="0">
                <a:solidFill>
                  <a:schemeClr val="bg2">
                    <a:lumMod val="25000"/>
                  </a:schemeClr>
                </a:solidFill>
                <a:latin typeface="Gill Snas" charset="0"/>
                <a:ea typeface="ＭＳ Ｐゴシック" charset="0"/>
                <a:cs typeface="Gill Snas"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eaLnBrk="1" hangingPunct="1">
              <a:defRPr/>
            </a:pPr>
            <a:r>
              <a:rPr lang="en-US" sz="2000" b="1" dirty="0">
                <a:solidFill>
                  <a:schemeClr val="tx1"/>
                </a:solidFill>
                <a:latin typeface="Arial" panose="020B0604020202020204" pitchFamily="34" charset="0"/>
                <a:cs typeface="Arial" panose="020B0604020202020204" pitchFamily="34" charset="0"/>
              </a:rPr>
              <a:t>Presented by: </a:t>
            </a:r>
          </a:p>
          <a:p>
            <a:pPr eaLnBrk="1" hangingPunct="1">
              <a:lnSpc>
                <a:spcPct val="150000"/>
              </a:lnSpc>
              <a:defRPr/>
            </a:pPr>
            <a:r>
              <a:rPr lang="en-US" sz="2000" dirty="0">
                <a:solidFill>
                  <a:schemeClr val="tx1"/>
                </a:solidFill>
                <a:latin typeface="Arial" panose="020B0604020202020204" pitchFamily="34" charset="0"/>
                <a:cs typeface="Arial" panose="020B0604020202020204" pitchFamily="34" charset="0"/>
              </a:rPr>
              <a:t>Mr. S Notoane / Mr. S </a:t>
            </a:r>
            <a:r>
              <a:rPr lang="en-US" sz="2000" dirty="0" err="1">
                <a:solidFill>
                  <a:schemeClr val="tx1"/>
                </a:solidFill>
                <a:latin typeface="Arial" panose="020B0604020202020204" pitchFamily="34" charset="0"/>
                <a:cs typeface="Arial" panose="020B0604020202020204" pitchFamily="34" charset="0"/>
              </a:rPr>
              <a:t>Maphangula</a:t>
            </a:r>
            <a:endParaRPr lang="en-US" sz="2000" dirty="0">
              <a:solidFill>
                <a:schemeClr val="tx1"/>
              </a:solidFill>
              <a:latin typeface="Arial" panose="020B0604020202020204" pitchFamily="34" charset="0"/>
              <a:cs typeface="Arial" panose="020B0604020202020204" pitchFamily="34" charset="0"/>
            </a:endParaRPr>
          </a:p>
        </p:txBody>
      </p:sp>
      <p:sp>
        <p:nvSpPr>
          <p:cNvPr id="7" name="Title 4"/>
          <p:cNvSpPr txBox="1">
            <a:spLocks/>
          </p:cNvSpPr>
          <p:nvPr/>
        </p:nvSpPr>
        <p:spPr>
          <a:xfrm>
            <a:off x="317964" y="5224065"/>
            <a:ext cx="6220949" cy="972020"/>
          </a:xfrm>
          <a:prstGeom prst="rect">
            <a:avLst/>
          </a:prstGeom>
        </p:spPr>
        <p:txBody>
          <a:bodyPr/>
          <a:lstStyle>
            <a:lvl1pPr algn="l" defTabSz="422041" rtl="0" eaLnBrk="0" fontAlgn="base" hangingPunct="0">
              <a:spcBef>
                <a:spcPct val="0"/>
              </a:spcBef>
              <a:spcAft>
                <a:spcPct val="0"/>
              </a:spcAft>
              <a:defRPr lang="en-US" sz="2400" kern="1200" dirty="0" smtClean="0">
                <a:solidFill>
                  <a:schemeClr val="bg2">
                    <a:lumMod val="25000"/>
                  </a:schemeClr>
                </a:solidFill>
                <a:latin typeface="Gill Snas" charset="0"/>
                <a:ea typeface="ＭＳ Ｐゴシック" charset="0"/>
                <a:cs typeface="Gill Snas" charset="0"/>
              </a:defRPr>
            </a:lvl1pPr>
            <a:lvl2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2pPr>
            <a:lvl3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3pPr>
            <a:lvl4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4pPr>
            <a:lvl5pPr algn="ctr" defTabSz="422041" rtl="0" eaLnBrk="0" fontAlgn="base" hangingPunct="0">
              <a:spcBef>
                <a:spcPct val="0"/>
              </a:spcBef>
              <a:spcAft>
                <a:spcPct val="0"/>
              </a:spcAft>
              <a:defRPr sz="4062">
                <a:solidFill>
                  <a:schemeClr val="tx1"/>
                </a:solidFill>
                <a:latin typeface="Calibri" pitchFamily="34" charset="0"/>
                <a:ea typeface="MS PGothic" pitchFamily="34" charset="-128"/>
                <a:cs typeface="MS PGothic" charset="0"/>
              </a:defRPr>
            </a:lvl5pPr>
            <a:lvl6pPr marL="422041" algn="ctr" defTabSz="422041" rtl="0" fontAlgn="base">
              <a:spcBef>
                <a:spcPct val="0"/>
              </a:spcBef>
              <a:spcAft>
                <a:spcPct val="0"/>
              </a:spcAft>
              <a:defRPr sz="4062">
                <a:solidFill>
                  <a:schemeClr val="tx1"/>
                </a:solidFill>
                <a:latin typeface="Calibri" pitchFamily="34" charset="0"/>
              </a:defRPr>
            </a:lvl6pPr>
            <a:lvl7pPr marL="844083" algn="ctr" defTabSz="422041" rtl="0" fontAlgn="base">
              <a:spcBef>
                <a:spcPct val="0"/>
              </a:spcBef>
              <a:spcAft>
                <a:spcPct val="0"/>
              </a:spcAft>
              <a:defRPr sz="4062">
                <a:solidFill>
                  <a:schemeClr val="tx1"/>
                </a:solidFill>
                <a:latin typeface="Calibri" pitchFamily="34" charset="0"/>
              </a:defRPr>
            </a:lvl7pPr>
            <a:lvl8pPr marL="1266124" algn="ctr" defTabSz="422041" rtl="0" fontAlgn="base">
              <a:spcBef>
                <a:spcPct val="0"/>
              </a:spcBef>
              <a:spcAft>
                <a:spcPct val="0"/>
              </a:spcAft>
              <a:defRPr sz="4062">
                <a:solidFill>
                  <a:schemeClr val="tx1"/>
                </a:solidFill>
                <a:latin typeface="Calibri" pitchFamily="34" charset="0"/>
              </a:defRPr>
            </a:lvl8pPr>
            <a:lvl9pPr marL="1688165" algn="ctr" defTabSz="422041" rtl="0" fontAlgn="base">
              <a:spcBef>
                <a:spcPct val="0"/>
              </a:spcBef>
              <a:spcAft>
                <a:spcPct val="0"/>
              </a:spcAft>
              <a:defRPr sz="4062">
                <a:solidFill>
                  <a:schemeClr val="tx1"/>
                </a:solidFill>
                <a:latin typeface="Calibri" pitchFamily="34" charset="0"/>
              </a:defRPr>
            </a:lvl9pPr>
          </a:lstStyle>
          <a:p>
            <a:pPr eaLnBrk="1" hangingPunct="1">
              <a:defRPr/>
            </a:pPr>
            <a:r>
              <a:rPr lang="en-US" sz="1800" dirty="0">
                <a:solidFill>
                  <a:schemeClr val="tx1"/>
                </a:solidFill>
              </a:rPr>
              <a:t>16 November 2021</a:t>
            </a:r>
          </a:p>
        </p:txBody>
      </p:sp>
      <p:pic>
        <p:nvPicPr>
          <p:cNvPr id="8" name="Picture 7" descr="Description: COTFCcmyk.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159850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168" y="274638"/>
            <a:ext cx="6824694" cy="1143000"/>
          </a:xfrm>
        </p:spPr>
        <p:txBody>
          <a:bodyPr/>
          <a:lstStyle/>
          <a:p>
            <a:r>
              <a:rPr lang="en-ZA" dirty="0"/>
              <a:t>Background: Temba water treatment works (cont.)</a:t>
            </a:r>
          </a:p>
        </p:txBody>
      </p:sp>
      <p:sp>
        <p:nvSpPr>
          <p:cNvPr id="3" name="Content Placeholder 2"/>
          <p:cNvSpPr>
            <a:spLocks noGrp="1"/>
          </p:cNvSpPr>
          <p:nvPr>
            <p:ph idx="1"/>
          </p:nvPr>
        </p:nvSpPr>
        <p:spPr>
          <a:xfrm>
            <a:off x="457200" y="1525256"/>
            <a:ext cx="8229600" cy="4525963"/>
          </a:xfrm>
        </p:spPr>
        <p:txBody>
          <a:bodyPr/>
          <a:lstStyle/>
          <a:p>
            <a:pPr marL="285750" indent="-285750" algn="just">
              <a:lnSpc>
                <a:spcPct val="150000"/>
              </a:lnSpc>
              <a:spcBef>
                <a:spcPct val="0"/>
              </a:spcBef>
              <a:defRPr/>
            </a:pPr>
            <a:endParaRPr lang="en-ZA" altLang="en-US" sz="2000" dirty="0">
              <a:ea typeface="ＭＳ Ｐゴシック" pitchFamily="34" charset="-128"/>
            </a:endParaRPr>
          </a:p>
          <a:p>
            <a:pPr marL="285750" indent="-285750" algn="just">
              <a:lnSpc>
                <a:spcPct val="150000"/>
              </a:lnSpc>
              <a:spcBef>
                <a:spcPct val="0"/>
              </a:spcBef>
              <a:defRPr/>
            </a:pPr>
            <a:r>
              <a:rPr lang="en-ZA" altLang="en-US" sz="2000" dirty="0">
                <a:ea typeface="ＭＳ Ｐゴシック" pitchFamily="34" charset="-128"/>
              </a:rPr>
              <a:t>DWS has been receiving complaints regarding the quality of drinking water at Hammanskraal .</a:t>
            </a:r>
          </a:p>
          <a:p>
            <a:pPr marL="285750" indent="-285750" algn="just">
              <a:lnSpc>
                <a:spcPct val="150000"/>
              </a:lnSpc>
              <a:spcBef>
                <a:spcPct val="0"/>
              </a:spcBef>
              <a:defRPr/>
            </a:pPr>
            <a:r>
              <a:rPr lang="en-ZA" altLang="en-US" sz="2000" dirty="0">
                <a:ea typeface="ＭＳ Ｐゴシック" pitchFamily="34" charset="-128"/>
              </a:rPr>
              <a:t>In 2018, the community finally also reported the matter the South African Human Rights Commission (</a:t>
            </a:r>
            <a:r>
              <a:rPr lang="en-ZA" altLang="en-US" sz="2000" dirty="0" err="1">
                <a:ea typeface="ＭＳ Ｐゴシック" pitchFamily="34" charset="-128"/>
              </a:rPr>
              <a:t>SAHRC</a:t>
            </a:r>
            <a:r>
              <a:rPr lang="en-ZA" altLang="en-US" sz="2000" dirty="0">
                <a:ea typeface="ＭＳ Ｐゴシック" pitchFamily="34" charset="-128"/>
              </a:rPr>
              <a:t>).</a:t>
            </a:r>
          </a:p>
          <a:p>
            <a:pPr marL="285750" indent="-285750" algn="just">
              <a:lnSpc>
                <a:spcPct val="150000"/>
              </a:lnSpc>
              <a:spcBef>
                <a:spcPct val="0"/>
              </a:spcBef>
              <a:defRPr/>
            </a:pPr>
            <a:r>
              <a:rPr lang="en-ZA" altLang="en-US" sz="2000" dirty="0">
                <a:ea typeface="ＭＳ Ｐゴシック" pitchFamily="34" charset="-128"/>
              </a:rPr>
              <a:t>This led to the start of engagements between </a:t>
            </a:r>
            <a:r>
              <a:rPr lang="en-ZA" altLang="en-US" sz="2000" dirty="0" err="1">
                <a:ea typeface="ＭＳ Ｐゴシック" pitchFamily="34" charset="-128"/>
              </a:rPr>
              <a:t>SAHRC</a:t>
            </a:r>
            <a:r>
              <a:rPr lang="en-ZA" altLang="en-US" sz="2000" dirty="0">
                <a:ea typeface="ＭＳ Ｐゴシック" pitchFamily="34" charset="-128"/>
              </a:rPr>
              <a:t>, </a:t>
            </a:r>
            <a:r>
              <a:rPr lang="en-ZA" altLang="en-US" sz="2000" dirty="0" err="1">
                <a:ea typeface="ＭＳ Ｐゴシック" pitchFamily="34" charset="-128"/>
              </a:rPr>
              <a:t>CoT</a:t>
            </a:r>
            <a:r>
              <a:rPr lang="en-ZA" altLang="en-US" sz="2000" dirty="0">
                <a:ea typeface="ＭＳ Ｐゴシック" pitchFamily="34" charset="-128"/>
              </a:rPr>
              <a:t> and DWS .</a:t>
            </a:r>
          </a:p>
          <a:p>
            <a:pPr marL="0" indent="0" algn="just">
              <a:lnSpc>
                <a:spcPct val="150000"/>
              </a:lnSpc>
              <a:spcBef>
                <a:spcPct val="0"/>
              </a:spcBef>
              <a:buNone/>
              <a:defRPr/>
            </a:pPr>
            <a:endParaRPr lang="en-ZA" altLang="en-US" sz="2000" dirty="0">
              <a:ea typeface="ＭＳ Ｐゴシック" pitchFamily="34" charset="-128"/>
            </a:endParaRPr>
          </a:p>
          <a:p>
            <a:pPr algn="just"/>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10</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20632354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613" y="274638"/>
            <a:ext cx="6976085" cy="770938"/>
          </a:xfrm>
        </p:spPr>
        <p:txBody>
          <a:bodyPr/>
          <a:lstStyle/>
          <a:p>
            <a:r>
              <a:rPr lang="en-ZA" dirty="0"/>
              <a:t>Portfolio Committee directive</a:t>
            </a:r>
          </a:p>
        </p:txBody>
      </p:sp>
      <p:sp>
        <p:nvSpPr>
          <p:cNvPr id="3" name="Content Placeholder 2"/>
          <p:cNvSpPr>
            <a:spLocks noGrp="1"/>
          </p:cNvSpPr>
          <p:nvPr>
            <p:ph idx="1"/>
          </p:nvPr>
        </p:nvSpPr>
        <p:spPr>
          <a:xfrm>
            <a:off x="250723" y="1045576"/>
            <a:ext cx="8436077" cy="5185618"/>
          </a:xfrm>
        </p:spPr>
        <p:txBody>
          <a:bodyPr/>
          <a:lstStyle/>
          <a:p>
            <a:pPr algn="just"/>
            <a:endParaRPr lang="en-GB" sz="2000" dirty="0"/>
          </a:p>
          <a:p>
            <a:pPr marL="0" indent="0" algn="just">
              <a:buNone/>
            </a:pPr>
            <a:r>
              <a:rPr lang="en-GB" sz="2000" dirty="0"/>
              <a:t>During the portfolio committee meeting that was held on 30 August 2019, the Portfolio Committee recommended the CoT to do the following after observing the dire state of affairs:</a:t>
            </a:r>
            <a:endParaRPr lang="en-ZA" sz="2000" dirty="0"/>
          </a:p>
          <a:p>
            <a:pPr algn="just"/>
            <a:r>
              <a:rPr lang="en-GB" sz="2000" dirty="0"/>
              <a:t>The CoT within 24 hours source chlorine and ensure that effluent is treated and provides the Department with a progress report. </a:t>
            </a:r>
          </a:p>
          <a:p>
            <a:pPr lvl="1" algn="just"/>
            <a:r>
              <a:rPr lang="en-GB" sz="1600" dirty="0"/>
              <a:t>The City attended to the chlorine dosing station immediately to ensure that it is operational. DWS visited the plant and confirmed that the matter was resolved.   </a:t>
            </a:r>
            <a:endParaRPr lang="en-ZA" sz="1600" dirty="0"/>
          </a:p>
          <a:p>
            <a:pPr lvl="0" algn="just"/>
            <a:r>
              <a:rPr lang="en-GB" sz="2000" dirty="0"/>
              <a:t>Consider appointing Water Services Providers to perform the operation and maintenance function for both Rooiwal WWTW and Temba WTW. </a:t>
            </a:r>
          </a:p>
          <a:p>
            <a:pPr lvl="1" algn="just"/>
            <a:r>
              <a:rPr lang="en-GB" sz="1600" dirty="0"/>
              <a:t>The Water Services Provider could be appointed for a short term to stabilise the plants thus giving the </a:t>
            </a:r>
            <a:r>
              <a:rPr lang="en-GB" sz="1600" dirty="0" err="1"/>
              <a:t>CoT</a:t>
            </a:r>
            <a:r>
              <a:rPr lang="en-GB" sz="1600" dirty="0"/>
              <a:t> opportunity to recruit key personnel to properly operate and maintain the plants. </a:t>
            </a:r>
          </a:p>
          <a:p>
            <a:pPr lvl="1" algn="just"/>
            <a:r>
              <a:rPr lang="en-GB" sz="1600" dirty="0"/>
              <a:t>The City has engaged with both Magalies and ERWAT for collaboration on water and waste water treatment plants. MoU’s have been finalised and the appointments are currently being finalised. </a:t>
            </a:r>
            <a:endParaRPr lang="en-ZA" sz="1600" dirty="0"/>
          </a:p>
          <a:p>
            <a:pPr algn="just"/>
            <a:endParaRPr lang="en-ZA"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11</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190083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946" y="154718"/>
            <a:ext cx="7466590" cy="770938"/>
          </a:xfrm>
        </p:spPr>
        <p:txBody>
          <a:bodyPr/>
          <a:lstStyle/>
          <a:p>
            <a:r>
              <a:rPr lang="en-ZA" dirty="0"/>
              <a:t>Portfolio Committee directive (cont.)</a:t>
            </a:r>
          </a:p>
        </p:txBody>
      </p:sp>
      <p:sp>
        <p:nvSpPr>
          <p:cNvPr id="3" name="Content Placeholder 2"/>
          <p:cNvSpPr>
            <a:spLocks noGrp="1"/>
          </p:cNvSpPr>
          <p:nvPr>
            <p:ph idx="1"/>
          </p:nvPr>
        </p:nvSpPr>
        <p:spPr>
          <a:xfrm>
            <a:off x="457200" y="1045576"/>
            <a:ext cx="8229600" cy="5025440"/>
          </a:xfrm>
        </p:spPr>
        <p:txBody>
          <a:bodyPr/>
          <a:lstStyle/>
          <a:p>
            <a:pPr lvl="0" algn="just"/>
            <a:r>
              <a:rPr lang="en-GB" sz="2000" dirty="0"/>
              <a:t>Do detailed assessments and a plan of the challenges and solutions including funding at the </a:t>
            </a:r>
            <a:r>
              <a:rPr lang="en-GB" sz="2000" dirty="0" err="1"/>
              <a:t>Rooiwaal</a:t>
            </a:r>
            <a:r>
              <a:rPr lang="en-GB" sz="2000" dirty="0"/>
              <a:t> WWTW and Temba water purification plant. </a:t>
            </a:r>
          </a:p>
          <a:p>
            <a:pPr lvl="0" algn="just"/>
            <a:r>
              <a:rPr lang="en-GB" sz="2000" dirty="0"/>
              <a:t>Develop an integrated intervention plan that will address the </a:t>
            </a:r>
            <a:r>
              <a:rPr lang="en-GB" sz="2000" dirty="0" err="1"/>
              <a:t>Rooiwaal</a:t>
            </a:r>
            <a:r>
              <a:rPr lang="en-GB" sz="2000" dirty="0"/>
              <a:t>, the Apies River, the Leeuwkraal Dam and finally the Temba Water purification works.</a:t>
            </a:r>
          </a:p>
          <a:p>
            <a:pPr lvl="1" algn="just"/>
            <a:r>
              <a:rPr lang="en-GB" sz="1800" dirty="0"/>
              <a:t>The Action Plan was developed and tabled to the Committee on 10 September 2020 </a:t>
            </a:r>
          </a:p>
          <a:p>
            <a:pPr lvl="0" algn="just"/>
            <a:r>
              <a:rPr lang="en-GB" sz="2000" dirty="0"/>
              <a:t>The </a:t>
            </a:r>
            <a:r>
              <a:rPr lang="en-GB" sz="2000" dirty="0" err="1"/>
              <a:t>CoT</a:t>
            </a:r>
            <a:r>
              <a:rPr lang="en-GB" sz="2000" dirty="0"/>
              <a:t> is advised to reprioritise its budget including the grants to fund the urgent upgrades and needed </a:t>
            </a:r>
            <a:r>
              <a:rPr lang="en-GB" sz="2000" dirty="0" err="1"/>
              <a:t>O&amp;M</a:t>
            </a:r>
            <a:r>
              <a:rPr lang="en-GB" sz="2000" dirty="0"/>
              <a:t> including the appointment of Water Service Providers. </a:t>
            </a:r>
          </a:p>
          <a:p>
            <a:pPr lvl="1" algn="just"/>
            <a:r>
              <a:rPr lang="en-GB" sz="1800" dirty="0"/>
              <a:t>In the Urban Settlement Development Grant (USDG) Municipal quarterly review meeting held on the 15 August 2019, Department of Human Settlement; Water and Sanitation directed the CoT to reprioritise its USDG allocation to sort out the Hammanskraal water situation as well as the Rooiwal WWTW emergency. </a:t>
            </a:r>
            <a:endParaRPr lang="en-ZA" sz="18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12</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616259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01" y="154718"/>
            <a:ext cx="7460535" cy="770938"/>
          </a:xfrm>
        </p:spPr>
        <p:txBody>
          <a:bodyPr/>
          <a:lstStyle/>
          <a:p>
            <a:r>
              <a:rPr lang="en-ZA" dirty="0"/>
              <a:t>Portfolio Committee directive (cont.)</a:t>
            </a:r>
          </a:p>
        </p:txBody>
      </p:sp>
      <p:sp>
        <p:nvSpPr>
          <p:cNvPr id="3" name="Content Placeholder 2"/>
          <p:cNvSpPr>
            <a:spLocks noGrp="1"/>
          </p:cNvSpPr>
          <p:nvPr>
            <p:ph idx="1"/>
          </p:nvPr>
        </p:nvSpPr>
        <p:spPr>
          <a:xfrm>
            <a:off x="457200" y="1495402"/>
            <a:ext cx="8229600" cy="4131108"/>
          </a:xfrm>
        </p:spPr>
        <p:txBody>
          <a:bodyPr/>
          <a:lstStyle/>
          <a:p>
            <a:pPr lvl="0" algn="just"/>
            <a:r>
              <a:rPr lang="en-GB" sz="2000" dirty="0"/>
              <a:t>Urgently address the security situation at all the key water and sanitation infrastructure.</a:t>
            </a:r>
            <a:endParaRPr lang="en-ZA" sz="2000" dirty="0"/>
          </a:p>
          <a:p>
            <a:pPr lvl="0" algn="just"/>
            <a:r>
              <a:rPr lang="en-GB" sz="2000" dirty="0"/>
              <a:t>Ensure that all residents of Hammanskraal are supplied with potable water immediately.</a:t>
            </a:r>
            <a:endParaRPr lang="en-ZA" sz="2000" dirty="0"/>
          </a:p>
          <a:p>
            <a:pPr lvl="0" algn="just"/>
            <a:r>
              <a:rPr lang="en-GB" sz="2000" dirty="0"/>
              <a:t>Residence of </a:t>
            </a:r>
            <a:r>
              <a:rPr lang="en-GB" sz="2000" dirty="0" err="1"/>
              <a:t>Hammanskraal</a:t>
            </a:r>
            <a:r>
              <a:rPr lang="en-GB" sz="2000" dirty="0"/>
              <a:t> are engaged immediately on sources of portable water being supplied to them, </a:t>
            </a:r>
            <a:r>
              <a:rPr lang="en-GB" sz="2000" dirty="0" err="1"/>
              <a:t>CoT</a:t>
            </a:r>
            <a:r>
              <a:rPr lang="en-GB" sz="2000" dirty="0"/>
              <a:t> to supply residence with a schedule of water supply with water tankers as per </a:t>
            </a:r>
            <a:r>
              <a:rPr lang="en-GB" sz="2000" dirty="0" err="1"/>
              <a:t>CoT</a:t>
            </a:r>
            <a:r>
              <a:rPr lang="en-GB" sz="2000" dirty="0"/>
              <a:t> report to the Portfolio Committee, ensure that the tanked water is free (monetary and otherwise), establish monitoring mechanism to ensure quality assurance and mechanism to address challenges where they occur.</a:t>
            </a:r>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13</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1438963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668" y="4818"/>
            <a:ext cx="8060042" cy="1143000"/>
          </a:xfrm>
        </p:spPr>
        <p:txBody>
          <a:bodyPr/>
          <a:lstStyle/>
          <a:p>
            <a:pPr algn="l"/>
            <a:r>
              <a:rPr lang="en-ZA" sz="3200" dirty="0"/>
              <a:t>Progress report: subsequent to engagements with Portfolio Committee</a:t>
            </a:r>
          </a:p>
        </p:txBody>
      </p:sp>
      <p:sp>
        <p:nvSpPr>
          <p:cNvPr id="3" name="Content Placeholder 2"/>
          <p:cNvSpPr>
            <a:spLocks noGrp="1"/>
          </p:cNvSpPr>
          <p:nvPr>
            <p:ph idx="1"/>
          </p:nvPr>
        </p:nvSpPr>
        <p:spPr>
          <a:xfrm>
            <a:off x="417838" y="1147818"/>
            <a:ext cx="8229600" cy="4991877"/>
          </a:xfrm>
        </p:spPr>
        <p:txBody>
          <a:bodyPr/>
          <a:lstStyle/>
          <a:p>
            <a:pPr algn="just">
              <a:spcBef>
                <a:spcPts val="600"/>
              </a:spcBef>
              <a:spcAft>
                <a:spcPts val="600"/>
              </a:spcAft>
              <a:buSzPct val="130000"/>
              <a:defRPr/>
            </a:pPr>
            <a:r>
              <a:rPr lang="en-US" altLang="en-US" sz="2000" dirty="0">
                <a:ea typeface="ＭＳ Ｐゴシック" pitchFamily="34" charset="-128"/>
              </a:rPr>
              <a:t>ERWAT and Magalies Water were engaged by COT for collaboration in the operation of Temba WTW and </a:t>
            </a:r>
            <a:r>
              <a:rPr lang="en-US" altLang="en-US" sz="2000" dirty="0" err="1">
                <a:ea typeface="ＭＳ Ｐゴシック" pitchFamily="34" charset="-128"/>
              </a:rPr>
              <a:t>Rooiwaal</a:t>
            </a:r>
            <a:r>
              <a:rPr lang="en-US" altLang="en-US" sz="2000" dirty="0">
                <a:ea typeface="ＭＳ Ｐゴシック" pitchFamily="34" charset="-128"/>
              </a:rPr>
              <a:t> WWTW</a:t>
            </a:r>
          </a:p>
          <a:p>
            <a:pPr algn="just">
              <a:spcBef>
                <a:spcPts val="600"/>
              </a:spcBef>
              <a:spcAft>
                <a:spcPts val="600"/>
              </a:spcAft>
              <a:buSzPct val="130000"/>
              <a:defRPr/>
            </a:pPr>
            <a:r>
              <a:rPr lang="en-US" altLang="en-US" sz="2000" dirty="0">
                <a:ea typeface="ＭＳ Ｐゴシック" pitchFamily="34" charset="-128"/>
              </a:rPr>
              <a:t>Memorandum of understanding (MoU) and Service Level Agreements (SLA) have been finalized and the progress is as follows:</a:t>
            </a:r>
          </a:p>
          <a:p>
            <a:pPr lvl="1">
              <a:lnSpc>
                <a:spcPct val="150000"/>
              </a:lnSpc>
              <a:spcBef>
                <a:spcPct val="0"/>
              </a:spcBef>
              <a:defRPr/>
            </a:pPr>
            <a:r>
              <a:rPr lang="en-ZA" altLang="en-US" sz="1600" dirty="0">
                <a:ea typeface="ＭＳ Ｐゴシック" pitchFamily="34" charset="-128"/>
              </a:rPr>
              <a:t>ERWAT MoU and SLA have been finalised.</a:t>
            </a:r>
          </a:p>
          <a:p>
            <a:pPr lvl="1">
              <a:lnSpc>
                <a:spcPct val="150000"/>
              </a:lnSpc>
              <a:spcBef>
                <a:spcPct val="0"/>
              </a:spcBef>
              <a:defRPr/>
            </a:pPr>
            <a:r>
              <a:rPr lang="en-ZA" altLang="en-US" sz="1600" dirty="0">
                <a:ea typeface="ＭＳ Ｐゴシック" pitchFamily="34" charset="-128"/>
              </a:rPr>
              <a:t>Magalies MoU is finalised; SLA currently being vetted by CoT legal</a:t>
            </a:r>
            <a:endParaRPr lang="en-US" altLang="en-US" sz="1600" dirty="0">
              <a:ea typeface="ＭＳ Ｐゴシック" pitchFamily="34" charset="-128"/>
            </a:endParaRPr>
          </a:p>
          <a:p>
            <a:pPr algn="just">
              <a:spcBef>
                <a:spcPts val="600"/>
              </a:spcBef>
              <a:spcAft>
                <a:spcPts val="600"/>
              </a:spcAft>
              <a:buSzPct val="130000"/>
              <a:defRPr/>
            </a:pPr>
            <a:r>
              <a:rPr lang="en-US" altLang="en-US" sz="2000" dirty="0">
                <a:ea typeface="ＭＳ Ｐゴシック" pitchFamily="34" charset="-128"/>
              </a:rPr>
              <a:t>COT has completed budget reprioritization (adjustments) for the Urban Settlement Development Grant (</a:t>
            </a:r>
            <a:r>
              <a:rPr lang="en-US" altLang="en-US" sz="2000" dirty="0" err="1">
                <a:ea typeface="ＭＳ Ｐゴシック" pitchFamily="34" charset="-128"/>
              </a:rPr>
              <a:t>USDG</a:t>
            </a:r>
            <a:r>
              <a:rPr lang="en-US" altLang="en-US" sz="2000" dirty="0">
                <a:ea typeface="ＭＳ Ｐゴシック" pitchFamily="34" charset="-128"/>
              </a:rPr>
              <a:t>) to allocate funding for the assistance and interventions</a:t>
            </a:r>
          </a:p>
          <a:p>
            <a:pPr algn="just">
              <a:spcBef>
                <a:spcPts val="600"/>
              </a:spcBef>
              <a:spcAft>
                <a:spcPts val="600"/>
              </a:spcAft>
              <a:buSzPct val="130000"/>
              <a:defRPr/>
            </a:pPr>
            <a:r>
              <a:rPr lang="en-US" altLang="en-US" sz="2000" dirty="0">
                <a:ea typeface="ＭＳ Ｐゴシック" pitchFamily="34" charset="-128"/>
              </a:rPr>
              <a:t>Temba WTW is operational, however the community of central Hammanskraal will continue to receive drinking water through water tankers until the quality of the water fully complies with drinking water standards</a:t>
            </a: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14</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2053206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13" y="49788"/>
            <a:ext cx="7169863" cy="1143000"/>
          </a:xfrm>
        </p:spPr>
        <p:txBody>
          <a:bodyPr/>
          <a:lstStyle/>
          <a:p>
            <a:r>
              <a:rPr lang="en-ZA" sz="2800" dirty="0"/>
              <a:t>PROGRESS REPORT AT ROOIWAL WWTW</a:t>
            </a: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15</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1898704667"/>
              </p:ext>
            </p:extLst>
          </p:nvPr>
        </p:nvGraphicFramePr>
        <p:xfrm>
          <a:off x="61415" y="1192788"/>
          <a:ext cx="9021171" cy="4760468"/>
        </p:xfrm>
        <a:graphic>
          <a:graphicData uri="http://schemas.openxmlformats.org/drawingml/2006/table">
            <a:tbl>
              <a:tblPr firstRow="1" bandRow="1">
                <a:tableStyleId>{5C22544A-7EE6-4342-B048-85BDC9FD1C3A}</a:tableStyleId>
              </a:tblPr>
              <a:tblGrid>
                <a:gridCol w="2153647">
                  <a:extLst>
                    <a:ext uri="{9D8B030D-6E8A-4147-A177-3AD203B41FA5}">
                      <a16:colId xmlns:a16="http://schemas.microsoft.com/office/drawing/2014/main" val="2739933442"/>
                    </a:ext>
                  </a:extLst>
                </a:gridCol>
                <a:gridCol w="2947763">
                  <a:extLst>
                    <a:ext uri="{9D8B030D-6E8A-4147-A177-3AD203B41FA5}">
                      <a16:colId xmlns:a16="http://schemas.microsoft.com/office/drawing/2014/main" val="3096104605"/>
                    </a:ext>
                  </a:extLst>
                </a:gridCol>
                <a:gridCol w="1619999">
                  <a:extLst>
                    <a:ext uri="{9D8B030D-6E8A-4147-A177-3AD203B41FA5}">
                      <a16:colId xmlns:a16="http://schemas.microsoft.com/office/drawing/2014/main" val="291939817"/>
                    </a:ext>
                  </a:extLst>
                </a:gridCol>
                <a:gridCol w="1149881">
                  <a:extLst>
                    <a:ext uri="{9D8B030D-6E8A-4147-A177-3AD203B41FA5}">
                      <a16:colId xmlns:a16="http://schemas.microsoft.com/office/drawing/2014/main" val="1265240322"/>
                    </a:ext>
                  </a:extLst>
                </a:gridCol>
                <a:gridCol w="1149881">
                  <a:extLst>
                    <a:ext uri="{9D8B030D-6E8A-4147-A177-3AD203B41FA5}">
                      <a16:colId xmlns:a16="http://schemas.microsoft.com/office/drawing/2014/main" val="20004"/>
                    </a:ext>
                  </a:extLst>
                </a:gridCol>
              </a:tblGrid>
              <a:tr h="630251">
                <a:tc>
                  <a:txBody>
                    <a:bodyPr/>
                    <a:lstStyle/>
                    <a:p>
                      <a:pPr algn="ctr"/>
                      <a:r>
                        <a:rPr lang="en-ZA" sz="1800" dirty="0"/>
                        <a:t>Intervention</a:t>
                      </a:r>
                    </a:p>
                  </a:txBody>
                  <a:tcPr/>
                </a:tc>
                <a:tc>
                  <a:txBody>
                    <a:bodyPr/>
                    <a:lstStyle/>
                    <a:p>
                      <a:pPr algn="ctr"/>
                      <a:r>
                        <a:rPr lang="en-ZA" sz="1800" dirty="0"/>
                        <a:t>Impact</a:t>
                      </a:r>
                    </a:p>
                  </a:txBody>
                  <a:tcPr/>
                </a:tc>
                <a:tc>
                  <a:txBody>
                    <a:bodyPr/>
                    <a:lstStyle/>
                    <a:p>
                      <a:pPr algn="ctr"/>
                      <a:r>
                        <a:rPr lang="en-ZA" sz="1800" dirty="0"/>
                        <a:t>Start/End</a:t>
                      </a:r>
                      <a:r>
                        <a:rPr lang="en-ZA" sz="1800" baseline="0" dirty="0"/>
                        <a:t> Date</a:t>
                      </a:r>
                      <a:endParaRPr lang="en-ZA" sz="1800" dirty="0"/>
                    </a:p>
                  </a:txBody>
                  <a:tcPr/>
                </a:tc>
                <a:tc>
                  <a:txBody>
                    <a:bodyPr/>
                    <a:lstStyle/>
                    <a:p>
                      <a:pPr algn="ctr"/>
                      <a:r>
                        <a:rPr lang="en-ZA" sz="1800" dirty="0"/>
                        <a:t>Cost </a:t>
                      </a:r>
                    </a:p>
                  </a:txBody>
                  <a:tcPr/>
                </a:tc>
                <a:tc>
                  <a:txBody>
                    <a:bodyPr/>
                    <a:lstStyle/>
                    <a:p>
                      <a:pPr algn="ctr"/>
                      <a:r>
                        <a:rPr lang="en-ZA" sz="1800" dirty="0"/>
                        <a:t>Progress</a:t>
                      </a:r>
                    </a:p>
                  </a:txBody>
                  <a:tcPr/>
                </a:tc>
                <a:extLst>
                  <a:ext uri="{0D108BD9-81ED-4DB2-BD59-A6C34878D82A}">
                    <a16:rowId xmlns:a16="http://schemas.microsoft.com/office/drawing/2014/main" val="1477403251"/>
                  </a:ext>
                </a:extLst>
              </a:tr>
              <a:tr h="559453">
                <a:tc>
                  <a:txBody>
                    <a:bodyPr/>
                    <a:lstStyle/>
                    <a:p>
                      <a:r>
                        <a:rPr lang="en-ZA" sz="1600" b="0" dirty="0"/>
                        <a:t>Refurbishment of the Sludge Belt Presses </a:t>
                      </a:r>
                    </a:p>
                  </a:txBody>
                  <a:tcPr/>
                </a:tc>
                <a:tc>
                  <a:txBody>
                    <a:bodyPr/>
                    <a:lstStyle/>
                    <a:p>
                      <a:r>
                        <a:rPr lang="en-ZA" sz="1600" dirty="0"/>
                        <a:t>Reduces</a:t>
                      </a:r>
                      <a:r>
                        <a:rPr lang="en-ZA" sz="1600" baseline="0" dirty="0"/>
                        <a:t> sludge volume </a:t>
                      </a:r>
                      <a:endParaRPr lang="en-ZA" sz="1600" dirty="0"/>
                    </a:p>
                  </a:txBody>
                  <a:tcPr/>
                </a:tc>
                <a:tc>
                  <a:txBody>
                    <a:bodyPr/>
                    <a:lstStyle/>
                    <a:p>
                      <a:r>
                        <a:rPr lang="en-ZA" sz="1600" baseline="0" dirty="0"/>
                        <a:t>Aug - March 2020</a:t>
                      </a:r>
                      <a:endParaRPr lang="en-ZA" sz="1600" dirty="0"/>
                    </a:p>
                  </a:txBody>
                  <a:tcPr/>
                </a:tc>
                <a:tc>
                  <a:txBody>
                    <a:bodyPr/>
                    <a:lstStyle/>
                    <a:p>
                      <a:pPr algn="ctr"/>
                      <a:r>
                        <a:rPr lang="en-ZA" sz="1600" dirty="0"/>
                        <a:t>R9</a:t>
                      </a:r>
                      <a:r>
                        <a:rPr lang="en-ZA" sz="1600" baseline="0" dirty="0"/>
                        <a:t>m+</a:t>
                      </a:r>
                      <a:endParaRPr lang="en-ZA" sz="1600" dirty="0"/>
                    </a:p>
                  </a:txBody>
                  <a:tcPr/>
                </a:tc>
                <a:tc>
                  <a:txBody>
                    <a:bodyPr/>
                    <a:lstStyle/>
                    <a:p>
                      <a:pPr algn="ctr"/>
                      <a:r>
                        <a:rPr lang="en-ZA" sz="1600" dirty="0"/>
                        <a:t>65%</a:t>
                      </a:r>
                    </a:p>
                  </a:txBody>
                  <a:tcPr/>
                </a:tc>
                <a:extLst>
                  <a:ext uri="{0D108BD9-81ED-4DB2-BD59-A6C34878D82A}">
                    <a16:rowId xmlns:a16="http://schemas.microsoft.com/office/drawing/2014/main" val="364571125"/>
                  </a:ext>
                </a:extLst>
              </a:tr>
              <a:tr h="87163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a:t>Refurbishment of the Return Activated Sludge Screw Pumps</a:t>
                      </a:r>
                      <a:endParaRPr lang="en-US" sz="1600" b="0" dirty="0"/>
                    </a:p>
                  </a:txBody>
                  <a:tcPr/>
                </a:tc>
                <a:tc>
                  <a:txBody>
                    <a:bodyPr/>
                    <a:lstStyle/>
                    <a:p>
                      <a:r>
                        <a:rPr lang="en-ZA" sz="1600" dirty="0"/>
                        <a:t>Prevents failures in the Secondary Settling Tanks</a:t>
                      </a:r>
                    </a:p>
                  </a:txBody>
                  <a:tcPr/>
                </a:tc>
                <a:tc>
                  <a:txBody>
                    <a:bodyPr/>
                    <a:lstStyle/>
                    <a:p>
                      <a:endParaRPr lang="en-ZA" sz="1600" dirty="0"/>
                    </a:p>
                    <a:p>
                      <a:r>
                        <a:rPr lang="en-ZA" sz="1600" dirty="0"/>
                        <a:t>October</a:t>
                      </a:r>
                      <a:r>
                        <a:rPr lang="en-ZA" sz="1600" baseline="0" dirty="0"/>
                        <a:t> 2019 </a:t>
                      </a:r>
                      <a:endParaRPr lang="en-ZA" sz="1600" dirty="0"/>
                    </a:p>
                  </a:txBody>
                  <a:tcPr/>
                </a:tc>
                <a:tc>
                  <a:txBody>
                    <a:bodyPr/>
                    <a:lstStyle/>
                    <a:p>
                      <a:endParaRPr lang="en-ZA" sz="1600" dirty="0"/>
                    </a:p>
                    <a:p>
                      <a:r>
                        <a:rPr lang="en-ZA" sz="1600" dirty="0"/>
                        <a:t>R240 000</a:t>
                      </a:r>
                    </a:p>
                  </a:txBody>
                  <a:tcPr/>
                </a:tc>
                <a:tc>
                  <a:txBody>
                    <a:bodyPr/>
                    <a:lstStyle/>
                    <a:p>
                      <a:endParaRPr lang="en-ZA" sz="1600" i="1" baseline="0" dirty="0"/>
                    </a:p>
                    <a:p>
                      <a:r>
                        <a:rPr lang="en-ZA" sz="1600" i="1" baseline="0" dirty="0"/>
                        <a:t>completed</a:t>
                      </a:r>
                      <a:endParaRPr lang="en-ZA" sz="1600" dirty="0"/>
                    </a:p>
                  </a:txBody>
                  <a:tcPr/>
                </a:tc>
                <a:extLst>
                  <a:ext uri="{0D108BD9-81ED-4DB2-BD59-A6C34878D82A}">
                    <a16:rowId xmlns:a16="http://schemas.microsoft.com/office/drawing/2014/main" val="2478582725"/>
                  </a:ext>
                </a:extLst>
              </a:tr>
              <a:tr h="1129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b="0" dirty="0"/>
                        <a:t>Dredging of Maturation Ponds</a:t>
                      </a:r>
                      <a:endParaRPr lang="en-US" sz="1600" b="0" dirty="0"/>
                    </a:p>
                  </a:txBody>
                  <a:tcPr/>
                </a:tc>
                <a:tc>
                  <a:txBody>
                    <a:bodyPr/>
                    <a:lstStyle/>
                    <a:p>
                      <a:r>
                        <a:rPr lang="en-ZA" sz="1600" dirty="0"/>
                        <a:t>Creates buffering capacity during plant failures; creates tertiary </a:t>
                      </a:r>
                      <a:r>
                        <a:rPr lang="en-ZA" sz="1600" baseline="0" dirty="0"/>
                        <a:t>treatment capacity before final disposal into the river</a:t>
                      </a:r>
                      <a:endParaRPr lang="en-ZA" sz="1600" dirty="0"/>
                    </a:p>
                  </a:txBody>
                  <a:tcPr/>
                </a:tc>
                <a:tc>
                  <a:txBody>
                    <a:bodyPr/>
                    <a:lstStyle/>
                    <a:p>
                      <a:endParaRPr lang="en-ZA" sz="1600" dirty="0"/>
                    </a:p>
                    <a:p>
                      <a:r>
                        <a:rPr lang="en-ZA" sz="1600" dirty="0"/>
                        <a:t>Sept 2018 - March 2020</a:t>
                      </a:r>
                    </a:p>
                  </a:txBody>
                  <a:tcPr/>
                </a:tc>
                <a:tc>
                  <a:txBody>
                    <a:bodyPr/>
                    <a:lstStyle/>
                    <a:p>
                      <a:pPr algn="ctr"/>
                      <a:endParaRPr lang="en-ZA" sz="1600" dirty="0"/>
                    </a:p>
                    <a:p>
                      <a:pPr algn="ctr"/>
                      <a:r>
                        <a:rPr lang="en-ZA" sz="1600" dirty="0"/>
                        <a:t>R10m</a:t>
                      </a:r>
                    </a:p>
                  </a:txBody>
                  <a:tcPr/>
                </a:tc>
                <a:tc>
                  <a:txBody>
                    <a:bodyPr/>
                    <a:lstStyle/>
                    <a:p>
                      <a:pPr algn="ctr"/>
                      <a:endParaRPr lang="en-ZA" sz="1600" dirty="0"/>
                    </a:p>
                    <a:p>
                      <a:pPr algn="ctr"/>
                      <a:r>
                        <a:rPr lang="en-ZA" sz="1600" dirty="0"/>
                        <a:t>50%</a:t>
                      </a:r>
                    </a:p>
                  </a:txBody>
                  <a:tcPr/>
                </a:tc>
                <a:extLst>
                  <a:ext uri="{0D108BD9-81ED-4DB2-BD59-A6C34878D82A}">
                    <a16:rowId xmlns:a16="http://schemas.microsoft.com/office/drawing/2014/main" val="2267235187"/>
                  </a:ext>
                </a:extLst>
              </a:tr>
              <a:tr h="87163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dirty="0"/>
                        <a:t>Continuation</a:t>
                      </a:r>
                      <a:r>
                        <a:rPr lang="en-ZA" sz="1600" baseline="0" dirty="0"/>
                        <a:t> of </a:t>
                      </a:r>
                      <a:r>
                        <a:rPr lang="en-ZA" sz="1600" dirty="0"/>
                        <a:t>Maintenance Plan </a:t>
                      </a:r>
                      <a:r>
                        <a:rPr lang="en-ZA" sz="1600" i="1" dirty="0"/>
                        <a:t>(planned</a:t>
                      </a:r>
                      <a:r>
                        <a:rPr lang="en-ZA" sz="1600" i="1" baseline="0" dirty="0"/>
                        <a:t> &amp; unplanned</a:t>
                      </a:r>
                      <a:r>
                        <a:rPr lang="en-ZA" sz="1600" baseline="0" dirty="0"/>
                        <a:t>)</a:t>
                      </a:r>
                      <a:endParaRPr lang="en-ZA" sz="1600" dirty="0"/>
                    </a:p>
                  </a:txBody>
                  <a:tcPr/>
                </a:tc>
                <a:tc>
                  <a:txBody>
                    <a:bodyPr/>
                    <a:lstStyle/>
                    <a:p>
                      <a:r>
                        <a:rPr lang="en-ZA" sz="1600" dirty="0"/>
                        <a:t>Continuous</a:t>
                      </a:r>
                      <a:r>
                        <a:rPr lang="en-ZA" sz="1600" baseline="0" dirty="0"/>
                        <a:t> plant operation with minimal interruptions</a:t>
                      </a:r>
                      <a:endParaRPr lang="en-ZA" sz="1600" dirty="0"/>
                    </a:p>
                  </a:txBody>
                  <a:tcPr/>
                </a:tc>
                <a:tc>
                  <a:txBody>
                    <a:bodyPr/>
                    <a:lstStyle/>
                    <a:p>
                      <a:r>
                        <a:rPr lang="en-ZA" sz="1600" dirty="0"/>
                        <a:t>On-going throughout the financial year</a:t>
                      </a:r>
                    </a:p>
                  </a:txBody>
                  <a:tcPr/>
                </a:tc>
                <a:tc>
                  <a:txBody>
                    <a:bodyPr/>
                    <a:lstStyle/>
                    <a:p>
                      <a:pPr algn="ctr"/>
                      <a:endParaRPr lang="en-ZA" sz="1600" dirty="0"/>
                    </a:p>
                    <a:p>
                      <a:pPr algn="ctr"/>
                      <a:r>
                        <a:rPr lang="en-ZA" sz="1600" dirty="0"/>
                        <a:t>R24m</a:t>
                      </a:r>
                    </a:p>
                  </a:txBody>
                  <a:tcPr/>
                </a:tc>
                <a:tc>
                  <a:txBody>
                    <a:bodyPr/>
                    <a:lstStyle/>
                    <a:p>
                      <a:pPr algn="ctr"/>
                      <a:endParaRPr lang="en-ZA" sz="1600" dirty="0"/>
                    </a:p>
                    <a:p>
                      <a:pPr algn="ctr"/>
                      <a:r>
                        <a:rPr lang="en-ZA" sz="1600" dirty="0"/>
                        <a:t>Ongoing</a:t>
                      </a:r>
                    </a:p>
                  </a:txBody>
                  <a:tcPr/>
                </a:tc>
                <a:extLst>
                  <a:ext uri="{0D108BD9-81ED-4DB2-BD59-A6C34878D82A}">
                    <a16:rowId xmlns:a16="http://schemas.microsoft.com/office/drawing/2014/main" val="1440667946"/>
                  </a:ext>
                </a:extLst>
              </a:tr>
              <a:tr h="677937">
                <a:tc>
                  <a:txBody>
                    <a:bodyPr/>
                    <a:lstStyle/>
                    <a:p>
                      <a:r>
                        <a:rPr lang="en-ZA" sz="1600" dirty="0"/>
                        <a:t>Phase</a:t>
                      </a:r>
                      <a:r>
                        <a:rPr lang="en-ZA" sz="1600" baseline="0" dirty="0"/>
                        <a:t> 1 of u</a:t>
                      </a:r>
                      <a:r>
                        <a:rPr lang="en-ZA" sz="1600" dirty="0"/>
                        <a:t>pgrading of the plant (CAPEX)</a:t>
                      </a:r>
                    </a:p>
                  </a:txBody>
                  <a:tcPr/>
                </a:tc>
                <a:tc>
                  <a:txBody>
                    <a:bodyPr/>
                    <a:lstStyle/>
                    <a:p>
                      <a:r>
                        <a:rPr lang="en-ZA" sz="1600" dirty="0"/>
                        <a:t>Additional</a:t>
                      </a:r>
                      <a:r>
                        <a:rPr lang="en-ZA" sz="1600" baseline="0" dirty="0"/>
                        <a:t> 40 ML/d treatment capacity</a:t>
                      </a:r>
                      <a:endParaRPr lang="en-ZA" sz="1600" dirty="0"/>
                    </a:p>
                  </a:txBody>
                  <a:tcPr/>
                </a:tc>
                <a:tc>
                  <a:txBody>
                    <a:bodyPr/>
                    <a:lstStyle/>
                    <a:p>
                      <a:r>
                        <a:rPr lang="en-ZA" sz="1600" baseline="0" dirty="0"/>
                        <a:t>Oct 2019 – Oct 2022</a:t>
                      </a:r>
                      <a:endParaRPr lang="en-ZA" sz="1600" dirty="0"/>
                    </a:p>
                  </a:txBody>
                  <a:tcPr/>
                </a:tc>
                <a:tc>
                  <a:txBody>
                    <a:bodyPr/>
                    <a:lstStyle/>
                    <a:p>
                      <a:pPr algn="ctr"/>
                      <a:r>
                        <a:rPr lang="en-ZA" sz="1600" dirty="0"/>
                        <a:t>R290m</a:t>
                      </a:r>
                    </a:p>
                  </a:txBody>
                  <a:tcPr/>
                </a:tc>
                <a:tc>
                  <a:txBody>
                    <a:bodyPr/>
                    <a:lstStyle/>
                    <a:p>
                      <a:pPr algn="ctr"/>
                      <a:r>
                        <a:rPr lang="en-ZA" sz="1600" dirty="0"/>
                        <a:t>Contractor</a:t>
                      </a:r>
                      <a:r>
                        <a:rPr lang="en-ZA" sz="1600" baseline="0" dirty="0"/>
                        <a:t> terminated</a:t>
                      </a:r>
                      <a:endParaRPr lang="en-ZA" sz="1600" dirty="0"/>
                    </a:p>
                  </a:txBody>
                  <a:tcPr/>
                </a:tc>
                <a:extLst>
                  <a:ext uri="{0D108BD9-81ED-4DB2-BD59-A6C34878D82A}">
                    <a16:rowId xmlns:a16="http://schemas.microsoft.com/office/drawing/2014/main" val="594670093"/>
                  </a:ext>
                </a:extLst>
              </a:tr>
            </a:tbl>
          </a:graphicData>
        </a:graphic>
      </p:graphicFrame>
    </p:spTree>
    <p:extLst>
      <p:ext uri="{BB962C8B-B14F-4D97-AF65-F5344CB8AC3E}">
        <p14:creationId xmlns:p14="http://schemas.microsoft.com/office/powerpoint/2010/main" val="3021742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56" y="4817"/>
            <a:ext cx="7242533" cy="1429347"/>
          </a:xfrm>
        </p:spPr>
        <p:txBody>
          <a:bodyPr/>
          <a:lstStyle/>
          <a:p>
            <a:pPr algn="l"/>
            <a:r>
              <a:rPr lang="en-ZA" sz="2000" b="1" dirty="0"/>
              <a:t>PROGRESS REPORT: SUBSEQUENT TO ENGAGEMENTS WITH PORTFOLIO COMMITTEE </a:t>
            </a:r>
          </a:p>
        </p:txBody>
      </p:sp>
      <p:sp>
        <p:nvSpPr>
          <p:cNvPr id="3" name="Content Placeholder 2"/>
          <p:cNvSpPr>
            <a:spLocks noGrp="1"/>
          </p:cNvSpPr>
          <p:nvPr>
            <p:ph idx="1"/>
          </p:nvPr>
        </p:nvSpPr>
        <p:spPr>
          <a:xfrm>
            <a:off x="457200" y="1757006"/>
            <a:ext cx="8229600" cy="4422098"/>
          </a:xfrm>
        </p:spPr>
        <p:txBody>
          <a:bodyPr/>
          <a:lstStyle/>
          <a:p>
            <a:pPr algn="just">
              <a:spcBef>
                <a:spcPts val="600"/>
              </a:spcBef>
              <a:spcAft>
                <a:spcPts val="600"/>
              </a:spcAft>
              <a:buSzPct val="130000"/>
              <a:defRPr/>
            </a:pPr>
            <a:r>
              <a:rPr lang="en-US" altLang="en-US" sz="2000" dirty="0">
                <a:ea typeface="ＭＳ Ｐゴシック" pitchFamily="34" charset="-128"/>
              </a:rPr>
              <a:t>The aesthetic or physical aspect of Rooiwal WWTW’s effluent at the maturation ponds has improved since the dredging has started</a:t>
            </a:r>
          </a:p>
          <a:p>
            <a:pPr algn="just">
              <a:spcBef>
                <a:spcPts val="600"/>
              </a:spcBef>
              <a:spcAft>
                <a:spcPts val="600"/>
              </a:spcAft>
              <a:buSzPct val="130000"/>
              <a:defRPr/>
            </a:pPr>
            <a:r>
              <a:rPr lang="en-US" altLang="en-US" sz="2000" dirty="0">
                <a:ea typeface="ＭＳ Ｐゴシック" pitchFamily="34" charset="-128"/>
              </a:rPr>
              <a:t>COT has beefed up security at the WWTW and ensured that the people of Hammanskraal are supplied with water immediately</a:t>
            </a:r>
          </a:p>
          <a:p>
            <a:pPr algn="just">
              <a:spcBef>
                <a:spcPts val="600"/>
              </a:spcBef>
              <a:spcAft>
                <a:spcPts val="600"/>
              </a:spcAft>
              <a:buSzPct val="130000"/>
              <a:defRPr/>
            </a:pPr>
            <a:r>
              <a:rPr lang="en-US" altLang="en-US" sz="2000" dirty="0">
                <a:ea typeface="ＭＳ Ｐゴシック" pitchFamily="34" charset="-128"/>
              </a:rPr>
              <a:t>The Hammanskraal community has been informed of the challenges that were being experienced at the Temba WTW and the alternative source of supply and its quality, and also the monitoring schedule.</a:t>
            </a:r>
          </a:p>
          <a:p>
            <a:pPr algn="just">
              <a:spcBef>
                <a:spcPts val="600"/>
              </a:spcBef>
              <a:spcAft>
                <a:spcPts val="600"/>
              </a:spcAft>
              <a:buSzPct val="130000"/>
              <a:defRPr/>
            </a:pPr>
            <a:r>
              <a:rPr lang="en-US" altLang="en-US" sz="2000" dirty="0">
                <a:ea typeface="ＭＳ Ｐゴシック" pitchFamily="34" charset="-128"/>
              </a:rPr>
              <a:t>Cleaning of reservoirs were completed on the 26-28 September 2019 to improve the water quality</a:t>
            </a:r>
          </a:p>
          <a:p>
            <a:pPr algn="just">
              <a:spcBef>
                <a:spcPts val="600"/>
              </a:spcBef>
              <a:spcAft>
                <a:spcPts val="600"/>
              </a:spcAft>
              <a:buSzPct val="130000"/>
              <a:defRPr/>
            </a:pPr>
            <a:r>
              <a:rPr lang="en-US" altLang="en-US" sz="2000" dirty="0">
                <a:ea typeface="ＭＳ Ｐゴシック" pitchFamily="34" charset="-128"/>
              </a:rPr>
              <a:t>Flushing and disinfection of the water network was completed on the 8-9 October 2019 to improve water quality in the distribution network</a:t>
            </a:r>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16</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1498226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ZA" sz="2800" b="1" dirty="0"/>
              <a:t>DIRECTIVE OF THE PORTFOLIO COMMITTEE</a:t>
            </a:r>
            <a:br>
              <a:rPr lang="en-ZA" sz="3000" dirty="0"/>
            </a:br>
            <a:endParaRPr lang="en-ZA" sz="3000" dirty="0"/>
          </a:p>
        </p:txBody>
      </p:sp>
      <p:sp>
        <p:nvSpPr>
          <p:cNvPr id="3" name="Content Placeholder 2"/>
          <p:cNvSpPr>
            <a:spLocks noGrp="1"/>
          </p:cNvSpPr>
          <p:nvPr>
            <p:ph idx="1"/>
          </p:nvPr>
        </p:nvSpPr>
        <p:spPr>
          <a:xfrm>
            <a:off x="457200" y="759052"/>
            <a:ext cx="8479410" cy="5593193"/>
          </a:xfrm>
        </p:spPr>
        <p:txBody>
          <a:bodyPr/>
          <a:lstStyle/>
          <a:p>
            <a:pPr algn="just">
              <a:spcBef>
                <a:spcPts val="0"/>
              </a:spcBef>
            </a:pPr>
            <a:r>
              <a:rPr lang="en-ZA" sz="2200" dirty="0"/>
              <a:t>The Portfolio Committee undertook oversight visits to the City of Tshwane in February 2020 and made recommendations to the Department of Water and Sanitation (DWS) and the City of Tshwane (CoT) including that:</a:t>
            </a:r>
          </a:p>
          <a:p>
            <a:pPr algn="just">
              <a:spcBef>
                <a:spcPts val="0"/>
              </a:spcBef>
            </a:pPr>
            <a:endParaRPr lang="en-ZA" sz="2200" dirty="0"/>
          </a:p>
          <a:p>
            <a:pPr marL="619865" lvl="1" indent="-342900" algn="just" defTabSz="457200"/>
            <a:r>
              <a:rPr lang="en-GB" sz="1800" dirty="0">
                <a:solidFill>
                  <a:prstClr val="black"/>
                </a:solidFill>
                <a:ea typeface="ＭＳ Ｐゴシック" charset="0"/>
              </a:rPr>
              <a:t>The CoT should reprioritise its budget including the grants to fund the urgent upgrades and required Operations and Management </a:t>
            </a:r>
          </a:p>
          <a:p>
            <a:pPr marL="619865" lvl="1" indent="-342900" algn="just" defTabSz="457200"/>
            <a:r>
              <a:rPr lang="en-GB" sz="1800" dirty="0">
                <a:solidFill>
                  <a:prstClr val="black"/>
                </a:solidFill>
                <a:ea typeface="ＭＳ Ｐゴシック" charset="0"/>
              </a:rPr>
              <a:t>Water Services Providers be appointed on a short term basis to stabilise the plants thus giving the CoT opportunity to recruit key personnel to properly operate and maintain the plants. </a:t>
            </a:r>
          </a:p>
          <a:p>
            <a:pPr marL="619865" lvl="1" indent="-342900" algn="just" defTabSz="457200"/>
            <a:r>
              <a:rPr lang="en-GB" sz="1800" dirty="0">
                <a:solidFill>
                  <a:prstClr val="black"/>
                </a:solidFill>
                <a:ea typeface="ＭＳ Ｐゴシック" charset="0"/>
              </a:rPr>
              <a:t>The DWS facilitate the procurement of services from its entities (Magalies and Rand Water Board) that could assist CoT should the CoT wish to utilise their services to address this emergency</a:t>
            </a:r>
          </a:p>
          <a:p>
            <a:pPr marL="619865" lvl="1" indent="-342900" algn="just" defTabSz="457200"/>
            <a:r>
              <a:rPr lang="en-GB" sz="1800" dirty="0">
                <a:solidFill>
                  <a:prstClr val="black"/>
                </a:solidFill>
                <a:ea typeface="ＭＳ Ｐゴシック" charset="0"/>
              </a:rPr>
              <a:t>The CoT Develop an integrated intervention plan that will address pollution of the Rooiwaal, the Apies River, the Leeukraal Dam and finally the Temba Water purification works. </a:t>
            </a:r>
          </a:p>
          <a:p>
            <a:pPr marL="276965" lvl="1" indent="0" algn="just" defTabSz="457200">
              <a:buNone/>
            </a:pPr>
            <a:r>
              <a:rPr lang="en-GB" sz="1800" dirty="0">
                <a:solidFill>
                  <a:prstClr val="black"/>
                </a:solidFill>
                <a:ea typeface="ＭＳ Ｐゴシック" charset="0"/>
              </a:rPr>
              <a:t> </a:t>
            </a:r>
            <a:endParaRPr lang="en-ZA" sz="1900" dirty="0">
              <a:solidFill>
                <a:prstClr val="black"/>
              </a:solidFill>
              <a:ea typeface="ＭＳ Ｐゴシック" charset="0"/>
            </a:endParaRPr>
          </a:p>
          <a:p>
            <a:endParaRPr lang="en-ZA"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17</a:t>
            </a:fld>
            <a:endParaRPr lang="en-US" altLang="en-US">
              <a:solidFill>
                <a:prstClr val="black"/>
              </a:solidFill>
            </a:endParaRPr>
          </a:p>
        </p:txBody>
      </p:sp>
    </p:spTree>
    <p:extLst>
      <p:ext uri="{BB962C8B-B14F-4D97-AF65-F5344CB8AC3E}">
        <p14:creationId xmlns:p14="http://schemas.microsoft.com/office/powerpoint/2010/main" val="3256249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GB" sz="2800" b="1" dirty="0">
                <a:latin typeface="Arial" panose="020B0604020202020204" pitchFamily="34" charset="0"/>
                <a:cs typeface="Arial" panose="020B0604020202020204" pitchFamily="34" charset="0"/>
              </a:rPr>
              <a:t>ROOIWAL WWTW CONSTRUCTION ACTIVITIES</a:t>
            </a:r>
            <a:br>
              <a:rPr lang="en-ZA" dirty="0"/>
            </a:br>
            <a:endParaRPr lang="en-ZA" dirty="0"/>
          </a:p>
        </p:txBody>
      </p:sp>
      <p:graphicFrame>
        <p:nvGraphicFramePr>
          <p:cNvPr id="7" name="Content Placeholder 6"/>
          <p:cNvGraphicFramePr>
            <a:graphicFrameLocks noGrp="1"/>
          </p:cNvGraphicFramePr>
          <p:nvPr>
            <p:ph idx="1"/>
          </p:nvPr>
        </p:nvGraphicFramePr>
        <p:xfrm>
          <a:off x="1010655" y="1270535"/>
          <a:ext cx="7286323" cy="4427620"/>
        </p:xfrm>
        <a:graphic>
          <a:graphicData uri="http://schemas.openxmlformats.org/drawingml/2006/table">
            <a:tbl>
              <a:tblPr firstRow="1" firstCol="1" bandRow="1">
                <a:tableStyleId>{5C22544A-7EE6-4342-B048-85BDC9FD1C3A}</a:tableStyleId>
              </a:tblPr>
              <a:tblGrid>
                <a:gridCol w="1704895">
                  <a:extLst>
                    <a:ext uri="{9D8B030D-6E8A-4147-A177-3AD203B41FA5}">
                      <a16:colId xmlns:a16="http://schemas.microsoft.com/office/drawing/2014/main" val="341698515"/>
                    </a:ext>
                  </a:extLst>
                </a:gridCol>
                <a:gridCol w="3963025">
                  <a:extLst>
                    <a:ext uri="{9D8B030D-6E8A-4147-A177-3AD203B41FA5}">
                      <a16:colId xmlns:a16="http://schemas.microsoft.com/office/drawing/2014/main" val="2995685598"/>
                    </a:ext>
                  </a:extLst>
                </a:gridCol>
                <a:gridCol w="1618403">
                  <a:extLst>
                    <a:ext uri="{9D8B030D-6E8A-4147-A177-3AD203B41FA5}">
                      <a16:colId xmlns:a16="http://schemas.microsoft.com/office/drawing/2014/main" val="2852195470"/>
                    </a:ext>
                  </a:extLst>
                </a:gridCol>
              </a:tblGrid>
              <a:tr h="468994">
                <a:tc>
                  <a:txBody>
                    <a:bodyPr/>
                    <a:lstStyle/>
                    <a:p>
                      <a:pPr algn="just">
                        <a:spcAft>
                          <a:spcPts val="0"/>
                        </a:spcAft>
                      </a:pPr>
                      <a:r>
                        <a:rPr lang="en-GB" sz="1400" b="1">
                          <a:effectLst/>
                          <a:latin typeface="Arial" panose="020B0604020202020204" pitchFamily="34" charset="0"/>
                          <a:cs typeface="Arial" panose="020B0604020202020204" pitchFamily="34" charset="0"/>
                        </a:rPr>
                        <a:t>SECTION</a:t>
                      </a:r>
                      <a:endParaRPr lang="en-ZA"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GB" sz="1400">
                          <a:effectLst/>
                          <a:latin typeface="Arial" panose="020B0604020202020204" pitchFamily="34" charset="0"/>
                          <a:cs typeface="Arial" panose="020B0604020202020204" pitchFamily="34" charset="0"/>
                        </a:rPr>
                        <a:t>ACTIVITY</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n-GB" sz="1400">
                          <a:effectLst/>
                          <a:latin typeface="Arial" panose="020B0604020202020204" pitchFamily="34" charset="0"/>
                          <a:cs typeface="Arial" panose="020B0604020202020204" pitchFamily="34" charset="0"/>
                        </a:rPr>
                        <a:t>% Completed</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600421162"/>
                  </a:ext>
                </a:extLst>
              </a:tr>
              <a:tr h="806261">
                <a:tc>
                  <a:txBody>
                    <a:bodyPr/>
                    <a:lstStyle/>
                    <a:p>
                      <a:pPr>
                        <a:spcAft>
                          <a:spcPts val="0"/>
                        </a:spcAft>
                        <a:tabLst>
                          <a:tab pos="2286000" algn="l"/>
                          <a:tab pos="2743200" algn="l"/>
                        </a:tabLst>
                      </a:pPr>
                      <a:r>
                        <a:rPr lang="en-PH" sz="1400" b="1" dirty="0">
                          <a:effectLst/>
                          <a:latin typeface="Arial" panose="020B0604020202020204" pitchFamily="34" charset="0"/>
                          <a:cs typeface="Arial" panose="020B0604020202020204" pitchFamily="34" charset="0"/>
                        </a:rPr>
                        <a:t>PST</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buFont typeface="Arial" panose="020B0604020202020204" pitchFamily="34" charset="0"/>
                        <a:buChar char="•"/>
                      </a:pPr>
                      <a:r>
                        <a:rPr lang="en-PH" sz="1400">
                          <a:effectLst/>
                          <a:latin typeface="Arial" panose="020B0604020202020204" pitchFamily="34" charset="0"/>
                          <a:cs typeface="Arial" panose="020B0604020202020204" pitchFamily="34" charset="0"/>
                        </a:rPr>
                        <a:t>Overall progress construction of the PST</a:t>
                      </a:r>
                      <a:endParaRPr lang="en-ZA" sz="1400">
                        <a:effectLst/>
                        <a:latin typeface="Arial" panose="020B0604020202020204" pitchFamily="34" charset="0"/>
                        <a:cs typeface="Arial" panose="020B0604020202020204" pitchFamily="34" charset="0"/>
                      </a:endParaRPr>
                    </a:p>
                  </a:txBody>
                  <a:tcPr marL="68580" marR="68580" marT="0" marB="0"/>
                </a:tc>
                <a:tc>
                  <a:txBody>
                    <a:bodyPr/>
                    <a:lstStyle/>
                    <a:p>
                      <a:pPr algn="ctr"/>
                      <a:r>
                        <a:rPr lang="en-PH" sz="1400">
                          <a:effectLst/>
                          <a:latin typeface="Arial" panose="020B0604020202020204" pitchFamily="34" charset="0"/>
                          <a:cs typeface="Arial" panose="020B0604020202020204" pitchFamily="34" charset="0"/>
                        </a:rPr>
                        <a:t>74%</a:t>
                      </a:r>
                      <a:endParaRPr lang="en-ZA" sz="1400">
                        <a:effectLst/>
                        <a:latin typeface="Arial" panose="020B0604020202020204" pitchFamily="34" charset="0"/>
                        <a:cs typeface="Arial" panose="020B0604020202020204" pitchFamily="34" charset="0"/>
                      </a:endParaRPr>
                    </a:p>
                    <a:p>
                      <a:pPr algn="ctr">
                        <a:spcAft>
                          <a:spcPts val="0"/>
                        </a:spcAft>
                      </a:pPr>
                      <a:r>
                        <a:rPr lang="en-PH" sz="1400">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894962711"/>
                  </a:ext>
                </a:extLst>
              </a:tr>
              <a:tr h="765381">
                <a:tc>
                  <a:txBody>
                    <a:bodyPr/>
                    <a:lstStyle/>
                    <a:p>
                      <a:pPr>
                        <a:spcAft>
                          <a:spcPts val="0"/>
                        </a:spcAft>
                        <a:tabLst>
                          <a:tab pos="2286000" algn="l"/>
                          <a:tab pos="2743200" algn="l"/>
                        </a:tabLst>
                      </a:pPr>
                      <a:r>
                        <a:rPr lang="en-PH" sz="1400" b="1" dirty="0">
                          <a:effectLst/>
                          <a:latin typeface="Arial" panose="020B0604020202020204" pitchFamily="34" charset="0"/>
                          <a:cs typeface="Arial" panose="020B0604020202020204" pitchFamily="34" charset="0"/>
                        </a:rPr>
                        <a:t>EAST WORKS DIGESTERS</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spcAft>
                          <a:spcPts val="0"/>
                        </a:spcAft>
                        <a:buFont typeface="Arial" panose="020B0604020202020204" pitchFamily="34" charset="0"/>
                        <a:buChar char="•"/>
                      </a:pPr>
                      <a:r>
                        <a:rPr lang="en-PH" sz="1400">
                          <a:effectLst/>
                          <a:latin typeface="Arial" panose="020B0604020202020204" pitchFamily="34" charset="0"/>
                          <a:cs typeface="Arial" panose="020B0604020202020204" pitchFamily="34" charset="0"/>
                        </a:rPr>
                        <a:t>Refurshment of digesters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PH" sz="1400">
                          <a:effectLst/>
                          <a:latin typeface="Arial" panose="020B0604020202020204" pitchFamily="34" charset="0"/>
                          <a:cs typeface="Arial" panose="020B0604020202020204" pitchFamily="34" charset="0"/>
                        </a:rPr>
                        <a:t>55%</a:t>
                      </a:r>
                      <a:endParaRPr lang="en-ZA" sz="1400">
                        <a:effectLst/>
                        <a:latin typeface="Arial" panose="020B0604020202020204" pitchFamily="34" charset="0"/>
                        <a:cs typeface="Arial" panose="020B0604020202020204" pitchFamily="34" charset="0"/>
                      </a:endParaRPr>
                    </a:p>
                    <a:p>
                      <a:pPr algn="ctr">
                        <a:spcAft>
                          <a:spcPts val="0"/>
                        </a:spcAft>
                      </a:pPr>
                      <a:r>
                        <a:rPr lang="en-PH" sz="1400">
                          <a:effectLst/>
                          <a:latin typeface="Arial" panose="020B0604020202020204" pitchFamily="34" charset="0"/>
                          <a:cs typeface="Arial" panose="020B0604020202020204" pitchFamily="34" charset="0"/>
                        </a:rPr>
                        <a:t> </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588821623"/>
                  </a:ext>
                </a:extLst>
              </a:tr>
              <a:tr h="704058">
                <a:tc>
                  <a:txBody>
                    <a:bodyPr/>
                    <a:lstStyle/>
                    <a:p>
                      <a:pPr>
                        <a:spcAft>
                          <a:spcPts val="0"/>
                        </a:spcAft>
                        <a:tabLst>
                          <a:tab pos="2286000" algn="l"/>
                          <a:tab pos="2743200" algn="l"/>
                        </a:tabLst>
                      </a:pPr>
                      <a:r>
                        <a:rPr lang="en-PH" sz="1400" b="1">
                          <a:effectLst/>
                          <a:latin typeface="Arial" panose="020B0604020202020204" pitchFamily="34" charset="0"/>
                          <a:cs typeface="Arial" panose="020B0604020202020204" pitchFamily="34" charset="0"/>
                        </a:rPr>
                        <a:t>BIOREACTORS</a:t>
                      </a:r>
                      <a:endParaRPr lang="en-ZA"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spcAft>
                          <a:spcPts val="0"/>
                        </a:spcAft>
                        <a:buFont typeface="Arial" panose="020B0604020202020204" pitchFamily="34" charset="0"/>
                        <a:buChar char="•"/>
                      </a:pPr>
                      <a:r>
                        <a:rPr lang="en-PH" sz="1400">
                          <a:effectLst/>
                          <a:latin typeface="Arial" panose="020B0604020202020204" pitchFamily="34" charset="0"/>
                          <a:cs typeface="Arial" panose="020B0604020202020204" pitchFamily="34" charset="0"/>
                        </a:rPr>
                        <a:t>Design, procurement and installation of the difussers.</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PH" sz="1400">
                          <a:effectLst/>
                          <a:latin typeface="Arial" panose="020B0604020202020204" pitchFamily="34" charset="0"/>
                          <a:cs typeface="Arial" panose="020B0604020202020204" pitchFamily="34" charset="0"/>
                        </a:rPr>
                        <a:t> </a:t>
                      </a:r>
                      <a:endParaRPr lang="en-ZA" sz="1400">
                        <a:effectLst/>
                        <a:latin typeface="Arial" panose="020B0604020202020204" pitchFamily="34" charset="0"/>
                        <a:cs typeface="Arial" panose="020B0604020202020204" pitchFamily="34" charset="0"/>
                      </a:endParaRPr>
                    </a:p>
                    <a:p>
                      <a:pPr algn="ctr">
                        <a:spcAft>
                          <a:spcPts val="0"/>
                        </a:spcAft>
                      </a:pPr>
                      <a:r>
                        <a:rPr lang="en-PH" sz="1400">
                          <a:effectLst/>
                          <a:latin typeface="Arial" panose="020B0604020202020204" pitchFamily="34" charset="0"/>
                          <a:cs typeface="Arial" panose="020B0604020202020204" pitchFamily="34" charset="0"/>
                        </a:rPr>
                        <a:t>37%</a:t>
                      </a:r>
                      <a:endParaRPr lang="en-ZA"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19496813"/>
                  </a:ext>
                </a:extLst>
              </a:tr>
              <a:tr h="704058">
                <a:tc>
                  <a:txBody>
                    <a:bodyPr/>
                    <a:lstStyle/>
                    <a:p>
                      <a:pPr>
                        <a:spcAft>
                          <a:spcPts val="0"/>
                        </a:spcAft>
                        <a:tabLst>
                          <a:tab pos="2286000" algn="l"/>
                          <a:tab pos="2743200" algn="l"/>
                        </a:tabLst>
                      </a:pPr>
                      <a:r>
                        <a:rPr lang="en-PH" sz="1400" b="1">
                          <a:effectLst/>
                          <a:latin typeface="Arial" panose="020B0604020202020204" pitchFamily="34" charset="0"/>
                          <a:cs typeface="Arial" panose="020B0604020202020204" pitchFamily="34" charset="0"/>
                        </a:rPr>
                        <a:t>SLUDGE DEWATERING</a:t>
                      </a:r>
                      <a:endParaRPr lang="en-ZA"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buFont typeface="Arial" panose="020B0604020202020204" pitchFamily="34" charset="0"/>
                        <a:buChar char="•"/>
                      </a:pPr>
                      <a:r>
                        <a:rPr lang="en-PH" sz="1400" dirty="0">
                          <a:effectLst/>
                          <a:latin typeface="Arial" panose="020B0604020202020204" pitchFamily="34" charset="0"/>
                          <a:cs typeface="Arial" panose="020B0604020202020204" pitchFamily="34" charset="0"/>
                        </a:rPr>
                        <a:t>Design, procurement Installation of belt press</a:t>
                      </a:r>
                      <a:endParaRPr lang="en-ZA" sz="1400" dirty="0">
                        <a:effectLst/>
                        <a:latin typeface="Arial" panose="020B0604020202020204" pitchFamily="34" charset="0"/>
                        <a:cs typeface="Arial" panose="020B0604020202020204" pitchFamily="34" charset="0"/>
                      </a:endParaRPr>
                    </a:p>
                  </a:txBody>
                  <a:tcPr marL="68580" marR="68580" marT="0" marB="0"/>
                </a:tc>
                <a:tc>
                  <a:txBody>
                    <a:bodyPr/>
                    <a:lstStyle/>
                    <a:p>
                      <a:pPr algn="ctr"/>
                      <a:r>
                        <a:rPr lang="en-PH" sz="1400">
                          <a:effectLst/>
                          <a:latin typeface="Arial" panose="020B0604020202020204" pitchFamily="34" charset="0"/>
                          <a:cs typeface="Arial" panose="020B0604020202020204" pitchFamily="34" charset="0"/>
                        </a:rPr>
                        <a:t>32%</a:t>
                      </a:r>
                      <a:endParaRPr lang="en-ZA" sz="14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2445944329"/>
                  </a:ext>
                </a:extLst>
              </a:tr>
              <a:tr h="489434">
                <a:tc>
                  <a:txBody>
                    <a:bodyPr/>
                    <a:lstStyle/>
                    <a:p>
                      <a:pPr>
                        <a:spcAft>
                          <a:spcPts val="0"/>
                        </a:spcAft>
                        <a:tabLst>
                          <a:tab pos="2286000" algn="l"/>
                          <a:tab pos="2743200" algn="l"/>
                        </a:tabLst>
                      </a:pPr>
                      <a:r>
                        <a:rPr lang="en-PH" sz="1400" b="1">
                          <a:effectLst/>
                          <a:latin typeface="Arial" panose="020B0604020202020204" pitchFamily="34" charset="0"/>
                          <a:cs typeface="Arial" panose="020B0604020202020204" pitchFamily="34" charset="0"/>
                        </a:rPr>
                        <a:t>INLET</a:t>
                      </a:r>
                      <a:endParaRPr lang="en-ZA" sz="14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spcAft>
                          <a:spcPts val="0"/>
                        </a:spcAft>
                        <a:buFont typeface="Arial" panose="020B0604020202020204" pitchFamily="34" charset="0"/>
                        <a:buChar char="•"/>
                      </a:pPr>
                      <a:r>
                        <a:rPr lang="en-PH" sz="1400" dirty="0">
                          <a:effectLst/>
                          <a:latin typeface="Arial" panose="020B0604020202020204" pitchFamily="34" charset="0"/>
                          <a:cs typeface="Arial" panose="020B0604020202020204" pitchFamily="34" charset="0"/>
                        </a:rPr>
                        <a:t> Improvement of the inlet works</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PH" sz="1400">
                          <a:effectLst/>
                          <a:latin typeface="Arial" panose="020B0604020202020204" pitchFamily="34" charset="0"/>
                          <a:cs typeface="Arial" panose="020B0604020202020204" pitchFamily="34" charset="0"/>
                        </a:rPr>
                        <a:t>4%</a:t>
                      </a:r>
                      <a:endParaRPr lang="en-ZA" sz="140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73073698"/>
                  </a:ext>
                </a:extLst>
              </a:tr>
              <a:tr h="489434">
                <a:tc>
                  <a:txBody>
                    <a:bodyPr/>
                    <a:lstStyle/>
                    <a:p>
                      <a:pPr>
                        <a:spcAft>
                          <a:spcPts val="0"/>
                        </a:spcAft>
                        <a:tabLst>
                          <a:tab pos="2286000" algn="l"/>
                          <a:tab pos="2743200" algn="l"/>
                        </a:tabLst>
                      </a:pPr>
                      <a:r>
                        <a:rPr lang="en-PH" sz="1400" b="1" dirty="0">
                          <a:effectLst/>
                          <a:latin typeface="Arial" panose="020B0604020202020204" pitchFamily="34" charset="0"/>
                          <a:cs typeface="Arial" panose="020B0604020202020204" pitchFamily="34" charset="0"/>
                        </a:rPr>
                        <a:t>BYPASS PIPELINE</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342900" lvl="0" indent="-342900">
                        <a:spcAft>
                          <a:spcPts val="0"/>
                        </a:spcAft>
                        <a:buFont typeface="Arial" panose="020B0604020202020204" pitchFamily="34" charset="0"/>
                        <a:buChar char="•"/>
                      </a:pPr>
                      <a:r>
                        <a:rPr lang="en-PH" sz="1400" dirty="0">
                          <a:effectLst/>
                          <a:latin typeface="Arial" panose="020B0604020202020204" pitchFamily="34" charset="0"/>
                          <a:cs typeface="Arial" panose="020B0604020202020204" pitchFamily="34" charset="0"/>
                        </a:rPr>
                        <a:t>Installation of bypass </a:t>
                      </a:r>
                      <a:r>
                        <a:rPr lang="en-PH" sz="1400" dirty="0" err="1">
                          <a:effectLst/>
                          <a:latin typeface="Arial" panose="020B0604020202020204" pitchFamily="34" charset="0"/>
                          <a:cs typeface="Arial" panose="020B0604020202020204" pitchFamily="34" charset="0"/>
                        </a:rPr>
                        <a:t>pipelne</a:t>
                      </a:r>
                      <a:endParaRPr lang="en-ZA"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r>
                        <a:rPr lang="en-PH" sz="1400" dirty="0">
                          <a:effectLst/>
                          <a:latin typeface="Arial" panose="020B0604020202020204" pitchFamily="34" charset="0"/>
                          <a:cs typeface="Arial" panose="020B0604020202020204" pitchFamily="34" charset="0"/>
                        </a:rPr>
                        <a:t>100%</a:t>
                      </a:r>
                      <a:endParaRPr lang="en-ZA" sz="1400" dirty="0">
                        <a:effectLst/>
                        <a:latin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val="1740918990"/>
                  </a:ext>
                </a:extLst>
              </a:tr>
            </a:tbl>
          </a:graphicData>
        </a:graphic>
      </p:graphicFrame>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18</a:t>
            </a:fld>
            <a:endParaRPr lang="en-US" altLang="en-US">
              <a:solidFill>
                <a:prstClr val="black"/>
              </a:solidFill>
            </a:endParaRPr>
          </a:p>
        </p:txBody>
      </p:sp>
    </p:spTree>
    <p:extLst>
      <p:ext uri="{BB962C8B-B14F-4D97-AF65-F5344CB8AC3E}">
        <p14:creationId xmlns:p14="http://schemas.microsoft.com/office/powerpoint/2010/main" val="707277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SITE PHOTOGRAPHS</a:t>
            </a:r>
            <a:br>
              <a:rPr lang="en-ZA" dirty="0"/>
            </a:br>
            <a:endParaRPr lang="en-ZA"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19</a:t>
            </a:fld>
            <a:endParaRPr lang="en-US" altLang="en-US">
              <a:solidFill>
                <a:prstClr val="black"/>
              </a:solidFill>
            </a:endParaRPr>
          </a:p>
        </p:txBody>
      </p:sp>
      <p:pic>
        <p:nvPicPr>
          <p:cNvPr id="8"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689" y="1645920"/>
            <a:ext cx="4393237" cy="25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651311" y="4197984"/>
            <a:ext cx="3356009" cy="452387"/>
          </a:xfrm>
          <a:prstGeom prst="rect">
            <a:avLst/>
          </a:prstGeom>
        </p:spPr>
        <p:txBody>
          <a:bodyPr/>
          <a:lstStyle>
            <a:lvl1pPr algn="ctr" defTabSz="316531" rtl="0" eaLnBrk="0" fontAlgn="base" hangingPunct="0">
              <a:spcBef>
                <a:spcPct val="0"/>
              </a:spcBef>
              <a:spcAft>
                <a:spcPct val="0"/>
              </a:spcAft>
              <a:defRPr sz="3047" kern="1200">
                <a:solidFill>
                  <a:schemeClr val="tx1"/>
                </a:solidFill>
                <a:latin typeface="Arial" panose="020B0604020202020204" pitchFamily="34" charset="0"/>
                <a:ea typeface="MS PGothic" pitchFamily="34" charset="-128"/>
                <a:cs typeface="Arial" panose="020B0604020202020204" pitchFamily="34" charset="0"/>
              </a:defRPr>
            </a:lvl1pPr>
            <a:lvl2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2pPr>
            <a:lvl3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3pPr>
            <a:lvl4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4pPr>
            <a:lvl5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5pPr>
            <a:lvl6pPr marL="316531" algn="ctr" defTabSz="316531" rtl="0" fontAlgn="base">
              <a:spcBef>
                <a:spcPct val="0"/>
              </a:spcBef>
              <a:spcAft>
                <a:spcPct val="0"/>
              </a:spcAft>
              <a:defRPr sz="3047">
                <a:solidFill>
                  <a:schemeClr val="tx1"/>
                </a:solidFill>
                <a:latin typeface="Calibri" pitchFamily="34" charset="0"/>
              </a:defRPr>
            </a:lvl6pPr>
            <a:lvl7pPr marL="633062" algn="ctr" defTabSz="316531" rtl="0" fontAlgn="base">
              <a:spcBef>
                <a:spcPct val="0"/>
              </a:spcBef>
              <a:spcAft>
                <a:spcPct val="0"/>
              </a:spcAft>
              <a:defRPr sz="3047">
                <a:solidFill>
                  <a:schemeClr val="tx1"/>
                </a:solidFill>
                <a:latin typeface="Calibri" pitchFamily="34" charset="0"/>
              </a:defRPr>
            </a:lvl7pPr>
            <a:lvl8pPr marL="949593" algn="ctr" defTabSz="316531" rtl="0" fontAlgn="base">
              <a:spcBef>
                <a:spcPct val="0"/>
              </a:spcBef>
              <a:spcAft>
                <a:spcPct val="0"/>
              </a:spcAft>
              <a:defRPr sz="3047">
                <a:solidFill>
                  <a:schemeClr val="tx1"/>
                </a:solidFill>
                <a:latin typeface="Calibri" pitchFamily="34" charset="0"/>
              </a:defRPr>
            </a:lvl8pPr>
            <a:lvl9pPr marL="1266124" algn="ctr" defTabSz="316531" rtl="0" fontAlgn="base">
              <a:spcBef>
                <a:spcPct val="0"/>
              </a:spcBef>
              <a:spcAft>
                <a:spcPct val="0"/>
              </a:spcAft>
              <a:defRPr sz="3047">
                <a:solidFill>
                  <a:schemeClr val="tx1"/>
                </a:solidFill>
                <a:latin typeface="Calibri" pitchFamily="34" charset="0"/>
              </a:defRPr>
            </a:lvl9pPr>
          </a:lstStyle>
          <a:p>
            <a:r>
              <a:rPr lang="en-ZA" sz="1600" dirty="0"/>
              <a:t>PST construction</a:t>
            </a:r>
            <a:br>
              <a:rPr lang="en-ZA" sz="1600" dirty="0"/>
            </a:br>
            <a:endParaRPr lang="en-ZA" sz="1600" dirty="0"/>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9752" y="1645920"/>
            <a:ext cx="4393236" cy="2549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txBox="1">
            <a:spLocks/>
          </p:cNvSpPr>
          <p:nvPr/>
        </p:nvSpPr>
        <p:spPr>
          <a:xfrm>
            <a:off x="4503926" y="4197984"/>
            <a:ext cx="3356009" cy="452387"/>
          </a:xfrm>
          <a:prstGeom prst="rect">
            <a:avLst/>
          </a:prstGeom>
        </p:spPr>
        <p:txBody>
          <a:bodyPr/>
          <a:lstStyle>
            <a:lvl1pPr algn="ctr" defTabSz="316531" rtl="0" eaLnBrk="0" fontAlgn="base" hangingPunct="0">
              <a:spcBef>
                <a:spcPct val="0"/>
              </a:spcBef>
              <a:spcAft>
                <a:spcPct val="0"/>
              </a:spcAft>
              <a:defRPr sz="3047" kern="1200">
                <a:solidFill>
                  <a:schemeClr val="tx1"/>
                </a:solidFill>
                <a:latin typeface="Arial" panose="020B0604020202020204" pitchFamily="34" charset="0"/>
                <a:ea typeface="MS PGothic" pitchFamily="34" charset="-128"/>
                <a:cs typeface="Arial" panose="020B0604020202020204" pitchFamily="34" charset="0"/>
              </a:defRPr>
            </a:lvl1pPr>
            <a:lvl2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2pPr>
            <a:lvl3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3pPr>
            <a:lvl4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4pPr>
            <a:lvl5pPr algn="ctr" defTabSz="316531" rtl="0" eaLnBrk="0" fontAlgn="base" hangingPunct="0">
              <a:spcBef>
                <a:spcPct val="0"/>
              </a:spcBef>
              <a:spcAft>
                <a:spcPct val="0"/>
              </a:spcAft>
              <a:defRPr sz="3047">
                <a:solidFill>
                  <a:schemeClr val="tx1"/>
                </a:solidFill>
                <a:latin typeface="Calibri" pitchFamily="34" charset="0"/>
                <a:ea typeface="MS PGothic" pitchFamily="34" charset="-128"/>
                <a:cs typeface="MS PGothic" charset="0"/>
              </a:defRPr>
            </a:lvl5pPr>
            <a:lvl6pPr marL="316531" algn="ctr" defTabSz="316531" rtl="0" fontAlgn="base">
              <a:spcBef>
                <a:spcPct val="0"/>
              </a:spcBef>
              <a:spcAft>
                <a:spcPct val="0"/>
              </a:spcAft>
              <a:defRPr sz="3047">
                <a:solidFill>
                  <a:schemeClr val="tx1"/>
                </a:solidFill>
                <a:latin typeface="Calibri" pitchFamily="34" charset="0"/>
              </a:defRPr>
            </a:lvl6pPr>
            <a:lvl7pPr marL="633062" algn="ctr" defTabSz="316531" rtl="0" fontAlgn="base">
              <a:spcBef>
                <a:spcPct val="0"/>
              </a:spcBef>
              <a:spcAft>
                <a:spcPct val="0"/>
              </a:spcAft>
              <a:defRPr sz="3047">
                <a:solidFill>
                  <a:schemeClr val="tx1"/>
                </a:solidFill>
                <a:latin typeface="Calibri" pitchFamily="34" charset="0"/>
              </a:defRPr>
            </a:lvl7pPr>
            <a:lvl8pPr marL="949593" algn="ctr" defTabSz="316531" rtl="0" fontAlgn="base">
              <a:spcBef>
                <a:spcPct val="0"/>
              </a:spcBef>
              <a:spcAft>
                <a:spcPct val="0"/>
              </a:spcAft>
              <a:defRPr sz="3047">
                <a:solidFill>
                  <a:schemeClr val="tx1"/>
                </a:solidFill>
                <a:latin typeface="Calibri" pitchFamily="34" charset="0"/>
              </a:defRPr>
            </a:lvl8pPr>
            <a:lvl9pPr marL="1266124" algn="ctr" defTabSz="316531" rtl="0" fontAlgn="base">
              <a:spcBef>
                <a:spcPct val="0"/>
              </a:spcBef>
              <a:spcAft>
                <a:spcPct val="0"/>
              </a:spcAft>
              <a:defRPr sz="3047">
                <a:solidFill>
                  <a:schemeClr val="tx1"/>
                </a:solidFill>
                <a:latin typeface="Calibri" pitchFamily="34" charset="0"/>
              </a:defRPr>
            </a:lvl9pPr>
          </a:lstStyle>
          <a:p>
            <a:r>
              <a:rPr lang="en-ZA" sz="1600" dirty="0"/>
              <a:t>Cleaning of digesters</a:t>
            </a:r>
            <a:br>
              <a:rPr lang="en-ZA" sz="1600" dirty="0"/>
            </a:br>
            <a:endParaRPr lang="en-ZA" sz="1600" dirty="0"/>
          </a:p>
        </p:txBody>
      </p:sp>
    </p:spTree>
    <p:extLst>
      <p:ext uri="{BB962C8B-B14F-4D97-AF65-F5344CB8AC3E}">
        <p14:creationId xmlns:p14="http://schemas.microsoft.com/office/powerpoint/2010/main" val="2967306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5454"/>
            <a:ext cx="8229600" cy="762594"/>
          </a:xfrm>
        </p:spPr>
        <p:txBody>
          <a:bodyPr/>
          <a:lstStyle/>
          <a:p>
            <a:r>
              <a:rPr lang="en-ZA" sz="3600" dirty="0"/>
              <a:t>Outline</a:t>
            </a:r>
          </a:p>
        </p:txBody>
      </p:sp>
      <p:sp>
        <p:nvSpPr>
          <p:cNvPr id="3" name="Content Placeholder 2"/>
          <p:cNvSpPr>
            <a:spLocks noGrp="1"/>
          </p:cNvSpPr>
          <p:nvPr>
            <p:ph idx="1"/>
          </p:nvPr>
        </p:nvSpPr>
        <p:spPr>
          <a:xfrm>
            <a:off x="457200" y="1040866"/>
            <a:ext cx="8229600" cy="4786953"/>
          </a:xfrm>
        </p:spPr>
        <p:txBody>
          <a:bodyPr/>
          <a:lstStyle/>
          <a:p>
            <a:pPr>
              <a:lnSpc>
                <a:spcPct val="150000"/>
              </a:lnSpc>
              <a:defRPr/>
            </a:pPr>
            <a:r>
              <a:rPr lang="en-ZA" sz="2000" dirty="0"/>
              <a:t>Introduction </a:t>
            </a:r>
          </a:p>
          <a:p>
            <a:pPr>
              <a:lnSpc>
                <a:spcPct val="150000"/>
              </a:lnSpc>
              <a:defRPr/>
            </a:pPr>
            <a:r>
              <a:rPr lang="en-ZA" sz="2000" dirty="0"/>
              <a:t>Background</a:t>
            </a:r>
          </a:p>
          <a:p>
            <a:pPr lvl="1">
              <a:lnSpc>
                <a:spcPct val="150000"/>
              </a:lnSpc>
              <a:defRPr/>
            </a:pPr>
            <a:r>
              <a:rPr lang="en-ZA" sz="2000" dirty="0" err="1"/>
              <a:t>Rooiwal</a:t>
            </a:r>
            <a:r>
              <a:rPr lang="en-ZA" sz="2000" dirty="0"/>
              <a:t> </a:t>
            </a:r>
            <a:r>
              <a:rPr lang="en-ZA" sz="2000" dirty="0" err="1"/>
              <a:t>WWTW</a:t>
            </a:r>
            <a:endParaRPr lang="en-ZA" sz="2000" dirty="0"/>
          </a:p>
          <a:p>
            <a:pPr lvl="1">
              <a:lnSpc>
                <a:spcPct val="150000"/>
              </a:lnSpc>
              <a:defRPr/>
            </a:pPr>
            <a:r>
              <a:rPr lang="en-ZA" sz="2000" dirty="0"/>
              <a:t>Temba </a:t>
            </a:r>
            <a:r>
              <a:rPr lang="en-ZA" sz="2000" dirty="0" err="1"/>
              <a:t>WTW</a:t>
            </a:r>
            <a:endParaRPr lang="en-ZA" sz="2000" dirty="0"/>
          </a:p>
          <a:p>
            <a:pPr>
              <a:lnSpc>
                <a:spcPct val="150000"/>
              </a:lnSpc>
              <a:defRPr/>
            </a:pPr>
            <a:r>
              <a:rPr lang="en-ZA" sz="2000" dirty="0"/>
              <a:t>Portfolio Committee directive</a:t>
            </a:r>
          </a:p>
          <a:p>
            <a:pPr>
              <a:lnSpc>
                <a:spcPct val="150000"/>
              </a:lnSpc>
              <a:defRPr/>
            </a:pPr>
            <a:r>
              <a:rPr lang="en-ZA" sz="2000" dirty="0"/>
              <a:t>Progress report</a:t>
            </a:r>
          </a:p>
          <a:p>
            <a:pPr>
              <a:lnSpc>
                <a:spcPct val="150000"/>
              </a:lnSpc>
              <a:defRPr/>
            </a:pPr>
            <a:r>
              <a:rPr lang="en-ZA" sz="2000" dirty="0"/>
              <a:t>Implementation of the action plan</a:t>
            </a:r>
          </a:p>
          <a:p>
            <a:pPr>
              <a:lnSpc>
                <a:spcPct val="150000"/>
              </a:lnSpc>
              <a:defRPr/>
            </a:pPr>
            <a:r>
              <a:rPr lang="en-GB" sz="2000" dirty="0"/>
              <a:t>SAHRC report and recommendations</a:t>
            </a:r>
            <a:endParaRPr lang="en-ZA" sz="2000" dirty="0"/>
          </a:p>
          <a:p>
            <a:pPr>
              <a:lnSpc>
                <a:spcPct val="150000"/>
              </a:lnSpc>
              <a:defRPr/>
            </a:pPr>
            <a:r>
              <a:rPr lang="en-ZA" sz="2000" dirty="0"/>
              <a:t>Conclusions</a:t>
            </a:r>
          </a:p>
          <a:p>
            <a:endParaRPr lang="en-ZA" sz="2800" dirty="0">
              <a:solidFill>
                <a:prstClr val="black"/>
              </a:solidFill>
            </a:endParaRPr>
          </a:p>
          <a:p>
            <a:endParaRPr lang="en-ZA" sz="28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2</a:t>
            </a:fld>
            <a:endParaRPr lang="en-US" altLang="en-US">
              <a:solidFill>
                <a:prstClr val="black"/>
              </a:solidFill>
              <a:ea typeface="+mn-ea"/>
            </a:endParaRPr>
          </a:p>
        </p:txBody>
      </p:sp>
      <p:pic>
        <p:nvPicPr>
          <p:cNvPr id="6" name="Picture 5"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39475345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APIES RIVER</a:t>
            </a:r>
            <a:endParaRPr lang="en-ZA" dirty="0"/>
          </a:p>
        </p:txBody>
      </p:sp>
      <p:sp>
        <p:nvSpPr>
          <p:cNvPr id="3" name="Content Placeholder 2"/>
          <p:cNvSpPr>
            <a:spLocks noGrp="1"/>
          </p:cNvSpPr>
          <p:nvPr>
            <p:ph idx="1"/>
          </p:nvPr>
        </p:nvSpPr>
        <p:spPr>
          <a:xfrm>
            <a:off x="457200" y="1138193"/>
            <a:ext cx="8229600" cy="4525963"/>
          </a:xfrm>
        </p:spPr>
        <p:txBody>
          <a:bodyPr/>
          <a:lstStyle/>
          <a:p>
            <a:pPr marL="0" indent="0">
              <a:buNone/>
            </a:pPr>
            <a:r>
              <a:rPr lang="en-GB" sz="2000" b="1" dirty="0"/>
              <a:t>The following studies have been completed:</a:t>
            </a:r>
            <a:endParaRPr lang="en-ZA" sz="2000" b="1" dirty="0"/>
          </a:p>
          <a:p>
            <a:pPr lvl="1" algn="just"/>
            <a:r>
              <a:rPr lang="en-GB" sz="2000" dirty="0"/>
              <a:t>Environmental baseline conditions survey.</a:t>
            </a:r>
            <a:endParaRPr lang="en-ZA" sz="2000" dirty="0"/>
          </a:p>
          <a:p>
            <a:pPr lvl="1" algn="just"/>
            <a:r>
              <a:rPr lang="en-GB" sz="2000" dirty="0"/>
              <a:t>An assessment report.</a:t>
            </a:r>
            <a:endParaRPr lang="en-ZA" sz="2000" dirty="0"/>
          </a:p>
          <a:p>
            <a:pPr lvl="1" algn="just"/>
            <a:r>
              <a:rPr lang="en-GB" sz="2000" dirty="0"/>
              <a:t>Work on the rehabilitation requirements, delineation, mapping and prioritisation of affected areas has been done.</a:t>
            </a:r>
            <a:endParaRPr lang="en-ZA" sz="2000" dirty="0"/>
          </a:p>
          <a:p>
            <a:pPr lvl="1" algn="just"/>
            <a:r>
              <a:rPr lang="en-GB" sz="2000" dirty="0"/>
              <a:t>Groundwater monitoring of the boreholes in and around Rooiwal WWTP proposal was approved and sampling was completed. Testing and report was prepared and submitted.</a:t>
            </a:r>
            <a:endParaRPr lang="en-ZA" sz="2000" dirty="0"/>
          </a:p>
          <a:p>
            <a:pPr lvl="1" algn="just"/>
            <a:r>
              <a:rPr lang="en-GB" sz="2000" dirty="0"/>
              <a:t>Terrestrial Ecology Study Report, Riverine (Aquatic) Ecology Report, Wetlands Assessment Report and Rehabilitation Plan with a baseline for Hydrological and Hydraulic Assessment Report.</a:t>
            </a:r>
            <a:endParaRPr lang="en-ZA" sz="2000" dirty="0"/>
          </a:p>
          <a:p>
            <a:pPr lvl="1" algn="just"/>
            <a:r>
              <a:rPr lang="en-GB" sz="2000" dirty="0"/>
              <a:t>Compilation of conceptual designs and implementation plans for rehabilitation.</a:t>
            </a:r>
            <a:endParaRPr lang="en-ZA" sz="2000" dirty="0"/>
          </a:p>
          <a:p>
            <a:pPr lvl="1" algn="just"/>
            <a:r>
              <a:rPr lang="en-GB" sz="2000" dirty="0"/>
              <a:t>Compilation of preliminary designs and rehabilitation plan</a:t>
            </a:r>
            <a:endParaRPr lang="en-ZA" sz="2000" dirty="0"/>
          </a:p>
          <a:p>
            <a:endParaRPr lang="en-ZA"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20</a:t>
            </a:fld>
            <a:endParaRPr lang="en-US" altLang="en-US">
              <a:solidFill>
                <a:prstClr val="black"/>
              </a:solidFill>
            </a:endParaRPr>
          </a:p>
        </p:txBody>
      </p:sp>
    </p:spTree>
    <p:extLst>
      <p:ext uri="{BB962C8B-B14F-4D97-AF65-F5344CB8AC3E}">
        <p14:creationId xmlns:p14="http://schemas.microsoft.com/office/powerpoint/2010/main" val="503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GB" b="1" dirty="0"/>
              <a:t>FINANCIAL MATTERS </a:t>
            </a:r>
            <a:br>
              <a:rPr lang="en-ZA" b="1" dirty="0"/>
            </a:br>
            <a:endParaRPr lang="en-ZA" dirty="0"/>
          </a:p>
        </p:txBody>
      </p:sp>
      <p:graphicFrame>
        <p:nvGraphicFramePr>
          <p:cNvPr id="5" name="Content Placeholder 4"/>
          <p:cNvGraphicFramePr>
            <a:graphicFrameLocks noGrp="1"/>
          </p:cNvGraphicFramePr>
          <p:nvPr>
            <p:ph idx="1"/>
          </p:nvPr>
        </p:nvGraphicFramePr>
        <p:xfrm>
          <a:off x="1011632" y="1244383"/>
          <a:ext cx="7560027" cy="2692348"/>
        </p:xfrm>
        <a:graphic>
          <a:graphicData uri="http://schemas.openxmlformats.org/drawingml/2006/table">
            <a:tbl>
              <a:tblPr firstRow="1" firstCol="1" bandRow="1">
                <a:tableStyleId>{5C22544A-7EE6-4342-B048-85BDC9FD1C3A}</a:tableStyleId>
              </a:tblPr>
              <a:tblGrid>
                <a:gridCol w="3509623">
                  <a:extLst>
                    <a:ext uri="{9D8B030D-6E8A-4147-A177-3AD203B41FA5}">
                      <a16:colId xmlns:a16="http://schemas.microsoft.com/office/drawing/2014/main" val="3865199229"/>
                    </a:ext>
                  </a:extLst>
                </a:gridCol>
                <a:gridCol w="2311522">
                  <a:extLst>
                    <a:ext uri="{9D8B030D-6E8A-4147-A177-3AD203B41FA5}">
                      <a16:colId xmlns:a16="http://schemas.microsoft.com/office/drawing/2014/main" val="2905870880"/>
                    </a:ext>
                  </a:extLst>
                </a:gridCol>
                <a:gridCol w="1738882">
                  <a:extLst>
                    <a:ext uri="{9D8B030D-6E8A-4147-A177-3AD203B41FA5}">
                      <a16:colId xmlns:a16="http://schemas.microsoft.com/office/drawing/2014/main" val="4183622452"/>
                    </a:ext>
                  </a:extLst>
                </a:gridCol>
              </a:tblGrid>
              <a:tr h="940808">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SERVICE PROVIDER</a:t>
                      </a:r>
                      <a:endPar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APPOINTMENT VALUE</a:t>
                      </a:r>
                      <a:endPar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 EXPENDITURE TO DATE </a:t>
                      </a:r>
                      <a:endPar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975566790"/>
                  </a:ext>
                </a:extLst>
              </a:tr>
              <a:tr h="470403">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CMS.NJR &amp; Blackhead</a:t>
                      </a:r>
                      <a:endPar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b="1" dirty="0">
                          <a:effectLst/>
                          <a:latin typeface="Arial" panose="020B0604020202020204" pitchFamily="34" charset="0"/>
                          <a:cs typeface="Arial" panose="020B0604020202020204" pitchFamily="34" charset="0"/>
                        </a:rPr>
                        <a:t>R 253,399,677.64</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b="1">
                          <a:effectLst/>
                          <a:latin typeface="Arial" panose="020B0604020202020204" pitchFamily="34" charset="0"/>
                          <a:cs typeface="Arial" panose="020B0604020202020204" pitchFamily="34" charset="0"/>
                        </a:rPr>
                        <a:t>47%</a:t>
                      </a: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348481387"/>
                  </a:ext>
                </a:extLst>
              </a:tr>
              <a:tr h="470403">
                <a:tc>
                  <a:txBody>
                    <a:bodyPr/>
                    <a:lstStyle/>
                    <a:p>
                      <a:pPr>
                        <a:spcAft>
                          <a:spcPts val="0"/>
                        </a:spcAft>
                      </a:pPr>
                      <a:r>
                        <a:rPr lang="en-GB" sz="1400" b="1" dirty="0">
                          <a:solidFill>
                            <a:schemeClr val="tx1"/>
                          </a:solidFill>
                          <a:effectLst/>
                          <a:latin typeface="Arial" panose="020B0604020202020204" pitchFamily="34" charset="0"/>
                          <a:cs typeface="Arial" panose="020B0604020202020204" pitchFamily="34" charset="0"/>
                        </a:rPr>
                        <a:t>Royal </a:t>
                      </a:r>
                      <a:r>
                        <a:rPr lang="en-GB" sz="1400" b="1" dirty="0" err="1">
                          <a:solidFill>
                            <a:schemeClr val="tx1"/>
                          </a:solidFill>
                          <a:effectLst/>
                          <a:latin typeface="Arial" panose="020B0604020202020204" pitchFamily="34" charset="0"/>
                          <a:cs typeface="Arial" panose="020B0604020202020204" pitchFamily="34" charset="0"/>
                        </a:rPr>
                        <a:t>Haskoning</a:t>
                      </a:r>
                      <a:r>
                        <a:rPr lang="en-GB" sz="1400" b="1" dirty="0">
                          <a:solidFill>
                            <a:schemeClr val="tx1"/>
                          </a:solidFill>
                          <a:effectLst/>
                          <a:latin typeface="Arial" panose="020B0604020202020204" pitchFamily="34" charset="0"/>
                          <a:cs typeface="Arial" panose="020B0604020202020204" pitchFamily="34" charset="0"/>
                        </a:rPr>
                        <a:t> DHV (Pty) Ltd</a:t>
                      </a:r>
                      <a:endPar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fr-FR" sz="1600" b="1" dirty="0">
                          <a:effectLst/>
                          <a:latin typeface="Arial" panose="020B0604020202020204" pitchFamily="34" charset="0"/>
                          <a:cs typeface="Arial" panose="020B0604020202020204" pitchFamily="34" charset="0"/>
                        </a:rPr>
                        <a:t>R 19,966,383.80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b="1">
                          <a:effectLst/>
                          <a:latin typeface="Arial" panose="020B0604020202020204" pitchFamily="34" charset="0"/>
                          <a:cs typeface="Arial" panose="020B0604020202020204" pitchFamily="34" charset="0"/>
                        </a:rPr>
                        <a:t>72%</a:t>
                      </a: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61584328"/>
                  </a:ext>
                </a:extLst>
              </a:tr>
              <a:tr h="810734">
                <a:tc>
                  <a:txBody>
                    <a:bodyPr/>
                    <a:lstStyle/>
                    <a:p>
                      <a:pPr>
                        <a:spcAft>
                          <a:spcPts val="0"/>
                        </a:spcAft>
                      </a:pPr>
                      <a:r>
                        <a:rPr lang="en-GB" sz="1400" b="1" dirty="0" err="1">
                          <a:solidFill>
                            <a:schemeClr val="tx1"/>
                          </a:solidFill>
                          <a:effectLst/>
                          <a:latin typeface="Arial" panose="020B0604020202020204" pitchFamily="34" charset="0"/>
                          <a:cs typeface="Arial" panose="020B0604020202020204" pitchFamily="34" charset="0"/>
                        </a:rPr>
                        <a:t>Bashumi</a:t>
                      </a:r>
                      <a:r>
                        <a:rPr lang="en-GB" sz="1400" b="1" dirty="0">
                          <a:solidFill>
                            <a:schemeClr val="tx1"/>
                          </a:solidFill>
                          <a:effectLst/>
                          <a:latin typeface="Arial" panose="020B0604020202020204" pitchFamily="34" charset="0"/>
                          <a:cs typeface="Arial" panose="020B0604020202020204" pitchFamily="34" charset="0"/>
                        </a:rPr>
                        <a:t> Engineering &amp; SHEQ Solutions</a:t>
                      </a:r>
                      <a:endParaRPr lang="en-ZA" sz="14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b="1">
                          <a:effectLst/>
                          <a:latin typeface="Arial" panose="020B0604020202020204" pitchFamily="34" charset="0"/>
                          <a:cs typeface="Arial" panose="020B0604020202020204" pitchFamily="34" charset="0"/>
                        </a:rPr>
                        <a:t>R 2,952,620.00</a:t>
                      </a: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ctr">
                        <a:spcAft>
                          <a:spcPts val="0"/>
                        </a:spcAft>
                      </a:pPr>
                      <a:r>
                        <a:rPr lang="en-GB" sz="1600" b="1" dirty="0">
                          <a:effectLst/>
                          <a:latin typeface="Arial" panose="020B0604020202020204" pitchFamily="34" charset="0"/>
                          <a:cs typeface="Arial" panose="020B0604020202020204" pitchFamily="34" charset="0"/>
                        </a:rPr>
                        <a:t>20%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4111523403"/>
                  </a:ext>
                </a:extLst>
              </a:tr>
            </a:tbl>
          </a:graphicData>
        </a:graphic>
      </p:graphicFrame>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21</a:t>
            </a:fld>
            <a:endParaRPr lang="en-US" altLang="en-US">
              <a:solidFill>
                <a:prstClr val="black"/>
              </a:solidFill>
            </a:endParaRPr>
          </a:p>
        </p:txBody>
      </p:sp>
      <p:sp>
        <p:nvSpPr>
          <p:cNvPr id="6" name="Rectangle 5"/>
          <p:cNvSpPr/>
          <p:nvPr/>
        </p:nvSpPr>
        <p:spPr>
          <a:xfrm>
            <a:off x="1150219" y="4312391"/>
            <a:ext cx="6598117" cy="707886"/>
          </a:xfrm>
          <a:prstGeom prst="rect">
            <a:avLst/>
          </a:prstGeom>
        </p:spPr>
        <p:txBody>
          <a:bodyPr wrap="square">
            <a:spAutoFit/>
          </a:bodyPr>
          <a:lstStyle/>
          <a:p>
            <a:pPr>
              <a:spcAft>
                <a:spcPts val="0"/>
              </a:spcAft>
            </a:pPr>
            <a:r>
              <a:rPr lang="en-GB" sz="2000" dirty="0">
                <a:ea typeface="Times New Roman" panose="02020603050405020304" pitchFamily="18" charset="0"/>
              </a:rPr>
              <a:t>The Implementing Agent (ERWAT) has been appointed at a cost of 5% on the contractor and engineer's fees.</a:t>
            </a:r>
            <a:endParaRPr lang="en-ZA" sz="2000"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20222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400" b="1" dirty="0"/>
              <a:t>IMPLEMENTATION OF CoT ACTION PLAN</a:t>
            </a:r>
          </a:p>
        </p:txBody>
      </p:sp>
      <p:sp>
        <p:nvSpPr>
          <p:cNvPr id="3" name="Content Placeholder 2"/>
          <p:cNvSpPr>
            <a:spLocks noGrp="1"/>
          </p:cNvSpPr>
          <p:nvPr>
            <p:ph idx="1"/>
          </p:nvPr>
        </p:nvSpPr>
        <p:spPr>
          <a:xfrm>
            <a:off x="457200" y="1075923"/>
            <a:ext cx="8229600" cy="4525963"/>
          </a:xfrm>
        </p:spPr>
        <p:txBody>
          <a:bodyPr/>
          <a:lstStyle/>
          <a:p>
            <a:pPr marL="0" lvl="1" indent="0" algn="just" defTabSz="457200">
              <a:spcBef>
                <a:spcPts val="600"/>
              </a:spcBef>
              <a:buNone/>
              <a:defRPr/>
            </a:pPr>
            <a:r>
              <a:rPr lang="en-ZA" sz="2800" dirty="0"/>
              <a:t>Impact category 1 projects</a:t>
            </a:r>
          </a:p>
          <a:p>
            <a:pPr algn="just" defTabSz="457200">
              <a:spcBef>
                <a:spcPts val="600"/>
              </a:spcBef>
              <a:defRPr/>
            </a:pPr>
            <a:endParaRPr lang="en-GB" sz="16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22</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2133539593"/>
              </p:ext>
            </p:extLst>
          </p:nvPr>
        </p:nvGraphicFramePr>
        <p:xfrm>
          <a:off x="457200" y="1883437"/>
          <a:ext cx="8070782" cy="3491363"/>
        </p:xfrm>
        <a:graphic>
          <a:graphicData uri="http://schemas.openxmlformats.org/drawingml/2006/table">
            <a:tbl>
              <a:tblPr firstRow="1" firstCol="1" bandRow="1">
                <a:tableStyleId>{5C22544A-7EE6-4342-B048-85BDC9FD1C3A}</a:tableStyleId>
              </a:tblPr>
              <a:tblGrid>
                <a:gridCol w="2190359">
                  <a:extLst>
                    <a:ext uri="{9D8B030D-6E8A-4147-A177-3AD203B41FA5}">
                      <a16:colId xmlns:a16="http://schemas.microsoft.com/office/drawing/2014/main" val="1744141108"/>
                    </a:ext>
                  </a:extLst>
                </a:gridCol>
                <a:gridCol w="2185108">
                  <a:extLst>
                    <a:ext uri="{9D8B030D-6E8A-4147-A177-3AD203B41FA5}">
                      <a16:colId xmlns:a16="http://schemas.microsoft.com/office/drawing/2014/main" val="2462584342"/>
                    </a:ext>
                  </a:extLst>
                </a:gridCol>
                <a:gridCol w="1656241">
                  <a:extLst>
                    <a:ext uri="{9D8B030D-6E8A-4147-A177-3AD203B41FA5}">
                      <a16:colId xmlns:a16="http://schemas.microsoft.com/office/drawing/2014/main" val="3788987186"/>
                    </a:ext>
                  </a:extLst>
                </a:gridCol>
                <a:gridCol w="2039074">
                  <a:extLst>
                    <a:ext uri="{9D8B030D-6E8A-4147-A177-3AD203B41FA5}">
                      <a16:colId xmlns:a16="http://schemas.microsoft.com/office/drawing/2014/main" val="2583466743"/>
                    </a:ext>
                  </a:extLst>
                </a:gridCol>
              </a:tblGrid>
              <a:tr h="748029">
                <a:tc>
                  <a:txBody>
                    <a:bodyPr/>
                    <a:lstStyle/>
                    <a:p>
                      <a:pPr marL="320040" indent="-320040">
                        <a:lnSpc>
                          <a:spcPct val="107000"/>
                        </a:lnSpc>
                        <a:spcAft>
                          <a:spcPts val="0"/>
                        </a:spcAft>
                      </a:pPr>
                      <a:r>
                        <a:rPr lang="en-ZA" sz="1200">
                          <a:effectLst/>
                          <a:latin typeface="Arial" panose="020B0604020202020204" pitchFamily="34" charset="0"/>
                          <a:cs typeface="Arial" panose="020B0604020202020204" pitchFamily="34" charset="0"/>
                        </a:rPr>
                        <a:t>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Type of 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Provisional Project Cost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marR="1153160" algn="just">
                        <a:lnSpc>
                          <a:spcPct val="107000"/>
                        </a:lnSpc>
                        <a:spcAft>
                          <a:spcPts val="0"/>
                        </a:spcAft>
                      </a:pPr>
                      <a:r>
                        <a:rPr lang="en-ZA" sz="1200" dirty="0">
                          <a:effectLst/>
                          <a:latin typeface="Arial" panose="020B0604020202020204" pitchFamily="34" charset="0"/>
                          <a:cs typeface="Arial" panose="020B0604020202020204" pitchFamily="34" charset="0"/>
                        </a:rPr>
                        <a:t>Completion</a:t>
                      </a:r>
                      <a:r>
                        <a:rPr lang="en-ZA" sz="1200" baseline="0" dirty="0">
                          <a:effectLst/>
                          <a:latin typeface="Arial" panose="020B0604020202020204" pitchFamily="34" charset="0"/>
                          <a:cs typeface="Arial" panose="020B0604020202020204" pitchFamily="34" charset="0"/>
                        </a:rPr>
                        <a:t> </a:t>
                      </a:r>
                      <a:r>
                        <a:rPr lang="en-ZA" sz="1200" dirty="0">
                          <a:effectLst/>
                          <a:latin typeface="Arial" panose="020B0604020202020204" pitchFamily="34" charset="0"/>
                          <a:cs typeface="Arial" panose="020B0604020202020204" pitchFamily="34" charset="0"/>
                        </a:rPr>
                        <a:t>period. (years)</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2398401060"/>
                  </a:ext>
                </a:extLst>
              </a:tr>
              <a:tr h="42610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Rooiwal Phase 1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Upgrade of existing infrastructure.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335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1743950771"/>
                  </a:ext>
                </a:extLst>
              </a:tr>
              <a:tr h="42610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Rooiwal Phase 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80 Ml/d extension and sludge facility extension project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2.1 billion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1315796253"/>
                  </a:ext>
                </a:extLst>
              </a:tr>
              <a:tr h="42610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Daspoort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US" sz="1200" dirty="0">
                          <a:effectLst/>
                          <a:latin typeface="Arial" panose="020B0604020202020204" pitchFamily="34" charset="0"/>
                          <a:cs typeface="Arial" panose="020B0604020202020204" pitchFamily="34" charset="0"/>
                        </a:rPr>
                        <a:t>Minor upgrade of existing infrastructure.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R 10 million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1432108666"/>
                  </a:ext>
                </a:extLst>
              </a:tr>
              <a:tr h="42610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Sunderland Ridge Phase 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US" sz="1200" dirty="0">
                          <a:effectLst/>
                          <a:latin typeface="Arial" panose="020B0604020202020204" pitchFamily="34" charset="0"/>
                          <a:cs typeface="Arial" panose="020B0604020202020204" pitchFamily="34" charset="0"/>
                        </a:rPr>
                        <a:t>Upgrade of existing infrastructure.</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68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2535883735"/>
                  </a:ext>
                </a:extLst>
              </a:tr>
              <a:tr h="42610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Baviaanspoort Phase 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Upgrade of existing infrastructure.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45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3287000034"/>
                  </a:ext>
                </a:extLst>
              </a:tr>
              <a:tr h="42610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Zeekoegat  Phase 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Upgrading of existing infrastructure (mechanical)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R 52 million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3</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4125713319"/>
                  </a:ext>
                </a:extLst>
              </a:tr>
              <a:tr h="182778">
                <a:tc gridSpan="2">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Total</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hMerge="1">
                  <a:txBody>
                    <a:bodyPr/>
                    <a:lstStyle/>
                    <a:p>
                      <a:endParaRPr lang="en-ZA"/>
                    </a:p>
                  </a:txBody>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R 3.28 billion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07000"/>
                        </a:lnSpc>
                        <a:spcAft>
                          <a:spcPts val="0"/>
                        </a:spcAft>
                      </a:pPr>
                      <a:r>
                        <a:rPr lang="en-ZA" sz="600" dirty="0">
                          <a:effectLst/>
                        </a:rPr>
                        <a:t> </a:t>
                      </a:r>
                      <a:endParaRPr lang="en-ZA" sz="600" dirty="0">
                        <a:effectLst/>
                        <a:latin typeface="Calibri" panose="020F0502020204030204" pitchFamily="34" charset="0"/>
                        <a:ea typeface="Calibri" panose="020F0502020204030204" pitchFamily="34" charset="0"/>
                        <a:cs typeface="Times New Roman" panose="02020603050405020304" pitchFamily="18" charset="0"/>
                      </a:endParaRPr>
                    </a:p>
                  </a:txBody>
                  <a:tcPr marL="16083" marR="16083" marT="5133" marB="0"/>
                </a:tc>
                <a:extLst>
                  <a:ext uri="{0D108BD9-81ED-4DB2-BD59-A6C34878D82A}">
                    <a16:rowId xmlns:a16="http://schemas.microsoft.com/office/drawing/2014/main" val="3295622101"/>
                  </a:ext>
                </a:extLst>
              </a:tr>
            </a:tbl>
          </a:graphicData>
        </a:graphic>
      </p:graphicFrame>
    </p:spTree>
    <p:extLst>
      <p:ext uri="{BB962C8B-B14F-4D97-AF65-F5344CB8AC3E}">
        <p14:creationId xmlns:p14="http://schemas.microsoft.com/office/powerpoint/2010/main" val="42231928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600" b="1" dirty="0"/>
              <a:t>IMPLEMENTATION OF CoT ACTION PLAN</a:t>
            </a:r>
            <a:br>
              <a:rPr lang="en-ZA" sz="2600" b="1" dirty="0"/>
            </a:br>
            <a:r>
              <a:rPr lang="en-ZA" sz="2600" b="1" dirty="0"/>
              <a:t>(Cont.)</a:t>
            </a:r>
          </a:p>
        </p:txBody>
      </p:sp>
      <p:sp>
        <p:nvSpPr>
          <p:cNvPr id="3" name="Content Placeholder 2"/>
          <p:cNvSpPr>
            <a:spLocks noGrp="1"/>
          </p:cNvSpPr>
          <p:nvPr>
            <p:ph idx="1"/>
          </p:nvPr>
        </p:nvSpPr>
        <p:spPr>
          <a:xfrm>
            <a:off x="457200" y="1075923"/>
            <a:ext cx="8229600" cy="4525963"/>
          </a:xfrm>
        </p:spPr>
        <p:txBody>
          <a:bodyPr/>
          <a:lstStyle/>
          <a:p>
            <a:pPr marL="0" lvl="1" indent="0" algn="just" defTabSz="457200">
              <a:spcBef>
                <a:spcPts val="600"/>
              </a:spcBef>
              <a:buNone/>
              <a:defRPr/>
            </a:pPr>
            <a:r>
              <a:rPr lang="en-ZA" sz="2800" dirty="0"/>
              <a:t>Impact category 1 projects (cont.)</a:t>
            </a:r>
          </a:p>
          <a:p>
            <a:pPr algn="just" defTabSz="457200">
              <a:spcBef>
                <a:spcPts val="600"/>
              </a:spcBef>
              <a:defRPr/>
            </a:pPr>
            <a:endParaRPr lang="en-GB" sz="16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23</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956150814"/>
              </p:ext>
            </p:extLst>
          </p:nvPr>
        </p:nvGraphicFramePr>
        <p:xfrm>
          <a:off x="628650" y="1825625"/>
          <a:ext cx="7252636" cy="2845248"/>
        </p:xfrm>
        <a:graphic>
          <a:graphicData uri="http://schemas.openxmlformats.org/drawingml/2006/table">
            <a:tbl>
              <a:tblPr firstRow="1" firstCol="1" bandRow="1">
                <a:tableStyleId>{5C22544A-7EE6-4342-B048-85BDC9FD1C3A}</a:tableStyleId>
              </a:tblPr>
              <a:tblGrid>
                <a:gridCol w="1968319">
                  <a:extLst>
                    <a:ext uri="{9D8B030D-6E8A-4147-A177-3AD203B41FA5}">
                      <a16:colId xmlns:a16="http://schemas.microsoft.com/office/drawing/2014/main" val="2234911388"/>
                    </a:ext>
                  </a:extLst>
                </a:gridCol>
                <a:gridCol w="2417793">
                  <a:extLst>
                    <a:ext uri="{9D8B030D-6E8A-4147-A177-3AD203B41FA5}">
                      <a16:colId xmlns:a16="http://schemas.microsoft.com/office/drawing/2014/main" val="100225080"/>
                    </a:ext>
                  </a:extLst>
                </a:gridCol>
                <a:gridCol w="1703672">
                  <a:extLst>
                    <a:ext uri="{9D8B030D-6E8A-4147-A177-3AD203B41FA5}">
                      <a16:colId xmlns:a16="http://schemas.microsoft.com/office/drawing/2014/main" val="369674864"/>
                    </a:ext>
                  </a:extLst>
                </a:gridCol>
                <a:gridCol w="1162852">
                  <a:extLst>
                    <a:ext uri="{9D8B030D-6E8A-4147-A177-3AD203B41FA5}">
                      <a16:colId xmlns:a16="http://schemas.microsoft.com/office/drawing/2014/main" val="3182144147"/>
                    </a:ext>
                  </a:extLst>
                </a:gridCol>
              </a:tblGrid>
              <a:tr h="170530">
                <a:tc>
                  <a:txBody>
                    <a:bodyPr/>
                    <a:lstStyle/>
                    <a:p>
                      <a:pPr>
                        <a:lnSpc>
                          <a:spcPct val="150000"/>
                        </a:lnSpc>
                        <a:spcAft>
                          <a:spcPts val="0"/>
                        </a:spcAft>
                      </a:pPr>
                      <a:r>
                        <a:rPr lang="en-ZA" sz="1200" dirty="0" err="1">
                          <a:effectLst/>
                          <a:latin typeface="Arial" panose="020B0604020202020204" pitchFamily="34" charset="0"/>
                          <a:cs typeface="Arial" panose="020B0604020202020204" pitchFamily="34" charset="0"/>
                        </a:rPr>
                        <a:t>Godrich</a:t>
                      </a:r>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10 Ml/d extension project.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R 284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4</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2737031641"/>
                  </a:ext>
                </a:extLst>
              </a:tr>
              <a:tr h="204247">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Sandspruit Phase 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Upgrade of sludge handling.</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R 53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1884781325"/>
                  </a:ext>
                </a:extLst>
              </a:tr>
              <a:tr h="310801">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Klipgat Phase 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Upgrading of Mechanical and Electrical infrastructure due to vandalism and theft.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R 215 million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3559281312"/>
                  </a:ext>
                </a:extLst>
              </a:tr>
              <a:tr h="204896">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Temba</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Commissioning of Module 3, 20 Ml/d extension.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R 55 million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274485661"/>
                  </a:ext>
                </a:extLst>
              </a:tr>
              <a:tr h="183065">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Ekangala</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Sludge handling facility</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R 43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422458027"/>
                  </a:ext>
                </a:extLst>
              </a:tr>
              <a:tr h="310801">
                <a:tc>
                  <a:txBody>
                    <a:bodyPr/>
                    <a:lstStyle/>
                    <a:p>
                      <a:pPr>
                        <a:lnSpc>
                          <a:spcPct val="150000"/>
                        </a:lnSpc>
                        <a:spcAft>
                          <a:spcPts val="0"/>
                        </a:spcAft>
                      </a:pPr>
                      <a:r>
                        <a:rPr lang="en-ZA" sz="1200">
                          <a:effectLst/>
                          <a:latin typeface="Arial" panose="020B0604020202020204" pitchFamily="34" charset="0"/>
                          <a:cs typeface="Arial" panose="020B0604020202020204" pitchFamily="34" charset="0"/>
                        </a:rPr>
                        <a:t>Babelegi</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Upgrade of existing infrastructure and upgrade of process to cater for industrial influent.</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R 20 million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tc>
                  <a:txBody>
                    <a:bodyPr/>
                    <a:lstStyle/>
                    <a:p>
                      <a:pPr>
                        <a:lnSpc>
                          <a:spcPct val="150000"/>
                        </a:lnSpc>
                        <a:spcAft>
                          <a:spcPts val="0"/>
                        </a:spcAft>
                      </a:pPr>
                      <a:r>
                        <a:rPr lang="en-ZA" sz="1200" dirty="0">
                          <a:effectLst/>
                          <a:latin typeface="Arial" panose="020B0604020202020204" pitchFamily="34" charset="0"/>
                          <a:cs typeface="Arial" panose="020B0604020202020204" pitchFamily="34" charset="0"/>
                        </a:rPr>
                        <a:t>2</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16083" marR="16083" marT="5133" marB="0"/>
                </a:tc>
                <a:extLst>
                  <a:ext uri="{0D108BD9-81ED-4DB2-BD59-A6C34878D82A}">
                    <a16:rowId xmlns:a16="http://schemas.microsoft.com/office/drawing/2014/main" val="4213436217"/>
                  </a:ext>
                </a:extLst>
              </a:tr>
            </a:tbl>
          </a:graphicData>
        </a:graphic>
      </p:graphicFrame>
    </p:spTree>
    <p:extLst>
      <p:ext uri="{BB962C8B-B14F-4D97-AF65-F5344CB8AC3E}">
        <p14:creationId xmlns:p14="http://schemas.microsoft.com/office/powerpoint/2010/main" val="34259778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600" b="1" dirty="0"/>
              <a:t>IMPLEMENTATION OF CoT ACTION PLAN</a:t>
            </a:r>
            <a:br>
              <a:rPr lang="en-ZA" sz="2600" b="1" dirty="0"/>
            </a:br>
            <a:r>
              <a:rPr lang="en-ZA" sz="2600" b="1" dirty="0"/>
              <a:t>(Cont.)</a:t>
            </a:r>
          </a:p>
        </p:txBody>
      </p:sp>
      <p:sp>
        <p:nvSpPr>
          <p:cNvPr id="3" name="Content Placeholder 2"/>
          <p:cNvSpPr>
            <a:spLocks noGrp="1"/>
          </p:cNvSpPr>
          <p:nvPr>
            <p:ph idx="1"/>
          </p:nvPr>
        </p:nvSpPr>
        <p:spPr>
          <a:xfrm>
            <a:off x="457200" y="1075923"/>
            <a:ext cx="8229600" cy="4525963"/>
          </a:xfrm>
        </p:spPr>
        <p:txBody>
          <a:bodyPr/>
          <a:lstStyle/>
          <a:p>
            <a:pPr marL="422041" lvl="1" indent="0">
              <a:buNone/>
            </a:pPr>
            <a:r>
              <a:rPr lang="en-ZA" dirty="0"/>
              <a:t>Impact category 2 projects</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24</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graphicFrame>
        <p:nvGraphicFramePr>
          <p:cNvPr id="7" name="Table 6"/>
          <p:cNvGraphicFramePr>
            <a:graphicFrameLocks noGrp="1"/>
          </p:cNvGraphicFramePr>
          <p:nvPr>
            <p:extLst>
              <p:ext uri="{D42A27DB-BD31-4B8C-83A1-F6EECF244321}">
                <p14:modId xmlns:p14="http://schemas.microsoft.com/office/powerpoint/2010/main" val="334382475"/>
              </p:ext>
            </p:extLst>
          </p:nvPr>
        </p:nvGraphicFramePr>
        <p:xfrm>
          <a:off x="529389" y="1905803"/>
          <a:ext cx="8323941" cy="4129238"/>
        </p:xfrm>
        <a:graphic>
          <a:graphicData uri="http://schemas.openxmlformats.org/drawingml/2006/table">
            <a:tbl>
              <a:tblPr firstRow="1" firstCol="1" bandRow="1">
                <a:tableStyleId>{5C22544A-7EE6-4342-B048-85BDC9FD1C3A}</a:tableStyleId>
              </a:tblPr>
              <a:tblGrid>
                <a:gridCol w="1373741">
                  <a:extLst>
                    <a:ext uri="{9D8B030D-6E8A-4147-A177-3AD203B41FA5}">
                      <a16:colId xmlns:a16="http://schemas.microsoft.com/office/drawing/2014/main" val="3910395131"/>
                    </a:ext>
                  </a:extLst>
                </a:gridCol>
                <a:gridCol w="2889126">
                  <a:extLst>
                    <a:ext uri="{9D8B030D-6E8A-4147-A177-3AD203B41FA5}">
                      <a16:colId xmlns:a16="http://schemas.microsoft.com/office/drawing/2014/main" val="2600223745"/>
                    </a:ext>
                  </a:extLst>
                </a:gridCol>
                <a:gridCol w="2613601">
                  <a:extLst>
                    <a:ext uri="{9D8B030D-6E8A-4147-A177-3AD203B41FA5}">
                      <a16:colId xmlns:a16="http://schemas.microsoft.com/office/drawing/2014/main" val="1977983686"/>
                    </a:ext>
                  </a:extLst>
                </a:gridCol>
                <a:gridCol w="1447473">
                  <a:extLst>
                    <a:ext uri="{9D8B030D-6E8A-4147-A177-3AD203B41FA5}">
                      <a16:colId xmlns:a16="http://schemas.microsoft.com/office/drawing/2014/main" val="3954831301"/>
                    </a:ext>
                  </a:extLst>
                </a:gridCol>
              </a:tblGrid>
              <a:tr h="773521">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Type of 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Provisional Project Cost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Completion</a:t>
                      </a:r>
                    </a:p>
                    <a:p>
                      <a:pPr>
                        <a:lnSpc>
                          <a:spcPct val="107000"/>
                        </a:lnSpc>
                        <a:spcAft>
                          <a:spcPts val="0"/>
                        </a:spcAft>
                      </a:pPr>
                      <a:r>
                        <a:rPr lang="en-ZA" sz="1200">
                          <a:effectLst/>
                          <a:latin typeface="Arial" panose="020B0604020202020204" pitchFamily="34" charset="0"/>
                          <a:cs typeface="Arial" panose="020B0604020202020204" pitchFamily="34" charset="0"/>
                        </a:rPr>
                        <a:t> period. (years)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extLst>
                  <a:ext uri="{0D108BD9-81ED-4DB2-BD59-A6C34878D82A}">
                    <a16:rowId xmlns:a16="http://schemas.microsoft.com/office/drawing/2014/main" val="2931730794"/>
                  </a:ext>
                </a:extLst>
              </a:tr>
              <a:tr h="773521">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Sunderland Ridge Phase 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20 Ml/d extension project using alternative technologies on existing site.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500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extLst>
                  <a:ext uri="{0D108BD9-81ED-4DB2-BD59-A6C34878D82A}">
                    <a16:rowId xmlns:a16="http://schemas.microsoft.com/office/drawing/2014/main" val="1639210708"/>
                  </a:ext>
                </a:extLst>
              </a:tr>
              <a:tr h="51643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Baviaanspoort Phase 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40 Ml/d Extension of WWTW on new adjacent site.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900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extLst>
                  <a:ext uri="{0D108BD9-81ED-4DB2-BD59-A6C34878D82A}">
                    <a16:rowId xmlns:a16="http://schemas.microsoft.com/office/drawing/2014/main" val="4007717211"/>
                  </a:ext>
                </a:extLst>
              </a:tr>
              <a:tr h="773521">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Zeekoegat </a:t>
                      </a:r>
                    </a:p>
                    <a:p>
                      <a:pPr>
                        <a:lnSpc>
                          <a:spcPct val="107000"/>
                        </a:lnSpc>
                        <a:spcAft>
                          <a:spcPts val="0"/>
                        </a:spcAft>
                      </a:pPr>
                      <a:r>
                        <a:rPr lang="en-ZA" sz="1200">
                          <a:effectLst/>
                          <a:latin typeface="Arial" panose="020B0604020202020204" pitchFamily="34" charset="0"/>
                          <a:cs typeface="Arial" panose="020B0604020202020204" pitchFamily="34" charset="0"/>
                        </a:rPr>
                        <a:t>Phase 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De-bottleneck and tertiary treatment upgrade project for stricter effluent standards.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364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5</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extLst>
                  <a:ext uri="{0D108BD9-81ED-4DB2-BD59-A6C34878D82A}">
                    <a16:rowId xmlns:a16="http://schemas.microsoft.com/office/drawing/2014/main" val="2729932512"/>
                  </a:ext>
                </a:extLst>
              </a:tr>
              <a:tr h="51643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Rietgat Phase 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20 Ml/d extension project and sludge handling facility.</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430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extLst>
                  <a:ext uri="{0D108BD9-81ED-4DB2-BD59-A6C34878D82A}">
                    <a16:rowId xmlns:a16="http://schemas.microsoft.com/office/drawing/2014/main" val="190307013"/>
                  </a:ext>
                </a:extLst>
              </a:tr>
              <a:tr h="51643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Klipgat Phase 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33 Ml/d Extension and Upgrade of sludge handling</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340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extLst>
                  <a:ext uri="{0D108BD9-81ED-4DB2-BD59-A6C34878D82A}">
                    <a16:rowId xmlns:a16="http://schemas.microsoft.com/office/drawing/2014/main" val="1638836212"/>
                  </a:ext>
                </a:extLst>
              </a:tr>
              <a:tr h="259358">
                <a:tc gridSpan="2">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hMerge="1">
                  <a:txBody>
                    <a:bodyPr/>
                    <a:lstStyle/>
                    <a:p>
                      <a:endParaRPr lang="en-ZA"/>
                    </a:p>
                  </a:txBody>
                  <a:tcPr/>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R 2.534 billion</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9525" marB="0"/>
                </a:tc>
                <a:extLst>
                  <a:ext uri="{0D108BD9-81ED-4DB2-BD59-A6C34878D82A}">
                    <a16:rowId xmlns:a16="http://schemas.microsoft.com/office/drawing/2014/main" val="1421236335"/>
                  </a:ext>
                </a:extLst>
              </a:tr>
            </a:tbl>
          </a:graphicData>
        </a:graphic>
      </p:graphicFrame>
    </p:spTree>
    <p:extLst>
      <p:ext uri="{BB962C8B-B14F-4D97-AF65-F5344CB8AC3E}">
        <p14:creationId xmlns:p14="http://schemas.microsoft.com/office/powerpoint/2010/main" val="4155350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600" b="1" dirty="0"/>
              <a:t>IMPLEMENTATION OF CoT ACTION PLAN</a:t>
            </a:r>
            <a:br>
              <a:rPr lang="en-ZA" sz="2600" b="1" dirty="0"/>
            </a:br>
            <a:r>
              <a:rPr lang="en-ZA" sz="2600" b="1" dirty="0"/>
              <a:t>(Cont.)</a:t>
            </a:r>
          </a:p>
        </p:txBody>
      </p:sp>
      <p:sp>
        <p:nvSpPr>
          <p:cNvPr id="3" name="Content Placeholder 2"/>
          <p:cNvSpPr>
            <a:spLocks noGrp="1"/>
          </p:cNvSpPr>
          <p:nvPr>
            <p:ph idx="1"/>
          </p:nvPr>
        </p:nvSpPr>
        <p:spPr>
          <a:xfrm>
            <a:off x="457200" y="1075923"/>
            <a:ext cx="8229600" cy="4525963"/>
          </a:xfrm>
        </p:spPr>
        <p:txBody>
          <a:bodyPr/>
          <a:lstStyle/>
          <a:p>
            <a:pPr marL="422041" lvl="1" indent="0">
              <a:buNone/>
            </a:pPr>
            <a:r>
              <a:rPr lang="en-ZA" dirty="0"/>
              <a:t>Impact category 3 projects</a:t>
            </a:r>
          </a:p>
          <a:p>
            <a:pPr algn="just" defTabSz="457200">
              <a:spcBef>
                <a:spcPts val="600"/>
              </a:spcBef>
              <a:defRPr/>
            </a:pPr>
            <a:endParaRPr lang="en-GB" sz="16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25</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532704872"/>
              </p:ext>
            </p:extLst>
          </p:nvPr>
        </p:nvGraphicFramePr>
        <p:xfrm>
          <a:off x="740083" y="1688432"/>
          <a:ext cx="7946717" cy="4493865"/>
        </p:xfrm>
        <a:graphic>
          <a:graphicData uri="http://schemas.openxmlformats.org/drawingml/2006/table">
            <a:tbl>
              <a:tblPr firstRow="1" firstCol="1" bandRow="1">
                <a:tableStyleId>{5C22544A-7EE6-4342-B048-85BDC9FD1C3A}</a:tableStyleId>
              </a:tblPr>
              <a:tblGrid>
                <a:gridCol w="1696972">
                  <a:extLst>
                    <a:ext uri="{9D8B030D-6E8A-4147-A177-3AD203B41FA5}">
                      <a16:colId xmlns:a16="http://schemas.microsoft.com/office/drawing/2014/main" val="1814037933"/>
                    </a:ext>
                  </a:extLst>
                </a:gridCol>
                <a:gridCol w="2598748">
                  <a:extLst>
                    <a:ext uri="{9D8B030D-6E8A-4147-A177-3AD203B41FA5}">
                      <a16:colId xmlns:a16="http://schemas.microsoft.com/office/drawing/2014/main" val="3359431232"/>
                    </a:ext>
                  </a:extLst>
                </a:gridCol>
                <a:gridCol w="1577850">
                  <a:extLst>
                    <a:ext uri="{9D8B030D-6E8A-4147-A177-3AD203B41FA5}">
                      <a16:colId xmlns:a16="http://schemas.microsoft.com/office/drawing/2014/main" val="1385683947"/>
                    </a:ext>
                  </a:extLst>
                </a:gridCol>
                <a:gridCol w="2073147">
                  <a:extLst>
                    <a:ext uri="{9D8B030D-6E8A-4147-A177-3AD203B41FA5}">
                      <a16:colId xmlns:a16="http://schemas.microsoft.com/office/drawing/2014/main" val="4110352870"/>
                    </a:ext>
                  </a:extLst>
                </a:gridCol>
              </a:tblGrid>
              <a:tr h="675398">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Type of 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Provisional Project Cost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Completion</a:t>
                      </a:r>
                    </a:p>
                    <a:p>
                      <a:pPr>
                        <a:lnSpc>
                          <a:spcPct val="107000"/>
                        </a:lnSpc>
                        <a:spcAft>
                          <a:spcPts val="0"/>
                        </a:spcAft>
                      </a:pPr>
                      <a:r>
                        <a:rPr lang="en-ZA" sz="1200">
                          <a:effectLst/>
                          <a:latin typeface="Arial" panose="020B0604020202020204" pitchFamily="34" charset="0"/>
                          <a:cs typeface="Arial" panose="020B0604020202020204" pitchFamily="34" charset="0"/>
                        </a:rPr>
                        <a:t> period. (years)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1345442703"/>
                  </a:ext>
                </a:extLst>
              </a:tr>
              <a:tr h="41414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Rooiwal Phase 3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50 Ml/d extension 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850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2158418763"/>
                  </a:ext>
                </a:extLst>
              </a:tr>
              <a:tr h="40123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Sunderland Ridge Phase 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Land acquisition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155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125946167"/>
                  </a:ext>
                </a:extLst>
              </a:tr>
              <a:tr h="40123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Sunderland Ridge Phase 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25 Ml/d extension project on new adjacent site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613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4140844105"/>
                  </a:ext>
                </a:extLst>
              </a:tr>
              <a:tr h="401239">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Hennops River WWTW</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New WWTW or bulk sewer 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700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7</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3994238631"/>
                  </a:ext>
                </a:extLst>
              </a:tr>
              <a:tr h="434783">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Refilwe Phase 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 Ml/d extension 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66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1275958169"/>
                  </a:ext>
                </a:extLst>
              </a:tr>
              <a:tr h="374146">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Refilwe Phase 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10 Ml/d extension project on new site.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346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1452437293"/>
                  </a:ext>
                </a:extLst>
              </a:tr>
              <a:tr h="434783">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Sandspruit Phase 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10 Ml/d extension project.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272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3975818170"/>
                  </a:ext>
                </a:extLst>
              </a:tr>
              <a:tr h="505742">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Klipgat Phase 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33 Ml/d extension.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387 million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2838120526"/>
                  </a:ext>
                </a:extLst>
              </a:tr>
              <a:tr h="438653">
                <a:tc gridSpan="2">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hMerge="1">
                  <a:txBody>
                    <a:bodyPr/>
                    <a:lstStyle/>
                    <a:p>
                      <a:endParaRPr lang="en-ZA"/>
                    </a:p>
                  </a:txBody>
                  <a:tcPr/>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 3.389 million </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47604" marR="47604" marT="9395" marB="0"/>
                </a:tc>
                <a:extLst>
                  <a:ext uri="{0D108BD9-81ED-4DB2-BD59-A6C34878D82A}">
                    <a16:rowId xmlns:a16="http://schemas.microsoft.com/office/drawing/2014/main" val="3633615691"/>
                  </a:ext>
                </a:extLst>
              </a:tr>
            </a:tbl>
          </a:graphicData>
        </a:graphic>
      </p:graphicFrame>
    </p:spTree>
    <p:extLst>
      <p:ext uri="{BB962C8B-B14F-4D97-AF65-F5344CB8AC3E}">
        <p14:creationId xmlns:p14="http://schemas.microsoft.com/office/powerpoint/2010/main" val="8615796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600" b="1" dirty="0"/>
              <a:t>IMPLEMENTATION OF CoT ACTION PLAN</a:t>
            </a:r>
            <a:br>
              <a:rPr lang="en-ZA" sz="2600" b="1" dirty="0"/>
            </a:br>
            <a:r>
              <a:rPr lang="en-ZA" sz="2600" b="1" dirty="0"/>
              <a:t>(Cont.)</a:t>
            </a:r>
          </a:p>
        </p:txBody>
      </p:sp>
      <p:sp>
        <p:nvSpPr>
          <p:cNvPr id="3" name="Content Placeholder 2"/>
          <p:cNvSpPr>
            <a:spLocks noGrp="1"/>
          </p:cNvSpPr>
          <p:nvPr>
            <p:ph idx="1"/>
          </p:nvPr>
        </p:nvSpPr>
        <p:spPr>
          <a:xfrm>
            <a:off x="457200" y="1075923"/>
            <a:ext cx="8229600" cy="4525963"/>
          </a:xfrm>
        </p:spPr>
        <p:txBody>
          <a:bodyPr/>
          <a:lstStyle/>
          <a:p>
            <a:pPr marL="457200" lvl="1" indent="0" algn="just">
              <a:spcAft>
                <a:spcPts val="0"/>
              </a:spcAft>
              <a:buNone/>
            </a:pPr>
            <a:r>
              <a:rPr lang="en-ZA" sz="2400" dirty="0">
                <a:ea typeface="Calibri" panose="020F0502020204030204" pitchFamily="34" charset="0"/>
              </a:rPr>
              <a:t>Summary of capital budget requirements for prioritised critical wastewater treatment works</a:t>
            </a:r>
          </a:p>
          <a:p>
            <a:pPr algn="just" defTabSz="457200">
              <a:spcBef>
                <a:spcPts val="600"/>
              </a:spcBef>
              <a:defRPr/>
            </a:pPr>
            <a:endParaRPr lang="en-GB" sz="16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26</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45050472"/>
              </p:ext>
            </p:extLst>
          </p:nvPr>
        </p:nvGraphicFramePr>
        <p:xfrm>
          <a:off x="949558" y="2055294"/>
          <a:ext cx="5403116" cy="3844994"/>
        </p:xfrm>
        <a:graphic>
          <a:graphicData uri="http://schemas.openxmlformats.org/drawingml/2006/table">
            <a:tbl>
              <a:tblPr firstRow="1" bandRow="1">
                <a:tableStyleId>{5C22544A-7EE6-4342-B048-85BDC9FD1C3A}</a:tableStyleId>
              </a:tblPr>
              <a:tblGrid>
                <a:gridCol w="2592539">
                  <a:extLst>
                    <a:ext uri="{9D8B030D-6E8A-4147-A177-3AD203B41FA5}">
                      <a16:colId xmlns:a16="http://schemas.microsoft.com/office/drawing/2014/main" val="3313422799"/>
                    </a:ext>
                  </a:extLst>
                </a:gridCol>
                <a:gridCol w="2810577">
                  <a:extLst>
                    <a:ext uri="{9D8B030D-6E8A-4147-A177-3AD203B41FA5}">
                      <a16:colId xmlns:a16="http://schemas.microsoft.com/office/drawing/2014/main" val="2493739673"/>
                    </a:ext>
                  </a:extLst>
                </a:gridCol>
              </a:tblGrid>
              <a:tr h="836887">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Impact Category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Total Budget</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53400752"/>
                  </a:ext>
                </a:extLst>
              </a:tr>
              <a:tr h="836887">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Impact Category 1</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R 3.28 billion</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142726303"/>
                  </a:ext>
                </a:extLst>
              </a:tr>
              <a:tr h="836887">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Impact Category 2</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R 2.534 billion</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2075650246"/>
                  </a:ext>
                </a:extLst>
              </a:tr>
              <a:tr h="836887">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Impact Category 3</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R 3.389 million </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3928094060"/>
                  </a:ext>
                </a:extLst>
              </a:tr>
              <a:tr h="497446">
                <a:tc>
                  <a:txBody>
                    <a:bodyPr/>
                    <a:lstStyle/>
                    <a:p>
                      <a:pPr>
                        <a:lnSpc>
                          <a:spcPct val="107000"/>
                        </a:lnSpc>
                        <a:spcAft>
                          <a:spcPts val="0"/>
                        </a:spcAft>
                      </a:pPr>
                      <a:r>
                        <a:rPr lang="en-ZA" sz="1100">
                          <a:effectLst/>
                          <a:latin typeface="Arial" panose="020B0604020202020204" pitchFamily="34" charset="0"/>
                          <a:cs typeface="Arial" panose="020B0604020202020204" pitchFamily="34" charset="0"/>
                        </a:rPr>
                        <a:t>TOTAL</a:t>
                      </a:r>
                      <a:endParaRPr lang="en-ZA" sz="1100">
                        <a:effectLst/>
                        <a:latin typeface="Arial" panose="020B0604020202020204" pitchFamily="34" charset="0"/>
                        <a:ea typeface="Calibri" panose="020F0502020204030204" pitchFamily="34" charset="0"/>
                        <a:cs typeface="Arial" panose="020B0604020202020204" pitchFamily="34" charset="0"/>
                      </a:endParaRPr>
                    </a:p>
                  </a:txBody>
                  <a:tcPr/>
                </a:tc>
                <a:tc>
                  <a:txBody>
                    <a:bodyPr/>
                    <a:lstStyle/>
                    <a:p>
                      <a:pPr>
                        <a:lnSpc>
                          <a:spcPct val="107000"/>
                        </a:lnSpc>
                        <a:spcAft>
                          <a:spcPts val="0"/>
                        </a:spcAft>
                      </a:pPr>
                      <a:r>
                        <a:rPr lang="en-ZA" sz="1100" dirty="0">
                          <a:effectLst/>
                          <a:latin typeface="Arial" panose="020B0604020202020204" pitchFamily="34" charset="0"/>
                          <a:cs typeface="Arial" panose="020B0604020202020204" pitchFamily="34" charset="0"/>
                        </a:rPr>
                        <a:t>R9.203</a:t>
                      </a:r>
                      <a:endParaRPr lang="en-ZA" sz="1100" dirty="0">
                        <a:effectLst/>
                        <a:latin typeface="Arial" panose="020B0604020202020204" pitchFamily="34" charset="0"/>
                        <a:ea typeface="Calibri" panose="020F0502020204030204" pitchFamily="34" charset="0"/>
                        <a:cs typeface="Arial" panose="020B0604020202020204" pitchFamily="34" charset="0"/>
                      </a:endParaRPr>
                    </a:p>
                  </a:txBody>
                  <a:tcPr/>
                </a:tc>
                <a:extLst>
                  <a:ext uri="{0D108BD9-81ED-4DB2-BD59-A6C34878D82A}">
                    <a16:rowId xmlns:a16="http://schemas.microsoft.com/office/drawing/2014/main" val="645759281"/>
                  </a:ext>
                </a:extLst>
              </a:tr>
            </a:tbl>
          </a:graphicData>
        </a:graphic>
      </p:graphicFrame>
    </p:spTree>
    <p:extLst>
      <p:ext uri="{BB962C8B-B14F-4D97-AF65-F5344CB8AC3E}">
        <p14:creationId xmlns:p14="http://schemas.microsoft.com/office/powerpoint/2010/main" val="21256166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600" b="1" dirty="0"/>
              <a:t>IMPLEMENTATION OF CoT ACTION PLAN</a:t>
            </a:r>
            <a:br>
              <a:rPr lang="en-ZA" sz="2600" b="1" dirty="0"/>
            </a:br>
            <a:r>
              <a:rPr lang="en-ZA" sz="2600" b="1" dirty="0"/>
              <a:t>(Cont.)</a:t>
            </a:r>
          </a:p>
        </p:txBody>
      </p:sp>
      <p:sp>
        <p:nvSpPr>
          <p:cNvPr id="3" name="Content Placeholder 2"/>
          <p:cNvSpPr>
            <a:spLocks noGrp="1"/>
          </p:cNvSpPr>
          <p:nvPr>
            <p:ph idx="1"/>
          </p:nvPr>
        </p:nvSpPr>
        <p:spPr>
          <a:xfrm>
            <a:off x="457200" y="1075923"/>
            <a:ext cx="8229600" cy="4525963"/>
          </a:xfrm>
        </p:spPr>
        <p:txBody>
          <a:bodyPr/>
          <a:lstStyle/>
          <a:p>
            <a:pPr marL="457200" lvl="1" indent="0" algn="just">
              <a:spcAft>
                <a:spcPts val="0"/>
              </a:spcAft>
              <a:buNone/>
            </a:pPr>
            <a:r>
              <a:rPr lang="en-ZA" dirty="0"/>
              <a:t>Operational budget requirements </a:t>
            </a:r>
            <a:endParaRPr lang="en-GB" sz="16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27</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1173838757"/>
              </p:ext>
            </p:extLst>
          </p:nvPr>
        </p:nvGraphicFramePr>
        <p:xfrm>
          <a:off x="625641" y="1625729"/>
          <a:ext cx="7902343" cy="4351335"/>
        </p:xfrm>
        <a:graphic>
          <a:graphicData uri="http://schemas.openxmlformats.org/drawingml/2006/table">
            <a:tbl>
              <a:tblPr firstRow="1" firstCol="1" bandRow="1">
                <a:tableStyleId>{5C22544A-7EE6-4342-B048-85BDC9FD1C3A}</a:tableStyleId>
              </a:tblPr>
              <a:tblGrid>
                <a:gridCol w="1773238">
                  <a:extLst>
                    <a:ext uri="{9D8B030D-6E8A-4147-A177-3AD203B41FA5}">
                      <a16:colId xmlns:a16="http://schemas.microsoft.com/office/drawing/2014/main" val="2791323021"/>
                    </a:ext>
                  </a:extLst>
                </a:gridCol>
                <a:gridCol w="1485258">
                  <a:extLst>
                    <a:ext uri="{9D8B030D-6E8A-4147-A177-3AD203B41FA5}">
                      <a16:colId xmlns:a16="http://schemas.microsoft.com/office/drawing/2014/main" val="1645162593"/>
                    </a:ext>
                  </a:extLst>
                </a:gridCol>
                <a:gridCol w="1439239">
                  <a:extLst>
                    <a:ext uri="{9D8B030D-6E8A-4147-A177-3AD203B41FA5}">
                      <a16:colId xmlns:a16="http://schemas.microsoft.com/office/drawing/2014/main" val="1061305673"/>
                    </a:ext>
                  </a:extLst>
                </a:gridCol>
                <a:gridCol w="1527508">
                  <a:extLst>
                    <a:ext uri="{9D8B030D-6E8A-4147-A177-3AD203B41FA5}">
                      <a16:colId xmlns:a16="http://schemas.microsoft.com/office/drawing/2014/main" val="2977407142"/>
                    </a:ext>
                  </a:extLst>
                </a:gridCol>
                <a:gridCol w="1677100">
                  <a:extLst>
                    <a:ext uri="{9D8B030D-6E8A-4147-A177-3AD203B41FA5}">
                      <a16:colId xmlns:a16="http://schemas.microsoft.com/office/drawing/2014/main" val="601590076"/>
                    </a:ext>
                  </a:extLst>
                </a:gridCol>
              </a:tblGrid>
              <a:tr h="329045">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WWTW </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Human Resources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Maintenance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Chemicals</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3332967925"/>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Rooiwal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21 513 185,88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25 910 000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18 587 559,3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66 010 745,18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2232274105"/>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Daspoort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13 732 085,61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12 030 000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2 064 732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27 826 817,61</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3450903373"/>
                  </a:ext>
                </a:extLst>
              </a:tr>
              <a:tr h="329045">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Baviaanspoort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8 071 746,18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10 320 000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2 781 117,5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21 172 863,68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77027009"/>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Zeekoegat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9 508 254,23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15 005 000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ctr"/>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4 679 701,5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29 192 955,73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1588579964"/>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Rayton</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6 323 549,4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3 538 125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64 386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9 926 060,4</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2447174600"/>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Refilwe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6 675 777,15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4 717 500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85 848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11 479 125,15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1769973681"/>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Godrich</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3 052 062,25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6 700 000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328 368,6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10 080 430,85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2407575626"/>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Ekangala</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2 863 082,72</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6 030 000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282 569,86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9 175 652,58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4240700244"/>
                  </a:ext>
                </a:extLst>
              </a:tr>
              <a:tr h="329045">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Sunderland Ridge</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12 044 601,6</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15 270 000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5 999 568,88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33 314 170,48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1744411009"/>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Rietgat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5 574 500,34</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8 854 000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1 233 488,3</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15 661 988,64</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441215045"/>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Sandspruit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3 973 127,44</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ctr"/>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6 270 000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689 083,5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10 243 127.44</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673" marR="5673" marT="5673" marB="0" anchor="ctr"/>
                </a:tc>
                <a:extLst>
                  <a:ext uri="{0D108BD9-81ED-4DB2-BD59-A6C34878D82A}">
                    <a16:rowId xmlns:a16="http://schemas.microsoft.com/office/drawing/2014/main" val="259649255"/>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Klipgat</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56 623 784,18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ctr"/>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10 510 000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1 780 656,15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67 133 784.18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673" marR="5673" marT="5673" marB="0" anchor="ctr"/>
                </a:tc>
                <a:extLst>
                  <a:ext uri="{0D108BD9-81ED-4DB2-BD59-A6C34878D82A}">
                    <a16:rowId xmlns:a16="http://schemas.microsoft.com/office/drawing/2014/main" val="3451991527"/>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Temba</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19 865 637,20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ctr"/>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12 171 400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627 763,5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32 037 037.20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673" marR="5673" marT="5673" marB="0" anchor="ctr"/>
                </a:tc>
                <a:extLst>
                  <a:ext uri="{0D108BD9-81ED-4DB2-BD59-A6C34878D82A}">
                    <a16:rowId xmlns:a16="http://schemas.microsoft.com/office/drawing/2014/main" val="4093473823"/>
                  </a:ext>
                </a:extLst>
              </a:tr>
              <a:tr h="25813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Babelegi</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19 865 637,20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ctr"/>
                </a:tc>
                <a:tc>
                  <a:txBody>
                    <a:bodyPr/>
                    <a:lstStyle/>
                    <a:p>
                      <a:pPr>
                        <a:lnSpc>
                          <a:spcPct val="107000"/>
                        </a:lnSpc>
                        <a:spcAft>
                          <a:spcPts val="0"/>
                        </a:spcAft>
                      </a:pPr>
                      <a:r>
                        <a:rPr lang="en-US" sz="1200">
                          <a:effectLst/>
                          <a:latin typeface="Arial" panose="020B0604020202020204" pitchFamily="34" charset="0"/>
                          <a:cs typeface="Arial" panose="020B0604020202020204" pitchFamily="34" charset="0"/>
                        </a:rPr>
                        <a:t>4 470 000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157 388</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24 493 025.20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5673" marR="5673" marT="5673" marB="0" anchor="ctr"/>
                </a:tc>
                <a:extLst>
                  <a:ext uri="{0D108BD9-81ED-4DB2-BD59-A6C34878D82A}">
                    <a16:rowId xmlns:a16="http://schemas.microsoft.com/office/drawing/2014/main" val="2591026646"/>
                  </a:ext>
                </a:extLst>
              </a:tr>
              <a:tr h="266640">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TOTAL</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188 687 031,30</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141 796 025</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a:effectLst/>
                          <a:latin typeface="Arial" panose="020B0604020202020204" pitchFamily="34" charset="0"/>
                          <a:cs typeface="Arial" panose="020B0604020202020204" pitchFamily="34" charset="0"/>
                        </a:rPr>
                        <a:t>39 362 231,09</a:t>
                      </a:r>
                      <a:endParaRPr lang="en-ZA" sz="120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tc>
                  <a:txBody>
                    <a:bodyPr/>
                    <a:lstStyle/>
                    <a:p>
                      <a:pPr>
                        <a:lnSpc>
                          <a:spcPct val="107000"/>
                        </a:lnSpc>
                        <a:spcAft>
                          <a:spcPts val="0"/>
                        </a:spcAft>
                      </a:pPr>
                      <a:r>
                        <a:rPr lang="en-ZA" sz="1200" dirty="0">
                          <a:effectLst/>
                          <a:latin typeface="Arial" panose="020B0604020202020204" pitchFamily="34" charset="0"/>
                          <a:cs typeface="Arial" panose="020B0604020202020204" pitchFamily="34" charset="0"/>
                        </a:rPr>
                        <a:t>369 845 287,4</a:t>
                      </a:r>
                      <a:endParaRPr lang="en-ZA" sz="1200" dirty="0">
                        <a:effectLst/>
                        <a:latin typeface="Arial" panose="020B0604020202020204" pitchFamily="34" charset="0"/>
                        <a:ea typeface="Calibri" panose="020F0502020204030204" pitchFamily="34" charset="0"/>
                        <a:cs typeface="Arial" panose="020B0604020202020204" pitchFamily="34" charset="0"/>
                      </a:endParaRPr>
                    </a:p>
                  </a:txBody>
                  <a:tcPr marL="61270" marR="61270" marT="8510" marB="0" anchor="b"/>
                </a:tc>
                <a:extLst>
                  <a:ext uri="{0D108BD9-81ED-4DB2-BD59-A6C34878D82A}">
                    <a16:rowId xmlns:a16="http://schemas.microsoft.com/office/drawing/2014/main" val="3072557941"/>
                  </a:ext>
                </a:extLst>
              </a:tr>
            </a:tbl>
          </a:graphicData>
        </a:graphic>
      </p:graphicFrame>
    </p:spTree>
    <p:extLst>
      <p:ext uri="{BB962C8B-B14F-4D97-AF65-F5344CB8AC3E}">
        <p14:creationId xmlns:p14="http://schemas.microsoft.com/office/powerpoint/2010/main" val="3798485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000" b="1" dirty="0"/>
              <a:t>RECOMMENDATIONS FROM THE SAHRC REPORT</a:t>
            </a:r>
          </a:p>
        </p:txBody>
      </p:sp>
      <p:sp>
        <p:nvSpPr>
          <p:cNvPr id="3" name="Content Placeholder 2"/>
          <p:cNvSpPr>
            <a:spLocks noGrp="1"/>
          </p:cNvSpPr>
          <p:nvPr>
            <p:ph idx="1"/>
          </p:nvPr>
        </p:nvSpPr>
        <p:spPr>
          <a:xfrm>
            <a:off x="457200" y="1116594"/>
            <a:ext cx="8229600" cy="4525963"/>
          </a:xfrm>
        </p:spPr>
        <p:txBody>
          <a:bodyPr/>
          <a:lstStyle/>
          <a:p>
            <a:pPr algn="just" defTabSz="457200">
              <a:spcBef>
                <a:spcPts val="600"/>
              </a:spcBef>
              <a:defRPr/>
            </a:pPr>
            <a:r>
              <a:rPr lang="en-GB" altLang="en-US" sz="2000" dirty="0">
                <a:solidFill>
                  <a:prstClr val="black"/>
                </a:solidFill>
                <a:ea typeface="ＭＳ Ｐゴシック" pitchFamily="34" charset="-128"/>
              </a:rPr>
              <a:t>The South African Human Rights Commission (SAHRC) launched a report titled </a:t>
            </a:r>
            <a:r>
              <a:rPr lang="en-GB" altLang="en-US" sz="1800" dirty="0">
                <a:solidFill>
                  <a:prstClr val="black"/>
                </a:solidFill>
                <a:ea typeface="ＭＳ Ｐゴシック" pitchFamily="34" charset="-128"/>
              </a:rPr>
              <a:t>Gauteng Provincial Inquiry into the sewage pollution of the City of Tshwane’s rivers and Roodeplaat dam on 26 October 2021 at Hammanskraal</a:t>
            </a:r>
          </a:p>
          <a:p>
            <a:pPr algn="just" defTabSz="457200">
              <a:spcBef>
                <a:spcPts val="600"/>
              </a:spcBef>
              <a:defRPr/>
            </a:pPr>
            <a:r>
              <a:rPr lang="en-ZA" sz="1800" dirty="0"/>
              <a:t>The South African Human Rights Commission made two critical recommendations which affect the department directly namely: </a:t>
            </a:r>
          </a:p>
          <a:p>
            <a:pPr lvl="1" algn="just"/>
            <a:r>
              <a:rPr lang="en-ZA" sz="1800" dirty="0"/>
              <a:t>The Commission therefore recommends that the situation regarding failing WWTWs in South Africa and its consequent pollution of South Africa’s water resources be declared a national disaster, in accordance with the Disaster Management Act (DMA).</a:t>
            </a:r>
          </a:p>
          <a:p>
            <a:pPr lvl="1" algn="just"/>
            <a:r>
              <a:rPr lang="en-ZA" sz="1800" dirty="0"/>
              <a:t>As an alternative to the declaration of a national disaster the Commission recommends that in terms of section 139(7) of the Constitution and section 63 of the WSA and sections 19 and 63 of the National Water Act (NWA), Cabinet seriously consider taking a decision for to int</a:t>
            </a:r>
            <a:r>
              <a:rPr lang="en-ZA" sz="2000" dirty="0"/>
              <a:t>ervene in the running of the CoT.</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28</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41191909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000" b="1" dirty="0"/>
              <a:t>RECOMMENDATIONS FROM THE SAHRC REPORT</a:t>
            </a:r>
            <a:br>
              <a:rPr lang="en-ZA" sz="2000" b="1" dirty="0"/>
            </a:br>
            <a:r>
              <a:rPr lang="en-ZA" sz="2000" b="1" dirty="0"/>
              <a:t>(Cont.)</a:t>
            </a:r>
          </a:p>
        </p:txBody>
      </p:sp>
      <p:sp>
        <p:nvSpPr>
          <p:cNvPr id="3" name="Content Placeholder 2"/>
          <p:cNvSpPr>
            <a:spLocks noGrp="1"/>
          </p:cNvSpPr>
          <p:nvPr>
            <p:ph idx="1"/>
          </p:nvPr>
        </p:nvSpPr>
        <p:spPr>
          <a:xfrm>
            <a:off x="457200" y="1075923"/>
            <a:ext cx="8229600" cy="4928898"/>
          </a:xfrm>
        </p:spPr>
        <p:txBody>
          <a:bodyPr/>
          <a:lstStyle/>
          <a:p>
            <a:pPr algn="just" defTabSz="457200">
              <a:spcBef>
                <a:spcPts val="600"/>
              </a:spcBef>
              <a:defRPr/>
            </a:pPr>
            <a:r>
              <a:rPr lang="en-ZA" sz="1700" dirty="0"/>
              <a:t>As part of declaring the situation a national disaster, the Commission recommended establishment of a national water care entity. The Commission further stated that the need for a mechanism which oversees water care in the context of WWTPs from a national level, and which integrates and operates at provincial level is an acute one. At present challenges appear throughout the value chain in the current design from the various national departments through to local government delivery entities. A National Water Care Entity (“entity”) could be a viable and effective response to the challenges, providing a central point, expertise and integration for the proper management of wastewater services in the country.</a:t>
            </a:r>
            <a:endParaRPr lang="en-GB" altLang="en-US" sz="1700" dirty="0">
              <a:solidFill>
                <a:prstClr val="black"/>
              </a:solidFill>
              <a:ea typeface="ＭＳ Ｐゴシック" pitchFamily="34" charset="-128"/>
            </a:endParaRPr>
          </a:p>
          <a:p>
            <a:pPr algn="just" defTabSz="457200">
              <a:spcBef>
                <a:spcPts val="600"/>
              </a:spcBef>
              <a:defRPr/>
            </a:pPr>
            <a:endParaRPr lang="en-GB" altLang="en-US" sz="1700" dirty="0">
              <a:solidFill>
                <a:prstClr val="black"/>
              </a:solidFill>
              <a:ea typeface="ＭＳ Ｐゴシック" pitchFamily="34" charset="-128"/>
            </a:endParaRPr>
          </a:p>
          <a:p>
            <a:pPr algn="just" defTabSz="457200">
              <a:spcBef>
                <a:spcPts val="600"/>
              </a:spcBef>
              <a:defRPr/>
            </a:pPr>
            <a:r>
              <a:rPr lang="en-GB" altLang="en-US" sz="1700" dirty="0">
                <a:solidFill>
                  <a:prstClr val="black"/>
                </a:solidFill>
                <a:ea typeface="ＭＳ Ｐゴシック" pitchFamily="34" charset="-128"/>
              </a:rPr>
              <a:t>The Commission further acknowledges through its findings that the primary reason for the unacceptable levels of pollution is the failure to manage and maintain existing WWTWs in the CoT over a prolonged period of time.</a:t>
            </a:r>
          </a:p>
          <a:p>
            <a:pPr algn="just" defTabSz="457200">
              <a:spcBef>
                <a:spcPts val="600"/>
              </a:spcBef>
              <a:defRPr/>
            </a:pPr>
            <a:r>
              <a:rPr lang="en-GB" altLang="en-US" sz="1700" dirty="0">
                <a:solidFill>
                  <a:prstClr val="black"/>
                </a:solidFill>
                <a:ea typeface="ＭＳ Ｐゴシック" pitchFamily="34" charset="-128"/>
              </a:rPr>
              <a:t>Failures in management which have resulted in a regression in standards of delivery, include poor planning and implementation evidenced by the insufficient number of WWTWs to accommodate the growing population in the CoT.</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29</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265920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734596"/>
            <a:ext cx="9144000" cy="5786199"/>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GB" sz="2000" dirty="0"/>
              <a:t>The City of Tshwane (CoT) is a Water Services Authority (WSA), which operates various Wastewater and Water Treatment Works within their area of operation.</a:t>
            </a:r>
          </a:p>
          <a:p>
            <a:endParaRPr lang="en-ZA" sz="2000" dirty="0"/>
          </a:p>
          <a:p>
            <a:pPr marL="457200" indent="-457200">
              <a:buFont typeface="Arial" panose="020B0604020202020204" pitchFamily="34" charset="0"/>
              <a:buChar char="•"/>
            </a:pPr>
            <a:r>
              <a:rPr lang="en-GB" sz="2000" dirty="0"/>
              <a:t>The operation includes the Rooiwaal WWTW and Temba WTW which are located within the Apies River sub-catchment which lies in the northern part of the Pretoria and flows towards the Hammanskraal Town.</a:t>
            </a:r>
          </a:p>
          <a:p>
            <a:endParaRPr lang="en-ZA" sz="2000" dirty="0"/>
          </a:p>
          <a:p>
            <a:pPr marL="457200" indent="-457200">
              <a:buFont typeface="Arial" panose="020B0604020202020204" pitchFamily="34" charset="0"/>
              <a:buChar char="•"/>
            </a:pPr>
            <a:r>
              <a:rPr lang="en-GB" sz="2000" dirty="0"/>
              <a:t>Rooiwal WWTW was visited and found to be over capacitated and evidently poorly operated and maintained. These conditions have resulted in poor quality effluent being discharged into the Apies River which flows into the Leeukraal Dam. The wastewater effluent quality is non-compliant to the effluent standards. </a:t>
            </a:r>
          </a:p>
          <a:p>
            <a:pPr marL="457200" indent="-457200">
              <a:buFont typeface="Arial" panose="020B0604020202020204" pitchFamily="34" charset="0"/>
              <a:buChar char="•"/>
            </a:pPr>
            <a:endParaRPr lang="en-ZA" sz="2000" dirty="0"/>
          </a:p>
          <a:p>
            <a:pPr marL="457200" indent="-457200">
              <a:buFont typeface="Arial" panose="020B0604020202020204" pitchFamily="34" charset="0"/>
              <a:buChar char="•"/>
            </a:pPr>
            <a:r>
              <a:rPr lang="en-GB" sz="2000" dirty="0"/>
              <a:t>Temba WTW abstracts raw water from the Leeukraal Dam after which it is treated and supplied to communities of Hammanskraal. </a:t>
            </a:r>
            <a:endParaRPr lang="en-ZA" sz="2000" dirty="0"/>
          </a:p>
          <a:p>
            <a:r>
              <a:rPr lang="en-GB" sz="2000" dirty="0"/>
              <a:t> </a:t>
            </a:r>
            <a:endParaRPr lang="en-ZA" sz="2000" dirty="0"/>
          </a:p>
          <a:p>
            <a:pPr>
              <a:lnSpc>
                <a:spcPct val="150000"/>
              </a:lnSpc>
              <a:defRPr/>
            </a:pPr>
            <a:r>
              <a:rPr lang="en-ZA" sz="2000" b="1" dirty="0"/>
              <a:t> </a:t>
            </a:r>
          </a:p>
        </p:txBody>
      </p:sp>
      <p:sp>
        <p:nvSpPr>
          <p:cNvPr id="2" name="Rectangle 1"/>
          <p:cNvSpPr/>
          <p:nvPr/>
        </p:nvSpPr>
        <p:spPr>
          <a:xfrm>
            <a:off x="365760" y="129944"/>
            <a:ext cx="3936065" cy="584775"/>
          </a:xfrm>
          <a:prstGeom prst="rect">
            <a:avLst/>
          </a:prstGeom>
          <a:solidFill>
            <a:schemeClr val="bg1"/>
          </a:solidFill>
        </p:spPr>
        <p:txBody>
          <a:bodyPr wrap="square">
            <a:spAutoFit/>
          </a:bodyPr>
          <a:lstStyle/>
          <a:p>
            <a:r>
              <a:rPr lang="en-ZA" sz="3200" b="1" dirty="0"/>
              <a:t>Introduction</a:t>
            </a:r>
          </a:p>
        </p:txBody>
      </p:sp>
      <p:pic>
        <p:nvPicPr>
          <p:cNvPr id="3" name="Picture 2"/>
          <p:cNvPicPr>
            <a:picLocks noChangeAspect="1"/>
          </p:cNvPicPr>
          <p:nvPr/>
        </p:nvPicPr>
        <p:blipFill>
          <a:blip r:embed="rId2"/>
          <a:stretch>
            <a:fillRect/>
          </a:stretch>
        </p:blipFill>
        <p:spPr>
          <a:xfrm>
            <a:off x="7738712" y="-19668"/>
            <a:ext cx="1228402" cy="798737"/>
          </a:xfrm>
          <a:prstGeom prst="rect">
            <a:avLst/>
          </a:prstGeom>
        </p:spPr>
      </p:pic>
    </p:spTree>
    <p:extLst>
      <p:ext uri="{BB962C8B-B14F-4D97-AF65-F5344CB8AC3E}">
        <p14:creationId xmlns:p14="http://schemas.microsoft.com/office/powerpoint/2010/main" val="374181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200" b="1" dirty="0"/>
              <a:t>RECOMMENDATIONS FROM THE SAHRC REPORT</a:t>
            </a:r>
            <a:endParaRPr lang="en-ZA" sz="2200" b="1" dirty="0"/>
          </a:p>
        </p:txBody>
      </p:sp>
      <p:sp>
        <p:nvSpPr>
          <p:cNvPr id="3" name="Content Placeholder 2"/>
          <p:cNvSpPr>
            <a:spLocks noGrp="1"/>
          </p:cNvSpPr>
          <p:nvPr>
            <p:ph idx="1"/>
          </p:nvPr>
        </p:nvSpPr>
        <p:spPr>
          <a:xfrm>
            <a:off x="457200" y="1075923"/>
            <a:ext cx="8229600" cy="4525963"/>
          </a:xfrm>
        </p:spPr>
        <p:txBody>
          <a:bodyPr/>
          <a:lstStyle/>
          <a:p>
            <a:pPr algn="just" defTabSz="457200">
              <a:spcBef>
                <a:spcPts val="600"/>
              </a:spcBef>
              <a:defRPr/>
            </a:pPr>
            <a:r>
              <a:rPr lang="en-ZA" sz="1800" dirty="0"/>
              <a:t>The Department acknowledges the recommendation which reads “as an alternative to the declaration of a national disaster the Commission recommends that in terms of section 139(7) of the Constitution and Section 63 of the Water Services Act (WSA) and Sections 19 and 63 of the National Water Act (NWA), Cabinet seriously consider taking a decision for National Government to intervene in the running of the City of Tshwane Metropolitan Municipality”. As part of this recommendation, the Commission further state that the failure to repair and replace the sewerage systems of the Municipality is not only a failure to comply with the water service authorities (WSA), it is a failure of many people over many years to properly run the Municipality, and the department concurs with the South African Human Rights Commission. The Commission proposed that the water and sanitation departments of the City of Tshwane, be taken over by DWS and that such an intervention can also make use of the services of organs of state such as Rand Water, and the Ekurhuleni Water Care Company (ERWAT).</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30</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33841366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sz="2600" b="1" dirty="0"/>
              <a:t> </a:t>
            </a:r>
            <a:r>
              <a:rPr lang="en-GB" sz="2000" b="1" dirty="0"/>
              <a:t>DWS RESPONSE TO SAHRC RECOMMENDATIONS</a:t>
            </a:r>
            <a:endParaRPr lang="en-ZA" sz="2000" b="1" dirty="0"/>
          </a:p>
        </p:txBody>
      </p:sp>
      <p:sp>
        <p:nvSpPr>
          <p:cNvPr id="3" name="Content Placeholder 2"/>
          <p:cNvSpPr>
            <a:spLocks noGrp="1"/>
          </p:cNvSpPr>
          <p:nvPr>
            <p:ph idx="1"/>
          </p:nvPr>
        </p:nvSpPr>
        <p:spPr>
          <a:xfrm>
            <a:off x="457200" y="1075923"/>
            <a:ext cx="8229600" cy="5105802"/>
          </a:xfrm>
        </p:spPr>
        <p:txBody>
          <a:bodyPr/>
          <a:lstStyle/>
          <a:p>
            <a:pPr algn="just" defTabSz="457200">
              <a:spcBef>
                <a:spcPts val="600"/>
              </a:spcBef>
              <a:defRPr/>
            </a:pPr>
            <a:r>
              <a:rPr lang="en-GB" sz="2000" dirty="0"/>
              <a:t>The Minister of Water and Sanitation might explore invocation of section 63, subsection 2 of the Water Services Act (WSA), Act 108 of 1997 to intervene in the CoT, in order to take full control of resuscitation of the water services infrastructure into an operational state. The Act as amended states that if a water services authority has not effectively performed any function imposed on it by or under the Act, the Minister may, in consultation with the Minister for Corporative Governance and Traditional Affairs (COGTA), take appropriate steps to bring about the compliance to the function imposed on the water service authority, internal processes are still unfolding in relation to section 63.</a:t>
            </a:r>
          </a:p>
          <a:p>
            <a:pPr algn="just" defTabSz="457200">
              <a:spcBef>
                <a:spcPts val="600"/>
              </a:spcBef>
              <a:defRPr/>
            </a:pPr>
            <a:r>
              <a:rPr lang="en-GB" sz="2000" dirty="0"/>
              <a:t>According to the South African Human Rights Commission, the department and other affected entities by its recommendations have 60 days to respond from the date of the launch which was 26 October 2021 therefore, the department will respond to the Commission’s recommendations within the stipulated time.</a:t>
            </a:r>
          </a:p>
          <a:p>
            <a:pPr algn="just" defTabSz="457200">
              <a:spcBef>
                <a:spcPts val="600"/>
              </a:spcBef>
              <a:defRPr/>
            </a:pPr>
            <a:r>
              <a:rPr lang="en-GB" sz="1600" dirty="0"/>
              <a:t>. </a:t>
            </a:r>
            <a:endParaRPr lang="en-ZA" sz="1600" dirty="0"/>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31</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35528271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ZA" sz="2600" b="1" dirty="0"/>
              <a:t> </a:t>
            </a:r>
            <a:r>
              <a:rPr lang="en-ZA" sz="2000" b="1" dirty="0"/>
              <a:t>CRITICAL ISSUES TO NOTE</a:t>
            </a:r>
          </a:p>
        </p:txBody>
      </p:sp>
      <p:sp>
        <p:nvSpPr>
          <p:cNvPr id="3" name="Content Placeholder 2"/>
          <p:cNvSpPr>
            <a:spLocks noGrp="1"/>
          </p:cNvSpPr>
          <p:nvPr>
            <p:ph idx="1"/>
          </p:nvPr>
        </p:nvSpPr>
        <p:spPr>
          <a:xfrm>
            <a:off x="457200" y="1075923"/>
            <a:ext cx="8229600" cy="4928898"/>
          </a:xfrm>
        </p:spPr>
        <p:txBody>
          <a:bodyPr/>
          <a:lstStyle/>
          <a:p>
            <a:pPr algn="just" defTabSz="457200">
              <a:spcBef>
                <a:spcPts val="600"/>
              </a:spcBef>
              <a:defRPr/>
            </a:pPr>
            <a:r>
              <a:rPr lang="en-GB" sz="1800" dirty="0"/>
              <a:t>Minister Mchunu has requested COT to reduce five (5) years estimated period to complete 2</a:t>
            </a:r>
            <a:r>
              <a:rPr lang="en-GB" sz="1800" baseline="30000" dirty="0"/>
              <a:t>nd</a:t>
            </a:r>
            <a:r>
              <a:rPr lang="en-GB" sz="1800" dirty="0"/>
              <a:t> phase of Rooiwal refurbishment/upgrade program to three (3) years.</a:t>
            </a:r>
          </a:p>
          <a:p>
            <a:pPr algn="just" defTabSz="457200">
              <a:spcBef>
                <a:spcPts val="600"/>
              </a:spcBef>
              <a:defRPr/>
            </a:pPr>
            <a:r>
              <a:rPr lang="en-GB" sz="1800" dirty="0"/>
              <a:t>The timelines could be reduced to 4 years (3 years construction + 1 year for designs and environmental approvals) if the project is classified as an emergency and supply chain processes and regulatory requirements be shortened to directly appoint suitable service providers (designers and contractors).  </a:t>
            </a:r>
          </a:p>
          <a:p>
            <a:pPr algn="just" defTabSz="457200">
              <a:spcBef>
                <a:spcPts val="600"/>
              </a:spcBef>
              <a:defRPr/>
            </a:pPr>
            <a:r>
              <a:rPr lang="en-GB" sz="1800" dirty="0"/>
              <a:t>Such action will also be subject to immediate availability of funding to ensure immediate implementation.</a:t>
            </a:r>
          </a:p>
          <a:p>
            <a:pPr algn="just" defTabSz="457200">
              <a:spcBef>
                <a:spcPts val="600"/>
              </a:spcBef>
              <a:defRPr/>
            </a:pPr>
            <a:r>
              <a:rPr lang="en-GB" sz="1800" dirty="0"/>
              <a:t>Minister Mchunu has instructed the department to find an interim solution of providing drinking water to affected Hammanskraal communities because completion of Rooiwal 1</a:t>
            </a:r>
            <a:r>
              <a:rPr lang="en-GB" sz="1800" baseline="30000" dirty="0"/>
              <a:t>st</a:t>
            </a:r>
            <a:r>
              <a:rPr lang="en-GB" sz="1800" dirty="0"/>
              <a:t> phase completion in October 2022 is too far.</a:t>
            </a:r>
          </a:p>
          <a:p>
            <a:pPr algn="just" defTabSz="457200">
              <a:spcBef>
                <a:spcPts val="600"/>
              </a:spcBef>
              <a:defRPr/>
            </a:pPr>
            <a:r>
              <a:rPr lang="en-GB" sz="1800" dirty="0"/>
              <a:t>Rand Water provided assessment report of options to provide water to affected Hammanskraal communities on November 10 2021 and the report is receiving DWS attention.</a:t>
            </a:r>
          </a:p>
          <a:p>
            <a:pPr algn="just" defTabSz="457200">
              <a:spcBef>
                <a:spcPts val="600"/>
              </a:spcBef>
              <a:defRPr/>
            </a:pPr>
            <a:r>
              <a:rPr lang="en-GB" sz="2000" dirty="0"/>
              <a:t> </a:t>
            </a:r>
          </a:p>
        </p:txBody>
      </p:sp>
      <p:sp>
        <p:nvSpPr>
          <p:cNvPr id="4" name="Slide Number Placeholder 3"/>
          <p:cNvSpPr>
            <a:spLocks noGrp="1"/>
          </p:cNvSpPr>
          <p:nvPr>
            <p:ph type="sldNum" sz="quarter" idx="12"/>
          </p:nvPr>
        </p:nvSpPr>
        <p:spPr/>
        <p:txBody>
          <a:bodyPr/>
          <a:lstStyle/>
          <a:p>
            <a:pPr defTabSz="685800" fontAlgn="auto">
              <a:spcBef>
                <a:spcPts val="0"/>
              </a:spcBef>
              <a:spcAft>
                <a:spcPts val="0"/>
              </a:spcAft>
              <a:defRPr/>
            </a:pPr>
            <a:fld id="{6E6B949B-FF25-4512-A6F3-1B8E765DDD27}" type="slidenum">
              <a:rPr lang="en-US" altLang="en-US" smtClean="0">
                <a:solidFill>
                  <a:prstClr val="black"/>
                </a:solidFill>
              </a:rPr>
              <a:pPr defTabSz="685800" fontAlgn="auto">
                <a:spcBef>
                  <a:spcPts val="0"/>
                </a:spcBef>
                <a:spcAft>
                  <a:spcPts val="0"/>
                </a:spcAft>
                <a:defRPr/>
              </a:pPr>
              <a:t>32</a:t>
            </a:fld>
            <a:endParaRPr lang="en-US" altLang="en-US">
              <a:solidFill>
                <a:prstClr val="black"/>
              </a:solidFill>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3856173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33</a:t>
            </a:fld>
            <a:endParaRPr lang="en-US" altLang="en-US">
              <a:solidFill>
                <a:prstClr val="black"/>
              </a:solidFill>
              <a:ea typeface="+mn-ea"/>
            </a:endParaRPr>
          </a:p>
        </p:txBody>
      </p:sp>
      <p:sp>
        <p:nvSpPr>
          <p:cNvPr id="6" name="TextBox 1"/>
          <p:cNvSpPr txBox="1">
            <a:spLocks noChangeArrowheads="1"/>
          </p:cNvSpPr>
          <p:nvPr/>
        </p:nvSpPr>
        <p:spPr bwMode="auto">
          <a:xfrm>
            <a:off x="2322513" y="2768600"/>
            <a:ext cx="5018087" cy="830263"/>
          </a:xfrm>
          <a:prstGeom prst="rect">
            <a:avLst/>
          </a:prstGeom>
          <a:noFill/>
          <a:ln w="9525">
            <a:noFill/>
            <a:miter lim="800000"/>
            <a:headEnd/>
            <a:tailEnd/>
          </a:ln>
        </p:spPr>
        <p:txBody>
          <a:bodyPr>
            <a:spAutoFit/>
          </a:bodyPr>
          <a:lstStyle/>
          <a:p>
            <a:pPr algn="ctr"/>
            <a:r>
              <a:rPr lang="en-ZA" sz="4800" b="1" dirty="0">
                <a:cs typeface="Arial" panose="020B0604020202020204" pitchFamily="34" charset="0"/>
              </a:rPr>
              <a:t>END</a:t>
            </a:r>
          </a:p>
        </p:txBody>
      </p:sp>
      <p:pic>
        <p:nvPicPr>
          <p:cNvPr id="4" name="Picture 3"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822728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0" y="90488"/>
            <a:ext cx="9144000" cy="633412"/>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600" b="1" dirty="0">
                <a:ea typeface="ＭＳ Ｐゴシック" panose="020B0600070205080204" pitchFamily="34" charset="-128"/>
              </a:rPr>
              <a:t>BACKGROUND INFORMATION</a:t>
            </a:r>
            <a:br>
              <a:rPr lang="en-US" altLang="en-US" dirty="0">
                <a:ea typeface="ＭＳ Ｐゴシック" panose="020B0600070205080204" pitchFamily="34" charset="-128"/>
              </a:rPr>
            </a:br>
            <a:endParaRPr lang="en-ZA" altLang="en-US" dirty="0">
              <a:ea typeface="ＭＳ Ｐゴシック" panose="020B0600070205080204" pitchFamily="34" charset="-128"/>
            </a:endParaRPr>
          </a:p>
        </p:txBody>
      </p:sp>
      <p:sp>
        <p:nvSpPr>
          <p:cNvPr id="20483" name="Content Placeholder 2"/>
          <p:cNvSpPr>
            <a:spLocks noGrp="1"/>
          </p:cNvSpPr>
          <p:nvPr>
            <p:ph idx="1"/>
          </p:nvPr>
        </p:nvSpPr>
        <p:spPr bwMode="auto">
          <a:xfrm>
            <a:off x="0" y="738188"/>
            <a:ext cx="9144000" cy="5824537"/>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nSpc>
                <a:spcPct val="150000"/>
              </a:lnSpc>
              <a:spcBef>
                <a:spcPct val="0"/>
              </a:spcBef>
              <a:buNone/>
              <a:defRPr/>
            </a:pPr>
            <a:r>
              <a:rPr lang="en-GB" altLang="en-US" sz="1800" dirty="0">
                <a:latin typeface="Arial" pitchFamily="34" charset="0"/>
                <a:ea typeface="ＭＳ Ｐゴシック" pitchFamily="34" charset="-128"/>
                <a:cs typeface="Arial" pitchFamily="34" charset="0"/>
              </a:rPr>
              <a:t>The WWTW is currently not operating optimally due to the following:</a:t>
            </a:r>
          </a:p>
          <a:p>
            <a:pPr marL="685800" lvl="2">
              <a:lnSpc>
                <a:spcPct val="150000"/>
              </a:lnSpc>
              <a:spcBef>
                <a:spcPct val="0"/>
              </a:spcBef>
              <a:defRPr/>
            </a:pPr>
            <a:r>
              <a:rPr lang="en-GB" altLang="en-US" sz="1800" dirty="0">
                <a:latin typeface="Arial" pitchFamily="34" charset="0"/>
                <a:ea typeface="ＭＳ Ｐゴシック" pitchFamily="34" charset="-128"/>
                <a:cs typeface="Arial" pitchFamily="34" charset="0"/>
              </a:rPr>
              <a:t>Plant operating above design capacity</a:t>
            </a:r>
          </a:p>
          <a:p>
            <a:pPr marL="685800" lvl="2">
              <a:lnSpc>
                <a:spcPct val="150000"/>
              </a:lnSpc>
              <a:spcBef>
                <a:spcPct val="0"/>
              </a:spcBef>
              <a:defRPr/>
            </a:pPr>
            <a:r>
              <a:rPr lang="en-GB" altLang="en-US" sz="1800" dirty="0">
                <a:latin typeface="Arial" pitchFamily="34" charset="0"/>
                <a:ea typeface="ＭＳ Ｐゴシック" pitchFamily="34" charset="-128"/>
                <a:cs typeface="Arial" pitchFamily="34" charset="0"/>
              </a:rPr>
              <a:t>The WWTW cannot handle and manage the produced sludge</a:t>
            </a:r>
            <a:endParaRPr lang="en-GB" altLang="en-US" sz="1800" dirty="0">
              <a:solidFill>
                <a:srgbClr val="FF0000"/>
              </a:solidFill>
              <a:latin typeface="Arial" pitchFamily="34" charset="0"/>
              <a:ea typeface="ＭＳ Ｐゴシック" pitchFamily="34" charset="-128"/>
              <a:cs typeface="Arial" pitchFamily="34" charset="0"/>
            </a:endParaRPr>
          </a:p>
          <a:p>
            <a:pPr marL="685800" lvl="2">
              <a:lnSpc>
                <a:spcPct val="150000"/>
              </a:lnSpc>
              <a:spcBef>
                <a:spcPct val="0"/>
              </a:spcBef>
              <a:defRPr/>
            </a:pPr>
            <a:r>
              <a:rPr lang="en-GB" altLang="en-US" sz="1800" dirty="0">
                <a:latin typeface="Arial" pitchFamily="34" charset="0"/>
                <a:ea typeface="ＭＳ Ｐゴシック" pitchFamily="34" charset="-128"/>
                <a:cs typeface="Arial" pitchFamily="34" charset="0"/>
              </a:rPr>
              <a:t>Inadequate and partial treated effluent</a:t>
            </a:r>
          </a:p>
          <a:p>
            <a:pPr marL="685800" lvl="2">
              <a:lnSpc>
                <a:spcPct val="150000"/>
              </a:lnSpc>
              <a:spcBef>
                <a:spcPct val="0"/>
              </a:spcBef>
              <a:defRPr/>
            </a:pPr>
            <a:r>
              <a:rPr lang="en-GB" altLang="en-US" sz="1800" dirty="0">
                <a:latin typeface="Arial" pitchFamily="34" charset="0"/>
                <a:ea typeface="ＭＳ Ｐゴシック" pitchFamily="34" charset="-128"/>
                <a:cs typeface="Arial" pitchFamily="34" charset="0"/>
              </a:rPr>
              <a:t>Poor sludge treatment and handling.</a:t>
            </a:r>
          </a:p>
          <a:p>
            <a:pPr marL="685800" lvl="1">
              <a:lnSpc>
                <a:spcPct val="150000"/>
              </a:lnSpc>
              <a:spcBef>
                <a:spcPct val="0"/>
              </a:spcBef>
              <a:defRPr/>
            </a:pPr>
            <a:r>
              <a:rPr lang="en-GB" altLang="en-US" sz="1800" dirty="0">
                <a:latin typeface="Arial" pitchFamily="34" charset="0"/>
                <a:ea typeface="ＭＳ Ｐゴシック" pitchFamily="34" charset="-128"/>
                <a:cs typeface="Arial" pitchFamily="34" charset="0"/>
              </a:rPr>
              <a:t>The challenges indicated have an adverse impact on downstream water users such as agricultural and domestic sectors</a:t>
            </a:r>
          </a:p>
          <a:p>
            <a:pPr marL="685800" lvl="1">
              <a:lnSpc>
                <a:spcPct val="150000"/>
              </a:lnSpc>
              <a:spcBef>
                <a:spcPct val="0"/>
              </a:spcBef>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Since 2011, there has been recurring overflowing of sludge from the lagoons (maturation ponds) as well as poor quality effluent discharged into the Apies River</a:t>
            </a:r>
          </a:p>
          <a:p>
            <a:pPr marL="685800" lvl="1">
              <a:lnSpc>
                <a:spcPct val="150000"/>
              </a:lnSpc>
              <a:spcBef>
                <a:spcPct val="0"/>
              </a:spcBef>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The Department of Water and Sanitation (DWS) issued the CoT with </a:t>
            </a:r>
            <a:r>
              <a:rPr lang="en-US" altLang="en-US" sz="1800" u="sng" dirty="0">
                <a:latin typeface="Arial" panose="020B0604020202020204" pitchFamily="34" charset="0"/>
                <a:ea typeface="ＭＳ Ｐゴシック" panose="020B0600070205080204" pitchFamily="34" charset="-128"/>
                <a:cs typeface="Arial" panose="020B0604020202020204" pitchFamily="34" charset="0"/>
              </a:rPr>
              <a:t>a Notice and a  Directive</a:t>
            </a:r>
            <a:r>
              <a:rPr lang="en-US" altLang="en-US" sz="1800" dirty="0">
                <a:latin typeface="Arial" panose="020B0604020202020204" pitchFamily="34" charset="0"/>
                <a:ea typeface="ＭＳ Ｐゴシック" panose="020B0600070205080204" pitchFamily="34" charset="-128"/>
                <a:cs typeface="Arial" panose="020B0604020202020204" pitchFamily="34" charset="0"/>
              </a:rPr>
              <a:t> in terms of Section 19 of the National Water Act, 1998 (Act No. 36 of 1998) [the Act].</a:t>
            </a:r>
          </a:p>
          <a:p>
            <a:pPr marL="685800" lvl="1">
              <a:lnSpc>
                <a:spcPct val="150000"/>
              </a:lnSpc>
              <a:spcBef>
                <a:spcPct val="0"/>
              </a:spcBef>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Several meetings were held to try and address these challenges with no success</a:t>
            </a:r>
          </a:p>
          <a:p>
            <a:pPr marL="685800" lvl="1">
              <a:lnSpc>
                <a:spcPct val="150000"/>
              </a:lnSpc>
              <a:spcBef>
                <a:spcPct val="0"/>
              </a:spcBef>
              <a:defRPr/>
            </a:pPr>
            <a:r>
              <a:rPr lang="en-US" altLang="en-US" sz="1800" dirty="0">
                <a:latin typeface="Arial" panose="020B0604020202020204" pitchFamily="34" charset="0"/>
                <a:ea typeface="ＭＳ Ｐゴシック" panose="020B0600070205080204" pitchFamily="34" charset="-128"/>
                <a:cs typeface="Arial" panose="020B0604020202020204" pitchFamily="34" charset="0"/>
              </a:rPr>
              <a:t>DWS  approached the court to seek relief. </a:t>
            </a:r>
            <a:endParaRPr lang="en-ZA" altLang="en-US" sz="1800"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4" name="Picture 3"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7979" y="0"/>
            <a:ext cx="1361229" cy="881215"/>
          </a:xfrm>
          <a:prstGeom prst="rect">
            <a:avLst/>
          </a:prstGeom>
          <a:noFill/>
          <a:ln>
            <a:noFill/>
          </a:ln>
        </p:spPr>
      </p:pic>
    </p:spTree>
    <p:extLst>
      <p:ext uri="{BB962C8B-B14F-4D97-AF65-F5344CB8AC3E}">
        <p14:creationId xmlns:p14="http://schemas.microsoft.com/office/powerpoint/2010/main" val="3246539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7938" y="71438"/>
            <a:ext cx="8229601" cy="62547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000" b="1" dirty="0">
                <a:ea typeface="ＭＳ Ｐゴシック" panose="020B0600070205080204" pitchFamily="34" charset="-128"/>
              </a:rPr>
              <a:t>BACKGROUND INFORMATION - </a:t>
            </a:r>
            <a:r>
              <a:rPr lang="en-US" altLang="en-US" sz="1800" b="1" dirty="0">
                <a:ea typeface="ＭＳ Ｐゴシック" panose="020B0600070205080204" pitchFamily="34" charset="-128"/>
              </a:rPr>
              <a:t>Temba Water Treatment Works</a:t>
            </a:r>
            <a:br>
              <a:rPr lang="en-US" altLang="en-US" sz="2800" b="1" dirty="0">
                <a:ea typeface="ＭＳ Ｐゴシック" panose="020B0600070205080204" pitchFamily="34" charset="-128"/>
              </a:rPr>
            </a:br>
            <a:endParaRPr lang="en-ZA" altLang="en-US" sz="2800" b="1" dirty="0">
              <a:ea typeface="ＭＳ Ｐゴシック" panose="020B0600070205080204" pitchFamily="34" charset="-128"/>
            </a:endParaRPr>
          </a:p>
        </p:txBody>
      </p:sp>
      <p:sp>
        <p:nvSpPr>
          <p:cNvPr id="20483" name="Content Placeholder 2"/>
          <p:cNvSpPr>
            <a:spLocks noGrp="1"/>
          </p:cNvSpPr>
          <p:nvPr>
            <p:ph idx="1"/>
          </p:nvPr>
        </p:nvSpPr>
        <p:spPr bwMode="auto">
          <a:xfrm>
            <a:off x="-4763" y="671513"/>
            <a:ext cx="9121776" cy="5848350"/>
          </a:xfrm>
          <a:solidFill>
            <a:schemeClr val="bg1"/>
          </a:solidFill>
        </p:spPr>
        <p:txBody>
          <a:bodyPr vert="horz" wrap="square" lIns="91440" tIns="45720" rIns="91440" bIns="45720" numCol="1" anchor="t" anchorCtr="0" compatLnSpc="1">
            <a:prstTxWarp prst="textNoShape">
              <a:avLst/>
            </a:prstTxWarp>
          </a:bodyPr>
          <a:lstStyle/>
          <a:p>
            <a:pPr marL="0" indent="0">
              <a:lnSpc>
                <a:spcPct val="150000"/>
              </a:lnSpc>
              <a:spcBef>
                <a:spcPct val="0"/>
              </a:spcBef>
              <a:buNone/>
              <a:defRPr/>
            </a:pPr>
            <a:endParaRPr lang="en-ZA" altLang="en-US" sz="1800" dirty="0">
              <a:ea typeface="ＭＳ Ｐゴシック" pitchFamily="34" charset="-128"/>
            </a:endParaRPr>
          </a:p>
          <a:p>
            <a:pPr>
              <a:lnSpc>
                <a:spcPct val="150000"/>
              </a:lnSpc>
              <a:spcBef>
                <a:spcPct val="0"/>
              </a:spcBef>
              <a:defRPr/>
            </a:pPr>
            <a:r>
              <a:rPr lang="en-ZA" altLang="en-US" sz="1800" dirty="0">
                <a:latin typeface="Arial" pitchFamily="34" charset="0"/>
                <a:ea typeface="ＭＳ Ｐゴシック" pitchFamily="34" charset="-128"/>
                <a:cs typeface="Arial" pitchFamily="34" charset="0"/>
              </a:rPr>
              <a:t>Temba WTP abstracts raw water from Leeukraal dam into which Apies river flows</a:t>
            </a:r>
          </a:p>
          <a:p>
            <a:pPr marL="285750" indent="-285750">
              <a:lnSpc>
                <a:spcPct val="150000"/>
              </a:lnSpc>
              <a:spcBef>
                <a:spcPct val="0"/>
              </a:spcBef>
              <a:defRPr/>
            </a:pPr>
            <a:r>
              <a:rPr lang="en-US" altLang="en-US" sz="1800" dirty="0">
                <a:latin typeface="Arial" pitchFamily="34" charset="0"/>
                <a:ea typeface="ＭＳ Ｐゴシック" pitchFamily="34" charset="-128"/>
                <a:cs typeface="Arial" pitchFamily="34" charset="0"/>
              </a:rPr>
              <a:t>Before upgrading of works: </a:t>
            </a:r>
          </a:p>
          <a:p>
            <a:pPr marL="685800" lvl="2">
              <a:lnSpc>
                <a:spcPct val="150000"/>
              </a:lnSpc>
              <a:spcBef>
                <a:spcPct val="0"/>
              </a:spcBef>
              <a:defRPr/>
            </a:pPr>
            <a:r>
              <a:rPr lang="en-US" altLang="en-US" sz="1800" dirty="0">
                <a:latin typeface="Arial" pitchFamily="34" charset="0"/>
                <a:ea typeface="ＭＳ Ｐゴシック" pitchFamily="34" charset="-128"/>
                <a:cs typeface="Arial" pitchFamily="34" charset="0"/>
              </a:rPr>
              <a:t>DWS has been assessing the drinking water quality results for Temba WTW and the point of use; non-compliance with </a:t>
            </a:r>
            <a:r>
              <a:rPr lang="en-US" altLang="en-US" sz="1800" u="sng" dirty="0">
                <a:latin typeface="Arial" pitchFamily="34" charset="0"/>
                <a:ea typeface="ＭＳ Ｐゴシック" pitchFamily="34" charset="-128"/>
                <a:cs typeface="Arial" pitchFamily="34" charset="0"/>
              </a:rPr>
              <a:t>colour</a:t>
            </a:r>
            <a:r>
              <a:rPr lang="en-US" altLang="en-US" sz="1800" dirty="0">
                <a:latin typeface="Arial" pitchFamily="34" charset="0"/>
                <a:ea typeface="ＭＳ Ｐゴシック" pitchFamily="34" charset="-128"/>
                <a:cs typeface="Arial" pitchFamily="34" charset="0"/>
              </a:rPr>
              <a:t>, </a:t>
            </a:r>
            <a:r>
              <a:rPr lang="en-US" altLang="en-US" sz="1800" u="sng" dirty="0">
                <a:latin typeface="Arial" pitchFamily="34" charset="0"/>
                <a:ea typeface="ＭＳ Ｐゴシック" pitchFamily="34" charset="-128"/>
                <a:cs typeface="Arial" pitchFamily="34" charset="0"/>
              </a:rPr>
              <a:t>taste</a:t>
            </a:r>
            <a:r>
              <a:rPr lang="en-US" altLang="en-US" sz="1800" dirty="0">
                <a:latin typeface="Arial" pitchFamily="34" charset="0"/>
                <a:ea typeface="ＭＳ Ｐゴシック" pitchFamily="34" charset="-128"/>
                <a:cs typeface="Arial" pitchFamily="34" charset="0"/>
              </a:rPr>
              <a:t> and </a:t>
            </a:r>
            <a:r>
              <a:rPr lang="en-US" altLang="en-US" sz="1800" u="sng" dirty="0">
                <a:latin typeface="Arial" pitchFamily="34" charset="0"/>
                <a:ea typeface="ＭＳ Ｐゴシック" pitchFamily="34" charset="-128"/>
                <a:cs typeface="Arial" pitchFamily="34" charset="0"/>
              </a:rPr>
              <a:t>odour</a:t>
            </a:r>
            <a:r>
              <a:rPr lang="en-US" altLang="en-US" sz="1800" dirty="0">
                <a:latin typeface="Arial" pitchFamily="34" charset="0"/>
                <a:ea typeface="ＭＳ Ｐゴシック" pitchFamily="34" charset="-128"/>
                <a:cs typeface="Arial" pitchFamily="34" charset="0"/>
              </a:rPr>
              <a:t> , </a:t>
            </a:r>
            <a:r>
              <a:rPr lang="en-US" altLang="en-US" sz="1800" u="sng" dirty="0">
                <a:latin typeface="Arial" pitchFamily="34" charset="0"/>
                <a:ea typeface="ＭＳ Ｐゴシック" pitchFamily="34" charset="-128"/>
                <a:cs typeface="Arial" pitchFamily="34" charset="0"/>
              </a:rPr>
              <a:t>nitrates</a:t>
            </a:r>
            <a:r>
              <a:rPr lang="en-US" altLang="en-US" sz="1800" dirty="0">
                <a:latin typeface="Arial" pitchFamily="34" charset="0"/>
                <a:ea typeface="ＭＳ Ｐゴシック" pitchFamily="34" charset="-128"/>
                <a:cs typeface="Arial" pitchFamily="34" charset="0"/>
              </a:rPr>
              <a:t>, </a:t>
            </a:r>
            <a:r>
              <a:rPr lang="en-US" altLang="en-US" sz="1800" u="sng" dirty="0">
                <a:latin typeface="Arial" pitchFamily="34" charset="0"/>
                <a:ea typeface="ＭＳ Ｐゴシック" pitchFamily="34" charset="-128"/>
                <a:cs typeface="Arial" pitchFamily="34" charset="0"/>
              </a:rPr>
              <a:t>disinfectant </a:t>
            </a:r>
            <a:r>
              <a:rPr lang="en-US" altLang="en-US" sz="1800" dirty="0">
                <a:latin typeface="Arial" pitchFamily="34" charset="0"/>
                <a:ea typeface="ＭＳ Ｐゴシック" pitchFamily="34" charset="-128"/>
                <a:cs typeface="Arial" pitchFamily="34" charset="0"/>
              </a:rPr>
              <a:t>and </a:t>
            </a:r>
            <a:r>
              <a:rPr lang="en-US" altLang="en-US" sz="1800" u="sng" dirty="0">
                <a:latin typeface="Arial" pitchFamily="34" charset="0"/>
                <a:ea typeface="ＭＳ Ｐゴシック" pitchFamily="34" charset="-128"/>
                <a:cs typeface="Arial" pitchFamily="34" charset="0"/>
              </a:rPr>
              <a:t>turbidity</a:t>
            </a:r>
            <a:r>
              <a:rPr lang="en-US" altLang="en-US" sz="1800" dirty="0">
                <a:latin typeface="Arial" pitchFamily="34" charset="0"/>
                <a:ea typeface="ＭＳ Ｐゴシック" pitchFamily="34" charset="-128"/>
                <a:cs typeface="Arial" pitchFamily="34" charset="0"/>
              </a:rPr>
              <a:t> has been reoccurring</a:t>
            </a:r>
            <a:r>
              <a:rPr lang="en-ZA" altLang="en-US" sz="1800" dirty="0">
                <a:latin typeface="Arial" pitchFamily="34" charset="0"/>
                <a:ea typeface="ＭＳ Ｐゴシック" pitchFamily="34" charset="-128"/>
                <a:cs typeface="Arial" pitchFamily="34" charset="0"/>
              </a:rPr>
              <a:t>								</a:t>
            </a:r>
          </a:p>
          <a:p>
            <a:pPr marL="685800" lvl="1">
              <a:lnSpc>
                <a:spcPct val="150000"/>
              </a:lnSpc>
              <a:spcBef>
                <a:spcPct val="0"/>
              </a:spcBef>
              <a:defRPr/>
            </a:pPr>
            <a:r>
              <a:rPr lang="en-ZA" altLang="en-US" sz="1800" dirty="0">
                <a:latin typeface="Arial" pitchFamily="34" charset="0"/>
                <a:ea typeface="ＭＳ Ｐゴシック" pitchFamily="34" charset="-128"/>
                <a:cs typeface="Arial" pitchFamily="34" charset="0"/>
              </a:rPr>
              <a:t>After  upgrading of works: </a:t>
            </a:r>
          </a:p>
          <a:p>
            <a:pPr marL="685800" lvl="2">
              <a:lnSpc>
                <a:spcPct val="150000"/>
              </a:lnSpc>
              <a:spcBef>
                <a:spcPct val="0"/>
              </a:spcBef>
              <a:defRPr/>
            </a:pPr>
            <a:r>
              <a:rPr lang="en-ZA" altLang="en-US" sz="1800" dirty="0">
                <a:latin typeface="Arial" pitchFamily="34" charset="0"/>
                <a:ea typeface="ＭＳ Ｐゴシック" pitchFamily="34" charset="-128"/>
                <a:cs typeface="Arial" pitchFamily="34" charset="0"/>
              </a:rPr>
              <a:t>Temba WTP upgrading has been completed, however due to the quality of raw water, the WTP is unable to treat water to required drinking water standards</a:t>
            </a:r>
          </a:p>
          <a:p>
            <a:pPr marL="685800" lvl="2">
              <a:lnSpc>
                <a:spcPct val="150000"/>
              </a:lnSpc>
              <a:spcBef>
                <a:spcPct val="0"/>
              </a:spcBef>
              <a:defRPr/>
            </a:pPr>
            <a:r>
              <a:rPr lang="en-ZA" altLang="en-US" sz="1800" dirty="0">
                <a:latin typeface="Arial" pitchFamily="34" charset="0"/>
                <a:ea typeface="ＭＳ Ｐゴシック" pitchFamily="34" charset="-128"/>
                <a:cs typeface="Arial" pitchFamily="34" charset="0"/>
              </a:rPr>
              <a:t>It should </a:t>
            </a:r>
            <a:r>
              <a:rPr lang="en-US" altLang="en-US" sz="1800" dirty="0">
                <a:latin typeface="Arial" pitchFamily="34" charset="0"/>
                <a:ea typeface="ＭＳ Ｐゴシック" pitchFamily="34" charset="-128"/>
                <a:cs typeface="Arial" pitchFamily="34" charset="0"/>
              </a:rPr>
              <a:t>be noted that all parameters that pose a chronic health risk to human beings were compliant with SANS 241. The non compliances are on aesthetic and operational risks</a:t>
            </a:r>
            <a:endParaRPr lang="en-ZA" altLang="en-US" sz="1800" dirty="0">
              <a:latin typeface="Arial" pitchFamily="34" charset="0"/>
              <a:ea typeface="ＭＳ Ｐゴシック" pitchFamily="34" charset="-128"/>
              <a:cs typeface="Arial" pitchFamily="34" charset="0"/>
            </a:endParaRPr>
          </a:p>
          <a:p>
            <a:pPr lvl="1">
              <a:lnSpc>
                <a:spcPct val="150000"/>
              </a:lnSpc>
              <a:defRPr/>
            </a:pPr>
            <a:endParaRPr lang="en-ZA" altLang="en-US" sz="2000" dirty="0">
              <a:ea typeface="ＭＳ Ｐゴシック" panose="020B0600070205080204" pitchFamily="34" charset="-128"/>
            </a:endParaRPr>
          </a:p>
          <a:p>
            <a:pPr marL="457200" lvl="1" indent="0">
              <a:buFont typeface="Arial" panose="020B0604020202020204" pitchFamily="34" charset="0"/>
              <a:buNone/>
              <a:defRPr/>
            </a:pPr>
            <a:endParaRPr lang="en-ZA" altLang="en-US" sz="1400" dirty="0">
              <a:ea typeface="ＭＳ Ｐゴシック" panose="020B0600070205080204" pitchFamily="34" charset="-128"/>
            </a:endParaRPr>
          </a:p>
          <a:p>
            <a:pPr lvl="1">
              <a:defRPr/>
            </a:pPr>
            <a:endParaRPr lang="en-ZA" altLang="en-US" sz="1400" dirty="0">
              <a:ea typeface="ＭＳ Ｐゴシック" panose="020B0600070205080204" pitchFamily="34" charset="-128"/>
            </a:endParaRPr>
          </a:p>
          <a:p>
            <a:pPr>
              <a:defRPr/>
            </a:pPr>
            <a:endParaRPr lang="en-ZA" altLang="en-US" sz="1800" dirty="0">
              <a:ea typeface="ＭＳ Ｐゴシック" panose="020B0600070205080204" pitchFamily="34" charset="-128"/>
            </a:endParaRPr>
          </a:p>
        </p:txBody>
      </p:sp>
      <p:pic>
        <p:nvPicPr>
          <p:cNvPr id="4" name="Picture 3"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71438"/>
            <a:ext cx="1361229" cy="881215"/>
          </a:xfrm>
          <a:prstGeom prst="rect">
            <a:avLst/>
          </a:prstGeom>
          <a:noFill/>
          <a:ln>
            <a:noFill/>
          </a:ln>
        </p:spPr>
      </p:pic>
    </p:spTree>
    <p:extLst>
      <p:ext uri="{BB962C8B-B14F-4D97-AF65-F5344CB8AC3E}">
        <p14:creationId xmlns:p14="http://schemas.microsoft.com/office/powerpoint/2010/main" val="2022162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7938" y="71438"/>
            <a:ext cx="8229601" cy="62547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000" b="1" dirty="0">
                <a:ea typeface="ＭＳ Ｐゴシック" panose="020B0600070205080204" pitchFamily="34" charset="-128"/>
              </a:rPr>
              <a:t>BACKGROUND INFORMATION - Temba Water Treatment Plant</a:t>
            </a:r>
            <a:br>
              <a:rPr lang="en-US" altLang="en-US" b="1" dirty="0">
                <a:ea typeface="ＭＳ Ｐゴシック" panose="020B0600070205080204" pitchFamily="34" charset="-128"/>
              </a:rPr>
            </a:br>
            <a:endParaRPr lang="en-ZA" altLang="en-US" b="1" dirty="0">
              <a:ea typeface="ＭＳ Ｐゴシック" panose="020B0600070205080204" pitchFamily="34" charset="-128"/>
            </a:endParaRPr>
          </a:p>
        </p:txBody>
      </p:sp>
      <p:sp>
        <p:nvSpPr>
          <p:cNvPr id="20483" name="Content Placeholder 2"/>
          <p:cNvSpPr>
            <a:spLocks noGrp="1"/>
          </p:cNvSpPr>
          <p:nvPr>
            <p:ph idx="1"/>
          </p:nvPr>
        </p:nvSpPr>
        <p:spPr bwMode="auto">
          <a:xfrm>
            <a:off x="-4763" y="671513"/>
            <a:ext cx="9121776" cy="5848350"/>
          </a:xfrm>
          <a:solidFill>
            <a:schemeClr val="bg1"/>
          </a:solidFill>
        </p:spPr>
        <p:txBody>
          <a:bodyPr vert="horz" wrap="square" lIns="91440" tIns="45720" rIns="91440" bIns="45720" numCol="1" anchor="t" anchorCtr="0" compatLnSpc="1">
            <a:prstTxWarp prst="textNoShape">
              <a:avLst/>
            </a:prstTxWarp>
          </a:bodyPr>
          <a:lstStyle/>
          <a:p>
            <a:pPr marL="285750" indent="-285750">
              <a:lnSpc>
                <a:spcPct val="150000"/>
              </a:lnSpc>
              <a:spcBef>
                <a:spcPct val="0"/>
              </a:spcBef>
              <a:defRPr/>
            </a:pPr>
            <a:endParaRPr lang="en-ZA" altLang="en-US" sz="2400" dirty="0">
              <a:latin typeface="Arial" pitchFamily="34" charset="0"/>
              <a:ea typeface="ＭＳ Ｐゴシック" pitchFamily="34" charset="-128"/>
              <a:cs typeface="Arial" pitchFamily="34" charset="0"/>
            </a:endParaRPr>
          </a:p>
          <a:p>
            <a:pPr marL="285750" indent="-285750">
              <a:lnSpc>
                <a:spcPct val="150000"/>
              </a:lnSpc>
              <a:spcBef>
                <a:spcPct val="0"/>
              </a:spcBef>
              <a:defRPr/>
            </a:pPr>
            <a:r>
              <a:rPr lang="en-ZA" altLang="en-US" sz="2400" dirty="0">
                <a:latin typeface="Arial" pitchFamily="34" charset="0"/>
                <a:ea typeface="ＭＳ Ｐゴシック" pitchFamily="34" charset="-128"/>
                <a:cs typeface="Arial" pitchFamily="34" charset="0"/>
              </a:rPr>
              <a:t>DWS has been receiving complaints regarding the quality of drinking water at Hammanskraal .</a:t>
            </a:r>
          </a:p>
          <a:p>
            <a:pPr marL="285750" indent="-285750">
              <a:lnSpc>
                <a:spcPct val="150000"/>
              </a:lnSpc>
              <a:spcBef>
                <a:spcPct val="0"/>
              </a:spcBef>
              <a:defRPr/>
            </a:pPr>
            <a:r>
              <a:rPr lang="en-ZA" altLang="en-US" sz="2400" dirty="0">
                <a:latin typeface="Arial" pitchFamily="34" charset="0"/>
                <a:ea typeface="ＭＳ Ｐゴシック" pitchFamily="34" charset="-128"/>
                <a:cs typeface="Arial" pitchFamily="34" charset="0"/>
              </a:rPr>
              <a:t>In 2018, the community reported the matter the South African Human Rights Commission (SAHRC).</a:t>
            </a:r>
          </a:p>
          <a:p>
            <a:pPr marL="285750" indent="-285750">
              <a:lnSpc>
                <a:spcPct val="150000"/>
              </a:lnSpc>
              <a:spcBef>
                <a:spcPct val="0"/>
              </a:spcBef>
              <a:defRPr/>
            </a:pPr>
            <a:r>
              <a:rPr lang="en-ZA" altLang="en-US" sz="2400" dirty="0">
                <a:latin typeface="Arial" pitchFamily="34" charset="0"/>
                <a:ea typeface="ＭＳ Ｐゴシック" pitchFamily="34" charset="-128"/>
                <a:cs typeface="Arial" pitchFamily="34" charset="0"/>
              </a:rPr>
              <a:t>Engagements between SAHRC, CoT and DWS were then held</a:t>
            </a:r>
            <a:endParaRPr lang="en-ZA" altLang="en-US" sz="2000" dirty="0">
              <a:ea typeface="ＭＳ Ｐゴシック" panose="020B0600070205080204" pitchFamily="34" charset="-128"/>
            </a:endParaRPr>
          </a:p>
        </p:txBody>
      </p:sp>
      <p:pic>
        <p:nvPicPr>
          <p:cNvPr id="4" name="Picture 3"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1048" y="71438"/>
            <a:ext cx="1361229" cy="881215"/>
          </a:xfrm>
          <a:prstGeom prst="rect">
            <a:avLst/>
          </a:prstGeom>
          <a:noFill/>
          <a:ln>
            <a:noFill/>
          </a:ln>
        </p:spPr>
      </p:pic>
    </p:spTree>
    <p:extLst>
      <p:ext uri="{BB962C8B-B14F-4D97-AF65-F5344CB8AC3E}">
        <p14:creationId xmlns:p14="http://schemas.microsoft.com/office/powerpoint/2010/main" val="2952440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bwMode="auto">
          <a:xfrm>
            <a:off x="202264" y="190500"/>
            <a:ext cx="8229600" cy="577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US" altLang="en-US" sz="2400" b="1" dirty="0">
                <a:ea typeface="ＭＳ Ｐゴシック" panose="020B0600070205080204" pitchFamily="34" charset="-128"/>
              </a:rPr>
              <a:t>BACKGROUND INFORMATION - Temba WTP</a:t>
            </a:r>
            <a:endParaRPr lang="en-ZA" altLang="en-US" sz="2400" dirty="0">
              <a:ea typeface="ＭＳ Ｐゴシック" panose="020B0600070205080204" pitchFamily="34" charset="-128"/>
            </a:endParaRPr>
          </a:p>
        </p:txBody>
      </p:sp>
      <p:sp>
        <p:nvSpPr>
          <p:cNvPr id="21507" name="Content Placeholder 2"/>
          <p:cNvSpPr>
            <a:spLocks noGrp="1"/>
          </p:cNvSpPr>
          <p:nvPr>
            <p:ph idx="1"/>
          </p:nvPr>
        </p:nvSpPr>
        <p:spPr bwMode="auto">
          <a:xfrm>
            <a:off x="269641" y="883754"/>
            <a:ext cx="7632700" cy="561562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85750" indent="-285750">
              <a:lnSpc>
                <a:spcPct val="150000"/>
              </a:lnSpc>
              <a:spcBef>
                <a:spcPct val="0"/>
              </a:spcBef>
              <a:defRPr/>
            </a:pPr>
            <a:r>
              <a:rPr lang="en-US" altLang="en-US" sz="2000" dirty="0">
                <a:latin typeface="Arial" pitchFamily="34" charset="0"/>
                <a:ea typeface="ＭＳ Ｐゴシック" pitchFamily="34" charset="-128"/>
                <a:cs typeface="Arial" pitchFamily="34" charset="0"/>
              </a:rPr>
              <a:t>During the Deputy Minister, Mr. D. Mahlobo’s visit on 20 August 2019, CoT promised to attend to Biological Nutrient Removal (BNR) unit at Rooiwaal WWTWs. The operation of the unit will reduce the challenges at Temba WTWs.</a:t>
            </a:r>
          </a:p>
          <a:p>
            <a:pPr marL="285750" indent="-285750">
              <a:lnSpc>
                <a:spcPct val="150000"/>
              </a:lnSpc>
              <a:spcBef>
                <a:spcPct val="0"/>
              </a:spcBef>
              <a:defRPr/>
            </a:pPr>
            <a:r>
              <a:rPr lang="en-US" altLang="en-US" sz="2000" dirty="0">
                <a:latin typeface="Arial" pitchFamily="34" charset="0"/>
                <a:ea typeface="ＭＳ Ｐゴシック" pitchFamily="34" charset="-128"/>
                <a:cs typeface="Arial" pitchFamily="34" charset="0"/>
              </a:rPr>
              <a:t>The CoT also indicated that they will increase water tankering until such time that water will be fit for human consumption.</a:t>
            </a:r>
          </a:p>
          <a:p>
            <a:pPr marL="285750" indent="-285750">
              <a:lnSpc>
                <a:spcPct val="150000"/>
              </a:lnSpc>
              <a:spcBef>
                <a:spcPct val="0"/>
              </a:spcBef>
              <a:defRPr/>
            </a:pPr>
            <a:r>
              <a:rPr lang="en-US" altLang="en-US" sz="2000" dirty="0">
                <a:latin typeface="Arial" pitchFamily="34" charset="0"/>
                <a:ea typeface="ＭＳ Ｐゴシック" pitchFamily="34" charset="-128"/>
                <a:cs typeface="Arial" pitchFamily="34" charset="0"/>
              </a:rPr>
              <a:t> Regular meetings for tracking progress of implementation of action plan were held.</a:t>
            </a:r>
          </a:p>
        </p:txBody>
      </p:sp>
      <p:pic>
        <p:nvPicPr>
          <p:cNvPr id="4" name="Picture 3"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69103" y="167980"/>
            <a:ext cx="1361229" cy="881215"/>
          </a:xfrm>
          <a:prstGeom prst="rect">
            <a:avLst/>
          </a:prstGeom>
          <a:noFill/>
          <a:ln>
            <a:noFill/>
          </a:ln>
        </p:spPr>
      </p:pic>
    </p:spTree>
    <p:extLst>
      <p:ext uri="{BB962C8B-B14F-4D97-AF65-F5344CB8AC3E}">
        <p14:creationId xmlns:p14="http://schemas.microsoft.com/office/powerpoint/2010/main" val="26042830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14" y="49788"/>
            <a:ext cx="7012418" cy="1143000"/>
          </a:xfrm>
        </p:spPr>
        <p:txBody>
          <a:bodyPr/>
          <a:lstStyle/>
          <a:p>
            <a:r>
              <a:rPr lang="en-ZA" dirty="0"/>
              <a:t>Background: </a:t>
            </a:r>
            <a:r>
              <a:rPr lang="en-ZA" dirty="0" err="1"/>
              <a:t>Rooiwal</a:t>
            </a:r>
            <a:r>
              <a:rPr lang="en-ZA" dirty="0"/>
              <a:t> wastewater treatment works (cont.)</a:t>
            </a:r>
          </a:p>
        </p:txBody>
      </p:sp>
      <p:sp>
        <p:nvSpPr>
          <p:cNvPr id="3" name="Content Placeholder 2"/>
          <p:cNvSpPr>
            <a:spLocks noGrp="1"/>
          </p:cNvSpPr>
          <p:nvPr>
            <p:ph idx="1"/>
          </p:nvPr>
        </p:nvSpPr>
        <p:spPr>
          <a:xfrm>
            <a:off x="457200" y="1443162"/>
            <a:ext cx="8229600" cy="4388410"/>
          </a:xfrm>
        </p:spPr>
        <p:txBody>
          <a:bodyPr/>
          <a:lstStyle/>
          <a:p>
            <a:pPr marL="0" indent="0" algn="just">
              <a:spcBef>
                <a:spcPct val="0"/>
              </a:spcBef>
              <a:buNone/>
              <a:defRPr/>
            </a:pPr>
            <a:r>
              <a:rPr lang="en-GB" altLang="en-US" sz="2200" dirty="0">
                <a:ea typeface="ＭＳ Ｐゴシック" pitchFamily="34" charset="-128"/>
              </a:rPr>
              <a:t>The plant is currently not operating optimally due to the following</a:t>
            </a:r>
            <a:r>
              <a:rPr lang="en-GB" altLang="en-US" sz="1800" dirty="0">
                <a:ea typeface="ＭＳ Ｐゴシック" pitchFamily="34" charset="-128"/>
              </a:rPr>
              <a:t>:</a:t>
            </a:r>
          </a:p>
          <a:p>
            <a:pPr marL="0" indent="0" algn="just">
              <a:spcBef>
                <a:spcPct val="0"/>
              </a:spcBef>
              <a:buNone/>
              <a:defRPr/>
            </a:pPr>
            <a:endParaRPr lang="en-GB" altLang="en-US" sz="1800" dirty="0">
              <a:ea typeface="ＭＳ Ｐゴシック" pitchFamily="34" charset="-128"/>
            </a:endParaRPr>
          </a:p>
          <a:p>
            <a:pPr marL="285750" lvl="1" algn="just">
              <a:spcBef>
                <a:spcPct val="0"/>
              </a:spcBef>
              <a:buFont typeface="Arial" pitchFamily="34" charset="0"/>
              <a:buChar char="•"/>
              <a:defRPr/>
            </a:pPr>
            <a:r>
              <a:rPr lang="en-GB" altLang="en-US" sz="2000" dirty="0">
                <a:ea typeface="ＭＳ Ｐゴシック" pitchFamily="34" charset="-128"/>
              </a:rPr>
              <a:t>The plant is operating above design capacity due to the hydraulic and organic overload</a:t>
            </a:r>
          </a:p>
          <a:p>
            <a:pPr marL="285750" lvl="1" algn="just">
              <a:lnSpc>
                <a:spcPct val="150000"/>
              </a:lnSpc>
              <a:spcBef>
                <a:spcPct val="0"/>
              </a:spcBef>
              <a:buFont typeface="Arial" pitchFamily="34" charset="0"/>
              <a:buChar char="•"/>
              <a:defRPr/>
            </a:pPr>
            <a:r>
              <a:rPr lang="en-GB" altLang="en-US" sz="2000" dirty="0">
                <a:ea typeface="ＭＳ Ｐゴシック" pitchFamily="34" charset="-128"/>
              </a:rPr>
              <a:t>Due to the capacity constraints, the plant cannot handle and manage the produced sludge</a:t>
            </a:r>
            <a:endParaRPr lang="en-GB" altLang="en-US" sz="2000" dirty="0">
              <a:solidFill>
                <a:srgbClr val="FF0000"/>
              </a:solidFill>
              <a:ea typeface="ＭＳ Ｐゴシック" pitchFamily="34" charset="-128"/>
            </a:endParaRPr>
          </a:p>
          <a:p>
            <a:pPr marL="285750" lvl="1" algn="just">
              <a:lnSpc>
                <a:spcPct val="150000"/>
              </a:lnSpc>
              <a:spcBef>
                <a:spcPct val="0"/>
              </a:spcBef>
              <a:buFont typeface="Arial" pitchFamily="34" charset="0"/>
              <a:buChar char="•"/>
              <a:defRPr/>
            </a:pPr>
            <a:r>
              <a:rPr lang="en-GB" altLang="en-US" sz="2000" dirty="0">
                <a:ea typeface="ＭＳ Ｐゴシック" pitchFamily="34" charset="-128"/>
              </a:rPr>
              <a:t>Inadequate and partial treated effluent is discharged.</a:t>
            </a:r>
          </a:p>
          <a:p>
            <a:pPr marL="285750" lvl="1" algn="just">
              <a:lnSpc>
                <a:spcPct val="150000"/>
              </a:lnSpc>
              <a:spcBef>
                <a:spcPct val="0"/>
              </a:spcBef>
              <a:buFont typeface="Arial" pitchFamily="34" charset="0"/>
              <a:buChar char="•"/>
              <a:defRPr/>
            </a:pPr>
            <a:r>
              <a:rPr lang="en-GB" altLang="en-US" sz="2000" dirty="0">
                <a:ea typeface="ＭＳ Ｐゴシック" pitchFamily="34" charset="-128"/>
              </a:rPr>
              <a:t>Poor sludge treatment and handling due to capacity constraints.</a:t>
            </a:r>
          </a:p>
          <a:p>
            <a:pPr marL="285750" indent="-285750" algn="just">
              <a:lnSpc>
                <a:spcPct val="150000"/>
              </a:lnSpc>
              <a:spcBef>
                <a:spcPct val="0"/>
              </a:spcBef>
              <a:defRPr/>
            </a:pPr>
            <a:r>
              <a:rPr lang="en-GB" altLang="en-US" sz="2000" dirty="0">
                <a:ea typeface="ＭＳ Ｐゴシック" pitchFamily="34" charset="-128"/>
              </a:rPr>
              <a:t>The challenges indicated have an adverse impact on downstream water users such as agricultural and domestic sectors</a:t>
            </a:r>
          </a:p>
          <a:p>
            <a:pPr marL="0" indent="0" algn="just">
              <a:lnSpc>
                <a:spcPct val="150000"/>
              </a:lnSpc>
              <a:spcBef>
                <a:spcPct val="0"/>
              </a:spcBef>
              <a:buNone/>
              <a:defRPr/>
            </a:pPr>
            <a:endParaRPr lang="en-ZA" altLang="en-US" sz="2000" dirty="0">
              <a:ea typeface="ＭＳ Ｐゴシック" pitchFamily="34" charset="-128"/>
            </a:endParaRPr>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8</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3436336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890" y="274638"/>
            <a:ext cx="6612747" cy="1143000"/>
          </a:xfrm>
        </p:spPr>
        <p:txBody>
          <a:bodyPr/>
          <a:lstStyle/>
          <a:p>
            <a:pPr algn="l"/>
            <a:r>
              <a:rPr lang="en-ZA" sz="3200" dirty="0"/>
              <a:t>Background: Temba WTP</a:t>
            </a:r>
          </a:p>
        </p:txBody>
      </p:sp>
      <p:sp>
        <p:nvSpPr>
          <p:cNvPr id="3" name="Content Placeholder 2"/>
          <p:cNvSpPr>
            <a:spLocks noGrp="1"/>
          </p:cNvSpPr>
          <p:nvPr>
            <p:ph idx="1"/>
          </p:nvPr>
        </p:nvSpPr>
        <p:spPr>
          <a:xfrm>
            <a:off x="457200" y="1465296"/>
            <a:ext cx="8229600" cy="4525963"/>
          </a:xfrm>
        </p:spPr>
        <p:txBody>
          <a:bodyPr/>
          <a:lstStyle/>
          <a:p>
            <a:pPr marL="0" indent="0" algn="just">
              <a:spcBef>
                <a:spcPct val="0"/>
              </a:spcBef>
              <a:buNone/>
              <a:defRPr/>
            </a:pPr>
            <a:r>
              <a:rPr lang="en-ZA" altLang="en-US" sz="2000" b="1" dirty="0">
                <a:ea typeface="ＭＳ Ｐゴシック" pitchFamily="34" charset="-128"/>
              </a:rPr>
              <a:t>Before the plant upgrades:</a:t>
            </a:r>
          </a:p>
          <a:p>
            <a:pPr marL="285750" indent="-285750" algn="just">
              <a:spcBef>
                <a:spcPct val="0"/>
              </a:spcBef>
              <a:defRPr/>
            </a:pPr>
            <a:r>
              <a:rPr lang="en-ZA" altLang="en-US" sz="2000" dirty="0">
                <a:ea typeface="ＭＳ Ｐゴシック" pitchFamily="34" charset="-128"/>
              </a:rPr>
              <a:t>Temba WTW abstract raw water from Leeuwkraal dam into which Apies river flows</a:t>
            </a:r>
          </a:p>
          <a:p>
            <a:pPr marL="285750" indent="-285750" algn="just">
              <a:spcBef>
                <a:spcPct val="0"/>
              </a:spcBef>
              <a:defRPr/>
            </a:pPr>
            <a:r>
              <a:rPr lang="en-US" altLang="en-US" sz="2000" dirty="0">
                <a:ea typeface="ＭＳ Ｐゴシック" pitchFamily="34" charset="-128"/>
              </a:rPr>
              <a:t>Before upgrading of works: </a:t>
            </a:r>
          </a:p>
          <a:p>
            <a:pPr marL="285750" lvl="1" algn="just">
              <a:spcBef>
                <a:spcPct val="0"/>
              </a:spcBef>
              <a:buFont typeface="Arial" pitchFamily="34" charset="0"/>
              <a:buChar char="•"/>
              <a:defRPr/>
            </a:pPr>
            <a:r>
              <a:rPr lang="en-US" altLang="en-US" sz="2000" dirty="0">
                <a:ea typeface="ＭＳ Ｐゴシック" pitchFamily="34" charset="-128"/>
              </a:rPr>
              <a:t>DWS has been assessing the drinking water quality results for Temba WTW and the point of use; non-compliance on colour, taste and odour have been observed </a:t>
            </a:r>
            <a:r>
              <a:rPr lang="en-ZA" altLang="en-US" sz="2000" dirty="0">
                <a:ea typeface="ＭＳ Ｐゴシック" pitchFamily="34" charset="-128"/>
              </a:rPr>
              <a:t>				</a:t>
            </a:r>
          </a:p>
          <a:p>
            <a:pPr marL="0" indent="0" algn="just">
              <a:spcBef>
                <a:spcPct val="0"/>
              </a:spcBef>
              <a:buNone/>
              <a:defRPr/>
            </a:pPr>
            <a:r>
              <a:rPr lang="en-ZA" altLang="en-US" sz="2000" b="1" dirty="0">
                <a:ea typeface="ＭＳ Ｐゴシック" pitchFamily="34" charset="-128"/>
              </a:rPr>
              <a:t>After  upgrading of the plant: </a:t>
            </a:r>
          </a:p>
          <a:p>
            <a:pPr marL="285750" lvl="1" algn="just">
              <a:spcBef>
                <a:spcPct val="0"/>
              </a:spcBef>
              <a:buFont typeface="Arial" pitchFamily="34" charset="0"/>
              <a:buChar char="•"/>
              <a:defRPr/>
            </a:pPr>
            <a:r>
              <a:rPr lang="en-ZA" altLang="en-US" sz="2000" dirty="0">
                <a:ea typeface="ＭＳ Ｐゴシック" pitchFamily="34" charset="-128"/>
              </a:rPr>
              <a:t>Temba </a:t>
            </a:r>
            <a:r>
              <a:rPr lang="en-ZA" altLang="en-US" sz="2000" dirty="0" err="1">
                <a:ea typeface="ＭＳ Ｐゴシック" pitchFamily="34" charset="-128"/>
              </a:rPr>
              <a:t>WTW</a:t>
            </a:r>
            <a:r>
              <a:rPr lang="en-ZA" altLang="en-US" sz="2000" dirty="0">
                <a:ea typeface="ＭＳ Ｐゴシック" pitchFamily="34" charset="-128"/>
              </a:rPr>
              <a:t> upgrading has been completed however due to the quality of raw water, the </a:t>
            </a:r>
            <a:r>
              <a:rPr lang="en-ZA" altLang="en-US" sz="2000" dirty="0" err="1">
                <a:ea typeface="ＭＳ Ｐゴシック" pitchFamily="34" charset="-128"/>
              </a:rPr>
              <a:t>WTW</a:t>
            </a:r>
            <a:r>
              <a:rPr lang="en-ZA" altLang="en-US" sz="2000" dirty="0">
                <a:ea typeface="ＭＳ Ｐゴシック" pitchFamily="34" charset="-128"/>
              </a:rPr>
              <a:t> is unable to treat water to required drinking water standards.</a:t>
            </a:r>
          </a:p>
          <a:p>
            <a:pPr marL="285750" lvl="1" algn="just">
              <a:spcBef>
                <a:spcPct val="0"/>
              </a:spcBef>
              <a:buFont typeface="Arial" pitchFamily="34" charset="0"/>
              <a:buChar char="•"/>
              <a:defRPr/>
            </a:pPr>
            <a:r>
              <a:rPr lang="en-US" altLang="en-US" sz="2000" dirty="0">
                <a:ea typeface="ＭＳ Ｐゴシック" pitchFamily="34" charset="-128"/>
              </a:rPr>
              <a:t>However it must be noted that all the parameters that pose a chronic health risk to human beings were compliant with SANS 241. The non compliances are on aesthetic and operational risks</a:t>
            </a:r>
            <a:endParaRPr lang="en-ZA" altLang="en-US" sz="2000" dirty="0">
              <a:ea typeface="ＭＳ Ｐゴシック" pitchFamily="34" charset="-128"/>
            </a:endParaRPr>
          </a:p>
          <a:p>
            <a:pPr algn="just"/>
            <a:endParaRPr lang="en-ZA" sz="2000" dirty="0"/>
          </a:p>
        </p:txBody>
      </p:sp>
      <p:sp>
        <p:nvSpPr>
          <p:cNvPr id="4" name="Slide Number Placeholder 3"/>
          <p:cNvSpPr>
            <a:spLocks noGrp="1"/>
          </p:cNvSpPr>
          <p:nvPr>
            <p:ph type="sldNum" sz="quarter" idx="12"/>
          </p:nvPr>
        </p:nvSpPr>
        <p:spPr/>
        <p:txBody>
          <a:bodyPr/>
          <a:lstStyle/>
          <a:p>
            <a:pPr defTabSz="914400" fontAlgn="auto">
              <a:spcBef>
                <a:spcPts val="0"/>
              </a:spcBef>
              <a:spcAft>
                <a:spcPts val="0"/>
              </a:spcAft>
              <a:defRPr/>
            </a:pPr>
            <a:fld id="{6E6B949B-FF25-4512-A6F3-1B8E765DDD27}" type="slidenum">
              <a:rPr lang="en-US" altLang="en-US" smtClean="0">
                <a:solidFill>
                  <a:prstClr val="black"/>
                </a:solidFill>
                <a:ea typeface="+mn-ea"/>
              </a:rPr>
              <a:pPr defTabSz="914400" fontAlgn="auto">
                <a:spcBef>
                  <a:spcPts val="0"/>
                </a:spcBef>
                <a:spcAft>
                  <a:spcPts val="0"/>
                </a:spcAft>
                <a:defRPr/>
              </a:pPr>
              <a:t>9</a:t>
            </a:fld>
            <a:endParaRPr lang="en-US" altLang="en-US">
              <a:solidFill>
                <a:prstClr val="black"/>
              </a:solidFill>
              <a:ea typeface="+mn-ea"/>
            </a:endParaRPr>
          </a:p>
        </p:txBody>
      </p:sp>
      <p:pic>
        <p:nvPicPr>
          <p:cNvPr id="5" name="Picture 4" descr="Description: COTFCcmyk.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92101" y="189001"/>
            <a:ext cx="1361229" cy="881215"/>
          </a:xfrm>
          <a:prstGeom prst="rect">
            <a:avLst/>
          </a:prstGeom>
          <a:noFill/>
          <a:ln>
            <a:noFill/>
          </a:ln>
        </p:spPr>
      </p:pic>
    </p:spTree>
    <p:extLst>
      <p:ext uri="{BB962C8B-B14F-4D97-AF65-F5344CB8AC3E}">
        <p14:creationId xmlns:p14="http://schemas.microsoft.com/office/powerpoint/2010/main" val="3383678382"/>
      </p:ext>
    </p:extLst>
  </p:cSld>
  <p:clrMapOvr>
    <a:masterClrMapping/>
  </p:clrMapOvr>
</p:sld>
</file>

<file path=ppt/theme/theme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6446</TotalTime>
  <Words>3718</Words>
  <Application>Microsoft Office PowerPoint</Application>
  <PresentationFormat>On-screen Show (4:3)</PresentationFormat>
  <Paragraphs>488</Paragraphs>
  <Slides>33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Gill Sans</vt:lpstr>
      <vt:lpstr>Gill Sans Light</vt:lpstr>
      <vt:lpstr>Gill Sans MT</vt:lpstr>
      <vt:lpstr>Gill Snas</vt:lpstr>
      <vt:lpstr>13_Office Theme</vt:lpstr>
      <vt:lpstr>STATUS OF TEMBA  DRINKING WATER AND ROOIWAL WASTEWATER TREATMENT WORKS   </vt:lpstr>
      <vt:lpstr>Outline</vt:lpstr>
      <vt:lpstr>PowerPoint Presentation</vt:lpstr>
      <vt:lpstr>BACKGROUND INFORMATION </vt:lpstr>
      <vt:lpstr>BACKGROUND INFORMATION - Temba Water Treatment Works </vt:lpstr>
      <vt:lpstr>BACKGROUND INFORMATION - Temba Water Treatment Plant </vt:lpstr>
      <vt:lpstr>BACKGROUND INFORMATION - Temba WTP</vt:lpstr>
      <vt:lpstr>Background: Rooiwal wastewater treatment works (cont.)</vt:lpstr>
      <vt:lpstr>Background: Temba WTP</vt:lpstr>
      <vt:lpstr>Background: Temba water treatment works (cont.)</vt:lpstr>
      <vt:lpstr>Portfolio Committee directive</vt:lpstr>
      <vt:lpstr>Portfolio Committee directive (cont.)</vt:lpstr>
      <vt:lpstr>Portfolio Committee directive (cont.)</vt:lpstr>
      <vt:lpstr>Progress report: subsequent to engagements with Portfolio Committee</vt:lpstr>
      <vt:lpstr>PROGRESS REPORT AT ROOIWAL WWTW</vt:lpstr>
      <vt:lpstr>PROGRESS REPORT: SUBSEQUENT TO ENGAGEMENTS WITH PORTFOLIO COMMITTEE </vt:lpstr>
      <vt:lpstr>DIRECTIVE OF THE PORTFOLIO COMMITTEE </vt:lpstr>
      <vt:lpstr>ROOIWAL WWTW CONSTRUCTION ACTIVITIES </vt:lpstr>
      <vt:lpstr>SITE PHOTOGRAPHS </vt:lpstr>
      <vt:lpstr>APIES RIVER</vt:lpstr>
      <vt:lpstr>FINANCIAL MATTERS  </vt:lpstr>
      <vt:lpstr>IMPLEMENTATION OF CoT ACTION PLAN</vt:lpstr>
      <vt:lpstr>IMPLEMENTATION OF CoT ACTION PLAN (Cont.)</vt:lpstr>
      <vt:lpstr>IMPLEMENTATION OF CoT ACTION PLAN (Cont.)</vt:lpstr>
      <vt:lpstr>IMPLEMENTATION OF CoT ACTION PLAN (Cont.)</vt:lpstr>
      <vt:lpstr>IMPLEMENTATION OF CoT ACTION PLAN (Cont.)</vt:lpstr>
      <vt:lpstr>IMPLEMENTATION OF CoT ACTION PLAN (Cont.)</vt:lpstr>
      <vt:lpstr>RECOMMENDATIONS FROM THE SAHRC REPORT</vt:lpstr>
      <vt:lpstr>RECOMMENDATIONS FROM THE SAHRC REPORT (Cont.)</vt:lpstr>
      <vt:lpstr>RECOMMENDATIONS FROM THE SAHRC REPORT</vt:lpstr>
      <vt:lpstr> DWS RESPONSE TO SAHRC RECOMMENDATIONS</vt:lpstr>
      <vt:lpstr> CRITICAL ISSUES TO NOTE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Johan Maree</dc:creator>
  <cp:lastModifiedBy>Maphangula Simon Phungo (GAU)</cp:lastModifiedBy>
  <cp:revision>653</cp:revision>
  <cp:lastPrinted>2021-11-15T12:32:53Z</cp:lastPrinted>
  <dcterms:created xsi:type="dcterms:W3CDTF">2012-08-01T10:33:21Z</dcterms:created>
  <dcterms:modified xsi:type="dcterms:W3CDTF">2021-11-15T13:37:22Z</dcterms:modified>
</cp:coreProperties>
</file>