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53" r:id="rId2"/>
    <p:sldMasterId id="2147483765" r:id="rId3"/>
    <p:sldMasterId id="2147483777" r:id="rId4"/>
  </p:sldMasterIdLst>
  <p:notesMasterIdLst>
    <p:notesMasterId r:id="rId77"/>
  </p:notesMasterIdLst>
  <p:sldIdLst>
    <p:sldId id="265" r:id="rId5"/>
    <p:sldId id="2524" r:id="rId6"/>
    <p:sldId id="2523" r:id="rId7"/>
    <p:sldId id="2364" r:id="rId8"/>
    <p:sldId id="2475" r:id="rId9"/>
    <p:sldId id="2461" r:id="rId10"/>
    <p:sldId id="475" r:id="rId11"/>
    <p:sldId id="2446" r:id="rId12"/>
    <p:sldId id="2472" r:id="rId13"/>
    <p:sldId id="2534" r:id="rId14"/>
    <p:sldId id="476" r:id="rId15"/>
    <p:sldId id="2775" r:id="rId16"/>
    <p:sldId id="2776" r:id="rId17"/>
    <p:sldId id="2834" r:id="rId18"/>
    <p:sldId id="2449" r:id="rId19"/>
    <p:sldId id="2476" r:id="rId20"/>
    <p:sldId id="2480" r:id="rId21"/>
    <p:sldId id="2777" r:id="rId22"/>
    <p:sldId id="2778" r:id="rId23"/>
    <p:sldId id="2779" r:id="rId24"/>
    <p:sldId id="2780" r:id="rId25"/>
    <p:sldId id="2781" r:id="rId26"/>
    <p:sldId id="2782" r:id="rId27"/>
    <p:sldId id="2783" r:id="rId28"/>
    <p:sldId id="2784" r:id="rId29"/>
    <p:sldId id="2785" r:id="rId30"/>
    <p:sldId id="2786" r:id="rId31"/>
    <p:sldId id="2787" r:id="rId32"/>
    <p:sldId id="2788" r:id="rId33"/>
    <p:sldId id="2789" r:id="rId34"/>
    <p:sldId id="2791" r:id="rId35"/>
    <p:sldId id="2792" r:id="rId36"/>
    <p:sldId id="2793" r:id="rId37"/>
    <p:sldId id="2794" r:id="rId38"/>
    <p:sldId id="2795" r:id="rId39"/>
    <p:sldId id="2796" r:id="rId40"/>
    <p:sldId id="2797" r:id="rId41"/>
    <p:sldId id="2798" r:id="rId42"/>
    <p:sldId id="2799" r:id="rId43"/>
    <p:sldId id="2800" r:id="rId44"/>
    <p:sldId id="2801" r:id="rId45"/>
    <p:sldId id="2802" r:id="rId46"/>
    <p:sldId id="2803" r:id="rId47"/>
    <p:sldId id="2804" r:id="rId48"/>
    <p:sldId id="2805" r:id="rId49"/>
    <p:sldId id="2806" r:id="rId50"/>
    <p:sldId id="2807" r:id="rId51"/>
    <p:sldId id="2808" r:id="rId52"/>
    <p:sldId id="2809" r:id="rId53"/>
    <p:sldId id="2810" r:id="rId54"/>
    <p:sldId id="2811" r:id="rId55"/>
    <p:sldId id="2812" r:id="rId56"/>
    <p:sldId id="2813" r:id="rId57"/>
    <p:sldId id="2815" r:id="rId58"/>
    <p:sldId id="2816" r:id="rId59"/>
    <p:sldId id="2817" r:id="rId60"/>
    <p:sldId id="2819" r:id="rId61"/>
    <p:sldId id="2818" r:id="rId62"/>
    <p:sldId id="2827" r:id="rId63"/>
    <p:sldId id="2835" r:id="rId64"/>
    <p:sldId id="2836" r:id="rId65"/>
    <p:sldId id="2837" r:id="rId66"/>
    <p:sldId id="2838" r:id="rId67"/>
    <p:sldId id="2839" r:id="rId68"/>
    <p:sldId id="2840" r:id="rId69"/>
    <p:sldId id="2841" r:id="rId70"/>
    <p:sldId id="2844" r:id="rId71"/>
    <p:sldId id="2847" r:id="rId72"/>
    <p:sldId id="2848" r:id="rId73"/>
    <p:sldId id="2846" r:id="rId74"/>
    <p:sldId id="2832" r:id="rId75"/>
    <p:sldId id="2833"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userDrawn="1">
          <p15:clr>
            <a:srgbClr val="A4A3A4"/>
          </p15:clr>
        </p15:guide>
        <p15:guide id="2" pos="325" userDrawn="1">
          <p15:clr>
            <a:srgbClr val="A4A3A4"/>
          </p15:clr>
        </p15:guide>
        <p15:guide id="3" pos="7355" userDrawn="1">
          <p15:clr>
            <a:srgbClr val="A4A3A4"/>
          </p15:clr>
        </p15:guide>
        <p15:guide id="4" orient="horz" pos="2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zia Khan" initials="RK" lastIdx="3" clrIdx="0">
    <p:extLst>
      <p:ext uri="{19B8F6BF-5375-455C-9EA6-DF929625EA0E}">
        <p15:presenceInfo xmlns:p15="http://schemas.microsoft.com/office/powerpoint/2012/main" userId="S-1-5-21-2143731471-823594938-2798094169-11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242"/>
    <a:srgbClr val="48A7A9"/>
    <a:srgbClr val="7F1041"/>
    <a:srgbClr val="F9B277"/>
    <a:srgbClr val="CA6B1D"/>
    <a:srgbClr val="6D4C30"/>
    <a:srgbClr val="DA8508"/>
    <a:srgbClr val="99FF99"/>
    <a:srgbClr val="66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BD0990-C98F-494C-B4B2-FA42F3C2834F}" v="52" dt="2021-11-12T05:38:23.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3" autoAdjust="0"/>
    <p:restoredTop sz="94660"/>
  </p:normalViewPr>
  <p:slideViewPr>
    <p:cSldViewPr snapToGrid="0" showGuides="1">
      <p:cViewPr varScale="1">
        <p:scale>
          <a:sx n="73" d="100"/>
          <a:sy n="73" d="100"/>
        </p:scale>
        <p:origin x="750" y="78"/>
      </p:cViewPr>
      <p:guideLst>
        <p:guide orient="horz" pos="4088"/>
        <p:guide pos="325"/>
        <p:guide pos="7355"/>
        <p:guide orient="horz" pos="2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oleObject" Target="file:///\\10.0.1.15\users\rkhan\My%20Documents\OPERATIONs\OPERATIONAL%20PERFORMANCE%20MONITORING\2%200%202%200%20%20-%20%202%200%202%201\ANNUAL%20REPORT%202020-2021\1.FINAL%20FINAL%20FINAL%202020-2021%20Annual%20Performance%20Report\AUDITED%202021-2022%20-%20ANNUAL%20PERFORMANCE%20REPORT%20-%20Graph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10.0.1.15\users\rkhan\My%20Documents\OPERATIONs\oPMS\2020-2021%20Reporting\Stats%20for%20parliamentary%20Pgm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mhlongo\Desktop\2021%20sta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6032423095265469E-2"/>
          <c:y val="0.25013809082063027"/>
          <c:w val="0.91319326460213324"/>
          <c:h val="0.51601831685932864"/>
        </c:manualLayout>
      </c:layout>
      <c:bar3DChart>
        <c:barDir val="col"/>
        <c:grouping val="stacked"/>
        <c:varyColors val="0"/>
        <c:ser>
          <c:idx val="0"/>
          <c:order val="0"/>
          <c:spPr>
            <a:solidFill>
              <a:srgbClr val="D6B758"/>
            </a:solidFill>
            <a:ln>
              <a:noFill/>
            </a:ln>
            <a:effectLst/>
            <a:scene3d>
              <a:camera prst="orthographicFront"/>
              <a:lightRig rig="threePt" dir="t"/>
            </a:scene3d>
            <a:sp3d prstMaterial="plastic"/>
          </c:spPr>
          <c:invertIfNegative val="0"/>
          <c:dLbls>
            <c:dLbl>
              <c:idx val="0"/>
              <c:layout>
                <c:manualLayout>
                  <c:x val="1.1331443074146153E-2"/>
                  <c:y val="-0.1873873519401572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8E-42D0-81F5-E2DEC52351F0}"/>
                </c:ext>
              </c:extLst>
            </c:dLbl>
            <c:dLbl>
              <c:idx val="1"/>
              <c:layout>
                <c:manualLayout>
                  <c:x val="5.6656471660050762E-3"/>
                  <c:y val="-0.247262669089440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18E-42D0-81F5-E2DEC52351F0}"/>
                </c:ext>
              </c:extLst>
            </c:dLbl>
            <c:dLbl>
              <c:idx val="2"/>
              <c:layout>
                <c:manualLayout>
                  <c:x val="5.980954859981305E-3"/>
                  <c:y val="-0.2568721986674742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18E-42D0-81F5-E2DEC52351F0}"/>
                </c:ext>
              </c:extLst>
            </c:dLbl>
            <c:dLbl>
              <c:idx val="3"/>
              <c:layout>
                <c:manualLayout>
                  <c:x val="1.416594000130149E-2"/>
                  <c:y val="-0.2815430378894945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18E-42D0-81F5-E2DEC52351F0}"/>
                </c:ext>
              </c:extLst>
            </c:dLbl>
            <c:dLbl>
              <c:idx val="4"/>
              <c:layout>
                <c:manualLayout>
                  <c:x val="1.3220016919372682E-2"/>
                  <c:y val="-0.291152567467528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18E-42D0-81F5-E2DEC52351F0}"/>
                </c:ext>
              </c:extLst>
            </c:dLbl>
            <c:dLbl>
              <c:idx val="5"/>
              <c:layout>
                <c:manualLayout>
                  <c:x val="6.2962625539576145E-3"/>
                  <c:y val="-0.2061444242546604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18E-42D0-81F5-E2DEC52351F0}"/>
                </c:ext>
              </c:extLst>
            </c:dLbl>
            <c:dLbl>
              <c:idx val="6"/>
              <c:layout>
                <c:manualLayout>
                  <c:x val="6.6084466714387974E-3"/>
                  <c:y val="-0.2514206877986405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18E-42D0-81F5-E2DEC52351F0}"/>
                </c:ext>
              </c:extLst>
            </c:dLbl>
            <c:dLbl>
              <c:idx val="7"/>
              <c:layout>
                <c:manualLayout>
                  <c:x val="6.1924904015097284E-3"/>
                  <c:y val="-0.2406627633084326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18E-42D0-81F5-E2DEC52351F0}"/>
                </c:ext>
              </c:extLst>
            </c:dLbl>
            <c:dLbl>
              <c:idx val="8"/>
              <c:layout>
                <c:manualLayout>
                  <c:x val="4.8236697685516581E-3"/>
                  <c:y val="-0.1515299818291944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718E-42D0-81F5-E2DEC52351F0}"/>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Sheet2!$B$19:$B$27</c:f>
              <c:strCache>
                <c:ptCount val="9"/>
                <c:pt idx="0">
                  <c:v>2012/2013</c:v>
                </c:pt>
                <c:pt idx="1">
                  <c:v>2013/2014</c:v>
                </c:pt>
                <c:pt idx="2">
                  <c:v>2014/2015</c:v>
                </c:pt>
                <c:pt idx="3">
                  <c:v>2015/2016</c:v>
                </c:pt>
                <c:pt idx="4">
                  <c:v>2016/2017</c:v>
                </c:pt>
                <c:pt idx="5">
                  <c:v>2017/2018</c:v>
                </c:pt>
                <c:pt idx="6">
                  <c:v>2018/2019</c:v>
                </c:pt>
                <c:pt idx="7">
                  <c:v>2019/2020</c:v>
                </c:pt>
                <c:pt idx="8">
                  <c:v>2020/2021</c:v>
                </c:pt>
              </c:strCache>
            </c:strRef>
          </c:cat>
          <c:val>
            <c:numRef>
              <c:f>Sheet2!$C$19:$C$27</c:f>
              <c:numCache>
                <c:formatCode>0%</c:formatCode>
                <c:ptCount val="9"/>
                <c:pt idx="0">
                  <c:v>0.84</c:v>
                </c:pt>
                <c:pt idx="1">
                  <c:v>0.96</c:v>
                </c:pt>
                <c:pt idx="2">
                  <c:v>0.98</c:v>
                </c:pt>
                <c:pt idx="3">
                  <c:v>1</c:v>
                </c:pt>
                <c:pt idx="4">
                  <c:v>1</c:v>
                </c:pt>
                <c:pt idx="5">
                  <c:v>0.93</c:v>
                </c:pt>
                <c:pt idx="6">
                  <c:v>0.98</c:v>
                </c:pt>
                <c:pt idx="7">
                  <c:v>0.97</c:v>
                </c:pt>
                <c:pt idx="8">
                  <c:v>0.85</c:v>
                </c:pt>
              </c:numCache>
            </c:numRef>
          </c:val>
          <c:extLst>
            <c:ext xmlns:c16="http://schemas.microsoft.com/office/drawing/2014/chart" uri="{C3380CC4-5D6E-409C-BE32-E72D297353CC}">
              <c16:uniqueId val="{00000009-718E-42D0-81F5-E2DEC52351F0}"/>
            </c:ext>
          </c:extLst>
        </c:ser>
        <c:dLbls>
          <c:showLegendKey val="0"/>
          <c:showVal val="0"/>
          <c:showCatName val="0"/>
          <c:showSerName val="0"/>
          <c:showPercent val="0"/>
          <c:showBubbleSize val="0"/>
        </c:dLbls>
        <c:gapWidth val="109"/>
        <c:gapDepth val="132"/>
        <c:shape val="box"/>
        <c:axId val="231791512"/>
        <c:axId val="231788768"/>
        <c:axId val="0"/>
      </c:bar3DChart>
      <c:catAx>
        <c:axId val="2317915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31788768"/>
        <c:crosses val="autoZero"/>
        <c:auto val="1"/>
        <c:lblAlgn val="l"/>
        <c:lblOffset val="100"/>
        <c:noMultiLvlLbl val="0"/>
      </c:catAx>
      <c:valAx>
        <c:axId val="231788768"/>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31791512"/>
        <c:crosses val="autoZero"/>
        <c:crossBetween val="between"/>
      </c:valAx>
      <c:spPr>
        <a:solidFill>
          <a:schemeClr val="bg1"/>
        </a:solid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872028846861433"/>
          <c:y val="0.21991499882677107"/>
          <c:w val="0.48316267709526961"/>
          <c:h val="0.60314807524059488"/>
        </c:manualLayout>
      </c:layout>
      <c:pieChart>
        <c:varyColors val="1"/>
        <c:ser>
          <c:idx val="0"/>
          <c:order val="0"/>
          <c:spPr>
            <a:solidFill>
              <a:srgbClr val="CC9900"/>
            </a:solidFill>
            <a:ln>
              <a:solidFill>
                <a:srgbClr val="5B9BD5"/>
              </a:solidFill>
            </a:ln>
            <a:effectLst>
              <a:outerShdw blurRad="57150" dist="19050" dir="5400000" algn="ctr" rotWithShape="0">
                <a:sysClr val="window" lastClr="FFFFFF">
                  <a:alpha val="63000"/>
                </a:sysClr>
              </a:outerShdw>
            </a:effectLst>
            <a:scene3d>
              <a:camera prst="orthographicFront"/>
              <a:lightRig rig="threePt" dir="t"/>
            </a:scene3d>
            <a:sp3d/>
          </c:spPr>
          <c:dPt>
            <c:idx val="0"/>
            <c:bubble3D val="0"/>
            <c:spPr>
              <a:solidFill>
                <a:srgbClr val="CC9900"/>
              </a:solidFill>
              <a:ln>
                <a:noFill/>
              </a:ln>
              <a:effectLst>
                <a:outerShdw blurRad="57150" dist="19050" dir="5400000" algn="ctr" rotWithShape="0">
                  <a:sysClr val="window" lastClr="FFFFFF">
                    <a:alpha val="63000"/>
                  </a:sysClr>
                </a:outerShdw>
              </a:effectLst>
              <a:scene3d>
                <a:camera prst="orthographicFront"/>
                <a:lightRig rig="threePt" dir="t"/>
              </a:scene3d>
              <a:sp3d/>
            </c:spPr>
            <c:extLst>
              <c:ext xmlns:c16="http://schemas.microsoft.com/office/drawing/2014/chart" uri="{C3380CC4-5D6E-409C-BE32-E72D297353CC}">
                <c16:uniqueId val="{00000001-5838-4D7E-85CB-D090B264EE91}"/>
              </c:ext>
            </c:extLst>
          </c:dPt>
          <c:dPt>
            <c:idx val="1"/>
            <c:bubble3D val="0"/>
            <c:spPr>
              <a:solidFill>
                <a:srgbClr val="FF6600"/>
              </a:solidFill>
              <a:ln>
                <a:noFill/>
              </a:ln>
              <a:effectLst>
                <a:outerShdw blurRad="57150" dist="19050" dir="5400000" algn="ctr" rotWithShape="0">
                  <a:sysClr val="window" lastClr="FFFFFF">
                    <a:alpha val="63000"/>
                  </a:sysClr>
                </a:outerShdw>
              </a:effectLst>
              <a:scene3d>
                <a:camera prst="orthographicFront"/>
                <a:lightRig rig="threePt" dir="t"/>
              </a:scene3d>
              <a:sp3d/>
            </c:spPr>
            <c:extLst>
              <c:ext xmlns:c16="http://schemas.microsoft.com/office/drawing/2014/chart" uri="{C3380CC4-5D6E-409C-BE32-E72D297353CC}">
                <c16:uniqueId val="{00000003-5838-4D7E-85CB-D090B264EE91}"/>
              </c:ext>
            </c:extLst>
          </c:dPt>
          <c:dLbls>
            <c:dLbl>
              <c:idx val="0"/>
              <c:layout>
                <c:manualLayout>
                  <c:x val="-0.12956433737318884"/>
                  <c:y val="-0.2189566756411486"/>
                </c:manualLayout>
              </c:layout>
              <c:tx>
                <c:rich>
                  <a:bodyPr/>
                  <a:lstStyle/>
                  <a:p>
                    <a:fld id="{1AF05B31-27AF-4EB3-9238-00244A1568FD}" type="PERCENTAGE">
                      <a:rPr lang="en-US" smtClean="0"/>
                      <a:pPr/>
                      <a:t>[PERCENTAGE]</a:t>
                    </a:fld>
                    <a:r>
                      <a:rPr lang="en-US" dirty="0" smtClean="0"/>
                      <a:t> (117)</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38-4D7E-85CB-D090B264EE91}"/>
                </c:ext>
              </c:extLst>
            </c:dLbl>
            <c:dLbl>
              <c:idx val="1"/>
              <c:layout>
                <c:manualLayout>
                  <c:x val="6.4855889878968898E-2"/>
                  <c:y val="0.20208724044177942"/>
                </c:manualLayout>
              </c:layout>
              <c:tx>
                <c:rich>
                  <a:bodyPr/>
                  <a:lstStyle/>
                  <a:p>
                    <a:fld id="{628191B3-3B99-4724-A697-E472037F9E35}" type="PERCENTAGE">
                      <a:rPr lang="en-US" smtClean="0"/>
                      <a:pPr/>
                      <a:t>[PERCENTAGE]</a:t>
                    </a:fld>
                    <a:r>
                      <a:rPr lang="en-US" dirty="0" smtClean="0"/>
                      <a:t> </a:t>
                    </a:r>
                  </a:p>
                  <a:p>
                    <a:r>
                      <a:rPr lang="en-US" dirty="0" smtClean="0"/>
                      <a:t>(20)</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38-4D7E-85CB-D090B264EE9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Sheet1!$L$5:$L$6</c:f>
              <c:strCache>
                <c:ptCount val="2"/>
                <c:pt idx="0">
                  <c:v>Achieved %</c:v>
                </c:pt>
                <c:pt idx="1">
                  <c:v>Not Achieved %</c:v>
                </c:pt>
              </c:strCache>
            </c:strRef>
          </c:cat>
          <c:val>
            <c:numRef>
              <c:f>Sheet1!$M$5:$M$6</c:f>
              <c:numCache>
                <c:formatCode>General</c:formatCode>
                <c:ptCount val="2"/>
                <c:pt idx="0">
                  <c:v>117</c:v>
                </c:pt>
                <c:pt idx="1">
                  <c:v>20</c:v>
                </c:pt>
              </c:numCache>
            </c:numRef>
          </c:val>
          <c:extLst>
            <c:ext xmlns:c16="http://schemas.microsoft.com/office/drawing/2014/chart" uri="{C3380CC4-5D6E-409C-BE32-E72D297353CC}">
              <c16:uniqueId val="{00000004-5838-4D7E-85CB-D090B264EE9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lumMod val="50000"/>
          <a:lumOff val="50000"/>
        </a:sysClr>
      </a:solidFill>
      <a:round/>
    </a:ln>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ZA" b="1" dirty="0"/>
              <a:t>2020/21 PERFORMANCE PER OUTCOME</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Achieved 
%</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OUTCOME 1: 
Municipalities with sustainable, inclusive economic growth underpinned by spatial transformation</c:v>
                </c:pt>
                <c:pt idx="1">
                  <c:v>OUTCOME 2: 
Good governance &amp; resilient municipal institutions</c:v>
                </c:pt>
                <c:pt idx="2">
                  <c:v>OUTCOME 3: 
Financial sustainability of local government &amp; greater fiscal equity</c:v>
                </c:pt>
                <c:pt idx="3">
                  <c:v>OUTCOME 4: 
An effective and efficient administration support service for SALGA programme delivery </c:v>
                </c:pt>
              </c:strCache>
            </c:strRef>
          </c:cat>
          <c:val>
            <c:numRef>
              <c:f>Sheet1!$C$2:$C$5</c:f>
              <c:numCache>
                <c:formatCode>0%</c:formatCode>
                <c:ptCount val="4"/>
                <c:pt idx="0">
                  <c:v>0.86</c:v>
                </c:pt>
                <c:pt idx="1">
                  <c:v>0.8</c:v>
                </c:pt>
                <c:pt idx="2">
                  <c:v>0.78</c:v>
                </c:pt>
                <c:pt idx="3">
                  <c:v>0.95</c:v>
                </c:pt>
              </c:numCache>
            </c:numRef>
          </c:val>
          <c:extLst>
            <c:ext xmlns:c16="http://schemas.microsoft.com/office/drawing/2014/chart" uri="{C3380CC4-5D6E-409C-BE32-E72D297353CC}">
              <c16:uniqueId val="{00000000-8F9F-4443-A327-AC9E7F0B8985}"/>
            </c:ext>
          </c:extLst>
        </c:ser>
        <c:ser>
          <c:idx val="1"/>
          <c:order val="1"/>
          <c:tx>
            <c:strRef>
              <c:f>Sheet1!$D$1</c:f>
              <c:strCache>
                <c:ptCount val="1"/>
                <c:pt idx="0">
                  <c:v>Not Achieved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OUTCOME 1: 
Municipalities with sustainable, inclusive economic growth underpinned by spatial transformation</c:v>
                </c:pt>
                <c:pt idx="1">
                  <c:v>OUTCOME 2: 
Good governance &amp; resilient municipal institutions</c:v>
                </c:pt>
                <c:pt idx="2">
                  <c:v>OUTCOME 3: 
Financial sustainability of local government &amp; greater fiscal equity</c:v>
                </c:pt>
                <c:pt idx="3">
                  <c:v>OUTCOME 4: 
An effective and efficient administration support service for SALGA programme delivery </c:v>
                </c:pt>
              </c:strCache>
            </c:strRef>
          </c:cat>
          <c:val>
            <c:numRef>
              <c:f>Sheet1!$D$2:$D$5</c:f>
              <c:numCache>
                <c:formatCode>0%</c:formatCode>
                <c:ptCount val="4"/>
                <c:pt idx="0">
                  <c:v>0.14000000000000001</c:v>
                </c:pt>
                <c:pt idx="1">
                  <c:v>0.2</c:v>
                </c:pt>
                <c:pt idx="2">
                  <c:v>0.22</c:v>
                </c:pt>
                <c:pt idx="3">
                  <c:v>0.05</c:v>
                </c:pt>
              </c:numCache>
            </c:numRef>
          </c:val>
          <c:extLst>
            <c:ext xmlns:c16="http://schemas.microsoft.com/office/drawing/2014/chart" uri="{C3380CC4-5D6E-409C-BE32-E72D297353CC}">
              <c16:uniqueId val="{00000001-8F9F-4443-A327-AC9E7F0B8985}"/>
            </c:ext>
          </c:extLst>
        </c:ser>
        <c:dLbls>
          <c:showLegendKey val="0"/>
          <c:showVal val="0"/>
          <c:showCatName val="0"/>
          <c:showSerName val="0"/>
          <c:showPercent val="0"/>
          <c:showBubbleSize val="0"/>
        </c:dLbls>
        <c:gapWidth val="219"/>
        <c:overlap val="-27"/>
        <c:axId val="477109400"/>
        <c:axId val="477109792"/>
      </c:barChart>
      <c:catAx>
        <c:axId val="47710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7109792"/>
        <c:crosses val="autoZero"/>
        <c:auto val="1"/>
        <c:lblAlgn val="ctr"/>
        <c:lblOffset val="100"/>
        <c:noMultiLvlLbl val="0"/>
      </c:catAx>
      <c:valAx>
        <c:axId val="477109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7109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n-ZA" b="1"/>
              <a:t>2020/21 PERFORMANCE PER MANDATE</a:t>
            </a:r>
          </a:p>
        </c:rich>
      </c:tx>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Sheet1!$C$7</c:f>
              <c:strCache>
                <c:ptCount val="1"/>
                <c:pt idx="0">
                  <c:v>Achieved 
%</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Sheet1!$B$8:$B$13</c:f>
              <c:strCache>
                <c:ptCount val="6"/>
                <c:pt idx="0">
                  <c:v>Mandate 1:
Lobby, Advocate and Represent</c:v>
                </c:pt>
                <c:pt idx="1">
                  <c:v>Mandate 2: 
Employer Body</c:v>
                </c:pt>
                <c:pt idx="2">
                  <c:v>Mandate 3: 
Capacity Building</c:v>
                </c:pt>
                <c:pt idx="3">
                  <c:v>Mandate 4: 
Support and Advice</c:v>
                </c:pt>
                <c:pt idx="4">
                  <c:v>Mandate 5: 
Knowledge Sharing</c:v>
                </c:pt>
                <c:pt idx="5">
                  <c:v>Mandate 6: 
Strategic Profiling </c:v>
                </c:pt>
              </c:strCache>
            </c:strRef>
          </c:cat>
          <c:val>
            <c:numRef>
              <c:f>Sheet1!$C$8:$C$13</c:f>
              <c:numCache>
                <c:formatCode>0%</c:formatCode>
                <c:ptCount val="6"/>
                <c:pt idx="0">
                  <c:v>0.17</c:v>
                </c:pt>
                <c:pt idx="1">
                  <c:v>0.03</c:v>
                </c:pt>
                <c:pt idx="2">
                  <c:v>0.03</c:v>
                </c:pt>
                <c:pt idx="3">
                  <c:v>0.27</c:v>
                </c:pt>
                <c:pt idx="4">
                  <c:v>0.27</c:v>
                </c:pt>
                <c:pt idx="5">
                  <c:v>0.09</c:v>
                </c:pt>
              </c:numCache>
            </c:numRef>
          </c:val>
          <c:extLst>
            <c:ext xmlns:c16="http://schemas.microsoft.com/office/drawing/2014/chart" uri="{C3380CC4-5D6E-409C-BE32-E72D297353CC}">
              <c16:uniqueId val="{00000000-E413-4D4A-967C-E8D1E8F9A5D1}"/>
            </c:ext>
          </c:extLst>
        </c:ser>
        <c:ser>
          <c:idx val="1"/>
          <c:order val="1"/>
          <c:tx>
            <c:strRef>
              <c:f>Sheet1!$D$7</c:f>
              <c:strCache>
                <c:ptCount val="1"/>
                <c:pt idx="0">
                  <c:v>Not Achieved 
%</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Sheet1!$B$8:$B$13</c:f>
              <c:strCache>
                <c:ptCount val="6"/>
                <c:pt idx="0">
                  <c:v>Mandate 1:
Lobby, Advocate and Represent</c:v>
                </c:pt>
                <c:pt idx="1">
                  <c:v>Mandate 2: 
Employer Body</c:v>
                </c:pt>
                <c:pt idx="2">
                  <c:v>Mandate 3: 
Capacity Building</c:v>
                </c:pt>
                <c:pt idx="3">
                  <c:v>Mandate 4: 
Support and Advice</c:v>
                </c:pt>
                <c:pt idx="4">
                  <c:v>Mandate 5: 
Knowledge Sharing</c:v>
                </c:pt>
                <c:pt idx="5">
                  <c:v>Mandate 6: 
Strategic Profiling </c:v>
                </c:pt>
              </c:strCache>
            </c:strRef>
          </c:cat>
          <c:val>
            <c:numRef>
              <c:f>Sheet1!$D$8:$D$13</c:f>
              <c:numCache>
                <c:formatCode>0%</c:formatCode>
                <c:ptCount val="6"/>
                <c:pt idx="0">
                  <c:v>0.02</c:v>
                </c:pt>
                <c:pt idx="1">
                  <c:v>0.01</c:v>
                </c:pt>
                <c:pt idx="2">
                  <c:v>0.01</c:v>
                </c:pt>
                <c:pt idx="3">
                  <c:v>0.06</c:v>
                </c:pt>
                <c:pt idx="4">
                  <c:v>0.03</c:v>
                </c:pt>
                <c:pt idx="5">
                  <c:v>0.01</c:v>
                </c:pt>
              </c:numCache>
            </c:numRef>
          </c:val>
          <c:extLst>
            <c:ext xmlns:c16="http://schemas.microsoft.com/office/drawing/2014/chart" uri="{C3380CC4-5D6E-409C-BE32-E72D297353CC}">
              <c16:uniqueId val="{00000001-E413-4D4A-967C-E8D1E8F9A5D1}"/>
            </c:ext>
          </c:extLst>
        </c:ser>
        <c:dLbls>
          <c:showLegendKey val="0"/>
          <c:showVal val="0"/>
          <c:showCatName val="0"/>
          <c:showSerName val="0"/>
          <c:showPercent val="0"/>
          <c:showBubbleSize val="0"/>
        </c:dLbls>
        <c:gapWidth val="219"/>
        <c:overlap val="-27"/>
        <c:axId val="477103128"/>
        <c:axId val="477103520"/>
      </c:barChart>
      <c:catAx>
        <c:axId val="477103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7103520"/>
        <c:crosses val="autoZero"/>
        <c:auto val="1"/>
        <c:lblAlgn val="ctr"/>
        <c:lblOffset val="100"/>
        <c:noMultiLvlLbl val="0"/>
      </c:catAx>
      <c:valAx>
        <c:axId val="477103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7103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j-lt"/>
                <a:ea typeface="+mn-ea"/>
                <a:cs typeface="+mn-cs"/>
              </a:defRPr>
            </a:pPr>
            <a:r>
              <a:rPr lang="en-GB" sz="1600" dirty="0">
                <a:solidFill>
                  <a:schemeClr val="accent6"/>
                </a:solidFill>
                <a:latin typeface="+mj-lt"/>
              </a:rPr>
              <a:t>Participation in parliamentary  programmes </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j-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Portfolio Committee</c:v>
                </c:pt>
              </c:strCache>
            </c:strRef>
          </c:tx>
          <c:spPr>
            <a:solidFill>
              <a:schemeClr val="accent4">
                <a:shade val="58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Sheet1!$B$1:$E$2</c:f>
              <c:strCache>
                <c:ptCount val="4"/>
                <c:pt idx="0">
                  <c:v>Quarter 1</c:v>
                </c:pt>
                <c:pt idx="1">
                  <c:v>Quarter 2</c:v>
                </c:pt>
                <c:pt idx="2">
                  <c:v>Quarter 3</c:v>
                </c:pt>
                <c:pt idx="3">
                  <c:v>Quarter4</c:v>
                </c:pt>
              </c:strCache>
            </c:strRef>
          </c:cat>
          <c:val>
            <c:numRef>
              <c:f>Sheet1!$B$3:$E$3</c:f>
              <c:numCache>
                <c:formatCode>General</c:formatCode>
                <c:ptCount val="4"/>
                <c:pt idx="0">
                  <c:v>3</c:v>
                </c:pt>
                <c:pt idx="1">
                  <c:v>3</c:v>
                </c:pt>
                <c:pt idx="2">
                  <c:v>1</c:v>
                </c:pt>
                <c:pt idx="3">
                  <c:v>1</c:v>
                </c:pt>
              </c:numCache>
            </c:numRef>
          </c:val>
          <c:extLst>
            <c:ext xmlns:c16="http://schemas.microsoft.com/office/drawing/2014/chart" uri="{C3380CC4-5D6E-409C-BE32-E72D297353CC}">
              <c16:uniqueId val="{00000000-9BE2-43D2-8065-85EFFD4B458E}"/>
            </c:ext>
          </c:extLst>
        </c:ser>
        <c:ser>
          <c:idx val="1"/>
          <c:order val="1"/>
          <c:tx>
            <c:strRef>
              <c:f>Sheet1!$A$4</c:f>
              <c:strCache>
                <c:ptCount val="1"/>
                <c:pt idx="0">
                  <c:v>Select Committee</c:v>
                </c:pt>
              </c:strCache>
            </c:strRef>
          </c:tx>
          <c:spPr>
            <a:solidFill>
              <a:schemeClr val="accent4">
                <a:shade val="8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Sheet1!$B$1:$E$2</c:f>
              <c:strCache>
                <c:ptCount val="4"/>
                <c:pt idx="0">
                  <c:v>Quarter 1</c:v>
                </c:pt>
                <c:pt idx="1">
                  <c:v>Quarter 2</c:v>
                </c:pt>
                <c:pt idx="2">
                  <c:v>Quarter 3</c:v>
                </c:pt>
                <c:pt idx="3">
                  <c:v>Quarter4</c:v>
                </c:pt>
              </c:strCache>
            </c:strRef>
          </c:cat>
          <c:val>
            <c:numRef>
              <c:f>Sheet1!$B$4:$E$4</c:f>
              <c:numCache>
                <c:formatCode>General</c:formatCode>
                <c:ptCount val="4"/>
                <c:pt idx="0">
                  <c:v>3</c:v>
                </c:pt>
                <c:pt idx="1">
                  <c:v>2</c:v>
                </c:pt>
                <c:pt idx="2">
                  <c:v>1</c:v>
                </c:pt>
                <c:pt idx="3">
                  <c:v>1</c:v>
                </c:pt>
              </c:numCache>
            </c:numRef>
          </c:val>
          <c:extLst>
            <c:ext xmlns:c16="http://schemas.microsoft.com/office/drawing/2014/chart" uri="{C3380CC4-5D6E-409C-BE32-E72D297353CC}">
              <c16:uniqueId val="{00000001-9BE2-43D2-8065-85EFFD4B458E}"/>
            </c:ext>
          </c:extLst>
        </c:ser>
        <c:ser>
          <c:idx val="2"/>
          <c:order val="2"/>
          <c:tx>
            <c:strRef>
              <c:f>Sheet1!$A$5</c:f>
              <c:strCache>
                <c:ptCount val="1"/>
                <c:pt idx="0">
                  <c:v>NCOP</c:v>
                </c:pt>
              </c:strCache>
            </c:strRef>
          </c:tx>
          <c:spPr>
            <a:solidFill>
              <a:schemeClr val="accent4">
                <a:tint val="86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Sheet1!$B$1:$E$2</c:f>
              <c:strCache>
                <c:ptCount val="4"/>
                <c:pt idx="0">
                  <c:v>Quarter 1</c:v>
                </c:pt>
                <c:pt idx="1">
                  <c:v>Quarter 2</c:v>
                </c:pt>
                <c:pt idx="2">
                  <c:v>Quarter 3</c:v>
                </c:pt>
                <c:pt idx="3">
                  <c:v>Quarter4</c:v>
                </c:pt>
              </c:strCache>
            </c:strRef>
          </c:cat>
          <c:val>
            <c:numRef>
              <c:f>Sheet1!$B$5:$E$5</c:f>
              <c:numCache>
                <c:formatCode>General</c:formatCode>
                <c:ptCount val="4"/>
                <c:pt idx="0">
                  <c:v>3</c:v>
                </c:pt>
                <c:pt idx="1">
                  <c:v>7</c:v>
                </c:pt>
                <c:pt idx="2">
                  <c:v>2</c:v>
                </c:pt>
                <c:pt idx="3">
                  <c:v>1</c:v>
                </c:pt>
              </c:numCache>
            </c:numRef>
          </c:val>
          <c:extLst>
            <c:ext xmlns:c16="http://schemas.microsoft.com/office/drawing/2014/chart" uri="{C3380CC4-5D6E-409C-BE32-E72D297353CC}">
              <c16:uniqueId val="{00000002-9BE2-43D2-8065-85EFFD4B458E}"/>
            </c:ext>
          </c:extLst>
        </c:ser>
        <c:ser>
          <c:idx val="3"/>
          <c:order val="3"/>
          <c:tx>
            <c:strRef>
              <c:f>Sheet1!$A$6</c:f>
              <c:strCache>
                <c:ptCount val="1"/>
                <c:pt idx="0">
                  <c:v>Other Parliamentary Engagements</c:v>
                </c:pt>
              </c:strCache>
            </c:strRef>
          </c:tx>
          <c:spPr>
            <a:solidFill>
              <a:schemeClr val="accent4">
                <a:tint val="58000"/>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Sheet1!$B$1:$E$2</c:f>
              <c:strCache>
                <c:ptCount val="4"/>
                <c:pt idx="0">
                  <c:v>Quarter 1</c:v>
                </c:pt>
                <c:pt idx="1">
                  <c:v>Quarter 2</c:v>
                </c:pt>
                <c:pt idx="2">
                  <c:v>Quarter 3</c:v>
                </c:pt>
                <c:pt idx="3">
                  <c:v>Quarter4</c:v>
                </c:pt>
              </c:strCache>
            </c:strRef>
          </c:cat>
          <c:val>
            <c:numRef>
              <c:f>Sheet1!$B$6:$E$6</c:f>
              <c:numCache>
                <c:formatCode>General</c:formatCode>
                <c:ptCount val="4"/>
                <c:pt idx="0">
                  <c:v>2</c:v>
                </c:pt>
                <c:pt idx="2">
                  <c:v>1</c:v>
                </c:pt>
              </c:numCache>
            </c:numRef>
          </c:val>
          <c:extLst xmlns:c15="http://schemas.microsoft.com/office/drawing/2012/chart">
            <c:ext xmlns:c16="http://schemas.microsoft.com/office/drawing/2014/chart" uri="{C3380CC4-5D6E-409C-BE32-E72D297353CC}">
              <c16:uniqueId val="{00000003-9BE2-43D2-8065-85EFFD4B458E}"/>
            </c:ext>
          </c:extLst>
        </c:ser>
        <c:dLbls>
          <c:dLblPos val="inEnd"/>
          <c:showLegendKey val="0"/>
          <c:showVal val="1"/>
          <c:showCatName val="0"/>
          <c:showSerName val="0"/>
          <c:showPercent val="0"/>
          <c:showBubbleSize val="0"/>
        </c:dLbls>
        <c:gapWidth val="65"/>
        <c:axId val="691430384"/>
        <c:axId val="179165328"/>
        <c:extLst/>
      </c:barChart>
      <c:catAx>
        <c:axId val="6914303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accent6"/>
                </a:solidFill>
                <a:latin typeface="+mn-lt"/>
                <a:ea typeface="+mn-ea"/>
                <a:cs typeface="+mn-cs"/>
              </a:defRPr>
            </a:pPr>
            <a:endParaRPr lang="en-US"/>
          </a:p>
        </c:txPr>
        <c:crossAx val="179165328"/>
        <c:crosses val="autoZero"/>
        <c:auto val="1"/>
        <c:lblAlgn val="ctr"/>
        <c:lblOffset val="100"/>
        <c:noMultiLvlLbl val="0"/>
      </c:catAx>
      <c:valAx>
        <c:axId val="1791653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91430384"/>
        <c:crosses val="autoZero"/>
        <c:crossBetween val="between"/>
        <c:majorUnit val="1"/>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n-US" dirty="0">
                <a:solidFill>
                  <a:schemeClr val="accent6">
                    <a:lumMod val="85000"/>
                    <a:lumOff val="15000"/>
                  </a:schemeClr>
                </a:solidFill>
              </a:rPr>
              <a:t>Gender</a:t>
            </a:r>
            <a:r>
              <a:rPr lang="en-US" baseline="0" dirty="0">
                <a:solidFill>
                  <a:schemeClr val="accent6">
                    <a:lumMod val="85000"/>
                    <a:lumOff val="15000"/>
                  </a:schemeClr>
                </a:solidFill>
              </a:rPr>
              <a:t> PROFILE</a:t>
            </a:r>
            <a:endParaRPr lang="en-US" dirty="0">
              <a:solidFill>
                <a:schemeClr val="accent6">
                  <a:lumMod val="85000"/>
                  <a:lumOff val="15000"/>
                </a:schemeClr>
              </a:solidFill>
            </a:endParaRPr>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55A-401C-A577-642A6C5FE86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55A-401C-A577-642A6C5FE86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Sheet1!$B$9:$B$10</c:f>
              <c:strCache>
                <c:ptCount val="2"/>
                <c:pt idx="0">
                  <c:v>female</c:v>
                </c:pt>
                <c:pt idx="1">
                  <c:v>male</c:v>
                </c:pt>
              </c:strCache>
            </c:strRef>
          </c:cat>
          <c:val>
            <c:numRef>
              <c:f>Sheet1!$C$9:$C$10</c:f>
              <c:numCache>
                <c:formatCode>General</c:formatCode>
                <c:ptCount val="2"/>
                <c:pt idx="0">
                  <c:v>3498</c:v>
                </c:pt>
                <c:pt idx="1">
                  <c:v>5975</c:v>
                </c:pt>
              </c:numCache>
            </c:numRef>
          </c:val>
          <c:extLst>
            <c:ext xmlns:c16="http://schemas.microsoft.com/office/drawing/2014/chart" uri="{C3380CC4-5D6E-409C-BE32-E72D297353CC}">
              <c16:uniqueId val="{00000004-755A-401C-A577-642A6C5FE86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30620199418507543"/>
          <c:y val="8.3698775107831289E-2"/>
          <c:w val="0.46438245334796502"/>
          <c:h val="5.638102237236874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333C17-50FA-4ADD-9423-6A8E1137179E}"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GB"/>
        </a:p>
      </dgm:t>
    </dgm:pt>
    <dgm:pt modelId="{7C0EEFFC-0742-4C31-ADAA-1ABD6986FEA9}">
      <dgm:prSet/>
      <dgm:spPr/>
      <dgm:t>
        <a:bodyPr/>
        <a:lstStyle/>
        <a:p>
          <a:pPr rtl="0"/>
          <a:r>
            <a:rPr lang="en-US" b="1" smtClean="0">
              <a:solidFill>
                <a:schemeClr val="accent6"/>
              </a:solidFill>
            </a:rPr>
            <a:t>PRE-ELECTIONS</a:t>
          </a:r>
          <a:endParaRPr lang="en-GB">
            <a:solidFill>
              <a:schemeClr val="accent6"/>
            </a:solidFill>
          </a:endParaRPr>
        </a:p>
      </dgm:t>
    </dgm:pt>
    <dgm:pt modelId="{41198FD0-F372-474D-965F-489E08C58BC5}" type="parTrans" cxnId="{8DA66F18-3939-46CF-AF7F-8673F2A8BF1E}">
      <dgm:prSet/>
      <dgm:spPr/>
      <dgm:t>
        <a:bodyPr/>
        <a:lstStyle/>
        <a:p>
          <a:endParaRPr lang="en-GB">
            <a:solidFill>
              <a:schemeClr val="accent6"/>
            </a:solidFill>
          </a:endParaRPr>
        </a:p>
      </dgm:t>
    </dgm:pt>
    <dgm:pt modelId="{ADF90CA0-AFE2-4539-A238-0358F54A032E}" type="sibTrans" cxnId="{8DA66F18-3939-46CF-AF7F-8673F2A8BF1E}">
      <dgm:prSet/>
      <dgm:spPr/>
      <dgm:t>
        <a:bodyPr/>
        <a:lstStyle/>
        <a:p>
          <a:endParaRPr lang="en-GB">
            <a:solidFill>
              <a:schemeClr val="accent6"/>
            </a:solidFill>
          </a:endParaRPr>
        </a:p>
      </dgm:t>
    </dgm:pt>
    <dgm:pt modelId="{032A674A-168F-4063-9D32-4B4C07369B45}">
      <dgm:prSet/>
      <dgm:spPr/>
      <dgm:t>
        <a:bodyPr/>
        <a:lstStyle/>
        <a:p>
          <a:pPr algn="ctr" rtl="0"/>
          <a:r>
            <a:rPr lang="en-US" dirty="0" smtClean="0">
              <a:solidFill>
                <a:schemeClr val="accent6"/>
              </a:solidFill>
            </a:rPr>
            <a:t>Voter Registration </a:t>
          </a:r>
          <a:endParaRPr lang="en-GB" dirty="0">
            <a:solidFill>
              <a:schemeClr val="accent6"/>
            </a:solidFill>
          </a:endParaRPr>
        </a:p>
      </dgm:t>
    </dgm:pt>
    <dgm:pt modelId="{61126483-59FC-4BDA-9911-200401550E70}" type="parTrans" cxnId="{D7B80145-F773-4404-8856-3B1FEBCC301F}">
      <dgm:prSet/>
      <dgm:spPr/>
      <dgm:t>
        <a:bodyPr/>
        <a:lstStyle/>
        <a:p>
          <a:endParaRPr lang="en-GB">
            <a:solidFill>
              <a:schemeClr val="accent6"/>
            </a:solidFill>
          </a:endParaRPr>
        </a:p>
      </dgm:t>
    </dgm:pt>
    <dgm:pt modelId="{242CA2A0-D76E-498B-869B-2BF95630C813}" type="sibTrans" cxnId="{D7B80145-F773-4404-8856-3B1FEBCC301F}">
      <dgm:prSet/>
      <dgm:spPr/>
      <dgm:t>
        <a:bodyPr/>
        <a:lstStyle/>
        <a:p>
          <a:endParaRPr lang="en-GB">
            <a:solidFill>
              <a:schemeClr val="accent6"/>
            </a:solidFill>
          </a:endParaRPr>
        </a:p>
      </dgm:t>
    </dgm:pt>
    <dgm:pt modelId="{D561E71D-82F4-47E2-BA4D-3BCFE7462A29}">
      <dgm:prSet/>
      <dgm:spPr/>
      <dgm:t>
        <a:bodyPr/>
        <a:lstStyle/>
        <a:p>
          <a:pPr algn="ctr" rtl="0"/>
          <a:r>
            <a:rPr lang="en-US" dirty="0" smtClean="0">
              <a:solidFill>
                <a:schemeClr val="accent6"/>
              </a:solidFill>
            </a:rPr>
            <a:t>Proclamation of Election Date</a:t>
          </a:r>
          <a:endParaRPr lang="en-GB" dirty="0">
            <a:solidFill>
              <a:schemeClr val="accent6"/>
            </a:solidFill>
          </a:endParaRPr>
        </a:p>
      </dgm:t>
    </dgm:pt>
    <dgm:pt modelId="{D3F544AC-7767-4B1D-BFB6-E9837F801EC4}" type="parTrans" cxnId="{6341A766-49D7-4A62-878A-746D47024E2C}">
      <dgm:prSet/>
      <dgm:spPr/>
      <dgm:t>
        <a:bodyPr/>
        <a:lstStyle/>
        <a:p>
          <a:endParaRPr lang="en-GB">
            <a:solidFill>
              <a:schemeClr val="accent6"/>
            </a:solidFill>
          </a:endParaRPr>
        </a:p>
      </dgm:t>
    </dgm:pt>
    <dgm:pt modelId="{AEEF2F98-7B68-4C7F-B6A4-2C2BBA54113F}" type="sibTrans" cxnId="{6341A766-49D7-4A62-878A-746D47024E2C}">
      <dgm:prSet/>
      <dgm:spPr/>
      <dgm:t>
        <a:bodyPr/>
        <a:lstStyle/>
        <a:p>
          <a:endParaRPr lang="en-GB">
            <a:solidFill>
              <a:schemeClr val="accent6"/>
            </a:solidFill>
          </a:endParaRPr>
        </a:p>
      </dgm:t>
    </dgm:pt>
    <dgm:pt modelId="{71BF5131-B6E4-4F42-B914-3B916DC0AFB0}">
      <dgm:prSet/>
      <dgm:spPr/>
      <dgm:t>
        <a:bodyPr/>
        <a:lstStyle/>
        <a:p>
          <a:pPr rtl="0"/>
          <a:r>
            <a:rPr lang="en-US" b="1" smtClean="0">
              <a:solidFill>
                <a:schemeClr val="accent6"/>
              </a:solidFill>
            </a:rPr>
            <a:t>DURING ELECTIONS</a:t>
          </a:r>
          <a:endParaRPr lang="en-GB">
            <a:solidFill>
              <a:schemeClr val="accent6"/>
            </a:solidFill>
          </a:endParaRPr>
        </a:p>
      </dgm:t>
    </dgm:pt>
    <dgm:pt modelId="{14EE40CB-018F-494A-A5AF-D71FC265C839}" type="parTrans" cxnId="{829A3CC7-656A-4C7C-AD88-CA250CA9806B}">
      <dgm:prSet/>
      <dgm:spPr/>
      <dgm:t>
        <a:bodyPr/>
        <a:lstStyle/>
        <a:p>
          <a:endParaRPr lang="en-GB">
            <a:solidFill>
              <a:schemeClr val="accent6"/>
            </a:solidFill>
          </a:endParaRPr>
        </a:p>
      </dgm:t>
    </dgm:pt>
    <dgm:pt modelId="{3BBDD133-451B-4676-9BDA-DCC0E8CD4F19}" type="sibTrans" cxnId="{829A3CC7-656A-4C7C-AD88-CA250CA9806B}">
      <dgm:prSet/>
      <dgm:spPr/>
      <dgm:t>
        <a:bodyPr/>
        <a:lstStyle/>
        <a:p>
          <a:endParaRPr lang="en-GB">
            <a:solidFill>
              <a:schemeClr val="accent6"/>
            </a:solidFill>
          </a:endParaRPr>
        </a:p>
      </dgm:t>
    </dgm:pt>
    <dgm:pt modelId="{863FAD98-2A61-4968-943D-A1064A5132AE}">
      <dgm:prSet/>
      <dgm:spPr/>
      <dgm:t>
        <a:bodyPr/>
        <a:lstStyle/>
        <a:p>
          <a:pPr algn="ctr" rtl="0"/>
          <a:r>
            <a:rPr lang="en-US" dirty="0" smtClean="0">
              <a:solidFill>
                <a:schemeClr val="accent6"/>
              </a:solidFill>
            </a:rPr>
            <a:t>Ward &amp; PR Elections</a:t>
          </a:r>
          <a:endParaRPr lang="en-GB" dirty="0">
            <a:solidFill>
              <a:schemeClr val="accent6"/>
            </a:solidFill>
          </a:endParaRPr>
        </a:p>
      </dgm:t>
    </dgm:pt>
    <dgm:pt modelId="{A28D5729-041C-4C96-860B-AF00C34D0C5E}" type="parTrans" cxnId="{B12114F7-D5A9-4806-A269-F29F035617CE}">
      <dgm:prSet/>
      <dgm:spPr/>
      <dgm:t>
        <a:bodyPr/>
        <a:lstStyle/>
        <a:p>
          <a:endParaRPr lang="en-GB">
            <a:solidFill>
              <a:schemeClr val="accent6"/>
            </a:solidFill>
          </a:endParaRPr>
        </a:p>
      </dgm:t>
    </dgm:pt>
    <dgm:pt modelId="{17BDAAAC-0103-4E47-9573-C7BA509C7EC2}" type="sibTrans" cxnId="{B12114F7-D5A9-4806-A269-F29F035617CE}">
      <dgm:prSet/>
      <dgm:spPr/>
      <dgm:t>
        <a:bodyPr/>
        <a:lstStyle/>
        <a:p>
          <a:endParaRPr lang="en-GB">
            <a:solidFill>
              <a:schemeClr val="accent6"/>
            </a:solidFill>
          </a:endParaRPr>
        </a:p>
      </dgm:t>
    </dgm:pt>
    <dgm:pt modelId="{02347DD2-20CD-430B-8D33-1D9B6FB06B1D}">
      <dgm:prSet/>
      <dgm:spPr/>
      <dgm:t>
        <a:bodyPr/>
        <a:lstStyle/>
        <a:p>
          <a:pPr algn="ctr" rtl="0"/>
          <a:r>
            <a:rPr lang="en-US" dirty="0" smtClean="0">
              <a:solidFill>
                <a:schemeClr val="accent6"/>
              </a:solidFill>
            </a:rPr>
            <a:t>Declaration of Election Results</a:t>
          </a:r>
          <a:endParaRPr lang="en-GB" dirty="0">
            <a:solidFill>
              <a:schemeClr val="accent6"/>
            </a:solidFill>
          </a:endParaRPr>
        </a:p>
      </dgm:t>
    </dgm:pt>
    <dgm:pt modelId="{3994B9B0-361C-46FA-82B9-CD8FA88110CC}" type="parTrans" cxnId="{250B8849-CD6D-4AEF-BDB4-6CB2D92BCA04}">
      <dgm:prSet/>
      <dgm:spPr/>
      <dgm:t>
        <a:bodyPr/>
        <a:lstStyle/>
        <a:p>
          <a:endParaRPr lang="en-GB">
            <a:solidFill>
              <a:schemeClr val="accent6"/>
            </a:solidFill>
          </a:endParaRPr>
        </a:p>
      </dgm:t>
    </dgm:pt>
    <dgm:pt modelId="{C6C8CC66-3E5F-4AA4-B8CC-6C42935C7CBA}" type="sibTrans" cxnId="{250B8849-CD6D-4AEF-BDB4-6CB2D92BCA04}">
      <dgm:prSet/>
      <dgm:spPr/>
      <dgm:t>
        <a:bodyPr/>
        <a:lstStyle/>
        <a:p>
          <a:endParaRPr lang="en-GB">
            <a:solidFill>
              <a:schemeClr val="accent6"/>
            </a:solidFill>
          </a:endParaRPr>
        </a:p>
      </dgm:t>
    </dgm:pt>
    <dgm:pt modelId="{340FBD80-73A4-4362-94A1-5CD6738D24C8}">
      <dgm:prSet/>
      <dgm:spPr/>
      <dgm:t>
        <a:bodyPr/>
        <a:lstStyle/>
        <a:p>
          <a:pPr rtl="0"/>
          <a:r>
            <a:rPr lang="en-US" b="1" smtClean="0">
              <a:solidFill>
                <a:schemeClr val="accent6"/>
              </a:solidFill>
            </a:rPr>
            <a:t>POST-ELECTIONS</a:t>
          </a:r>
          <a:endParaRPr lang="en-GB">
            <a:solidFill>
              <a:schemeClr val="accent6"/>
            </a:solidFill>
          </a:endParaRPr>
        </a:p>
      </dgm:t>
    </dgm:pt>
    <dgm:pt modelId="{84CF3C94-88EE-4E33-8027-561F1133DE3B}" type="parTrans" cxnId="{8F09CC08-EFA9-42AA-B027-FB3D757F5E62}">
      <dgm:prSet/>
      <dgm:spPr/>
      <dgm:t>
        <a:bodyPr/>
        <a:lstStyle/>
        <a:p>
          <a:endParaRPr lang="en-GB">
            <a:solidFill>
              <a:schemeClr val="accent6"/>
            </a:solidFill>
          </a:endParaRPr>
        </a:p>
      </dgm:t>
    </dgm:pt>
    <dgm:pt modelId="{C44BADC7-57FD-47BC-BCC3-9D263B706CB2}" type="sibTrans" cxnId="{8F09CC08-EFA9-42AA-B027-FB3D757F5E62}">
      <dgm:prSet/>
      <dgm:spPr/>
      <dgm:t>
        <a:bodyPr/>
        <a:lstStyle/>
        <a:p>
          <a:endParaRPr lang="en-GB">
            <a:solidFill>
              <a:schemeClr val="accent6"/>
            </a:solidFill>
          </a:endParaRPr>
        </a:p>
      </dgm:t>
    </dgm:pt>
    <dgm:pt modelId="{051D7716-9D85-44EE-8779-C694CC001149}">
      <dgm:prSet/>
      <dgm:spPr/>
      <dgm:t>
        <a:bodyPr/>
        <a:lstStyle/>
        <a:p>
          <a:pPr algn="ctr" rtl="0"/>
          <a:r>
            <a:rPr lang="en-US" dirty="0" smtClean="0">
              <a:solidFill>
                <a:schemeClr val="accent6"/>
              </a:solidFill>
            </a:rPr>
            <a:t>Inaugural Council Meetings (Metros &amp; Local)</a:t>
          </a:r>
          <a:endParaRPr lang="en-GB" dirty="0">
            <a:solidFill>
              <a:schemeClr val="accent6"/>
            </a:solidFill>
          </a:endParaRPr>
        </a:p>
      </dgm:t>
    </dgm:pt>
    <dgm:pt modelId="{CE8A098A-2348-4F20-B651-068A1C5A246A}" type="parTrans" cxnId="{35BE40B0-4CD7-42ED-BEEB-8938DFCE317F}">
      <dgm:prSet/>
      <dgm:spPr/>
      <dgm:t>
        <a:bodyPr/>
        <a:lstStyle/>
        <a:p>
          <a:endParaRPr lang="en-GB">
            <a:solidFill>
              <a:schemeClr val="accent6"/>
            </a:solidFill>
          </a:endParaRPr>
        </a:p>
      </dgm:t>
    </dgm:pt>
    <dgm:pt modelId="{4B9C6469-3207-4DE3-9CAA-085D57A15300}" type="sibTrans" cxnId="{35BE40B0-4CD7-42ED-BEEB-8938DFCE317F}">
      <dgm:prSet/>
      <dgm:spPr/>
      <dgm:t>
        <a:bodyPr/>
        <a:lstStyle/>
        <a:p>
          <a:endParaRPr lang="en-GB">
            <a:solidFill>
              <a:schemeClr val="accent6"/>
            </a:solidFill>
          </a:endParaRPr>
        </a:p>
      </dgm:t>
    </dgm:pt>
    <dgm:pt modelId="{0894C171-74EB-4030-96A8-B86DA1D06805}">
      <dgm:prSet/>
      <dgm:spPr/>
      <dgm:t>
        <a:bodyPr/>
        <a:lstStyle/>
        <a:p>
          <a:pPr algn="ctr" rtl="0"/>
          <a:r>
            <a:rPr lang="en-ZA" dirty="0" smtClean="0">
              <a:solidFill>
                <a:schemeClr val="accent6"/>
              </a:solidFill>
            </a:rPr>
            <a:t>Nomination of Candidates</a:t>
          </a:r>
          <a:endParaRPr lang="en-GB" dirty="0">
            <a:solidFill>
              <a:schemeClr val="accent6"/>
            </a:solidFill>
          </a:endParaRPr>
        </a:p>
      </dgm:t>
    </dgm:pt>
    <dgm:pt modelId="{E0FF45AE-A1CE-4C20-A042-5CA13A3FEF96}" type="parTrans" cxnId="{7B504F74-8CC9-4F9F-8A8F-4C57F70AE4E6}">
      <dgm:prSet/>
      <dgm:spPr/>
      <dgm:t>
        <a:bodyPr/>
        <a:lstStyle/>
        <a:p>
          <a:endParaRPr lang="en-GB"/>
        </a:p>
      </dgm:t>
    </dgm:pt>
    <dgm:pt modelId="{260882EA-A502-41A2-8C5E-1FEE095CA1C3}" type="sibTrans" cxnId="{7B504F74-8CC9-4F9F-8A8F-4C57F70AE4E6}">
      <dgm:prSet/>
      <dgm:spPr/>
      <dgm:t>
        <a:bodyPr/>
        <a:lstStyle/>
        <a:p>
          <a:endParaRPr lang="en-GB"/>
        </a:p>
      </dgm:t>
    </dgm:pt>
    <dgm:pt modelId="{C0CC34F9-B9DA-472D-A2C3-175E332E643C}">
      <dgm:prSet/>
      <dgm:spPr/>
      <dgm:t>
        <a:bodyPr/>
        <a:lstStyle/>
        <a:p>
          <a:pPr algn="ctr" rtl="0"/>
          <a:r>
            <a:rPr lang="en-US" dirty="0" smtClean="0">
              <a:solidFill>
                <a:schemeClr val="accent6"/>
              </a:solidFill>
            </a:rPr>
            <a:t>Inaugural Council Meetings (Districts)                                          </a:t>
          </a:r>
          <a:r>
            <a:rPr lang="en-ZA" b="1" dirty="0" smtClean="0">
              <a:solidFill>
                <a:schemeClr val="accent6"/>
              </a:solidFill>
            </a:rPr>
            <a:t>(Election of Office Bearers)</a:t>
          </a:r>
          <a:endParaRPr lang="en-GB" b="1" dirty="0">
            <a:solidFill>
              <a:schemeClr val="accent6"/>
            </a:solidFill>
          </a:endParaRPr>
        </a:p>
      </dgm:t>
    </dgm:pt>
    <dgm:pt modelId="{0AA52F85-9E13-4D84-8D97-C916CA7FD8BC}" type="parTrans" cxnId="{D9C9AC8B-5F50-4BCF-A006-C5D3DAA7DE05}">
      <dgm:prSet/>
      <dgm:spPr/>
      <dgm:t>
        <a:bodyPr/>
        <a:lstStyle/>
        <a:p>
          <a:endParaRPr lang="en-GB"/>
        </a:p>
      </dgm:t>
    </dgm:pt>
    <dgm:pt modelId="{9129BFBA-6718-4A72-B10F-6DA1E1F93844}" type="sibTrans" cxnId="{D9C9AC8B-5F50-4BCF-A006-C5D3DAA7DE05}">
      <dgm:prSet/>
      <dgm:spPr/>
      <dgm:t>
        <a:bodyPr/>
        <a:lstStyle/>
        <a:p>
          <a:endParaRPr lang="en-GB"/>
        </a:p>
      </dgm:t>
    </dgm:pt>
    <dgm:pt modelId="{9CD48E60-7CBC-47F2-AF54-6F47AFDF687F}" type="pres">
      <dgm:prSet presAssocID="{5D333C17-50FA-4ADD-9423-6A8E1137179E}" presName="Name0" presStyleCnt="0">
        <dgm:presLayoutVars>
          <dgm:dir/>
          <dgm:animLvl val="lvl"/>
          <dgm:resizeHandles val="exact"/>
        </dgm:presLayoutVars>
      </dgm:prSet>
      <dgm:spPr/>
      <dgm:t>
        <a:bodyPr/>
        <a:lstStyle/>
        <a:p>
          <a:endParaRPr lang="en-GB"/>
        </a:p>
      </dgm:t>
    </dgm:pt>
    <dgm:pt modelId="{C8064E69-D1C2-4AC5-8224-18F0475F50DF}" type="pres">
      <dgm:prSet presAssocID="{5D333C17-50FA-4ADD-9423-6A8E1137179E}" presName="tSp" presStyleCnt="0"/>
      <dgm:spPr/>
    </dgm:pt>
    <dgm:pt modelId="{980B824B-3EF4-4F50-B9D5-A40C3A7D769A}" type="pres">
      <dgm:prSet presAssocID="{5D333C17-50FA-4ADD-9423-6A8E1137179E}" presName="bSp" presStyleCnt="0"/>
      <dgm:spPr/>
    </dgm:pt>
    <dgm:pt modelId="{76DCC09C-2B25-467D-97C8-A067E96136B9}" type="pres">
      <dgm:prSet presAssocID="{5D333C17-50FA-4ADD-9423-6A8E1137179E}" presName="process" presStyleCnt="0"/>
      <dgm:spPr/>
    </dgm:pt>
    <dgm:pt modelId="{B51757D1-D376-4851-B704-5C76EE867A41}" type="pres">
      <dgm:prSet presAssocID="{7C0EEFFC-0742-4C31-ADAA-1ABD6986FEA9}" presName="composite1" presStyleCnt="0"/>
      <dgm:spPr/>
    </dgm:pt>
    <dgm:pt modelId="{B3C3F764-86C3-4868-863E-01C4EDCCC1C4}" type="pres">
      <dgm:prSet presAssocID="{7C0EEFFC-0742-4C31-ADAA-1ABD6986FEA9}" presName="dummyNode1" presStyleLbl="node1" presStyleIdx="0" presStyleCnt="3"/>
      <dgm:spPr/>
    </dgm:pt>
    <dgm:pt modelId="{E69F65A0-58A6-4ECF-8DC9-A20C81C65BDD}" type="pres">
      <dgm:prSet presAssocID="{7C0EEFFC-0742-4C31-ADAA-1ABD6986FEA9}" presName="childNode1" presStyleLbl="bgAcc1" presStyleIdx="0" presStyleCnt="3">
        <dgm:presLayoutVars>
          <dgm:bulletEnabled val="1"/>
        </dgm:presLayoutVars>
      </dgm:prSet>
      <dgm:spPr/>
      <dgm:t>
        <a:bodyPr/>
        <a:lstStyle/>
        <a:p>
          <a:endParaRPr lang="en-GB"/>
        </a:p>
      </dgm:t>
    </dgm:pt>
    <dgm:pt modelId="{D35341DB-EBCA-47CF-8DE9-BF146072B44A}" type="pres">
      <dgm:prSet presAssocID="{7C0EEFFC-0742-4C31-ADAA-1ABD6986FEA9}" presName="childNode1tx" presStyleLbl="bgAcc1" presStyleIdx="0" presStyleCnt="3">
        <dgm:presLayoutVars>
          <dgm:bulletEnabled val="1"/>
        </dgm:presLayoutVars>
      </dgm:prSet>
      <dgm:spPr/>
      <dgm:t>
        <a:bodyPr/>
        <a:lstStyle/>
        <a:p>
          <a:endParaRPr lang="en-GB"/>
        </a:p>
      </dgm:t>
    </dgm:pt>
    <dgm:pt modelId="{BD8E64F5-4C65-495E-8A76-C638F383A144}" type="pres">
      <dgm:prSet presAssocID="{7C0EEFFC-0742-4C31-ADAA-1ABD6986FEA9}" presName="parentNode1" presStyleLbl="node1" presStyleIdx="0" presStyleCnt="3">
        <dgm:presLayoutVars>
          <dgm:chMax val="1"/>
          <dgm:bulletEnabled val="1"/>
        </dgm:presLayoutVars>
      </dgm:prSet>
      <dgm:spPr/>
      <dgm:t>
        <a:bodyPr/>
        <a:lstStyle/>
        <a:p>
          <a:endParaRPr lang="en-GB"/>
        </a:p>
      </dgm:t>
    </dgm:pt>
    <dgm:pt modelId="{1EF50172-AF4D-46A9-87D5-DCD05FFA9205}" type="pres">
      <dgm:prSet presAssocID="{7C0EEFFC-0742-4C31-ADAA-1ABD6986FEA9}" presName="connSite1" presStyleCnt="0"/>
      <dgm:spPr/>
    </dgm:pt>
    <dgm:pt modelId="{B0B0036A-9452-4B36-B791-8C3E58342DE4}" type="pres">
      <dgm:prSet presAssocID="{ADF90CA0-AFE2-4539-A238-0358F54A032E}" presName="Name9" presStyleLbl="sibTrans2D1" presStyleIdx="0" presStyleCnt="2" custLinFactNeighborX="4511" custLinFactNeighborY="-8301"/>
      <dgm:spPr/>
      <dgm:t>
        <a:bodyPr/>
        <a:lstStyle/>
        <a:p>
          <a:endParaRPr lang="en-GB"/>
        </a:p>
      </dgm:t>
    </dgm:pt>
    <dgm:pt modelId="{59938A9D-7980-4971-904C-A643E0515F08}" type="pres">
      <dgm:prSet presAssocID="{71BF5131-B6E4-4F42-B914-3B916DC0AFB0}" presName="composite2" presStyleCnt="0"/>
      <dgm:spPr/>
    </dgm:pt>
    <dgm:pt modelId="{66BE4B3B-1C99-4AAA-BB23-4F122AD3A1B8}" type="pres">
      <dgm:prSet presAssocID="{71BF5131-B6E4-4F42-B914-3B916DC0AFB0}" presName="dummyNode2" presStyleLbl="node1" presStyleIdx="0" presStyleCnt="3"/>
      <dgm:spPr/>
    </dgm:pt>
    <dgm:pt modelId="{2178BC10-A166-4A04-A52B-009A4D52FD3E}" type="pres">
      <dgm:prSet presAssocID="{71BF5131-B6E4-4F42-B914-3B916DC0AFB0}" presName="childNode2" presStyleLbl="bgAcc1" presStyleIdx="1" presStyleCnt="3" custScaleX="136150">
        <dgm:presLayoutVars>
          <dgm:bulletEnabled val="1"/>
        </dgm:presLayoutVars>
      </dgm:prSet>
      <dgm:spPr/>
      <dgm:t>
        <a:bodyPr/>
        <a:lstStyle/>
        <a:p>
          <a:endParaRPr lang="en-GB"/>
        </a:p>
      </dgm:t>
    </dgm:pt>
    <dgm:pt modelId="{509CD263-8E56-4E16-8D11-FCE71F2221B9}" type="pres">
      <dgm:prSet presAssocID="{71BF5131-B6E4-4F42-B914-3B916DC0AFB0}" presName="childNode2tx" presStyleLbl="bgAcc1" presStyleIdx="1" presStyleCnt="3">
        <dgm:presLayoutVars>
          <dgm:bulletEnabled val="1"/>
        </dgm:presLayoutVars>
      </dgm:prSet>
      <dgm:spPr/>
      <dgm:t>
        <a:bodyPr/>
        <a:lstStyle/>
        <a:p>
          <a:endParaRPr lang="en-GB"/>
        </a:p>
      </dgm:t>
    </dgm:pt>
    <dgm:pt modelId="{05D748E9-F1F4-47DD-AE5A-1D73A6719946}" type="pres">
      <dgm:prSet presAssocID="{71BF5131-B6E4-4F42-B914-3B916DC0AFB0}" presName="parentNode2" presStyleLbl="node1" presStyleIdx="1" presStyleCnt="3">
        <dgm:presLayoutVars>
          <dgm:chMax val="0"/>
          <dgm:bulletEnabled val="1"/>
        </dgm:presLayoutVars>
      </dgm:prSet>
      <dgm:spPr/>
      <dgm:t>
        <a:bodyPr/>
        <a:lstStyle/>
        <a:p>
          <a:endParaRPr lang="en-GB"/>
        </a:p>
      </dgm:t>
    </dgm:pt>
    <dgm:pt modelId="{3CD5222A-EE90-4EF7-9BF9-03D37E921F6F}" type="pres">
      <dgm:prSet presAssocID="{71BF5131-B6E4-4F42-B914-3B916DC0AFB0}" presName="connSite2" presStyleCnt="0"/>
      <dgm:spPr/>
    </dgm:pt>
    <dgm:pt modelId="{2E4874BB-82CB-4BAF-BF38-0EB2E8104C8C}" type="pres">
      <dgm:prSet presAssocID="{3BBDD133-451B-4676-9BDA-DCC0E8CD4F19}" presName="Name18" presStyleLbl="sibTrans2D1" presStyleIdx="1" presStyleCnt="2" custLinFactNeighborX="2597" custLinFactNeighborY="6126"/>
      <dgm:spPr/>
      <dgm:t>
        <a:bodyPr/>
        <a:lstStyle/>
        <a:p>
          <a:endParaRPr lang="en-GB"/>
        </a:p>
      </dgm:t>
    </dgm:pt>
    <dgm:pt modelId="{37668101-73CD-42B5-BB28-D8655F3E2B82}" type="pres">
      <dgm:prSet presAssocID="{340FBD80-73A4-4362-94A1-5CD6738D24C8}" presName="composite1" presStyleCnt="0"/>
      <dgm:spPr/>
    </dgm:pt>
    <dgm:pt modelId="{0776E00F-C50F-44F6-A670-EFA788BAD2C7}" type="pres">
      <dgm:prSet presAssocID="{340FBD80-73A4-4362-94A1-5CD6738D24C8}" presName="dummyNode1" presStyleLbl="node1" presStyleIdx="1" presStyleCnt="3"/>
      <dgm:spPr/>
    </dgm:pt>
    <dgm:pt modelId="{D6B5F0C5-FEA5-432D-8B3E-F2F839002A44}" type="pres">
      <dgm:prSet presAssocID="{340FBD80-73A4-4362-94A1-5CD6738D24C8}" presName="childNode1" presStyleLbl="bgAcc1" presStyleIdx="2" presStyleCnt="3" custScaleX="167265">
        <dgm:presLayoutVars>
          <dgm:bulletEnabled val="1"/>
        </dgm:presLayoutVars>
      </dgm:prSet>
      <dgm:spPr/>
      <dgm:t>
        <a:bodyPr/>
        <a:lstStyle/>
        <a:p>
          <a:endParaRPr lang="en-GB"/>
        </a:p>
      </dgm:t>
    </dgm:pt>
    <dgm:pt modelId="{597407D1-7E44-4A96-8FD6-ED48C9304D55}" type="pres">
      <dgm:prSet presAssocID="{340FBD80-73A4-4362-94A1-5CD6738D24C8}" presName="childNode1tx" presStyleLbl="bgAcc1" presStyleIdx="2" presStyleCnt="3">
        <dgm:presLayoutVars>
          <dgm:bulletEnabled val="1"/>
        </dgm:presLayoutVars>
      </dgm:prSet>
      <dgm:spPr/>
      <dgm:t>
        <a:bodyPr/>
        <a:lstStyle/>
        <a:p>
          <a:endParaRPr lang="en-GB"/>
        </a:p>
      </dgm:t>
    </dgm:pt>
    <dgm:pt modelId="{33A5C08D-F46E-469C-9BC9-BAD0B2373B0E}" type="pres">
      <dgm:prSet presAssocID="{340FBD80-73A4-4362-94A1-5CD6738D24C8}" presName="parentNode1" presStyleLbl="node1" presStyleIdx="2" presStyleCnt="3">
        <dgm:presLayoutVars>
          <dgm:chMax val="1"/>
          <dgm:bulletEnabled val="1"/>
        </dgm:presLayoutVars>
      </dgm:prSet>
      <dgm:spPr/>
      <dgm:t>
        <a:bodyPr/>
        <a:lstStyle/>
        <a:p>
          <a:endParaRPr lang="en-GB"/>
        </a:p>
      </dgm:t>
    </dgm:pt>
    <dgm:pt modelId="{93BF89D9-7F9B-4008-B54A-8AA7F26B63D3}" type="pres">
      <dgm:prSet presAssocID="{340FBD80-73A4-4362-94A1-5CD6738D24C8}" presName="connSite1" presStyleCnt="0"/>
      <dgm:spPr/>
    </dgm:pt>
  </dgm:ptLst>
  <dgm:cxnLst>
    <dgm:cxn modelId="{58D966C9-3166-43BB-942B-A0EC8FF780E2}" type="presOf" srcId="{032A674A-168F-4063-9D32-4B4C07369B45}" destId="{D35341DB-EBCA-47CF-8DE9-BF146072B44A}" srcOrd="1" destOrd="0" presId="urn:microsoft.com/office/officeart/2005/8/layout/hProcess4"/>
    <dgm:cxn modelId="{D9C9AC8B-5F50-4BCF-A006-C5D3DAA7DE05}" srcId="{340FBD80-73A4-4362-94A1-5CD6738D24C8}" destId="{C0CC34F9-B9DA-472D-A2C3-175E332E643C}" srcOrd="1" destOrd="0" parTransId="{0AA52F85-9E13-4D84-8D97-C916CA7FD8BC}" sibTransId="{9129BFBA-6718-4A72-B10F-6DA1E1F93844}"/>
    <dgm:cxn modelId="{B59EAC98-05FA-4935-9350-86D6A3C5F4D3}" type="presOf" srcId="{D561E71D-82F4-47E2-BA4D-3BCFE7462A29}" destId="{E69F65A0-58A6-4ECF-8DC9-A20C81C65BDD}" srcOrd="0" destOrd="1" presId="urn:microsoft.com/office/officeart/2005/8/layout/hProcess4"/>
    <dgm:cxn modelId="{7B504F74-8CC9-4F9F-8A8F-4C57F70AE4E6}" srcId="{7C0EEFFC-0742-4C31-ADAA-1ABD6986FEA9}" destId="{0894C171-74EB-4030-96A8-B86DA1D06805}" srcOrd="2" destOrd="0" parTransId="{E0FF45AE-A1CE-4C20-A042-5CA13A3FEF96}" sibTransId="{260882EA-A502-41A2-8C5E-1FEE095CA1C3}"/>
    <dgm:cxn modelId="{006F2FDA-4BAF-4046-A3DD-0FEDC70A1536}" type="presOf" srcId="{863FAD98-2A61-4968-943D-A1064A5132AE}" destId="{509CD263-8E56-4E16-8D11-FCE71F2221B9}" srcOrd="1" destOrd="0" presId="urn:microsoft.com/office/officeart/2005/8/layout/hProcess4"/>
    <dgm:cxn modelId="{56E512DC-18C2-43ED-B2BB-8868CE595837}" type="presOf" srcId="{D561E71D-82F4-47E2-BA4D-3BCFE7462A29}" destId="{D35341DB-EBCA-47CF-8DE9-BF146072B44A}" srcOrd="1" destOrd="1" presId="urn:microsoft.com/office/officeart/2005/8/layout/hProcess4"/>
    <dgm:cxn modelId="{C1C138F7-3ABD-4763-8362-8739DA891B91}" type="presOf" srcId="{032A674A-168F-4063-9D32-4B4C07369B45}" destId="{E69F65A0-58A6-4ECF-8DC9-A20C81C65BDD}" srcOrd="0" destOrd="0" presId="urn:microsoft.com/office/officeart/2005/8/layout/hProcess4"/>
    <dgm:cxn modelId="{250B8849-CD6D-4AEF-BDB4-6CB2D92BCA04}" srcId="{71BF5131-B6E4-4F42-B914-3B916DC0AFB0}" destId="{02347DD2-20CD-430B-8D33-1D9B6FB06B1D}" srcOrd="1" destOrd="0" parTransId="{3994B9B0-361C-46FA-82B9-CD8FA88110CC}" sibTransId="{C6C8CC66-3E5F-4AA4-B8CC-6C42935C7CBA}"/>
    <dgm:cxn modelId="{7A58ACC4-0F2C-4117-980F-91DC8DAC65DB}" type="presOf" srcId="{5D333C17-50FA-4ADD-9423-6A8E1137179E}" destId="{9CD48E60-7CBC-47F2-AF54-6F47AFDF687F}" srcOrd="0" destOrd="0" presId="urn:microsoft.com/office/officeart/2005/8/layout/hProcess4"/>
    <dgm:cxn modelId="{B12114F7-D5A9-4806-A269-F29F035617CE}" srcId="{71BF5131-B6E4-4F42-B914-3B916DC0AFB0}" destId="{863FAD98-2A61-4968-943D-A1064A5132AE}" srcOrd="0" destOrd="0" parTransId="{A28D5729-041C-4C96-860B-AF00C34D0C5E}" sibTransId="{17BDAAAC-0103-4E47-9573-C7BA509C7EC2}"/>
    <dgm:cxn modelId="{7A7FFF6F-3BF1-4441-8FF5-1E1BB21B1BA7}" type="presOf" srcId="{340FBD80-73A4-4362-94A1-5CD6738D24C8}" destId="{33A5C08D-F46E-469C-9BC9-BAD0B2373B0E}" srcOrd="0" destOrd="0" presId="urn:microsoft.com/office/officeart/2005/8/layout/hProcess4"/>
    <dgm:cxn modelId="{35BE40B0-4CD7-42ED-BEEB-8938DFCE317F}" srcId="{340FBD80-73A4-4362-94A1-5CD6738D24C8}" destId="{051D7716-9D85-44EE-8779-C694CC001149}" srcOrd="0" destOrd="0" parTransId="{CE8A098A-2348-4F20-B651-068A1C5A246A}" sibTransId="{4B9C6469-3207-4DE3-9CAA-085D57A15300}"/>
    <dgm:cxn modelId="{4921A197-8C68-4CAC-A394-6B3C19FA09AC}" type="presOf" srcId="{ADF90CA0-AFE2-4539-A238-0358F54A032E}" destId="{B0B0036A-9452-4B36-B791-8C3E58342DE4}" srcOrd="0" destOrd="0" presId="urn:microsoft.com/office/officeart/2005/8/layout/hProcess4"/>
    <dgm:cxn modelId="{BB3929B8-D1CF-456D-9171-4087DBE3CCA3}" type="presOf" srcId="{7C0EEFFC-0742-4C31-ADAA-1ABD6986FEA9}" destId="{BD8E64F5-4C65-495E-8A76-C638F383A144}" srcOrd="0" destOrd="0" presId="urn:microsoft.com/office/officeart/2005/8/layout/hProcess4"/>
    <dgm:cxn modelId="{E270EA7A-BD78-4C8A-A419-AAF40EFC77DB}" type="presOf" srcId="{3BBDD133-451B-4676-9BDA-DCC0E8CD4F19}" destId="{2E4874BB-82CB-4BAF-BF38-0EB2E8104C8C}" srcOrd="0" destOrd="0" presId="urn:microsoft.com/office/officeart/2005/8/layout/hProcess4"/>
    <dgm:cxn modelId="{8DA66F18-3939-46CF-AF7F-8673F2A8BF1E}" srcId="{5D333C17-50FA-4ADD-9423-6A8E1137179E}" destId="{7C0EEFFC-0742-4C31-ADAA-1ABD6986FEA9}" srcOrd="0" destOrd="0" parTransId="{41198FD0-F372-474D-965F-489E08C58BC5}" sibTransId="{ADF90CA0-AFE2-4539-A238-0358F54A032E}"/>
    <dgm:cxn modelId="{829A3CC7-656A-4C7C-AD88-CA250CA9806B}" srcId="{5D333C17-50FA-4ADD-9423-6A8E1137179E}" destId="{71BF5131-B6E4-4F42-B914-3B916DC0AFB0}" srcOrd="1" destOrd="0" parTransId="{14EE40CB-018F-494A-A5AF-D71FC265C839}" sibTransId="{3BBDD133-451B-4676-9BDA-DCC0E8CD4F19}"/>
    <dgm:cxn modelId="{CE8F8222-24EB-486A-A4C8-842208CB10F6}" type="presOf" srcId="{C0CC34F9-B9DA-472D-A2C3-175E332E643C}" destId="{D6B5F0C5-FEA5-432D-8B3E-F2F839002A44}" srcOrd="0" destOrd="1" presId="urn:microsoft.com/office/officeart/2005/8/layout/hProcess4"/>
    <dgm:cxn modelId="{CCDFE800-F7E8-403D-8972-E4A601892E4D}" type="presOf" srcId="{71BF5131-B6E4-4F42-B914-3B916DC0AFB0}" destId="{05D748E9-F1F4-47DD-AE5A-1D73A6719946}" srcOrd="0" destOrd="0" presId="urn:microsoft.com/office/officeart/2005/8/layout/hProcess4"/>
    <dgm:cxn modelId="{3B1DFE78-F320-4152-9E61-1626EA865566}" type="presOf" srcId="{C0CC34F9-B9DA-472D-A2C3-175E332E643C}" destId="{597407D1-7E44-4A96-8FD6-ED48C9304D55}" srcOrd="1" destOrd="1" presId="urn:microsoft.com/office/officeart/2005/8/layout/hProcess4"/>
    <dgm:cxn modelId="{AB916E98-40EA-4CBF-9598-117B653FD2D2}" type="presOf" srcId="{0894C171-74EB-4030-96A8-B86DA1D06805}" destId="{E69F65A0-58A6-4ECF-8DC9-A20C81C65BDD}" srcOrd="0" destOrd="2" presId="urn:microsoft.com/office/officeart/2005/8/layout/hProcess4"/>
    <dgm:cxn modelId="{F9316C97-5B49-4890-AC37-C8089E66EFC2}" type="presOf" srcId="{02347DD2-20CD-430B-8D33-1D9B6FB06B1D}" destId="{509CD263-8E56-4E16-8D11-FCE71F2221B9}" srcOrd="1" destOrd="1" presId="urn:microsoft.com/office/officeart/2005/8/layout/hProcess4"/>
    <dgm:cxn modelId="{24AE899E-143A-445B-A849-83759025D1C2}" type="presOf" srcId="{051D7716-9D85-44EE-8779-C694CC001149}" destId="{597407D1-7E44-4A96-8FD6-ED48C9304D55}" srcOrd="1" destOrd="0" presId="urn:microsoft.com/office/officeart/2005/8/layout/hProcess4"/>
    <dgm:cxn modelId="{DEC5AAE9-7BF2-47AE-ACB1-087B7683E69D}" type="presOf" srcId="{863FAD98-2A61-4968-943D-A1064A5132AE}" destId="{2178BC10-A166-4A04-A52B-009A4D52FD3E}" srcOrd="0" destOrd="0" presId="urn:microsoft.com/office/officeart/2005/8/layout/hProcess4"/>
    <dgm:cxn modelId="{85D585EA-2628-45E4-9547-E948627B041B}" type="presOf" srcId="{051D7716-9D85-44EE-8779-C694CC001149}" destId="{D6B5F0C5-FEA5-432D-8B3E-F2F839002A44}" srcOrd="0" destOrd="0" presId="urn:microsoft.com/office/officeart/2005/8/layout/hProcess4"/>
    <dgm:cxn modelId="{D7B80145-F773-4404-8856-3B1FEBCC301F}" srcId="{7C0EEFFC-0742-4C31-ADAA-1ABD6986FEA9}" destId="{032A674A-168F-4063-9D32-4B4C07369B45}" srcOrd="0" destOrd="0" parTransId="{61126483-59FC-4BDA-9911-200401550E70}" sibTransId="{242CA2A0-D76E-498B-869B-2BF95630C813}"/>
    <dgm:cxn modelId="{D5CE7C73-4A3A-4E8C-B456-929968FBCD39}" type="presOf" srcId="{0894C171-74EB-4030-96A8-B86DA1D06805}" destId="{D35341DB-EBCA-47CF-8DE9-BF146072B44A}" srcOrd="1" destOrd="2" presId="urn:microsoft.com/office/officeart/2005/8/layout/hProcess4"/>
    <dgm:cxn modelId="{3055899F-AC75-4624-86C4-E1F8E7C9BFC8}" type="presOf" srcId="{02347DD2-20CD-430B-8D33-1D9B6FB06B1D}" destId="{2178BC10-A166-4A04-A52B-009A4D52FD3E}" srcOrd="0" destOrd="1" presId="urn:microsoft.com/office/officeart/2005/8/layout/hProcess4"/>
    <dgm:cxn modelId="{6341A766-49D7-4A62-878A-746D47024E2C}" srcId="{7C0EEFFC-0742-4C31-ADAA-1ABD6986FEA9}" destId="{D561E71D-82F4-47E2-BA4D-3BCFE7462A29}" srcOrd="1" destOrd="0" parTransId="{D3F544AC-7767-4B1D-BFB6-E9837F801EC4}" sibTransId="{AEEF2F98-7B68-4C7F-B6A4-2C2BBA54113F}"/>
    <dgm:cxn modelId="{8F09CC08-EFA9-42AA-B027-FB3D757F5E62}" srcId="{5D333C17-50FA-4ADD-9423-6A8E1137179E}" destId="{340FBD80-73A4-4362-94A1-5CD6738D24C8}" srcOrd="2" destOrd="0" parTransId="{84CF3C94-88EE-4E33-8027-561F1133DE3B}" sibTransId="{C44BADC7-57FD-47BC-BCC3-9D263B706CB2}"/>
    <dgm:cxn modelId="{5E750102-1FA5-42DC-A8A1-AAEBFBEAD184}" type="presParOf" srcId="{9CD48E60-7CBC-47F2-AF54-6F47AFDF687F}" destId="{C8064E69-D1C2-4AC5-8224-18F0475F50DF}" srcOrd="0" destOrd="0" presId="urn:microsoft.com/office/officeart/2005/8/layout/hProcess4"/>
    <dgm:cxn modelId="{21D3FFBD-8A59-4E2B-90D1-CE36202760BF}" type="presParOf" srcId="{9CD48E60-7CBC-47F2-AF54-6F47AFDF687F}" destId="{980B824B-3EF4-4F50-B9D5-A40C3A7D769A}" srcOrd="1" destOrd="0" presId="urn:microsoft.com/office/officeart/2005/8/layout/hProcess4"/>
    <dgm:cxn modelId="{FE975B04-2B4B-4354-9736-97AFE8D904A4}" type="presParOf" srcId="{9CD48E60-7CBC-47F2-AF54-6F47AFDF687F}" destId="{76DCC09C-2B25-467D-97C8-A067E96136B9}" srcOrd="2" destOrd="0" presId="urn:microsoft.com/office/officeart/2005/8/layout/hProcess4"/>
    <dgm:cxn modelId="{66241DD3-9B51-4C63-A9E7-0CACCD7E7848}" type="presParOf" srcId="{76DCC09C-2B25-467D-97C8-A067E96136B9}" destId="{B51757D1-D376-4851-B704-5C76EE867A41}" srcOrd="0" destOrd="0" presId="urn:microsoft.com/office/officeart/2005/8/layout/hProcess4"/>
    <dgm:cxn modelId="{BAA13124-D2F1-4885-BF0B-CD96A6F0D558}" type="presParOf" srcId="{B51757D1-D376-4851-B704-5C76EE867A41}" destId="{B3C3F764-86C3-4868-863E-01C4EDCCC1C4}" srcOrd="0" destOrd="0" presId="urn:microsoft.com/office/officeart/2005/8/layout/hProcess4"/>
    <dgm:cxn modelId="{0007C1B7-D188-4A74-881E-1565F00A6156}" type="presParOf" srcId="{B51757D1-D376-4851-B704-5C76EE867A41}" destId="{E69F65A0-58A6-4ECF-8DC9-A20C81C65BDD}" srcOrd="1" destOrd="0" presId="urn:microsoft.com/office/officeart/2005/8/layout/hProcess4"/>
    <dgm:cxn modelId="{337D4679-62F6-4EB9-8A62-5E8A53774FBB}" type="presParOf" srcId="{B51757D1-D376-4851-B704-5C76EE867A41}" destId="{D35341DB-EBCA-47CF-8DE9-BF146072B44A}" srcOrd="2" destOrd="0" presId="urn:microsoft.com/office/officeart/2005/8/layout/hProcess4"/>
    <dgm:cxn modelId="{F14D8EC2-A1E4-424A-9804-41E1F62DEECF}" type="presParOf" srcId="{B51757D1-D376-4851-B704-5C76EE867A41}" destId="{BD8E64F5-4C65-495E-8A76-C638F383A144}" srcOrd="3" destOrd="0" presId="urn:microsoft.com/office/officeart/2005/8/layout/hProcess4"/>
    <dgm:cxn modelId="{6DBABBEC-4EA2-4D55-947A-8E1598007A16}" type="presParOf" srcId="{B51757D1-D376-4851-B704-5C76EE867A41}" destId="{1EF50172-AF4D-46A9-87D5-DCD05FFA9205}" srcOrd="4" destOrd="0" presId="urn:microsoft.com/office/officeart/2005/8/layout/hProcess4"/>
    <dgm:cxn modelId="{E291C945-E0AC-4D30-92DD-53B0EA4A6493}" type="presParOf" srcId="{76DCC09C-2B25-467D-97C8-A067E96136B9}" destId="{B0B0036A-9452-4B36-B791-8C3E58342DE4}" srcOrd="1" destOrd="0" presId="urn:microsoft.com/office/officeart/2005/8/layout/hProcess4"/>
    <dgm:cxn modelId="{BA79B019-665D-433C-A622-88050993FFB3}" type="presParOf" srcId="{76DCC09C-2B25-467D-97C8-A067E96136B9}" destId="{59938A9D-7980-4971-904C-A643E0515F08}" srcOrd="2" destOrd="0" presId="urn:microsoft.com/office/officeart/2005/8/layout/hProcess4"/>
    <dgm:cxn modelId="{5C768F1B-E133-4D27-B0AA-E83AABFB7D5B}" type="presParOf" srcId="{59938A9D-7980-4971-904C-A643E0515F08}" destId="{66BE4B3B-1C99-4AAA-BB23-4F122AD3A1B8}" srcOrd="0" destOrd="0" presId="urn:microsoft.com/office/officeart/2005/8/layout/hProcess4"/>
    <dgm:cxn modelId="{C63535C7-60DA-4620-895F-6E6E3A28598E}" type="presParOf" srcId="{59938A9D-7980-4971-904C-A643E0515F08}" destId="{2178BC10-A166-4A04-A52B-009A4D52FD3E}" srcOrd="1" destOrd="0" presId="urn:microsoft.com/office/officeart/2005/8/layout/hProcess4"/>
    <dgm:cxn modelId="{04BAE6E8-397A-41F9-824F-E2E821830E91}" type="presParOf" srcId="{59938A9D-7980-4971-904C-A643E0515F08}" destId="{509CD263-8E56-4E16-8D11-FCE71F2221B9}" srcOrd="2" destOrd="0" presId="urn:microsoft.com/office/officeart/2005/8/layout/hProcess4"/>
    <dgm:cxn modelId="{2D4B7C71-397F-4F20-B8D7-9BC4E1416243}" type="presParOf" srcId="{59938A9D-7980-4971-904C-A643E0515F08}" destId="{05D748E9-F1F4-47DD-AE5A-1D73A6719946}" srcOrd="3" destOrd="0" presId="urn:microsoft.com/office/officeart/2005/8/layout/hProcess4"/>
    <dgm:cxn modelId="{03D2817E-9D8E-4750-9B1D-F12FF46C3888}" type="presParOf" srcId="{59938A9D-7980-4971-904C-A643E0515F08}" destId="{3CD5222A-EE90-4EF7-9BF9-03D37E921F6F}" srcOrd="4" destOrd="0" presId="urn:microsoft.com/office/officeart/2005/8/layout/hProcess4"/>
    <dgm:cxn modelId="{65DFFFD0-8D95-4B92-864E-79778E5A91D5}" type="presParOf" srcId="{76DCC09C-2B25-467D-97C8-A067E96136B9}" destId="{2E4874BB-82CB-4BAF-BF38-0EB2E8104C8C}" srcOrd="3" destOrd="0" presId="urn:microsoft.com/office/officeart/2005/8/layout/hProcess4"/>
    <dgm:cxn modelId="{1F34720F-8D84-4054-B17D-0CBD19D9A814}" type="presParOf" srcId="{76DCC09C-2B25-467D-97C8-A067E96136B9}" destId="{37668101-73CD-42B5-BB28-D8655F3E2B82}" srcOrd="4" destOrd="0" presId="urn:microsoft.com/office/officeart/2005/8/layout/hProcess4"/>
    <dgm:cxn modelId="{EA859141-E23B-4318-819F-AFCEE4C39F5A}" type="presParOf" srcId="{37668101-73CD-42B5-BB28-D8655F3E2B82}" destId="{0776E00F-C50F-44F6-A670-EFA788BAD2C7}" srcOrd="0" destOrd="0" presId="urn:microsoft.com/office/officeart/2005/8/layout/hProcess4"/>
    <dgm:cxn modelId="{3BCFC58F-5852-4AAC-B20C-2498E769767E}" type="presParOf" srcId="{37668101-73CD-42B5-BB28-D8655F3E2B82}" destId="{D6B5F0C5-FEA5-432D-8B3E-F2F839002A44}" srcOrd="1" destOrd="0" presId="urn:microsoft.com/office/officeart/2005/8/layout/hProcess4"/>
    <dgm:cxn modelId="{242FF17F-E07F-4AE8-8119-0E633C0D3DD0}" type="presParOf" srcId="{37668101-73CD-42B5-BB28-D8655F3E2B82}" destId="{597407D1-7E44-4A96-8FD6-ED48C9304D55}" srcOrd="2" destOrd="0" presId="urn:microsoft.com/office/officeart/2005/8/layout/hProcess4"/>
    <dgm:cxn modelId="{A60324F9-1A9C-4B9C-A8D9-48A328CC73E3}" type="presParOf" srcId="{37668101-73CD-42B5-BB28-D8655F3E2B82}" destId="{33A5C08D-F46E-469C-9BC9-BAD0B2373B0E}" srcOrd="3" destOrd="0" presId="urn:microsoft.com/office/officeart/2005/8/layout/hProcess4"/>
    <dgm:cxn modelId="{A09D3368-5DEF-458C-B986-BF5E3F95EC4C}" type="presParOf" srcId="{37668101-73CD-42B5-BB28-D8655F3E2B82}" destId="{93BF89D9-7F9B-4008-B54A-8AA7F26B63D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B7B630-E4F8-4359-A1E5-45F20B1CF21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4C44077C-EC6E-48C3-BD00-055BB0D69410}">
      <dgm:prSet custT="1"/>
      <dgm:spPr>
        <a:solidFill>
          <a:schemeClr val="bg1"/>
        </a:solidFill>
        <a:ln>
          <a:solidFill>
            <a:schemeClr val="accent1"/>
          </a:solidFill>
        </a:ln>
      </dgm:spPr>
      <dgm:t>
        <a:bodyPr/>
        <a:lstStyle/>
        <a:p>
          <a:pPr rtl="0"/>
          <a:r>
            <a:rPr lang="en-US" sz="2400" b="1" dirty="0" smtClean="0">
              <a:solidFill>
                <a:schemeClr val="accent6"/>
              </a:solidFill>
            </a:rPr>
            <a:t>6 Oct ‘21 </a:t>
          </a:r>
        </a:p>
        <a:p>
          <a:pPr rtl="0"/>
          <a:r>
            <a:rPr lang="en-US" sz="2400" b="1" dirty="0" smtClean="0">
              <a:solidFill>
                <a:schemeClr val="accent6"/>
              </a:solidFill>
            </a:rPr>
            <a:t>Council of Speakers</a:t>
          </a:r>
          <a:r>
            <a:rPr lang="en-US" sz="2400" dirty="0" smtClean="0">
              <a:solidFill>
                <a:schemeClr val="accent6"/>
              </a:solidFill>
            </a:rPr>
            <a:t> – workshop on critical Role of Speakers during the Transition  </a:t>
          </a:r>
          <a:endParaRPr lang="en-GB" sz="2400" dirty="0">
            <a:solidFill>
              <a:schemeClr val="accent6"/>
            </a:solidFill>
          </a:endParaRPr>
        </a:p>
      </dgm:t>
    </dgm:pt>
    <dgm:pt modelId="{6BE66DC9-EF34-4E45-94CD-81B1F65FF45C}" type="parTrans" cxnId="{6521CA10-E8F2-475A-9972-B25EEFAED7D3}">
      <dgm:prSet/>
      <dgm:spPr/>
      <dgm:t>
        <a:bodyPr/>
        <a:lstStyle/>
        <a:p>
          <a:endParaRPr lang="en-GB">
            <a:solidFill>
              <a:schemeClr val="accent6"/>
            </a:solidFill>
          </a:endParaRPr>
        </a:p>
      </dgm:t>
    </dgm:pt>
    <dgm:pt modelId="{49531B4D-84B3-434E-A4BD-47AF2E3824AB}" type="sibTrans" cxnId="{6521CA10-E8F2-475A-9972-B25EEFAED7D3}">
      <dgm:prSet/>
      <dgm:spPr/>
      <dgm:t>
        <a:bodyPr/>
        <a:lstStyle/>
        <a:p>
          <a:endParaRPr lang="en-GB">
            <a:solidFill>
              <a:schemeClr val="accent6"/>
            </a:solidFill>
          </a:endParaRPr>
        </a:p>
      </dgm:t>
    </dgm:pt>
    <dgm:pt modelId="{4E61F3FC-5A89-4F05-BCDB-B15841C11404}">
      <dgm:prSet custT="1"/>
      <dgm:spPr>
        <a:solidFill>
          <a:schemeClr val="bg1"/>
        </a:solidFill>
        <a:ln>
          <a:solidFill>
            <a:schemeClr val="accent1"/>
          </a:solidFill>
        </a:ln>
      </dgm:spPr>
      <dgm:t>
        <a:bodyPr/>
        <a:lstStyle/>
        <a:p>
          <a:pPr rtl="0"/>
          <a:r>
            <a:rPr lang="en-US" sz="2400" b="1" dirty="0" smtClean="0">
              <a:solidFill>
                <a:schemeClr val="accent6"/>
              </a:solidFill>
            </a:rPr>
            <a:t>20 Oct ‘21</a:t>
          </a:r>
          <a:r>
            <a:rPr lang="en-US" sz="2400" dirty="0" smtClean="0">
              <a:solidFill>
                <a:schemeClr val="accent6"/>
              </a:solidFill>
            </a:rPr>
            <a:t>  </a:t>
          </a:r>
          <a:r>
            <a:rPr lang="en-US" sz="2400" b="1" dirty="0" smtClean="0">
              <a:solidFill>
                <a:schemeClr val="accent6"/>
              </a:solidFill>
            </a:rPr>
            <a:t>Municipal Managers &amp; Senior Managers</a:t>
          </a:r>
          <a:r>
            <a:rPr lang="en-US" sz="2400" dirty="0" smtClean="0">
              <a:solidFill>
                <a:schemeClr val="accent6"/>
              </a:solidFill>
            </a:rPr>
            <a:t> - workshop on critical Role of Senior Managers during the Transition  </a:t>
          </a:r>
          <a:endParaRPr lang="en-GB" sz="2400" dirty="0">
            <a:solidFill>
              <a:schemeClr val="accent6"/>
            </a:solidFill>
          </a:endParaRPr>
        </a:p>
      </dgm:t>
    </dgm:pt>
    <dgm:pt modelId="{B028D097-4278-40F0-83E6-4110A4E4174C}" type="parTrans" cxnId="{A91135DF-16BA-4156-8B1D-B3DBF0C5B16F}">
      <dgm:prSet/>
      <dgm:spPr/>
      <dgm:t>
        <a:bodyPr/>
        <a:lstStyle/>
        <a:p>
          <a:endParaRPr lang="en-GB">
            <a:solidFill>
              <a:schemeClr val="accent6"/>
            </a:solidFill>
          </a:endParaRPr>
        </a:p>
      </dgm:t>
    </dgm:pt>
    <dgm:pt modelId="{32AD4060-C8A5-443C-8F00-A522CC61A5BE}" type="sibTrans" cxnId="{A91135DF-16BA-4156-8B1D-B3DBF0C5B16F}">
      <dgm:prSet/>
      <dgm:spPr/>
      <dgm:t>
        <a:bodyPr/>
        <a:lstStyle/>
        <a:p>
          <a:endParaRPr lang="en-GB">
            <a:solidFill>
              <a:schemeClr val="accent6"/>
            </a:solidFill>
          </a:endParaRPr>
        </a:p>
      </dgm:t>
    </dgm:pt>
    <dgm:pt modelId="{0DCC307F-E504-4B13-8F29-ED16A45B0E01}">
      <dgm:prSet custT="1"/>
      <dgm:spPr>
        <a:solidFill>
          <a:schemeClr val="bg1"/>
        </a:solidFill>
        <a:ln>
          <a:solidFill>
            <a:schemeClr val="accent1"/>
          </a:solidFill>
        </a:ln>
      </dgm:spPr>
      <dgm:t>
        <a:bodyPr/>
        <a:lstStyle/>
        <a:p>
          <a:pPr rtl="0"/>
          <a:r>
            <a:rPr lang="en-US" sz="2400" b="1" dirty="0" smtClean="0">
              <a:solidFill>
                <a:schemeClr val="accent6"/>
              </a:solidFill>
            </a:rPr>
            <a:t>27 Oct ‘21 </a:t>
          </a:r>
          <a:r>
            <a:rPr lang="en-US" sz="2400" dirty="0" smtClean="0">
              <a:solidFill>
                <a:schemeClr val="accent6"/>
              </a:solidFill>
            </a:rPr>
            <a:t> </a:t>
          </a:r>
          <a:r>
            <a:rPr lang="en-US" sz="2400" b="1" dirty="0" smtClean="0">
              <a:solidFill>
                <a:schemeClr val="accent6"/>
              </a:solidFill>
            </a:rPr>
            <a:t>All Councillors</a:t>
          </a:r>
          <a:r>
            <a:rPr lang="en-US" sz="2400" dirty="0" smtClean="0">
              <a:solidFill>
                <a:schemeClr val="accent6"/>
              </a:solidFill>
            </a:rPr>
            <a:t> – preparation for exit focusing on </a:t>
          </a:r>
          <a:r>
            <a:rPr lang="en-US" sz="2400" dirty="0" err="1" smtClean="0">
              <a:solidFill>
                <a:schemeClr val="accent6"/>
              </a:solidFill>
            </a:rPr>
            <a:t>councillor</a:t>
          </a:r>
          <a:r>
            <a:rPr lang="en-US" sz="2400" dirty="0" smtClean="0">
              <a:solidFill>
                <a:schemeClr val="accent6"/>
              </a:solidFill>
            </a:rPr>
            <a:t> welfare and support </a:t>
          </a:r>
          <a:endParaRPr lang="en-GB" sz="2400" dirty="0">
            <a:solidFill>
              <a:schemeClr val="accent6"/>
            </a:solidFill>
          </a:endParaRPr>
        </a:p>
      </dgm:t>
    </dgm:pt>
    <dgm:pt modelId="{97473936-D5BF-427B-8FB6-AEAEE69B3E77}" type="parTrans" cxnId="{27F8BD13-53C8-43C9-BDB2-2513B67AC506}">
      <dgm:prSet/>
      <dgm:spPr/>
      <dgm:t>
        <a:bodyPr/>
        <a:lstStyle/>
        <a:p>
          <a:endParaRPr lang="en-GB">
            <a:solidFill>
              <a:schemeClr val="accent6"/>
            </a:solidFill>
          </a:endParaRPr>
        </a:p>
      </dgm:t>
    </dgm:pt>
    <dgm:pt modelId="{7566BD5B-21FD-4BC4-B8A5-87B2C037D16A}" type="sibTrans" cxnId="{27F8BD13-53C8-43C9-BDB2-2513B67AC506}">
      <dgm:prSet/>
      <dgm:spPr/>
      <dgm:t>
        <a:bodyPr/>
        <a:lstStyle/>
        <a:p>
          <a:endParaRPr lang="en-GB">
            <a:solidFill>
              <a:schemeClr val="accent6"/>
            </a:solidFill>
          </a:endParaRPr>
        </a:p>
      </dgm:t>
    </dgm:pt>
    <dgm:pt modelId="{9D15AA18-9CCD-4EF2-93EB-E322A6FF0AD4}">
      <dgm:prSet custT="1"/>
      <dgm:spPr>
        <a:solidFill>
          <a:schemeClr val="bg1"/>
        </a:solidFill>
        <a:ln>
          <a:solidFill>
            <a:schemeClr val="accent1"/>
          </a:solidFill>
        </a:ln>
      </dgm:spPr>
      <dgm:t>
        <a:bodyPr/>
        <a:lstStyle/>
        <a:p>
          <a:pPr rtl="0"/>
          <a:r>
            <a:rPr lang="en-US" sz="2400" b="1" dirty="0" smtClean="0">
              <a:solidFill>
                <a:schemeClr val="accent6"/>
              </a:solidFill>
            </a:rPr>
            <a:t>18, 25 &amp; 29 Oct ‘21</a:t>
          </a:r>
          <a:r>
            <a:rPr lang="en-US" sz="2400" dirty="0" smtClean="0">
              <a:solidFill>
                <a:schemeClr val="accent6"/>
              </a:solidFill>
            </a:rPr>
            <a:t> -  Transition Guidance Circulars</a:t>
          </a:r>
          <a:endParaRPr lang="en-GB" sz="2400" dirty="0">
            <a:solidFill>
              <a:schemeClr val="accent6"/>
            </a:solidFill>
          </a:endParaRPr>
        </a:p>
      </dgm:t>
    </dgm:pt>
    <dgm:pt modelId="{69946DF5-7976-4833-8ABF-8DD7A5B1E0EF}" type="sibTrans" cxnId="{679241B4-3240-4C2C-9359-F4DA1A1AC7B0}">
      <dgm:prSet/>
      <dgm:spPr/>
      <dgm:t>
        <a:bodyPr/>
        <a:lstStyle/>
        <a:p>
          <a:endParaRPr lang="en-GB">
            <a:solidFill>
              <a:schemeClr val="accent6"/>
            </a:solidFill>
          </a:endParaRPr>
        </a:p>
      </dgm:t>
    </dgm:pt>
    <dgm:pt modelId="{59002FD5-9227-4A2C-AA42-50F3B5718E36}" type="parTrans" cxnId="{679241B4-3240-4C2C-9359-F4DA1A1AC7B0}">
      <dgm:prSet/>
      <dgm:spPr/>
      <dgm:t>
        <a:bodyPr/>
        <a:lstStyle/>
        <a:p>
          <a:endParaRPr lang="en-GB">
            <a:solidFill>
              <a:schemeClr val="accent6"/>
            </a:solidFill>
          </a:endParaRPr>
        </a:p>
      </dgm:t>
    </dgm:pt>
    <dgm:pt modelId="{C9ABD7C2-BF6E-41B5-9755-43E62C42E55A}">
      <dgm:prSet custT="1"/>
      <dgm:spPr>
        <a:solidFill>
          <a:schemeClr val="bg1"/>
        </a:solidFill>
        <a:ln>
          <a:solidFill>
            <a:schemeClr val="accent1"/>
          </a:solidFill>
        </a:ln>
      </dgm:spPr>
      <dgm:t>
        <a:bodyPr/>
        <a:lstStyle/>
        <a:p>
          <a:r>
            <a:rPr lang="en-ZA" sz="2400" b="1" dirty="0" smtClean="0">
              <a:solidFill>
                <a:schemeClr val="accent6"/>
              </a:solidFill>
            </a:rPr>
            <a:t>15 – 16 May ‘21 </a:t>
          </a:r>
          <a:endParaRPr lang="en-ZA" sz="2400" dirty="0" smtClean="0">
            <a:solidFill>
              <a:schemeClr val="accent6"/>
            </a:solidFill>
          </a:endParaRPr>
        </a:p>
        <a:p>
          <a:r>
            <a:rPr lang="en-ZA" sz="2400" b="1" dirty="0" smtClean="0">
              <a:solidFill>
                <a:schemeClr val="accent6"/>
              </a:solidFill>
            </a:rPr>
            <a:t>Special National Members Assembly </a:t>
          </a:r>
          <a:r>
            <a:rPr lang="en-ZA" sz="2400" dirty="0" smtClean="0">
              <a:solidFill>
                <a:schemeClr val="accent6"/>
              </a:solidFill>
            </a:rPr>
            <a:t>– adopted Framework &amp; Guidelines for the Transition</a:t>
          </a:r>
          <a:endParaRPr lang="en-GB" sz="2400" dirty="0">
            <a:solidFill>
              <a:schemeClr val="accent6"/>
            </a:solidFill>
          </a:endParaRPr>
        </a:p>
      </dgm:t>
    </dgm:pt>
    <dgm:pt modelId="{73F27DFF-33F1-4239-AAFA-0B7839E9108A}" type="parTrans" cxnId="{5636B31C-21EE-4BA6-B96B-63567036B619}">
      <dgm:prSet/>
      <dgm:spPr/>
      <dgm:t>
        <a:bodyPr/>
        <a:lstStyle/>
        <a:p>
          <a:endParaRPr lang="en-GB"/>
        </a:p>
      </dgm:t>
    </dgm:pt>
    <dgm:pt modelId="{B6CF3F06-D9D3-4533-B865-73AADA71D13C}" type="sibTrans" cxnId="{5636B31C-21EE-4BA6-B96B-63567036B619}">
      <dgm:prSet/>
      <dgm:spPr/>
      <dgm:t>
        <a:bodyPr/>
        <a:lstStyle/>
        <a:p>
          <a:endParaRPr lang="en-GB"/>
        </a:p>
      </dgm:t>
    </dgm:pt>
    <dgm:pt modelId="{CB7AA539-BE3D-4D87-9723-8A9D8F139781}">
      <dgm:prSet custT="1"/>
      <dgm:spPr>
        <a:solidFill>
          <a:schemeClr val="bg1"/>
        </a:solidFill>
        <a:ln>
          <a:solidFill>
            <a:schemeClr val="tx1"/>
          </a:solidFill>
        </a:ln>
      </dgm:spPr>
      <dgm:t>
        <a:bodyPr/>
        <a:lstStyle/>
        <a:p>
          <a:r>
            <a:rPr lang="en-ZA" sz="2400" b="1" dirty="0" smtClean="0">
              <a:solidFill>
                <a:schemeClr val="accent6"/>
              </a:solidFill>
            </a:rPr>
            <a:t>2 Nov ‘21</a:t>
          </a:r>
          <a:r>
            <a:rPr lang="en-ZA" sz="2400" dirty="0" smtClean="0">
              <a:solidFill>
                <a:schemeClr val="accent6"/>
              </a:solidFill>
            </a:rPr>
            <a:t> – Approval and Release of SALGA Coalition Government Framework</a:t>
          </a:r>
          <a:endParaRPr lang="en-GB" sz="2400" dirty="0">
            <a:solidFill>
              <a:schemeClr val="accent6"/>
            </a:solidFill>
          </a:endParaRPr>
        </a:p>
      </dgm:t>
    </dgm:pt>
    <dgm:pt modelId="{5467BA96-B44A-4961-BC79-CA1A74CBCCB9}" type="parTrans" cxnId="{B38098E1-995F-4D74-8D2B-2885DFEC6733}">
      <dgm:prSet/>
      <dgm:spPr/>
    </dgm:pt>
    <dgm:pt modelId="{4D4F6964-A24C-4411-94C8-84E2618A2F49}" type="sibTrans" cxnId="{B38098E1-995F-4D74-8D2B-2885DFEC6733}">
      <dgm:prSet/>
      <dgm:spPr/>
    </dgm:pt>
    <dgm:pt modelId="{AC965C13-64A1-43A1-83F6-C38A4A16F7AB}" type="pres">
      <dgm:prSet presAssocID="{93B7B630-E4F8-4359-A1E5-45F20B1CF216}" presName="diagram" presStyleCnt="0">
        <dgm:presLayoutVars>
          <dgm:dir/>
          <dgm:resizeHandles val="exact"/>
        </dgm:presLayoutVars>
      </dgm:prSet>
      <dgm:spPr/>
      <dgm:t>
        <a:bodyPr/>
        <a:lstStyle/>
        <a:p>
          <a:endParaRPr lang="en-GB"/>
        </a:p>
      </dgm:t>
    </dgm:pt>
    <dgm:pt modelId="{EF5D2B77-7672-4D5A-ABBB-652B4EDE5C13}" type="pres">
      <dgm:prSet presAssocID="{C9ABD7C2-BF6E-41B5-9755-43E62C42E55A}" presName="node" presStyleLbl="node1" presStyleIdx="0" presStyleCnt="6">
        <dgm:presLayoutVars>
          <dgm:bulletEnabled val="1"/>
        </dgm:presLayoutVars>
      </dgm:prSet>
      <dgm:spPr/>
      <dgm:t>
        <a:bodyPr/>
        <a:lstStyle/>
        <a:p>
          <a:endParaRPr lang="en-GB"/>
        </a:p>
      </dgm:t>
    </dgm:pt>
    <dgm:pt modelId="{6EFE1568-CF91-447F-9469-82EF02BDBC84}" type="pres">
      <dgm:prSet presAssocID="{B6CF3F06-D9D3-4533-B865-73AADA71D13C}" presName="sibTrans" presStyleCnt="0"/>
      <dgm:spPr/>
    </dgm:pt>
    <dgm:pt modelId="{D731A58D-DF2D-48F5-80E8-9463AAADA128}" type="pres">
      <dgm:prSet presAssocID="{4C44077C-EC6E-48C3-BD00-055BB0D69410}" presName="node" presStyleLbl="node1" presStyleIdx="1" presStyleCnt="6">
        <dgm:presLayoutVars>
          <dgm:bulletEnabled val="1"/>
        </dgm:presLayoutVars>
      </dgm:prSet>
      <dgm:spPr/>
      <dgm:t>
        <a:bodyPr/>
        <a:lstStyle/>
        <a:p>
          <a:endParaRPr lang="en-GB"/>
        </a:p>
      </dgm:t>
    </dgm:pt>
    <dgm:pt modelId="{4D1E6920-FA84-4D04-AAB5-F62DE466A0F5}" type="pres">
      <dgm:prSet presAssocID="{49531B4D-84B3-434E-A4BD-47AF2E3824AB}" presName="sibTrans" presStyleCnt="0"/>
      <dgm:spPr/>
    </dgm:pt>
    <dgm:pt modelId="{3C13EB01-E4D3-45EA-9082-810341B4BDA5}" type="pres">
      <dgm:prSet presAssocID="{4E61F3FC-5A89-4F05-BCDB-B15841C11404}" presName="node" presStyleLbl="node1" presStyleIdx="2" presStyleCnt="6">
        <dgm:presLayoutVars>
          <dgm:bulletEnabled val="1"/>
        </dgm:presLayoutVars>
      </dgm:prSet>
      <dgm:spPr/>
      <dgm:t>
        <a:bodyPr/>
        <a:lstStyle/>
        <a:p>
          <a:endParaRPr lang="en-GB"/>
        </a:p>
      </dgm:t>
    </dgm:pt>
    <dgm:pt modelId="{481620DD-7D0C-4AC0-96C1-8D01D748385E}" type="pres">
      <dgm:prSet presAssocID="{32AD4060-C8A5-443C-8F00-A522CC61A5BE}" presName="sibTrans" presStyleCnt="0"/>
      <dgm:spPr/>
    </dgm:pt>
    <dgm:pt modelId="{CDA9288F-E81B-4853-B5F3-5FFBC9C90F06}" type="pres">
      <dgm:prSet presAssocID="{0DCC307F-E504-4B13-8F29-ED16A45B0E01}" presName="node" presStyleLbl="node1" presStyleIdx="3" presStyleCnt="6">
        <dgm:presLayoutVars>
          <dgm:bulletEnabled val="1"/>
        </dgm:presLayoutVars>
      </dgm:prSet>
      <dgm:spPr/>
      <dgm:t>
        <a:bodyPr/>
        <a:lstStyle/>
        <a:p>
          <a:endParaRPr lang="en-GB"/>
        </a:p>
      </dgm:t>
    </dgm:pt>
    <dgm:pt modelId="{9D77D0D0-28F8-45C5-93C6-18B45EAA6F2C}" type="pres">
      <dgm:prSet presAssocID="{7566BD5B-21FD-4BC4-B8A5-87B2C037D16A}" presName="sibTrans" presStyleCnt="0"/>
      <dgm:spPr/>
    </dgm:pt>
    <dgm:pt modelId="{D6E0E9C7-2068-43E8-9E9A-9ACA8EFEE488}" type="pres">
      <dgm:prSet presAssocID="{9D15AA18-9CCD-4EF2-93EB-E322A6FF0AD4}" presName="node" presStyleLbl="node1" presStyleIdx="4" presStyleCnt="6">
        <dgm:presLayoutVars>
          <dgm:bulletEnabled val="1"/>
        </dgm:presLayoutVars>
      </dgm:prSet>
      <dgm:spPr/>
      <dgm:t>
        <a:bodyPr/>
        <a:lstStyle/>
        <a:p>
          <a:endParaRPr lang="en-GB"/>
        </a:p>
      </dgm:t>
    </dgm:pt>
    <dgm:pt modelId="{5D2B27C8-D858-47DE-B232-45E3558BA606}" type="pres">
      <dgm:prSet presAssocID="{69946DF5-7976-4833-8ABF-8DD7A5B1E0EF}" presName="sibTrans" presStyleCnt="0"/>
      <dgm:spPr/>
    </dgm:pt>
    <dgm:pt modelId="{057390AE-883A-4361-B175-D9D3B0EF0ECB}" type="pres">
      <dgm:prSet presAssocID="{CB7AA539-BE3D-4D87-9723-8A9D8F139781}" presName="node" presStyleLbl="node1" presStyleIdx="5" presStyleCnt="6">
        <dgm:presLayoutVars>
          <dgm:bulletEnabled val="1"/>
        </dgm:presLayoutVars>
      </dgm:prSet>
      <dgm:spPr/>
      <dgm:t>
        <a:bodyPr/>
        <a:lstStyle/>
        <a:p>
          <a:endParaRPr lang="en-GB"/>
        </a:p>
      </dgm:t>
    </dgm:pt>
  </dgm:ptLst>
  <dgm:cxnLst>
    <dgm:cxn modelId="{78DF9A52-6B78-4AD7-91CF-D07ABD61E304}" type="presOf" srcId="{9D15AA18-9CCD-4EF2-93EB-E322A6FF0AD4}" destId="{D6E0E9C7-2068-43E8-9E9A-9ACA8EFEE488}" srcOrd="0" destOrd="0" presId="urn:microsoft.com/office/officeart/2005/8/layout/default"/>
    <dgm:cxn modelId="{6521CA10-E8F2-475A-9972-B25EEFAED7D3}" srcId="{93B7B630-E4F8-4359-A1E5-45F20B1CF216}" destId="{4C44077C-EC6E-48C3-BD00-055BB0D69410}" srcOrd="1" destOrd="0" parTransId="{6BE66DC9-EF34-4E45-94CD-81B1F65FF45C}" sibTransId="{49531B4D-84B3-434E-A4BD-47AF2E3824AB}"/>
    <dgm:cxn modelId="{21EFDC3D-C089-424D-9B6D-6DA2598F4A19}" type="presOf" srcId="{93B7B630-E4F8-4359-A1E5-45F20B1CF216}" destId="{AC965C13-64A1-43A1-83F6-C38A4A16F7AB}" srcOrd="0" destOrd="0" presId="urn:microsoft.com/office/officeart/2005/8/layout/default"/>
    <dgm:cxn modelId="{A37E3999-C817-4F9D-9288-5745E1748DE7}" type="presOf" srcId="{4C44077C-EC6E-48C3-BD00-055BB0D69410}" destId="{D731A58D-DF2D-48F5-80E8-9463AAADA128}" srcOrd="0" destOrd="0" presId="urn:microsoft.com/office/officeart/2005/8/layout/default"/>
    <dgm:cxn modelId="{5636B31C-21EE-4BA6-B96B-63567036B619}" srcId="{93B7B630-E4F8-4359-A1E5-45F20B1CF216}" destId="{C9ABD7C2-BF6E-41B5-9755-43E62C42E55A}" srcOrd="0" destOrd="0" parTransId="{73F27DFF-33F1-4239-AAFA-0B7839E9108A}" sibTransId="{B6CF3F06-D9D3-4533-B865-73AADA71D13C}"/>
    <dgm:cxn modelId="{27F8BD13-53C8-43C9-BDB2-2513B67AC506}" srcId="{93B7B630-E4F8-4359-A1E5-45F20B1CF216}" destId="{0DCC307F-E504-4B13-8F29-ED16A45B0E01}" srcOrd="3" destOrd="0" parTransId="{97473936-D5BF-427B-8FB6-AEAEE69B3E77}" sibTransId="{7566BD5B-21FD-4BC4-B8A5-87B2C037D16A}"/>
    <dgm:cxn modelId="{BFA9B4F6-711C-4F22-8D67-CCD46069460D}" type="presOf" srcId="{4E61F3FC-5A89-4F05-BCDB-B15841C11404}" destId="{3C13EB01-E4D3-45EA-9082-810341B4BDA5}" srcOrd="0" destOrd="0" presId="urn:microsoft.com/office/officeart/2005/8/layout/default"/>
    <dgm:cxn modelId="{7852BBAA-802A-4BD2-9059-D971EFAEE60F}" type="presOf" srcId="{C9ABD7C2-BF6E-41B5-9755-43E62C42E55A}" destId="{EF5D2B77-7672-4D5A-ABBB-652B4EDE5C13}" srcOrd="0" destOrd="0" presId="urn:microsoft.com/office/officeart/2005/8/layout/default"/>
    <dgm:cxn modelId="{679241B4-3240-4C2C-9359-F4DA1A1AC7B0}" srcId="{93B7B630-E4F8-4359-A1E5-45F20B1CF216}" destId="{9D15AA18-9CCD-4EF2-93EB-E322A6FF0AD4}" srcOrd="4" destOrd="0" parTransId="{59002FD5-9227-4A2C-AA42-50F3B5718E36}" sibTransId="{69946DF5-7976-4833-8ABF-8DD7A5B1E0EF}"/>
    <dgm:cxn modelId="{17D99F05-6202-4B23-A512-E1FCB4095542}" type="presOf" srcId="{0DCC307F-E504-4B13-8F29-ED16A45B0E01}" destId="{CDA9288F-E81B-4853-B5F3-5FFBC9C90F06}" srcOrd="0" destOrd="0" presId="urn:microsoft.com/office/officeart/2005/8/layout/default"/>
    <dgm:cxn modelId="{9A355A43-E197-4A2B-9DD4-B5991E39FC78}" type="presOf" srcId="{CB7AA539-BE3D-4D87-9723-8A9D8F139781}" destId="{057390AE-883A-4361-B175-D9D3B0EF0ECB}" srcOrd="0" destOrd="0" presId="urn:microsoft.com/office/officeart/2005/8/layout/default"/>
    <dgm:cxn modelId="{B38098E1-995F-4D74-8D2B-2885DFEC6733}" srcId="{93B7B630-E4F8-4359-A1E5-45F20B1CF216}" destId="{CB7AA539-BE3D-4D87-9723-8A9D8F139781}" srcOrd="5" destOrd="0" parTransId="{5467BA96-B44A-4961-BC79-CA1A74CBCCB9}" sibTransId="{4D4F6964-A24C-4411-94C8-84E2618A2F49}"/>
    <dgm:cxn modelId="{A91135DF-16BA-4156-8B1D-B3DBF0C5B16F}" srcId="{93B7B630-E4F8-4359-A1E5-45F20B1CF216}" destId="{4E61F3FC-5A89-4F05-BCDB-B15841C11404}" srcOrd="2" destOrd="0" parTransId="{B028D097-4278-40F0-83E6-4110A4E4174C}" sibTransId="{32AD4060-C8A5-443C-8F00-A522CC61A5BE}"/>
    <dgm:cxn modelId="{19F5799A-EFB3-41ED-9A8D-AF3D8C2A8D1E}" type="presParOf" srcId="{AC965C13-64A1-43A1-83F6-C38A4A16F7AB}" destId="{EF5D2B77-7672-4D5A-ABBB-652B4EDE5C13}" srcOrd="0" destOrd="0" presId="urn:microsoft.com/office/officeart/2005/8/layout/default"/>
    <dgm:cxn modelId="{6A29E51C-4585-476D-9F15-52CBB119911C}" type="presParOf" srcId="{AC965C13-64A1-43A1-83F6-C38A4A16F7AB}" destId="{6EFE1568-CF91-447F-9469-82EF02BDBC84}" srcOrd="1" destOrd="0" presId="urn:microsoft.com/office/officeart/2005/8/layout/default"/>
    <dgm:cxn modelId="{ED8D4C35-222B-477F-85E0-FA7AE3A7F0C7}" type="presParOf" srcId="{AC965C13-64A1-43A1-83F6-C38A4A16F7AB}" destId="{D731A58D-DF2D-48F5-80E8-9463AAADA128}" srcOrd="2" destOrd="0" presId="urn:microsoft.com/office/officeart/2005/8/layout/default"/>
    <dgm:cxn modelId="{73B4C4B0-8B57-4899-97C5-6A92DD014DC4}" type="presParOf" srcId="{AC965C13-64A1-43A1-83F6-C38A4A16F7AB}" destId="{4D1E6920-FA84-4D04-AAB5-F62DE466A0F5}" srcOrd="3" destOrd="0" presId="urn:microsoft.com/office/officeart/2005/8/layout/default"/>
    <dgm:cxn modelId="{2B569F63-F04D-483E-9F29-FDDAE176961B}" type="presParOf" srcId="{AC965C13-64A1-43A1-83F6-C38A4A16F7AB}" destId="{3C13EB01-E4D3-45EA-9082-810341B4BDA5}" srcOrd="4" destOrd="0" presId="urn:microsoft.com/office/officeart/2005/8/layout/default"/>
    <dgm:cxn modelId="{E70C1A7E-F428-4B03-AAEB-EB002584841E}" type="presParOf" srcId="{AC965C13-64A1-43A1-83F6-C38A4A16F7AB}" destId="{481620DD-7D0C-4AC0-96C1-8D01D748385E}" srcOrd="5" destOrd="0" presId="urn:microsoft.com/office/officeart/2005/8/layout/default"/>
    <dgm:cxn modelId="{304A4404-C38C-40E2-A208-3B4C396B33C4}" type="presParOf" srcId="{AC965C13-64A1-43A1-83F6-C38A4A16F7AB}" destId="{CDA9288F-E81B-4853-B5F3-5FFBC9C90F06}" srcOrd="6" destOrd="0" presId="urn:microsoft.com/office/officeart/2005/8/layout/default"/>
    <dgm:cxn modelId="{3A365324-A59E-4EC4-A398-E3C600DA32A0}" type="presParOf" srcId="{AC965C13-64A1-43A1-83F6-C38A4A16F7AB}" destId="{9D77D0D0-28F8-45C5-93C6-18B45EAA6F2C}" srcOrd="7" destOrd="0" presId="urn:microsoft.com/office/officeart/2005/8/layout/default"/>
    <dgm:cxn modelId="{18542791-DCD3-4502-B0AD-0896051074CD}" type="presParOf" srcId="{AC965C13-64A1-43A1-83F6-C38A4A16F7AB}" destId="{D6E0E9C7-2068-43E8-9E9A-9ACA8EFEE488}" srcOrd="8" destOrd="0" presId="urn:microsoft.com/office/officeart/2005/8/layout/default"/>
    <dgm:cxn modelId="{19F6E6FA-F552-41FB-B71B-BEDD2AD229E5}" type="presParOf" srcId="{AC965C13-64A1-43A1-83F6-C38A4A16F7AB}" destId="{5D2B27C8-D858-47DE-B232-45E3558BA606}" srcOrd="9" destOrd="0" presId="urn:microsoft.com/office/officeart/2005/8/layout/default"/>
    <dgm:cxn modelId="{62D58462-0A92-4926-9612-C5CCB8921D57}" type="presParOf" srcId="{AC965C13-64A1-43A1-83F6-C38A4A16F7AB}" destId="{057390AE-883A-4361-B175-D9D3B0EF0EC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7B630-E4F8-4359-A1E5-45F20B1CF216}"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GB"/>
        </a:p>
      </dgm:t>
    </dgm:pt>
    <dgm:pt modelId="{4C44077C-EC6E-48C3-BD00-055BB0D69410}">
      <dgm:prSet custT="1"/>
      <dgm:spPr/>
      <dgm:t>
        <a:bodyPr/>
        <a:lstStyle/>
        <a:p>
          <a:pPr rtl="0"/>
          <a:r>
            <a:rPr lang="en-US" sz="2400" b="1" dirty="0" smtClean="0">
              <a:solidFill>
                <a:schemeClr val="accent6"/>
              </a:solidFill>
            </a:rPr>
            <a:t>Low voter Turnout:</a:t>
          </a:r>
        </a:p>
        <a:p>
          <a:pPr rtl="0"/>
          <a:r>
            <a:rPr lang="en-US" sz="2400" b="1" dirty="0" smtClean="0">
              <a:solidFill>
                <a:schemeClr val="accent6"/>
              </a:solidFill>
            </a:rPr>
            <a:t>26</a:t>
          </a:r>
          <a:r>
            <a:rPr lang="en-US" sz="2400" dirty="0" smtClean="0">
              <a:solidFill>
                <a:schemeClr val="accent6"/>
              </a:solidFill>
            </a:rPr>
            <a:t> million Registered</a:t>
          </a:r>
        </a:p>
        <a:p>
          <a:pPr rtl="0"/>
          <a:r>
            <a:rPr lang="en-US" sz="2400" b="1" dirty="0" smtClean="0">
              <a:solidFill>
                <a:schemeClr val="accent6"/>
              </a:solidFill>
            </a:rPr>
            <a:t>12 </a:t>
          </a:r>
          <a:r>
            <a:rPr lang="en-US" sz="2400" dirty="0" smtClean="0">
              <a:solidFill>
                <a:schemeClr val="accent6"/>
              </a:solidFill>
            </a:rPr>
            <a:t>million votes </a:t>
          </a:r>
          <a:endParaRPr lang="en-GB" sz="2400" dirty="0">
            <a:solidFill>
              <a:schemeClr val="accent6"/>
            </a:solidFill>
          </a:endParaRPr>
        </a:p>
      </dgm:t>
    </dgm:pt>
    <dgm:pt modelId="{6BE66DC9-EF34-4E45-94CD-81B1F65FF45C}" type="parTrans" cxnId="{6521CA10-E8F2-475A-9972-B25EEFAED7D3}">
      <dgm:prSet/>
      <dgm:spPr/>
      <dgm:t>
        <a:bodyPr/>
        <a:lstStyle/>
        <a:p>
          <a:endParaRPr lang="en-GB">
            <a:solidFill>
              <a:schemeClr val="accent6"/>
            </a:solidFill>
          </a:endParaRPr>
        </a:p>
      </dgm:t>
    </dgm:pt>
    <dgm:pt modelId="{49531B4D-84B3-434E-A4BD-47AF2E3824AB}" type="sibTrans" cxnId="{6521CA10-E8F2-475A-9972-B25EEFAED7D3}">
      <dgm:prSet/>
      <dgm:spPr/>
      <dgm:t>
        <a:bodyPr/>
        <a:lstStyle/>
        <a:p>
          <a:endParaRPr lang="en-GB">
            <a:solidFill>
              <a:schemeClr val="accent6"/>
            </a:solidFill>
          </a:endParaRPr>
        </a:p>
      </dgm:t>
    </dgm:pt>
    <dgm:pt modelId="{4E61F3FC-5A89-4F05-BCDB-B15841C11404}">
      <dgm:prSet custT="1"/>
      <dgm:spPr/>
      <dgm:t>
        <a:bodyPr/>
        <a:lstStyle/>
        <a:p>
          <a:pPr rtl="0"/>
          <a:r>
            <a:rPr lang="en-US" sz="2400" b="1" dirty="0" smtClean="0">
              <a:solidFill>
                <a:schemeClr val="accent6"/>
              </a:solidFill>
            </a:rPr>
            <a:t>Increased number of Hung Councils:</a:t>
          </a:r>
          <a:r>
            <a:rPr lang="en-US" sz="2400" dirty="0" smtClean="0">
              <a:solidFill>
                <a:schemeClr val="accent6"/>
              </a:solidFill>
            </a:rPr>
            <a:t>  </a:t>
          </a:r>
        </a:p>
        <a:p>
          <a:pPr rtl="0"/>
          <a:r>
            <a:rPr lang="en-US" sz="2400" dirty="0" smtClean="0">
              <a:solidFill>
                <a:schemeClr val="accent6"/>
              </a:solidFill>
            </a:rPr>
            <a:t>from </a:t>
          </a:r>
          <a:r>
            <a:rPr lang="en-US" sz="2400" b="1" dirty="0" smtClean="0">
              <a:solidFill>
                <a:schemeClr val="accent6"/>
              </a:solidFill>
            </a:rPr>
            <a:t>27</a:t>
          </a:r>
          <a:r>
            <a:rPr lang="en-US" sz="2400" dirty="0" smtClean="0">
              <a:solidFill>
                <a:schemeClr val="accent6"/>
              </a:solidFill>
            </a:rPr>
            <a:t> (2016) to </a:t>
          </a:r>
          <a:r>
            <a:rPr lang="en-US" sz="2400" b="1" dirty="0" smtClean="0">
              <a:solidFill>
                <a:schemeClr val="accent6"/>
              </a:solidFill>
            </a:rPr>
            <a:t>66</a:t>
          </a:r>
          <a:r>
            <a:rPr lang="en-US" sz="2400" dirty="0" smtClean="0">
              <a:solidFill>
                <a:schemeClr val="accent6"/>
              </a:solidFill>
            </a:rPr>
            <a:t> (2021)</a:t>
          </a:r>
          <a:endParaRPr lang="en-GB" sz="2400" dirty="0">
            <a:solidFill>
              <a:schemeClr val="accent6"/>
            </a:solidFill>
          </a:endParaRPr>
        </a:p>
      </dgm:t>
    </dgm:pt>
    <dgm:pt modelId="{B028D097-4278-40F0-83E6-4110A4E4174C}" type="parTrans" cxnId="{A91135DF-16BA-4156-8B1D-B3DBF0C5B16F}">
      <dgm:prSet/>
      <dgm:spPr/>
      <dgm:t>
        <a:bodyPr/>
        <a:lstStyle/>
        <a:p>
          <a:endParaRPr lang="en-GB">
            <a:solidFill>
              <a:schemeClr val="accent6"/>
            </a:solidFill>
          </a:endParaRPr>
        </a:p>
      </dgm:t>
    </dgm:pt>
    <dgm:pt modelId="{32AD4060-C8A5-443C-8F00-A522CC61A5BE}" type="sibTrans" cxnId="{A91135DF-16BA-4156-8B1D-B3DBF0C5B16F}">
      <dgm:prSet/>
      <dgm:spPr/>
      <dgm:t>
        <a:bodyPr/>
        <a:lstStyle/>
        <a:p>
          <a:endParaRPr lang="en-GB">
            <a:solidFill>
              <a:schemeClr val="accent6"/>
            </a:solidFill>
          </a:endParaRPr>
        </a:p>
      </dgm:t>
    </dgm:pt>
    <dgm:pt modelId="{BCDC8A08-E887-4BDF-BC3A-5A91CBF93AB6}">
      <dgm:prSet custT="1"/>
      <dgm:spPr/>
      <dgm:t>
        <a:bodyPr/>
        <a:lstStyle/>
        <a:p>
          <a:r>
            <a:rPr lang="en-ZA" sz="2400" b="1" dirty="0" smtClean="0">
              <a:solidFill>
                <a:schemeClr val="accent6"/>
              </a:solidFill>
            </a:rPr>
            <a:t>Calibre of Councillors 2021 - 2026</a:t>
          </a:r>
          <a:endParaRPr lang="en-GB" sz="2400" b="1" dirty="0">
            <a:solidFill>
              <a:schemeClr val="accent6"/>
            </a:solidFill>
          </a:endParaRPr>
        </a:p>
      </dgm:t>
    </dgm:pt>
    <dgm:pt modelId="{4914E5D0-935A-4204-813F-C73B8F895202}" type="parTrans" cxnId="{1FC34AB4-4406-4842-A219-053244611458}">
      <dgm:prSet/>
      <dgm:spPr/>
    </dgm:pt>
    <dgm:pt modelId="{DC033008-2FFC-49D4-8BA7-E6DF16CF281A}" type="sibTrans" cxnId="{1FC34AB4-4406-4842-A219-053244611458}">
      <dgm:prSet/>
      <dgm:spPr/>
    </dgm:pt>
    <dgm:pt modelId="{AC965C13-64A1-43A1-83F6-C38A4A16F7AB}" type="pres">
      <dgm:prSet presAssocID="{93B7B630-E4F8-4359-A1E5-45F20B1CF216}" presName="diagram" presStyleCnt="0">
        <dgm:presLayoutVars>
          <dgm:dir/>
          <dgm:resizeHandles val="exact"/>
        </dgm:presLayoutVars>
      </dgm:prSet>
      <dgm:spPr/>
      <dgm:t>
        <a:bodyPr/>
        <a:lstStyle/>
        <a:p>
          <a:endParaRPr lang="en-GB"/>
        </a:p>
      </dgm:t>
    </dgm:pt>
    <dgm:pt modelId="{D731A58D-DF2D-48F5-80E8-9463AAADA128}" type="pres">
      <dgm:prSet presAssocID="{4C44077C-EC6E-48C3-BD00-055BB0D69410}" presName="node" presStyleLbl="node1" presStyleIdx="0" presStyleCnt="3">
        <dgm:presLayoutVars>
          <dgm:bulletEnabled val="1"/>
        </dgm:presLayoutVars>
      </dgm:prSet>
      <dgm:spPr/>
      <dgm:t>
        <a:bodyPr/>
        <a:lstStyle/>
        <a:p>
          <a:endParaRPr lang="en-GB"/>
        </a:p>
      </dgm:t>
    </dgm:pt>
    <dgm:pt modelId="{4D1E6920-FA84-4D04-AAB5-F62DE466A0F5}" type="pres">
      <dgm:prSet presAssocID="{49531B4D-84B3-434E-A4BD-47AF2E3824AB}" presName="sibTrans" presStyleCnt="0"/>
      <dgm:spPr/>
      <dgm:t>
        <a:bodyPr/>
        <a:lstStyle/>
        <a:p>
          <a:endParaRPr lang="en-GB"/>
        </a:p>
      </dgm:t>
    </dgm:pt>
    <dgm:pt modelId="{3C13EB01-E4D3-45EA-9082-810341B4BDA5}" type="pres">
      <dgm:prSet presAssocID="{4E61F3FC-5A89-4F05-BCDB-B15841C11404}" presName="node" presStyleLbl="node1" presStyleIdx="1" presStyleCnt="3">
        <dgm:presLayoutVars>
          <dgm:bulletEnabled val="1"/>
        </dgm:presLayoutVars>
      </dgm:prSet>
      <dgm:spPr/>
      <dgm:t>
        <a:bodyPr/>
        <a:lstStyle/>
        <a:p>
          <a:endParaRPr lang="en-GB"/>
        </a:p>
      </dgm:t>
    </dgm:pt>
    <dgm:pt modelId="{73DB4B10-D8AE-4335-906C-69D9D3711DDD}" type="pres">
      <dgm:prSet presAssocID="{32AD4060-C8A5-443C-8F00-A522CC61A5BE}" presName="sibTrans" presStyleCnt="0"/>
      <dgm:spPr/>
    </dgm:pt>
    <dgm:pt modelId="{1EC4E14E-25C4-4BA8-9E0D-4946C12EA762}" type="pres">
      <dgm:prSet presAssocID="{BCDC8A08-E887-4BDF-BC3A-5A91CBF93AB6}" presName="node" presStyleLbl="node1" presStyleIdx="2" presStyleCnt="3">
        <dgm:presLayoutVars>
          <dgm:bulletEnabled val="1"/>
        </dgm:presLayoutVars>
      </dgm:prSet>
      <dgm:spPr/>
      <dgm:t>
        <a:bodyPr/>
        <a:lstStyle/>
        <a:p>
          <a:endParaRPr lang="en-GB"/>
        </a:p>
      </dgm:t>
    </dgm:pt>
  </dgm:ptLst>
  <dgm:cxnLst>
    <dgm:cxn modelId="{C182C1CF-108A-4498-85A0-A7E92BBCE150}" type="presOf" srcId="{BCDC8A08-E887-4BDF-BC3A-5A91CBF93AB6}" destId="{1EC4E14E-25C4-4BA8-9E0D-4946C12EA762}" srcOrd="0" destOrd="0" presId="urn:microsoft.com/office/officeart/2005/8/layout/default"/>
    <dgm:cxn modelId="{92C1E960-A7DA-44F2-A722-EBA7892C2E03}" type="presOf" srcId="{93B7B630-E4F8-4359-A1E5-45F20B1CF216}" destId="{AC965C13-64A1-43A1-83F6-C38A4A16F7AB}" srcOrd="0" destOrd="0" presId="urn:microsoft.com/office/officeart/2005/8/layout/default"/>
    <dgm:cxn modelId="{3D42486D-CFE4-4E73-8C43-99784A5DEA04}" type="presOf" srcId="{4E61F3FC-5A89-4F05-BCDB-B15841C11404}" destId="{3C13EB01-E4D3-45EA-9082-810341B4BDA5}" srcOrd="0" destOrd="0" presId="urn:microsoft.com/office/officeart/2005/8/layout/default"/>
    <dgm:cxn modelId="{A91135DF-16BA-4156-8B1D-B3DBF0C5B16F}" srcId="{93B7B630-E4F8-4359-A1E5-45F20B1CF216}" destId="{4E61F3FC-5A89-4F05-BCDB-B15841C11404}" srcOrd="1" destOrd="0" parTransId="{B028D097-4278-40F0-83E6-4110A4E4174C}" sibTransId="{32AD4060-C8A5-443C-8F00-A522CC61A5BE}"/>
    <dgm:cxn modelId="{6521CA10-E8F2-475A-9972-B25EEFAED7D3}" srcId="{93B7B630-E4F8-4359-A1E5-45F20B1CF216}" destId="{4C44077C-EC6E-48C3-BD00-055BB0D69410}" srcOrd="0" destOrd="0" parTransId="{6BE66DC9-EF34-4E45-94CD-81B1F65FF45C}" sibTransId="{49531B4D-84B3-434E-A4BD-47AF2E3824AB}"/>
    <dgm:cxn modelId="{6B9F5B4D-04DB-4587-A1B9-7081EC4213FF}" type="presOf" srcId="{4C44077C-EC6E-48C3-BD00-055BB0D69410}" destId="{D731A58D-DF2D-48F5-80E8-9463AAADA128}" srcOrd="0" destOrd="0" presId="urn:microsoft.com/office/officeart/2005/8/layout/default"/>
    <dgm:cxn modelId="{1FC34AB4-4406-4842-A219-053244611458}" srcId="{93B7B630-E4F8-4359-A1E5-45F20B1CF216}" destId="{BCDC8A08-E887-4BDF-BC3A-5A91CBF93AB6}" srcOrd="2" destOrd="0" parTransId="{4914E5D0-935A-4204-813F-C73B8F895202}" sibTransId="{DC033008-2FFC-49D4-8BA7-E6DF16CF281A}"/>
    <dgm:cxn modelId="{360083C7-3CF8-48D0-A42A-39C20DE28F3E}" type="presParOf" srcId="{AC965C13-64A1-43A1-83F6-C38A4A16F7AB}" destId="{D731A58D-DF2D-48F5-80E8-9463AAADA128}" srcOrd="0" destOrd="0" presId="urn:microsoft.com/office/officeart/2005/8/layout/default"/>
    <dgm:cxn modelId="{36EA452C-F691-40EE-BA5B-9E1CBE07880E}" type="presParOf" srcId="{AC965C13-64A1-43A1-83F6-C38A4A16F7AB}" destId="{4D1E6920-FA84-4D04-AAB5-F62DE466A0F5}" srcOrd="1" destOrd="0" presId="urn:microsoft.com/office/officeart/2005/8/layout/default"/>
    <dgm:cxn modelId="{A64D94B9-C28E-4A1D-BF91-E26923682DF7}" type="presParOf" srcId="{AC965C13-64A1-43A1-83F6-C38A4A16F7AB}" destId="{3C13EB01-E4D3-45EA-9082-810341B4BDA5}" srcOrd="2" destOrd="0" presId="urn:microsoft.com/office/officeart/2005/8/layout/default"/>
    <dgm:cxn modelId="{09B7DE90-7267-437B-A8F0-39358E454E28}" type="presParOf" srcId="{AC965C13-64A1-43A1-83F6-C38A4A16F7AB}" destId="{73DB4B10-D8AE-4335-906C-69D9D3711DDD}" srcOrd="3" destOrd="0" presId="urn:microsoft.com/office/officeart/2005/8/layout/default"/>
    <dgm:cxn modelId="{64683C79-9985-4B48-AF16-93AE45F4D1AE}" type="presParOf" srcId="{AC965C13-64A1-43A1-83F6-C38A4A16F7AB}" destId="{1EC4E14E-25C4-4BA8-9E0D-4946C12EA762}"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342B16-6E9A-4CF8-86D1-A0C153FDB404}"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GB"/>
        </a:p>
      </dgm:t>
    </dgm:pt>
    <dgm:pt modelId="{D66461BA-BE85-4197-95CA-A02CDA2FFED7}">
      <dgm:prSet/>
      <dgm:spPr/>
      <dgm:t>
        <a:bodyPr/>
        <a:lstStyle/>
        <a:p>
          <a:pPr rtl="0"/>
          <a:r>
            <a:rPr lang="en-ZA" b="1" smtClean="0">
              <a:solidFill>
                <a:schemeClr val="accent6"/>
              </a:solidFill>
            </a:rPr>
            <a:t>Voluntary Adoption of Framework</a:t>
          </a:r>
          <a:endParaRPr lang="en-GB">
            <a:solidFill>
              <a:schemeClr val="accent6"/>
            </a:solidFill>
          </a:endParaRPr>
        </a:p>
      </dgm:t>
    </dgm:pt>
    <dgm:pt modelId="{BF1BF6B4-5ED8-40FB-900B-FD43953B1F65}" type="parTrans" cxnId="{0EB8073B-D623-44FA-9912-1055CC760336}">
      <dgm:prSet/>
      <dgm:spPr/>
      <dgm:t>
        <a:bodyPr/>
        <a:lstStyle/>
        <a:p>
          <a:endParaRPr lang="en-GB">
            <a:solidFill>
              <a:schemeClr val="accent6"/>
            </a:solidFill>
          </a:endParaRPr>
        </a:p>
      </dgm:t>
    </dgm:pt>
    <dgm:pt modelId="{8BAB68FB-F558-4B15-9BD4-B69866838628}" type="sibTrans" cxnId="{0EB8073B-D623-44FA-9912-1055CC760336}">
      <dgm:prSet/>
      <dgm:spPr/>
      <dgm:t>
        <a:bodyPr/>
        <a:lstStyle/>
        <a:p>
          <a:endParaRPr lang="en-GB">
            <a:solidFill>
              <a:schemeClr val="accent6"/>
            </a:solidFill>
          </a:endParaRPr>
        </a:p>
      </dgm:t>
    </dgm:pt>
    <dgm:pt modelId="{CABB6078-A9B6-49F1-81D1-3839E52630C1}">
      <dgm:prSet/>
      <dgm:spPr/>
      <dgm:t>
        <a:bodyPr/>
        <a:lstStyle/>
        <a:p>
          <a:pPr rtl="0"/>
          <a:r>
            <a:rPr lang="en-ZA" b="1" dirty="0" smtClean="0">
              <a:solidFill>
                <a:schemeClr val="accent6"/>
              </a:solidFill>
            </a:rPr>
            <a:t>Reviewing Section 12 Establishment Notices of Municipalities</a:t>
          </a:r>
          <a:endParaRPr lang="en-GB" dirty="0">
            <a:solidFill>
              <a:schemeClr val="accent6"/>
            </a:solidFill>
          </a:endParaRPr>
        </a:p>
      </dgm:t>
    </dgm:pt>
    <dgm:pt modelId="{CC7F7E61-EF89-489F-A744-07EF11EDFFDE}" type="parTrans" cxnId="{EB31CFD8-0A61-498D-932F-C510C4967279}">
      <dgm:prSet/>
      <dgm:spPr/>
      <dgm:t>
        <a:bodyPr/>
        <a:lstStyle/>
        <a:p>
          <a:endParaRPr lang="en-GB">
            <a:solidFill>
              <a:schemeClr val="accent6"/>
            </a:solidFill>
          </a:endParaRPr>
        </a:p>
      </dgm:t>
    </dgm:pt>
    <dgm:pt modelId="{D6D02AF7-C6B7-48F5-B5CC-150A5C02437F}" type="sibTrans" cxnId="{EB31CFD8-0A61-498D-932F-C510C4967279}">
      <dgm:prSet/>
      <dgm:spPr/>
      <dgm:t>
        <a:bodyPr/>
        <a:lstStyle/>
        <a:p>
          <a:endParaRPr lang="en-GB">
            <a:solidFill>
              <a:schemeClr val="accent6"/>
            </a:solidFill>
          </a:endParaRPr>
        </a:p>
      </dgm:t>
    </dgm:pt>
    <dgm:pt modelId="{CDE33496-F861-4318-8E93-BCF6D147D405}">
      <dgm:prSet/>
      <dgm:spPr/>
      <dgm:t>
        <a:bodyPr/>
        <a:lstStyle/>
        <a:p>
          <a:pPr rtl="0"/>
          <a:r>
            <a:rPr lang="en-ZA" b="1" smtClean="0">
              <a:solidFill>
                <a:schemeClr val="accent6"/>
              </a:solidFill>
            </a:rPr>
            <a:t>Regulatory Framework </a:t>
          </a:r>
          <a:endParaRPr lang="en-GB">
            <a:solidFill>
              <a:schemeClr val="accent6"/>
            </a:solidFill>
          </a:endParaRPr>
        </a:p>
      </dgm:t>
    </dgm:pt>
    <dgm:pt modelId="{7BCB8B2B-5E36-4004-A030-626BE1BE642F}" type="parTrans" cxnId="{0757775C-F85D-4D86-A49B-837C2DF50369}">
      <dgm:prSet/>
      <dgm:spPr/>
      <dgm:t>
        <a:bodyPr/>
        <a:lstStyle/>
        <a:p>
          <a:endParaRPr lang="en-GB">
            <a:solidFill>
              <a:schemeClr val="accent6"/>
            </a:solidFill>
          </a:endParaRPr>
        </a:p>
      </dgm:t>
    </dgm:pt>
    <dgm:pt modelId="{81111C16-0069-483B-B573-545B4B366EF8}" type="sibTrans" cxnId="{0757775C-F85D-4D86-A49B-837C2DF50369}">
      <dgm:prSet/>
      <dgm:spPr/>
      <dgm:t>
        <a:bodyPr/>
        <a:lstStyle/>
        <a:p>
          <a:endParaRPr lang="en-GB">
            <a:solidFill>
              <a:schemeClr val="accent6"/>
            </a:solidFill>
          </a:endParaRPr>
        </a:p>
      </dgm:t>
    </dgm:pt>
    <dgm:pt modelId="{4C4A3662-0CFF-40C7-9A68-1959F7B67E92}" type="pres">
      <dgm:prSet presAssocID="{C9342B16-6E9A-4CF8-86D1-A0C153FDB404}" presName="CompostProcess" presStyleCnt="0">
        <dgm:presLayoutVars>
          <dgm:dir/>
          <dgm:resizeHandles val="exact"/>
        </dgm:presLayoutVars>
      </dgm:prSet>
      <dgm:spPr/>
      <dgm:t>
        <a:bodyPr/>
        <a:lstStyle/>
        <a:p>
          <a:endParaRPr lang="en-US"/>
        </a:p>
      </dgm:t>
    </dgm:pt>
    <dgm:pt modelId="{8AF7BAA2-A7B7-4E5F-8E30-562E62D97E5B}" type="pres">
      <dgm:prSet presAssocID="{C9342B16-6E9A-4CF8-86D1-A0C153FDB404}" presName="arrow" presStyleLbl="bgShp" presStyleIdx="0" presStyleCnt="1"/>
      <dgm:spPr/>
    </dgm:pt>
    <dgm:pt modelId="{A9210774-BA7B-49E7-8098-9FC68B63AD9B}" type="pres">
      <dgm:prSet presAssocID="{C9342B16-6E9A-4CF8-86D1-A0C153FDB404}" presName="linearProcess" presStyleCnt="0"/>
      <dgm:spPr/>
    </dgm:pt>
    <dgm:pt modelId="{8B2B8B6A-D059-4B39-951A-FC4F04EE101B}" type="pres">
      <dgm:prSet presAssocID="{D66461BA-BE85-4197-95CA-A02CDA2FFED7}" presName="textNode" presStyleLbl="node1" presStyleIdx="0" presStyleCnt="3">
        <dgm:presLayoutVars>
          <dgm:bulletEnabled val="1"/>
        </dgm:presLayoutVars>
      </dgm:prSet>
      <dgm:spPr/>
      <dgm:t>
        <a:bodyPr/>
        <a:lstStyle/>
        <a:p>
          <a:endParaRPr lang="en-US"/>
        </a:p>
      </dgm:t>
    </dgm:pt>
    <dgm:pt modelId="{C22E0F8B-7758-4FD3-9690-991A223564AD}" type="pres">
      <dgm:prSet presAssocID="{8BAB68FB-F558-4B15-9BD4-B69866838628}" presName="sibTrans" presStyleCnt="0"/>
      <dgm:spPr/>
    </dgm:pt>
    <dgm:pt modelId="{4A484553-C4A0-44F7-A770-3FE40590EA9B}" type="pres">
      <dgm:prSet presAssocID="{CABB6078-A9B6-49F1-81D1-3839E52630C1}" presName="textNode" presStyleLbl="node1" presStyleIdx="1" presStyleCnt="3">
        <dgm:presLayoutVars>
          <dgm:bulletEnabled val="1"/>
        </dgm:presLayoutVars>
      </dgm:prSet>
      <dgm:spPr/>
      <dgm:t>
        <a:bodyPr/>
        <a:lstStyle/>
        <a:p>
          <a:endParaRPr lang="en-US"/>
        </a:p>
      </dgm:t>
    </dgm:pt>
    <dgm:pt modelId="{A354AF5E-7BD2-4A16-A1A6-089DC6513499}" type="pres">
      <dgm:prSet presAssocID="{D6D02AF7-C6B7-48F5-B5CC-150A5C02437F}" presName="sibTrans" presStyleCnt="0"/>
      <dgm:spPr/>
    </dgm:pt>
    <dgm:pt modelId="{1DA872E4-10A9-43CE-BCBE-5A4097653A63}" type="pres">
      <dgm:prSet presAssocID="{CDE33496-F861-4318-8E93-BCF6D147D405}" presName="textNode" presStyleLbl="node1" presStyleIdx="2" presStyleCnt="3">
        <dgm:presLayoutVars>
          <dgm:bulletEnabled val="1"/>
        </dgm:presLayoutVars>
      </dgm:prSet>
      <dgm:spPr/>
      <dgm:t>
        <a:bodyPr/>
        <a:lstStyle/>
        <a:p>
          <a:endParaRPr lang="en-US"/>
        </a:p>
      </dgm:t>
    </dgm:pt>
  </dgm:ptLst>
  <dgm:cxnLst>
    <dgm:cxn modelId="{EB31CFD8-0A61-498D-932F-C510C4967279}" srcId="{C9342B16-6E9A-4CF8-86D1-A0C153FDB404}" destId="{CABB6078-A9B6-49F1-81D1-3839E52630C1}" srcOrd="1" destOrd="0" parTransId="{CC7F7E61-EF89-489F-A744-07EF11EDFFDE}" sibTransId="{D6D02AF7-C6B7-48F5-B5CC-150A5C02437F}"/>
    <dgm:cxn modelId="{0EB8073B-D623-44FA-9912-1055CC760336}" srcId="{C9342B16-6E9A-4CF8-86D1-A0C153FDB404}" destId="{D66461BA-BE85-4197-95CA-A02CDA2FFED7}" srcOrd="0" destOrd="0" parTransId="{BF1BF6B4-5ED8-40FB-900B-FD43953B1F65}" sibTransId="{8BAB68FB-F558-4B15-9BD4-B69866838628}"/>
    <dgm:cxn modelId="{0757775C-F85D-4D86-A49B-837C2DF50369}" srcId="{C9342B16-6E9A-4CF8-86D1-A0C153FDB404}" destId="{CDE33496-F861-4318-8E93-BCF6D147D405}" srcOrd="2" destOrd="0" parTransId="{7BCB8B2B-5E36-4004-A030-626BE1BE642F}" sibTransId="{81111C16-0069-483B-B573-545B4B366EF8}"/>
    <dgm:cxn modelId="{B595DD10-5B7C-49C3-B40C-F8E4BC306F49}" type="presOf" srcId="{D66461BA-BE85-4197-95CA-A02CDA2FFED7}" destId="{8B2B8B6A-D059-4B39-951A-FC4F04EE101B}" srcOrd="0" destOrd="0" presId="urn:microsoft.com/office/officeart/2005/8/layout/hProcess9"/>
    <dgm:cxn modelId="{A3EB2939-4076-4C43-AB4D-1ED0A4F0C906}" type="presOf" srcId="{CABB6078-A9B6-49F1-81D1-3839E52630C1}" destId="{4A484553-C4A0-44F7-A770-3FE40590EA9B}" srcOrd="0" destOrd="0" presId="urn:microsoft.com/office/officeart/2005/8/layout/hProcess9"/>
    <dgm:cxn modelId="{FE260C75-25C6-4F94-BEA9-A1D3B98C4F8A}" type="presOf" srcId="{CDE33496-F861-4318-8E93-BCF6D147D405}" destId="{1DA872E4-10A9-43CE-BCBE-5A4097653A63}" srcOrd="0" destOrd="0" presId="urn:microsoft.com/office/officeart/2005/8/layout/hProcess9"/>
    <dgm:cxn modelId="{59753862-BCB7-4A39-814A-5B463CB6B48D}" type="presOf" srcId="{C9342B16-6E9A-4CF8-86D1-A0C153FDB404}" destId="{4C4A3662-0CFF-40C7-9A68-1959F7B67E92}" srcOrd="0" destOrd="0" presId="urn:microsoft.com/office/officeart/2005/8/layout/hProcess9"/>
    <dgm:cxn modelId="{0778A035-2E2F-4E16-84AD-79674BE1F5F6}" type="presParOf" srcId="{4C4A3662-0CFF-40C7-9A68-1959F7B67E92}" destId="{8AF7BAA2-A7B7-4E5F-8E30-562E62D97E5B}" srcOrd="0" destOrd="0" presId="urn:microsoft.com/office/officeart/2005/8/layout/hProcess9"/>
    <dgm:cxn modelId="{6C2534FF-2527-4A20-AB0B-8FF649D1081B}" type="presParOf" srcId="{4C4A3662-0CFF-40C7-9A68-1959F7B67E92}" destId="{A9210774-BA7B-49E7-8098-9FC68B63AD9B}" srcOrd="1" destOrd="0" presId="urn:microsoft.com/office/officeart/2005/8/layout/hProcess9"/>
    <dgm:cxn modelId="{65A8C9F3-0798-4A2F-9167-32B679BFA0AC}" type="presParOf" srcId="{A9210774-BA7B-49E7-8098-9FC68B63AD9B}" destId="{8B2B8B6A-D059-4B39-951A-FC4F04EE101B}" srcOrd="0" destOrd="0" presId="urn:microsoft.com/office/officeart/2005/8/layout/hProcess9"/>
    <dgm:cxn modelId="{67FD5554-0317-448B-B705-118EDB4879A0}" type="presParOf" srcId="{A9210774-BA7B-49E7-8098-9FC68B63AD9B}" destId="{C22E0F8B-7758-4FD3-9690-991A223564AD}" srcOrd="1" destOrd="0" presId="urn:microsoft.com/office/officeart/2005/8/layout/hProcess9"/>
    <dgm:cxn modelId="{C38AAF0F-A842-4FBB-B166-38FB288BB19D}" type="presParOf" srcId="{A9210774-BA7B-49E7-8098-9FC68B63AD9B}" destId="{4A484553-C4A0-44F7-A770-3FE40590EA9B}" srcOrd="2" destOrd="0" presId="urn:microsoft.com/office/officeart/2005/8/layout/hProcess9"/>
    <dgm:cxn modelId="{D52EDB7B-19DD-4FFE-9803-7170CAF979D9}" type="presParOf" srcId="{A9210774-BA7B-49E7-8098-9FC68B63AD9B}" destId="{A354AF5E-7BD2-4A16-A1A6-089DC6513499}" srcOrd="3" destOrd="0" presId="urn:microsoft.com/office/officeart/2005/8/layout/hProcess9"/>
    <dgm:cxn modelId="{EF9FB762-DDA2-412F-B0A8-D7D34C9C62AA}" type="presParOf" srcId="{A9210774-BA7B-49E7-8098-9FC68B63AD9B}" destId="{1DA872E4-10A9-43CE-BCBE-5A4097653A6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5A5FBC-A23A-4625-A73D-5E337CD8E5A8}"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en-ZA"/>
        </a:p>
      </dgm:t>
    </dgm:pt>
    <dgm:pt modelId="{CE10D9FA-61BA-4D2D-A56A-F8D0A58DEE40}">
      <dgm:prSet phldrT="[Text]" custT="1"/>
      <dgm:spPr>
        <a:xfrm>
          <a:off x="947104" y="24289"/>
          <a:ext cx="1704342" cy="961308"/>
        </a:xfrm>
      </dgm:spPr>
      <dgm:t>
        <a:bodyPr/>
        <a:lstStyle/>
        <a:p>
          <a:r>
            <a:rPr lang="en-ZA" sz="1800" b="1" dirty="0">
              <a:latin typeface="Calibri" panose="020F0502020204030204"/>
              <a:ea typeface="+mn-ea"/>
              <a:cs typeface="+mn-cs"/>
            </a:rPr>
            <a:t>Induction by the municipality (upon Councils being constituted)</a:t>
          </a:r>
        </a:p>
      </dgm:t>
    </dgm:pt>
    <dgm:pt modelId="{90C04352-D97F-47AD-BAB9-DDBD363754F7}" type="parTrans" cxnId="{266E7B93-7D82-4FCF-AE88-3E6CE0703677}">
      <dgm:prSet/>
      <dgm:spPr/>
      <dgm:t>
        <a:bodyPr/>
        <a:lstStyle/>
        <a:p>
          <a:endParaRPr lang="en-ZA">
            <a:solidFill>
              <a:schemeClr val="accent5">
                <a:lumMod val="60000"/>
                <a:lumOff val="40000"/>
              </a:schemeClr>
            </a:solidFill>
          </a:endParaRPr>
        </a:p>
      </dgm:t>
    </dgm:pt>
    <dgm:pt modelId="{B860B6EB-28BB-4106-92FA-8A1004A51AF9}" type="sibTrans" cxnId="{266E7B93-7D82-4FCF-AE88-3E6CE0703677}">
      <dgm:prSet/>
      <dgm:spPr/>
      <dgm:t>
        <a:bodyPr/>
        <a:lstStyle/>
        <a:p>
          <a:endParaRPr lang="en-ZA">
            <a:solidFill>
              <a:schemeClr val="accent5">
                <a:lumMod val="60000"/>
                <a:lumOff val="40000"/>
              </a:schemeClr>
            </a:solidFill>
          </a:endParaRPr>
        </a:p>
      </dgm:t>
    </dgm:pt>
    <dgm:pt modelId="{81C5B814-3FF5-4CEE-BF95-C16341907B1F}">
      <dgm:prSet phldrT="[Text]" custT="1"/>
      <dgm:spPr>
        <a:xfrm>
          <a:off x="1948472" y="1136148"/>
          <a:ext cx="2009722" cy="961308"/>
        </a:xfrm>
      </dgm:spPr>
      <dgm:t>
        <a:bodyPr/>
        <a:lstStyle/>
        <a:p>
          <a:r>
            <a:rPr lang="en-ZA" sz="1800" b="1" dirty="0">
              <a:latin typeface="Calibri" panose="020F0502020204030204"/>
              <a:ea typeface="+mn-ea"/>
              <a:cs typeface="+mn-cs"/>
            </a:rPr>
            <a:t>Generic Induction</a:t>
          </a:r>
        </a:p>
      </dgm:t>
    </dgm:pt>
    <dgm:pt modelId="{7AD9A2EC-60D1-4485-84AD-ECAE0C61AAB4}" type="parTrans" cxnId="{52A10B7E-0A11-46E5-9BE7-21DF805FC71D}">
      <dgm:prSet/>
      <dgm:spPr/>
      <dgm:t>
        <a:bodyPr/>
        <a:lstStyle/>
        <a:p>
          <a:endParaRPr lang="en-ZA">
            <a:solidFill>
              <a:schemeClr val="accent5">
                <a:lumMod val="60000"/>
                <a:lumOff val="40000"/>
              </a:schemeClr>
            </a:solidFill>
          </a:endParaRPr>
        </a:p>
      </dgm:t>
    </dgm:pt>
    <dgm:pt modelId="{393111A5-1F1C-4E16-9D7A-2A0AE9BB6DE1}" type="sibTrans" cxnId="{52A10B7E-0A11-46E5-9BE7-21DF805FC71D}">
      <dgm:prSet/>
      <dgm:spPr/>
      <dgm:t>
        <a:bodyPr/>
        <a:lstStyle/>
        <a:p>
          <a:endParaRPr lang="en-ZA">
            <a:solidFill>
              <a:schemeClr val="accent5">
                <a:lumMod val="60000"/>
                <a:lumOff val="40000"/>
              </a:schemeClr>
            </a:solidFill>
          </a:endParaRPr>
        </a:p>
      </dgm:t>
    </dgm:pt>
    <dgm:pt modelId="{6DCAF3D7-2D91-494B-8886-DC84FE0FCD58}">
      <dgm:prSet phldrT="[Text]" custT="1"/>
      <dgm:spPr>
        <a:xfrm>
          <a:off x="3242353" y="2195911"/>
          <a:ext cx="1980662" cy="961308"/>
        </a:xfrm>
      </dgm:spPr>
      <dgm:t>
        <a:bodyPr/>
        <a:lstStyle/>
        <a:p>
          <a:r>
            <a:rPr lang="en-ZA" sz="1800" b="1" dirty="0">
              <a:latin typeface="Calibri" panose="020F0502020204030204"/>
              <a:ea typeface="+mn-ea"/>
              <a:cs typeface="+mn-cs"/>
            </a:rPr>
            <a:t>Portfolio Based Induction</a:t>
          </a:r>
        </a:p>
      </dgm:t>
    </dgm:pt>
    <dgm:pt modelId="{2F03D49E-266C-4C8A-933B-3F1E14CDD1FB}" type="parTrans" cxnId="{E6C35E30-11B4-4D97-B4EE-6B7D5C798123}">
      <dgm:prSet/>
      <dgm:spPr/>
      <dgm:t>
        <a:bodyPr/>
        <a:lstStyle/>
        <a:p>
          <a:endParaRPr lang="en-ZA">
            <a:solidFill>
              <a:schemeClr val="accent5">
                <a:lumMod val="60000"/>
                <a:lumOff val="40000"/>
              </a:schemeClr>
            </a:solidFill>
          </a:endParaRPr>
        </a:p>
      </dgm:t>
    </dgm:pt>
    <dgm:pt modelId="{7DB20C2D-B225-46AF-9255-8C8AE21989F5}" type="sibTrans" cxnId="{E6C35E30-11B4-4D97-B4EE-6B7D5C798123}">
      <dgm:prSet/>
      <dgm:spPr/>
      <dgm:t>
        <a:bodyPr/>
        <a:lstStyle/>
        <a:p>
          <a:endParaRPr lang="en-ZA">
            <a:solidFill>
              <a:schemeClr val="accent5">
                <a:lumMod val="60000"/>
                <a:lumOff val="40000"/>
              </a:schemeClr>
            </a:solidFill>
          </a:endParaRPr>
        </a:p>
      </dgm:t>
    </dgm:pt>
    <dgm:pt modelId="{14DDCF99-4161-46DE-B232-309623E788B1}" type="pres">
      <dgm:prSet presAssocID="{0D5A5FBC-A23A-4625-A73D-5E337CD8E5A8}" presName="rootnode" presStyleCnt="0">
        <dgm:presLayoutVars>
          <dgm:chMax/>
          <dgm:chPref/>
          <dgm:dir/>
          <dgm:animLvl val="lvl"/>
        </dgm:presLayoutVars>
      </dgm:prSet>
      <dgm:spPr/>
      <dgm:t>
        <a:bodyPr/>
        <a:lstStyle/>
        <a:p>
          <a:endParaRPr lang="en-GB"/>
        </a:p>
      </dgm:t>
    </dgm:pt>
    <dgm:pt modelId="{EB520F39-73B7-4C29-B1E0-CB2B78A15453}" type="pres">
      <dgm:prSet presAssocID="{CE10D9FA-61BA-4D2D-A56A-F8D0A58DEE40}" presName="composite" presStyleCnt="0"/>
      <dgm:spPr/>
    </dgm:pt>
    <dgm:pt modelId="{80E7B0D7-F572-4911-9436-2BB0990DF953}" type="pres">
      <dgm:prSet presAssocID="{CE10D9FA-61BA-4D2D-A56A-F8D0A58DEE40}" presName="bentUpArrow1" presStyleLbl="alignImgPlace1" presStyleIdx="0" presStyleCnt="2" custScaleX="73940" custLinFactNeighborX="20242" custLinFactNeighborY="-155"/>
      <dgm:spPr>
        <a:xfrm rot="5400000">
          <a:off x="1226962" y="1042198"/>
          <a:ext cx="815820" cy="686742"/>
        </a:xfrm>
        <a:prstGeom prst="bentUpArrow">
          <a:avLst>
            <a:gd name="adj1" fmla="val 32840"/>
            <a:gd name="adj2" fmla="val 25000"/>
            <a:gd name="adj3" fmla="val 35780"/>
          </a:avLst>
        </a:prstGeom>
      </dgm:spPr>
    </dgm:pt>
    <dgm:pt modelId="{DB02F8B1-59C8-4E0C-929B-66C4869F88CB}" type="pres">
      <dgm:prSet presAssocID="{CE10D9FA-61BA-4D2D-A56A-F8D0A58DEE40}" presName="ParentText" presStyleLbl="node1" presStyleIdx="0" presStyleCnt="3" custScaleX="124100" custLinFactNeighborX="21100" custLinFactNeighborY="645">
        <dgm:presLayoutVars>
          <dgm:chMax val="1"/>
          <dgm:chPref val="1"/>
          <dgm:bulletEnabled val="1"/>
        </dgm:presLayoutVars>
      </dgm:prSet>
      <dgm:spPr>
        <a:prstGeom prst="roundRect">
          <a:avLst/>
        </a:prstGeom>
      </dgm:spPr>
      <dgm:t>
        <a:bodyPr/>
        <a:lstStyle/>
        <a:p>
          <a:endParaRPr lang="en-GB"/>
        </a:p>
      </dgm:t>
    </dgm:pt>
    <dgm:pt modelId="{7DB2D6F9-99E1-407C-A399-E5F342C84891}" type="pres">
      <dgm:prSet presAssocID="{CE10D9FA-61BA-4D2D-A56A-F8D0A58DEE40}" presName="ChildText" presStyleLbl="revTx" presStyleIdx="0" presStyleCnt="2">
        <dgm:presLayoutVars>
          <dgm:chMax val="0"/>
          <dgm:chPref val="0"/>
          <dgm:bulletEnabled val="1"/>
        </dgm:presLayoutVars>
      </dgm:prSet>
      <dgm:spPr>
        <a:xfrm>
          <a:off x="2196177" y="109771"/>
          <a:ext cx="998852" cy="776972"/>
        </a:xfrm>
        <a:prstGeom prst="rect">
          <a:avLst/>
        </a:prstGeom>
      </dgm:spPr>
    </dgm:pt>
    <dgm:pt modelId="{0B9889D7-E608-49A2-A4FA-36BFC753E2F2}" type="pres">
      <dgm:prSet presAssocID="{B860B6EB-28BB-4106-92FA-8A1004A51AF9}" presName="sibTrans" presStyleCnt="0"/>
      <dgm:spPr/>
    </dgm:pt>
    <dgm:pt modelId="{CA96B8D9-8D79-4E46-B153-C0EBD2DD2E3B}" type="pres">
      <dgm:prSet presAssocID="{81C5B814-3FF5-4CEE-BF95-C16341907B1F}" presName="composite" presStyleCnt="0"/>
      <dgm:spPr/>
    </dgm:pt>
    <dgm:pt modelId="{5553980A-95FC-411C-9CBA-DC81573C5644}" type="pres">
      <dgm:prSet presAssocID="{81C5B814-3FF5-4CEE-BF95-C16341907B1F}" presName="bentUpArrow1" presStyleLbl="alignImgPlace1" presStyleIdx="1" presStyleCnt="2"/>
      <dgm:spPr>
        <a:xfrm rot="5400000">
          <a:off x="2409747" y="2002309"/>
          <a:ext cx="815820" cy="928783"/>
        </a:xfrm>
        <a:prstGeom prst="bentUpArrow">
          <a:avLst>
            <a:gd name="adj1" fmla="val 32840"/>
            <a:gd name="adj2" fmla="val 25000"/>
            <a:gd name="adj3" fmla="val 35780"/>
          </a:avLst>
        </a:prstGeom>
      </dgm:spPr>
    </dgm:pt>
    <dgm:pt modelId="{1FDBBBF1-C191-4703-9067-8235DF450EF9}" type="pres">
      <dgm:prSet presAssocID="{81C5B814-3FF5-4CEE-BF95-C16341907B1F}" presName="ParentText" presStyleLbl="node1" presStyleIdx="1" presStyleCnt="3" custScaleX="146336" custLinFactNeighborX="5319" custLinFactNeighborY="3973">
        <dgm:presLayoutVars>
          <dgm:chMax val="1"/>
          <dgm:chPref val="1"/>
          <dgm:bulletEnabled val="1"/>
        </dgm:presLayoutVars>
      </dgm:prSet>
      <dgm:spPr>
        <a:prstGeom prst="roundRect">
          <a:avLst>
            <a:gd name="adj" fmla="val 16670"/>
          </a:avLst>
        </a:prstGeom>
      </dgm:spPr>
      <dgm:t>
        <a:bodyPr/>
        <a:lstStyle/>
        <a:p>
          <a:endParaRPr lang="en-GB"/>
        </a:p>
      </dgm:t>
    </dgm:pt>
    <dgm:pt modelId="{D1A9DB62-1BA7-4A6B-9EE6-CE4AA58207F4}" type="pres">
      <dgm:prSet presAssocID="{81C5B814-3FF5-4CEE-BF95-C16341907B1F}" presName="ChildText" presStyleLbl="revTx" presStyleIdx="1" presStyleCnt="2">
        <dgm:presLayoutVars>
          <dgm:chMax val="0"/>
          <dgm:chPref val="0"/>
          <dgm:bulletEnabled val="1"/>
        </dgm:presLayoutVars>
      </dgm:prSet>
      <dgm:spPr>
        <a:xfrm>
          <a:off x="3566966" y="1189638"/>
          <a:ext cx="998852" cy="776972"/>
        </a:xfrm>
        <a:prstGeom prst="rect">
          <a:avLst/>
        </a:prstGeom>
      </dgm:spPr>
    </dgm:pt>
    <dgm:pt modelId="{BDD3AD42-D9E6-45A9-99E8-A0048F329E2F}" type="pres">
      <dgm:prSet presAssocID="{393111A5-1F1C-4E16-9D7A-2A0AE9BB6DE1}" presName="sibTrans" presStyleCnt="0"/>
      <dgm:spPr/>
    </dgm:pt>
    <dgm:pt modelId="{A0BAFEF8-9645-4ACD-8319-9B14EDB6B0AF}" type="pres">
      <dgm:prSet presAssocID="{6DCAF3D7-2D91-494B-8886-DC84FE0FCD58}" presName="composite" presStyleCnt="0"/>
      <dgm:spPr/>
    </dgm:pt>
    <dgm:pt modelId="{1A39AA84-2155-4E91-BD94-806957106288}" type="pres">
      <dgm:prSet presAssocID="{6DCAF3D7-2D91-494B-8886-DC84FE0FCD58}" presName="ParentText" presStyleLbl="node1" presStyleIdx="2" presStyleCnt="3" custScaleX="144220" custLinFactNeighborX="10837" custLinFactNeighborY="1882">
        <dgm:presLayoutVars>
          <dgm:chMax val="1"/>
          <dgm:chPref val="1"/>
          <dgm:bulletEnabled val="1"/>
        </dgm:presLayoutVars>
      </dgm:prSet>
      <dgm:spPr>
        <a:prstGeom prst="roundRect">
          <a:avLst>
            <a:gd name="adj" fmla="val 16670"/>
          </a:avLst>
        </a:prstGeom>
      </dgm:spPr>
      <dgm:t>
        <a:bodyPr/>
        <a:lstStyle/>
        <a:p>
          <a:endParaRPr lang="en-GB"/>
        </a:p>
      </dgm:t>
    </dgm:pt>
  </dgm:ptLst>
  <dgm:cxnLst>
    <dgm:cxn modelId="{6253F55A-AD86-4441-B500-2551CAB99B83}" type="presOf" srcId="{6DCAF3D7-2D91-494B-8886-DC84FE0FCD58}" destId="{1A39AA84-2155-4E91-BD94-806957106288}" srcOrd="0" destOrd="0" presId="urn:microsoft.com/office/officeart/2005/8/layout/StepDownProcess"/>
    <dgm:cxn modelId="{96EC78E6-002E-4F6B-AF49-FB4EB6629F8D}" type="presOf" srcId="{81C5B814-3FF5-4CEE-BF95-C16341907B1F}" destId="{1FDBBBF1-C191-4703-9067-8235DF450EF9}" srcOrd="0" destOrd="0" presId="urn:microsoft.com/office/officeart/2005/8/layout/StepDownProcess"/>
    <dgm:cxn modelId="{E6C35E30-11B4-4D97-B4EE-6B7D5C798123}" srcId="{0D5A5FBC-A23A-4625-A73D-5E337CD8E5A8}" destId="{6DCAF3D7-2D91-494B-8886-DC84FE0FCD58}" srcOrd="2" destOrd="0" parTransId="{2F03D49E-266C-4C8A-933B-3F1E14CDD1FB}" sibTransId="{7DB20C2D-B225-46AF-9255-8C8AE21989F5}"/>
    <dgm:cxn modelId="{843384E8-9F7B-48F0-BF7D-F7EFF4883517}" type="presOf" srcId="{0D5A5FBC-A23A-4625-A73D-5E337CD8E5A8}" destId="{14DDCF99-4161-46DE-B232-309623E788B1}" srcOrd="0" destOrd="0" presId="urn:microsoft.com/office/officeart/2005/8/layout/StepDownProcess"/>
    <dgm:cxn modelId="{52A10B7E-0A11-46E5-9BE7-21DF805FC71D}" srcId="{0D5A5FBC-A23A-4625-A73D-5E337CD8E5A8}" destId="{81C5B814-3FF5-4CEE-BF95-C16341907B1F}" srcOrd="1" destOrd="0" parTransId="{7AD9A2EC-60D1-4485-84AD-ECAE0C61AAB4}" sibTransId="{393111A5-1F1C-4E16-9D7A-2A0AE9BB6DE1}"/>
    <dgm:cxn modelId="{8EDB6ECC-A7DE-4A7F-9399-002255B58B41}" type="presOf" srcId="{CE10D9FA-61BA-4D2D-A56A-F8D0A58DEE40}" destId="{DB02F8B1-59C8-4E0C-929B-66C4869F88CB}" srcOrd="0" destOrd="0" presId="urn:microsoft.com/office/officeart/2005/8/layout/StepDownProcess"/>
    <dgm:cxn modelId="{266E7B93-7D82-4FCF-AE88-3E6CE0703677}" srcId="{0D5A5FBC-A23A-4625-A73D-5E337CD8E5A8}" destId="{CE10D9FA-61BA-4D2D-A56A-F8D0A58DEE40}" srcOrd="0" destOrd="0" parTransId="{90C04352-D97F-47AD-BAB9-DDBD363754F7}" sibTransId="{B860B6EB-28BB-4106-92FA-8A1004A51AF9}"/>
    <dgm:cxn modelId="{135A0A4F-6234-49C4-855A-57E35AAC4F28}" type="presParOf" srcId="{14DDCF99-4161-46DE-B232-309623E788B1}" destId="{EB520F39-73B7-4C29-B1E0-CB2B78A15453}" srcOrd="0" destOrd="0" presId="urn:microsoft.com/office/officeart/2005/8/layout/StepDownProcess"/>
    <dgm:cxn modelId="{81B5761E-3E19-4D62-94B2-943403ABD6CA}" type="presParOf" srcId="{EB520F39-73B7-4C29-B1E0-CB2B78A15453}" destId="{80E7B0D7-F572-4911-9436-2BB0990DF953}" srcOrd="0" destOrd="0" presId="urn:microsoft.com/office/officeart/2005/8/layout/StepDownProcess"/>
    <dgm:cxn modelId="{C19CD181-C1A7-4091-977D-64F9457C6BC6}" type="presParOf" srcId="{EB520F39-73B7-4C29-B1E0-CB2B78A15453}" destId="{DB02F8B1-59C8-4E0C-929B-66C4869F88CB}" srcOrd="1" destOrd="0" presId="urn:microsoft.com/office/officeart/2005/8/layout/StepDownProcess"/>
    <dgm:cxn modelId="{EB2A06F6-B7C5-4DF1-B4AC-BD77CF1B2B53}" type="presParOf" srcId="{EB520F39-73B7-4C29-B1E0-CB2B78A15453}" destId="{7DB2D6F9-99E1-407C-A399-E5F342C84891}" srcOrd="2" destOrd="0" presId="urn:microsoft.com/office/officeart/2005/8/layout/StepDownProcess"/>
    <dgm:cxn modelId="{4849182E-243C-4908-BCC1-3ECC07C908AC}" type="presParOf" srcId="{14DDCF99-4161-46DE-B232-309623E788B1}" destId="{0B9889D7-E608-49A2-A4FA-36BFC753E2F2}" srcOrd="1" destOrd="0" presId="urn:microsoft.com/office/officeart/2005/8/layout/StepDownProcess"/>
    <dgm:cxn modelId="{D17F3D67-DA0C-499B-857D-C90FC5E30C1A}" type="presParOf" srcId="{14DDCF99-4161-46DE-B232-309623E788B1}" destId="{CA96B8D9-8D79-4E46-B153-C0EBD2DD2E3B}" srcOrd="2" destOrd="0" presId="urn:microsoft.com/office/officeart/2005/8/layout/StepDownProcess"/>
    <dgm:cxn modelId="{D8374C33-3689-4F38-B9D6-2515E43804DE}" type="presParOf" srcId="{CA96B8D9-8D79-4E46-B153-C0EBD2DD2E3B}" destId="{5553980A-95FC-411C-9CBA-DC81573C5644}" srcOrd="0" destOrd="0" presId="urn:microsoft.com/office/officeart/2005/8/layout/StepDownProcess"/>
    <dgm:cxn modelId="{F73284F6-121C-4655-B69E-A3703CCB549F}" type="presParOf" srcId="{CA96B8D9-8D79-4E46-B153-C0EBD2DD2E3B}" destId="{1FDBBBF1-C191-4703-9067-8235DF450EF9}" srcOrd="1" destOrd="0" presId="urn:microsoft.com/office/officeart/2005/8/layout/StepDownProcess"/>
    <dgm:cxn modelId="{FE2C0C3C-8501-424A-97B3-3A756E72488D}" type="presParOf" srcId="{CA96B8D9-8D79-4E46-B153-C0EBD2DD2E3B}" destId="{D1A9DB62-1BA7-4A6B-9EE6-CE4AA58207F4}" srcOrd="2" destOrd="0" presId="urn:microsoft.com/office/officeart/2005/8/layout/StepDownProcess"/>
    <dgm:cxn modelId="{66B302EA-1BE6-41DF-9935-61C97DBC3297}" type="presParOf" srcId="{14DDCF99-4161-46DE-B232-309623E788B1}" destId="{BDD3AD42-D9E6-45A9-99E8-A0048F329E2F}" srcOrd="3" destOrd="0" presId="urn:microsoft.com/office/officeart/2005/8/layout/StepDownProcess"/>
    <dgm:cxn modelId="{C8AC5E18-3675-4B9A-95F5-53424E4E386E}" type="presParOf" srcId="{14DDCF99-4161-46DE-B232-309623E788B1}" destId="{A0BAFEF8-9645-4ACD-8319-9B14EDB6B0AF}" srcOrd="4" destOrd="0" presId="urn:microsoft.com/office/officeart/2005/8/layout/StepDownProcess"/>
    <dgm:cxn modelId="{3B316888-6F33-4E60-AEA6-7105DA04707A}" type="presParOf" srcId="{A0BAFEF8-9645-4ACD-8319-9B14EDB6B0AF}" destId="{1A39AA84-2155-4E91-BD94-806957106288}" srcOrd="0" destOrd="0" presId="urn:microsoft.com/office/officeart/2005/8/layout/StepDownProcess"/>
  </dgm:cxnLst>
  <dgm:b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F65A0-58A6-4ECF-8DC9-A20C81C65BDD}">
      <dsp:nvSpPr>
        <dsp:cNvPr id="0" name=""/>
        <dsp:cNvSpPr/>
      </dsp:nvSpPr>
      <dsp:spPr>
        <a:xfrm>
          <a:off x="251652" y="939256"/>
          <a:ext cx="2188245" cy="1804844"/>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ctr" defTabSz="666750" rtl="0">
            <a:lnSpc>
              <a:spcPct val="90000"/>
            </a:lnSpc>
            <a:spcBef>
              <a:spcPct val="0"/>
            </a:spcBef>
            <a:spcAft>
              <a:spcPct val="15000"/>
            </a:spcAft>
            <a:buChar char="••"/>
          </a:pPr>
          <a:r>
            <a:rPr lang="en-US" sz="1500" kern="1200" dirty="0" smtClean="0">
              <a:solidFill>
                <a:schemeClr val="accent6"/>
              </a:solidFill>
            </a:rPr>
            <a:t>Voter Registration </a:t>
          </a:r>
          <a:endParaRPr lang="en-GB" sz="1500" kern="1200" dirty="0">
            <a:solidFill>
              <a:schemeClr val="accent6"/>
            </a:solidFill>
          </a:endParaRPr>
        </a:p>
        <a:p>
          <a:pPr marL="114300" lvl="1" indent="-114300" algn="ctr" defTabSz="666750" rtl="0">
            <a:lnSpc>
              <a:spcPct val="90000"/>
            </a:lnSpc>
            <a:spcBef>
              <a:spcPct val="0"/>
            </a:spcBef>
            <a:spcAft>
              <a:spcPct val="15000"/>
            </a:spcAft>
            <a:buChar char="••"/>
          </a:pPr>
          <a:r>
            <a:rPr lang="en-US" sz="1500" kern="1200" dirty="0" smtClean="0">
              <a:solidFill>
                <a:schemeClr val="accent6"/>
              </a:solidFill>
            </a:rPr>
            <a:t>Proclamation of Election Date</a:t>
          </a:r>
          <a:endParaRPr lang="en-GB" sz="1500" kern="1200" dirty="0">
            <a:solidFill>
              <a:schemeClr val="accent6"/>
            </a:solidFill>
          </a:endParaRPr>
        </a:p>
        <a:p>
          <a:pPr marL="114300" lvl="1" indent="-114300" algn="ctr" defTabSz="666750" rtl="0">
            <a:lnSpc>
              <a:spcPct val="90000"/>
            </a:lnSpc>
            <a:spcBef>
              <a:spcPct val="0"/>
            </a:spcBef>
            <a:spcAft>
              <a:spcPct val="15000"/>
            </a:spcAft>
            <a:buChar char="••"/>
          </a:pPr>
          <a:r>
            <a:rPr lang="en-ZA" sz="1500" kern="1200" dirty="0" smtClean="0">
              <a:solidFill>
                <a:schemeClr val="accent6"/>
              </a:solidFill>
            </a:rPr>
            <a:t>Nomination of Candidates</a:t>
          </a:r>
          <a:endParaRPr lang="en-GB" sz="1500" kern="1200" dirty="0">
            <a:solidFill>
              <a:schemeClr val="accent6"/>
            </a:solidFill>
          </a:endParaRPr>
        </a:p>
      </dsp:txBody>
      <dsp:txXfrm>
        <a:off x="293186" y="980790"/>
        <a:ext cx="2105177" cy="1335024"/>
      </dsp:txXfrm>
    </dsp:sp>
    <dsp:sp modelId="{B0B0036A-9452-4B36-B791-8C3E58342DE4}">
      <dsp:nvSpPr>
        <dsp:cNvPr id="0" name=""/>
        <dsp:cNvSpPr/>
      </dsp:nvSpPr>
      <dsp:spPr>
        <a:xfrm>
          <a:off x="1542122" y="584671"/>
          <a:ext cx="3139989" cy="3139989"/>
        </a:xfrm>
        <a:prstGeom prst="leftCircularArrow">
          <a:avLst>
            <a:gd name="adj1" fmla="val 3557"/>
            <a:gd name="adj2" fmla="val 441982"/>
            <a:gd name="adj3" fmla="val 2217492"/>
            <a:gd name="adj4" fmla="val 9024489"/>
            <a:gd name="adj5" fmla="val 415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8E64F5-4C65-495E-8A76-C638F383A144}">
      <dsp:nvSpPr>
        <dsp:cNvPr id="0" name=""/>
        <dsp:cNvSpPr/>
      </dsp:nvSpPr>
      <dsp:spPr>
        <a:xfrm>
          <a:off x="737929" y="2357348"/>
          <a:ext cx="1945107" cy="77350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1" kern="1200" smtClean="0">
              <a:solidFill>
                <a:schemeClr val="accent6"/>
              </a:solidFill>
            </a:rPr>
            <a:t>PRE-ELECTIONS</a:t>
          </a:r>
          <a:endParaRPr lang="en-GB" sz="2200" kern="1200">
            <a:solidFill>
              <a:schemeClr val="accent6"/>
            </a:solidFill>
          </a:endParaRPr>
        </a:p>
      </dsp:txBody>
      <dsp:txXfrm>
        <a:off x="760584" y="2380003"/>
        <a:ext cx="1899797" cy="728194"/>
      </dsp:txXfrm>
    </dsp:sp>
    <dsp:sp modelId="{2178BC10-A166-4A04-A52B-009A4D52FD3E}">
      <dsp:nvSpPr>
        <dsp:cNvPr id="0" name=""/>
        <dsp:cNvSpPr/>
      </dsp:nvSpPr>
      <dsp:spPr>
        <a:xfrm>
          <a:off x="3214933" y="939256"/>
          <a:ext cx="2979296" cy="180484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ctr" defTabSz="666750" rtl="0">
            <a:lnSpc>
              <a:spcPct val="90000"/>
            </a:lnSpc>
            <a:spcBef>
              <a:spcPct val="0"/>
            </a:spcBef>
            <a:spcAft>
              <a:spcPct val="15000"/>
            </a:spcAft>
            <a:buChar char="••"/>
          </a:pPr>
          <a:r>
            <a:rPr lang="en-US" sz="1500" kern="1200" dirty="0" smtClean="0">
              <a:solidFill>
                <a:schemeClr val="accent6"/>
              </a:solidFill>
            </a:rPr>
            <a:t>Ward &amp; PR Elections</a:t>
          </a:r>
          <a:endParaRPr lang="en-GB" sz="1500" kern="1200" dirty="0">
            <a:solidFill>
              <a:schemeClr val="accent6"/>
            </a:solidFill>
          </a:endParaRPr>
        </a:p>
        <a:p>
          <a:pPr marL="114300" lvl="1" indent="-114300" algn="ctr" defTabSz="666750" rtl="0">
            <a:lnSpc>
              <a:spcPct val="90000"/>
            </a:lnSpc>
            <a:spcBef>
              <a:spcPct val="0"/>
            </a:spcBef>
            <a:spcAft>
              <a:spcPct val="15000"/>
            </a:spcAft>
            <a:buChar char="••"/>
          </a:pPr>
          <a:r>
            <a:rPr lang="en-US" sz="1500" kern="1200" dirty="0" smtClean="0">
              <a:solidFill>
                <a:schemeClr val="accent6"/>
              </a:solidFill>
            </a:rPr>
            <a:t>Declaration of Election Results</a:t>
          </a:r>
          <a:endParaRPr lang="en-GB" sz="1500" kern="1200" dirty="0">
            <a:solidFill>
              <a:schemeClr val="accent6"/>
            </a:solidFill>
          </a:endParaRPr>
        </a:p>
      </dsp:txBody>
      <dsp:txXfrm>
        <a:off x="3256467" y="1367542"/>
        <a:ext cx="2896228" cy="1335024"/>
      </dsp:txXfrm>
    </dsp:sp>
    <dsp:sp modelId="{2E4874BB-82CB-4BAF-BF38-0EB2E8104C8C}">
      <dsp:nvSpPr>
        <dsp:cNvPr id="0" name=""/>
        <dsp:cNvSpPr/>
      </dsp:nvSpPr>
      <dsp:spPr>
        <a:xfrm>
          <a:off x="4807612" y="-271956"/>
          <a:ext cx="3986345" cy="3986345"/>
        </a:xfrm>
        <a:prstGeom prst="circularArrow">
          <a:avLst>
            <a:gd name="adj1" fmla="val 2802"/>
            <a:gd name="adj2" fmla="val 341983"/>
            <a:gd name="adj3" fmla="val 19482506"/>
            <a:gd name="adj4" fmla="val 12575511"/>
            <a:gd name="adj5" fmla="val 32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D748E9-F1F4-47DD-AE5A-1D73A6719946}">
      <dsp:nvSpPr>
        <dsp:cNvPr id="0" name=""/>
        <dsp:cNvSpPr/>
      </dsp:nvSpPr>
      <dsp:spPr>
        <a:xfrm>
          <a:off x="4096736" y="552503"/>
          <a:ext cx="1945107" cy="77350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1" kern="1200" smtClean="0">
              <a:solidFill>
                <a:schemeClr val="accent6"/>
              </a:solidFill>
            </a:rPr>
            <a:t>DURING ELECTIONS</a:t>
          </a:r>
          <a:endParaRPr lang="en-GB" sz="2200" kern="1200">
            <a:solidFill>
              <a:schemeClr val="accent6"/>
            </a:solidFill>
          </a:endParaRPr>
        </a:p>
      </dsp:txBody>
      <dsp:txXfrm>
        <a:off x="4119391" y="575158"/>
        <a:ext cx="1899797" cy="728194"/>
      </dsp:txXfrm>
    </dsp:sp>
    <dsp:sp modelId="{D6B5F0C5-FEA5-432D-8B3E-F2F839002A44}">
      <dsp:nvSpPr>
        <dsp:cNvPr id="0" name=""/>
        <dsp:cNvSpPr/>
      </dsp:nvSpPr>
      <dsp:spPr>
        <a:xfrm>
          <a:off x="6726127" y="939256"/>
          <a:ext cx="3660168" cy="1804844"/>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ctr" defTabSz="666750" rtl="0">
            <a:lnSpc>
              <a:spcPct val="90000"/>
            </a:lnSpc>
            <a:spcBef>
              <a:spcPct val="0"/>
            </a:spcBef>
            <a:spcAft>
              <a:spcPct val="15000"/>
            </a:spcAft>
            <a:buChar char="••"/>
          </a:pPr>
          <a:r>
            <a:rPr lang="en-US" sz="1500" kern="1200" dirty="0" smtClean="0">
              <a:solidFill>
                <a:schemeClr val="accent6"/>
              </a:solidFill>
            </a:rPr>
            <a:t>Inaugural Council Meetings (Metros &amp; Local)</a:t>
          </a:r>
          <a:endParaRPr lang="en-GB" sz="1500" kern="1200" dirty="0">
            <a:solidFill>
              <a:schemeClr val="accent6"/>
            </a:solidFill>
          </a:endParaRPr>
        </a:p>
        <a:p>
          <a:pPr marL="114300" lvl="1" indent="-114300" algn="ctr" defTabSz="666750" rtl="0">
            <a:lnSpc>
              <a:spcPct val="90000"/>
            </a:lnSpc>
            <a:spcBef>
              <a:spcPct val="0"/>
            </a:spcBef>
            <a:spcAft>
              <a:spcPct val="15000"/>
            </a:spcAft>
            <a:buChar char="••"/>
          </a:pPr>
          <a:r>
            <a:rPr lang="en-US" sz="1500" kern="1200" dirty="0" smtClean="0">
              <a:solidFill>
                <a:schemeClr val="accent6"/>
              </a:solidFill>
            </a:rPr>
            <a:t>Inaugural Council Meetings (Districts)                                          </a:t>
          </a:r>
          <a:r>
            <a:rPr lang="en-ZA" sz="1500" b="1" kern="1200" dirty="0" smtClean="0">
              <a:solidFill>
                <a:schemeClr val="accent6"/>
              </a:solidFill>
            </a:rPr>
            <a:t>(Election of Office Bearers)</a:t>
          </a:r>
          <a:endParaRPr lang="en-GB" sz="1500" b="1" kern="1200" dirty="0">
            <a:solidFill>
              <a:schemeClr val="accent6"/>
            </a:solidFill>
          </a:endParaRPr>
        </a:p>
      </dsp:txBody>
      <dsp:txXfrm>
        <a:off x="6767661" y="980790"/>
        <a:ext cx="3577100" cy="1335024"/>
      </dsp:txXfrm>
    </dsp:sp>
    <dsp:sp modelId="{33A5C08D-F46E-469C-9BC9-BAD0B2373B0E}">
      <dsp:nvSpPr>
        <dsp:cNvPr id="0" name=""/>
        <dsp:cNvSpPr/>
      </dsp:nvSpPr>
      <dsp:spPr>
        <a:xfrm>
          <a:off x="7948366" y="2357348"/>
          <a:ext cx="1945107" cy="77350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rtl="0">
            <a:lnSpc>
              <a:spcPct val="90000"/>
            </a:lnSpc>
            <a:spcBef>
              <a:spcPct val="0"/>
            </a:spcBef>
            <a:spcAft>
              <a:spcPct val="35000"/>
            </a:spcAft>
          </a:pPr>
          <a:r>
            <a:rPr lang="en-US" sz="2200" b="1" kern="1200" smtClean="0">
              <a:solidFill>
                <a:schemeClr val="accent6"/>
              </a:solidFill>
            </a:rPr>
            <a:t>POST-ELECTIONS</a:t>
          </a:r>
          <a:endParaRPr lang="en-GB" sz="2200" kern="1200">
            <a:solidFill>
              <a:schemeClr val="accent6"/>
            </a:solidFill>
          </a:endParaRPr>
        </a:p>
      </dsp:txBody>
      <dsp:txXfrm>
        <a:off x="7971021" y="2380003"/>
        <a:ext cx="1899797" cy="728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D2B77-7672-4D5A-ABBB-652B4EDE5C13}">
      <dsp:nvSpPr>
        <dsp:cNvPr id="0" name=""/>
        <dsp:cNvSpPr/>
      </dsp:nvSpPr>
      <dsp:spPr>
        <a:xfrm>
          <a:off x="0" y="175776"/>
          <a:ext cx="3718774" cy="2231264"/>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accent6"/>
              </a:solidFill>
            </a:rPr>
            <a:t>15 – 16 May ‘21 </a:t>
          </a:r>
          <a:endParaRPr lang="en-ZA" sz="2400" kern="1200" dirty="0" smtClean="0">
            <a:solidFill>
              <a:schemeClr val="accent6"/>
            </a:solidFill>
          </a:endParaRPr>
        </a:p>
        <a:p>
          <a:pPr lvl="0" algn="ctr" defTabSz="1066800">
            <a:lnSpc>
              <a:spcPct val="90000"/>
            </a:lnSpc>
            <a:spcBef>
              <a:spcPct val="0"/>
            </a:spcBef>
            <a:spcAft>
              <a:spcPct val="35000"/>
            </a:spcAft>
          </a:pPr>
          <a:r>
            <a:rPr lang="en-ZA" sz="2400" b="1" kern="1200" dirty="0" smtClean="0">
              <a:solidFill>
                <a:schemeClr val="accent6"/>
              </a:solidFill>
            </a:rPr>
            <a:t>Special National Members Assembly </a:t>
          </a:r>
          <a:r>
            <a:rPr lang="en-ZA" sz="2400" kern="1200" dirty="0" smtClean="0">
              <a:solidFill>
                <a:schemeClr val="accent6"/>
              </a:solidFill>
            </a:rPr>
            <a:t>– adopted Framework &amp; Guidelines for the Transition</a:t>
          </a:r>
          <a:endParaRPr lang="en-GB" sz="2400" kern="1200" dirty="0">
            <a:solidFill>
              <a:schemeClr val="accent6"/>
            </a:solidFill>
          </a:endParaRPr>
        </a:p>
      </dsp:txBody>
      <dsp:txXfrm>
        <a:off x="0" y="175776"/>
        <a:ext cx="3718774" cy="2231264"/>
      </dsp:txXfrm>
    </dsp:sp>
    <dsp:sp modelId="{D731A58D-DF2D-48F5-80E8-9463AAADA128}">
      <dsp:nvSpPr>
        <dsp:cNvPr id="0" name=""/>
        <dsp:cNvSpPr/>
      </dsp:nvSpPr>
      <dsp:spPr>
        <a:xfrm>
          <a:off x="4090651" y="175776"/>
          <a:ext cx="3718774" cy="2231264"/>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accent6"/>
              </a:solidFill>
            </a:rPr>
            <a:t>6 Oct ‘21 </a:t>
          </a:r>
        </a:p>
        <a:p>
          <a:pPr lvl="0" algn="ctr" defTabSz="1066800" rtl="0">
            <a:lnSpc>
              <a:spcPct val="90000"/>
            </a:lnSpc>
            <a:spcBef>
              <a:spcPct val="0"/>
            </a:spcBef>
            <a:spcAft>
              <a:spcPct val="35000"/>
            </a:spcAft>
          </a:pPr>
          <a:r>
            <a:rPr lang="en-US" sz="2400" b="1" kern="1200" dirty="0" smtClean="0">
              <a:solidFill>
                <a:schemeClr val="accent6"/>
              </a:solidFill>
            </a:rPr>
            <a:t>Council of Speakers</a:t>
          </a:r>
          <a:r>
            <a:rPr lang="en-US" sz="2400" kern="1200" dirty="0" smtClean="0">
              <a:solidFill>
                <a:schemeClr val="accent6"/>
              </a:solidFill>
            </a:rPr>
            <a:t> – workshop on critical Role of Speakers during the Transition  </a:t>
          </a:r>
          <a:endParaRPr lang="en-GB" sz="2400" kern="1200" dirty="0">
            <a:solidFill>
              <a:schemeClr val="accent6"/>
            </a:solidFill>
          </a:endParaRPr>
        </a:p>
      </dsp:txBody>
      <dsp:txXfrm>
        <a:off x="4090651" y="175776"/>
        <a:ext cx="3718774" cy="2231264"/>
      </dsp:txXfrm>
    </dsp:sp>
    <dsp:sp modelId="{3C13EB01-E4D3-45EA-9082-810341B4BDA5}">
      <dsp:nvSpPr>
        <dsp:cNvPr id="0" name=""/>
        <dsp:cNvSpPr/>
      </dsp:nvSpPr>
      <dsp:spPr>
        <a:xfrm>
          <a:off x="8181303" y="175776"/>
          <a:ext cx="3718774" cy="2231264"/>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accent6"/>
              </a:solidFill>
            </a:rPr>
            <a:t>20 Oct ‘21</a:t>
          </a:r>
          <a:r>
            <a:rPr lang="en-US" sz="2400" kern="1200" dirty="0" smtClean="0">
              <a:solidFill>
                <a:schemeClr val="accent6"/>
              </a:solidFill>
            </a:rPr>
            <a:t>  </a:t>
          </a:r>
          <a:r>
            <a:rPr lang="en-US" sz="2400" b="1" kern="1200" dirty="0" smtClean="0">
              <a:solidFill>
                <a:schemeClr val="accent6"/>
              </a:solidFill>
            </a:rPr>
            <a:t>Municipal Managers &amp; Senior Managers</a:t>
          </a:r>
          <a:r>
            <a:rPr lang="en-US" sz="2400" kern="1200" dirty="0" smtClean="0">
              <a:solidFill>
                <a:schemeClr val="accent6"/>
              </a:solidFill>
            </a:rPr>
            <a:t> - workshop on critical Role of Senior Managers during the Transition  </a:t>
          </a:r>
          <a:endParaRPr lang="en-GB" sz="2400" kern="1200" dirty="0">
            <a:solidFill>
              <a:schemeClr val="accent6"/>
            </a:solidFill>
          </a:endParaRPr>
        </a:p>
      </dsp:txBody>
      <dsp:txXfrm>
        <a:off x="8181303" y="175776"/>
        <a:ext cx="3718774" cy="2231264"/>
      </dsp:txXfrm>
    </dsp:sp>
    <dsp:sp modelId="{CDA9288F-E81B-4853-B5F3-5FFBC9C90F06}">
      <dsp:nvSpPr>
        <dsp:cNvPr id="0" name=""/>
        <dsp:cNvSpPr/>
      </dsp:nvSpPr>
      <dsp:spPr>
        <a:xfrm>
          <a:off x="0" y="2778918"/>
          <a:ext cx="3718774" cy="2231264"/>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accent6"/>
              </a:solidFill>
            </a:rPr>
            <a:t>27 Oct ‘21 </a:t>
          </a:r>
          <a:r>
            <a:rPr lang="en-US" sz="2400" kern="1200" dirty="0" smtClean="0">
              <a:solidFill>
                <a:schemeClr val="accent6"/>
              </a:solidFill>
            </a:rPr>
            <a:t> </a:t>
          </a:r>
          <a:r>
            <a:rPr lang="en-US" sz="2400" b="1" kern="1200" dirty="0" smtClean="0">
              <a:solidFill>
                <a:schemeClr val="accent6"/>
              </a:solidFill>
            </a:rPr>
            <a:t>All Councillors</a:t>
          </a:r>
          <a:r>
            <a:rPr lang="en-US" sz="2400" kern="1200" dirty="0" smtClean="0">
              <a:solidFill>
                <a:schemeClr val="accent6"/>
              </a:solidFill>
            </a:rPr>
            <a:t> – preparation for exit focusing on </a:t>
          </a:r>
          <a:r>
            <a:rPr lang="en-US" sz="2400" kern="1200" dirty="0" err="1" smtClean="0">
              <a:solidFill>
                <a:schemeClr val="accent6"/>
              </a:solidFill>
            </a:rPr>
            <a:t>councillor</a:t>
          </a:r>
          <a:r>
            <a:rPr lang="en-US" sz="2400" kern="1200" dirty="0" smtClean="0">
              <a:solidFill>
                <a:schemeClr val="accent6"/>
              </a:solidFill>
            </a:rPr>
            <a:t> welfare and support </a:t>
          </a:r>
          <a:endParaRPr lang="en-GB" sz="2400" kern="1200" dirty="0">
            <a:solidFill>
              <a:schemeClr val="accent6"/>
            </a:solidFill>
          </a:endParaRPr>
        </a:p>
      </dsp:txBody>
      <dsp:txXfrm>
        <a:off x="0" y="2778918"/>
        <a:ext cx="3718774" cy="2231264"/>
      </dsp:txXfrm>
    </dsp:sp>
    <dsp:sp modelId="{D6E0E9C7-2068-43E8-9E9A-9ACA8EFEE488}">
      <dsp:nvSpPr>
        <dsp:cNvPr id="0" name=""/>
        <dsp:cNvSpPr/>
      </dsp:nvSpPr>
      <dsp:spPr>
        <a:xfrm>
          <a:off x="4090651" y="2778918"/>
          <a:ext cx="3718774" cy="2231264"/>
        </a:xfrm>
        <a:prstGeom prst="rect">
          <a:avLst/>
        </a:prstGeom>
        <a:solidFill>
          <a:schemeClr val="bg1"/>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accent6"/>
              </a:solidFill>
            </a:rPr>
            <a:t>18, 25 &amp; 29 Oct ‘21</a:t>
          </a:r>
          <a:r>
            <a:rPr lang="en-US" sz="2400" kern="1200" dirty="0" smtClean="0">
              <a:solidFill>
                <a:schemeClr val="accent6"/>
              </a:solidFill>
            </a:rPr>
            <a:t> -  Transition Guidance Circulars</a:t>
          </a:r>
          <a:endParaRPr lang="en-GB" sz="2400" kern="1200" dirty="0">
            <a:solidFill>
              <a:schemeClr val="accent6"/>
            </a:solidFill>
          </a:endParaRPr>
        </a:p>
      </dsp:txBody>
      <dsp:txXfrm>
        <a:off x="4090651" y="2778918"/>
        <a:ext cx="3718774" cy="2231264"/>
      </dsp:txXfrm>
    </dsp:sp>
    <dsp:sp modelId="{057390AE-883A-4361-B175-D9D3B0EF0ECB}">
      <dsp:nvSpPr>
        <dsp:cNvPr id="0" name=""/>
        <dsp:cNvSpPr/>
      </dsp:nvSpPr>
      <dsp:spPr>
        <a:xfrm>
          <a:off x="8181303" y="2778918"/>
          <a:ext cx="3718774" cy="2231264"/>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accent6"/>
              </a:solidFill>
            </a:rPr>
            <a:t>2 Nov ‘21</a:t>
          </a:r>
          <a:r>
            <a:rPr lang="en-ZA" sz="2400" kern="1200" dirty="0" smtClean="0">
              <a:solidFill>
                <a:schemeClr val="accent6"/>
              </a:solidFill>
            </a:rPr>
            <a:t> – Approval and Release of SALGA Coalition Government Framework</a:t>
          </a:r>
          <a:endParaRPr lang="en-GB" sz="2400" kern="1200" dirty="0">
            <a:solidFill>
              <a:schemeClr val="accent6"/>
            </a:solidFill>
          </a:endParaRPr>
        </a:p>
      </dsp:txBody>
      <dsp:txXfrm>
        <a:off x="8181303" y="2778918"/>
        <a:ext cx="3718774" cy="2231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1A58D-DF2D-48F5-80E8-9463AAADA128}">
      <dsp:nvSpPr>
        <dsp:cNvPr id="0" name=""/>
        <dsp:cNvSpPr/>
      </dsp:nvSpPr>
      <dsp:spPr>
        <a:xfrm>
          <a:off x="1823149" y="2050"/>
          <a:ext cx="3721855" cy="223311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accent6"/>
              </a:solidFill>
            </a:rPr>
            <a:t>Low voter Turnout:</a:t>
          </a:r>
        </a:p>
        <a:p>
          <a:pPr lvl="0" algn="ctr" defTabSz="1066800" rtl="0">
            <a:lnSpc>
              <a:spcPct val="90000"/>
            </a:lnSpc>
            <a:spcBef>
              <a:spcPct val="0"/>
            </a:spcBef>
            <a:spcAft>
              <a:spcPct val="35000"/>
            </a:spcAft>
          </a:pPr>
          <a:r>
            <a:rPr lang="en-US" sz="2400" b="1" kern="1200" dirty="0" smtClean="0">
              <a:solidFill>
                <a:schemeClr val="accent6"/>
              </a:solidFill>
            </a:rPr>
            <a:t>26</a:t>
          </a:r>
          <a:r>
            <a:rPr lang="en-US" sz="2400" kern="1200" dirty="0" smtClean="0">
              <a:solidFill>
                <a:schemeClr val="accent6"/>
              </a:solidFill>
            </a:rPr>
            <a:t> million Registered</a:t>
          </a:r>
        </a:p>
        <a:p>
          <a:pPr lvl="0" algn="ctr" defTabSz="1066800" rtl="0">
            <a:lnSpc>
              <a:spcPct val="90000"/>
            </a:lnSpc>
            <a:spcBef>
              <a:spcPct val="0"/>
            </a:spcBef>
            <a:spcAft>
              <a:spcPct val="35000"/>
            </a:spcAft>
          </a:pPr>
          <a:r>
            <a:rPr lang="en-US" sz="2400" b="1" kern="1200" dirty="0" smtClean="0">
              <a:solidFill>
                <a:schemeClr val="accent6"/>
              </a:solidFill>
            </a:rPr>
            <a:t>12 </a:t>
          </a:r>
          <a:r>
            <a:rPr lang="en-US" sz="2400" kern="1200" dirty="0" smtClean="0">
              <a:solidFill>
                <a:schemeClr val="accent6"/>
              </a:solidFill>
            </a:rPr>
            <a:t>million votes </a:t>
          </a:r>
          <a:endParaRPr lang="en-GB" sz="2400" kern="1200" dirty="0">
            <a:solidFill>
              <a:schemeClr val="accent6"/>
            </a:solidFill>
          </a:endParaRPr>
        </a:p>
      </dsp:txBody>
      <dsp:txXfrm>
        <a:off x="1823149" y="2050"/>
        <a:ext cx="3721855" cy="2233113"/>
      </dsp:txXfrm>
    </dsp:sp>
    <dsp:sp modelId="{3C13EB01-E4D3-45EA-9082-810341B4BDA5}">
      <dsp:nvSpPr>
        <dsp:cNvPr id="0" name=""/>
        <dsp:cNvSpPr/>
      </dsp:nvSpPr>
      <dsp:spPr>
        <a:xfrm>
          <a:off x="5917191" y="2050"/>
          <a:ext cx="3721855" cy="223311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accent6"/>
              </a:solidFill>
            </a:rPr>
            <a:t>Increased number of Hung Councils:</a:t>
          </a:r>
          <a:r>
            <a:rPr lang="en-US" sz="2400" kern="1200" dirty="0" smtClean="0">
              <a:solidFill>
                <a:schemeClr val="accent6"/>
              </a:solidFill>
            </a:rPr>
            <a:t>  </a:t>
          </a:r>
        </a:p>
        <a:p>
          <a:pPr lvl="0" algn="ctr" defTabSz="1066800" rtl="0">
            <a:lnSpc>
              <a:spcPct val="90000"/>
            </a:lnSpc>
            <a:spcBef>
              <a:spcPct val="0"/>
            </a:spcBef>
            <a:spcAft>
              <a:spcPct val="35000"/>
            </a:spcAft>
          </a:pPr>
          <a:r>
            <a:rPr lang="en-US" sz="2400" kern="1200" dirty="0" smtClean="0">
              <a:solidFill>
                <a:schemeClr val="accent6"/>
              </a:solidFill>
            </a:rPr>
            <a:t>from </a:t>
          </a:r>
          <a:r>
            <a:rPr lang="en-US" sz="2400" b="1" kern="1200" dirty="0" smtClean="0">
              <a:solidFill>
                <a:schemeClr val="accent6"/>
              </a:solidFill>
            </a:rPr>
            <a:t>27</a:t>
          </a:r>
          <a:r>
            <a:rPr lang="en-US" sz="2400" kern="1200" dirty="0" smtClean="0">
              <a:solidFill>
                <a:schemeClr val="accent6"/>
              </a:solidFill>
            </a:rPr>
            <a:t> (2016) to </a:t>
          </a:r>
          <a:r>
            <a:rPr lang="en-US" sz="2400" b="1" kern="1200" dirty="0" smtClean="0">
              <a:solidFill>
                <a:schemeClr val="accent6"/>
              </a:solidFill>
            </a:rPr>
            <a:t>66</a:t>
          </a:r>
          <a:r>
            <a:rPr lang="en-US" sz="2400" kern="1200" dirty="0" smtClean="0">
              <a:solidFill>
                <a:schemeClr val="accent6"/>
              </a:solidFill>
            </a:rPr>
            <a:t> (2021)</a:t>
          </a:r>
          <a:endParaRPr lang="en-GB" sz="2400" kern="1200" dirty="0">
            <a:solidFill>
              <a:schemeClr val="accent6"/>
            </a:solidFill>
          </a:endParaRPr>
        </a:p>
      </dsp:txBody>
      <dsp:txXfrm>
        <a:off x="5917191" y="2050"/>
        <a:ext cx="3721855" cy="2233113"/>
      </dsp:txXfrm>
    </dsp:sp>
    <dsp:sp modelId="{1EC4E14E-25C4-4BA8-9E0D-4946C12EA762}">
      <dsp:nvSpPr>
        <dsp:cNvPr id="0" name=""/>
        <dsp:cNvSpPr/>
      </dsp:nvSpPr>
      <dsp:spPr>
        <a:xfrm>
          <a:off x="3870170" y="2607349"/>
          <a:ext cx="3721855" cy="2233113"/>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accent6"/>
              </a:solidFill>
            </a:rPr>
            <a:t>Calibre of Councillors 2021 - 2026</a:t>
          </a:r>
          <a:endParaRPr lang="en-GB" sz="2400" b="1" kern="1200" dirty="0">
            <a:solidFill>
              <a:schemeClr val="accent6"/>
            </a:solidFill>
          </a:endParaRPr>
        </a:p>
      </dsp:txBody>
      <dsp:txXfrm>
        <a:off x="3870170" y="2607349"/>
        <a:ext cx="3721855" cy="22331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7BAA2-A7B7-4E5F-8E30-562E62D97E5B}">
      <dsp:nvSpPr>
        <dsp:cNvPr id="0" name=""/>
        <dsp:cNvSpPr/>
      </dsp:nvSpPr>
      <dsp:spPr>
        <a:xfrm>
          <a:off x="822959" y="0"/>
          <a:ext cx="9326880" cy="3856038"/>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B8B6A-D059-4B39-951A-FC4F04EE101B}">
      <dsp:nvSpPr>
        <dsp:cNvPr id="0" name=""/>
        <dsp:cNvSpPr/>
      </dsp:nvSpPr>
      <dsp:spPr>
        <a:xfrm>
          <a:off x="11787" y="1156811"/>
          <a:ext cx="3531870" cy="15424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ZA" sz="2400" b="1" kern="1200" smtClean="0">
              <a:solidFill>
                <a:schemeClr val="accent6"/>
              </a:solidFill>
            </a:rPr>
            <a:t>Voluntary Adoption of Framework</a:t>
          </a:r>
          <a:endParaRPr lang="en-GB" sz="2400" kern="1200">
            <a:solidFill>
              <a:schemeClr val="accent6"/>
            </a:solidFill>
          </a:endParaRPr>
        </a:p>
      </dsp:txBody>
      <dsp:txXfrm>
        <a:off x="87081" y="1232105"/>
        <a:ext cx="3381282" cy="1391827"/>
      </dsp:txXfrm>
    </dsp:sp>
    <dsp:sp modelId="{4A484553-C4A0-44F7-A770-3FE40590EA9B}">
      <dsp:nvSpPr>
        <dsp:cNvPr id="0" name=""/>
        <dsp:cNvSpPr/>
      </dsp:nvSpPr>
      <dsp:spPr>
        <a:xfrm>
          <a:off x="3720465" y="1156811"/>
          <a:ext cx="3531870" cy="15424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ZA" sz="2400" b="1" kern="1200" dirty="0" smtClean="0">
              <a:solidFill>
                <a:schemeClr val="accent6"/>
              </a:solidFill>
            </a:rPr>
            <a:t>Reviewing Section 12 Establishment Notices of Municipalities</a:t>
          </a:r>
          <a:endParaRPr lang="en-GB" sz="2400" kern="1200" dirty="0">
            <a:solidFill>
              <a:schemeClr val="accent6"/>
            </a:solidFill>
          </a:endParaRPr>
        </a:p>
      </dsp:txBody>
      <dsp:txXfrm>
        <a:off x="3795759" y="1232105"/>
        <a:ext cx="3381282" cy="1391827"/>
      </dsp:txXfrm>
    </dsp:sp>
    <dsp:sp modelId="{1DA872E4-10A9-43CE-BCBE-5A4097653A63}">
      <dsp:nvSpPr>
        <dsp:cNvPr id="0" name=""/>
        <dsp:cNvSpPr/>
      </dsp:nvSpPr>
      <dsp:spPr>
        <a:xfrm>
          <a:off x="7429142" y="1156811"/>
          <a:ext cx="3531870" cy="154241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ZA" sz="2400" b="1" kern="1200" smtClean="0">
              <a:solidFill>
                <a:schemeClr val="accent6"/>
              </a:solidFill>
            </a:rPr>
            <a:t>Regulatory Framework </a:t>
          </a:r>
          <a:endParaRPr lang="en-GB" sz="2400" kern="1200">
            <a:solidFill>
              <a:schemeClr val="accent6"/>
            </a:solidFill>
          </a:endParaRPr>
        </a:p>
      </dsp:txBody>
      <dsp:txXfrm>
        <a:off x="7504436" y="1232105"/>
        <a:ext cx="3381282" cy="13918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7B0D7-F572-4911-9436-2BB0990DF953}">
      <dsp:nvSpPr>
        <dsp:cNvPr id="0" name=""/>
        <dsp:cNvSpPr/>
      </dsp:nvSpPr>
      <dsp:spPr>
        <a:xfrm rot="5400000">
          <a:off x="1764828" y="1236031"/>
          <a:ext cx="967551" cy="814466"/>
        </a:xfrm>
        <a:prstGeom prst="bentUpArrow">
          <a:avLst>
            <a:gd name="adj1" fmla="val 32840"/>
            <a:gd name="adj2" fmla="val 25000"/>
            <a:gd name="adj3" fmla="val 35780"/>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2F8B1-59C8-4E0C-929B-66C4869F88CB}">
      <dsp:nvSpPr>
        <dsp:cNvPr id="0" name=""/>
        <dsp:cNvSpPr/>
      </dsp:nvSpPr>
      <dsp:spPr>
        <a:xfrm>
          <a:off x="1432921" y="28806"/>
          <a:ext cx="2021324" cy="1140097"/>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a:latin typeface="Calibri" panose="020F0502020204030204"/>
              <a:ea typeface="+mn-ea"/>
              <a:cs typeface="+mn-cs"/>
            </a:rPr>
            <a:t>Induction by the municipality (upon Councils being constituted)</a:t>
          </a:r>
        </a:p>
      </dsp:txBody>
      <dsp:txXfrm>
        <a:off x="1488576" y="84461"/>
        <a:ext cx="1910014" cy="1028787"/>
      </dsp:txXfrm>
    </dsp:sp>
    <dsp:sp modelId="{7DB2D6F9-99E1-407C-A399-E5F342C84891}">
      <dsp:nvSpPr>
        <dsp:cNvPr id="0" name=""/>
        <dsp:cNvSpPr/>
      </dsp:nvSpPr>
      <dsp:spPr>
        <a:xfrm>
          <a:off x="2914303" y="130187"/>
          <a:ext cx="1184624" cy="921477"/>
        </a:xfrm>
        <a:prstGeom prst="rect">
          <a:avLst/>
        </a:prstGeom>
        <a:noFill/>
        <a:ln>
          <a:noFill/>
        </a:ln>
        <a:effectLst/>
      </dsp:spPr>
      <dsp:style>
        <a:lnRef idx="0">
          <a:scrgbClr r="0" g="0" b="0"/>
        </a:lnRef>
        <a:fillRef idx="0">
          <a:scrgbClr r="0" g="0" b="0"/>
        </a:fillRef>
        <a:effectRef idx="0">
          <a:scrgbClr r="0" g="0" b="0"/>
        </a:effectRef>
        <a:fontRef idx="minor"/>
      </dsp:style>
    </dsp:sp>
    <dsp:sp modelId="{5553980A-95FC-411C-9CBA-DC81573C5644}">
      <dsp:nvSpPr>
        <dsp:cNvPr id="0" name=""/>
        <dsp:cNvSpPr/>
      </dsp:nvSpPr>
      <dsp:spPr>
        <a:xfrm rot="5400000">
          <a:off x="3167593" y="2374709"/>
          <a:ext cx="967551" cy="1101522"/>
        </a:xfrm>
        <a:prstGeom prst="bentUpArrow">
          <a:avLst>
            <a:gd name="adj1" fmla="val 32840"/>
            <a:gd name="adj2" fmla="val 25000"/>
            <a:gd name="adj3" fmla="val 35780"/>
          </a:avLst>
        </a:prstGeom>
        <a:solidFill>
          <a:schemeClr val="dk1">
            <a:tint val="40000"/>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DBBBF1-C191-4703-9067-8235DF450EF9}">
      <dsp:nvSpPr>
        <dsp:cNvPr id="0" name=""/>
        <dsp:cNvSpPr/>
      </dsp:nvSpPr>
      <dsp:spPr>
        <a:xfrm>
          <a:off x="2620529" y="1347455"/>
          <a:ext cx="2383501" cy="1140097"/>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a:latin typeface="Calibri" panose="020F0502020204030204"/>
              <a:ea typeface="+mn-ea"/>
              <a:cs typeface="+mn-cs"/>
            </a:rPr>
            <a:t>Generic Induction</a:t>
          </a:r>
        </a:p>
      </dsp:txBody>
      <dsp:txXfrm>
        <a:off x="2676194" y="1403120"/>
        <a:ext cx="2272171" cy="1028767"/>
      </dsp:txXfrm>
    </dsp:sp>
    <dsp:sp modelId="{D1A9DB62-1BA7-4A6B-9EE6-CE4AA58207F4}">
      <dsp:nvSpPr>
        <dsp:cNvPr id="0" name=""/>
        <dsp:cNvSpPr/>
      </dsp:nvSpPr>
      <dsp:spPr>
        <a:xfrm>
          <a:off x="4540037" y="1410893"/>
          <a:ext cx="1184624" cy="921477"/>
        </a:xfrm>
        <a:prstGeom prst="rect">
          <a:avLst/>
        </a:prstGeom>
        <a:noFill/>
        <a:ln>
          <a:noFill/>
        </a:ln>
        <a:effectLst/>
      </dsp:spPr>
      <dsp:style>
        <a:lnRef idx="0">
          <a:scrgbClr r="0" g="0" b="0"/>
        </a:lnRef>
        <a:fillRef idx="0">
          <a:scrgbClr r="0" g="0" b="0"/>
        </a:fillRef>
        <a:effectRef idx="0">
          <a:scrgbClr r="0" g="0" b="0"/>
        </a:effectRef>
        <a:fontRef idx="minor"/>
      </dsp:style>
    </dsp:sp>
    <dsp:sp modelId="{1A39AA84-2155-4E91-BD94-806957106288}">
      <dsp:nvSpPr>
        <dsp:cNvPr id="0" name=""/>
        <dsp:cNvSpPr/>
      </dsp:nvSpPr>
      <dsp:spPr>
        <a:xfrm>
          <a:off x="4155051" y="2604318"/>
          <a:ext cx="2349036" cy="1140097"/>
        </a:xfrm>
        <a:prstGeom prst="roundRect">
          <a:avLst>
            <a:gd name="adj" fmla="val 1667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ZA" sz="1800" b="1" kern="1200" dirty="0">
              <a:latin typeface="Calibri" panose="020F0502020204030204"/>
              <a:ea typeface="+mn-ea"/>
              <a:cs typeface="+mn-cs"/>
            </a:rPr>
            <a:t>Portfolio Based Induction</a:t>
          </a:r>
        </a:p>
      </dsp:txBody>
      <dsp:txXfrm>
        <a:off x="4210716" y="2659983"/>
        <a:ext cx="2237706" cy="10287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0.09291</cdr:x>
      <cdr:y>0.81026</cdr:y>
    </cdr:from>
    <cdr:to>
      <cdr:x>0.5405</cdr:x>
      <cdr:y>0.85544</cdr:y>
    </cdr:to>
    <cdr:sp macro="" textlink="">
      <cdr:nvSpPr>
        <cdr:cNvPr id="2" name="Left Brace 1"/>
        <cdr:cNvSpPr/>
      </cdr:nvSpPr>
      <cdr:spPr>
        <a:xfrm xmlns:a="http://schemas.openxmlformats.org/drawingml/2006/main" rot="16200000">
          <a:off x="1741111" y="1804183"/>
          <a:ext cx="167848" cy="2579287"/>
        </a:xfrm>
        <a:prstGeom xmlns:a="http://schemas.openxmlformats.org/drawingml/2006/main" prst="leftBrace">
          <a:avLst/>
        </a:prstGeom>
        <a:ln xmlns:a="http://schemas.openxmlformats.org/drawingml/2006/main">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GB" dirty="0"/>
        </a:p>
      </cdr:txBody>
    </cdr:sp>
  </cdr:relSizeAnchor>
  <cdr:relSizeAnchor xmlns:cdr="http://schemas.openxmlformats.org/drawingml/2006/chartDrawing">
    <cdr:from>
      <cdr:x>0.19351</cdr:x>
      <cdr:y>0.86201</cdr:y>
    </cdr:from>
    <cdr:to>
      <cdr:x>0.42987</cdr:x>
      <cdr:y>0.93914</cdr:y>
    </cdr:to>
    <cdr:sp macro="" textlink="">
      <cdr:nvSpPr>
        <cdr:cNvPr id="3" name="Text Box 2"/>
        <cdr:cNvSpPr txBox="1">
          <a:spLocks xmlns:a="http://schemas.openxmlformats.org/drawingml/2006/main" noChangeArrowheads="1"/>
        </cdr:cNvSpPr>
      </cdr:nvSpPr>
      <cdr:spPr bwMode="auto">
        <a:xfrm xmlns:a="http://schemas.openxmlformats.org/drawingml/2006/main">
          <a:off x="2058983" y="4317083"/>
          <a:ext cx="2514871" cy="386280"/>
        </a:xfrm>
        <a:prstGeom xmlns:a="http://schemas.openxmlformats.org/drawingml/2006/main" prst="rect">
          <a:avLst/>
        </a:prstGeom>
        <a:solidFill xmlns:a="http://schemas.openxmlformats.org/drawingml/2006/main">
          <a:srgbClr val="FFFFFF"/>
        </a:solidFill>
        <a:ln xmlns:a="http://schemas.openxmlformats.org/drawingml/2006/main" w="9525">
          <a:solidFill>
            <a:srgbClr val="FFC00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gn="ctr">
            <a:lnSpc>
              <a:spcPct val="115000"/>
            </a:lnSpc>
            <a:spcAft>
              <a:spcPts val="100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2012-2017</a:t>
          </a:r>
          <a:r>
            <a:rPr lang="en-ZA" sz="1400" b="1" dirty="0">
              <a:effectLst/>
              <a:latin typeface="Calibri" panose="020F0502020204030204" pitchFamily="34" charset="0"/>
              <a:ea typeface="Calibri" panose="020F0502020204030204" pitchFamily="34" charset="0"/>
              <a:cs typeface="Times New Roman" panose="02020603050405020304" pitchFamily="18" charset="0"/>
            </a:rPr>
            <a:t> Strategy</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0.60533</cdr:x>
      <cdr:y>0.86303</cdr:y>
    </cdr:from>
    <cdr:to>
      <cdr:x>0.8417</cdr:x>
      <cdr:y>0.93739</cdr:y>
    </cdr:to>
    <cdr:sp macro="" textlink="">
      <cdr:nvSpPr>
        <cdr:cNvPr id="4" name="Text Box 2"/>
        <cdr:cNvSpPr txBox="1">
          <a:spLocks xmlns:a="http://schemas.openxmlformats.org/drawingml/2006/main" noChangeArrowheads="1"/>
        </cdr:cNvSpPr>
      </cdr:nvSpPr>
      <cdr:spPr bwMode="auto">
        <a:xfrm xmlns:a="http://schemas.openxmlformats.org/drawingml/2006/main">
          <a:off x="6440714" y="4322178"/>
          <a:ext cx="2514978" cy="372406"/>
        </a:xfrm>
        <a:prstGeom xmlns:a="http://schemas.openxmlformats.org/drawingml/2006/main" prst="rect">
          <a:avLst/>
        </a:prstGeom>
        <a:solidFill xmlns:a="http://schemas.openxmlformats.org/drawingml/2006/main">
          <a:srgbClr val="FFFFFF"/>
        </a:solidFill>
        <a:ln xmlns:a="http://schemas.openxmlformats.org/drawingml/2006/main" w="9525">
          <a:solidFill>
            <a:srgbClr val="00B050"/>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gn="ctr">
            <a:lnSpc>
              <a:spcPct val="115000"/>
            </a:lnSpc>
            <a:spcAft>
              <a:spcPts val="1000"/>
            </a:spcAft>
          </a:pPr>
          <a:r>
            <a:rPr lang="en-ZA" sz="1600" b="1" dirty="0">
              <a:effectLst/>
              <a:latin typeface="Calibri" panose="020F0502020204030204" pitchFamily="34" charset="0"/>
              <a:ea typeface="Calibri" panose="020F0502020204030204" pitchFamily="34" charset="0"/>
              <a:cs typeface="Times New Roman" panose="02020603050405020304" pitchFamily="18" charset="0"/>
            </a:rPr>
            <a:t>2017-2022 Strategy</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0.54802</cdr:x>
      <cdr:y>0.79665</cdr:y>
    </cdr:from>
    <cdr:to>
      <cdr:x>0.90424</cdr:x>
      <cdr:y>0.86495</cdr:y>
    </cdr:to>
    <cdr:sp macro="" textlink="">
      <cdr:nvSpPr>
        <cdr:cNvPr id="5" name="Left Brace 4">
          <a:extLst xmlns:a="http://schemas.openxmlformats.org/drawingml/2006/main">
            <a:ext uri="{FF2B5EF4-FFF2-40B4-BE49-F238E27FC236}">
              <a16:creationId xmlns:a16="http://schemas.microsoft.com/office/drawing/2014/main" id="{FB2C442F-8F71-4C49-8ADD-A24750B69A70}"/>
            </a:ext>
          </a:extLst>
        </cdr:cNvPr>
        <cdr:cNvSpPr/>
      </cdr:nvSpPr>
      <cdr:spPr>
        <a:xfrm xmlns:a="http://schemas.openxmlformats.org/drawingml/2006/main" rot="16200000">
          <a:off x="7554994" y="2265719"/>
          <a:ext cx="342045" cy="3790122"/>
        </a:xfrm>
        <a:prstGeom xmlns:a="http://schemas.openxmlformats.org/drawingml/2006/main" prst="leftBrace">
          <a:avLst>
            <a:gd name="adj1" fmla="val 8333"/>
            <a:gd name="adj2" fmla="val 49650"/>
          </a:avLst>
        </a:pr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endParaRPr lang="en-GB" dirty="0"/>
        </a:p>
      </cdr:txBody>
    </cdr:sp>
  </cdr:relSizeAnchor>
</c:userShapes>
</file>

<file path=ppt/drawings/drawing2.xml><?xml version="1.0" encoding="utf-8"?>
<c:userShapes xmlns:c="http://schemas.openxmlformats.org/drawingml/2006/chart">
  <cdr:relSizeAnchor xmlns:cdr="http://schemas.openxmlformats.org/drawingml/2006/chartDrawing">
    <cdr:from>
      <cdr:x>0.0721</cdr:x>
      <cdr:y>0.29107</cdr:y>
    </cdr:from>
    <cdr:to>
      <cdr:x>0.94984</cdr:x>
      <cdr:y>0.57637</cdr:y>
    </cdr:to>
    <cdr:sp macro="" textlink="">
      <cdr:nvSpPr>
        <cdr:cNvPr id="2" name="TextBox 1">
          <a:extLst xmlns:a="http://schemas.openxmlformats.org/drawingml/2006/main">
            <a:ext uri="{FF2B5EF4-FFF2-40B4-BE49-F238E27FC236}">
              <a16:creationId xmlns:a16="http://schemas.microsoft.com/office/drawing/2014/main" id="{300C9017-0780-4373-BC46-A0B666782AEA}"/>
            </a:ext>
          </a:extLst>
        </cdr:cNvPr>
        <cdr:cNvSpPr txBox="1"/>
      </cdr:nvSpPr>
      <cdr:spPr>
        <a:xfrm xmlns:a="http://schemas.openxmlformats.org/drawingml/2006/main">
          <a:off x="657226" y="1443037"/>
          <a:ext cx="8001000" cy="14144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0.08621</cdr:x>
      <cdr:y>0.24207</cdr:y>
    </cdr:from>
    <cdr:to>
      <cdr:x>0.83542</cdr:x>
      <cdr:y>0.5245</cdr:y>
    </cdr:to>
    <cdr:sp macro="" textlink="">
      <cdr:nvSpPr>
        <cdr:cNvPr id="3" name="TextBox 2">
          <a:extLst xmlns:a="http://schemas.openxmlformats.org/drawingml/2006/main">
            <a:ext uri="{FF2B5EF4-FFF2-40B4-BE49-F238E27FC236}">
              <a16:creationId xmlns:a16="http://schemas.microsoft.com/office/drawing/2014/main" id="{AE06E1AC-C581-4FDC-BDCA-32FBE1F0A25D}"/>
            </a:ext>
          </a:extLst>
        </cdr:cNvPr>
        <cdr:cNvSpPr txBox="1"/>
      </cdr:nvSpPr>
      <cdr:spPr>
        <a:xfrm xmlns:a="http://schemas.openxmlformats.org/drawingml/2006/main">
          <a:off x="785813" y="1200149"/>
          <a:ext cx="6829425" cy="1400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dr:relSizeAnchor xmlns:cdr="http://schemas.openxmlformats.org/drawingml/2006/chartDrawing">
    <cdr:from>
      <cdr:x>0.04578</cdr:x>
      <cdr:y>0.02305</cdr:y>
    </cdr:from>
    <cdr:to>
      <cdr:x>0.96708</cdr:x>
      <cdr:y>0.15562</cdr:y>
    </cdr:to>
    <cdr:sp macro="" textlink="">
      <cdr:nvSpPr>
        <cdr:cNvPr id="4" name="TextBox 3">
          <a:extLst xmlns:a="http://schemas.openxmlformats.org/drawingml/2006/main">
            <a:ext uri="{FF2B5EF4-FFF2-40B4-BE49-F238E27FC236}">
              <a16:creationId xmlns:a16="http://schemas.microsoft.com/office/drawing/2014/main" id="{F5C1C436-05AD-4D49-82C2-E8A77371977B}"/>
            </a:ext>
          </a:extLst>
        </cdr:cNvPr>
        <cdr:cNvSpPr txBox="1"/>
      </cdr:nvSpPr>
      <cdr:spPr>
        <a:xfrm xmlns:a="http://schemas.openxmlformats.org/drawingml/2006/main">
          <a:off x="417326" y="114299"/>
          <a:ext cx="8398062" cy="657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1600" b="1" dirty="0">
              <a:solidFill>
                <a:schemeClr val="tx1"/>
              </a:solidFill>
              <a:latin typeface="Foco" panose="020B0504050202020203" pitchFamily="34" charset="0"/>
              <a:cs typeface="Foco" panose="020B0504050202020203" pitchFamily="34" charset="0"/>
            </a:rPr>
            <a:t>2020/2021 OVERALL PERFORMANCE ON 137 TARGETS</a:t>
          </a:r>
        </a:p>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107BA-9A2B-489A-BCD9-12450CC1DAB5}" type="datetimeFigureOut">
              <a:rPr lang="en-US" smtClean="0"/>
              <a:t>11/15/2021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DBC39-55A4-4557-8838-D2FD37904A8C}" type="slidenum">
              <a:rPr lang="en-US" smtClean="0"/>
              <a:t>‹#›</a:t>
            </a:fld>
            <a:endParaRPr lang="en-US" dirty="0"/>
          </a:p>
        </p:txBody>
      </p:sp>
    </p:spTree>
    <p:extLst>
      <p:ext uri="{BB962C8B-B14F-4D97-AF65-F5344CB8AC3E}">
        <p14:creationId xmlns:p14="http://schemas.microsoft.com/office/powerpoint/2010/main" val="3573144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www.salga.org.za/" TargetMode="External"/><Relationship Id="rId7" Type="http://schemas.openxmlformats.org/officeDocument/2006/relationships/hyperlink" Target="https://www.instagram.com/salga.org.za/" TargetMode="External"/><Relationship Id="rId2" Type="http://schemas.openxmlformats.org/officeDocument/2006/relationships/image" Target="NULL"/><Relationship Id="rId1" Type="http://schemas.openxmlformats.org/officeDocument/2006/relationships/slideMaster" Target="../slideMasters/slideMaster4.xml"/><Relationship Id="rId6" Type="http://schemas.openxmlformats.org/officeDocument/2006/relationships/hyperlink" Target="https://www.youtube.com/channel/UCTHeKe8j5ShddbMyyipGMRA" TargetMode="External"/><Relationship Id="rId5" Type="http://schemas.openxmlformats.org/officeDocument/2006/relationships/hyperlink" Target="https://twitter.com/SALGA_Gov" TargetMode="External"/><Relationship Id="rId4" Type="http://schemas.openxmlformats.org/officeDocument/2006/relationships/hyperlink" Target="https://web.facebook.com/SALGAGov/"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salga.org.za/" TargetMode="External"/><Relationship Id="rId7" Type="http://schemas.openxmlformats.org/officeDocument/2006/relationships/hyperlink" Target="https://www.instagram.com/salga.org.za/" TargetMode="External"/><Relationship Id="rId2" Type="http://schemas.openxmlformats.org/officeDocument/2006/relationships/image" Target="NULL"/><Relationship Id="rId1" Type="http://schemas.openxmlformats.org/officeDocument/2006/relationships/slideMaster" Target="../slideMasters/slideMaster4.xml"/><Relationship Id="rId6" Type="http://schemas.openxmlformats.org/officeDocument/2006/relationships/hyperlink" Target="https://www.youtube.com/channel/UCTHeKe8j5ShddbMyyipGMRA" TargetMode="External"/><Relationship Id="rId5" Type="http://schemas.openxmlformats.org/officeDocument/2006/relationships/hyperlink" Target="https://twitter.com/SALGA_Gov" TargetMode="External"/><Relationship Id="rId4" Type="http://schemas.openxmlformats.org/officeDocument/2006/relationships/hyperlink" Target="https://web.facebook.com/SALGAGov/"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salga.org.za/" TargetMode="External"/><Relationship Id="rId7" Type="http://schemas.openxmlformats.org/officeDocument/2006/relationships/hyperlink" Target="https://www.instagram.com/salga.org.za/" TargetMode="External"/><Relationship Id="rId2" Type="http://schemas.openxmlformats.org/officeDocument/2006/relationships/image" Target="NULL"/><Relationship Id="rId1" Type="http://schemas.openxmlformats.org/officeDocument/2006/relationships/slideMaster" Target="../slideMasters/slideMaster4.xml"/><Relationship Id="rId6" Type="http://schemas.openxmlformats.org/officeDocument/2006/relationships/hyperlink" Target="https://www.youtube.com/channel/UCTHeKe8j5ShddbMyyipGMRA" TargetMode="External"/><Relationship Id="rId5" Type="http://schemas.openxmlformats.org/officeDocument/2006/relationships/hyperlink" Target="https://twitter.com/SALGA_Gov" TargetMode="External"/><Relationship Id="rId4" Type="http://schemas.openxmlformats.org/officeDocument/2006/relationships/hyperlink" Target="https://web.facebook.com/SALGAGov/"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salga.org.za/" TargetMode="External"/><Relationship Id="rId7" Type="http://schemas.openxmlformats.org/officeDocument/2006/relationships/hyperlink" Target="https://www.instagram.com/salga.org.za/" TargetMode="External"/><Relationship Id="rId2" Type="http://schemas.openxmlformats.org/officeDocument/2006/relationships/image" Target="NULL"/><Relationship Id="rId1" Type="http://schemas.openxmlformats.org/officeDocument/2006/relationships/slideMaster" Target="../slideMasters/slideMaster4.xml"/><Relationship Id="rId6" Type="http://schemas.openxmlformats.org/officeDocument/2006/relationships/hyperlink" Target="https://www.youtube.com/channel/UCTHeKe8j5ShddbMyyipGMRA" TargetMode="External"/><Relationship Id="rId5" Type="http://schemas.openxmlformats.org/officeDocument/2006/relationships/hyperlink" Target="https://twitter.com/SALGA_Gov" TargetMode="External"/><Relationship Id="rId4" Type="http://schemas.openxmlformats.org/officeDocument/2006/relationships/hyperlink" Target="https://web.facebook.com/SALGAGov/"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salga.org.za/" TargetMode="External"/><Relationship Id="rId7" Type="http://schemas.openxmlformats.org/officeDocument/2006/relationships/hyperlink" Target="https://www.instagram.com/salga.org.za/" TargetMode="External"/><Relationship Id="rId2" Type="http://schemas.openxmlformats.org/officeDocument/2006/relationships/image" Target="NULL"/><Relationship Id="rId1" Type="http://schemas.openxmlformats.org/officeDocument/2006/relationships/slideMaster" Target="../slideMasters/slideMaster4.xml"/><Relationship Id="rId6" Type="http://schemas.openxmlformats.org/officeDocument/2006/relationships/hyperlink" Target="https://www.youtube.com/channel/UCTHeKe8j5ShddbMyyipGMRA" TargetMode="External"/><Relationship Id="rId5" Type="http://schemas.openxmlformats.org/officeDocument/2006/relationships/hyperlink" Target="https://twitter.com/SALGA_Gov" TargetMode="External"/><Relationship Id="rId4" Type="http://schemas.openxmlformats.org/officeDocument/2006/relationships/hyperlink" Target="https://web.facebook.com/SALGAGov/"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salga.org.za/" TargetMode="External"/><Relationship Id="rId7" Type="http://schemas.openxmlformats.org/officeDocument/2006/relationships/hyperlink" Target="https://www.instagram.com/salga.org.za/" TargetMode="External"/><Relationship Id="rId2" Type="http://schemas.openxmlformats.org/officeDocument/2006/relationships/image" Target="NULL"/><Relationship Id="rId1" Type="http://schemas.openxmlformats.org/officeDocument/2006/relationships/slideMaster" Target="../slideMasters/slideMaster4.xml"/><Relationship Id="rId6" Type="http://schemas.openxmlformats.org/officeDocument/2006/relationships/hyperlink" Target="https://www.youtube.com/channel/UCTHeKe8j5ShddbMyyipGMRA" TargetMode="External"/><Relationship Id="rId5" Type="http://schemas.openxmlformats.org/officeDocument/2006/relationships/hyperlink" Target="https://twitter.com/SALGA_Gov" TargetMode="External"/><Relationship Id="rId4" Type="http://schemas.openxmlformats.org/officeDocument/2006/relationships/hyperlink" Target="https://web.facebook.com/SALGAGov/"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salga.org.za/" TargetMode="External"/><Relationship Id="rId7" Type="http://schemas.openxmlformats.org/officeDocument/2006/relationships/hyperlink" Target="https://www.instagram.com/salga.org.za/" TargetMode="External"/><Relationship Id="rId2" Type="http://schemas.openxmlformats.org/officeDocument/2006/relationships/image" Target="NULL"/><Relationship Id="rId1" Type="http://schemas.openxmlformats.org/officeDocument/2006/relationships/slideMaster" Target="../slideMasters/slideMaster4.xml"/><Relationship Id="rId6" Type="http://schemas.openxmlformats.org/officeDocument/2006/relationships/hyperlink" Target="https://www.youtube.com/channel/UCTHeKe8j5ShddbMyyipGMRA" TargetMode="External"/><Relationship Id="rId5" Type="http://schemas.openxmlformats.org/officeDocument/2006/relationships/hyperlink" Target="https://twitter.com/SALGA_Gov" TargetMode="External"/><Relationship Id="rId4" Type="http://schemas.openxmlformats.org/officeDocument/2006/relationships/hyperlink" Target="https://web.facebook.com/SALGAGov/"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www.salga.org.za/" TargetMode="External"/><Relationship Id="rId7" Type="http://schemas.openxmlformats.org/officeDocument/2006/relationships/hyperlink" Target="https://www.instagram.com/salga.org.za/" TargetMode="External"/><Relationship Id="rId2" Type="http://schemas.openxmlformats.org/officeDocument/2006/relationships/image" Target="NULL"/><Relationship Id="rId1" Type="http://schemas.openxmlformats.org/officeDocument/2006/relationships/slideMaster" Target="../slideMasters/slideMaster4.xml"/><Relationship Id="rId6" Type="http://schemas.openxmlformats.org/officeDocument/2006/relationships/hyperlink" Target="https://www.youtube.com/channel/UCTHeKe8j5ShddbMyyipGMRA" TargetMode="External"/><Relationship Id="rId5" Type="http://schemas.openxmlformats.org/officeDocument/2006/relationships/hyperlink" Target="https://twitter.com/SALGA_Gov" TargetMode="External"/><Relationship Id="rId4" Type="http://schemas.openxmlformats.org/officeDocument/2006/relationships/hyperlink" Target="https://web.facebook.com/SALGAGov/" TargetMode="Externa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tx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F635BF2-2B2F-43DA-BCAD-AEF1A615157D}"/>
              </a:ext>
            </a:extLst>
          </p:cNvPr>
          <p:cNvPicPr>
            <a:picLocks noChangeAspect="1"/>
          </p:cNvPicPr>
          <p:nvPr userDrawn="1"/>
        </p:nvPicPr>
        <p:blipFill rotWithShape="1">
          <a:blip r:embed="rId2"/>
          <a:srcRect l="23859" t="37393" r="47191" b="23812"/>
          <a:stretch/>
        </p:blipFill>
        <p:spPr>
          <a:xfrm>
            <a:off x="-2184920" y="2348880"/>
            <a:ext cx="1668016" cy="1248638"/>
          </a:xfrm>
          <a:prstGeom prst="rect">
            <a:avLst/>
          </a:prstGeom>
        </p:spPr>
      </p:pic>
      <p:grpSp>
        <p:nvGrpSpPr>
          <p:cNvPr id="5" name="Gruppo 4">
            <a:extLst>
              <a:ext uri="{FF2B5EF4-FFF2-40B4-BE49-F238E27FC236}">
                <a16:creationId xmlns:a16="http://schemas.microsoft.com/office/drawing/2014/main" id="{7778E9C2-C4AA-4060-A9EA-5E07339E5A14}"/>
              </a:ext>
            </a:extLst>
          </p:cNvPr>
          <p:cNvGrpSpPr/>
          <p:nvPr userDrawn="1"/>
        </p:nvGrpSpPr>
        <p:grpSpPr>
          <a:xfrm>
            <a:off x="4475820" y="1988841"/>
            <a:ext cx="3240360" cy="2880320"/>
            <a:chOff x="4475820" y="2060848"/>
            <a:chExt cx="3240360" cy="2880320"/>
          </a:xfrm>
        </p:grpSpPr>
        <p:cxnSp>
          <p:nvCxnSpPr>
            <p:cNvPr id="7" name="Connettore diritto 6">
              <a:extLst>
                <a:ext uri="{FF2B5EF4-FFF2-40B4-BE49-F238E27FC236}">
                  <a16:creationId xmlns:a16="http://schemas.microsoft.com/office/drawing/2014/main" id="{EDCA35B9-F4C7-41DE-909C-828D33D8D024}"/>
                </a:ext>
              </a:extLst>
            </p:cNvPr>
            <p:cNvCxnSpPr/>
            <p:nvPr/>
          </p:nvCxnSpPr>
          <p:spPr>
            <a:xfrm>
              <a:off x="4475820" y="206084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6E131EC4-D5EF-4BBD-BC59-0F828D4F5287}"/>
                </a:ext>
              </a:extLst>
            </p:cNvPr>
            <p:cNvCxnSpPr/>
            <p:nvPr/>
          </p:nvCxnSpPr>
          <p:spPr>
            <a:xfrm>
              <a:off x="4475820" y="494116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9" name="Rettangolo 8">
            <a:extLst>
              <a:ext uri="{FF2B5EF4-FFF2-40B4-BE49-F238E27FC236}">
                <a16:creationId xmlns:a16="http://schemas.microsoft.com/office/drawing/2014/main" id="{207B5ABC-9F58-41A5-AFE0-BE6F1E7451C7}"/>
              </a:ext>
            </a:extLst>
          </p:cNvPr>
          <p:cNvSpPr/>
          <p:nvPr userDrawn="1"/>
        </p:nvSpPr>
        <p:spPr>
          <a:xfrm>
            <a:off x="407368" y="311091"/>
            <a:ext cx="11377264" cy="6235821"/>
          </a:xfrm>
          <a:prstGeom prst="rect">
            <a:avLst/>
          </a:prstGeom>
          <a:no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361" dirty="0">
              <a:solidFill>
                <a:prstClr val="white"/>
              </a:solidFill>
            </a:endParaRPr>
          </a:p>
        </p:txBody>
      </p:sp>
      <p:sp>
        <p:nvSpPr>
          <p:cNvPr id="2" name="Titolo 1">
            <a:extLst>
              <a:ext uri="{FF2B5EF4-FFF2-40B4-BE49-F238E27FC236}">
                <a16:creationId xmlns:a16="http://schemas.microsoft.com/office/drawing/2014/main" id="{B9346171-1236-4225-9903-EEB8D5A02579}"/>
              </a:ext>
            </a:extLst>
          </p:cNvPr>
          <p:cNvSpPr>
            <a:spLocks noGrp="1"/>
          </p:cNvSpPr>
          <p:nvPr>
            <p:ph type="title"/>
          </p:nvPr>
        </p:nvSpPr>
        <p:spPr>
          <a:xfrm>
            <a:off x="3000000" y="2556404"/>
            <a:ext cx="6192000" cy="1745194"/>
          </a:xfrm>
        </p:spPr>
        <p:txBody>
          <a:bodyPr>
            <a:noAutofit/>
          </a:bodyPr>
          <a:lstStyle>
            <a:lvl1pPr>
              <a:defRPr sz="3536">
                <a:solidFill>
                  <a:schemeClr val="bg1"/>
                </a:solidFill>
              </a:defRPr>
            </a:lvl1pPr>
          </a:lstStyle>
          <a:p>
            <a:r>
              <a:rPr lang="it-IT" dirty="0"/>
              <a:t>Fare clic per modificare lo stile del titolo</a:t>
            </a:r>
            <a:endParaRPr lang="en-GB" dirty="0"/>
          </a:p>
        </p:txBody>
      </p:sp>
      <p:sp>
        <p:nvSpPr>
          <p:cNvPr id="3" name="Segnaposto numero diapositiva 2">
            <a:extLst>
              <a:ext uri="{FF2B5EF4-FFF2-40B4-BE49-F238E27FC236}">
                <a16:creationId xmlns:a16="http://schemas.microsoft.com/office/drawing/2014/main" id="{980C2D01-B811-4143-9706-3D327E7B66EA}"/>
              </a:ext>
            </a:extLst>
          </p:cNvPr>
          <p:cNvSpPr>
            <a:spLocks noGrp="1"/>
          </p:cNvSpPr>
          <p:nvPr>
            <p:ph type="sldNum" sz="quarter" idx="10"/>
          </p:nvPr>
        </p:nvSpPr>
        <p:spPr>
          <a:xfrm>
            <a:off x="11582400" y="6331761"/>
            <a:ext cx="649288" cy="365125"/>
          </a:xfrm>
          <a:prstGeom prst="rect">
            <a:avLst/>
          </a:prstGeom>
        </p:spPr>
        <p:txBody>
          <a:bodyPr/>
          <a:lstStyle/>
          <a:p>
            <a:fld id="{85E4C5A4-68AA-419A-9EB9-20F6985B147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403061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tx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F635BF2-2B2F-43DA-BCAD-AEF1A615157D}"/>
              </a:ext>
            </a:extLst>
          </p:cNvPr>
          <p:cNvPicPr>
            <a:picLocks noChangeAspect="1"/>
          </p:cNvPicPr>
          <p:nvPr userDrawn="1"/>
        </p:nvPicPr>
        <p:blipFill rotWithShape="1">
          <a:blip r:embed="rId2"/>
          <a:srcRect l="23859" t="37393" r="47191" b="23812"/>
          <a:stretch/>
        </p:blipFill>
        <p:spPr>
          <a:xfrm>
            <a:off x="-2184920" y="2348880"/>
            <a:ext cx="1668016" cy="1248638"/>
          </a:xfrm>
          <a:prstGeom prst="rect">
            <a:avLst/>
          </a:prstGeom>
        </p:spPr>
      </p:pic>
      <p:grpSp>
        <p:nvGrpSpPr>
          <p:cNvPr id="5" name="Gruppo 4">
            <a:extLst>
              <a:ext uri="{FF2B5EF4-FFF2-40B4-BE49-F238E27FC236}">
                <a16:creationId xmlns:a16="http://schemas.microsoft.com/office/drawing/2014/main" id="{7778E9C2-C4AA-4060-A9EA-5E07339E5A14}"/>
              </a:ext>
            </a:extLst>
          </p:cNvPr>
          <p:cNvGrpSpPr/>
          <p:nvPr userDrawn="1"/>
        </p:nvGrpSpPr>
        <p:grpSpPr>
          <a:xfrm>
            <a:off x="4475820" y="1988841"/>
            <a:ext cx="3240360" cy="2880320"/>
            <a:chOff x="4475820" y="2060848"/>
            <a:chExt cx="3240360" cy="2880320"/>
          </a:xfrm>
        </p:grpSpPr>
        <p:cxnSp>
          <p:nvCxnSpPr>
            <p:cNvPr id="7" name="Connettore diritto 6">
              <a:extLst>
                <a:ext uri="{FF2B5EF4-FFF2-40B4-BE49-F238E27FC236}">
                  <a16:creationId xmlns:a16="http://schemas.microsoft.com/office/drawing/2014/main" id="{EDCA35B9-F4C7-41DE-909C-828D33D8D024}"/>
                </a:ext>
              </a:extLst>
            </p:cNvPr>
            <p:cNvCxnSpPr/>
            <p:nvPr/>
          </p:nvCxnSpPr>
          <p:spPr>
            <a:xfrm>
              <a:off x="4475820" y="206084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6E131EC4-D5EF-4BBD-BC59-0F828D4F5287}"/>
                </a:ext>
              </a:extLst>
            </p:cNvPr>
            <p:cNvCxnSpPr/>
            <p:nvPr/>
          </p:nvCxnSpPr>
          <p:spPr>
            <a:xfrm>
              <a:off x="4475820" y="494116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9" name="Rettangolo 8">
            <a:extLst>
              <a:ext uri="{FF2B5EF4-FFF2-40B4-BE49-F238E27FC236}">
                <a16:creationId xmlns:a16="http://schemas.microsoft.com/office/drawing/2014/main" id="{207B5ABC-9F58-41A5-AFE0-BE6F1E7451C7}"/>
              </a:ext>
            </a:extLst>
          </p:cNvPr>
          <p:cNvSpPr/>
          <p:nvPr userDrawn="1"/>
        </p:nvSpPr>
        <p:spPr>
          <a:xfrm>
            <a:off x="407368" y="311091"/>
            <a:ext cx="11377264" cy="6235821"/>
          </a:xfrm>
          <a:prstGeom prst="rect">
            <a:avLst/>
          </a:prstGeom>
          <a:no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361" dirty="0">
              <a:solidFill>
                <a:prstClr val="white"/>
              </a:solidFill>
            </a:endParaRPr>
          </a:p>
        </p:txBody>
      </p:sp>
      <p:sp>
        <p:nvSpPr>
          <p:cNvPr id="2" name="Titolo 1">
            <a:extLst>
              <a:ext uri="{FF2B5EF4-FFF2-40B4-BE49-F238E27FC236}">
                <a16:creationId xmlns:a16="http://schemas.microsoft.com/office/drawing/2014/main" id="{B9346171-1236-4225-9903-EEB8D5A02579}"/>
              </a:ext>
            </a:extLst>
          </p:cNvPr>
          <p:cNvSpPr>
            <a:spLocks noGrp="1"/>
          </p:cNvSpPr>
          <p:nvPr>
            <p:ph type="title"/>
          </p:nvPr>
        </p:nvSpPr>
        <p:spPr>
          <a:xfrm>
            <a:off x="3000000" y="2556404"/>
            <a:ext cx="6192000" cy="1745194"/>
          </a:xfrm>
        </p:spPr>
        <p:txBody>
          <a:bodyPr>
            <a:noAutofit/>
          </a:bodyPr>
          <a:lstStyle>
            <a:lvl1pPr>
              <a:defRPr sz="3536">
                <a:solidFill>
                  <a:schemeClr val="bg1"/>
                </a:solidFill>
              </a:defRPr>
            </a:lvl1pPr>
          </a:lstStyle>
          <a:p>
            <a:r>
              <a:rPr lang="it-IT" dirty="0"/>
              <a:t>Fare clic per modificare lo stile del titolo</a:t>
            </a:r>
            <a:endParaRPr lang="en-GB" dirty="0"/>
          </a:p>
        </p:txBody>
      </p:sp>
      <p:sp>
        <p:nvSpPr>
          <p:cNvPr id="3" name="Segnaposto numero diapositiva 2">
            <a:extLst>
              <a:ext uri="{FF2B5EF4-FFF2-40B4-BE49-F238E27FC236}">
                <a16:creationId xmlns:a16="http://schemas.microsoft.com/office/drawing/2014/main" id="{980C2D01-B811-4143-9706-3D327E7B66EA}"/>
              </a:ext>
            </a:extLst>
          </p:cNvPr>
          <p:cNvSpPr>
            <a:spLocks noGrp="1"/>
          </p:cNvSpPr>
          <p:nvPr>
            <p:ph type="sldNum" sz="quarter" idx="10"/>
          </p:nvPr>
        </p:nvSpPr>
        <p:spPr>
          <a:xfrm>
            <a:off x="11582400" y="6331761"/>
            <a:ext cx="649288" cy="365125"/>
          </a:xfrm>
          <a:prstGeom prst="rect">
            <a:avLst/>
          </a:prstGeom>
        </p:spPr>
        <p:txBody>
          <a:bodyPr/>
          <a:lstStyle/>
          <a:p>
            <a:fld id="{85E4C5A4-68AA-419A-9EB9-20F6985B147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65005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DEB2092-613C-CF44-862F-D310E895BB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9097377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B3C5F536-267E-BF49-A6F3-61C29ECA37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6">
            <a:extLst>
              <a:ext uri="{FF2B5EF4-FFF2-40B4-BE49-F238E27FC236}">
                <a16:creationId xmlns:a16="http://schemas.microsoft.com/office/drawing/2014/main" id="{72133388-6528-5847-B571-B9FDE8E0C5EA}"/>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21" name="Content Placeholder 10">
            <a:extLst>
              <a:ext uri="{FF2B5EF4-FFF2-40B4-BE49-F238E27FC236}">
                <a16:creationId xmlns:a16="http://schemas.microsoft.com/office/drawing/2014/main" id="{E51D7E49-3539-6549-8462-15298E193431}"/>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19">
            <a:extLst>
              <a:ext uri="{FF2B5EF4-FFF2-40B4-BE49-F238E27FC236}">
                <a16:creationId xmlns:a16="http://schemas.microsoft.com/office/drawing/2014/main" id="{A649C818-6B41-0D4D-BAA7-6BD18603978A}"/>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112730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13" name="Picture 12" descr="Text&#10;&#10;Description automatically generated">
            <a:extLst>
              <a:ext uri="{FF2B5EF4-FFF2-40B4-BE49-F238E27FC236}">
                <a16:creationId xmlns:a16="http://schemas.microsoft.com/office/drawing/2014/main" id="{10EA8D89-139D-A541-840C-A0E8627D66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6">
            <a:extLst>
              <a:ext uri="{FF2B5EF4-FFF2-40B4-BE49-F238E27FC236}">
                <a16:creationId xmlns:a16="http://schemas.microsoft.com/office/drawing/2014/main" id="{5797A656-44C5-0448-A766-3395F1D71EAE}"/>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5" name="Content Placeholder 10">
            <a:extLst>
              <a:ext uri="{FF2B5EF4-FFF2-40B4-BE49-F238E27FC236}">
                <a16:creationId xmlns:a16="http://schemas.microsoft.com/office/drawing/2014/main" id="{4CA2E637-3E77-8149-AD86-215A67BCA976}"/>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9">
            <a:extLst>
              <a:ext uri="{FF2B5EF4-FFF2-40B4-BE49-F238E27FC236}">
                <a16:creationId xmlns:a16="http://schemas.microsoft.com/office/drawing/2014/main" id="{6B51F342-A508-2B43-A951-47CDCA2281C5}"/>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3417644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0E8F110-9E5E-5648-B413-F1BA8E3D0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6"/>
          <p:cNvSpPr>
            <a:spLocks noGrp="1"/>
          </p:cNvSpPr>
          <p:nvPr>
            <p:ph type="title"/>
          </p:nvPr>
        </p:nvSpPr>
        <p:spPr>
          <a:xfrm>
            <a:off x="1067428" y="2608540"/>
            <a:ext cx="8574089" cy="1709460"/>
          </a:xfrm>
        </p:spPr>
        <p:txBody>
          <a:bodyPr/>
          <a:lstStyle/>
          <a:p>
            <a:r>
              <a:rPr lang="en-US" dirty="0"/>
              <a:t>Click to edit Master title style</a:t>
            </a:r>
          </a:p>
        </p:txBody>
      </p:sp>
      <p:sp>
        <p:nvSpPr>
          <p:cNvPr id="17" name="Text Placeholder 3"/>
          <p:cNvSpPr>
            <a:spLocks noGrp="1"/>
          </p:cNvSpPr>
          <p:nvPr>
            <p:ph type="body" sz="half" idx="2"/>
          </p:nvPr>
        </p:nvSpPr>
        <p:spPr>
          <a:xfrm>
            <a:off x="1067428" y="4532924"/>
            <a:ext cx="8574089"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Tree>
    <p:extLst>
      <p:ext uri="{BB962C8B-B14F-4D97-AF65-F5344CB8AC3E}">
        <p14:creationId xmlns:p14="http://schemas.microsoft.com/office/powerpoint/2010/main" val="497649004"/>
      </p:ext>
    </p:extLst>
  </p:cSld>
  <p:clrMapOvr>
    <a:overrideClrMapping bg1="lt1" tx1="dk1" bg2="lt2" tx2="dk2" accent1="accent1" accent2="accent2" accent3="accent3" accent4="accent4" accent5="accent5" accent6="accent6" hlink="hlink" folHlink="folHlink"/>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descr="Text&#10;&#10;Description automatically generated">
            <a:extLst>
              <a:ext uri="{FF2B5EF4-FFF2-40B4-BE49-F238E27FC236}">
                <a16:creationId xmlns:a16="http://schemas.microsoft.com/office/drawing/2014/main" id="{D3B948FF-B3F5-0D41-ADB7-5088CF314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6">
            <a:extLst>
              <a:ext uri="{FF2B5EF4-FFF2-40B4-BE49-F238E27FC236}">
                <a16:creationId xmlns:a16="http://schemas.microsoft.com/office/drawing/2014/main" id="{1F8FA7A8-96BD-1D42-B5B0-B12ED8602C51}"/>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9" name="Content Placeholder 10">
            <a:extLst>
              <a:ext uri="{FF2B5EF4-FFF2-40B4-BE49-F238E27FC236}">
                <a16:creationId xmlns:a16="http://schemas.microsoft.com/office/drawing/2014/main" id="{A2349E5D-261D-404B-A810-C153A05AEEDA}"/>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19">
            <a:extLst>
              <a:ext uri="{FF2B5EF4-FFF2-40B4-BE49-F238E27FC236}">
                <a16:creationId xmlns:a16="http://schemas.microsoft.com/office/drawing/2014/main" id="{F03CED27-61F1-5848-94B7-88EA462B9A41}"/>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74052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1DF8EB4D-5F99-1947-91D0-997588B10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6">
            <a:extLst>
              <a:ext uri="{FF2B5EF4-FFF2-40B4-BE49-F238E27FC236}">
                <a16:creationId xmlns:a16="http://schemas.microsoft.com/office/drawing/2014/main" id="{60CB5D7E-E39F-2A43-8DF7-7AEC9FAE4307}"/>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7" name="Content Placeholder 10">
            <a:extLst>
              <a:ext uri="{FF2B5EF4-FFF2-40B4-BE49-F238E27FC236}">
                <a16:creationId xmlns:a16="http://schemas.microsoft.com/office/drawing/2014/main" id="{2F292F5F-4E30-B749-9039-7B50E95BA929}"/>
              </a:ext>
            </a:extLst>
          </p:cNvPr>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9">
            <a:extLst>
              <a:ext uri="{FF2B5EF4-FFF2-40B4-BE49-F238E27FC236}">
                <a16:creationId xmlns:a16="http://schemas.microsoft.com/office/drawing/2014/main" id="{EAC43F89-AD57-AC48-AC5C-2A5E086B00C0}"/>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519786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3" name="Picture 12" descr="Text&#10;&#10;Description automatically generated">
            <a:extLst>
              <a:ext uri="{FF2B5EF4-FFF2-40B4-BE49-F238E27FC236}">
                <a16:creationId xmlns:a16="http://schemas.microsoft.com/office/drawing/2014/main" id="{5C3657A1-0F9D-2C4C-8B7D-67BB59F577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6">
            <a:extLst>
              <a:ext uri="{FF2B5EF4-FFF2-40B4-BE49-F238E27FC236}">
                <a16:creationId xmlns:a16="http://schemas.microsoft.com/office/drawing/2014/main" id="{BFADE2F7-1DAD-8D41-BAD8-BED367757BCF}"/>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5" name="Content Placeholder 10">
            <a:extLst>
              <a:ext uri="{FF2B5EF4-FFF2-40B4-BE49-F238E27FC236}">
                <a16:creationId xmlns:a16="http://schemas.microsoft.com/office/drawing/2014/main" id="{E2802E43-3E8F-1846-8AD6-0BB77AB2AE68}"/>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9">
            <a:extLst>
              <a:ext uri="{FF2B5EF4-FFF2-40B4-BE49-F238E27FC236}">
                <a16:creationId xmlns:a16="http://schemas.microsoft.com/office/drawing/2014/main" id="{50F8696C-DB3A-944F-9734-420ED8C59E38}"/>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1524187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F2A96DE1-4405-7147-8A87-BE2E3716BE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6">
            <a:extLst>
              <a:ext uri="{FF2B5EF4-FFF2-40B4-BE49-F238E27FC236}">
                <a16:creationId xmlns:a16="http://schemas.microsoft.com/office/drawing/2014/main" id="{AB9896D2-F66F-9840-94A8-7D34DAA9EF15}"/>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7" name="Content Placeholder 10">
            <a:extLst>
              <a:ext uri="{FF2B5EF4-FFF2-40B4-BE49-F238E27FC236}">
                <a16:creationId xmlns:a16="http://schemas.microsoft.com/office/drawing/2014/main" id="{96FFB9E4-637A-FC49-863B-733EEC14D693}"/>
              </a:ext>
            </a:extLst>
          </p:cNvPr>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9">
            <a:extLst>
              <a:ext uri="{FF2B5EF4-FFF2-40B4-BE49-F238E27FC236}">
                <a16:creationId xmlns:a16="http://schemas.microsoft.com/office/drawing/2014/main" id="{BC37EEE7-BDB6-5247-BFB2-F27750DEA0A7}"/>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5034460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11691BCC-FD48-BD42-B233-B1549A2F75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6">
            <a:extLst>
              <a:ext uri="{FF2B5EF4-FFF2-40B4-BE49-F238E27FC236}">
                <a16:creationId xmlns:a16="http://schemas.microsoft.com/office/drawing/2014/main" id="{D17FB6D7-BDB3-7B43-97A6-5713E54F79B1}"/>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7" name="Content Placeholder 10">
            <a:extLst>
              <a:ext uri="{FF2B5EF4-FFF2-40B4-BE49-F238E27FC236}">
                <a16:creationId xmlns:a16="http://schemas.microsoft.com/office/drawing/2014/main" id="{FCD9DB3B-E645-794D-8058-9DAFCA0AE5B0}"/>
              </a:ext>
            </a:extLst>
          </p:cNvPr>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9">
            <a:extLst>
              <a:ext uri="{FF2B5EF4-FFF2-40B4-BE49-F238E27FC236}">
                <a16:creationId xmlns:a16="http://schemas.microsoft.com/office/drawing/2014/main" id="{CFE337FC-90C4-284F-821E-71A741C788CD}"/>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083661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DEB2092-613C-CF44-862F-D310E895BB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pPr/>
              <a:t>‹#›</a:t>
            </a:fld>
            <a:endParaRPr lang="en-US" dirty="0"/>
          </a:p>
        </p:txBody>
      </p:sp>
    </p:spTree>
    <p:extLst>
      <p:ext uri="{BB962C8B-B14F-4D97-AF65-F5344CB8AC3E}">
        <p14:creationId xmlns:p14="http://schemas.microsoft.com/office/powerpoint/2010/main" val="303127146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1"/>
            <a:ext cx="8534400" cy="794815"/>
          </a:xfrm>
        </p:spPr>
        <p:txBody>
          <a:bodyPr>
            <a:normAutofit/>
          </a:bodyPr>
          <a:lstStyle>
            <a:lvl1pPr>
              <a:defRPr sz="1625" b="1"/>
            </a:lvl1pPr>
          </a:lstStyle>
          <a:p>
            <a:r>
              <a:rPr lang="en-US" dirty="0"/>
              <a:t>CLICK TO EDIT MASTER TITLE STYLE</a:t>
            </a:r>
          </a:p>
        </p:txBody>
      </p:sp>
      <p:sp>
        <p:nvSpPr>
          <p:cNvPr id="7" name="Text Placeholder 6"/>
          <p:cNvSpPr>
            <a:spLocks noGrp="1"/>
          </p:cNvSpPr>
          <p:nvPr>
            <p:ph type="body" sz="quarter" idx="10"/>
          </p:nvPr>
        </p:nvSpPr>
        <p:spPr>
          <a:xfrm>
            <a:off x="857251" y="1752600"/>
            <a:ext cx="10725150" cy="4540250"/>
          </a:xfrm>
        </p:spPr>
        <p:txBody>
          <a:bodyPr>
            <a:normAutofit/>
          </a:bodyPr>
          <a:lstStyle>
            <a:lvl1pPr>
              <a:defRPr sz="975">
                <a:solidFill>
                  <a:schemeClr val="accent6"/>
                </a:solidFill>
              </a:defRPr>
            </a:lvl1pPr>
            <a:lvl2pPr>
              <a:defRPr sz="975">
                <a:solidFill>
                  <a:schemeClr val="accent6"/>
                </a:solidFill>
              </a:defRPr>
            </a:lvl2pPr>
            <a:lvl3pPr>
              <a:defRPr sz="975">
                <a:solidFill>
                  <a:schemeClr val="accent6"/>
                </a:solidFill>
              </a:defRPr>
            </a:lvl3pPr>
            <a:lvl4pPr>
              <a:defRPr sz="975">
                <a:solidFill>
                  <a:schemeClr val="accent6"/>
                </a:solidFill>
              </a:defRPr>
            </a:lvl4pPr>
            <a:lvl5pPr>
              <a:defRPr sz="975">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510" y="424669"/>
            <a:ext cx="2171452" cy="778069"/>
          </a:xfrm>
          <a:prstGeom prst="rect">
            <a:avLst/>
          </a:prstGeom>
        </p:spPr>
      </p:pic>
      <p:sp>
        <p:nvSpPr>
          <p:cNvPr id="9" name="Rectangle 8"/>
          <p:cNvSpPr/>
          <p:nvPr/>
        </p:nvSpPr>
        <p:spPr>
          <a:xfrm>
            <a:off x="0" y="6483168"/>
            <a:ext cx="888502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0" name="Rectangle 9"/>
          <p:cNvSpPr/>
          <p:nvPr/>
        </p:nvSpPr>
        <p:spPr>
          <a:xfrm>
            <a:off x="11811715" y="6455129"/>
            <a:ext cx="38028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1" name="TextBox 10"/>
          <p:cNvSpPr txBox="1"/>
          <p:nvPr/>
        </p:nvSpPr>
        <p:spPr>
          <a:xfrm>
            <a:off x="8885022" y="6327555"/>
            <a:ext cx="2988235" cy="317459"/>
          </a:xfrm>
          <a:prstGeom prst="rect">
            <a:avLst/>
          </a:prstGeom>
          <a:noFill/>
        </p:spPr>
        <p:txBody>
          <a:bodyPr wrap="square" rtlCol="0">
            <a:spAutoFit/>
          </a:bodyPr>
          <a:lstStyle/>
          <a:p>
            <a:pPr algn="ctr" defTabSz="457200">
              <a:defRPr/>
            </a:pPr>
            <a:r>
              <a:rPr lang="en-US" sz="1463" dirty="0">
                <a:solidFill>
                  <a:srgbClr val="000000"/>
                </a:solidFill>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12" y="1364310"/>
            <a:ext cx="6495099" cy="4999329"/>
          </a:xfrm>
          <a:prstGeom prst="rect">
            <a:avLst/>
          </a:prstGeom>
        </p:spPr>
      </p:pic>
    </p:spTree>
    <p:extLst>
      <p:ext uri="{BB962C8B-B14F-4D97-AF65-F5344CB8AC3E}">
        <p14:creationId xmlns:p14="http://schemas.microsoft.com/office/powerpoint/2010/main" val="400083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11" grpId="0"/>
      <p:bldP spid="11" grpId="1"/>
      <p:bldP spid="11" grpId="2"/>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chemeClr val="tx1"/>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F635BF2-2B2F-43DA-BCAD-AEF1A615157D}"/>
              </a:ext>
            </a:extLst>
          </p:cNvPr>
          <p:cNvPicPr>
            <a:picLocks noChangeAspect="1"/>
          </p:cNvPicPr>
          <p:nvPr userDrawn="1"/>
        </p:nvPicPr>
        <p:blipFill rotWithShape="1">
          <a:blip r:embed="rId2"/>
          <a:srcRect l="23859" t="37393" r="47191" b="23812"/>
          <a:stretch/>
        </p:blipFill>
        <p:spPr>
          <a:xfrm>
            <a:off x="-2184920" y="2348880"/>
            <a:ext cx="1668016" cy="1248638"/>
          </a:xfrm>
          <a:prstGeom prst="rect">
            <a:avLst/>
          </a:prstGeom>
        </p:spPr>
      </p:pic>
      <p:grpSp>
        <p:nvGrpSpPr>
          <p:cNvPr id="5" name="Gruppo 4">
            <a:extLst>
              <a:ext uri="{FF2B5EF4-FFF2-40B4-BE49-F238E27FC236}">
                <a16:creationId xmlns:a16="http://schemas.microsoft.com/office/drawing/2014/main" id="{7778E9C2-C4AA-4060-A9EA-5E07339E5A14}"/>
              </a:ext>
            </a:extLst>
          </p:cNvPr>
          <p:cNvGrpSpPr/>
          <p:nvPr userDrawn="1"/>
        </p:nvGrpSpPr>
        <p:grpSpPr>
          <a:xfrm>
            <a:off x="4475820" y="1988841"/>
            <a:ext cx="3240360" cy="2880320"/>
            <a:chOff x="4475820" y="2060848"/>
            <a:chExt cx="3240360" cy="2880320"/>
          </a:xfrm>
        </p:grpSpPr>
        <p:cxnSp>
          <p:nvCxnSpPr>
            <p:cNvPr id="7" name="Connettore diritto 6">
              <a:extLst>
                <a:ext uri="{FF2B5EF4-FFF2-40B4-BE49-F238E27FC236}">
                  <a16:creationId xmlns:a16="http://schemas.microsoft.com/office/drawing/2014/main" id="{EDCA35B9-F4C7-41DE-909C-828D33D8D024}"/>
                </a:ext>
              </a:extLst>
            </p:cNvPr>
            <p:cNvCxnSpPr/>
            <p:nvPr/>
          </p:nvCxnSpPr>
          <p:spPr>
            <a:xfrm>
              <a:off x="4475820" y="206084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 name="Connettore diritto 7">
              <a:extLst>
                <a:ext uri="{FF2B5EF4-FFF2-40B4-BE49-F238E27FC236}">
                  <a16:creationId xmlns:a16="http://schemas.microsoft.com/office/drawing/2014/main" id="{6E131EC4-D5EF-4BBD-BC59-0F828D4F5287}"/>
                </a:ext>
              </a:extLst>
            </p:cNvPr>
            <p:cNvCxnSpPr/>
            <p:nvPr/>
          </p:nvCxnSpPr>
          <p:spPr>
            <a:xfrm>
              <a:off x="4475820" y="4941168"/>
              <a:ext cx="3240360" cy="0"/>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9" name="Rettangolo 8">
            <a:extLst>
              <a:ext uri="{FF2B5EF4-FFF2-40B4-BE49-F238E27FC236}">
                <a16:creationId xmlns:a16="http://schemas.microsoft.com/office/drawing/2014/main" id="{207B5ABC-9F58-41A5-AFE0-BE6F1E7451C7}"/>
              </a:ext>
            </a:extLst>
          </p:cNvPr>
          <p:cNvSpPr/>
          <p:nvPr userDrawn="1"/>
        </p:nvSpPr>
        <p:spPr>
          <a:xfrm>
            <a:off x="407368" y="311091"/>
            <a:ext cx="11377264" cy="6235821"/>
          </a:xfrm>
          <a:prstGeom prst="rect">
            <a:avLst/>
          </a:prstGeom>
          <a:no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361" dirty="0">
              <a:solidFill>
                <a:prstClr val="white"/>
              </a:solidFill>
            </a:endParaRPr>
          </a:p>
        </p:txBody>
      </p:sp>
      <p:sp>
        <p:nvSpPr>
          <p:cNvPr id="2" name="Titolo 1">
            <a:extLst>
              <a:ext uri="{FF2B5EF4-FFF2-40B4-BE49-F238E27FC236}">
                <a16:creationId xmlns:a16="http://schemas.microsoft.com/office/drawing/2014/main" id="{B9346171-1236-4225-9903-EEB8D5A02579}"/>
              </a:ext>
            </a:extLst>
          </p:cNvPr>
          <p:cNvSpPr>
            <a:spLocks noGrp="1"/>
          </p:cNvSpPr>
          <p:nvPr>
            <p:ph type="title"/>
          </p:nvPr>
        </p:nvSpPr>
        <p:spPr>
          <a:xfrm>
            <a:off x="3000000" y="2556404"/>
            <a:ext cx="6192000" cy="1745194"/>
          </a:xfrm>
        </p:spPr>
        <p:txBody>
          <a:bodyPr>
            <a:noAutofit/>
          </a:bodyPr>
          <a:lstStyle>
            <a:lvl1pPr>
              <a:defRPr sz="3536">
                <a:solidFill>
                  <a:schemeClr val="bg1"/>
                </a:solidFill>
              </a:defRPr>
            </a:lvl1pPr>
          </a:lstStyle>
          <a:p>
            <a:r>
              <a:rPr lang="it-IT" dirty="0"/>
              <a:t>Fare clic per modificare lo stile del titolo</a:t>
            </a:r>
            <a:endParaRPr lang="en-GB" dirty="0"/>
          </a:p>
        </p:txBody>
      </p:sp>
      <p:sp>
        <p:nvSpPr>
          <p:cNvPr id="3" name="Segnaposto numero diapositiva 2">
            <a:extLst>
              <a:ext uri="{FF2B5EF4-FFF2-40B4-BE49-F238E27FC236}">
                <a16:creationId xmlns:a16="http://schemas.microsoft.com/office/drawing/2014/main" id="{980C2D01-B811-4143-9706-3D327E7B66EA}"/>
              </a:ext>
            </a:extLst>
          </p:cNvPr>
          <p:cNvSpPr>
            <a:spLocks noGrp="1"/>
          </p:cNvSpPr>
          <p:nvPr>
            <p:ph type="sldNum" sz="quarter" idx="10"/>
          </p:nvPr>
        </p:nvSpPr>
        <p:spPr>
          <a:xfrm>
            <a:off x="11582400" y="6331761"/>
            <a:ext cx="649288" cy="365125"/>
          </a:xfrm>
          <a:prstGeom prst="rect">
            <a:avLst/>
          </a:prstGeom>
        </p:spPr>
        <p:txBody>
          <a:bodyPr/>
          <a:lstStyle/>
          <a:p>
            <a:fld id="{85E4C5A4-68AA-419A-9EB9-20F6985B147C}"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15555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EDEB2092-613C-CF44-862F-D310E895BB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19"/>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007476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8" name="Picture 17" descr="Text&#10;&#10;Description automatically generated">
            <a:extLst>
              <a:ext uri="{FF2B5EF4-FFF2-40B4-BE49-F238E27FC236}">
                <a16:creationId xmlns:a16="http://schemas.microsoft.com/office/drawing/2014/main" id="{B3C5F536-267E-BF49-A6F3-61C29ECA37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Title 6">
            <a:extLst>
              <a:ext uri="{FF2B5EF4-FFF2-40B4-BE49-F238E27FC236}">
                <a16:creationId xmlns:a16="http://schemas.microsoft.com/office/drawing/2014/main" id="{72133388-6528-5847-B571-B9FDE8E0C5EA}"/>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21" name="Content Placeholder 10">
            <a:extLst>
              <a:ext uri="{FF2B5EF4-FFF2-40B4-BE49-F238E27FC236}">
                <a16:creationId xmlns:a16="http://schemas.microsoft.com/office/drawing/2014/main" id="{E51D7E49-3539-6549-8462-15298E193431}"/>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19">
            <a:extLst>
              <a:ext uri="{FF2B5EF4-FFF2-40B4-BE49-F238E27FC236}">
                <a16:creationId xmlns:a16="http://schemas.microsoft.com/office/drawing/2014/main" id="{A649C818-6B41-0D4D-BAA7-6BD18603978A}"/>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9428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pic>
        <p:nvPicPr>
          <p:cNvPr id="13" name="Picture 12" descr="Text&#10;&#10;Description automatically generated">
            <a:extLst>
              <a:ext uri="{FF2B5EF4-FFF2-40B4-BE49-F238E27FC236}">
                <a16:creationId xmlns:a16="http://schemas.microsoft.com/office/drawing/2014/main" id="{10EA8D89-139D-A541-840C-A0E8627D66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6">
            <a:extLst>
              <a:ext uri="{FF2B5EF4-FFF2-40B4-BE49-F238E27FC236}">
                <a16:creationId xmlns:a16="http://schemas.microsoft.com/office/drawing/2014/main" id="{5797A656-44C5-0448-A766-3395F1D71EAE}"/>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5" name="Content Placeholder 10">
            <a:extLst>
              <a:ext uri="{FF2B5EF4-FFF2-40B4-BE49-F238E27FC236}">
                <a16:creationId xmlns:a16="http://schemas.microsoft.com/office/drawing/2014/main" id="{4CA2E637-3E77-8149-AD86-215A67BCA976}"/>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9">
            <a:extLst>
              <a:ext uri="{FF2B5EF4-FFF2-40B4-BE49-F238E27FC236}">
                <a16:creationId xmlns:a16="http://schemas.microsoft.com/office/drawing/2014/main" id="{6B51F342-A508-2B43-A951-47CDCA2281C5}"/>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5814043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0E8F110-9E5E-5648-B413-F1BA8E3D0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6"/>
          <p:cNvSpPr>
            <a:spLocks noGrp="1"/>
          </p:cNvSpPr>
          <p:nvPr>
            <p:ph type="title"/>
          </p:nvPr>
        </p:nvSpPr>
        <p:spPr>
          <a:xfrm>
            <a:off x="1067428" y="2608540"/>
            <a:ext cx="8574089" cy="1709460"/>
          </a:xfrm>
        </p:spPr>
        <p:txBody>
          <a:bodyPr/>
          <a:lstStyle/>
          <a:p>
            <a:r>
              <a:rPr lang="en-US" dirty="0"/>
              <a:t>Click to edit Master title style</a:t>
            </a:r>
          </a:p>
        </p:txBody>
      </p:sp>
      <p:sp>
        <p:nvSpPr>
          <p:cNvPr id="17" name="Text Placeholder 3"/>
          <p:cNvSpPr>
            <a:spLocks noGrp="1"/>
          </p:cNvSpPr>
          <p:nvPr>
            <p:ph type="body" sz="half" idx="2"/>
          </p:nvPr>
        </p:nvSpPr>
        <p:spPr>
          <a:xfrm>
            <a:off x="1067428" y="4532924"/>
            <a:ext cx="8574089"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Tree>
    <p:extLst>
      <p:ext uri="{BB962C8B-B14F-4D97-AF65-F5344CB8AC3E}">
        <p14:creationId xmlns:p14="http://schemas.microsoft.com/office/powerpoint/2010/main" val="3911737320"/>
      </p:ext>
    </p:extLst>
  </p:cSld>
  <p:clrMapOvr>
    <a:overrideClrMapping bg1="lt1" tx1="dk1" bg2="lt2" tx2="dk2" accent1="accent1" accent2="accent2" accent3="accent3" accent4="accent4" accent5="accent5" accent6="accent6" hlink="hlink" folHlink="folHlink"/>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descr="Text&#10;&#10;Description automatically generated">
            <a:extLst>
              <a:ext uri="{FF2B5EF4-FFF2-40B4-BE49-F238E27FC236}">
                <a16:creationId xmlns:a16="http://schemas.microsoft.com/office/drawing/2014/main" id="{D3B948FF-B3F5-0D41-ADB7-5088CF314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6">
            <a:extLst>
              <a:ext uri="{FF2B5EF4-FFF2-40B4-BE49-F238E27FC236}">
                <a16:creationId xmlns:a16="http://schemas.microsoft.com/office/drawing/2014/main" id="{1F8FA7A8-96BD-1D42-B5B0-B12ED8602C51}"/>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9" name="Content Placeholder 10">
            <a:extLst>
              <a:ext uri="{FF2B5EF4-FFF2-40B4-BE49-F238E27FC236}">
                <a16:creationId xmlns:a16="http://schemas.microsoft.com/office/drawing/2014/main" id="{A2349E5D-261D-404B-A810-C153A05AEEDA}"/>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19">
            <a:extLst>
              <a:ext uri="{FF2B5EF4-FFF2-40B4-BE49-F238E27FC236}">
                <a16:creationId xmlns:a16="http://schemas.microsoft.com/office/drawing/2014/main" id="{F03CED27-61F1-5848-94B7-88EA462B9A41}"/>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3351166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1DF8EB4D-5F99-1947-91D0-997588B10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6">
            <a:extLst>
              <a:ext uri="{FF2B5EF4-FFF2-40B4-BE49-F238E27FC236}">
                <a16:creationId xmlns:a16="http://schemas.microsoft.com/office/drawing/2014/main" id="{60CB5D7E-E39F-2A43-8DF7-7AEC9FAE4307}"/>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7" name="Content Placeholder 10">
            <a:extLst>
              <a:ext uri="{FF2B5EF4-FFF2-40B4-BE49-F238E27FC236}">
                <a16:creationId xmlns:a16="http://schemas.microsoft.com/office/drawing/2014/main" id="{2F292F5F-4E30-B749-9039-7B50E95BA929}"/>
              </a:ext>
            </a:extLst>
          </p:cNvPr>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9">
            <a:extLst>
              <a:ext uri="{FF2B5EF4-FFF2-40B4-BE49-F238E27FC236}">
                <a16:creationId xmlns:a16="http://schemas.microsoft.com/office/drawing/2014/main" id="{EAC43F89-AD57-AC48-AC5C-2A5E086B00C0}"/>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31185184"/>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3" name="Picture 12" descr="Text&#10;&#10;Description automatically generated">
            <a:extLst>
              <a:ext uri="{FF2B5EF4-FFF2-40B4-BE49-F238E27FC236}">
                <a16:creationId xmlns:a16="http://schemas.microsoft.com/office/drawing/2014/main" id="{5C3657A1-0F9D-2C4C-8B7D-67BB59F577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6">
            <a:extLst>
              <a:ext uri="{FF2B5EF4-FFF2-40B4-BE49-F238E27FC236}">
                <a16:creationId xmlns:a16="http://schemas.microsoft.com/office/drawing/2014/main" id="{BFADE2F7-1DAD-8D41-BAD8-BED367757BCF}"/>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5" name="Content Placeholder 10">
            <a:extLst>
              <a:ext uri="{FF2B5EF4-FFF2-40B4-BE49-F238E27FC236}">
                <a16:creationId xmlns:a16="http://schemas.microsoft.com/office/drawing/2014/main" id="{E2802E43-3E8F-1846-8AD6-0BB77AB2AE68}"/>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9">
            <a:extLst>
              <a:ext uri="{FF2B5EF4-FFF2-40B4-BE49-F238E27FC236}">
                <a16:creationId xmlns:a16="http://schemas.microsoft.com/office/drawing/2014/main" id="{50F8696C-DB3A-944F-9734-420ED8C59E38}"/>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7993394"/>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F2A96DE1-4405-7147-8A87-BE2E3716BE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6">
            <a:extLst>
              <a:ext uri="{FF2B5EF4-FFF2-40B4-BE49-F238E27FC236}">
                <a16:creationId xmlns:a16="http://schemas.microsoft.com/office/drawing/2014/main" id="{AB9896D2-F66F-9840-94A8-7D34DAA9EF15}"/>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7" name="Content Placeholder 10">
            <a:extLst>
              <a:ext uri="{FF2B5EF4-FFF2-40B4-BE49-F238E27FC236}">
                <a16:creationId xmlns:a16="http://schemas.microsoft.com/office/drawing/2014/main" id="{96FFB9E4-637A-FC49-863B-733EEC14D693}"/>
              </a:ext>
            </a:extLst>
          </p:cNvPr>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9">
            <a:extLst>
              <a:ext uri="{FF2B5EF4-FFF2-40B4-BE49-F238E27FC236}">
                <a16:creationId xmlns:a16="http://schemas.microsoft.com/office/drawing/2014/main" id="{BC37EEE7-BDB6-5247-BFB2-F27750DEA0A7}"/>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171055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1"/>
      </p:bgRef>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40E8F110-9E5E-5648-B413-F1BA8E3D0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6"/>
          <p:cNvSpPr>
            <a:spLocks noGrp="1"/>
          </p:cNvSpPr>
          <p:nvPr>
            <p:ph type="title"/>
          </p:nvPr>
        </p:nvSpPr>
        <p:spPr>
          <a:xfrm>
            <a:off x="1067428" y="2608540"/>
            <a:ext cx="8574089" cy="1709460"/>
          </a:xfrm>
        </p:spPr>
        <p:txBody>
          <a:bodyPr/>
          <a:lstStyle/>
          <a:p>
            <a:r>
              <a:rPr lang="en-US" dirty="0"/>
              <a:t>Click to edit Master title style</a:t>
            </a:r>
          </a:p>
        </p:txBody>
      </p:sp>
      <p:sp>
        <p:nvSpPr>
          <p:cNvPr id="17" name="Text Placeholder 3"/>
          <p:cNvSpPr>
            <a:spLocks noGrp="1"/>
          </p:cNvSpPr>
          <p:nvPr>
            <p:ph type="body" sz="half" idx="2"/>
          </p:nvPr>
        </p:nvSpPr>
        <p:spPr>
          <a:xfrm>
            <a:off x="1067428" y="4532924"/>
            <a:ext cx="8574089"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Tree>
    <p:extLst>
      <p:ext uri="{BB962C8B-B14F-4D97-AF65-F5344CB8AC3E}">
        <p14:creationId xmlns:p14="http://schemas.microsoft.com/office/powerpoint/2010/main" val="1860967173"/>
      </p:ext>
    </p:extLst>
  </p:cSld>
  <p:clrMapOvr>
    <a:overrideClrMapping bg1="lt1" tx1="dk1" bg2="lt2" tx2="dk2" accent1="accent1" accent2="accent2" accent3="accent3" accent4="accent4" accent5="accent5" accent6="accent6" hlink="hlink" folHlink="folHlink"/>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11691BCC-FD48-BD42-B233-B1549A2F75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6">
            <a:extLst>
              <a:ext uri="{FF2B5EF4-FFF2-40B4-BE49-F238E27FC236}">
                <a16:creationId xmlns:a16="http://schemas.microsoft.com/office/drawing/2014/main" id="{D17FB6D7-BDB3-7B43-97A6-5713E54F79B1}"/>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7" name="Content Placeholder 10">
            <a:extLst>
              <a:ext uri="{FF2B5EF4-FFF2-40B4-BE49-F238E27FC236}">
                <a16:creationId xmlns:a16="http://schemas.microsoft.com/office/drawing/2014/main" id="{FCD9DB3B-E645-794D-8058-9DAFCA0AE5B0}"/>
              </a:ext>
            </a:extLst>
          </p:cNvPr>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9">
            <a:extLst>
              <a:ext uri="{FF2B5EF4-FFF2-40B4-BE49-F238E27FC236}">
                <a16:creationId xmlns:a16="http://schemas.microsoft.com/office/drawing/2014/main" id="{CFE337FC-90C4-284F-821E-71A741C788CD}"/>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5541186"/>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1"/>
            <a:ext cx="8534400" cy="794815"/>
          </a:xfrm>
        </p:spPr>
        <p:txBody>
          <a:bodyPr>
            <a:normAutofit/>
          </a:bodyPr>
          <a:lstStyle>
            <a:lvl1pPr>
              <a:defRPr sz="1625" b="1"/>
            </a:lvl1pPr>
          </a:lstStyle>
          <a:p>
            <a:r>
              <a:rPr lang="en-US" dirty="0"/>
              <a:t>CLICK TO EDIT MASTER TITLE STYLE</a:t>
            </a:r>
          </a:p>
        </p:txBody>
      </p:sp>
      <p:sp>
        <p:nvSpPr>
          <p:cNvPr id="7" name="Text Placeholder 6"/>
          <p:cNvSpPr>
            <a:spLocks noGrp="1"/>
          </p:cNvSpPr>
          <p:nvPr>
            <p:ph type="body" sz="quarter" idx="10"/>
          </p:nvPr>
        </p:nvSpPr>
        <p:spPr>
          <a:xfrm>
            <a:off x="857251" y="1752600"/>
            <a:ext cx="10725150" cy="4540250"/>
          </a:xfrm>
        </p:spPr>
        <p:txBody>
          <a:bodyPr>
            <a:normAutofit/>
          </a:bodyPr>
          <a:lstStyle>
            <a:lvl1pPr>
              <a:defRPr sz="975">
                <a:solidFill>
                  <a:schemeClr val="accent6"/>
                </a:solidFill>
              </a:defRPr>
            </a:lvl1pPr>
            <a:lvl2pPr>
              <a:defRPr sz="975">
                <a:solidFill>
                  <a:schemeClr val="accent6"/>
                </a:solidFill>
              </a:defRPr>
            </a:lvl2pPr>
            <a:lvl3pPr>
              <a:defRPr sz="975">
                <a:solidFill>
                  <a:schemeClr val="accent6"/>
                </a:solidFill>
              </a:defRPr>
            </a:lvl3pPr>
            <a:lvl4pPr>
              <a:defRPr sz="975">
                <a:solidFill>
                  <a:schemeClr val="accent6"/>
                </a:solidFill>
              </a:defRPr>
            </a:lvl4pPr>
            <a:lvl5pPr>
              <a:defRPr sz="975">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510" y="424669"/>
            <a:ext cx="2171452" cy="778069"/>
          </a:xfrm>
          <a:prstGeom prst="rect">
            <a:avLst/>
          </a:prstGeom>
        </p:spPr>
      </p:pic>
      <p:sp>
        <p:nvSpPr>
          <p:cNvPr id="9" name="Rectangle 8"/>
          <p:cNvSpPr/>
          <p:nvPr/>
        </p:nvSpPr>
        <p:spPr>
          <a:xfrm>
            <a:off x="0" y="6483168"/>
            <a:ext cx="888502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0" name="Rectangle 9"/>
          <p:cNvSpPr/>
          <p:nvPr/>
        </p:nvSpPr>
        <p:spPr>
          <a:xfrm>
            <a:off x="11811715" y="6455129"/>
            <a:ext cx="38028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1" name="TextBox 10"/>
          <p:cNvSpPr txBox="1"/>
          <p:nvPr/>
        </p:nvSpPr>
        <p:spPr>
          <a:xfrm>
            <a:off x="8885022" y="6327555"/>
            <a:ext cx="2988235" cy="317459"/>
          </a:xfrm>
          <a:prstGeom prst="rect">
            <a:avLst/>
          </a:prstGeom>
          <a:noFill/>
        </p:spPr>
        <p:txBody>
          <a:bodyPr wrap="square" rtlCol="0">
            <a:spAutoFit/>
          </a:bodyPr>
          <a:lstStyle/>
          <a:p>
            <a:pPr algn="ctr" defTabSz="457200">
              <a:defRPr/>
            </a:pPr>
            <a:r>
              <a:rPr lang="en-US" sz="1463" dirty="0">
                <a:solidFill>
                  <a:srgbClr val="000000"/>
                </a:solidFill>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12" y="1364310"/>
            <a:ext cx="6495099" cy="4999329"/>
          </a:xfrm>
          <a:prstGeom prst="rect">
            <a:avLst/>
          </a:prstGeom>
        </p:spPr>
      </p:pic>
    </p:spTree>
    <p:extLst>
      <p:ext uri="{BB962C8B-B14F-4D97-AF65-F5344CB8AC3E}">
        <p14:creationId xmlns:p14="http://schemas.microsoft.com/office/powerpoint/2010/main" val="36732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11" grpId="0"/>
      <p:bldP spid="11" grpId="1"/>
      <p:bldP spid="11" grpId="2"/>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266527" y="30980"/>
            <a:ext cx="11944534" cy="6858000"/>
          </a:xfrm>
          <a:prstGeom prst="rect">
            <a:avLst/>
          </a:prstGeom>
        </p:spPr>
      </p:pic>
      <p:sp>
        <p:nvSpPr>
          <p:cNvPr id="12" name="TextBox 11"/>
          <p:cNvSpPr txBox="1"/>
          <p:nvPr userDrawn="1"/>
        </p:nvSpPr>
        <p:spPr>
          <a:xfrm>
            <a:off x="3439175" y="6277730"/>
            <a:ext cx="4237970" cy="369332"/>
          </a:xfrm>
          <a:prstGeom prst="rect">
            <a:avLst/>
          </a:prstGeom>
          <a:noFill/>
        </p:spPr>
        <p:txBody>
          <a:bodyPr wrap="square" rtlCol="0">
            <a:spAutoFit/>
          </a:bodyPr>
          <a:lstStyle/>
          <a:p>
            <a:pPr algn="ctr" defTabSz="457200"/>
            <a:r>
              <a:rPr lang="en-US" dirty="0">
                <a:solidFill>
                  <a:srgbClr val="F79646"/>
                </a:solidFill>
                <a:hlinkClick r:id="rId3"/>
              </a:rPr>
              <a:t>www.salga.org.za</a:t>
            </a:r>
            <a:endParaRPr lang="en-US" dirty="0">
              <a:solidFill>
                <a:srgbClr val="F79646"/>
              </a:solidFill>
            </a:endParaRPr>
          </a:p>
        </p:txBody>
      </p:sp>
      <p:pic>
        <p:nvPicPr>
          <p:cNvPr id="13" name="Picture 12">
            <a:hlinkClick r:id="rId4"/>
          </p:cNvPr>
          <p:cNvPicPr>
            <a:picLocks/>
          </p:cNvPicPr>
          <p:nvPr userDrawn="1"/>
        </p:nvPicPr>
        <p:blipFill>
          <a:blip r:embed="rId2"/>
          <a:stretch>
            <a:fillRect/>
          </a:stretch>
        </p:blipFill>
        <p:spPr>
          <a:xfrm>
            <a:off x="3704069" y="5557788"/>
            <a:ext cx="713815" cy="579975"/>
          </a:xfrm>
          <a:prstGeom prst="rect">
            <a:avLst/>
          </a:prstGeom>
        </p:spPr>
      </p:pic>
      <p:pic>
        <p:nvPicPr>
          <p:cNvPr id="14" name="Picture 13">
            <a:hlinkClick r:id="rId5"/>
          </p:cNvPr>
          <p:cNvPicPr>
            <a:picLocks/>
          </p:cNvPicPr>
          <p:nvPr userDrawn="1"/>
        </p:nvPicPr>
        <p:blipFill>
          <a:blip r:embed="rId2"/>
          <a:stretch>
            <a:fillRect/>
          </a:stretch>
        </p:blipFill>
        <p:spPr>
          <a:xfrm>
            <a:off x="4844345" y="5567716"/>
            <a:ext cx="713815" cy="579975"/>
          </a:xfrm>
          <a:prstGeom prst="rect">
            <a:avLst/>
          </a:prstGeom>
        </p:spPr>
      </p:pic>
      <p:pic>
        <p:nvPicPr>
          <p:cNvPr id="15" name="Picture 14">
            <a:hlinkClick r:id="rId6"/>
          </p:cNvPr>
          <p:cNvPicPr>
            <a:picLocks/>
          </p:cNvPicPr>
          <p:nvPr userDrawn="1"/>
        </p:nvPicPr>
        <p:blipFill>
          <a:blip r:embed="rId2"/>
          <a:stretch>
            <a:fillRect/>
          </a:stretch>
        </p:blipFill>
        <p:spPr>
          <a:xfrm>
            <a:off x="6045880" y="5578658"/>
            <a:ext cx="713815" cy="579975"/>
          </a:xfrm>
          <a:prstGeom prst="rect">
            <a:avLst/>
          </a:prstGeom>
        </p:spPr>
      </p:pic>
      <p:pic>
        <p:nvPicPr>
          <p:cNvPr id="16" name="Picture 15">
            <a:hlinkClick r:id="rId7"/>
          </p:cNvPr>
          <p:cNvPicPr>
            <a:picLocks noChangeAspect="1"/>
          </p:cNvPicPr>
          <p:nvPr userDrawn="1"/>
        </p:nvPicPr>
        <p:blipFill>
          <a:blip r:embed="rId2"/>
          <a:stretch>
            <a:fillRect/>
          </a:stretch>
        </p:blipFill>
        <p:spPr>
          <a:xfrm>
            <a:off x="7228221" y="5567716"/>
            <a:ext cx="713817" cy="596787"/>
          </a:xfrm>
          <a:prstGeom prst="rect">
            <a:avLst/>
          </a:prstGeom>
        </p:spPr>
      </p:pic>
      <p:sp>
        <p:nvSpPr>
          <p:cNvPr id="10" name="Title 6"/>
          <p:cNvSpPr>
            <a:spLocks noGrp="1"/>
          </p:cNvSpPr>
          <p:nvPr>
            <p:ph type="title"/>
          </p:nvPr>
        </p:nvSpPr>
        <p:spPr>
          <a:xfrm>
            <a:off x="1067426" y="2608540"/>
            <a:ext cx="8574090" cy="1709460"/>
          </a:xfrm>
        </p:spPr>
        <p:txBody>
          <a:bodyPr/>
          <a:lstStyle/>
          <a:p>
            <a:r>
              <a:rPr lang="en-US" dirty="0"/>
              <a:t>Click to edit Master title style</a:t>
            </a:r>
          </a:p>
        </p:txBody>
      </p:sp>
      <p:sp>
        <p:nvSpPr>
          <p:cNvPr id="17" name="Text Placeholder 3"/>
          <p:cNvSpPr>
            <a:spLocks noGrp="1"/>
          </p:cNvSpPr>
          <p:nvPr>
            <p:ph type="body" sz="half" idx="2"/>
          </p:nvPr>
        </p:nvSpPr>
        <p:spPr>
          <a:xfrm>
            <a:off x="1067426" y="4532923"/>
            <a:ext cx="8574090"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Tree>
    <p:extLst>
      <p:ext uri="{BB962C8B-B14F-4D97-AF65-F5344CB8AC3E}">
        <p14:creationId xmlns:p14="http://schemas.microsoft.com/office/powerpoint/2010/main" val="252820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85918" y="164448"/>
            <a:ext cx="11646374" cy="419764"/>
          </a:xfrm>
          <a:prstGeom prst="rect">
            <a:avLst/>
          </a:prstGeom>
        </p:spPr>
      </p:pic>
      <p:sp>
        <p:nvSpPr>
          <p:cNvPr id="7" name="Title 6"/>
          <p:cNvSpPr>
            <a:spLocks noGrp="1"/>
          </p:cNvSpPr>
          <p:nvPr>
            <p:ph type="title"/>
          </p:nvPr>
        </p:nvSpPr>
        <p:spPr>
          <a:xfrm>
            <a:off x="609600" y="708346"/>
            <a:ext cx="10972800" cy="1143000"/>
          </a:xfrm>
        </p:spPr>
        <p:txBody>
          <a:bodyPr/>
          <a:lstStyle>
            <a:lvl1pPr>
              <a:defRPr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609600" y="2044700"/>
            <a:ext cx="10972800" cy="3856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5"/>
            <a:ext cx="12192000" cy="338667"/>
          </a:xfrm>
          <a:prstGeom prst="rect">
            <a:avLst/>
          </a:prstGeom>
        </p:spPr>
      </p:pic>
      <p:sp>
        <p:nvSpPr>
          <p:cNvPr id="13" name="TextBox 12"/>
          <p:cNvSpPr txBox="1"/>
          <p:nvPr userDrawn="1"/>
        </p:nvSpPr>
        <p:spPr>
          <a:xfrm>
            <a:off x="4979529" y="6434041"/>
            <a:ext cx="2758370" cy="369332"/>
          </a:xfrm>
          <a:prstGeom prst="rect">
            <a:avLst/>
          </a:prstGeom>
          <a:noFill/>
        </p:spPr>
        <p:txBody>
          <a:bodyPr wrap="square" rtlCol="0">
            <a:spAutoFit/>
          </a:bodyPr>
          <a:lstStyle/>
          <a:p>
            <a:pPr algn="ctr" defTabSz="457200"/>
            <a:r>
              <a:rPr lang="en-US" dirty="0">
                <a:solidFill>
                  <a:srgbClr val="F79646"/>
                </a:solidFill>
                <a:hlinkClick r:id="rId3"/>
              </a:rPr>
              <a:t>www.salga.org.za</a:t>
            </a:r>
            <a:endParaRPr lang="en-US" dirty="0">
              <a:solidFill>
                <a:srgbClr val="F79646"/>
              </a:solidFill>
            </a:endParaRPr>
          </a:p>
        </p:txBody>
      </p:sp>
      <p:pic>
        <p:nvPicPr>
          <p:cNvPr id="14" name="Picture 13">
            <a:hlinkClick r:id="rId4"/>
          </p:cNvPr>
          <p:cNvPicPr>
            <a:picLocks/>
          </p:cNvPicPr>
          <p:nvPr userDrawn="1"/>
        </p:nvPicPr>
        <p:blipFill>
          <a:blip r:embed="rId2"/>
          <a:stretch>
            <a:fillRect/>
          </a:stretch>
        </p:blipFill>
        <p:spPr>
          <a:xfrm>
            <a:off x="125938" y="6382192"/>
            <a:ext cx="464602" cy="377489"/>
          </a:xfrm>
          <a:prstGeom prst="rect">
            <a:avLst/>
          </a:prstGeom>
        </p:spPr>
      </p:pic>
      <p:pic>
        <p:nvPicPr>
          <p:cNvPr id="15" name="Picture 14">
            <a:hlinkClick r:id="rId5"/>
          </p:cNvPr>
          <p:cNvPicPr>
            <a:picLocks/>
          </p:cNvPicPr>
          <p:nvPr userDrawn="1"/>
        </p:nvPicPr>
        <p:blipFill>
          <a:blip r:embed="rId2"/>
          <a:stretch>
            <a:fillRect/>
          </a:stretch>
        </p:blipFill>
        <p:spPr>
          <a:xfrm>
            <a:off x="855421" y="6392120"/>
            <a:ext cx="464602" cy="377489"/>
          </a:xfrm>
          <a:prstGeom prst="rect">
            <a:avLst/>
          </a:prstGeom>
        </p:spPr>
      </p:pic>
      <p:pic>
        <p:nvPicPr>
          <p:cNvPr id="16" name="Picture 15">
            <a:hlinkClick r:id="rId6"/>
          </p:cNvPr>
          <p:cNvPicPr>
            <a:picLocks/>
          </p:cNvPicPr>
          <p:nvPr userDrawn="1"/>
        </p:nvPicPr>
        <p:blipFill>
          <a:blip r:embed="rId2"/>
          <a:stretch>
            <a:fillRect/>
          </a:stretch>
        </p:blipFill>
        <p:spPr>
          <a:xfrm>
            <a:off x="1599489" y="6403062"/>
            <a:ext cx="464602" cy="377489"/>
          </a:xfrm>
          <a:prstGeom prst="rect">
            <a:avLst/>
          </a:prstGeom>
        </p:spPr>
      </p:pic>
      <p:pic>
        <p:nvPicPr>
          <p:cNvPr id="17" name="Picture 16">
            <a:hlinkClick r:id="rId7"/>
          </p:cNvPr>
          <p:cNvPicPr>
            <a:picLocks noChangeAspect="1"/>
          </p:cNvPicPr>
          <p:nvPr userDrawn="1"/>
        </p:nvPicPr>
        <p:blipFill>
          <a:blip r:embed="rId2"/>
          <a:stretch>
            <a:fillRect/>
          </a:stretch>
        </p:blipFill>
        <p:spPr>
          <a:xfrm>
            <a:off x="2331943" y="6392117"/>
            <a:ext cx="464602"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466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46139"/>
            <a:ext cx="10972800" cy="981629"/>
          </a:xfrm>
          <a:prstGeom prst="rect">
            <a:avLst/>
          </a:prstGeom>
        </p:spPr>
        <p:txBody>
          <a:bodyPr/>
          <a:lstStyle/>
          <a:p>
            <a:r>
              <a:rPr lang="x-none" dirty="0"/>
              <a:t>Click to edit Master title style</a:t>
            </a:r>
            <a:endParaRPr lang="en-US" dirty="0"/>
          </a:p>
        </p:txBody>
      </p:sp>
      <p:sp>
        <p:nvSpPr>
          <p:cNvPr id="3" name="Content Placeholder 2"/>
          <p:cNvSpPr>
            <a:spLocks noGrp="1"/>
          </p:cNvSpPr>
          <p:nvPr>
            <p:ph sz="half" idx="1"/>
          </p:nvPr>
        </p:nvSpPr>
        <p:spPr>
          <a:xfrm>
            <a:off x="609600" y="2044621"/>
            <a:ext cx="5384800" cy="39188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6197600" y="2044621"/>
            <a:ext cx="5384800" cy="39188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285918" y="164448"/>
            <a:ext cx="11646374" cy="419764"/>
          </a:xfrm>
          <a:prstGeom prst="rect">
            <a:avLst/>
          </a:prstGeom>
        </p:spPr>
      </p:pic>
      <p:pic>
        <p:nvPicPr>
          <p:cNvPr id="9" name="Picture 8"/>
          <p:cNvPicPr>
            <a:picLocks noChangeAspect="1"/>
          </p:cNvPicPr>
          <p:nvPr userDrawn="1"/>
        </p:nvPicPr>
        <p:blipFill>
          <a:blip r:embed="rId2"/>
          <a:stretch>
            <a:fillRect/>
          </a:stretch>
        </p:blipFill>
        <p:spPr>
          <a:xfrm>
            <a:off x="0" y="6085275"/>
            <a:ext cx="12192000" cy="338667"/>
          </a:xfrm>
          <a:prstGeom prst="rect">
            <a:avLst/>
          </a:prstGeom>
        </p:spPr>
      </p:pic>
      <p:sp>
        <p:nvSpPr>
          <p:cNvPr id="10" name="TextBox 9"/>
          <p:cNvSpPr txBox="1"/>
          <p:nvPr userDrawn="1"/>
        </p:nvSpPr>
        <p:spPr>
          <a:xfrm>
            <a:off x="4979529" y="6434041"/>
            <a:ext cx="2758370" cy="369332"/>
          </a:xfrm>
          <a:prstGeom prst="rect">
            <a:avLst/>
          </a:prstGeom>
          <a:noFill/>
        </p:spPr>
        <p:txBody>
          <a:bodyPr wrap="square" rtlCol="0">
            <a:spAutoFit/>
          </a:bodyPr>
          <a:lstStyle/>
          <a:p>
            <a:pPr algn="ctr" defTabSz="457200"/>
            <a:r>
              <a:rPr lang="en-US" dirty="0">
                <a:solidFill>
                  <a:srgbClr val="F79646"/>
                </a:solidFill>
                <a:hlinkClick r:id="rId3"/>
              </a:rPr>
              <a:t>www.salga.org.za</a:t>
            </a:r>
            <a:endParaRPr lang="en-US" dirty="0">
              <a:solidFill>
                <a:srgbClr val="F79646"/>
              </a:solidFill>
            </a:endParaRPr>
          </a:p>
        </p:txBody>
      </p:sp>
      <p:pic>
        <p:nvPicPr>
          <p:cNvPr id="11" name="Picture 10">
            <a:hlinkClick r:id="rId4"/>
          </p:cNvPr>
          <p:cNvPicPr>
            <a:picLocks/>
          </p:cNvPicPr>
          <p:nvPr userDrawn="1"/>
        </p:nvPicPr>
        <p:blipFill>
          <a:blip r:embed="rId2"/>
          <a:stretch>
            <a:fillRect/>
          </a:stretch>
        </p:blipFill>
        <p:spPr>
          <a:xfrm>
            <a:off x="125938" y="6382192"/>
            <a:ext cx="464602" cy="377489"/>
          </a:xfrm>
          <a:prstGeom prst="rect">
            <a:avLst/>
          </a:prstGeom>
        </p:spPr>
      </p:pic>
      <p:pic>
        <p:nvPicPr>
          <p:cNvPr id="12" name="Picture 11">
            <a:hlinkClick r:id="rId5"/>
          </p:cNvPr>
          <p:cNvPicPr>
            <a:picLocks/>
          </p:cNvPicPr>
          <p:nvPr userDrawn="1"/>
        </p:nvPicPr>
        <p:blipFill>
          <a:blip r:embed="rId2"/>
          <a:stretch>
            <a:fillRect/>
          </a:stretch>
        </p:blipFill>
        <p:spPr>
          <a:xfrm>
            <a:off x="855421" y="6392120"/>
            <a:ext cx="464602" cy="377489"/>
          </a:xfrm>
          <a:prstGeom prst="rect">
            <a:avLst/>
          </a:prstGeom>
        </p:spPr>
      </p:pic>
      <p:pic>
        <p:nvPicPr>
          <p:cNvPr id="13" name="Picture 12">
            <a:hlinkClick r:id="rId6"/>
          </p:cNvPr>
          <p:cNvPicPr>
            <a:picLocks/>
          </p:cNvPicPr>
          <p:nvPr userDrawn="1"/>
        </p:nvPicPr>
        <p:blipFill>
          <a:blip r:embed="rId2"/>
          <a:stretch>
            <a:fillRect/>
          </a:stretch>
        </p:blipFill>
        <p:spPr>
          <a:xfrm>
            <a:off x="1599489" y="6403062"/>
            <a:ext cx="464602" cy="377489"/>
          </a:xfrm>
          <a:prstGeom prst="rect">
            <a:avLst/>
          </a:prstGeom>
        </p:spPr>
      </p:pic>
      <p:pic>
        <p:nvPicPr>
          <p:cNvPr id="14" name="Picture 13">
            <a:hlinkClick r:id="rId7"/>
          </p:cNvPr>
          <p:cNvPicPr>
            <a:picLocks noChangeAspect="1"/>
          </p:cNvPicPr>
          <p:nvPr userDrawn="1"/>
        </p:nvPicPr>
        <p:blipFill>
          <a:blip r:embed="rId2"/>
          <a:stretch>
            <a:fillRect/>
          </a:stretch>
        </p:blipFill>
        <p:spPr>
          <a:xfrm>
            <a:off x="2331943" y="6392117"/>
            <a:ext cx="464602" cy="388431"/>
          </a:xfrm>
          <a:prstGeom prst="rect">
            <a:avLst/>
          </a:prstGeom>
        </p:spPr>
      </p:pic>
    </p:spTree>
    <p:extLst>
      <p:ext uri="{BB962C8B-B14F-4D97-AF65-F5344CB8AC3E}">
        <p14:creationId xmlns:p14="http://schemas.microsoft.com/office/powerpoint/2010/main" val="41290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16" name="Picture 15"/>
          <p:cNvPicPr>
            <a:picLocks noChangeAspect="1"/>
          </p:cNvPicPr>
          <p:nvPr userDrawn="1"/>
        </p:nvPicPr>
        <p:blipFill>
          <a:blip r:embed="rId2"/>
          <a:stretch>
            <a:fillRect/>
          </a:stretch>
        </p:blipFill>
        <p:spPr>
          <a:xfrm>
            <a:off x="95" y="657447"/>
            <a:ext cx="12192000" cy="5776594"/>
          </a:xfrm>
          <a:prstGeom prst="rect">
            <a:avLst/>
          </a:prstGeom>
        </p:spPr>
      </p:pic>
      <p:pic>
        <p:nvPicPr>
          <p:cNvPr id="6" name="Picture 5"/>
          <p:cNvPicPr>
            <a:picLocks noChangeAspect="1"/>
          </p:cNvPicPr>
          <p:nvPr userDrawn="1"/>
        </p:nvPicPr>
        <p:blipFill>
          <a:blip r:embed="rId2"/>
          <a:stretch>
            <a:fillRect/>
          </a:stretch>
        </p:blipFill>
        <p:spPr>
          <a:xfrm>
            <a:off x="285918" y="164448"/>
            <a:ext cx="11646374" cy="419764"/>
          </a:xfrm>
          <a:prstGeom prst="rect">
            <a:avLst/>
          </a:prstGeom>
        </p:spPr>
      </p:pic>
      <p:sp>
        <p:nvSpPr>
          <p:cNvPr id="8" name="TextBox 7"/>
          <p:cNvSpPr txBox="1"/>
          <p:nvPr userDrawn="1"/>
        </p:nvSpPr>
        <p:spPr>
          <a:xfrm>
            <a:off x="4979529" y="6434041"/>
            <a:ext cx="2758370" cy="369332"/>
          </a:xfrm>
          <a:prstGeom prst="rect">
            <a:avLst/>
          </a:prstGeom>
          <a:noFill/>
        </p:spPr>
        <p:txBody>
          <a:bodyPr wrap="square" rtlCol="0">
            <a:spAutoFit/>
          </a:bodyPr>
          <a:lstStyle/>
          <a:p>
            <a:pPr algn="ctr" defTabSz="457200"/>
            <a:r>
              <a:rPr lang="en-US" dirty="0">
                <a:solidFill>
                  <a:srgbClr val="F79646"/>
                </a:solidFill>
                <a:hlinkClick r:id="rId3"/>
              </a:rPr>
              <a:t>www.salga.org.za</a:t>
            </a:r>
            <a:endParaRPr lang="en-US" dirty="0">
              <a:solidFill>
                <a:srgbClr val="F79646"/>
              </a:solidFill>
            </a:endParaRPr>
          </a:p>
        </p:txBody>
      </p:sp>
      <p:pic>
        <p:nvPicPr>
          <p:cNvPr id="9" name="Picture 8">
            <a:hlinkClick r:id="rId4"/>
          </p:cNvPr>
          <p:cNvPicPr>
            <a:picLocks/>
          </p:cNvPicPr>
          <p:nvPr userDrawn="1"/>
        </p:nvPicPr>
        <p:blipFill>
          <a:blip r:embed="rId2"/>
          <a:stretch>
            <a:fillRect/>
          </a:stretch>
        </p:blipFill>
        <p:spPr>
          <a:xfrm>
            <a:off x="125938" y="6382192"/>
            <a:ext cx="464602" cy="377489"/>
          </a:xfrm>
          <a:prstGeom prst="rect">
            <a:avLst/>
          </a:prstGeom>
        </p:spPr>
      </p:pic>
      <p:pic>
        <p:nvPicPr>
          <p:cNvPr id="10" name="Picture 9">
            <a:hlinkClick r:id="rId5"/>
          </p:cNvPr>
          <p:cNvPicPr>
            <a:picLocks/>
          </p:cNvPicPr>
          <p:nvPr userDrawn="1"/>
        </p:nvPicPr>
        <p:blipFill>
          <a:blip r:embed="rId2"/>
          <a:stretch>
            <a:fillRect/>
          </a:stretch>
        </p:blipFill>
        <p:spPr>
          <a:xfrm>
            <a:off x="855421" y="6392120"/>
            <a:ext cx="464602" cy="377489"/>
          </a:xfrm>
          <a:prstGeom prst="rect">
            <a:avLst/>
          </a:prstGeom>
        </p:spPr>
      </p:pic>
      <p:pic>
        <p:nvPicPr>
          <p:cNvPr id="11" name="Picture 10">
            <a:hlinkClick r:id="rId6"/>
          </p:cNvPr>
          <p:cNvPicPr>
            <a:picLocks/>
          </p:cNvPicPr>
          <p:nvPr userDrawn="1"/>
        </p:nvPicPr>
        <p:blipFill>
          <a:blip r:embed="rId2"/>
          <a:stretch>
            <a:fillRect/>
          </a:stretch>
        </p:blipFill>
        <p:spPr>
          <a:xfrm>
            <a:off x="1599489" y="6403062"/>
            <a:ext cx="464602" cy="377489"/>
          </a:xfrm>
          <a:prstGeom prst="rect">
            <a:avLst/>
          </a:prstGeom>
        </p:spPr>
      </p:pic>
      <p:pic>
        <p:nvPicPr>
          <p:cNvPr id="12" name="Picture 11">
            <a:hlinkClick r:id="rId7"/>
          </p:cNvPr>
          <p:cNvPicPr>
            <a:picLocks noChangeAspect="1"/>
          </p:cNvPicPr>
          <p:nvPr userDrawn="1"/>
        </p:nvPicPr>
        <p:blipFill>
          <a:blip r:embed="rId2"/>
          <a:stretch>
            <a:fillRect/>
          </a:stretch>
        </p:blipFill>
        <p:spPr>
          <a:xfrm>
            <a:off x="2331943" y="6392117"/>
            <a:ext cx="464602" cy="388431"/>
          </a:xfrm>
          <a:prstGeom prst="rect">
            <a:avLst/>
          </a:prstGeom>
        </p:spPr>
      </p:pic>
      <p:sp>
        <p:nvSpPr>
          <p:cNvPr id="2" name="Title 1"/>
          <p:cNvSpPr>
            <a:spLocks noGrp="1"/>
          </p:cNvSpPr>
          <p:nvPr>
            <p:ph type="title"/>
          </p:nvPr>
        </p:nvSpPr>
        <p:spPr>
          <a:xfrm>
            <a:off x="655308" y="2457052"/>
            <a:ext cx="9378453" cy="1143000"/>
          </a:xfrm>
          <a:prstGeom prst="rect">
            <a:avLst/>
          </a:prstGeom>
        </p:spPr>
        <p:txBody>
          <a:bodyPr/>
          <a:lstStyle/>
          <a:p>
            <a:r>
              <a:rPr lang="x-none" dirty="0"/>
              <a:t>Click to edit Master title style</a:t>
            </a:r>
            <a:endParaRPr lang="en-US" dirty="0"/>
          </a:p>
        </p:txBody>
      </p:sp>
    </p:spTree>
    <p:extLst>
      <p:ext uri="{BB962C8B-B14F-4D97-AF65-F5344CB8AC3E}">
        <p14:creationId xmlns:p14="http://schemas.microsoft.com/office/powerpoint/2010/main" val="137181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857751"/>
            <a:ext cx="4011084"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4766736" y="857752"/>
            <a:ext cx="6815666" cy="526841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609600" y="1953846"/>
            <a:ext cx="4011084" cy="417232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pPr defTabSz="457200"/>
            <a:fld id="{42F21C27-4874-8A48-9ED2-403E154C5BB2}" type="datetime1">
              <a:rPr lang="en-ZA" smtClean="0">
                <a:solidFill>
                  <a:prstClr val="black"/>
                </a:solidFill>
              </a:rPr>
              <a:pPr defTabSz="457200"/>
              <a:t>2021/11/15</a:t>
            </a:fld>
            <a:endParaRPr lang="en-US">
              <a:solidFill>
                <a:prstClr val="black"/>
              </a:solidFill>
            </a:endParaRPr>
          </a:p>
        </p:txBody>
      </p:sp>
      <p:sp>
        <p:nvSpPr>
          <p:cNvPr id="6" name="Footer Placeholder 5"/>
          <p:cNvSpPr>
            <a:spLocks noGrp="1"/>
          </p:cNvSpPr>
          <p:nvPr>
            <p:ph type="ftr" sz="quarter" idx="11"/>
          </p:nvPr>
        </p:nvSpPr>
        <p:spPr>
          <a:xfrm>
            <a:off x="4165600" y="6356354"/>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285918" y="164448"/>
            <a:ext cx="11646374" cy="419764"/>
          </a:xfrm>
          <a:prstGeom prst="rect">
            <a:avLst/>
          </a:prstGeom>
        </p:spPr>
      </p:pic>
      <p:pic>
        <p:nvPicPr>
          <p:cNvPr id="9" name="Picture 8"/>
          <p:cNvPicPr>
            <a:picLocks noChangeAspect="1"/>
          </p:cNvPicPr>
          <p:nvPr userDrawn="1"/>
        </p:nvPicPr>
        <p:blipFill>
          <a:blip r:embed="rId2"/>
          <a:stretch>
            <a:fillRect/>
          </a:stretch>
        </p:blipFill>
        <p:spPr>
          <a:xfrm>
            <a:off x="0" y="6085275"/>
            <a:ext cx="12192000" cy="338667"/>
          </a:xfrm>
          <a:prstGeom prst="rect">
            <a:avLst/>
          </a:prstGeom>
        </p:spPr>
      </p:pic>
      <p:sp>
        <p:nvSpPr>
          <p:cNvPr id="10" name="TextBox 9"/>
          <p:cNvSpPr txBox="1"/>
          <p:nvPr userDrawn="1"/>
        </p:nvSpPr>
        <p:spPr>
          <a:xfrm>
            <a:off x="4979529" y="6434041"/>
            <a:ext cx="2758370" cy="369332"/>
          </a:xfrm>
          <a:prstGeom prst="rect">
            <a:avLst/>
          </a:prstGeom>
          <a:noFill/>
        </p:spPr>
        <p:txBody>
          <a:bodyPr wrap="square" rtlCol="0">
            <a:spAutoFit/>
          </a:bodyPr>
          <a:lstStyle/>
          <a:p>
            <a:pPr algn="ctr" defTabSz="457200"/>
            <a:r>
              <a:rPr lang="en-US" dirty="0">
                <a:solidFill>
                  <a:srgbClr val="F79646"/>
                </a:solidFill>
                <a:hlinkClick r:id="rId3"/>
              </a:rPr>
              <a:t>www.salga.org.za</a:t>
            </a:r>
            <a:endParaRPr lang="en-US" dirty="0">
              <a:solidFill>
                <a:srgbClr val="F79646"/>
              </a:solidFill>
            </a:endParaRPr>
          </a:p>
        </p:txBody>
      </p:sp>
      <p:pic>
        <p:nvPicPr>
          <p:cNvPr id="11" name="Picture 10">
            <a:hlinkClick r:id="rId4"/>
          </p:cNvPr>
          <p:cNvPicPr>
            <a:picLocks/>
          </p:cNvPicPr>
          <p:nvPr userDrawn="1"/>
        </p:nvPicPr>
        <p:blipFill>
          <a:blip r:embed="rId2"/>
          <a:stretch>
            <a:fillRect/>
          </a:stretch>
        </p:blipFill>
        <p:spPr>
          <a:xfrm>
            <a:off x="125938" y="6382192"/>
            <a:ext cx="464602" cy="377489"/>
          </a:xfrm>
          <a:prstGeom prst="rect">
            <a:avLst/>
          </a:prstGeom>
        </p:spPr>
      </p:pic>
      <p:pic>
        <p:nvPicPr>
          <p:cNvPr id="12" name="Picture 11">
            <a:hlinkClick r:id="rId5"/>
          </p:cNvPr>
          <p:cNvPicPr>
            <a:picLocks/>
          </p:cNvPicPr>
          <p:nvPr userDrawn="1"/>
        </p:nvPicPr>
        <p:blipFill>
          <a:blip r:embed="rId2"/>
          <a:stretch>
            <a:fillRect/>
          </a:stretch>
        </p:blipFill>
        <p:spPr>
          <a:xfrm>
            <a:off x="855421" y="6392120"/>
            <a:ext cx="464602" cy="377489"/>
          </a:xfrm>
          <a:prstGeom prst="rect">
            <a:avLst/>
          </a:prstGeom>
        </p:spPr>
      </p:pic>
      <p:pic>
        <p:nvPicPr>
          <p:cNvPr id="13" name="Picture 12">
            <a:hlinkClick r:id="rId6"/>
          </p:cNvPr>
          <p:cNvPicPr>
            <a:picLocks/>
          </p:cNvPicPr>
          <p:nvPr userDrawn="1"/>
        </p:nvPicPr>
        <p:blipFill>
          <a:blip r:embed="rId2"/>
          <a:stretch>
            <a:fillRect/>
          </a:stretch>
        </p:blipFill>
        <p:spPr>
          <a:xfrm>
            <a:off x="1599489" y="6403062"/>
            <a:ext cx="464602" cy="377489"/>
          </a:xfrm>
          <a:prstGeom prst="rect">
            <a:avLst/>
          </a:prstGeom>
        </p:spPr>
      </p:pic>
      <p:pic>
        <p:nvPicPr>
          <p:cNvPr id="14" name="Picture 13">
            <a:hlinkClick r:id="rId7"/>
          </p:cNvPr>
          <p:cNvPicPr>
            <a:picLocks noChangeAspect="1"/>
          </p:cNvPicPr>
          <p:nvPr userDrawn="1"/>
        </p:nvPicPr>
        <p:blipFill>
          <a:blip r:embed="rId2"/>
          <a:stretch>
            <a:fillRect/>
          </a:stretch>
        </p:blipFill>
        <p:spPr>
          <a:xfrm>
            <a:off x="2331943" y="6392117"/>
            <a:ext cx="464602" cy="388431"/>
          </a:xfrm>
          <a:prstGeom prst="rect">
            <a:avLst/>
          </a:prstGeom>
        </p:spPr>
      </p:pic>
    </p:spTree>
    <p:extLst>
      <p:ext uri="{BB962C8B-B14F-4D97-AF65-F5344CB8AC3E}">
        <p14:creationId xmlns:p14="http://schemas.microsoft.com/office/powerpoint/2010/main" val="13617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801077"/>
            <a:ext cx="7315200" cy="392649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pPr defTabSz="457200"/>
            <a:fld id="{42F21C27-4874-8A48-9ED2-403E154C5BB2}" type="datetime1">
              <a:rPr lang="en-ZA" smtClean="0">
                <a:solidFill>
                  <a:prstClr val="black"/>
                </a:solidFill>
              </a:rPr>
              <a:pPr defTabSz="457200"/>
              <a:t>2021/11/15</a:t>
            </a:fld>
            <a:endParaRPr lang="en-US">
              <a:solidFill>
                <a:prstClr val="black"/>
              </a:solidFill>
            </a:endParaRPr>
          </a:p>
        </p:txBody>
      </p:sp>
      <p:sp>
        <p:nvSpPr>
          <p:cNvPr id="6" name="Footer Placeholder 5"/>
          <p:cNvSpPr>
            <a:spLocks noGrp="1"/>
          </p:cNvSpPr>
          <p:nvPr>
            <p:ph type="ftr" sz="quarter" idx="11"/>
          </p:nvPr>
        </p:nvSpPr>
        <p:spPr>
          <a:xfrm>
            <a:off x="4165600" y="6356354"/>
            <a:ext cx="38608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stretch>
            <a:fillRect/>
          </a:stretch>
        </p:blipFill>
        <p:spPr>
          <a:xfrm>
            <a:off x="285918" y="164448"/>
            <a:ext cx="11646374" cy="419764"/>
          </a:xfrm>
          <a:prstGeom prst="rect">
            <a:avLst/>
          </a:prstGeom>
        </p:spPr>
      </p:pic>
      <p:pic>
        <p:nvPicPr>
          <p:cNvPr id="9" name="Picture 8"/>
          <p:cNvPicPr>
            <a:picLocks noChangeAspect="1"/>
          </p:cNvPicPr>
          <p:nvPr userDrawn="1"/>
        </p:nvPicPr>
        <p:blipFill>
          <a:blip r:embed="rId2"/>
          <a:stretch>
            <a:fillRect/>
          </a:stretch>
        </p:blipFill>
        <p:spPr>
          <a:xfrm>
            <a:off x="0" y="6085275"/>
            <a:ext cx="12192000" cy="338667"/>
          </a:xfrm>
          <a:prstGeom prst="rect">
            <a:avLst/>
          </a:prstGeom>
        </p:spPr>
      </p:pic>
      <p:sp>
        <p:nvSpPr>
          <p:cNvPr id="10" name="TextBox 9"/>
          <p:cNvSpPr txBox="1"/>
          <p:nvPr userDrawn="1"/>
        </p:nvSpPr>
        <p:spPr>
          <a:xfrm>
            <a:off x="4979529" y="6434041"/>
            <a:ext cx="2758370" cy="369332"/>
          </a:xfrm>
          <a:prstGeom prst="rect">
            <a:avLst/>
          </a:prstGeom>
          <a:noFill/>
        </p:spPr>
        <p:txBody>
          <a:bodyPr wrap="square" rtlCol="0">
            <a:spAutoFit/>
          </a:bodyPr>
          <a:lstStyle/>
          <a:p>
            <a:pPr algn="ctr" defTabSz="457200"/>
            <a:r>
              <a:rPr lang="en-US" dirty="0">
                <a:solidFill>
                  <a:srgbClr val="F79646"/>
                </a:solidFill>
                <a:hlinkClick r:id="rId3"/>
              </a:rPr>
              <a:t>www.salga.org.za</a:t>
            </a:r>
            <a:endParaRPr lang="en-US" dirty="0">
              <a:solidFill>
                <a:srgbClr val="F79646"/>
              </a:solidFill>
            </a:endParaRPr>
          </a:p>
        </p:txBody>
      </p:sp>
      <p:pic>
        <p:nvPicPr>
          <p:cNvPr id="11" name="Picture 10">
            <a:hlinkClick r:id="rId4"/>
          </p:cNvPr>
          <p:cNvPicPr>
            <a:picLocks/>
          </p:cNvPicPr>
          <p:nvPr userDrawn="1"/>
        </p:nvPicPr>
        <p:blipFill>
          <a:blip r:embed="rId2"/>
          <a:stretch>
            <a:fillRect/>
          </a:stretch>
        </p:blipFill>
        <p:spPr>
          <a:xfrm>
            <a:off x="125938" y="6382192"/>
            <a:ext cx="464602" cy="377489"/>
          </a:xfrm>
          <a:prstGeom prst="rect">
            <a:avLst/>
          </a:prstGeom>
        </p:spPr>
      </p:pic>
      <p:pic>
        <p:nvPicPr>
          <p:cNvPr id="12" name="Picture 11">
            <a:hlinkClick r:id="rId5"/>
          </p:cNvPr>
          <p:cNvPicPr>
            <a:picLocks/>
          </p:cNvPicPr>
          <p:nvPr userDrawn="1"/>
        </p:nvPicPr>
        <p:blipFill>
          <a:blip r:embed="rId2"/>
          <a:stretch>
            <a:fillRect/>
          </a:stretch>
        </p:blipFill>
        <p:spPr>
          <a:xfrm>
            <a:off x="855421" y="6392120"/>
            <a:ext cx="464602" cy="377489"/>
          </a:xfrm>
          <a:prstGeom prst="rect">
            <a:avLst/>
          </a:prstGeom>
        </p:spPr>
      </p:pic>
      <p:pic>
        <p:nvPicPr>
          <p:cNvPr id="13" name="Picture 12">
            <a:hlinkClick r:id="rId6"/>
          </p:cNvPr>
          <p:cNvPicPr>
            <a:picLocks/>
          </p:cNvPicPr>
          <p:nvPr userDrawn="1"/>
        </p:nvPicPr>
        <p:blipFill>
          <a:blip r:embed="rId2"/>
          <a:stretch>
            <a:fillRect/>
          </a:stretch>
        </p:blipFill>
        <p:spPr>
          <a:xfrm>
            <a:off x="1599489" y="6403062"/>
            <a:ext cx="464602" cy="377489"/>
          </a:xfrm>
          <a:prstGeom prst="rect">
            <a:avLst/>
          </a:prstGeom>
        </p:spPr>
      </p:pic>
      <p:pic>
        <p:nvPicPr>
          <p:cNvPr id="14" name="Picture 13">
            <a:hlinkClick r:id="rId7"/>
          </p:cNvPr>
          <p:cNvPicPr>
            <a:picLocks noChangeAspect="1"/>
          </p:cNvPicPr>
          <p:nvPr userDrawn="1"/>
        </p:nvPicPr>
        <p:blipFill>
          <a:blip r:embed="rId2"/>
          <a:stretch>
            <a:fillRect/>
          </a:stretch>
        </p:blipFill>
        <p:spPr>
          <a:xfrm>
            <a:off x="2331943" y="6392117"/>
            <a:ext cx="464602" cy="388431"/>
          </a:xfrm>
          <a:prstGeom prst="rect">
            <a:avLst/>
          </a:prstGeom>
        </p:spPr>
      </p:pic>
    </p:spTree>
    <p:extLst>
      <p:ext uri="{BB962C8B-B14F-4D97-AF65-F5344CB8AC3E}">
        <p14:creationId xmlns:p14="http://schemas.microsoft.com/office/powerpoint/2010/main" val="336704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266527" y="30980"/>
            <a:ext cx="11944534" cy="6858000"/>
          </a:xfrm>
          <a:prstGeom prst="rect">
            <a:avLst/>
          </a:prstGeom>
        </p:spPr>
      </p:pic>
      <p:sp>
        <p:nvSpPr>
          <p:cNvPr id="12" name="Title 1"/>
          <p:cNvSpPr>
            <a:spLocks noGrp="1"/>
          </p:cNvSpPr>
          <p:nvPr>
            <p:ph type="title"/>
          </p:nvPr>
        </p:nvSpPr>
        <p:spPr>
          <a:xfrm>
            <a:off x="914937" y="2489645"/>
            <a:ext cx="8710954" cy="1398233"/>
          </a:xfrm>
        </p:spPr>
        <p:txBody>
          <a:bodyPr/>
          <a:lstStyle/>
          <a:p>
            <a:r>
              <a:rPr lang="en-US" dirty="0"/>
              <a:t>Click to edit Master title style</a:t>
            </a:r>
          </a:p>
        </p:txBody>
      </p:sp>
      <p:sp>
        <p:nvSpPr>
          <p:cNvPr id="14" name="TextBox 13"/>
          <p:cNvSpPr txBox="1"/>
          <p:nvPr userDrawn="1"/>
        </p:nvSpPr>
        <p:spPr>
          <a:xfrm>
            <a:off x="3439175" y="6277730"/>
            <a:ext cx="4237970" cy="369332"/>
          </a:xfrm>
          <a:prstGeom prst="rect">
            <a:avLst/>
          </a:prstGeom>
          <a:noFill/>
        </p:spPr>
        <p:txBody>
          <a:bodyPr wrap="square" rtlCol="0">
            <a:spAutoFit/>
          </a:bodyPr>
          <a:lstStyle/>
          <a:p>
            <a:pPr algn="ctr" defTabSz="457200"/>
            <a:r>
              <a:rPr lang="en-US" dirty="0">
                <a:solidFill>
                  <a:srgbClr val="F79646"/>
                </a:solidFill>
                <a:hlinkClick r:id="rId3"/>
              </a:rPr>
              <a:t>www.salga.org.za</a:t>
            </a:r>
            <a:endParaRPr lang="en-US" dirty="0">
              <a:solidFill>
                <a:srgbClr val="F79646"/>
              </a:solidFill>
            </a:endParaRPr>
          </a:p>
        </p:txBody>
      </p:sp>
      <p:pic>
        <p:nvPicPr>
          <p:cNvPr id="15" name="Picture 14">
            <a:hlinkClick r:id="rId4"/>
          </p:cNvPr>
          <p:cNvPicPr>
            <a:picLocks/>
          </p:cNvPicPr>
          <p:nvPr userDrawn="1"/>
        </p:nvPicPr>
        <p:blipFill>
          <a:blip r:embed="rId2"/>
          <a:stretch>
            <a:fillRect/>
          </a:stretch>
        </p:blipFill>
        <p:spPr>
          <a:xfrm>
            <a:off x="3704069" y="5557788"/>
            <a:ext cx="713815" cy="579975"/>
          </a:xfrm>
          <a:prstGeom prst="rect">
            <a:avLst/>
          </a:prstGeom>
        </p:spPr>
      </p:pic>
      <p:pic>
        <p:nvPicPr>
          <p:cNvPr id="16" name="Picture 15">
            <a:hlinkClick r:id="rId5"/>
          </p:cNvPr>
          <p:cNvPicPr>
            <a:picLocks/>
          </p:cNvPicPr>
          <p:nvPr userDrawn="1"/>
        </p:nvPicPr>
        <p:blipFill>
          <a:blip r:embed="rId2"/>
          <a:stretch>
            <a:fillRect/>
          </a:stretch>
        </p:blipFill>
        <p:spPr>
          <a:xfrm>
            <a:off x="4844345" y="5567716"/>
            <a:ext cx="713815" cy="579975"/>
          </a:xfrm>
          <a:prstGeom prst="rect">
            <a:avLst/>
          </a:prstGeom>
        </p:spPr>
      </p:pic>
      <p:pic>
        <p:nvPicPr>
          <p:cNvPr id="17" name="Picture 16">
            <a:hlinkClick r:id="rId6"/>
          </p:cNvPr>
          <p:cNvPicPr>
            <a:picLocks/>
          </p:cNvPicPr>
          <p:nvPr userDrawn="1"/>
        </p:nvPicPr>
        <p:blipFill>
          <a:blip r:embed="rId2"/>
          <a:stretch>
            <a:fillRect/>
          </a:stretch>
        </p:blipFill>
        <p:spPr>
          <a:xfrm>
            <a:off x="6045880" y="5578658"/>
            <a:ext cx="713815" cy="579975"/>
          </a:xfrm>
          <a:prstGeom prst="rect">
            <a:avLst/>
          </a:prstGeom>
        </p:spPr>
      </p:pic>
      <p:pic>
        <p:nvPicPr>
          <p:cNvPr id="18" name="Picture 17">
            <a:hlinkClick r:id="rId7"/>
          </p:cNvPr>
          <p:cNvPicPr>
            <a:picLocks noChangeAspect="1"/>
          </p:cNvPicPr>
          <p:nvPr userDrawn="1"/>
        </p:nvPicPr>
        <p:blipFill>
          <a:blip r:embed="rId2"/>
          <a:stretch>
            <a:fillRect/>
          </a:stretch>
        </p:blipFill>
        <p:spPr>
          <a:xfrm>
            <a:off x="7228221" y="5567716"/>
            <a:ext cx="713817" cy="596787"/>
          </a:xfrm>
          <a:prstGeom prst="rect">
            <a:avLst/>
          </a:prstGeom>
        </p:spPr>
      </p:pic>
    </p:spTree>
    <p:extLst>
      <p:ext uri="{BB962C8B-B14F-4D97-AF65-F5344CB8AC3E}">
        <p14:creationId xmlns:p14="http://schemas.microsoft.com/office/powerpoint/2010/main" val="24919430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1322C-04D9-4E36-B9FF-3AD4A4C857BC}"/>
              </a:ext>
            </a:extLst>
          </p:cNvPr>
          <p:cNvSpPr>
            <a:spLocks noGrp="1"/>
          </p:cNvSpPr>
          <p:nvPr>
            <p:ph type="title"/>
          </p:nvPr>
        </p:nvSpPr>
        <p:spPr/>
        <p:txBody>
          <a:bodyPr/>
          <a:lstStyle/>
          <a:p>
            <a:r>
              <a:rPr lang="it-IT"/>
              <a:t>Fare clic per modificare lo stile del titolo</a:t>
            </a:r>
            <a:endParaRPr lang="en-GB"/>
          </a:p>
        </p:txBody>
      </p:sp>
      <p:sp>
        <p:nvSpPr>
          <p:cNvPr id="3" name="Segnaposto numero diapositiva 2">
            <a:extLst>
              <a:ext uri="{FF2B5EF4-FFF2-40B4-BE49-F238E27FC236}">
                <a16:creationId xmlns:a16="http://schemas.microsoft.com/office/drawing/2014/main" id="{9968730B-3ED7-4A17-9624-BF6EE0F7A90F}"/>
              </a:ext>
            </a:extLst>
          </p:cNvPr>
          <p:cNvSpPr>
            <a:spLocks noGrp="1"/>
          </p:cNvSpPr>
          <p:nvPr>
            <p:ph type="sldNum" sz="quarter" idx="10"/>
          </p:nvPr>
        </p:nvSpPr>
        <p:spPr/>
        <p:txBody>
          <a:bodyPr/>
          <a:lstStyle/>
          <a:p>
            <a:fld id="{85E4C5A4-68AA-419A-9EB9-20F6985B147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5675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descr="Text&#10;&#10;Description automatically generated">
            <a:extLst>
              <a:ext uri="{FF2B5EF4-FFF2-40B4-BE49-F238E27FC236}">
                <a16:creationId xmlns:a16="http://schemas.microsoft.com/office/drawing/2014/main" id="{D3B948FF-B3F5-0D41-ADB7-5088CF3143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6">
            <a:extLst>
              <a:ext uri="{FF2B5EF4-FFF2-40B4-BE49-F238E27FC236}">
                <a16:creationId xmlns:a16="http://schemas.microsoft.com/office/drawing/2014/main" id="{1F8FA7A8-96BD-1D42-B5B0-B12ED8602C51}"/>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9" name="Content Placeholder 10">
            <a:extLst>
              <a:ext uri="{FF2B5EF4-FFF2-40B4-BE49-F238E27FC236}">
                <a16:creationId xmlns:a16="http://schemas.microsoft.com/office/drawing/2014/main" id="{A2349E5D-261D-404B-A810-C153A05AEEDA}"/>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19">
            <a:extLst>
              <a:ext uri="{FF2B5EF4-FFF2-40B4-BE49-F238E27FC236}">
                <a16:creationId xmlns:a16="http://schemas.microsoft.com/office/drawing/2014/main" id="{F03CED27-61F1-5848-94B7-88EA462B9A41}"/>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pPr/>
              <a:t>‹#›</a:t>
            </a:fld>
            <a:endParaRPr lang="en-US" dirty="0"/>
          </a:p>
        </p:txBody>
      </p:sp>
    </p:spTree>
    <p:extLst>
      <p:ext uri="{BB962C8B-B14F-4D97-AF65-F5344CB8AC3E}">
        <p14:creationId xmlns:p14="http://schemas.microsoft.com/office/powerpoint/2010/main" val="2146642595"/>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E2132F-3824-2E40-A0D6-A9BC72F58D8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9EF49D21-99E9-4F4E-81E8-21E970B15C48}"/>
              </a:ext>
            </a:extLst>
          </p:cNvPr>
          <p:cNvSpPr>
            <a:spLocks noGrp="1"/>
          </p:cNvSpPr>
          <p:nvPr>
            <p:ph type="sldNum" sz="quarter" idx="12"/>
          </p:nvPr>
        </p:nvSpPr>
        <p:spPr/>
        <p:txBody>
          <a:bodyPr/>
          <a:lstStyle/>
          <a:p>
            <a:fld id="{AFE093B0-5B36-6E4B-ACA0-C39575368A2F}"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a:extLst>
              <a:ext uri="{FF2B5EF4-FFF2-40B4-BE49-F238E27FC236}">
                <a16:creationId xmlns:a16="http://schemas.microsoft.com/office/drawing/2014/main" id="{73A1B625-4F94-D147-AFC9-AA8C9CDDD364}"/>
              </a:ext>
            </a:extLst>
          </p:cNvPr>
          <p:cNvSpPr>
            <a:spLocks noGrp="1"/>
          </p:cNvSpPr>
          <p:nvPr>
            <p:ph sz="quarter" idx="13"/>
          </p:nvPr>
        </p:nvSpPr>
        <p:spPr>
          <a:xfrm>
            <a:off x="4468813" y="347663"/>
            <a:ext cx="7148512" cy="979487"/>
          </a:xfrm>
        </p:spPr>
        <p:txBody>
          <a:bodyPr/>
          <a:lstStyle>
            <a:lvl2pPr>
              <a:buNone/>
              <a:defRPr/>
            </a:lvl2pPr>
          </a:lstStyle>
          <a:p>
            <a:pPr lvl="0"/>
            <a:r>
              <a:rPr lang="en-GB" dirty="0"/>
              <a:t>Click to edit Master text styles</a:t>
            </a:r>
          </a:p>
          <a:p>
            <a:pPr lvl="1"/>
            <a:endParaRPr lang="en-US" dirty="0"/>
          </a:p>
        </p:txBody>
      </p:sp>
    </p:spTree>
    <p:extLst>
      <p:ext uri="{BB962C8B-B14F-4D97-AF65-F5344CB8AC3E}">
        <p14:creationId xmlns:p14="http://schemas.microsoft.com/office/powerpoint/2010/main" val="500893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4" name="Rectangle 3"/>
          <p:cNvSpPr/>
          <p:nvPr/>
        </p:nvSpPr>
        <p:spPr>
          <a:xfrm>
            <a:off x="0" y="5964635"/>
            <a:ext cx="12192000" cy="893377"/>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5" name="Picture 4"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487" y="6017739"/>
            <a:ext cx="1993711" cy="699548"/>
          </a:xfrm>
          <a:prstGeom prst="rect">
            <a:avLst/>
          </a:prstGeom>
        </p:spPr>
      </p:pic>
      <p:sp>
        <p:nvSpPr>
          <p:cNvPr id="6" name="TextBox 5"/>
          <p:cNvSpPr txBox="1"/>
          <p:nvPr/>
        </p:nvSpPr>
        <p:spPr>
          <a:xfrm>
            <a:off x="493044" y="6347951"/>
            <a:ext cx="2988235" cy="369332"/>
          </a:xfrm>
          <a:prstGeom prst="rect">
            <a:avLst/>
          </a:prstGeom>
          <a:noFill/>
        </p:spPr>
        <p:txBody>
          <a:bodyPr wrap="square" rtlCol="0">
            <a:spAutoFit/>
          </a:bodyPr>
          <a:lstStyle/>
          <a:p>
            <a:pPr algn="ctr" defTabSz="457200"/>
            <a:r>
              <a:rPr lang="en-US" dirty="0">
                <a:solidFill>
                  <a:srgbClr val="000000"/>
                </a:solidFill>
                <a:hlinkClick r:id="rId3"/>
              </a:rPr>
              <a:t>www.salga.org.za</a:t>
            </a:r>
            <a:endParaRPr lang="en-US" dirty="0">
              <a:solidFill>
                <a:srgbClr val="000000"/>
              </a:solidFill>
            </a:endParaRPr>
          </a:p>
        </p:txBody>
      </p:sp>
      <p:pic>
        <p:nvPicPr>
          <p:cNvPr id="7" name="Picture 6">
            <a:hlinkClick r:id="rId4"/>
          </p:cNvPr>
          <p:cNvPicPr>
            <a:picLocks/>
          </p:cNvPicPr>
          <p:nvPr/>
        </p:nvPicPr>
        <p:blipFill>
          <a:blip r:embed="rId2"/>
          <a:stretch>
            <a:fillRect/>
          </a:stretch>
        </p:blipFill>
        <p:spPr>
          <a:xfrm>
            <a:off x="493057" y="5634255"/>
            <a:ext cx="624000" cy="467999"/>
          </a:xfrm>
          <a:prstGeom prst="rect">
            <a:avLst/>
          </a:prstGeom>
        </p:spPr>
      </p:pic>
      <p:pic>
        <p:nvPicPr>
          <p:cNvPr id="8" name="Picture 7">
            <a:hlinkClick r:id="rId5"/>
          </p:cNvPr>
          <p:cNvPicPr>
            <a:picLocks/>
          </p:cNvPicPr>
          <p:nvPr/>
        </p:nvPicPr>
        <p:blipFill>
          <a:blip r:embed="rId2"/>
          <a:stretch>
            <a:fillRect/>
          </a:stretch>
        </p:blipFill>
        <p:spPr>
          <a:xfrm>
            <a:off x="1283331" y="5647492"/>
            <a:ext cx="624000" cy="467319"/>
          </a:xfrm>
          <a:prstGeom prst="rect">
            <a:avLst/>
          </a:prstGeom>
        </p:spPr>
      </p:pic>
      <p:pic>
        <p:nvPicPr>
          <p:cNvPr id="9" name="Picture 8">
            <a:hlinkClick r:id="rId6"/>
          </p:cNvPr>
          <p:cNvPicPr>
            <a:picLocks/>
          </p:cNvPicPr>
          <p:nvPr/>
        </p:nvPicPr>
        <p:blipFill>
          <a:blip r:embed="rId2"/>
          <a:stretch>
            <a:fillRect/>
          </a:stretch>
        </p:blipFill>
        <p:spPr>
          <a:xfrm>
            <a:off x="2089406" y="5662082"/>
            <a:ext cx="623999" cy="467319"/>
          </a:xfrm>
          <a:prstGeom prst="rect">
            <a:avLst/>
          </a:prstGeom>
        </p:spPr>
      </p:pic>
      <p:pic>
        <p:nvPicPr>
          <p:cNvPr id="10" name="Picture 9">
            <a:hlinkClick r:id="rId7"/>
          </p:cNvPr>
          <p:cNvPicPr>
            <a:picLocks/>
          </p:cNvPicPr>
          <p:nvPr/>
        </p:nvPicPr>
        <p:blipFill>
          <a:blip r:embed="rId2"/>
          <a:stretch>
            <a:fillRect/>
          </a:stretch>
        </p:blipFill>
        <p:spPr>
          <a:xfrm>
            <a:off x="2882895" y="5647489"/>
            <a:ext cx="624000" cy="467999"/>
          </a:xfrm>
          <a:prstGeom prst="rect">
            <a:avLst/>
          </a:prstGeom>
        </p:spPr>
      </p:pic>
      <p:sp>
        <p:nvSpPr>
          <p:cNvPr id="3" name="Slide Number Placeholder 2"/>
          <p:cNvSpPr>
            <a:spLocks noGrp="1"/>
          </p:cNvSpPr>
          <p:nvPr>
            <p:ph type="sldNum" sz="quarter" idx="10"/>
          </p:nvPr>
        </p:nvSpPr>
        <p:spPr/>
        <p:txBody>
          <a:bodyPr/>
          <a:lstStyle/>
          <a:p>
            <a:fld id="{1F4EE164-F111-7B4A-A9C5-7FF5422545D1}" type="slidenum">
              <a:rPr lang="en-US" smtClean="0">
                <a:solidFill>
                  <a:srgbClr val="F06D19"/>
                </a:solidFill>
              </a:rPr>
              <a:pPr/>
              <a:t>‹#›</a:t>
            </a:fld>
            <a:endParaRPr lang="en-US">
              <a:solidFill>
                <a:srgbClr val="F06D19"/>
              </a:solidFill>
            </a:endParaRPr>
          </a:p>
        </p:txBody>
      </p:sp>
      <p:sp>
        <p:nvSpPr>
          <p:cNvPr id="11" name="Title 10"/>
          <p:cNvSpPr>
            <a:spLocks noGrp="1"/>
          </p:cNvSpPr>
          <p:nvPr>
            <p:ph type="title"/>
          </p:nvPr>
        </p:nvSpPr>
        <p:spPr/>
        <p:txBody>
          <a:bodyPr/>
          <a:lstStyle/>
          <a:p>
            <a:r>
              <a:rPr lang="en-US"/>
              <a:t>Click to edit Master title style</a:t>
            </a:r>
          </a:p>
        </p:txBody>
      </p:sp>
      <p:sp>
        <p:nvSpPr>
          <p:cNvPr id="13" name="Picture Placeholder 12"/>
          <p:cNvSpPr>
            <a:spLocks noGrp="1"/>
          </p:cNvSpPr>
          <p:nvPr>
            <p:ph type="pic" sz="quarter" idx="11"/>
          </p:nvPr>
        </p:nvSpPr>
        <p:spPr>
          <a:xfrm>
            <a:off x="609600" y="1608675"/>
            <a:ext cx="10019323" cy="3892551"/>
          </a:xfrm>
        </p:spPr>
        <p:txBody>
          <a:bodyPr/>
          <a:lstStyle/>
          <a:p>
            <a:r>
              <a:rPr lang="en-US"/>
              <a:t>Drag picture to placeholder or click icon to add</a:t>
            </a:r>
            <a:endParaRPr lang="en-US" dirty="0"/>
          </a:p>
        </p:txBody>
      </p:sp>
      <p:pic>
        <p:nvPicPr>
          <p:cNvPr id="12" name="Picture 11"/>
          <p:cNvPicPr>
            <a:picLocks noChangeAspect="1"/>
          </p:cNvPicPr>
          <p:nvPr/>
        </p:nvPicPr>
        <p:blipFill>
          <a:blip r:embed="rId2"/>
          <a:stretch>
            <a:fillRect/>
          </a:stretch>
        </p:blipFill>
        <p:spPr>
          <a:xfrm>
            <a:off x="10879666" y="1608675"/>
            <a:ext cx="1312335" cy="3892551"/>
          </a:xfrm>
          <a:prstGeom prst="rect">
            <a:avLst/>
          </a:prstGeom>
        </p:spPr>
      </p:pic>
    </p:spTree>
    <p:extLst>
      <p:ext uri="{BB962C8B-B14F-4D97-AF65-F5344CB8AC3E}">
        <p14:creationId xmlns:p14="http://schemas.microsoft.com/office/powerpoint/2010/main" val="82631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1"/>
            <a:ext cx="8534400" cy="794815"/>
          </a:xfrm>
        </p:spPr>
        <p:txBody>
          <a:bodyPr>
            <a:normAutofit/>
          </a:bodyPr>
          <a:lstStyle>
            <a:lvl1pPr>
              <a:defRPr sz="1625" b="1"/>
            </a:lvl1pPr>
          </a:lstStyle>
          <a:p>
            <a:r>
              <a:rPr lang="en-US" dirty="0"/>
              <a:t>CLICK TO EDIT MASTER TITLE STYLE</a:t>
            </a:r>
          </a:p>
        </p:txBody>
      </p:sp>
      <p:sp>
        <p:nvSpPr>
          <p:cNvPr id="7" name="Text Placeholder 6"/>
          <p:cNvSpPr>
            <a:spLocks noGrp="1"/>
          </p:cNvSpPr>
          <p:nvPr>
            <p:ph type="body" sz="quarter" idx="10"/>
          </p:nvPr>
        </p:nvSpPr>
        <p:spPr>
          <a:xfrm>
            <a:off x="857251" y="1752600"/>
            <a:ext cx="10725150" cy="4540250"/>
          </a:xfrm>
        </p:spPr>
        <p:txBody>
          <a:bodyPr>
            <a:normAutofit/>
          </a:bodyPr>
          <a:lstStyle>
            <a:lvl1pPr>
              <a:defRPr sz="975">
                <a:solidFill>
                  <a:schemeClr val="accent6"/>
                </a:solidFill>
              </a:defRPr>
            </a:lvl1pPr>
            <a:lvl2pPr>
              <a:defRPr sz="975">
                <a:solidFill>
                  <a:schemeClr val="accent6"/>
                </a:solidFill>
              </a:defRPr>
            </a:lvl2pPr>
            <a:lvl3pPr>
              <a:defRPr sz="975">
                <a:solidFill>
                  <a:schemeClr val="accent6"/>
                </a:solidFill>
              </a:defRPr>
            </a:lvl3pPr>
            <a:lvl4pPr>
              <a:defRPr sz="975">
                <a:solidFill>
                  <a:schemeClr val="accent6"/>
                </a:solidFill>
              </a:defRPr>
            </a:lvl4pPr>
            <a:lvl5pPr>
              <a:defRPr sz="975">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510" y="424669"/>
            <a:ext cx="2171452" cy="778069"/>
          </a:xfrm>
          <a:prstGeom prst="rect">
            <a:avLst/>
          </a:prstGeom>
        </p:spPr>
      </p:pic>
      <p:sp>
        <p:nvSpPr>
          <p:cNvPr id="9" name="Rectangle 8"/>
          <p:cNvSpPr/>
          <p:nvPr/>
        </p:nvSpPr>
        <p:spPr>
          <a:xfrm>
            <a:off x="0" y="6483168"/>
            <a:ext cx="888502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0" name="Rectangle 9"/>
          <p:cNvSpPr/>
          <p:nvPr/>
        </p:nvSpPr>
        <p:spPr>
          <a:xfrm>
            <a:off x="11811715" y="6455129"/>
            <a:ext cx="38028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1" name="TextBox 10"/>
          <p:cNvSpPr txBox="1"/>
          <p:nvPr/>
        </p:nvSpPr>
        <p:spPr>
          <a:xfrm>
            <a:off x="8885022" y="6327555"/>
            <a:ext cx="2988235" cy="317459"/>
          </a:xfrm>
          <a:prstGeom prst="rect">
            <a:avLst/>
          </a:prstGeom>
          <a:noFill/>
        </p:spPr>
        <p:txBody>
          <a:bodyPr wrap="square" rtlCol="0">
            <a:spAutoFit/>
          </a:bodyPr>
          <a:lstStyle/>
          <a:p>
            <a:pPr algn="ctr" defTabSz="457200">
              <a:defRPr/>
            </a:pPr>
            <a:r>
              <a:rPr lang="en-US" sz="1463" dirty="0">
                <a:solidFill>
                  <a:srgbClr val="000000"/>
                </a:solidFill>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12" y="1364310"/>
            <a:ext cx="6495099" cy="4999329"/>
          </a:xfrm>
          <a:prstGeom prst="rect">
            <a:avLst/>
          </a:prstGeom>
        </p:spPr>
      </p:pic>
    </p:spTree>
    <p:extLst>
      <p:ext uri="{BB962C8B-B14F-4D97-AF65-F5344CB8AC3E}">
        <p14:creationId xmlns:p14="http://schemas.microsoft.com/office/powerpoint/2010/main" val="49184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11" grpId="0"/>
      <p:bldP spid="11" grpId="1"/>
      <p:bldP spid="11" grpId="2"/>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1DF8EB4D-5F99-1947-91D0-997588B1086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6">
            <a:extLst>
              <a:ext uri="{FF2B5EF4-FFF2-40B4-BE49-F238E27FC236}">
                <a16:creationId xmlns:a16="http://schemas.microsoft.com/office/drawing/2014/main" id="{60CB5D7E-E39F-2A43-8DF7-7AEC9FAE4307}"/>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7" name="Content Placeholder 10">
            <a:extLst>
              <a:ext uri="{FF2B5EF4-FFF2-40B4-BE49-F238E27FC236}">
                <a16:creationId xmlns:a16="http://schemas.microsoft.com/office/drawing/2014/main" id="{2F292F5F-4E30-B749-9039-7B50E95BA929}"/>
              </a:ext>
            </a:extLst>
          </p:cNvPr>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9">
            <a:extLst>
              <a:ext uri="{FF2B5EF4-FFF2-40B4-BE49-F238E27FC236}">
                <a16:creationId xmlns:a16="http://schemas.microsoft.com/office/drawing/2014/main" id="{EAC43F89-AD57-AC48-AC5C-2A5E086B00C0}"/>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pPr/>
              <a:t>‹#›</a:t>
            </a:fld>
            <a:endParaRPr lang="en-US" dirty="0"/>
          </a:p>
        </p:txBody>
      </p:sp>
    </p:spTree>
    <p:extLst>
      <p:ext uri="{BB962C8B-B14F-4D97-AF65-F5344CB8AC3E}">
        <p14:creationId xmlns:p14="http://schemas.microsoft.com/office/powerpoint/2010/main" val="87799082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13" name="Picture 12" descr="Text&#10;&#10;Description automatically generated">
            <a:extLst>
              <a:ext uri="{FF2B5EF4-FFF2-40B4-BE49-F238E27FC236}">
                <a16:creationId xmlns:a16="http://schemas.microsoft.com/office/drawing/2014/main" id="{5C3657A1-0F9D-2C4C-8B7D-67BB59F577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6">
            <a:extLst>
              <a:ext uri="{FF2B5EF4-FFF2-40B4-BE49-F238E27FC236}">
                <a16:creationId xmlns:a16="http://schemas.microsoft.com/office/drawing/2014/main" id="{BFADE2F7-1DAD-8D41-BAD8-BED367757BCF}"/>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5" name="Content Placeholder 10">
            <a:extLst>
              <a:ext uri="{FF2B5EF4-FFF2-40B4-BE49-F238E27FC236}">
                <a16:creationId xmlns:a16="http://schemas.microsoft.com/office/drawing/2014/main" id="{E2802E43-3E8F-1846-8AD6-0BB77AB2AE68}"/>
              </a:ext>
            </a:extLst>
          </p:cNvPr>
          <p:cNvSpPr>
            <a:spLocks noGrp="1"/>
          </p:cNvSpPr>
          <p:nvPr>
            <p:ph sz="quarter" idx="10"/>
          </p:nvPr>
        </p:nvSpPr>
        <p:spPr>
          <a:xfrm>
            <a:off x="609600" y="2044700"/>
            <a:ext cx="10972800" cy="38560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9">
            <a:extLst>
              <a:ext uri="{FF2B5EF4-FFF2-40B4-BE49-F238E27FC236}">
                <a16:creationId xmlns:a16="http://schemas.microsoft.com/office/drawing/2014/main" id="{50F8696C-DB3A-944F-9734-420ED8C59E38}"/>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pPr/>
              <a:t>‹#›</a:t>
            </a:fld>
            <a:endParaRPr lang="en-US" dirty="0"/>
          </a:p>
        </p:txBody>
      </p:sp>
    </p:spTree>
    <p:extLst>
      <p:ext uri="{BB962C8B-B14F-4D97-AF65-F5344CB8AC3E}">
        <p14:creationId xmlns:p14="http://schemas.microsoft.com/office/powerpoint/2010/main" val="159347351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F2A96DE1-4405-7147-8A87-BE2E3716BE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6">
            <a:extLst>
              <a:ext uri="{FF2B5EF4-FFF2-40B4-BE49-F238E27FC236}">
                <a16:creationId xmlns:a16="http://schemas.microsoft.com/office/drawing/2014/main" id="{AB9896D2-F66F-9840-94A8-7D34DAA9EF15}"/>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7" name="Content Placeholder 10">
            <a:extLst>
              <a:ext uri="{FF2B5EF4-FFF2-40B4-BE49-F238E27FC236}">
                <a16:creationId xmlns:a16="http://schemas.microsoft.com/office/drawing/2014/main" id="{96FFB9E4-637A-FC49-863B-733EEC14D693}"/>
              </a:ext>
            </a:extLst>
          </p:cNvPr>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9">
            <a:extLst>
              <a:ext uri="{FF2B5EF4-FFF2-40B4-BE49-F238E27FC236}">
                <a16:creationId xmlns:a16="http://schemas.microsoft.com/office/drawing/2014/main" id="{BC37EEE7-BDB6-5247-BFB2-F27750DEA0A7}"/>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pPr/>
              <a:t>‹#›</a:t>
            </a:fld>
            <a:endParaRPr lang="en-US" dirty="0"/>
          </a:p>
        </p:txBody>
      </p:sp>
    </p:spTree>
    <p:extLst>
      <p:ext uri="{BB962C8B-B14F-4D97-AF65-F5344CB8AC3E}">
        <p14:creationId xmlns:p14="http://schemas.microsoft.com/office/powerpoint/2010/main" val="6642271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5" name="Picture 14" descr="Text&#10;&#10;Description automatically generated">
            <a:extLst>
              <a:ext uri="{FF2B5EF4-FFF2-40B4-BE49-F238E27FC236}">
                <a16:creationId xmlns:a16="http://schemas.microsoft.com/office/drawing/2014/main" id="{11691BCC-FD48-BD42-B233-B1549A2F75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Title 6">
            <a:extLst>
              <a:ext uri="{FF2B5EF4-FFF2-40B4-BE49-F238E27FC236}">
                <a16:creationId xmlns:a16="http://schemas.microsoft.com/office/drawing/2014/main" id="{D17FB6D7-BDB3-7B43-97A6-5713E54F79B1}"/>
              </a:ext>
            </a:extLst>
          </p:cNvPr>
          <p:cNvSpPr>
            <a:spLocks noGrp="1"/>
          </p:cNvSpPr>
          <p:nvPr>
            <p:ph type="title"/>
          </p:nvPr>
        </p:nvSpPr>
        <p:spPr>
          <a:xfrm>
            <a:off x="609600" y="571500"/>
            <a:ext cx="10972800" cy="385762"/>
          </a:xfrm>
        </p:spPr>
        <p:txBody>
          <a:bodyPr/>
          <a:lstStyle>
            <a:lvl1pPr>
              <a:defRPr b="1" i="0">
                <a:solidFill>
                  <a:schemeClr val="tx1"/>
                </a:solidFill>
              </a:defRPr>
            </a:lvl1pPr>
          </a:lstStyle>
          <a:p>
            <a:r>
              <a:rPr lang="en-US" dirty="0"/>
              <a:t>Click to edit Master title style</a:t>
            </a:r>
          </a:p>
        </p:txBody>
      </p:sp>
      <p:sp>
        <p:nvSpPr>
          <p:cNvPr id="17" name="Content Placeholder 10">
            <a:extLst>
              <a:ext uri="{FF2B5EF4-FFF2-40B4-BE49-F238E27FC236}">
                <a16:creationId xmlns:a16="http://schemas.microsoft.com/office/drawing/2014/main" id="{FCD9DB3B-E645-794D-8058-9DAFCA0AE5B0}"/>
              </a:ext>
            </a:extLst>
          </p:cNvPr>
          <p:cNvSpPr>
            <a:spLocks noGrp="1"/>
          </p:cNvSpPr>
          <p:nvPr>
            <p:ph sz="quarter" idx="10"/>
          </p:nvPr>
        </p:nvSpPr>
        <p:spPr>
          <a:xfrm>
            <a:off x="609600" y="2044700"/>
            <a:ext cx="10972800" cy="3856038"/>
          </a:xfrm>
        </p:spPr>
        <p:txBody>
          <a:bodyPr/>
          <a:lstStyle>
            <a:lvl1pPr>
              <a:defRPr>
                <a:latin typeface="Foco" panose="020B0504050202020203" pitchFamily="34" charset="0"/>
                <a:cs typeface="Foco" panose="020B0504050202020203" pitchFamily="34" charset="0"/>
              </a:defRPr>
            </a:lvl1pPr>
            <a:lvl2pPr>
              <a:defRPr>
                <a:latin typeface="Foco" panose="020B0504050202020203" pitchFamily="34" charset="0"/>
                <a:cs typeface="Foco" panose="020B0504050202020203" pitchFamily="34" charset="0"/>
              </a:defRPr>
            </a:lvl2pPr>
            <a:lvl3pPr>
              <a:defRPr>
                <a:latin typeface="Foco" panose="020B0504050202020203" pitchFamily="34" charset="0"/>
                <a:cs typeface="Foco" panose="020B0504050202020203" pitchFamily="34" charset="0"/>
              </a:defRPr>
            </a:lvl3pPr>
            <a:lvl4pPr>
              <a:defRPr>
                <a:latin typeface="Foco" panose="020B0504050202020203" pitchFamily="34" charset="0"/>
                <a:cs typeface="Foco" panose="020B0504050202020203" pitchFamily="34" charset="0"/>
              </a:defRPr>
            </a:lvl4pPr>
            <a:lvl5pPr>
              <a:defRPr>
                <a:latin typeface="Foco" panose="020B0504050202020203" pitchFamily="34" charset="0"/>
                <a:cs typeface="Foco" panose="020B0504050202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9">
            <a:extLst>
              <a:ext uri="{FF2B5EF4-FFF2-40B4-BE49-F238E27FC236}">
                <a16:creationId xmlns:a16="http://schemas.microsoft.com/office/drawing/2014/main" id="{CFE337FC-90C4-284F-821E-71A741C788CD}"/>
              </a:ext>
            </a:extLst>
          </p:cNvPr>
          <p:cNvSpPr>
            <a:spLocks noGrp="1"/>
          </p:cNvSpPr>
          <p:nvPr>
            <p:ph type="sldNum" sz="quarter" idx="13"/>
          </p:nvPr>
        </p:nvSpPr>
        <p:spPr>
          <a:xfrm>
            <a:off x="10933112" y="6402581"/>
            <a:ext cx="649288" cy="365125"/>
          </a:xfrm>
          <a:prstGeom prst="rect">
            <a:avLst/>
          </a:prstGeom>
        </p:spPr>
        <p:txBody>
          <a:bodyPr/>
          <a:lstStyle>
            <a:lvl1pPr algn="r">
              <a:defRPr>
                <a:solidFill>
                  <a:schemeClr val="accent6"/>
                </a:solidFill>
              </a:defRPr>
            </a:lvl1pPr>
          </a:lstStyle>
          <a:p>
            <a:fld id="{4CC04D4C-DC45-834A-A759-F6658CE957E3}" type="slidenum">
              <a:rPr lang="en-US" smtClean="0"/>
              <a:pPr/>
              <a:t>‹#›</a:t>
            </a:fld>
            <a:endParaRPr lang="en-US" dirty="0"/>
          </a:p>
        </p:txBody>
      </p:sp>
    </p:spTree>
    <p:extLst>
      <p:ext uri="{BB962C8B-B14F-4D97-AF65-F5344CB8AC3E}">
        <p14:creationId xmlns:p14="http://schemas.microsoft.com/office/powerpoint/2010/main" val="358182331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1"/>
            <a:ext cx="8534400" cy="794815"/>
          </a:xfrm>
        </p:spPr>
        <p:txBody>
          <a:bodyPr>
            <a:normAutofit/>
          </a:bodyPr>
          <a:lstStyle>
            <a:lvl1pPr>
              <a:defRPr sz="1625" b="1"/>
            </a:lvl1pPr>
          </a:lstStyle>
          <a:p>
            <a:r>
              <a:rPr lang="en-US" dirty="0"/>
              <a:t>CLICK TO EDIT MASTER TITLE STYLE</a:t>
            </a:r>
          </a:p>
        </p:txBody>
      </p:sp>
      <p:sp>
        <p:nvSpPr>
          <p:cNvPr id="7" name="Text Placeholder 6"/>
          <p:cNvSpPr>
            <a:spLocks noGrp="1"/>
          </p:cNvSpPr>
          <p:nvPr>
            <p:ph type="body" sz="quarter" idx="10"/>
          </p:nvPr>
        </p:nvSpPr>
        <p:spPr>
          <a:xfrm>
            <a:off x="857251" y="1752600"/>
            <a:ext cx="10725150" cy="4540250"/>
          </a:xfrm>
        </p:spPr>
        <p:txBody>
          <a:bodyPr>
            <a:normAutofit/>
          </a:bodyPr>
          <a:lstStyle>
            <a:lvl1pPr>
              <a:defRPr sz="975">
                <a:solidFill>
                  <a:schemeClr val="accent6"/>
                </a:solidFill>
              </a:defRPr>
            </a:lvl1pPr>
            <a:lvl2pPr>
              <a:defRPr sz="975">
                <a:solidFill>
                  <a:schemeClr val="accent6"/>
                </a:solidFill>
              </a:defRPr>
            </a:lvl2pPr>
            <a:lvl3pPr>
              <a:defRPr sz="975">
                <a:solidFill>
                  <a:schemeClr val="accent6"/>
                </a:solidFill>
              </a:defRPr>
            </a:lvl3pPr>
            <a:lvl4pPr>
              <a:defRPr sz="975">
                <a:solidFill>
                  <a:schemeClr val="accent6"/>
                </a:solidFill>
              </a:defRPr>
            </a:lvl4pPr>
            <a:lvl5pPr>
              <a:defRPr sz="975">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lga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2510" y="424669"/>
            <a:ext cx="2171452" cy="778069"/>
          </a:xfrm>
          <a:prstGeom prst="rect">
            <a:avLst/>
          </a:prstGeom>
        </p:spPr>
      </p:pic>
      <p:sp>
        <p:nvSpPr>
          <p:cNvPr id="9" name="Rectangle 8"/>
          <p:cNvSpPr/>
          <p:nvPr/>
        </p:nvSpPr>
        <p:spPr>
          <a:xfrm>
            <a:off x="0" y="6483168"/>
            <a:ext cx="8885022"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0" name="Rectangle 9"/>
          <p:cNvSpPr/>
          <p:nvPr/>
        </p:nvSpPr>
        <p:spPr>
          <a:xfrm>
            <a:off x="11811715" y="6455129"/>
            <a:ext cx="380286" cy="15256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sz="1463" dirty="0">
              <a:solidFill>
                <a:prstClr val="white"/>
              </a:solidFill>
            </a:endParaRPr>
          </a:p>
        </p:txBody>
      </p:sp>
      <p:sp>
        <p:nvSpPr>
          <p:cNvPr id="11" name="TextBox 10"/>
          <p:cNvSpPr txBox="1"/>
          <p:nvPr/>
        </p:nvSpPr>
        <p:spPr>
          <a:xfrm>
            <a:off x="8885022" y="6327555"/>
            <a:ext cx="2988235" cy="317459"/>
          </a:xfrm>
          <a:prstGeom prst="rect">
            <a:avLst/>
          </a:prstGeom>
          <a:noFill/>
        </p:spPr>
        <p:txBody>
          <a:bodyPr wrap="square" rtlCol="0">
            <a:spAutoFit/>
          </a:bodyPr>
          <a:lstStyle/>
          <a:p>
            <a:pPr algn="ctr" defTabSz="457200">
              <a:defRPr/>
            </a:pPr>
            <a:r>
              <a:rPr lang="en-US" sz="1463" dirty="0">
                <a:solidFill>
                  <a:srgbClr val="000000"/>
                </a:solidFill>
              </a:rPr>
              <a:t>www.salga.org.za</a:t>
            </a:r>
          </a:p>
        </p:txBody>
      </p:sp>
      <p:pic>
        <p:nvPicPr>
          <p:cNvPr id="12" name="Picture 11" descr="Speech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212" y="1364310"/>
            <a:ext cx="6495099" cy="4999329"/>
          </a:xfrm>
          <a:prstGeom prst="rect">
            <a:avLst/>
          </a:prstGeom>
        </p:spPr>
      </p:pic>
    </p:spTree>
    <p:extLst>
      <p:ext uri="{BB962C8B-B14F-4D97-AF65-F5344CB8AC3E}">
        <p14:creationId xmlns:p14="http://schemas.microsoft.com/office/powerpoint/2010/main" val="318121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0" grpId="2" animBg="1"/>
      <p:bldP spid="11" grpId="0"/>
      <p:bldP spid="11" grpId="1"/>
      <p:bldP spid="11" grpId="2"/>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65571"/>
      </p:ext>
    </p:extLst>
  </p:cSld>
  <p:clrMap bg1="lt1" tx1="dk1" bg2="lt2" tx2="dk2" accent1="accent1" accent2="accent2" accent3="accent3" accent4="accent4" accent5="accent5" accent6="accent6" hlink="hlink" folHlink="folHlink"/>
  <p:sldLayoutIdLst>
    <p:sldLayoutId id="2147483705" r:id="rId1"/>
    <p:sldLayoutId id="2147483747" r:id="rId2"/>
    <p:sldLayoutId id="2147483751" r:id="rId3"/>
    <p:sldLayoutId id="2147483731" r:id="rId4"/>
    <p:sldLayoutId id="2147483732" r:id="rId5"/>
    <p:sldLayoutId id="2147483733" r:id="rId6"/>
    <p:sldLayoutId id="2147483734" r:id="rId7"/>
    <p:sldLayoutId id="2147483735" r:id="rId8"/>
    <p:sldLayoutId id="2147483752" r:id="rId9"/>
  </p:sldLayoutIdLst>
  <p:hf hdr="0" ftr="0" dt="0"/>
  <p:txStyles>
    <p:titleStyle>
      <a:lvl1pPr algn="ctr" defTabSz="367383" rtl="0" eaLnBrk="1" latinLnBrk="0" hangingPunct="1">
        <a:spcBef>
          <a:spcPct val="0"/>
        </a:spcBef>
        <a:buNone/>
        <a:defRPr sz="3214" kern="1200" cap="all" baseline="0">
          <a:solidFill>
            <a:schemeClr val="tx1"/>
          </a:solidFill>
          <a:latin typeface="+mj-lt"/>
          <a:ea typeface="+mj-ea"/>
          <a:cs typeface="+mj-cs"/>
        </a:defRPr>
      </a:lvl1pPr>
    </p:titleStyle>
    <p:bodyStyle>
      <a:lvl1pPr marL="275537" indent="-275537" algn="l" defTabSz="367383" rtl="0" eaLnBrk="1" latinLnBrk="0" hangingPunct="1">
        <a:spcBef>
          <a:spcPts val="964"/>
        </a:spcBef>
        <a:buFont typeface="Arial"/>
        <a:buChar char="•"/>
        <a:defRPr sz="2571" kern="1200">
          <a:solidFill>
            <a:schemeClr val="accent6"/>
          </a:solidFill>
          <a:latin typeface="+mn-lt"/>
          <a:ea typeface="+mn-ea"/>
          <a:cs typeface="+mn-cs"/>
        </a:defRPr>
      </a:lvl1pPr>
      <a:lvl2pPr marL="596997" indent="-229614" algn="l" defTabSz="367383" rtl="0" eaLnBrk="1" latinLnBrk="0" hangingPunct="1">
        <a:spcBef>
          <a:spcPts val="964"/>
        </a:spcBef>
        <a:buFont typeface="Arial"/>
        <a:buChar char="–"/>
        <a:defRPr sz="2250" kern="1200">
          <a:solidFill>
            <a:schemeClr val="accent6"/>
          </a:solidFill>
          <a:latin typeface="+mn-lt"/>
          <a:ea typeface="+mn-ea"/>
          <a:cs typeface="+mn-cs"/>
        </a:defRPr>
      </a:lvl2pPr>
      <a:lvl3pPr marL="918458" indent="-183692" algn="l" defTabSz="367383" rtl="0" eaLnBrk="1" latinLnBrk="0" hangingPunct="1">
        <a:spcBef>
          <a:spcPts val="964"/>
        </a:spcBef>
        <a:buFont typeface="Arial"/>
        <a:buChar char="•"/>
        <a:defRPr sz="1929" kern="1200">
          <a:solidFill>
            <a:schemeClr val="accent6"/>
          </a:solidFill>
          <a:latin typeface="+mn-lt"/>
          <a:ea typeface="+mn-ea"/>
          <a:cs typeface="+mn-cs"/>
        </a:defRPr>
      </a:lvl3pPr>
      <a:lvl4pPr marL="1285841" indent="-183692" algn="l" defTabSz="367383" rtl="0" eaLnBrk="1" latinLnBrk="0" hangingPunct="1">
        <a:spcBef>
          <a:spcPts val="964"/>
        </a:spcBef>
        <a:buFont typeface="Arial"/>
        <a:buChar char="–"/>
        <a:defRPr sz="1607" kern="1200">
          <a:solidFill>
            <a:schemeClr val="accent6"/>
          </a:solidFill>
          <a:latin typeface="+mn-lt"/>
          <a:ea typeface="+mn-ea"/>
          <a:cs typeface="+mn-cs"/>
        </a:defRPr>
      </a:lvl4pPr>
      <a:lvl5pPr marL="1653224" indent="-183692" algn="l" defTabSz="367383" rtl="0" eaLnBrk="1" latinLnBrk="0" hangingPunct="1">
        <a:spcBef>
          <a:spcPts val="964"/>
        </a:spcBef>
        <a:buFont typeface="Arial"/>
        <a:buChar char="»"/>
        <a:defRPr sz="1607" kern="1200">
          <a:solidFill>
            <a:schemeClr val="accent6"/>
          </a:solidFill>
          <a:latin typeface="+mn-lt"/>
          <a:ea typeface="+mn-ea"/>
          <a:cs typeface="+mn-cs"/>
        </a:defRPr>
      </a:lvl5pPr>
      <a:lvl6pPr marL="2020607" indent="-183692" algn="l" defTabSz="367383" rtl="0" eaLnBrk="1" latinLnBrk="0" hangingPunct="1">
        <a:spcBef>
          <a:spcPct val="20000"/>
        </a:spcBef>
        <a:buFont typeface="Arial"/>
        <a:buChar char="•"/>
        <a:defRPr sz="1607" kern="1200">
          <a:solidFill>
            <a:schemeClr val="tx1"/>
          </a:solidFill>
          <a:latin typeface="+mn-lt"/>
          <a:ea typeface="+mn-ea"/>
          <a:cs typeface="+mn-cs"/>
        </a:defRPr>
      </a:lvl6pPr>
      <a:lvl7pPr marL="2387990" indent="-183692" algn="l" defTabSz="367383" rtl="0" eaLnBrk="1" latinLnBrk="0" hangingPunct="1">
        <a:spcBef>
          <a:spcPct val="20000"/>
        </a:spcBef>
        <a:buFont typeface="Arial"/>
        <a:buChar char="•"/>
        <a:defRPr sz="1607" kern="1200">
          <a:solidFill>
            <a:schemeClr val="tx1"/>
          </a:solidFill>
          <a:latin typeface="+mn-lt"/>
          <a:ea typeface="+mn-ea"/>
          <a:cs typeface="+mn-cs"/>
        </a:defRPr>
      </a:lvl7pPr>
      <a:lvl8pPr marL="2755373" indent="-183692" algn="l" defTabSz="367383" rtl="0" eaLnBrk="1" latinLnBrk="0" hangingPunct="1">
        <a:spcBef>
          <a:spcPct val="20000"/>
        </a:spcBef>
        <a:buFont typeface="Arial"/>
        <a:buChar char="•"/>
        <a:defRPr sz="1607" kern="1200">
          <a:solidFill>
            <a:schemeClr val="tx1"/>
          </a:solidFill>
          <a:latin typeface="+mn-lt"/>
          <a:ea typeface="+mn-ea"/>
          <a:cs typeface="+mn-cs"/>
        </a:defRPr>
      </a:lvl8pPr>
      <a:lvl9pPr marL="3122756" indent="-183692" algn="l" defTabSz="367383" rtl="0" eaLnBrk="1" latinLnBrk="0" hangingPunct="1">
        <a:spcBef>
          <a:spcPct val="20000"/>
        </a:spcBef>
        <a:buFont typeface="Arial"/>
        <a:buChar char="•"/>
        <a:defRPr sz="1607" kern="1200">
          <a:solidFill>
            <a:schemeClr val="tx1"/>
          </a:solidFill>
          <a:latin typeface="+mn-lt"/>
          <a:ea typeface="+mn-ea"/>
          <a:cs typeface="+mn-cs"/>
        </a:defRPr>
      </a:lvl9pPr>
    </p:bodyStyle>
    <p:otherStyle>
      <a:defPPr>
        <a:defRPr lang="en-US"/>
      </a:defPPr>
      <a:lvl1pPr marL="0" algn="l" defTabSz="367383" rtl="0" eaLnBrk="1" latinLnBrk="0" hangingPunct="1">
        <a:defRPr sz="1446" kern="1200">
          <a:solidFill>
            <a:schemeClr val="tx1"/>
          </a:solidFill>
          <a:latin typeface="+mn-lt"/>
          <a:ea typeface="+mn-ea"/>
          <a:cs typeface="+mn-cs"/>
        </a:defRPr>
      </a:lvl1pPr>
      <a:lvl2pPr marL="367383" algn="l" defTabSz="367383" rtl="0" eaLnBrk="1" latinLnBrk="0" hangingPunct="1">
        <a:defRPr sz="1446" kern="1200">
          <a:solidFill>
            <a:schemeClr val="tx1"/>
          </a:solidFill>
          <a:latin typeface="+mn-lt"/>
          <a:ea typeface="+mn-ea"/>
          <a:cs typeface="+mn-cs"/>
        </a:defRPr>
      </a:lvl2pPr>
      <a:lvl3pPr marL="734766" algn="l" defTabSz="367383" rtl="0" eaLnBrk="1" latinLnBrk="0" hangingPunct="1">
        <a:defRPr sz="1446" kern="1200">
          <a:solidFill>
            <a:schemeClr val="tx1"/>
          </a:solidFill>
          <a:latin typeface="+mn-lt"/>
          <a:ea typeface="+mn-ea"/>
          <a:cs typeface="+mn-cs"/>
        </a:defRPr>
      </a:lvl3pPr>
      <a:lvl4pPr marL="1102149" algn="l" defTabSz="367383" rtl="0" eaLnBrk="1" latinLnBrk="0" hangingPunct="1">
        <a:defRPr sz="1446" kern="1200">
          <a:solidFill>
            <a:schemeClr val="tx1"/>
          </a:solidFill>
          <a:latin typeface="+mn-lt"/>
          <a:ea typeface="+mn-ea"/>
          <a:cs typeface="+mn-cs"/>
        </a:defRPr>
      </a:lvl4pPr>
      <a:lvl5pPr marL="1469532" algn="l" defTabSz="367383" rtl="0" eaLnBrk="1" latinLnBrk="0" hangingPunct="1">
        <a:defRPr sz="1446" kern="1200">
          <a:solidFill>
            <a:schemeClr val="tx1"/>
          </a:solidFill>
          <a:latin typeface="+mn-lt"/>
          <a:ea typeface="+mn-ea"/>
          <a:cs typeface="+mn-cs"/>
        </a:defRPr>
      </a:lvl5pPr>
      <a:lvl6pPr marL="1836915" algn="l" defTabSz="367383" rtl="0" eaLnBrk="1" latinLnBrk="0" hangingPunct="1">
        <a:defRPr sz="1446" kern="1200">
          <a:solidFill>
            <a:schemeClr val="tx1"/>
          </a:solidFill>
          <a:latin typeface="+mn-lt"/>
          <a:ea typeface="+mn-ea"/>
          <a:cs typeface="+mn-cs"/>
        </a:defRPr>
      </a:lvl6pPr>
      <a:lvl7pPr marL="2204298" algn="l" defTabSz="367383" rtl="0" eaLnBrk="1" latinLnBrk="0" hangingPunct="1">
        <a:defRPr sz="1446" kern="1200">
          <a:solidFill>
            <a:schemeClr val="tx1"/>
          </a:solidFill>
          <a:latin typeface="+mn-lt"/>
          <a:ea typeface="+mn-ea"/>
          <a:cs typeface="+mn-cs"/>
        </a:defRPr>
      </a:lvl7pPr>
      <a:lvl8pPr marL="2571681" algn="l" defTabSz="367383" rtl="0" eaLnBrk="1" latinLnBrk="0" hangingPunct="1">
        <a:defRPr sz="1446" kern="1200">
          <a:solidFill>
            <a:schemeClr val="tx1"/>
          </a:solidFill>
          <a:latin typeface="+mn-lt"/>
          <a:ea typeface="+mn-ea"/>
          <a:cs typeface="+mn-cs"/>
        </a:defRPr>
      </a:lvl8pPr>
      <a:lvl9pPr marL="2939064" algn="l" defTabSz="367383" rtl="0" eaLnBrk="1" latinLnBrk="0" hangingPunct="1">
        <a:defRPr sz="144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2704619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ftr="0" dt="0"/>
  <p:txStyles>
    <p:titleStyle>
      <a:lvl1pPr algn="ctr" defTabSz="367383" rtl="0" eaLnBrk="1" latinLnBrk="0" hangingPunct="1">
        <a:spcBef>
          <a:spcPct val="0"/>
        </a:spcBef>
        <a:buNone/>
        <a:defRPr sz="3214" kern="1200" cap="all" baseline="0">
          <a:solidFill>
            <a:schemeClr val="tx1"/>
          </a:solidFill>
          <a:latin typeface="+mj-lt"/>
          <a:ea typeface="+mj-ea"/>
          <a:cs typeface="+mj-cs"/>
        </a:defRPr>
      </a:lvl1pPr>
    </p:titleStyle>
    <p:bodyStyle>
      <a:lvl1pPr marL="275537" indent="-275537" algn="l" defTabSz="367383" rtl="0" eaLnBrk="1" latinLnBrk="0" hangingPunct="1">
        <a:spcBef>
          <a:spcPts val="964"/>
        </a:spcBef>
        <a:buFont typeface="Arial"/>
        <a:buChar char="•"/>
        <a:defRPr sz="2571" kern="1200">
          <a:solidFill>
            <a:schemeClr val="accent6"/>
          </a:solidFill>
          <a:latin typeface="+mn-lt"/>
          <a:ea typeface="+mn-ea"/>
          <a:cs typeface="+mn-cs"/>
        </a:defRPr>
      </a:lvl1pPr>
      <a:lvl2pPr marL="596997" indent="-229614" algn="l" defTabSz="367383" rtl="0" eaLnBrk="1" latinLnBrk="0" hangingPunct="1">
        <a:spcBef>
          <a:spcPts val="964"/>
        </a:spcBef>
        <a:buFont typeface="Arial"/>
        <a:buChar char="–"/>
        <a:defRPr sz="2250" kern="1200">
          <a:solidFill>
            <a:schemeClr val="accent6"/>
          </a:solidFill>
          <a:latin typeface="+mn-lt"/>
          <a:ea typeface="+mn-ea"/>
          <a:cs typeface="+mn-cs"/>
        </a:defRPr>
      </a:lvl2pPr>
      <a:lvl3pPr marL="918458" indent="-183692" algn="l" defTabSz="367383" rtl="0" eaLnBrk="1" latinLnBrk="0" hangingPunct="1">
        <a:spcBef>
          <a:spcPts val="964"/>
        </a:spcBef>
        <a:buFont typeface="Arial"/>
        <a:buChar char="•"/>
        <a:defRPr sz="1929" kern="1200">
          <a:solidFill>
            <a:schemeClr val="accent6"/>
          </a:solidFill>
          <a:latin typeface="+mn-lt"/>
          <a:ea typeface="+mn-ea"/>
          <a:cs typeface="+mn-cs"/>
        </a:defRPr>
      </a:lvl3pPr>
      <a:lvl4pPr marL="1285841" indent="-183692" algn="l" defTabSz="367383" rtl="0" eaLnBrk="1" latinLnBrk="0" hangingPunct="1">
        <a:spcBef>
          <a:spcPts val="964"/>
        </a:spcBef>
        <a:buFont typeface="Arial"/>
        <a:buChar char="–"/>
        <a:defRPr sz="1607" kern="1200">
          <a:solidFill>
            <a:schemeClr val="accent6"/>
          </a:solidFill>
          <a:latin typeface="+mn-lt"/>
          <a:ea typeface="+mn-ea"/>
          <a:cs typeface="+mn-cs"/>
        </a:defRPr>
      </a:lvl4pPr>
      <a:lvl5pPr marL="1653224" indent="-183692" algn="l" defTabSz="367383" rtl="0" eaLnBrk="1" latinLnBrk="0" hangingPunct="1">
        <a:spcBef>
          <a:spcPts val="964"/>
        </a:spcBef>
        <a:buFont typeface="Arial"/>
        <a:buChar char="»"/>
        <a:defRPr sz="1607" kern="1200">
          <a:solidFill>
            <a:schemeClr val="accent6"/>
          </a:solidFill>
          <a:latin typeface="+mn-lt"/>
          <a:ea typeface="+mn-ea"/>
          <a:cs typeface="+mn-cs"/>
        </a:defRPr>
      </a:lvl5pPr>
      <a:lvl6pPr marL="2020607" indent="-183692" algn="l" defTabSz="367383" rtl="0" eaLnBrk="1" latinLnBrk="0" hangingPunct="1">
        <a:spcBef>
          <a:spcPct val="20000"/>
        </a:spcBef>
        <a:buFont typeface="Arial"/>
        <a:buChar char="•"/>
        <a:defRPr sz="1607" kern="1200">
          <a:solidFill>
            <a:schemeClr val="tx1"/>
          </a:solidFill>
          <a:latin typeface="+mn-lt"/>
          <a:ea typeface="+mn-ea"/>
          <a:cs typeface="+mn-cs"/>
        </a:defRPr>
      </a:lvl6pPr>
      <a:lvl7pPr marL="2387990" indent="-183692" algn="l" defTabSz="367383" rtl="0" eaLnBrk="1" latinLnBrk="0" hangingPunct="1">
        <a:spcBef>
          <a:spcPct val="20000"/>
        </a:spcBef>
        <a:buFont typeface="Arial"/>
        <a:buChar char="•"/>
        <a:defRPr sz="1607" kern="1200">
          <a:solidFill>
            <a:schemeClr val="tx1"/>
          </a:solidFill>
          <a:latin typeface="+mn-lt"/>
          <a:ea typeface="+mn-ea"/>
          <a:cs typeface="+mn-cs"/>
        </a:defRPr>
      </a:lvl7pPr>
      <a:lvl8pPr marL="2755373" indent="-183692" algn="l" defTabSz="367383" rtl="0" eaLnBrk="1" latinLnBrk="0" hangingPunct="1">
        <a:spcBef>
          <a:spcPct val="20000"/>
        </a:spcBef>
        <a:buFont typeface="Arial"/>
        <a:buChar char="•"/>
        <a:defRPr sz="1607" kern="1200">
          <a:solidFill>
            <a:schemeClr val="tx1"/>
          </a:solidFill>
          <a:latin typeface="+mn-lt"/>
          <a:ea typeface="+mn-ea"/>
          <a:cs typeface="+mn-cs"/>
        </a:defRPr>
      </a:lvl8pPr>
      <a:lvl9pPr marL="3122756" indent="-183692" algn="l" defTabSz="367383" rtl="0" eaLnBrk="1" latinLnBrk="0" hangingPunct="1">
        <a:spcBef>
          <a:spcPct val="20000"/>
        </a:spcBef>
        <a:buFont typeface="Arial"/>
        <a:buChar char="•"/>
        <a:defRPr sz="1607" kern="1200">
          <a:solidFill>
            <a:schemeClr val="tx1"/>
          </a:solidFill>
          <a:latin typeface="+mn-lt"/>
          <a:ea typeface="+mn-ea"/>
          <a:cs typeface="+mn-cs"/>
        </a:defRPr>
      </a:lvl9pPr>
    </p:bodyStyle>
    <p:otherStyle>
      <a:defPPr>
        <a:defRPr lang="en-US"/>
      </a:defPPr>
      <a:lvl1pPr marL="0" algn="l" defTabSz="367383" rtl="0" eaLnBrk="1" latinLnBrk="0" hangingPunct="1">
        <a:defRPr sz="1446" kern="1200">
          <a:solidFill>
            <a:schemeClr val="tx1"/>
          </a:solidFill>
          <a:latin typeface="+mn-lt"/>
          <a:ea typeface="+mn-ea"/>
          <a:cs typeface="+mn-cs"/>
        </a:defRPr>
      </a:lvl1pPr>
      <a:lvl2pPr marL="367383" algn="l" defTabSz="367383" rtl="0" eaLnBrk="1" latinLnBrk="0" hangingPunct="1">
        <a:defRPr sz="1446" kern="1200">
          <a:solidFill>
            <a:schemeClr val="tx1"/>
          </a:solidFill>
          <a:latin typeface="+mn-lt"/>
          <a:ea typeface="+mn-ea"/>
          <a:cs typeface="+mn-cs"/>
        </a:defRPr>
      </a:lvl2pPr>
      <a:lvl3pPr marL="734766" algn="l" defTabSz="367383" rtl="0" eaLnBrk="1" latinLnBrk="0" hangingPunct="1">
        <a:defRPr sz="1446" kern="1200">
          <a:solidFill>
            <a:schemeClr val="tx1"/>
          </a:solidFill>
          <a:latin typeface="+mn-lt"/>
          <a:ea typeface="+mn-ea"/>
          <a:cs typeface="+mn-cs"/>
        </a:defRPr>
      </a:lvl3pPr>
      <a:lvl4pPr marL="1102149" algn="l" defTabSz="367383" rtl="0" eaLnBrk="1" latinLnBrk="0" hangingPunct="1">
        <a:defRPr sz="1446" kern="1200">
          <a:solidFill>
            <a:schemeClr val="tx1"/>
          </a:solidFill>
          <a:latin typeface="+mn-lt"/>
          <a:ea typeface="+mn-ea"/>
          <a:cs typeface="+mn-cs"/>
        </a:defRPr>
      </a:lvl4pPr>
      <a:lvl5pPr marL="1469532" algn="l" defTabSz="367383" rtl="0" eaLnBrk="1" latinLnBrk="0" hangingPunct="1">
        <a:defRPr sz="1446" kern="1200">
          <a:solidFill>
            <a:schemeClr val="tx1"/>
          </a:solidFill>
          <a:latin typeface="+mn-lt"/>
          <a:ea typeface="+mn-ea"/>
          <a:cs typeface="+mn-cs"/>
        </a:defRPr>
      </a:lvl5pPr>
      <a:lvl6pPr marL="1836915" algn="l" defTabSz="367383" rtl="0" eaLnBrk="1" latinLnBrk="0" hangingPunct="1">
        <a:defRPr sz="1446" kern="1200">
          <a:solidFill>
            <a:schemeClr val="tx1"/>
          </a:solidFill>
          <a:latin typeface="+mn-lt"/>
          <a:ea typeface="+mn-ea"/>
          <a:cs typeface="+mn-cs"/>
        </a:defRPr>
      </a:lvl6pPr>
      <a:lvl7pPr marL="2204298" algn="l" defTabSz="367383" rtl="0" eaLnBrk="1" latinLnBrk="0" hangingPunct="1">
        <a:defRPr sz="1446" kern="1200">
          <a:solidFill>
            <a:schemeClr val="tx1"/>
          </a:solidFill>
          <a:latin typeface="+mn-lt"/>
          <a:ea typeface="+mn-ea"/>
          <a:cs typeface="+mn-cs"/>
        </a:defRPr>
      </a:lvl7pPr>
      <a:lvl8pPr marL="2571681" algn="l" defTabSz="367383" rtl="0" eaLnBrk="1" latinLnBrk="0" hangingPunct="1">
        <a:defRPr sz="1446" kern="1200">
          <a:solidFill>
            <a:schemeClr val="tx1"/>
          </a:solidFill>
          <a:latin typeface="+mn-lt"/>
          <a:ea typeface="+mn-ea"/>
          <a:cs typeface="+mn-cs"/>
        </a:defRPr>
      </a:lvl8pPr>
      <a:lvl9pPr marL="2939064" algn="l" defTabSz="367383" rtl="0" eaLnBrk="1" latinLnBrk="0" hangingPunct="1">
        <a:defRPr sz="144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77361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dt="0"/>
  <p:txStyles>
    <p:titleStyle>
      <a:lvl1pPr algn="ctr" defTabSz="367383" rtl="0" eaLnBrk="1" latinLnBrk="0" hangingPunct="1">
        <a:spcBef>
          <a:spcPct val="0"/>
        </a:spcBef>
        <a:buNone/>
        <a:defRPr sz="3214" kern="1200" cap="all" baseline="0">
          <a:solidFill>
            <a:schemeClr val="tx1"/>
          </a:solidFill>
          <a:latin typeface="+mj-lt"/>
          <a:ea typeface="+mj-ea"/>
          <a:cs typeface="+mj-cs"/>
        </a:defRPr>
      </a:lvl1pPr>
    </p:titleStyle>
    <p:bodyStyle>
      <a:lvl1pPr marL="275537" indent="-275537" algn="l" defTabSz="367383" rtl="0" eaLnBrk="1" latinLnBrk="0" hangingPunct="1">
        <a:spcBef>
          <a:spcPts val="964"/>
        </a:spcBef>
        <a:buFont typeface="Arial"/>
        <a:buChar char="•"/>
        <a:defRPr sz="2571" kern="1200">
          <a:solidFill>
            <a:schemeClr val="accent6"/>
          </a:solidFill>
          <a:latin typeface="+mn-lt"/>
          <a:ea typeface="+mn-ea"/>
          <a:cs typeface="+mn-cs"/>
        </a:defRPr>
      </a:lvl1pPr>
      <a:lvl2pPr marL="596997" indent="-229614" algn="l" defTabSz="367383" rtl="0" eaLnBrk="1" latinLnBrk="0" hangingPunct="1">
        <a:spcBef>
          <a:spcPts val="964"/>
        </a:spcBef>
        <a:buFont typeface="Arial"/>
        <a:buChar char="–"/>
        <a:defRPr sz="2250" kern="1200">
          <a:solidFill>
            <a:schemeClr val="accent6"/>
          </a:solidFill>
          <a:latin typeface="+mn-lt"/>
          <a:ea typeface="+mn-ea"/>
          <a:cs typeface="+mn-cs"/>
        </a:defRPr>
      </a:lvl2pPr>
      <a:lvl3pPr marL="918458" indent="-183692" algn="l" defTabSz="367383" rtl="0" eaLnBrk="1" latinLnBrk="0" hangingPunct="1">
        <a:spcBef>
          <a:spcPts val="964"/>
        </a:spcBef>
        <a:buFont typeface="Arial"/>
        <a:buChar char="•"/>
        <a:defRPr sz="1929" kern="1200">
          <a:solidFill>
            <a:schemeClr val="accent6"/>
          </a:solidFill>
          <a:latin typeface="+mn-lt"/>
          <a:ea typeface="+mn-ea"/>
          <a:cs typeface="+mn-cs"/>
        </a:defRPr>
      </a:lvl3pPr>
      <a:lvl4pPr marL="1285841" indent="-183692" algn="l" defTabSz="367383" rtl="0" eaLnBrk="1" latinLnBrk="0" hangingPunct="1">
        <a:spcBef>
          <a:spcPts val="964"/>
        </a:spcBef>
        <a:buFont typeface="Arial"/>
        <a:buChar char="–"/>
        <a:defRPr sz="1607" kern="1200">
          <a:solidFill>
            <a:schemeClr val="accent6"/>
          </a:solidFill>
          <a:latin typeface="+mn-lt"/>
          <a:ea typeface="+mn-ea"/>
          <a:cs typeface="+mn-cs"/>
        </a:defRPr>
      </a:lvl4pPr>
      <a:lvl5pPr marL="1653224" indent="-183692" algn="l" defTabSz="367383" rtl="0" eaLnBrk="1" latinLnBrk="0" hangingPunct="1">
        <a:spcBef>
          <a:spcPts val="964"/>
        </a:spcBef>
        <a:buFont typeface="Arial"/>
        <a:buChar char="»"/>
        <a:defRPr sz="1607" kern="1200">
          <a:solidFill>
            <a:schemeClr val="accent6"/>
          </a:solidFill>
          <a:latin typeface="+mn-lt"/>
          <a:ea typeface="+mn-ea"/>
          <a:cs typeface="+mn-cs"/>
        </a:defRPr>
      </a:lvl5pPr>
      <a:lvl6pPr marL="2020607" indent="-183692" algn="l" defTabSz="367383" rtl="0" eaLnBrk="1" latinLnBrk="0" hangingPunct="1">
        <a:spcBef>
          <a:spcPct val="20000"/>
        </a:spcBef>
        <a:buFont typeface="Arial"/>
        <a:buChar char="•"/>
        <a:defRPr sz="1607" kern="1200">
          <a:solidFill>
            <a:schemeClr val="tx1"/>
          </a:solidFill>
          <a:latin typeface="+mn-lt"/>
          <a:ea typeface="+mn-ea"/>
          <a:cs typeface="+mn-cs"/>
        </a:defRPr>
      </a:lvl6pPr>
      <a:lvl7pPr marL="2387990" indent="-183692" algn="l" defTabSz="367383" rtl="0" eaLnBrk="1" latinLnBrk="0" hangingPunct="1">
        <a:spcBef>
          <a:spcPct val="20000"/>
        </a:spcBef>
        <a:buFont typeface="Arial"/>
        <a:buChar char="•"/>
        <a:defRPr sz="1607" kern="1200">
          <a:solidFill>
            <a:schemeClr val="tx1"/>
          </a:solidFill>
          <a:latin typeface="+mn-lt"/>
          <a:ea typeface="+mn-ea"/>
          <a:cs typeface="+mn-cs"/>
        </a:defRPr>
      </a:lvl7pPr>
      <a:lvl8pPr marL="2755373" indent="-183692" algn="l" defTabSz="367383" rtl="0" eaLnBrk="1" latinLnBrk="0" hangingPunct="1">
        <a:spcBef>
          <a:spcPct val="20000"/>
        </a:spcBef>
        <a:buFont typeface="Arial"/>
        <a:buChar char="•"/>
        <a:defRPr sz="1607" kern="1200">
          <a:solidFill>
            <a:schemeClr val="tx1"/>
          </a:solidFill>
          <a:latin typeface="+mn-lt"/>
          <a:ea typeface="+mn-ea"/>
          <a:cs typeface="+mn-cs"/>
        </a:defRPr>
      </a:lvl8pPr>
      <a:lvl9pPr marL="3122756" indent="-183692" algn="l" defTabSz="367383" rtl="0" eaLnBrk="1" latinLnBrk="0" hangingPunct="1">
        <a:spcBef>
          <a:spcPct val="20000"/>
        </a:spcBef>
        <a:buFont typeface="Arial"/>
        <a:buChar char="•"/>
        <a:defRPr sz="1607" kern="1200">
          <a:solidFill>
            <a:schemeClr val="tx1"/>
          </a:solidFill>
          <a:latin typeface="+mn-lt"/>
          <a:ea typeface="+mn-ea"/>
          <a:cs typeface="+mn-cs"/>
        </a:defRPr>
      </a:lvl9pPr>
    </p:bodyStyle>
    <p:otherStyle>
      <a:defPPr>
        <a:defRPr lang="en-US"/>
      </a:defPPr>
      <a:lvl1pPr marL="0" algn="l" defTabSz="367383" rtl="0" eaLnBrk="1" latinLnBrk="0" hangingPunct="1">
        <a:defRPr sz="1446" kern="1200">
          <a:solidFill>
            <a:schemeClr val="tx1"/>
          </a:solidFill>
          <a:latin typeface="+mn-lt"/>
          <a:ea typeface="+mn-ea"/>
          <a:cs typeface="+mn-cs"/>
        </a:defRPr>
      </a:lvl1pPr>
      <a:lvl2pPr marL="367383" algn="l" defTabSz="367383" rtl="0" eaLnBrk="1" latinLnBrk="0" hangingPunct="1">
        <a:defRPr sz="1446" kern="1200">
          <a:solidFill>
            <a:schemeClr val="tx1"/>
          </a:solidFill>
          <a:latin typeface="+mn-lt"/>
          <a:ea typeface="+mn-ea"/>
          <a:cs typeface="+mn-cs"/>
        </a:defRPr>
      </a:lvl2pPr>
      <a:lvl3pPr marL="734766" algn="l" defTabSz="367383" rtl="0" eaLnBrk="1" latinLnBrk="0" hangingPunct="1">
        <a:defRPr sz="1446" kern="1200">
          <a:solidFill>
            <a:schemeClr val="tx1"/>
          </a:solidFill>
          <a:latin typeface="+mn-lt"/>
          <a:ea typeface="+mn-ea"/>
          <a:cs typeface="+mn-cs"/>
        </a:defRPr>
      </a:lvl3pPr>
      <a:lvl4pPr marL="1102149" algn="l" defTabSz="367383" rtl="0" eaLnBrk="1" latinLnBrk="0" hangingPunct="1">
        <a:defRPr sz="1446" kern="1200">
          <a:solidFill>
            <a:schemeClr val="tx1"/>
          </a:solidFill>
          <a:latin typeface="+mn-lt"/>
          <a:ea typeface="+mn-ea"/>
          <a:cs typeface="+mn-cs"/>
        </a:defRPr>
      </a:lvl4pPr>
      <a:lvl5pPr marL="1469532" algn="l" defTabSz="367383" rtl="0" eaLnBrk="1" latinLnBrk="0" hangingPunct="1">
        <a:defRPr sz="1446" kern="1200">
          <a:solidFill>
            <a:schemeClr val="tx1"/>
          </a:solidFill>
          <a:latin typeface="+mn-lt"/>
          <a:ea typeface="+mn-ea"/>
          <a:cs typeface="+mn-cs"/>
        </a:defRPr>
      </a:lvl5pPr>
      <a:lvl6pPr marL="1836915" algn="l" defTabSz="367383" rtl="0" eaLnBrk="1" latinLnBrk="0" hangingPunct="1">
        <a:defRPr sz="1446" kern="1200">
          <a:solidFill>
            <a:schemeClr val="tx1"/>
          </a:solidFill>
          <a:latin typeface="+mn-lt"/>
          <a:ea typeface="+mn-ea"/>
          <a:cs typeface="+mn-cs"/>
        </a:defRPr>
      </a:lvl6pPr>
      <a:lvl7pPr marL="2204298" algn="l" defTabSz="367383" rtl="0" eaLnBrk="1" latinLnBrk="0" hangingPunct="1">
        <a:defRPr sz="1446" kern="1200">
          <a:solidFill>
            <a:schemeClr val="tx1"/>
          </a:solidFill>
          <a:latin typeface="+mn-lt"/>
          <a:ea typeface="+mn-ea"/>
          <a:cs typeface="+mn-cs"/>
        </a:defRPr>
      </a:lvl7pPr>
      <a:lvl8pPr marL="2571681" algn="l" defTabSz="367383" rtl="0" eaLnBrk="1" latinLnBrk="0" hangingPunct="1">
        <a:defRPr sz="1446" kern="1200">
          <a:solidFill>
            <a:schemeClr val="tx1"/>
          </a:solidFill>
          <a:latin typeface="+mn-lt"/>
          <a:ea typeface="+mn-ea"/>
          <a:cs typeface="+mn-cs"/>
        </a:defRPr>
      </a:lvl8pPr>
      <a:lvl9pPr marL="2939064" algn="l" defTabSz="367383" rtl="0" eaLnBrk="1" latinLnBrk="0" hangingPunct="1">
        <a:defRPr sz="144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CC04D4C-DC45-834A-A759-F6658CE957E3}" type="slidenum">
              <a:rPr lang="en-US" smtClean="0">
                <a:solidFill>
                  <a:prstClr val="black">
                    <a:tint val="75000"/>
                  </a:prstClr>
                </a:solidFill>
              </a:rPr>
              <a:pPr defTabSz="457200"/>
              <a:t>‹#›</a:t>
            </a:fld>
            <a:endParaRPr lang="en-US">
              <a:solidFill>
                <a:prstClr val="black">
                  <a:tint val="75000"/>
                </a:prstClr>
              </a:solidFill>
            </a:endParaRPr>
          </a:p>
        </p:txBody>
      </p:sp>
      <p:sp>
        <p:nvSpPr>
          <p:cNvPr id="5" name="Text Placeholder 4"/>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202454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Layout" Target="../slideLayouts/slideLayout21.xml"/><Relationship Id="rId1" Type="http://schemas.openxmlformats.org/officeDocument/2006/relationships/themeOverride" Target="../theme/themeOverride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19944" y="1719540"/>
            <a:ext cx="4554072" cy="1709460"/>
          </a:xfrm>
        </p:spPr>
        <p:txBody>
          <a:bodyPr>
            <a:noAutofit/>
          </a:bodyPr>
          <a:lstStyle/>
          <a:p>
            <a:r>
              <a:rPr lang="en-US" sz="3600" b="1" dirty="0">
                <a:cs typeface="Arial"/>
              </a:rPr>
              <a:t>2020/2021</a:t>
            </a:r>
            <a:br>
              <a:rPr lang="en-US" sz="3600" b="1" dirty="0">
                <a:cs typeface="Arial"/>
              </a:rPr>
            </a:br>
            <a:r>
              <a:rPr lang="en-US" sz="3600" b="1" dirty="0">
                <a:cs typeface="Arial"/>
              </a:rPr>
              <a:t>ANNUAL REPORT</a:t>
            </a:r>
            <a:br>
              <a:rPr lang="en-US" sz="3600" b="1" dirty="0">
                <a:cs typeface="Arial"/>
              </a:rPr>
            </a:br>
            <a:r>
              <a:rPr lang="en-US" sz="3600" b="1" dirty="0">
                <a:cs typeface="Arial"/>
              </a:rPr>
              <a:t/>
            </a:r>
            <a:br>
              <a:rPr lang="en-US" sz="3600" b="1" dirty="0">
                <a:cs typeface="Arial"/>
              </a:rPr>
            </a:br>
            <a:r>
              <a:rPr lang="en-US" sz="2800" b="1" dirty="0">
                <a:solidFill>
                  <a:schemeClr val="accent6"/>
                </a:solidFill>
                <a:cs typeface="Arial"/>
              </a:rPr>
              <a:t>“</a:t>
            </a:r>
            <a:r>
              <a:rPr lang="en-US" sz="1800" b="1" i="1" dirty="0">
                <a:solidFill>
                  <a:schemeClr val="accent6"/>
                </a:solidFill>
                <a:cs typeface="Arial"/>
              </a:rPr>
              <a:t>ADAPT, WITHSTAND, OVERCOME</a:t>
            </a:r>
            <a:r>
              <a:rPr lang="en-US" sz="2400" b="1" i="1" dirty="0">
                <a:solidFill>
                  <a:schemeClr val="accent6"/>
                </a:solidFill>
                <a:cs typeface="Arial"/>
              </a:rPr>
              <a:t>”  </a:t>
            </a:r>
            <a:endParaRPr lang="en-US" sz="3600" b="1" i="1" dirty="0">
              <a:solidFill>
                <a:schemeClr val="accent6"/>
              </a:solidFill>
              <a:cs typeface="Arial"/>
            </a:endParaRPr>
          </a:p>
        </p:txBody>
      </p:sp>
      <p:sp>
        <p:nvSpPr>
          <p:cNvPr id="8" name="Text Placeholder 7"/>
          <p:cNvSpPr>
            <a:spLocks noGrp="1"/>
          </p:cNvSpPr>
          <p:nvPr>
            <p:ph type="body" sz="half" idx="2"/>
          </p:nvPr>
        </p:nvSpPr>
        <p:spPr>
          <a:xfrm>
            <a:off x="7273014" y="4639720"/>
            <a:ext cx="3447932" cy="820615"/>
          </a:xfrm>
        </p:spPr>
        <p:txBody>
          <a:bodyPr>
            <a:normAutofit fontScale="85000" lnSpcReduction="20000"/>
          </a:bodyPr>
          <a:lstStyle/>
          <a:p>
            <a:pPr algn="ctr">
              <a:spcAft>
                <a:spcPts val="1200"/>
              </a:spcAft>
            </a:pPr>
            <a:r>
              <a:rPr lang="en-ZA" sz="2000" b="1" dirty="0">
                <a:latin typeface="+mj-lt"/>
              </a:rPr>
              <a:t>Portfolio Committee </a:t>
            </a:r>
            <a:r>
              <a:rPr lang="en-ZA" sz="2000" b="1" dirty="0" smtClean="0">
                <a:latin typeface="+mj-lt"/>
              </a:rPr>
              <a:t>on </a:t>
            </a:r>
            <a:r>
              <a:rPr lang="en-ZA" sz="2000" b="1" dirty="0" err="1" smtClean="0">
                <a:latin typeface="+mj-lt"/>
              </a:rPr>
              <a:t>CoGTA</a:t>
            </a:r>
            <a:endParaRPr lang="en-ZA" sz="2000" b="1" dirty="0">
              <a:latin typeface="+mj-lt"/>
            </a:endParaRPr>
          </a:p>
          <a:p>
            <a:pPr algn="ctr">
              <a:spcAft>
                <a:spcPts val="1200"/>
              </a:spcAft>
            </a:pPr>
            <a:r>
              <a:rPr lang="en-US" sz="2000" b="1" i="1" u="sng" dirty="0" smtClean="0">
                <a:latin typeface="+mj-lt"/>
              </a:rPr>
              <a:t>16 </a:t>
            </a:r>
            <a:r>
              <a:rPr lang="en-US" sz="2000" b="1" i="1" u="sng" dirty="0">
                <a:latin typeface="+mj-lt"/>
              </a:rPr>
              <a:t>November 2021</a:t>
            </a:r>
          </a:p>
        </p:txBody>
      </p:sp>
    </p:spTree>
    <p:extLst>
      <p:ext uri="{BB962C8B-B14F-4D97-AF65-F5344CB8AC3E}">
        <p14:creationId xmlns:p14="http://schemas.microsoft.com/office/powerpoint/2010/main" val="414425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961944-2E3E-5740-BD7D-4CAFFD4603E1}"/>
              </a:ext>
            </a:extLst>
          </p:cNvPr>
          <p:cNvSpPr>
            <a:spLocks noGrp="1"/>
          </p:cNvSpPr>
          <p:nvPr>
            <p:ph type="sldNum" sz="quarter" idx="13"/>
          </p:nvPr>
        </p:nvSpPr>
        <p:spPr/>
        <p:txBody>
          <a:bodyPr/>
          <a:lstStyle/>
          <a:p>
            <a:fld id="{4CC04D4C-DC45-834A-A759-F6658CE957E3}" type="slidenum">
              <a:rPr lang="en-US" smtClean="0"/>
              <a:pPr/>
              <a:t>10</a:t>
            </a:fld>
            <a:endParaRPr lang="en-US" dirty="0"/>
          </a:p>
        </p:txBody>
      </p:sp>
      <p:sp>
        <p:nvSpPr>
          <p:cNvPr id="5" name="TextBox 4">
            <a:extLst>
              <a:ext uri="{FF2B5EF4-FFF2-40B4-BE49-F238E27FC236}">
                <a16:creationId xmlns:a16="http://schemas.microsoft.com/office/drawing/2014/main" id="{48A07673-0BC6-2B4B-AF31-528C3D9C98E8}"/>
              </a:ext>
            </a:extLst>
          </p:cNvPr>
          <p:cNvSpPr txBox="1"/>
          <p:nvPr/>
        </p:nvSpPr>
        <p:spPr>
          <a:xfrm>
            <a:off x="2245615" y="474595"/>
            <a:ext cx="7982418" cy="523220"/>
          </a:xfrm>
          <a:prstGeom prst="rect">
            <a:avLst/>
          </a:prstGeom>
          <a:noFill/>
        </p:spPr>
        <p:txBody>
          <a:bodyPr wrap="square" rtlCol="0">
            <a:spAutoFit/>
          </a:bodyPr>
          <a:lstStyle/>
          <a:p>
            <a:pPr algn="ctr"/>
            <a:r>
              <a:rPr lang="en-US" sz="2800" b="1" dirty="0">
                <a:latin typeface="+mj-lt"/>
              </a:rPr>
              <a:t>NON-FINANCIAL PERFORMANCE</a:t>
            </a:r>
          </a:p>
        </p:txBody>
      </p:sp>
      <p:pic>
        <p:nvPicPr>
          <p:cNvPr id="7" name="Picture 6" descr="Table&#10;&#10;Description automatically generated">
            <a:extLst>
              <a:ext uri="{FF2B5EF4-FFF2-40B4-BE49-F238E27FC236}">
                <a16:creationId xmlns:a16="http://schemas.microsoft.com/office/drawing/2014/main" id="{8E43C131-BC5B-DE4D-AC19-58F02AA97D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44" y="2184345"/>
            <a:ext cx="11504815" cy="3621038"/>
          </a:xfrm>
          <a:prstGeom prst="rect">
            <a:avLst/>
          </a:prstGeom>
        </p:spPr>
      </p:pic>
      <p:sp>
        <p:nvSpPr>
          <p:cNvPr id="8" name="Title 1">
            <a:extLst>
              <a:ext uri="{FF2B5EF4-FFF2-40B4-BE49-F238E27FC236}">
                <a16:creationId xmlns:a16="http://schemas.microsoft.com/office/drawing/2014/main" id="{64509C2C-B00E-054F-9CA9-D79702EDAA4C}"/>
              </a:ext>
            </a:extLst>
          </p:cNvPr>
          <p:cNvSpPr txBox="1">
            <a:spLocks/>
          </p:cNvSpPr>
          <p:nvPr/>
        </p:nvSpPr>
        <p:spPr>
          <a:xfrm>
            <a:off x="1135" y="1276799"/>
            <a:ext cx="12190865" cy="733355"/>
          </a:xfrm>
          <a:prstGeom prst="rect">
            <a:avLst/>
          </a:prstGeom>
        </p:spPr>
        <p:txBody>
          <a:bodyPr vert="horz" lIns="91440" tIns="45720" rIns="91440" bIns="45720" rtlCol="0" anchor="ctr">
            <a:noAutofit/>
          </a:bodyPr>
          <a:lstStyle>
            <a:lvl1pPr algn="ctr" defTabSz="457189" rtl="0" eaLnBrk="1" latinLnBrk="0" hangingPunct="1">
              <a:spcBef>
                <a:spcPct val="0"/>
              </a:spcBef>
              <a:buNone/>
              <a:defRPr sz="2000" b="1" kern="1200">
                <a:solidFill>
                  <a:schemeClr val="tx1"/>
                </a:solidFill>
                <a:latin typeface="+mj-lt"/>
                <a:ea typeface="+mj-ea"/>
                <a:cs typeface="+mj-cs"/>
              </a:defRPr>
            </a:lvl1pPr>
          </a:lstStyle>
          <a:p>
            <a:r>
              <a:rPr lang="en-ZA" sz="2800" b="1" i="0" u="none" strike="noStrike" baseline="0" dirty="0" smtClean="0">
                <a:solidFill>
                  <a:srgbClr val="333333"/>
                </a:solidFill>
                <a:latin typeface="Foco-Bold"/>
              </a:rPr>
              <a:t>Performance </a:t>
            </a:r>
            <a:r>
              <a:rPr lang="en-ZA" sz="2800" b="1" i="0" u="none" strike="noStrike" baseline="0" dirty="0">
                <a:solidFill>
                  <a:srgbClr val="333333"/>
                </a:solidFill>
                <a:latin typeface="Foco-Bold"/>
              </a:rPr>
              <a:t>for the first four years </a:t>
            </a:r>
          </a:p>
          <a:p>
            <a:r>
              <a:rPr lang="en-ZA" sz="2800" b="1" i="0" u="none" strike="noStrike" baseline="0" dirty="0">
                <a:solidFill>
                  <a:srgbClr val="333333"/>
                </a:solidFill>
                <a:latin typeface="Foco-Bold"/>
              </a:rPr>
              <a:t>of its five-year Strategic Plan 2017-2021</a:t>
            </a:r>
            <a:endParaRPr lang="en-ZA" sz="4000" dirty="0">
              <a:latin typeface="Foco"/>
            </a:endParaRPr>
          </a:p>
        </p:txBody>
      </p:sp>
      <p:grpSp>
        <p:nvGrpSpPr>
          <p:cNvPr id="11" name="Group 10">
            <a:extLst>
              <a:ext uri="{FF2B5EF4-FFF2-40B4-BE49-F238E27FC236}">
                <a16:creationId xmlns:a16="http://schemas.microsoft.com/office/drawing/2014/main" id="{F175852B-E2C8-804F-B180-7E82759F100B}"/>
              </a:ext>
            </a:extLst>
          </p:cNvPr>
          <p:cNvGrpSpPr/>
          <p:nvPr/>
        </p:nvGrpSpPr>
        <p:grpSpPr>
          <a:xfrm>
            <a:off x="418800" y="2656550"/>
            <a:ext cx="509470" cy="509470"/>
            <a:chOff x="374074" y="2601885"/>
            <a:chExt cx="509470" cy="509470"/>
          </a:xfrm>
        </p:grpSpPr>
        <p:sp>
          <p:nvSpPr>
            <p:cNvPr id="9" name="Oval 8">
              <a:extLst>
                <a:ext uri="{FF2B5EF4-FFF2-40B4-BE49-F238E27FC236}">
                  <a16:creationId xmlns:a16="http://schemas.microsoft.com/office/drawing/2014/main" id="{807487CA-02B1-2749-A55A-6BA632716A85}"/>
                </a:ext>
              </a:extLst>
            </p:cNvPr>
            <p:cNvSpPr/>
            <p:nvPr/>
          </p:nvSpPr>
          <p:spPr>
            <a:xfrm>
              <a:off x="374074" y="2601885"/>
              <a:ext cx="509470" cy="50947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0C518A5-D4C0-3C4E-A100-48C199D05DC6}"/>
                </a:ext>
              </a:extLst>
            </p:cNvPr>
            <p:cNvSpPr txBox="1"/>
            <p:nvPr/>
          </p:nvSpPr>
          <p:spPr>
            <a:xfrm>
              <a:off x="473959" y="2671954"/>
              <a:ext cx="309700" cy="369332"/>
            </a:xfrm>
            <a:prstGeom prst="rect">
              <a:avLst/>
            </a:prstGeom>
            <a:noFill/>
          </p:spPr>
          <p:txBody>
            <a:bodyPr wrap="none" rtlCol="0">
              <a:spAutoFit/>
            </a:bodyPr>
            <a:lstStyle/>
            <a:p>
              <a:r>
                <a:rPr lang="en-US" dirty="0">
                  <a:solidFill>
                    <a:schemeClr val="bg1"/>
                  </a:solidFill>
                </a:rPr>
                <a:t>1</a:t>
              </a:r>
            </a:p>
          </p:txBody>
        </p:sp>
      </p:grpSp>
      <p:grpSp>
        <p:nvGrpSpPr>
          <p:cNvPr id="12" name="Group 11">
            <a:extLst>
              <a:ext uri="{FF2B5EF4-FFF2-40B4-BE49-F238E27FC236}">
                <a16:creationId xmlns:a16="http://schemas.microsoft.com/office/drawing/2014/main" id="{6E6F30D3-2936-7B49-8ADF-AC6985B04227}"/>
              </a:ext>
            </a:extLst>
          </p:cNvPr>
          <p:cNvGrpSpPr/>
          <p:nvPr/>
        </p:nvGrpSpPr>
        <p:grpSpPr>
          <a:xfrm>
            <a:off x="418800" y="3441741"/>
            <a:ext cx="509470" cy="509470"/>
            <a:chOff x="374074" y="2601885"/>
            <a:chExt cx="509470" cy="509470"/>
          </a:xfrm>
        </p:grpSpPr>
        <p:sp>
          <p:nvSpPr>
            <p:cNvPr id="13" name="Oval 12">
              <a:extLst>
                <a:ext uri="{FF2B5EF4-FFF2-40B4-BE49-F238E27FC236}">
                  <a16:creationId xmlns:a16="http://schemas.microsoft.com/office/drawing/2014/main" id="{26E5A40E-D842-234B-A558-EB8A0F4A1243}"/>
                </a:ext>
              </a:extLst>
            </p:cNvPr>
            <p:cNvSpPr/>
            <p:nvPr/>
          </p:nvSpPr>
          <p:spPr>
            <a:xfrm>
              <a:off x="374074" y="2601885"/>
              <a:ext cx="509470" cy="50947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1BD4F095-ACB2-AE4D-BC44-D57AB4E173A4}"/>
                </a:ext>
              </a:extLst>
            </p:cNvPr>
            <p:cNvSpPr txBox="1"/>
            <p:nvPr/>
          </p:nvSpPr>
          <p:spPr>
            <a:xfrm>
              <a:off x="473959" y="2671954"/>
              <a:ext cx="309700" cy="369332"/>
            </a:xfrm>
            <a:prstGeom prst="rect">
              <a:avLst/>
            </a:prstGeom>
            <a:noFill/>
          </p:spPr>
          <p:txBody>
            <a:bodyPr wrap="none" rtlCol="0">
              <a:spAutoFit/>
            </a:bodyPr>
            <a:lstStyle/>
            <a:p>
              <a:r>
                <a:rPr lang="en-US" dirty="0">
                  <a:solidFill>
                    <a:schemeClr val="bg1"/>
                  </a:solidFill>
                </a:rPr>
                <a:t>2</a:t>
              </a:r>
            </a:p>
          </p:txBody>
        </p:sp>
      </p:grpSp>
      <p:grpSp>
        <p:nvGrpSpPr>
          <p:cNvPr id="23" name="Group 22">
            <a:extLst>
              <a:ext uri="{FF2B5EF4-FFF2-40B4-BE49-F238E27FC236}">
                <a16:creationId xmlns:a16="http://schemas.microsoft.com/office/drawing/2014/main" id="{C7518A49-2A40-6342-BB4B-3EA7BA831511}"/>
              </a:ext>
            </a:extLst>
          </p:cNvPr>
          <p:cNvGrpSpPr/>
          <p:nvPr/>
        </p:nvGrpSpPr>
        <p:grpSpPr>
          <a:xfrm>
            <a:off x="418800" y="4281598"/>
            <a:ext cx="509470" cy="509470"/>
            <a:chOff x="374074" y="2601885"/>
            <a:chExt cx="509470" cy="509470"/>
          </a:xfrm>
        </p:grpSpPr>
        <p:sp>
          <p:nvSpPr>
            <p:cNvPr id="24" name="Oval 23">
              <a:extLst>
                <a:ext uri="{FF2B5EF4-FFF2-40B4-BE49-F238E27FC236}">
                  <a16:creationId xmlns:a16="http://schemas.microsoft.com/office/drawing/2014/main" id="{43E0F550-D74C-EC43-AB1A-07A9623E5BC3}"/>
                </a:ext>
              </a:extLst>
            </p:cNvPr>
            <p:cNvSpPr/>
            <p:nvPr/>
          </p:nvSpPr>
          <p:spPr>
            <a:xfrm>
              <a:off x="374074" y="2601885"/>
              <a:ext cx="509470" cy="50947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23124EDE-4CCD-EA4C-A1C8-3D27D14694B1}"/>
                </a:ext>
              </a:extLst>
            </p:cNvPr>
            <p:cNvSpPr txBox="1"/>
            <p:nvPr/>
          </p:nvSpPr>
          <p:spPr>
            <a:xfrm>
              <a:off x="473959" y="2671954"/>
              <a:ext cx="309700" cy="369332"/>
            </a:xfrm>
            <a:prstGeom prst="rect">
              <a:avLst/>
            </a:prstGeom>
            <a:noFill/>
          </p:spPr>
          <p:txBody>
            <a:bodyPr wrap="none" rtlCol="0">
              <a:spAutoFit/>
            </a:bodyPr>
            <a:lstStyle/>
            <a:p>
              <a:r>
                <a:rPr lang="en-US" dirty="0">
                  <a:solidFill>
                    <a:schemeClr val="bg1"/>
                  </a:solidFill>
                </a:rPr>
                <a:t>3</a:t>
              </a:r>
            </a:p>
          </p:txBody>
        </p:sp>
      </p:grpSp>
      <p:grpSp>
        <p:nvGrpSpPr>
          <p:cNvPr id="26" name="Group 25">
            <a:extLst>
              <a:ext uri="{FF2B5EF4-FFF2-40B4-BE49-F238E27FC236}">
                <a16:creationId xmlns:a16="http://schemas.microsoft.com/office/drawing/2014/main" id="{3FEE49A6-7127-C243-BF5D-11C0E3600385}"/>
              </a:ext>
            </a:extLst>
          </p:cNvPr>
          <p:cNvGrpSpPr/>
          <p:nvPr/>
        </p:nvGrpSpPr>
        <p:grpSpPr>
          <a:xfrm>
            <a:off x="418800" y="5066789"/>
            <a:ext cx="509470" cy="509470"/>
            <a:chOff x="374074" y="2601885"/>
            <a:chExt cx="509470" cy="509470"/>
          </a:xfrm>
        </p:grpSpPr>
        <p:sp>
          <p:nvSpPr>
            <p:cNvPr id="27" name="Oval 26">
              <a:extLst>
                <a:ext uri="{FF2B5EF4-FFF2-40B4-BE49-F238E27FC236}">
                  <a16:creationId xmlns:a16="http://schemas.microsoft.com/office/drawing/2014/main" id="{28C93A54-166C-4D46-B24F-69505F5E0FB3}"/>
                </a:ext>
              </a:extLst>
            </p:cNvPr>
            <p:cNvSpPr/>
            <p:nvPr/>
          </p:nvSpPr>
          <p:spPr>
            <a:xfrm>
              <a:off x="374074" y="2601885"/>
              <a:ext cx="509470" cy="50947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9B98348-3186-BF4D-A03B-9984E4181C67}"/>
                </a:ext>
              </a:extLst>
            </p:cNvPr>
            <p:cNvSpPr txBox="1"/>
            <p:nvPr/>
          </p:nvSpPr>
          <p:spPr>
            <a:xfrm>
              <a:off x="473959" y="2671954"/>
              <a:ext cx="309700" cy="369332"/>
            </a:xfrm>
            <a:prstGeom prst="rect">
              <a:avLst/>
            </a:prstGeom>
            <a:noFill/>
          </p:spPr>
          <p:txBody>
            <a:bodyPr wrap="none" rtlCol="0">
              <a:spAutoFit/>
            </a:bodyPr>
            <a:lstStyle/>
            <a:p>
              <a:r>
                <a:rPr lang="en-US" dirty="0">
                  <a:solidFill>
                    <a:schemeClr val="bg1"/>
                  </a:solidFill>
                </a:rPr>
                <a:t>4</a:t>
              </a:r>
            </a:p>
          </p:txBody>
        </p:sp>
      </p:grpSp>
      <p:grpSp>
        <p:nvGrpSpPr>
          <p:cNvPr id="29" name="Group 28">
            <a:extLst>
              <a:ext uri="{FF2B5EF4-FFF2-40B4-BE49-F238E27FC236}">
                <a16:creationId xmlns:a16="http://schemas.microsoft.com/office/drawing/2014/main" id="{B5776A2A-894B-3E45-8053-7BF6C98195DD}"/>
              </a:ext>
            </a:extLst>
          </p:cNvPr>
          <p:cNvGrpSpPr/>
          <p:nvPr/>
        </p:nvGrpSpPr>
        <p:grpSpPr>
          <a:xfrm>
            <a:off x="7690863" y="2656550"/>
            <a:ext cx="639919" cy="509470"/>
            <a:chOff x="308849" y="2601885"/>
            <a:chExt cx="639919" cy="509470"/>
          </a:xfrm>
        </p:grpSpPr>
        <p:sp>
          <p:nvSpPr>
            <p:cNvPr id="30" name="Oval 29">
              <a:extLst>
                <a:ext uri="{FF2B5EF4-FFF2-40B4-BE49-F238E27FC236}">
                  <a16:creationId xmlns:a16="http://schemas.microsoft.com/office/drawing/2014/main" id="{5B04F47F-9B4F-DE49-8126-768C93117AB0}"/>
                </a:ext>
              </a:extLst>
            </p:cNvPr>
            <p:cNvSpPr/>
            <p:nvPr/>
          </p:nvSpPr>
          <p:spPr>
            <a:xfrm>
              <a:off x="374074" y="2601885"/>
              <a:ext cx="509470" cy="509470"/>
            </a:xfrm>
            <a:prstGeom prst="ellipse">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C519812-DDBA-1945-B92B-BC4649A26D87}"/>
                </a:ext>
              </a:extLst>
            </p:cNvPr>
            <p:cNvSpPr txBox="1"/>
            <p:nvPr/>
          </p:nvSpPr>
          <p:spPr>
            <a:xfrm>
              <a:off x="308849" y="2702731"/>
              <a:ext cx="639919" cy="307777"/>
            </a:xfrm>
            <a:prstGeom prst="rect">
              <a:avLst/>
            </a:prstGeom>
            <a:noFill/>
          </p:spPr>
          <p:txBody>
            <a:bodyPr wrap="none" rtlCol="0">
              <a:spAutoFit/>
            </a:bodyPr>
            <a:lstStyle/>
            <a:p>
              <a:r>
                <a:rPr lang="en-US" sz="1400" dirty="0">
                  <a:solidFill>
                    <a:schemeClr val="bg1"/>
                  </a:solidFill>
                </a:rPr>
                <a:t>15/16</a:t>
              </a:r>
            </a:p>
          </p:txBody>
        </p:sp>
      </p:grpSp>
      <p:grpSp>
        <p:nvGrpSpPr>
          <p:cNvPr id="32" name="Group 31">
            <a:extLst>
              <a:ext uri="{FF2B5EF4-FFF2-40B4-BE49-F238E27FC236}">
                <a16:creationId xmlns:a16="http://schemas.microsoft.com/office/drawing/2014/main" id="{8A6692A7-E6E2-C845-85EE-6F8C00772D97}"/>
              </a:ext>
            </a:extLst>
          </p:cNvPr>
          <p:cNvGrpSpPr/>
          <p:nvPr/>
        </p:nvGrpSpPr>
        <p:grpSpPr>
          <a:xfrm>
            <a:off x="7690863" y="3441741"/>
            <a:ext cx="639919" cy="509470"/>
            <a:chOff x="308849" y="2601885"/>
            <a:chExt cx="639919" cy="509470"/>
          </a:xfrm>
        </p:grpSpPr>
        <p:sp>
          <p:nvSpPr>
            <p:cNvPr id="33" name="Oval 32">
              <a:extLst>
                <a:ext uri="{FF2B5EF4-FFF2-40B4-BE49-F238E27FC236}">
                  <a16:creationId xmlns:a16="http://schemas.microsoft.com/office/drawing/2014/main" id="{E144BE65-5E0F-1547-8326-F6F96B52F132}"/>
                </a:ext>
              </a:extLst>
            </p:cNvPr>
            <p:cNvSpPr/>
            <p:nvPr/>
          </p:nvSpPr>
          <p:spPr>
            <a:xfrm>
              <a:off x="374074" y="2601885"/>
              <a:ext cx="509470" cy="509470"/>
            </a:xfrm>
            <a:prstGeom prst="ellipse">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BEB7309-0C0D-704A-9BB0-BE8C3900BB50}"/>
                </a:ext>
              </a:extLst>
            </p:cNvPr>
            <p:cNvSpPr txBox="1"/>
            <p:nvPr/>
          </p:nvSpPr>
          <p:spPr>
            <a:xfrm>
              <a:off x="308849" y="2698236"/>
              <a:ext cx="639919" cy="307777"/>
            </a:xfrm>
            <a:prstGeom prst="rect">
              <a:avLst/>
            </a:prstGeom>
            <a:noFill/>
            <a:ln>
              <a:noFill/>
            </a:ln>
          </p:spPr>
          <p:txBody>
            <a:bodyPr wrap="none" rtlCol="0">
              <a:spAutoFit/>
            </a:bodyPr>
            <a:lstStyle/>
            <a:p>
              <a:r>
                <a:rPr lang="en-US" sz="1400" dirty="0">
                  <a:solidFill>
                    <a:schemeClr val="bg1"/>
                  </a:solidFill>
                </a:rPr>
                <a:t>21/23</a:t>
              </a:r>
            </a:p>
          </p:txBody>
        </p:sp>
      </p:grpSp>
      <p:grpSp>
        <p:nvGrpSpPr>
          <p:cNvPr id="35" name="Group 34">
            <a:extLst>
              <a:ext uri="{FF2B5EF4-FFF2-40B4-BE49-F238E27FC236}">
                <a16:creationId xmlns:a16="http://schemas.microsoft.com/office/drawing/2014/main" id="{A44034BA-5686-AE4E-A005-461EEFF49B93}"/>
              </a:ext>
            </a:extLst>
          </p:cNvPr>
          <p:cNvGrpSpPr/>
          <p:nvPr/>
        </p:nvGrpSpPr>
        <p:grpSpPr>
          <a:xfrm>
            <a:off x="7756088" y="4281598"/>
            <a:ext cx="509470" cy="509470"/>
            <a:chOff x="374074" y="2601885"/>
            <a:chExt cx="509470" cy="509470"/>
          </a:xfrm>
        </p:grpSpPr>
        <p:sp>
          <p:nvSpPr>
            <p:cNvPr id="36" name="Oval 35">
              <a:extLst>
                <a:ext uri="{FF2B5EF4-FFF2-40B4-BE49-F238E27FC236}">
                  <a16:creationId xmlns:a16="http://schemas.microsoft.com/office/drawing/2014/main" id="{34EB48D6-B46E-1047-94F4-9B969858B6D9}"/>
                </a:ext>
              </a:extLst>
            </p:cNvPr>
            <p:cNvSpPr/>
            <p:nvPr/>
          </p:nvSpPr>
          <p:spPr>
            <a:xfrm>
              <a:off x="374074" y="2601885"/>
              <a:ext cx="509470" cy="509470"/>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DBE07F2F-20D7-5448-A9A6-73D99CD035B2}"/>
                </a:ext>
              </a:extLst>
            </p:cNvPr>
            <p:cNvSpPr txBox="1"/>
            <p:nvPr/>
          </p:nvSpPr>
          <p:spPr>
            <a:xfrm>
              <a:off x="402539" y="2702731"/>
              <a:ext cx="447558" cy="307777"/>
            </a:xfrm>
            <a:prstGeom prst="rect">
              <a:avLst/>
            </a:prstGeom>
            <a:noFill/>
            <a:ln>
              <a:noFill/>
            </a:ln>
          </p:spPr>
          <p:txBody>
            <a:bodyPr wrap="none" rtlCol="0">
              <a:spAutoFit/>
            </a:bodyPr>
            <a:lstStyle/>
            <a:p>
              <a:r>
                <a:rPr lang="en-US" sz="1400" dirty="0">
                  <a:solidFill>
                    <a:schemeClr val="bg1"/>
                  </a:solidFill>
                </a:rPr>
                <a:t>5/5</a:t>
              </a:r>
            </a:p>
          </p:txBody>
        </p:sp>
      </p:grpSp>
      <p:grpSp>
        <p:nvGrpSpPr>
          <p:cNvPr id="38" name="Group 37">
            <a:extLst>
              <a:ext uri="{FF2B5EF4-FFF2-40B4-BE49-F238E27FC236}">
                <a16:creationId xmlns:a16="http://schemas.microsoft.com/office/drawing/2014/main" id="{671315D2-428F-BE41-8537-519C55431DB9}"/>
              </a:ext>
            </a:extLst>
          </p:cNvPr>
          <p:cNvGrpSpPr/>
          <p:nvPr/>
        </p:nvGrpSpPr>
        <p:grpSpPr>
          <a:xfrm>
            <a:off x="7688372" y="5066789"/>
            <a:ext cx="639919" cy="509470"/>
            <a:chOff x="306358" y="2601885"/>
            <a:chExt cx="639919" cy="509470"/>
          </a:xfrm>
        </p:grpSpPr>
        <p:sp>
          <p:nvSpPr>
            <p:cNvPr id="39" name="Oval 38">
              <a:extLst>
                <a:ext uri="{FF2B5EF4-FFF2-40B4-BE49-F238E27FC236}">
                  <a16:creationId xmlns:a16="http://schemas.microsoft.com/office/drawing/2014/main" id="{E1EADA48-9F84-A14C-BCB3-A58456930D1A}"/>
                </a:ext>
              </a:extLst>
            </p:cNvPr>
            <p:cNvSpPr/>
            <p:nvPr/>
          </p:nvSpPr>
          <p:spPr>
            <a:xfrm>
              <a:off x="374074" y="2601885"/>
              <a:ext cx="509470" cy="509470"/>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AA4E4C6-A6E9-344F-8222-D87DFB2259A8}"/>
                </a:ext>
              </a:extLst>
            </p:cNvPr>
            <p:cNvSpPr txBox="1"/>
            <p:nvPr/>
          </p:nvSpPr>
          <p:spPr>
            <a:xfrm>
              <a:off x="306358" y="2702731"/>
              <a:ext cx="639919" cy="307777"/>
            </a:xfrm>
            <a:prstGeom prst="rect">
              <a:avLst/>
            </a:prstGeom>
            <a:noFill/>
          </p:spPr>
          <p:txBody>
            <a:bodyPr wrap="none" rtlCol="0">
              <a:spAutoFit/>
            </a:bodyPr>
            <a:lstStyle/>
            <a:p>
              <a:r>
                <a:rPr lang="en-US" sz="1400" dirty="0">
                  <a:solidFill>
                    <a:schemeClr val="bg1"/>
                  </a:solidFill>
                </a:rPr>
                <a:t>17/17</a:t>
              </a:r>
            </a:p>
          </p:txBody>
        </p:sp>
      </p:grpSp>
      <p:grpSp>
        <p:nvGrpSpPr>
          <p:cNvPr id="41" name="Group 40">
            <a:extLst>
              <a:ext uri="{FF2B5EF4-FFF2-40B4-BE49-F238E27FC236}">
                <a16:creationId xmlns:a16="http://schemas.microsoft.com/office/drawing/2014/main" id="{E99D1D26-8937-5A4F-BA6D-04A3B8816528}"/>
              </a:ext>
            </a:extLst>
          </p:cNvPr>
          <p:cNvGrpSpPr/>
          <p:nvPr/>
        </p:nvGrpSpPr>
        <p:grpSpPr>
          <a:xfrm>
            <a:off x="8503663" y="2656550"/>
            <a:ext cx="639919" cy="509470"/>
            <a:chOff x="308849" y="2601885"/>
            <a:chExt cx="639919" cy="509470"/>
          </a:xfrm>
        </p:grpSpPr>
        <p:sp>
          <p:nvSpPr>
            <p:cNvPr id="42" name="Oval 41">
              <a:extLst>
                <a:ext uri="{FF2B5EF4-FFF2-40B4-BE49-F238E27FC236}">
                  <a16:creationId xmlns:a16="http://schemas.microsoft.com/office/drawing/2014/main" id="{B0F4E2B9-F001-B147-A368-C0FAB8785983}"/>
                </a:ext>
              </a:extLst>
            </p:cNvPr>
            <p:cNvSpPr/>
            <p:nvPr/>
          </p:nvSpPr>
          <p:spPr>
            <a:xfrm>
              <a:off x="374074" y="2601885"/>
              <a:ext cx="509470" cy="509470"/>
            </a:xfrm>
            <a:prstGeom prst="ellipse">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45F0E445-13AE-5F4D-A77F-6B42440142F4}"/>
                </a:ext>
              </a:extLst>
            </p:cNvPr>
            <p:cNvSpPr txBox="1"/>
            <p:nvPr/>
          </p:nvSpPr>
          <p:spPr>
            <a:xfrm>
              <a:off x="308849" y="2702731"/>
              <a:ext cx="639919" cy="307777"/>
            </a:xfrm>
            <a:prstGeom prst="rect">
              <a:avLst/>
            </a:prstGeom>
            <a:noFill/>
            <a:ln>
              <a:noFill/>
            </a:ln>
          </p:spPr>
          <p:txBody>
            <a:bodyPr wrap="none" rtlCol="0">
              <a:spAutoFit/>
            </a:bodyPr>
            <a:lstStyle/>
            <a:p>
              <a:r>
                <a:rPr lang="en-US" sz="1400" dirty="0">
                  <a:solidFill>
                    <a:schemeClr val="bg1"/>
                  </a:solidFill>
                </a:rPr>
                <a:t>30/31</a:t>
              </a:r>
            </a:p>
          </p:txBody>
        </p:sp>
      </p:grpSp>
      <p:grpSp>
        <p:nvGrpSpPr>
          <p:cNvPr id="44" name="Group 43">
            <a:extLst>
              <a:ext uri="{FF2B5EF4-FFF2-40B4-BE49-F238E27FC236}">
                <a16:creationId xmlns:a16="http://schemas.microsoft.com/office/drawing/2014/main" id="{58CDF921-53E3-0143-BE03-5A009EC398FB}"/>
              </a:ext>
            </a:extLst>
          </p:cNvPr>
          <p:cNvGrpSpPr/>
          <p:nvPr/>
        </p:nvGrpSpPr>
        <p:grpSpPr>
          <a:xfrm>
            <a:off x="8503663" y="3441741"/>
            <a:ext cx="639919" cy="509470"/>
            <a:chOff x="308849" y="2601885"/>
            <a:chExt cx="639919" cy="509470"/>
          </a:xfrm>
        </p:grpSpPr>
        <p:sp>
          <p:nvSpPr>
            <p:cNvPr id="45" name="Oval 44">
              <a:extLst>
                <a:ext uri="{FF2B5EF4-FFF2-40B4-BE49-F238E27FC236}">
                  <a16:creationId xmlns:a16="http://schemas.microsoft.com/office/drawing/2014/main" id="{43C4A19E-7E56-344C-98DC-BF0EE3FC03C5}"/>
                </a:ext>
              </a:extLst>
            </p:cNvPr>
            <p:cNvSpPr/>
            <p:nvPr/>
          </p:nvSpPr>
          <p:spPr>
            <a:xfrm>
              <a:off x="374074" y="2601885"/>
              <a:ext cx="509470" cy="509470"/>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0F434A1-4ABC-4246-BB9D-A0A762456827}"/>
                </a:ext>
              </a:extLst>
            </p:cNvPr>
            <p:cNvSpPr txBox="1"/>
            <p:nvPr/>
          </p:nvSpPr>
          <p:spPr>
            <a:xfrm>
              <a:off x="308849" y="2698236"/>
              <a:ext cx="639919" cy="307777"/>
            </a:xfrm>
            <a:prstGeom prst="rect">
              <a:avLst/>
            </a:prstGeom>
            <a:noFill/>
          </p:spPr>
          <p:txBody>
            <a:bodyPr wrap="none" rtlCol="0">
              <a:spAutoFit/>
            </a:bodyPr>
            <a:lstStyle/>
            <a:p>
              <a:r>
                <a:rPr lang="en-US" sz="1400" dirty="0">
                  <a:solidFill>
                    <a:schemeClr val="bg1"/>
                  </a:solidFill>
                </a:rPr>
                <a:t>14/14</a:t>
              </a:r>
            </a:p>
          </p:txBody>
        </p:sp>
      </p:grpSp>
      <p:grpSp>
        <p:nvGrpSpPr>
          <p:cNvPr id="47" name="Group 46">
            <a:extLst>
              <a:ext uri="{FF2B5EF4-FFF2-40B4-BE49-F238E27FC236}">
                <a16:creationId xmlns:a16="http://schemas.microsoft.com/office/drawing/2014/main" id="{32156BA8-A267-514F-8F19-4E5B5970D956}"/>
              </a:ext>
            </a:extLst>
          </p:cNvPr>
          <p:cNvGrpSpPr/>
          <p:nvPr/>
        </p:nvGrpSpPr>
        <p:grpSpPr>
          <a:xfrm>
            <a:off x="8568888" y="4281598"/>
            <a:ext cx="509470" cy="509470"/>
            <a:chOff x="374074" y="2601885"/>
            <a:chExt cx="509470" cy="509470"/>
          </a:xfrm>
        </p:grpSpPr>
        <p:sp>
          <p:nvSpPr>
            <p:cNvPr id="48" name="Oval 47">
              <a:extLst>
                <a:ext uri="{FF2B5EF4-FFF2-40B4-BE49-F238E27FC236}">
                  <a16:creationId xmlns:a16="http://schemas.microsoft.com/office/drawing/2014/main" id="{7EAAD30A-2CEF-9541-82C3-60A872D613A6}"/>
                </a:ext>
              </a:extLst>
            </p:cNvPr>
            <p:cNvSpPr/>
            <p:nvPr/>
          </p:nvSpPr>
          <p:spPr>
            <a:xfrm>
              <a:off x="374074" y="2601885"/>
              <a:ext cx="509470" cy="509470"/>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C1890B07-FAEE-8347-A240-F6B7DF1B1733}"/>
                </a:ext>
              </a:extLst>
            </p:cNvPr>
            <p:cNvSpPr txBox="1"/>
            <p:nvPr/>
          </p:nvSpPr>
          <p:spPr>
            <a:xfrm>
              <a:off x="402539" y="2702731"/>
              <a:ext cx="447558" cy="307777"/>
            </a:xfrm>
            <a:prstGeom prst="rect">
              <a:avLst/>
            </a:prstGeom>
            <a:noFill/>
          </p:spPr>
          <p:txBody>
            <a:bodyPr wrap="none" rtlCol="0">
              <a:spAutoFit/>
            </a:bodyPr>
            <a:lstStyle/>
            <a:p>
              <a:r>
                <a:rPr lang="en-US" sz="1400" dirty="0">
                  <a:solidFill>
                    <a:schemeClr val="bg1"/>
                  </a:solidFill>
                </a:rPr>
                <a:t>3/3</a:t>
              </a:r>
            </a:p>
          </p:txBody>
        </p:sp>
      </p:grpSp>
      <p:grpSp>
        <p:nvGrpSpPr>
          <p:cNvPr id="50" name="Group 49">
            <a:extLst>
              <a:ext uri="{FF2B5EF4-FFF2-40B4-BE49-F238E27FC236}">
                <a16:creationId xmlns:a16="http://schemas.microsoft.com/office/drawing/2014/main" id="{63C05EF7-5C83-434A-87C3-645170CF6EC7}"/>
              </a:ext>
            </a:extLst>
          </p:cNvPr>
          <p:cNvGrpSpPr/>
          <p:nvPr/>
        </p:nvGrpSpPr>
        <p:grpSpPr>
          <a:xfrm>
            <a:off x="8568888" y="5066789"/>
            <a:ext cx="509470" cy="509470"/>
            <a:chOff x="374074" y="2601885"/>
            <a:chExt cx="509470" cy="509470"/>
          </a:xfrm>
        </p:grpSpPr>
        <p:sp>
          <p:nvSpPr>
            <p:cNvPr id="51" name="Oval 50">
              <a:extLst>
                <a:ext uri="{FF2B5EF4-FFF2-40B4-BE49-F238E27FC236}">
                  <a16:creationId xmlns:a16="http://schemas.microsoft.com/office/drawing/2014/main" id="{FDA47273-BDCF-174F-A540-87B00CB9CAED}"/>
                </a:ext>
              </a:extLst>
            </p:cNvPr>
            <p:cNvSpPr/>
            <p:nvPr/>
          </p:nvSpPr>
          <p:spPr>
            <a:xfrm>
              <a:off x="374074" y="2601885"/>
              <a:ext cx="509470" cy="509470"/>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CF08C74C-B930-A146-B919-F9E393E0F7B1}"/>
                </a:ext>
              </a:extLst>
            </p:cNvPr>
            <p:cNvSpPr txBox="1"/>
            <p:nvPr/>
          </p:nvSpPr>
          <p:spPr>
            <a:xfrm>
              <a:off x="422891" y="2702730"/>
              <a:ext cx="447558" cy="307777"/>
            </a:xfrm>
            <a:prstGeom prst="rect">
              <a:avLst/>
            </a:prstGeom>
            <a:noFill/>
          </p:spPr>
          <p:txBody>
            <a:bodyPr wrap="none" rtlCol="0">
              <a:spAutoFit/>
            </a:bodyPr>
            <a:lstStyle/>
            <a:p>
              <a:r>
                <a:rPr lang="en-US" sz="1400" dirty="0">
                  <a:solidFill>
                    <a:schemeClr val="bg1"/>
                  </a:solidFill>
                </a:rPr>
                <a:t>7/7</a:t>
              </a:r>
            </a:p>
          </p:txBody>
        </p:sp>
      </p:grpSp>
      <p:grpSp>
        <p:nvGrpSpPr>
          <p:cNvPr id="54" name="Group 53">
            <a:extLst>
              <a:ext uri="{FF2B5EF4-FFF2-40B4-BE49-F238E27FC236}">
                <a16:creationId xmlns:a16="http://schemas.microsoft.com/office/drawing/2014/main" id="{8F7DD437-4C7C-FB4D-8450-1261E6E10A16}"/>
              </a:ext>
            </a:extLst>
          </p:cNvPr>
          <p:cNvGrpSpPr/>
          <p:nvPr/>
        </p:nvGrpSpPr>
        <p:grpSpPr>
          <a:xfrm>
            <a:off x="9301223" y="2656550"/>
            <a:ext cx="639919" cy="509470"/>
            <a:chOff x="308849" y="2601885"/>
            <a:chExt cx="639919" cy="509470"/>
          </a:xfrm>
        </p:grpSpPr>
        <p:sp>
          <p:nvSpPr>
            <p:cNvPr id="55" name="Oval 54">
              <a:extLst>
                <a:ext uri="{FF2B5EF4-FFF2-40B4-BE49-F238E27FC236}">
                  <a16:creationId xmlns:a16="http://schemas.microsoft.com/office/drawing/2014/main" id="{49E14F70-C626-ED42-AD72-38AFF10A8F01}"/>
                </a:ext>
              </a:extLst>
            </p:cNvPr>
            <p:cNvSpPr/>
            <p:nvPr/>
          </p:nvSpPr>
          <p:spPr>
            <a:xfrm>
              <a:off x="374074" y="2601885"/>
              <a:ext cx="509470" cy="509470"/>
            </a:xfrm>
            <a:prstGeom prst="ellipse">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72A08EFE-AF5E-EE45-803B-3DFB05E3DE98}"/>
                </a:ext>
              </a:extLst>
            </p:cNvPr>
            <p:cNvSpPr txBox="1"/>
            <p:nvPr/>
          </p:nvSpPr>
          <p:spPr>
            <a:xfrm>
              <a:off x="308849" y="2702731"/>
              <a:ext cx="639919" cy="307777"/>
            </a:xfrm>
            <a:prstGeom prst="rect">
              <a:avLst/>
            </a:prstGeom>
            <a:noFill/>
            <a:ln>
              <a:noFill/>
            </a:ln>
          </p:spPr>
          <p:txBody>
            <a:bodyPr wrap="none" rtlCol="0">
              <a:spAutoFit/>
            </a:bodyPr>
            <a:lstStyle/>
            <a:p>
              <a:r>
                <a:rPr lang="en-US" sz="1400" dirty="0">
                  <a:solidFill>
                    <a:schemeClr val="bg1"/>
                  </a:solidFill>
                </a:rPr>
                <a:t>22/23</a:t>
              </a:r>
            </a:p>
          </p:txBody>
        </p:sp>
      </p:grpSp>
      <p:grpSp>
        <p:nvGrpSpPr>
          <p:cNvPr id="57" name="Group 56">
            <a:extLst>
              <a:ext uri="{FF2B5EF4-FFF2-40B4-BE49-F238E27FC236}">
                <a16:creationId xmlns:a16="http://schemas.microsoft.com/office/drawing/2014/main" id="{CCD0626C-1471-3E4E-A65C-BF35CF1202B9}"/>
              </a:ext>
            </a:extLst>
          </p:cNvPr>
          <p:cNvGrpSpPr/>
          <p:nvPr/>
        </p:nvGrpSpPr>
        <p:grpSpPr>
          <a:xfrm>
            <a:off x="9301223" y="3441741"/>
            <a:ext cx="639919" cy="509470"/>
            <a:chOff x="308849" y="2601885"/>
            <a:chExt cx="639919" cy="509470"/>
          </a:xfrm>
        </p:grpSpPr>
        <p:sp>
          <p:nvSpPr>
            <p:cNvPr id="58" name="Oval 57">
              <a:extLst>
                <a:ext uri="{FF2B5EF4-FFF2-40B4-BE49-F238E27FC236}">
                  <a16:creationId xmlns:a16="http://schemas.microsoft.com/office/drawing/2014/main" id="{9E0B457F-F25D-D74C-947A-92E2E7F82C99}"/>
                </a:ext>
              </a:extLst>
            </p:cNvPr>
            <p:cNvSpPr/>
            <p:nvPr/>
          </p:nvSpPr>
          <p:spPr>
            <a:xfrm>
              <a:off x="374074" y="2601885"/>
              <a:ext cx="509470" cy="509470"/>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488CCC03-0DBE-2741-9D10-0AD43B68109B}"/>
                </a:ext>
              </a:extLst>
            </p:cNvPr>
            <p:cNvSpPr txBox="1"/>
            <p:nvPr/>
          </p:nvSpPr>
          <p:spPr>
            <a:xfrm>
              <a:off x="308849" y="2698236"/>
              <a:ext cx="639919" cy="307777"/>
            </a:xfrm>
            <a:prstGeom prst="rect">
              <a:avLst/>
            </a:prstGeom>
            <a:noFill/>
          </p:spPr>
          <p:txBody>
            <a:bodyPr wrap="none" rtlCol="0">
              <a:spAutoFit/>
            </a:bodyPr>
            <a:lstStyle/>
            <a:p>
              <a:r>
                <a:rPr lang="en-US" sz="1400" dirty="0">
                  <a:solidFill>
                    <a:schemeClr val="bg1"/>
                  </a:solidFill>
                </a:rPr>
                <a:t>11/11</a:t>
              </a:r>
            </a:p>
          </p:txBody>
        </p:sp>
      </p:grpSp>
      <p:grpSp>
        <p:nvGrpSpPr>
          <p:cNvPr id="60" name="Group 59">
            <a:extLst>
              <a:ext uri="{FF2B5EF4-FFF2-40B4-BE49-F238E27FC236}">
                <a16:creationId xmlns:a16="http://schemas.microsoft.com/office/drawing/2014/main" id="{02FA1F24-9E87-7243-B31A-64811167EC25}"/>
              </a:ext>
            </a:extLst>
          </p:cNvPr>
          <p:cNvGrpSpPr/>
          <p:nvPr/>
        </p:nvGrpSpPr>
        <p:grpSpPr>
          <a:xfrm>
            <a:off x="9366448" y="4281598"/>
            <a:ext cx="509470" cy="509470"/>
            <a:chOff x="374074" y="2601885"/>
            <a:chExt cx="509470" cy="509470"/>
          </a:xfrm>
        </p:grpSpPr>
        <p:sp>
          <p:nvSpPr>
            <p:cNvPr id="61" name="Oval 60">
              <a:extLst>
                <a:ext uri="{FF2B5EF4-FFF2-40B4-BE49-F238E27FC236}">
                  <a16:creationId xmlns:a16="http://schemas.microsoft.com/office/drawing/2014/main" id="{EF83CC2C-0DA6-614E-B117-95C79B0CB76D}"/>
                </a:ext>
              </a:extLst>
            </p:cNvPr>
            <p:cNvSpPr/>
            <p:nvPr/>
          </p:nvSpPr>
          <p:spPr>
            <a:xfrm>
              <a:off x="374074" y="2601885"/>
              <a:ext cx="509470" cy="509470"/>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BF125B4-8D20-F943-A869-A567BBF6ED04}"/>
                </a:ext>
              </a:extLst>
            </p:cNvPr>
            <p:cNvSpPr txBox="1"/>
            <p:nvPr/>
          </p:nvSpPr>
          <p:spPr>
            <a:xfrm>
              <a:off x="402539" y="2702731"/>
              <a:ext cx="447558" cy="307777"/>
            </a:xfrm>
            <a:prstGeom prst="rect">
              <a:avLst/>
            </a:prstGeom>
            <a:noFill/>
          </p:spPr>
          <p:txBody>
            <a:bodyPr wrap="none" rtlCol="0">
              <a:spAutoFit/>
            </a:bodyPr>
            <a:lstStyle/>
            <a:p>
              <a:r>
                <a:rPr lang="en-US" sz="1400" dirty="0">
                  <a:solidFill>
                    <a:schemeClr val="bg1"/>
                  </a:solidFill>
                </a:rPr>
                <a:t>3/3</a:t>
              </a:r>
            </a:p>
          </p:txBody>
        </p:sp>
      </p:grpSp>
      <p:grpSp>
        <p:nvGrpSpPr>
          <p:cNvPr id="63" name="Group 62">
            <a:extLst>
              <a:ext uri="{FF2B5EF4-FFF2-40B4-BE49-F238E27FC236}">
                <a16:creationId xmlns:a16="http://schemas.microsoft.com/office/drawing/2014/main" id="{808D8C21-5700-3B46-A0FE-00C14498D6E1}"/>
              </a:ext>
            </a:extLst>
          </p:cNvPr>
          <p:cNvGrpSpPr/>
          <p:nvPr/>
        </p:nvGrpSpPr>
        <p:grpSpPr>
          <a:xfrm>
            <a:off x="9366448" y="5066789"/>
            <a:ext cx="509470" cy="509470"/>
            <a:chOff x="374074" y="2601885"/>
            <a:chExt cx="509470" cy="509470"/>
          </a:xfrm>
        </p:grpSpPr>
        <p:sp>
          <p:nvSpPr>
            <p:cNvPr id="64" name="Oval 63">
              <a:extLst>
                <a:ext uri="{FF2B5EF4-FFF2-40B4-BE49-F238E27FC236}">
                  <a16:creationId xmlns:a16="http://schemas.microsoft.com/office/drawing/2014/main" id="{4CD6C953-90B1-C945-A6A7-AA310EB87472}"/>
                </a:ext>
              </a:extLst>
            </p:cNvPr>
            <p:cNvSpPr/>
            <p:nvPr/>
          </p:nvSpPr>
          <p:spPr>
            <a:xfrm>
              <a:off x="374074" y="2601885"/>
              <a:ext cx="509470" cy="509470"/>
            </a:xfrm>
            <a:prstGeom prst="ellipse">
              <a:avLst/>
            </a:prstGeom>
            <a:noFill/>
            <a:ln>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1C0B9FE-77FE-F745-B7F8-A2CB7F8B25BC}"/>
                </a:ext>
              </a:extLst>
            </p:cNvPr>
            <p:cNvSpPr txBox="1"/>
            <p:nvPr/>
          </p:nvSpPr>
          <p:spPr>
            <a:xfrm>
              <a:off x="414951" y="2702729"/>
              <a:ext cx="447558" cy="307777"/>
            </a:xfrm>
            <a:prstGeom prst="rect">
              <a:avLst/>
            </a:prstGeom>
            <a:noFill/>
          </p:spPr>
          <p:txBody>
            <a:bodyPr wrap="none" rtlCol="0">
              <a:spAutoFit/>
            </a:bodyPr>
            <a:lstStyle/>
            <a:p>
              <a:r>
                <a:rPr lang="en-US" sz="1400" dirty="0">
                  <a:solidFill>
                    <a:schemeClr val="bg1"/>
                  </a:solidFill>
                </a:rPr>
                <a:t>2/2</a:t>
              </a:r>
            </a:p>
          </p:txBody>
        </p:sp>
      </p:grpSp>
      <p:grpSp>
        <p:nvGrpSpPr>
          <p:cNvPr id="67" name="Group 66">
            <a:extLst>
              <a:ext uri="{FF2B5EF4-FFF2-40B4-BE49-F238E27FC236}">
                <a16:creationId xmlns:a16="http://schemas.microsoft.com/office/drawing/2014/main" id="{1FD6AB75-E49B-F64F-ABB7-94C630814713}"/>
              </a:ext>
            </a:extLst>
          </p:cNvPr>
          <p:cNvGrpSpPr/>
          <p:nvPr/>
        </p:nvGrpSpPr>
        <p:grpSpPr>
          <a:xfrm>
            <a:off x="10134343" y="2656550"/>
            <a:ext cx="639919" cy="509470"/>
            <a:chOff x="308849" y="2601885"/>
            <a:chExt cx="639919" cy="509470"/>
          </a:xfrm>
        </p:grpSpPr>
        <p:sp>
          <p:nvSpPr>
            <p:cNvPr id="68" name="Oval 67">
              <a:extLst>
                <a:ext uri="{FF2B5EF4-FFF2-40B4-BE49-F238E27FC236}">
                  <a16:creationId xmlns:a16="http://schemas.microsoft.com/office/drawing/2014/main" id="{E68DDDE6-B953-2644-9BFE-299E814D1ECB}"/>
                </a:ext>
              </a:extLst>
            </p:cNvPr>
            <p:cNvSpPr/>
            <p:nvPr/>
          </p:nvSpPr>
          <p:spPr>
            <a:xfrm>
              <a:off x="374074" y="2601885"/>
              <a:ext cx="509470" cy="509470"/>
            </a:xfrm>
            <a:prstGeom prst="ellipse">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DE523FA7-9DD3-4948-8976-DFBC33DDAB80}"/>
                </a:ext>
              </a:extLst>
            </p:cNvPr>
            <p:cNvSpPr txBox="1"/>
            <p:nvPr/>
          </p:nvSpPr>
          <p:spPr>
            <a:xfrm>
              <a:off x="308849" y="2702731"/>
              <a:ext cx="639919" cy="307777"/>
            </a:xfrm>
            <a:prstGeom prst="rect">
              <a:avLst/>
            </a:prstGeom>
            <a:noFill/>
          </p:spPr>
          <p:txBody>
            <a:bodyPr wrap="none" rtlCol="0">
              <a:spAutoFit/>
            </a:bodyPr>
            <a:lstStyle/>
            <a:p>
              <a:r>
                <a:rPr lang="en-US" sz="1400" dirty="0">
                  <a:solidFill>
                    <a:schemeClr val="bg1"/>
                  </a:solidFill>
                </a:rPr>
                <a:t>31/36</a:t>
              </a:r>
            </a:p>
          </p:txBody>
        </p:sp>
      </p:grpSp>
      <p:grpSp>
        <p:nvGrpSpPr>
          <p:cNvPr id="70" name="Group 69">
            <a:extLst>
              <a:ext uri="{FF2B5EF4-FFF2-40B4-BE49-F238E27FC236}">
                <a16:creationId xmlns:a16="http://schemas.microsoft.com/office/drawing/2014/main" id="{CE394CA9-8C9F-C54D-9F54-03D3133C429A}"/>
              </a:ext>
            </a:extLst>
          </p:cNvPr>
          <p:cNvGrpSpPr/>
          <p:nvPr/>
        </p:nvGrpSpPr>
        <p:grpSpPr>
          <a:xfrm>
            <a:off x="10134343" y="3441741"/>
            <a:ext cx="639919" cy="509470"/>
            <a:chOff x="308849" y="2601885"/>
            <a:chExt cx="639919" cy="509470"/>
          </a:xfrm>
        </p:grpSpPr>
        <p:sp>
          <p:nvSpPr>
            <p:cNvPr id="71" name="Oval 70">
              <a:extLst>
                <a:ext uri="{FF2B5EF4-FFF2-40B4-BE49-F238E27FC236}">
                  <a16:creationId xmlns:a16="http://schemas.microsoft.com/office/drawing/2014/main" id="{6C4D2196-489B-E344-864E-D86EC3B12231}"/>
                </a:ext>
              </a:extLst>
            </p:cNvPr>
            <p:cNvSpPr/>
            <p:nvPr/>
          </p:nvSpPr>
          <p:spPr>
            <a:xfrm>
              <a:off x="374074" y="2601885"/>
              <a:ext cx="509470" cy="509470"/>
            </a:xfrm>
            <a:prstGeom prst="ellipse">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A6875B7-A89C-7B4F-96FE-5AD2D167BEEA}"/>
                </a:ext>
              </a:extLst>
            </p:cNvPr>
            <p:cNvSpPr txBox="1"/>
            <p:nvPr/>
          </p:nvSpPr>
          <p:spPr>
            <a:xfrm>
              <a:off x="308849" y="2698236"/>
              <a:ext cx="639919" cy="307777"/>
            </a:xfrm>
            <a:prstGeom prst="rect">
              <a:avLst/>
            </a:prstGeom>
            <a:noFill/>
            <a:ln>
              <a:noFill/>
            </a:ln>
          </p:spPr>
          <p:txBody>
            <a:bodyPr wrap="none" rtlCol="0">
              <a:spAutoFit/>
            </a:bodyPr>
            <a:lstStyle/>
            <a:p>
              <a:r>
                <a:rPr lang="en-US" sz="1400" dirty="0">
                  <a:solidFill>
                    <a:schemeClr val="bg1"/>
                  </a:solidFill>
                </a:rPr>
                <a:t>44/55</a:t>
              </a:r>
            </a:p>
          </p:txBody>
        </p:sp>
      </p:grpSp>
      <p:grpSp>
        <p:nvGrpSpPr>
          <p:cNvPr id="73" name="Group 72">
            <a:extLst>
              <a:ext uri="{FF2B5EF4-FFF2-40B4-BE49-F238E27FC236}">
                <a16:creationId xmlns:a16="http://schemas.microsoft.com/office/drawing/2014/main" id="{E2609C42-79C4-9449-B910-5803FB0B2D1E}"/>
              </a:ext>
            </a:extLst>
          </p:cNvPr>
          <p:cNvGrpSpPr/>
          <p:nvPr/>
        </p:nvGrpSpPr>
        <p:grpSpPr>
          <a:xfrm>
            <a:off x="10199568" y="4281598"/>
            <a:ext cx="509470" cy="509470"/>
            <a:chOff x="374074" y="2601885"/>
            <a:chExt cx="509470" cy="509470"/>
          </a:xfrm>
        </p:grpSpPr>
        <p:sp>
          <p:nvSpPr>
            <p:cNvPr id="74" name="Oval 73">
              <a:extLst>
                <a:ext uri="{FF2B5EF4-FFF2-40B4-BE49-F238E27FC236}">
                  <a16:creationId xmlns:a16="http://schemas.microsoft.com/office/drawing/2014/main" id="{918A96EE-E23B-C74C-8AEA-8ED27DD80627}"/>
                </a:ext>
              </a:extLst>
            </p:cNvPr>
            <p:cNvSpPr/>
            <p:nvPr/>
          </p:nvSpPr>
          <p:spPr>
            <a:xfrm>
              <a:off x="374074" y="2601885"/>
              <a:ext cx="509470" cy="509470"/>
            </a:xfrm>
            <a:prstGeom prst="ellipse">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023828C7-24B5-4D4B-A98B-8EAA94B61153}"/>
                </a:ext>
              </a:extLst>
            </p:cNvPr>
            <p:cNvSpPr txBox="1"/>
            <p:nvPr/>
          </p:nvSpPr>
          <p:spPr>
            <a:xfrm>
              <a:off x="402539" y="2702731"/>
              <a:ext cx="447558" cy="307777"/>
            </a:xfrm>
            <a:prstGeom prst="rect">
              <a:avLst/>
            </a:prstGeom>
            <a:noFill/>
          </p:spPr>
          <p:txBody>
            <a:bodyPr wrap="none" rtlCol="0">
              <a:spAutoFit/>
            </a:bodyPr>
            <a:lstStyle/>
            <a:p>
              <a:r>
                <a:rPr lang="en-US" sz="1400" dirty="0">
                  <a:solidFill>
                    <a:schemeClr val="bg1"/>
                  </a:solidFill>
                </a:rPr>
                <a:t>7/9</a:t>
              </a:r>
            </a:p>
          </p:txBody>
        </p:sp>
      </p:grpSp>
      <p:grpSp>
        <p:nvGrpSpPr>
          <p:cNvPr id="76" name="Group 75">
            <a:extLst>
              <a:ext uri="{FF2B5EF4-FFF2-40B4-BE49-F238E27FC236}">
                <a16:creationId xmlns:a16="http://schemas.microsoft.com/office/drawing/2014/main" id="{2C9C6CFA-6C70-9841-8E20-8562D04A393B}"/>
              </a:ext>
            </a:extLst>
          </p:cNvPr>
          <p:cNvGrpSpPr/>
          <p:nvPr/>
        </p:nvGrpSpPr>
        <p:grpSpPr>
          <a:xfrm>
            <a:off x="10131852" y="5066789"/>
            <a:ext cx="639919" cy="509470"/>
            <a:chOff x="306358" y="2601885"/>
            <a:chExt cx="639919" cy="509470"/>
          </a:xfrm>
        </p:grpSpPr>
        <p:sp>
          <p:nvSpPr>
            <p:cNvPr id="77" name="Oval 76">
              <a:extLst>
                <a:ext uri="{FF2B5EF4-FFF2-40B4-BE49-F238E27FC236}">
                  <a16:creationId xmlns:a16="http://schemas.microsoft.com/office/drawing/2014/main" id="{ED670F24-F7B2-C147-B058-1252EDB6AAEC}"/>
                </a:ext>
              </a:extLst>
            </p:cNvPr>
            <p:cNvSpPr/>
            <p:nvPr/>
          </p:nvSpPr>
          <p:spPr>
            <a:xfrm>
              <a:off x="374074" y="2601885"/>
              <a:ext cx="509470" cy="509470"/>
            </a:xfrm>
            <a:prstGeom prst="ellipse">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F8F676A1-BF3C-724A-91BA-1B4F8C81691A}"/>
                </a:ext>
              </a:extLst>
            </p:cNvPr>
            <p:cNvSpPr txBox="1"/>
            <p:nvPr/>
          </p:nvSpPr>
          <p:spPr>
            <a:xfrm>
              <a:off x="306358" y="2702731"/>
              <a:ext cx="639919" cy="307777"/>
            </a:xfrm>
            <a:prstGeom prst="rect">
              <a:avLst/>
            </a:prstGeom>
            <a:noFill/>
          </p:spPr>
          <p:txBody>
            <a:bodyPr wrap="none" rtlCol="0">
              <a:spAutoFit/>
            </a:bodyPr>
            <a:lstStyle/>
            <a:p>
              <a:r>
                <a:rPr lang="en-US" sz="1400" dirty="0">
                  <a:solidFill>
                    <a:schemeClr val="bg1"/>
                  </a:solidFill>
                </a:rPr>
                <a:t>35/37</a:t>
              </a:r>
            </a:p>
          </p:txBody>
        </p:sp>
      </p:grpSp>
      <p:grpSp>
        <p:nvGrpSpPr>
          <p:cNvPr id="79" name="Group 78">
            <a:extLst>
              <a:ext uri="{FF2B5EF4-FFF2-40B4-BE49-F238E27FC236}">
                <a16:creationId xmlns:a16="http://schemas.microsoft.com/office/drawing/2014/main" id="{A2DE94B5-BF6C-B54D-BAA4-B557822959EF}"/>
              </a:ext>
            </a:extLst>
          </p:cNvPr>
          <p:cNvGrpSpPr/>
          <p:nvPr/>
        </p:nvGrpSpPr>
        <p:grpSpPr>
          <a:xfrm>
            <a:off x="10992048" y="2656550"/>
            <a:ext cx="509470" cy="509470"/>
            <a:chOff x="374074" y="2601885"/>
            <a:chExt cx="509470" cy="509470"/>
          </a:xfrm>
        </p:grpSpPr>
        <p:sp>
          <p:nvSpPr>
            <p:cNvPr id="80" name="Oval 79">
              <a:extLst>
                <a:ext uri="{FF2B5EF4-FFF2-40B4-BE49-F238E27FC236}">
                  <a16:creationId xmlns:a16="http://schemas.microsoft.com/office/drawing/2014/main" id="{A229A8C8-D7BA-2C4A-8CC7-950D2B197D99}"/>
                </a:ext>
              </a:extLst>
            </p:cNvPr>
            <p:cNvSpPr/>
            <p:nvPr/>
          </p:nvSpPr>
          <p:spPr>
            <a:xfrm>
              <a:off x="374074" y="2601885"/>
              <a:ext cx="509470" cy="50947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157FF704-EE84-2E48-9E8B-B0DE7ACD4BD3}"/>
                </a:ext>
              </a:extLst>
            </p:cNvPr>
            <p:cNvSpPr txBox="1"/>
            <p:nvPr/>
          </p:nvSpPr>
          <p:spPr>
            <a:xfrm>
              <a:off x="507522" y="2702731"/>
              <a:ext cx="264816" cy="307777"/>
            </a:xfrm>
            <a:prstGeom prst="rect">
              <a:avLst/>
            </a:prstGeom>
            <a:noFill/>
          </p:spPr>
          <p:txBody>
            <a:bodyPr wrap="none" rtlCol="0">
              <a:spAutoFit/>
            </a:bodyPr>
            <a:lstStyle/>
            <a:p>
              <a:r>
                <a:rPr lang="en-US" sz="1400" dirty="0">
                  <a:solidFill>
                    <a:schemeClr val="bg1"/>
                  </a:solidFill>
                </a:rPr>
                <a:t>?</a:t>
              </a:r>
            </a:p>
          </p:txBody>
        </p:sp>
      </p:grpSp>
      <p:grpSp>
        <p:nvGrpSpPr>
          <p:cNvPr id="82" name="Group 81">
            <a:extLst>
              <a:ext uri="{FF2B5EF4-FFF2-40B4-BE49-F238E27FC236}">
                <a16:creationId xmlns:a16="http://schemas.microsoft.com/office/drawing/2014/main" id="{A4791FCE-DBBB-0941-AF9C-81CC28EEA580}"/>
              </a:ext>
            </a:extLst>
          </p:cNvPr>
          <p:cNvGrpSpPr/>
          <p:nvPr/>
        </p:nvGrpSpPr>
        <p:grpSpPr>
          <a:xfrm>
            <a:off x="10992048" y="3441741"/>
            <a:ext cx="509470" cy="509470"/>
            <a:chOff x="374074" y="2601885"/>
            <a:chExt cx="509470" cy="509470"/>
          </a:xfrm>
        </p:grpSpPr>
        <p:sp>
          <p:nvSpPr>
            <p:cNvPr id="83" name="Oval 82">
              <a:extLst>
                <a:ext uri="{FF2B5EF4-FFF2-40B4-BE49-F238E27FC236}">
                  <a16:creationId xmlns:a16="http://schemas.microsoft.com/office/drawing/2014/main" id="{F25B5DBE-7585-CF47-99BB-96C379A49BB1}"/>
                </a:ext>
              </a:extLst>
            </p:cNvPr>
            <p:cNvSpPr/>
            <p:nvPr/>
          </p:nvSpPr>
          <p:spPr>
            <a:xfrm>
              <a:off x="374074" y="2601885"/>
              <a:ext cx="509470" cy="50947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43324726-E46E-8642-8BC1-D65436C9E75B}"/>
                </a:ext>
              </a:extLst>
            </p:cNvPr>
            <p:cNvSpPr txBox="1"/>
            <p:nvPr/>
          </p:nvSpPr>
          <p:spPr>
            <a:xfrm>
              <a:off x="507522" y="2698236"/>
              <a:ext cx="264816" cy="307777"/>
            </a:xfrm>
            <a:prstGeom prst="rect">
              <a:avLst/>
            </a:prstGeom>
            <a:noFill/>
          </p:spPr>
          <p:txBody>
            <a:bodyPr wrap="none" rtlCol="0">
              <a:spAutoFit/>
            </a:bodyPr>
            <a:lstStyle/>
            <a:p>
              <a:r>
                <a:rPr lang="en-US" sz="1400" dirty="0">
                  <a:solidFill>
                    <a:schemeClr val="bg1"/>
                  </a:solidFill>
                </a:rPr>
                <a:t>?</a:t>
              </a:r>
            </a:p>
          </p:txBody>
        </p:sp>
      </p:grpSp>
      <p:grpSp>
        <p:nvGrpSpPr>
          <p:cNvPr id="85" name="Group 84">
            <a:extLst>
              <a:ext uri="{FF2B5EF4-FFF2-40B4-BE49-F238E27FC236}">
                <a16:creationId xmlns:a16="http://schemas.microsoft.com/office/drawing/2014/main" id="{9EA6F8A4-3BBF-7D4F-A2CC-3DDB83387414}"/>
              </a:ext>
            </a:extLst>
          </p:cNvPr>
          <p:cNvGrpSpPr/>
          <p:nvPr/>
        </p:nvGrpSpPr>
        <p:grpSpPr>
          <a:xfrm>
            <a:off x="10992048" y="4281598"/>
            <a:ext cx="509470" cy="509470"/>
            <a:chOff x="374074" y="2601885"/>
            <a:chExt cx="509470" cy="509470"/>
          </a:xfrm>
        </p:grpSpPr>
        <p:sp>
          <p:nvSpPr>
            <p:cNvPr id="86" name="Oval 85">
              <a:extLst>
                <a:ext uri="{FF2B5EF4-FFF2-40B4-BE49-F238E27FC236}">
                  <a16:creationId xmlns:a16="http://schemas.microsoft.com/office/drawing/2014/main" id="{22E38797-822A-6A44-8961-28816BFFD8DA}"/>
                </a:ext>
              </a:extLst>
            </p:cNvPr>
            <p:cNvSpPr/>
            <p:nvPr/>
          </p:nvSpPr>
          <p:spPr>
            <a:xfrm>
              <a:off x="374074" y="2601885"/>
              <a:ext cx="509470" cy="50947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94B6D933-DDB0-9248-82A1-BCD64EE5E120}"/>
                </a:ext>
              </a:extLst>
            </p:cNvPr>
            <p:cNvSpPr txBox="1"/>
            <p:nvPr/>
          </p:nvSpPr>
          <p:spPr>
            <a:xfrm>
              <a:off x="507374" y="2714807"/>
              <a:ext cx="264816" cy="307777"/>
            </a:xfrm>
            <a:prstGeom prst="rect">
              <a:avLst/>
            </a:prstGeom>
            <a:noFill/>
          </p:spPr>
          <p:txBody>
            <a:bodyPr wrap="none" rtlCol="0">
              <a:spAutoFit/>
            </a:bodyPr>
            <a:lstStyle/>
            <a:p>
              <a:r>
                <a:rPr lang="en-US" sz="1400" dirty="0">
                  <a:solidFill>
                    <a:schemeClr val="bg1"/>
                  </a:solidFill>
                </a:rPr>
                <a:t>?</a:t>
              </a:r>
            </a:p>
          </p:txBody>
        </p:sp>
      </p:grpSp>
      <p:grpSp>
        <p:nvGrpSpPr>
          <p:cNvPr id="88" name="Group 87">
            <a:extLst>
              <a:ext uri="{FF2B5EF4-FFF2-40B4-BE49-F238E27FC236}">
                <a16:creationId xmlns:a16="http://schemas.microsoft.com/office/drawing/2014/main" id="{71C571E5-DAFE-9E4B-A449-6DAB2A4A8901}"/>
              </a:ext>
            </a:extLst>
          </p:cNvPr>
          <p:cNvGrpSpPr/>
          <p:nvPr/>
        </p:nvGrpSpPr>
        <p:grpSpPr>
          <a:xfrm>
            <a:off x="10992048" y="5066789"/>
            <a:ext cx="509470" cy="509470"/>
            <a:chOff x="374074" y="2601885"/>
            <a:chExt cx="509470" cy="509470"/>
          </a:xfrm>
        </p:grpSpPr>
        <p:sp>
          <p:nvSpPr>
            <p:cNvPr id="89" name="Oval 88">
              <a:extLst>
                <a:ext uri="{FF2B5EF4-FFF2-40B4-BE49-F238E27FC236}">
                  <a16:creationId xmlns:a16="http://schemas.microsoft.com/office/drawing/2014/main" id="{F47D0896-BCDC-6F45-8AFB-711BACEA0C76}"/>
                </a:ext>
              </a:extLst>
            </p:cNvPr>
            <p:cNvSpPr/>
            <p:nvPr/>
          </p:nvSpPr>
          <p:spPr>
            <a:xfrm>
              <a:off x="374074" y="2601885"/>
              <a:ext cx="509470" cy="50947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C4DB6177-6329-0A48-8DC0-A2B12353ADFC}"/>
                </a:ext>
              </a:extLst>
            </p:cNvPr>
            <p:cNvSpPr txBox="1"/>
            <p:nvPr/>
          </p:nvSpPr>
          <p:spPr>
            <a:xfrm>
              <a:off x="496401" y="2702730"/>
              <a:ext cx="264816" cy="307777"/>
            </a:xfrm>
            <a:prstGeom prst="rect">
              <a:avLst/>
            </a:prstGeom>
            <a:noFill/>
          </p:spPr>
          <p:txBody>
            <a:bodyPr wrap="none" rtlCol="0">
              <a:spAutoFit/>
            </a:bodyPr>
            <a:lstStyle/>
            <a:p>
              <a:r>
                <a:rPr lang="en-US" sz="1400" dirty="0">
                  <a:solidFill>
                    <a:schemeClr val="bg1"/>
                  </a:solidFill>
                </a:rPr>
                <a:t>?</a:t>
              </a:r>
            </a:p>
          </p:txBody>
        </p:sp>
      </p:grpSp>
      <p:sp>
        <p:nvSpPr>
          <p:cNvPr id="91" name="TextBox 90">
            <a:extLst>
              <a:ext uri="{FF2B5EF4-FFF2-40B4-BE49-F238E27FC236}">
                <a16:creationId xmlns:a16="http://schemas.microsoft.com/office/drawing/2014/main" id="{F359086B-AAC9-8E49-96E9-110F2116BC8B}"/>
              </a:ext>
            </a:extLst>
          </p:cNvPr>
          <p:cNvSpPr txBox="1"/>
          <p:nvPr/>
        </p:nvSpPr>
        <p:spPr>
          <a:xfrm>
            <a:off x="1239542" y="5192159"/>
            <a:ext cx="6205273" cy="584775"/>
          </a:xfrm>
          <a:prstGeom prst="rect">
            <a:avLst/>
          </a:prstGeom>
          <a:noFill/>
        </p:spPr>
        <p:txBody>
          <a:bodyPr wrap="square" rtlCol="0">
            <a:spAutoFit/>
          </a:bodyPr>
          <a:lstStyle/>
          <a:p>
            <a:pPr algn="just"/>
            <a:r>
              <a:rPr lang="en-GB" sz="1600" b="1" dirty="0">
                <a:solidFill>
                  <a:srgbClr val="68A242"/>
                </a:solidFill>
                <a:latin typeface="+mj-lt"/>
              </a:rPr>
              <a:t>OUTCOME 4: </a:t>
            </a:r>
            <a:r>
              <a:rPr lang="en-GB" sz="1600" b="1" dirty="0">
                <a:solidFill>
                  <a:schemeClr val="accent6"/>
                </a:solidFill>
                <a:latin typeface="+mj-lt"/>
              </a:rPr>
              <a:t>EFFECTIVE AND EFFICIENT ADMINISTRATION</a:t>
            </a:r>
            <a:r>
              <a:rPr lang="en-GB" sz="1600" b="1" dirty="0">
                <a:solidFill>
                  <a:schemeClr val="bg1"/>
                </a:solidFill>
                <a:latin typeface="+mj-lt"/>
              </a:rPr>
              <a:t> </a:t>
            </a:r>
            <a:endParaRPr lang="en-ZA" sz="1600" dirty="0">
              <a:solidFill>
                <a:schemeClr val="bg1"/>
              </a:solidFill>
              <a:latin typeface="+mj-lt"/>
            </a:endParaRPr>
          </a:p>
          <a:p>
            <a:pPr algn="just"/>
            <a:endParaRPr lang="en-US" sz="1600" dirty="0">
              <a:solidFill>
                <a:schemeClr val="bg1"/>
              </a:solidFill>
              <a:latin typeface="+mj-lt"/>
            </a:endParaRPr>
          </a:p>
        </p:txBody>
      </p:sp>
      <p:sp>
        <p:nvSpPr>
          <p:cNvPr id="92" name="TextBox 91">
            <a:extLst>
              <a:ext uri="{FF2B5EF4-FFF2-40B4-BE49-F238E27FC236}">
                <a16:creationId xmlns:a16="http://schemas.microsoft.com/office/drawing/2014/main" id="{F5C9B05F-5D7A-9446-B431-F9E626025131}"/>
              </a:ext>
            </a:extLst>
          </p:cNvPr>
          <p:cNvSpPr txBox="1"/>
          <p:nvPr/>
        </p:nvSpPr>
        <p:spPr>
          <a:xfrm>
            <a:off x="1239542" y="4305500"/>
            <a:ext cx="6205273" cy="830997"/>
          </a:xfrm>
          <a:prstGeom prst="rect">
            <a:avLst/>
          </a:prstGeom>
          <a:noFill/>
        </p:spPr>
        <p:txBody>
          <a:bodyPr wrap="square" rtlCol="0">
            <a:spAutoFit/>
          </a:bodyPr>
          <a:lstStyle/>
          <a:p>
            <a:pPr algn="just"/>
            <a:r>
              <a:rPr lang="en-GB" sz="1600" b="1" dirty="0">
                <a:solidFill>
                  <a:srgbClr val="48A7A9"/>
                </a:solidFill>
                <a:latin typeface="+mj-lt"/>
              </a:rPr>
              <a:t>OUTCOME 3: </a:t>
            </a:r>
            <a:r>
              <a:rPr lang="en-GB" sz="1600" b="1" dirty="0">
                <a:solidFill>
                  <a:schemeClr val="accent6"/>
                </a:solidFill>
                <a:latin typeface="+mj-lt"/>
              </a:rPr>
              <a:t>FINANCIAL SUSTAINABILITY OF LOCAL GOVERNMENT AND GREATER FISCAL EQUITY</a:t>
            </a:r>
            <a:endParaRPr lang="en-ZA" sz="1600" dirty="0">
              <a:solidFill>
                <a:schemeClr val="accent6"/>
              </a:solidFill>
              <a:latin typeface="+mj-lt"/>
            </a:endParaRPr>
          </a:p>
          <a:p>
            <a:pPr algn="just"/>
            <a:endParaRPr lang="en-US" sz="1600" dirty="0">
              <a:solidFill>
                <a:schemeClr val="bg1"/>
              </a:solidFill>
              <a:latin typeface="+mj-lt"/>
            </a:endParaRPr>
          </a:p>
        </p:txBody>
      </p:sp>
      <p:sp>
        <p:nvSpPr>
          <p:cNvPr id="93" name="TextBox 92">
            <a:extLst>
              <a:ext uri="{FF2B5EF4-FFF2-40B4-BE49-F238E27FC236}">
                <a16:creationId xmlns:a16="http://schemas.microsoft.com/office/drawing/2014/main" id="{EB84332B-B10E-4243-A53F-0AD7D14C3F92}"/>
              </a:ext>
            </a:extLst>
          </p:cNvPr>
          <p:cNvSpPr txBox="1"/>
          <p:nvPr/>
        </p:nvSpPr>
        <p:spPr>
          <a:xfrm>
            <a:off x="1231600" y="3441741"/>
            <a:ext cx="6205273" cy="584775"/>
          </a:xfrm>
          <a:prstGeom prst="rect">
            <a:avLst/>
          </a:prstGeom>
          <a:noFill/>
        </p:spPr>
        <p:txBody>
          <a:bodyPr wrap="square" rtlCol="0">
            <a:spAutoFit/>
          </a:bodyPr>
          <a:lstStyle/>
          <a:p>
            <a:pPr algn="just"/>
            <a:r>
              <a:rPr lang="en-GB" sz="1600" b="1" cap="all" dirty="0">
                <a:solidFill>
                  <a:srgbClr val="7F1041"/>
                </a:solidFill>
                <a:latin typeface="+mj-lt"/>
              </a:rPr>
              <a:t>OUTCOME 2:</a:t>
            </a:r>
            <a:r>
              <a:rPr lang="en-GB" sz="1600" b="1" cap="all" dirty="0">
                <a:solidFill>
                  <a:schemeClr val="accent6"/>
                </a:solidFill>
                <a:latin typeface="+mj-lt"/>
              </a:rPr>
              <a:t> Good governance and resilient municipal institutions</a:t>
            </a:r>
            <a:endParaRPr lang="en-ZA" sz="1600" cap="all" dirty="0">
              <a:solidFill>
                <a:schemeClr val="accent6"/>
              </a:solidFill>
              <a:latin typeface="+mj-lt"/>
            </a:endParaRPr>
          </a:p>
        </p:txBody>
      </p:sp>
      <p:sp>
        <p:nvSpPr>
          <p:cNvPr id="94" name="TextBox 93">
            <a:extLst>
              <a:ext uri="{FF2B5EF4-FFF2-40B4-BE49-F238E27FC236}">
                <a16:creationId xmlns:a16="http://schemas.microsoft.com/office/drawing/2014/main" id="{0F9270E0-E004-F445-A2A3-04A64DEB5906}"/>
              </a:ext>
            </a:extLst>
          </p:cNvPr>
          <p:cNvSpPr txBox="1"/>
          <p:nvPr/>
        </p:nvSpPr>
        <p:spPr>
          <a:xfrm>
            <a:off x="1227165" y="2526564"/>
            <a:ext cx="6205273" cy="1077218"/>
          </a:xfrm>
          <a:prstGeom prst="rect">
            <a:avLst/>
          </a:prstGeom>
          <a:noFill/>
        </p:spPr>
        <p:txBody>
          <a:bodyPr wrap="square" rtlCol="0">
            <a:spAutoFit/>
          </a:bodyPr>
          <a:lstStyle/>
          <a:p>
            <a:pPr algn="just"/>
            <a:r>
              <a:rPr lang="en-GB" sz="1600" b="1" dirty="0">
                <a:latin typeface="+mj-lt"/>
              </a:rPr>
              <a:t>OUTCOME 1: </a:t>
            </a:r>
            <a:r>
              <a:rPr lang="en-GB" sz="1600" b="1" cap="all" dirty="0">
                <a:solidFill>
                  <a:schemeClr val="accent6"/>
                </a:solidFill>
                <a:latin typeface="+mj-lt"/>
              </a:rPr>
              <a:t>Municipalities with sustainable inclusive economic growth underpinned by spatial transformation </a:t>
            </a:r>
            <a:endParaRPr lang="en-ZA" sz="1600" cap="all" dirty="0">
              <a:solidFill>
                <a:schemeClr val="accent6"/>
              </a:solidFill>
              <a:latin typeface="+mj-lt"/>
            </a:endParaRPr>
          </a:p>
          <a:p>
            <a:pPr algn="just"/>
            <a:endParaRPr lang="en-US" sz="1600" dirty="0">
              <a:solidFill>
                <a:schemeClr val="bg1"/>
              </a:solidFill>
              <a:latin typeface="+mj-lt"/>
            </a:endParaRPr>
          </a:p>
        </p:txBody>
      </p:sp>
    </p:spTree>
    <p:extLst>
      <p:ext uri="{BB962C8B-B14F-4D97-AF65-F5344CB8AC3E}">
        <p14:creationId xmlns:p14="http://schemas.microsoft.com/office/powerpoint/2010/main" val="3970998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7A0F9B-DBEF-425B-8674-748B26264BE8}"/>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11</a:t>
            </a:fld>
            <a:endParaRPr lang="en-US" dirty="0">
              <a:solidFill>
                <a:prstClr val="black"/>
              </a:solidFill>
            </a:endParaRPr>
          </a:p>
        </p:txBody>
      </p:sp>
      <p:graphicFrame>
        <p:nvGraphicFramePr>
          <p:cNvPr id="6" name="Chart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149334556"/>
              </p:ext>
            </p:extLst>
          </p:nvPr>
        </p:nvGraphicFramePr>
        <p:xfrm>
          <a:off x="1414462" y="1371600"/>
          <a:ext cx="9115425" cy="4529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C22F691-8918-8B45-A2EA-ED31DF684A67}"/>
              </a:ext>
            </a:extLst>
          </p:cNvPr>
          <p:cNvSpPr txBox="1"/>
          <p:nvPr/>
        </p:nvSpPr>
        <p:spPr>
          <a:xfrm>
            <a:off x="2104791" y="520843"/>
            <a:ext cx="7982418" cy="523220"/>
          </a:xfrm>
          <a:prstGeom prst="rect">
            <a:avLst/>
          </a:prstGeom>
          <a:noFill/>
        </p:spPr>
        <p:txBody>
          <a:bodyPr wrap="square" rtlCol="0">
            <a:spAutoFit/>
          </a:bodyPr>
          <a:lstStyle/>
          <a:p>
            <a:pPr algn="ctr"/>
            <a:r>
              <a:rPr lang="en-US" sz="2800" b="1" dirty="0">
                <a:latin typeface="+mj-lt"/>
              </a:rPr>
              <a:t>NON-FINANCIAL PERFORMANCE</a:t>
            </a:r>
          </a:p>
        </p:txBody>
      </p:sp>
    </p:spTree>
    <p:extLst>
      <p:ext uri="{BB962C8B-B14F-4D97-AF65-F5344CB8AC3E}">
        <p14:creationId xmlns:p14="http://schemas.microsoft.com/office/powerpoint/2010/main" val="2147182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04E582-66C0-4481-B4E7-2D96809621DA}"/>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12</a:t>
            </a:fld>
            <a:endParaRPr lang="en-US" dirty="0">
              <a:solidFill>
                <a:prstClr val="black"/>
              </a:solidFill>
            </a:endParaRPr>
          </a:p>
        </p:txBody>
      </p:sp>
      <p:graphicFrame>
        <p:nvGraphicFramePr>
          <p:cNvPr id="9" name="Chart 8">
            <a:extLst>
              <a:ext uri="{FF2B5EF4-FFF2-40B4-BE49-F238E27FC236}">
                <a16:creationId xmlns:a16="http://schemas.microsoft.com/office/drawing/2014/main" id="{7055F6C9-1567-4159-B2A6-5875853386CC}"/>
              </a:ext>
            </a:extLst>
          </p:cNvPr>
          <p:cNvGraphicFramePr>
            <a:graphicFrameLocks/>
          </p:cNvGraphicFramePr>
          <p:nvPr>
            <p:extLst/>
          </p:nvPr>
        </p:nvGraphicFramePr>
        <p:xfrm>
          <a:off x="757338" y="1333852"/>
          <a:ext cx="10677323" cy="462667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58E233D-437F-C540-8B44-0B82AC4D82C2}"/>
              </a:ext>
            </a:extLst>
          </p:cNvPr>
          <p:cNvSpPr txBox="1"/>
          <p:nvPr/>
        </p:nvSpPr>
        <p:spPr>
          <a:xfrm>
            <a:off x="2377104" y="176078"/>
            <a:ext cx="7982418" cy="954107"/>
          </a:xfrm>
          <a:prstGeom prst="rect">
            <a:avLst/>
          </a:prstGeom>
          <a:noFill/>
        </p:spPr>
        <p:txBody>
          <a:bodyPr wrap="square" rtlCol="0">
            <a:spAutoFit/>
          </a:bodyPr>
          <a:lstStyle/>
          <a:p>
            <a:pPr algn="ctr"/>
            <a:r>
              <a:rPr lang="en-US" sz="2800" b="1" dirty="0">
                <a:latin typeface="+mj-lt"/>
              </a:rPr>
              <a:t>NON-FINANCIAL </a:t>
            </a:r>
            <a:r>
              <a:rPr lang="en-US" sz="2800" b="1" dirty="0" smtClean="0">
                <a:latin typeface="+mj-lt"/>
              </a:rPr>
              <a:t>PERFORMANCE: STRATEGIC OUTCOMES</a:t>
            </a:r>
            <a:endParaRPr lang="en-US" sz="2800" b="1" dirty="0">
              <a:latin typeface="+mj-lt"/>
            </a:endParaRPr>
          </a:p>
        </p:txBody>
      </p:sp>
    </p:spTree>
    <p:extLst>
      <p:ext uri="{BB962C8B-B14F-4D97-AF65-F5344CB8AC3E}">
        <p14:creationId xmlns:p14="http://schemas.microsoft.com/office/powerpoint/2010/main" val="75468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167262-5BC3-4B61-917C-0ACB705E0249}"/>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13</a:t>
            </a:fld>
            <a:endParaRPr lang="en-US" dirty="0">
              <a:solidFill>
                <a:prstClr val="black"/>
              </a:solidFill>
            </a:endParaRPr>
          </a:p>
        </p:txBody>
      </p:sp>
      <p:sp>
        <p:nvSpPr>
          <p:cNvPr id="6" name="TextBox 5">
            <a:extLst>
              <a:ext uri="{FF2B5EF4-FFF2-40B4-BE49-F238E27FC236}">
                <a16:creationId xmlns:a16="http://schemas.microsoft.com/office/drawing/2014/main" id="{6D426019-E945-B648-99C2-693B6E6AAFCC}"/>
              </a:ext>
            </a:extLst>
          </p:cNvPr>
          <p:cNvSpPr txBox="1"/>
          <p:nvPr/>
        </p:nvSpPr>
        <p:spPr>
          <a:xfrm>
            <a:off x="2377104" y="106703"/>
            <a:ext cx="7982418" cy="954107"/>
          </a:xfrm>
          <a:prstGeom prst="rect">
            <a:avLst/>
          </a:prstGeom>
          <a:noFill/>
        </p:spPr>
        <p:txBody>
          <a:bodyPr wrap="square" rtlCol="0">
            <a:spAutoFit/>
          </a:bodyPr>
          <a:lstStyle/>
          <a:p>
            <a:pPr algn="ctr"/>
            <a:r>
              <a:rPr lang="en-US" sz="2800" b="1" dirty="0">
                <a:latin typeface="+mj-lt"/>
              </a:rPr>
              <a:t>NON-FINANCIAL PERFORMANCE: SALGA MANDATES</a:t>
            </a:r>
          </a:p>
        </p:txBody>
      </p:sp>
      <p:graphicFrame>
        <p:nvGraphicFramePr>
          <p:cNvPr id="8" name="Chart 7">
            <a:extLst>
              <a:ext uri="{FF2B5EF4-FFF2-40B4-BE49-F238E27FC236}">
                <a16:creationId xmlns:a16="http://schemas.microsoft.com/office/drawing/2014/main" id="{8F5A4CF1-284F-4E40-AFC2-D05164929656}"/>
              </a:ext>
            </a:extLst>
          </p:cNvPr>
          <p:cNvGraphicFramePr>
            <a:graphicFrameLocks/>
          </p:cNvGraphicFramePr>
          <p:nvPr>
            <p:extLst/>
          </p:nvPr>
        </p:nvGraphicFramePr>
        <p:xfrm>
          <a:off x="837399" y="1280160"/>
          <a:ext cx="10703292" cy="46490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3153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63647"/>
            <a:ext cx="10972800" cy="1143000"/>
          </a:xfrm>
        </p:spPr>
        <p:txBody>
          <a:bodyPr>
            <a:normAutofit/>
          </a:bodyPr>
          <a:lstStyle/>
          <a:p>
            <a:r>
              <a:rPr lang="en-US" sz="2800" dirty="0" err="1" smtClean="0">
                <a:latin typeface="Foco"/>
              </a:rPr>
              <a:t>Summarised</a:t>
            </a:r>
            <a:r>
              <a:rPr lang="en-US" sz="2800" dirty="0" smtClean="0">
                <a:latin typeface="Foco"/>
              </a:rPr>
              <a:t> Reasons for Achieving 85% </a:t>
            </a:r>
            <a:endParaRPr lang="en-ZA" sz="2800" dirty="0">
              <a:latin typeface="Foco"/>
            </a:endParaRPr>
          </a:p>
        </p:txBody>
      </p:sp>
      <p:sp>
        <p:nvSpPr>
          <p:cNvPr id="6" name="Content Placeholder 5"/>
          <p:cNvSpPr txBox="1">
            <a:spLocks noGrp="1"/>
          </p:cNvSpPr>
          <p:nvPr>
            <p:ph sz="quarter" idx="10"/>
          </p:nvPr>
        </p:nvSpPr>
        <p:spPr>
          <a:xfrm>
            <a:off x="180303" y="1442434"/>
            <a:ext cx="11835685" cy="3785652"/>
          </a:xfrm>
          <a:prstGeom prst="rect">
            <a:avLst/>
          </a:prstGeom>
          <a:noFill/>
        </p:spPr>
        <p:txBody>
          <a:bodyPr wrap="square" rtlCol="0">
            <a:spAutoFit/>
          </a:bodyPr>
          <a:lstStyle/>
          <a:p>
            <a:r>
              <a:rPr lang="en-ZA" sz="2400" dirty="0"/>
              <a:t>Limitations introduced by COVID-19;</a:t>
            </a:r>
          </a:p>
          <a:p>
            <a:r>
              <a:rPr lang="en-ZA" sz="2400" dirty="0" smtClean="0"/>
              <a:t>capacity constraints;</a:t>
            </a:r>
          </a:p>
          <a:p>
            <a:r>
              <a:rPr lang="en-ZA" sz="2400" dirty="0" smtClean="0"/>
              <a:t>delays in </a:t>
            </a:r>
            <a:r>
              <a:rPr lang="en-ZA" sz="2400" dirty="0"/>
              <a:t>the appointment of </a:t>
            </a:r>
            <a:r>
              <a:rPr lang="en-ZA" sz="2400" dirty="0" smtClean="0"/>
              <a:t>external support (service providers); </a:t>
            </a:r>
            <a:r>
              <a:rPr lang="en-ZA" sz="2400" dirty="0"/>
              <a:t>	</a:t>
            </a:r>
          </a:p>
          <a:p>
            <a:r>
              <a:rPr lang="en-ZA" sz="2400" dirty="0" smtClean="0"/>
              <a:t>Inability to exhaust the internal governance approval processes (SALGA Mandating process);</a:t>
            </a:r>
          </a:p>
          <a:p>
            <a:r>
              <a:rPr lang="en-ZA" sz="2400" dirty="0" smtClean="0"/>
              <a:t>Duplication with COGTA impacted the ability of SALGA to execute a similar target;</a:t>
            </a:r>
          </a:p>
          <a:p>
            <a:r>
              <a:rPr lang="en-ZA" sz="2400" dirty="0" smtClean="0"/>
              <a:t>Work commenced but could not be finalised to satisfy the requirements of achieved targets. </a:t>
            </a:r>
            <a:r>
              <a:rPr lang="en-ZA" sz="2400" dirty="0"/>
              <a:t>	</a:t>
            </a:r>
          </a:p>
          <a:p>
            <a:pPr>
              <a:spcBef>
                <a:spcPts val="0"/>
              </a:spcBef>
              <a:spcAft>
                <a:spcPts val="1200"/>
              </a:spcAft>
              <a:defRPr/>
            </a:pPr>
            <a:endParaRPr lang="en-US" sz="2400" dirty="0"/>
          </a:p>
        </p:txBody>
      </p:sp>
    </p:spTree>
    <p:extLst>
      <p:ext uri="{BB962C8B-B14F-4D97-AF65-F5344CB8AC3E}">
        <p14:creationId xmlns:p14="http://schemas.microsoft.com/office/powerpoint/2010/main" val="3674311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09B99325-58B7-6C40-8752-C636EB26EE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E0D2AFC-8F36-41ED-8ABA-FC67E9AF3055}"/>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15</a:t>
            </a:fld>
            <a:endParaRPr lang="en-US" dirty="0">
              <a:solidFill>
                <a:prstClr val="black"/>
              </a:solidFill>
            </a:endParaRPr>
          </a:p>
        </p:txBody>
      </p:sp>
      <p:sp>
        <p:nvSpPr>
          <p:cNvPr id="6" name="TextBox 5">
            <a:extLst>
              <a:ext uri="{FF2B5EF4-FFF2-40B4-BE49-F238E27FC236}">
                <a16:creationId xmlns:a16="http://schemas.microsoft.com/office/drawing/2014/main" id="{E1070388-8510-F14A-A917-52B403838869}"/>
              </a:ext>
            </a:extLst>
          </p:cNvPr>
          <p:cNvSpPr txBox="1"/>
          <p:nvPr/>
        </p:nvSpPr>
        <p:spPr>
          <a:xfrm>
            <a:off x="2374900" y="1562100"/>
            <a:ext cx="8483600" cy="4431983"/>
          </a:xfrm>
          <a:prstGeom prst="rect">
            <a:avLst/>
          </a:prstGeom>
          <a:noFill/>
        </p:spPr>
        <p:txBody>
          <a:bodyPr wrap="square" rtlCol="0">
            <a:spAutoFit/>
          </a:bodyPr>
          <a:lstStyle/>
          <a:p>
            <a:r>
              <a:rPr lang="en-GB" sz="4000" b="1" dirty="0"/>
              <a:t>OUTCOME 1</a:t>
            </a:r>
          </a:p>
          <a:p>
            <a:r>
              <a:rPr lang="en-GB" sz="2800" b="1" dirty="0">
                <a:solidFill>
                  <a:schemeClr val="bg1"/>
                </a:solidFill>
              </a:rPr>
              <a:t>Municipalities with sustainable inclusive economic growth underpinned by spatial transformation </a:t>
            </a:r>
          </a:p>
          <a:p>
            <a:endParaRPr lang="en-ZA" sz="2800" dirty="0">
              <a:solidFill>
                <a:schemeClr val="bg1"/>
              </a:solidFill>
            </a:endParaRPr>
          </a:p>
          <a:p>
            <a:pPr algn="ctr"/>
            <a:r>
              <a:rPr lang="en-GB" sz="2800" i="1" dirty="0">
                <a:solidFill>
                  <a:schemeClr val="bg1"/>
                </a:solidFill>
              </a:rPr>
              <a:t>Purpose: Foster integrated and sustainable urban development and management, as well as regional economic growth that includes rural development and brings about social cohesion.</a:t>
            </a:r>
            <a:endParaRPr lang="en-ZA" sz="2800" dirty="0">
              <a:solidFill>
                <a:schemeClr val="bg1"/>
              </a:solidFill>
            </a:endParaRPr>
          </a:p>
          <a:p>
            <a:endParaRPr lang="en-US" dirty="0"/>
          </a:p>
        </p:txBody>
      </p:sp>
    </p:spTree>
    <p:extLst>
      <p:ext uri="{BB962C8B-B14F-4D97-AF65-F5344CB8AC3E}">
        <p14:creationId xmlns:p14="http://schemas.microsoft.com/office/powerpoint/2010/main" val="1922823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A74A78-769B-42D1-829A-FDA1174EAA9C}"/>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16</a:t>
            </a:fld>
            <a:endParaRPr lang="en-US" dirty="0">
              <a:solidFill>
                <a:prstClr val="black"/>
              </a:solidFill>
            </a:endParaRPr>
          </a:p>
        </p:txBody>
      </p:sp>
      <p:sp>
        <p:nvSpPr>
          <p:cNvPr id="6" name="Content Placeholder 5">
            <a:extLst>
              <a:ext uri="{FF2B5EF4-FFF2-40B4-BE49-F238E27FC236}">
                <a16:creationId xmlns:a16="http://schemas.microsoft.com/office/drawing/2014/main" id="{772A6A1C-EFC3-BD44-9438-7EF2B986DA0F}"/>
              </a:ext>
            </a:extLst>
          </p:cNvPr>
          <p:cNvSpPr>
            <a:spLocks noGrp="1"/>
          </p:cNvSpPr>
          <p:nvPr>
            <p:ph sz="quarter" idx="10"/>
          </p:nvPr>
        </p:nvSpPr>
        <p:spPr>
          <a:xfrm>
            <a:off x="260785" y="1202042"/>
            <a:ext cx="5320866" cy="4951332"/>
          </a:xfrm>
          <a:ln>
            <a:solidFill>
              <a:schemeClr val="tx1"/>
            </a:solidFill>
          </a:ln>
        </p:spPr>
        <p:txBody>
          <a:bodyPr>
            <a:normAutofit fontScale="92500"/>
          </a:bodyPr>
          <a:lstStyle/>
          <a:p>
            <a:pPr marL="0" indent="0">
              <a:buNone/>
            </a:pPr>
            <a:r>
              <a:rPr lang="en-GB" sz="2000" b="1" dirty="0">
                <a:solidFill>
                  <a:schemeClr val="tx1"/>
                </a:solidFill>
              </a:rPr>
              <a:t>SPATIAL PLANNING AND LAND-USE MANAGEMENT </a:t>
            </a:r>
            <a:endParaRPr lang="en-ZA" sz="2000" dirty="0">
              <a:solidFill>
                <a:schemeClr val="tx1"/>
              </a:solidFill>
            </a:endParaRPr>
          </a:p>
          <a:p>
            <a:pPr marL="0" indent="0">
              <a:buNone/>
            </a:pPr>
            <a:r>
              <a:rPr lang="en-GB" sz="2000" dirty="0" smtClean="0"/>
              <a:t>Lobbied </a:t>
            </a:r>
            <a:r>
              <a:rPr lang="en-GB" sz="2000" dirty="0"/>
              <a:t>the Department of Agriculture, Land Reform and Rural Development (DALRRD) for the 24-month </a:t>
            </a:r>
            <a:r>
              <a:rPr lang="en-GB" sz="2000" dirty="0" smtClean="0"/>
              <a:t>no-penalty </a:t>
            </a:r>
            <a:r>
              <a:rPr lang="en-GB" sz="2000" dirty="0"/>
              <a:t>extension of land-use scheme (LUS) adoption until 1 July 2022.</a:t>
            </a:r>
            <a:endParaRPr lang="en-ZA" sz="2000" dirty="0"/>
          </a:p>
          <a:p>
            <a:pPr marL="0" indent="0">
              <a:buNone/>
            </a:pPr>
            <a:r>
              <a:rPr lang="en-GB" sz="2000" b="1" dirty="0"/>
              <a:t>IMPACT  </a:t>
            </a:r>
            <a:endParaRPr lang="en-ZA" sz="2000" b="1" dirty="0"/>
          </a:p>
          <a:p>
            <a:pPr lvl="0"/>
            <a:r>
              <a:rPr lang="en-GB" sz="2000" dirty="0"/>
              <a:t>No penalty for non-compliant </a:t>
            </a:r>
            <a:r>
              <a:rPr lang="en-GB" sz="2000" dirty="0" smtClean="0"/>
              <a:t>municipalities;</a:t>
            </a:r>
            <a:endParaRPr lang="en-ZA" sz="2000" dirty="0"/>
          </a:p>
          <a:p>
            <a:pPr lvl="0"/>
            <a:r>
              <a:rPr lang="en-GB" sz="2000" dirty="0"/>
              <a:t>Needs-based and financial resources support to municipalities to comply </a:t>
            </a:r>
            <a:r>
              <a:rPr lang="en-GB" sz="2000" dirty="0" smtClean="0"/>
              <a:t>timeously;</a:t>
            </a:r>
            <a:endParaRPr lang="en-ZA" sz="2000" dirty="0"/>
          </a:p>
          <a:p>
            <a:pPr lvl="0"/>
            <a:r>
              <a:rPr lang="en-GB" sz="2000" dirty="0"/>
              <a:t>Ninety-one municipalities reviewed their LUS, others will conclude reviews during </a:t>
            </a:r>
            <a:r>
              <a:rPr lang="en-GB" sz="2000" dirty="0" smtClean="0"/>
              <a:t>2021/22.</a:t>
            </a:r>
            <a:r>
              <a:rPr lang="en-GB" sz="2000" b="1" dirty="0" smtClean="0"/>
              <a:t> </a:t>
            </a:r>
            <a:endParaRPr lang="en-ZA" sz="2000" dirty="0"/>
          </a:p>
        </p:txBody>
      </p:sp>
      <p:sp>
        <p:nvSpPr>
          <p:cNvPr id="18" name="TextBox 17">
            <a:extLst>
              <a:ext uri="{FF2B5EF4-FFF2-40B4-BE49-F238E27FC236}">
                <a16:creationId xmlns:a16="http://schemas.microsoft.com/office/drawing/2014/main" id="{18068DF1-C49D-3E48-9660-E3377A2F7C39}"/>
              </a:ext>
            </a:extLst>
          </p:cNvPr>
          <p:cNvSpPr txBox="1"/>
          <p:nvPr/>
        </p:nvSpPr>
        <p:spPr>
          <a:xfrm>
            <a:off x="2266950" y="153073"/>
            <a:ext cx="8636686" cy="707886"/>
          </a:xfrm>
          <a:prstGeom prst="rect">
            <a:avLst/>
          </a:prstGeom>
          <a:noFill/>
        </p:spPr>
        <p:txBody>
          <a:bodyPr wrap="square" rtlCol="0">
            <a:spAutoFit/>
          </a:bodyPr>
          <a:lstStyle/>
          <a:p>
            <a:pPr algn="ctr"/>
            <a:r>
              <a:rPr lang="en-US" sz="2000" b="1" dirty="0"/>
              <a:t>OUTCOME 1: </a:t>
            </a:r>
            <a:r>
              <a:rPr lang="en-GB" sz="2000" b="1" dirty="0"/>
              <a:t>MUNICIPALITIES WITH SUSTAINABLE, INCLUSIVE ECONOMIC GROWTH UNDERPINNED BY SPATIAL TRANSFORMATION</a:t>
            </a:r>
            <a:endParaRPr lang="en-US" sz="2000" b="1" dirty="0"/>
          </a:p>
        </p:txBody>
      </p:sp>
      <p:sp>
        <p:nvSpPr>
          <p:cNvPr id="5" name="Content Placeholder 12">
            <a:extLst>
              <a:ext uri="{FF2B5EF4-FFF2-40B4-BE49-F238E27FC236}">
                <a16:creationId xmlns:a16="http://schemas.microsoft.com/office/drawing/2014/main" id="{45345A8B-3BF5-4FF3-AA76-32A7ADBBF524}"/>
              </a:ext>
            </a:extLst>
          </p:cNvPr>
          <p:cNvSpPr txBox="1">
            <a:spLocks/>
          </p:cNvSpPr>
          <p:nvPr/>
        </p:nvSpPr>
        <p:spPr>
          <a:xfrm>
            <a:off x="5791200" y="1168736"/>
            <a:ext cx="6019296" cy="4951332"/>
          </a:xfrm>
          <a:prstGeom prst="rect">
            <a:avLst/>
          </a:prstGeom>
          <a:ln>
            <a:solidFill>
              <a:schemeClr val="tx1"/>
            </a:solidFill>
          </a:ln>
        </p:spPr>
        <p:txBody>
          <a:bodyPr vert="horz" lIns="91440" tIns="45720" rIns="91440" bIns="45720" rtlCol="0">
            <a:normAutofit/>
          </a:bodyPr>
          <a:lstStyle>
            <a:lvl1pPr marL="275537" indent="-275537" algn="l" defTabSz="367383" rtl="0" eaLnBrk="1" latinLnBrk="0" hangingPunct="1">
              <a:spcBef>
                <a:spcPts val="964"/>
              </a:spcBef>
              <a:buFont typeface="Arial"/>
              <a:buChar char="•"/>
              <a:defRPr sz="2571" kern="1200">
                <a:solidFill>
                  <a:schemeClr val="accent6"/>
                </a:solidFill>
                <a:latin typeface="Foco" panose="020B0504050202020203" pitchFamily="34" charset="0"/>
                <a:ea typeface="+mn-ea"/>
                <a:cs typeface="Foco" panose="020B0504050202020203" pitchFamily="34" charset="0"/>
              </a:defRPr>
            </a:lvl1pPr>
            <a:lvl2pPr marL="596997" indent="-229614" algn="l" defTabSz="367383" rtl="0" eaLnBrk="1" latinLnBrk="0" hangingPunct="1">
              <a:spcBef>
                <a:spcPts val="964"/>
              </a:spcBef>
              <a:buFont typeface="Arial"/>
              <a:buChar char="–"/>
              <a:defRPr sz="2250" kern="1200">
                <a:solidFill>
                  <a:schemeClr val="accent6"/>
                </a:solidFill>
                <a:latin typeface="Foco" panose="020B0504050202020203" pitchFamily="34" charset="0"/>
                <a:ea typeface="+mn-ea"/>
                <a:cs typeface="Foco" panose="020B0504050202020203" pitchFamily="34" charset="0"/>
              </a:defRPr>
            </a:lvl2pPr>
            <a:lvl3pPr marL="918458" indent="-183692" algn="l" defTabSz="367383" rtl="0" eaLnBrk="1" latinLnBrk="0" hangingPunct="1">
              <a:spcBef>
                <a:spcPts val="964"/>
              </a:spcBef>
              <a:buFont typeface="Arial"/>
              <a:buChar char="•"/>
              <a:defRPr sz="1929" kern="1200">
                <a:solidFill>
                  <a:schemeClr val="accent6"/>
                </a:solidFill>
                <a:latin typeface="Foco" panose="020B0504050202020203" pitchFamily="34" charset="0"/>
                <a:ea typeface="+mn-ea"/>
                <a:cs typeface="Foco" panose="020B0504050202020203" pitchFamily="34" charset="0"/>
              </a:defRPr>
            </a:lvl3pPr>
            <a:lvl4pPr marL="1285841" indent="-183692" algn="l" defTabSz="367383" rtl="0" eaLnBrk="1" latinLnBrk="0" hangingPunct="1">
              <a:spcBef>
                <a:spcPts val="964"/>
              </a:spcBef>
              <a:buFont typeface="Arial"/>
              <a:buChar char="–"/>
              <a:defRPr sz="1607" kern="1200">
                <a:solidFill>
                  <a:schemeClr val="accent6"/>
                </a:solidFill>
                <a:latin typeface="Foco" panose="020B0504050202020203" pitchFamily="34" charset="0"/>
                <a:ea typeface="+mn-ea"/>
                <a:cs typeface="Foco" panose="020B0504050202020203" pitchFamily="34" charset="0"/>
              </a:defRPr>
            </a:lvl4pPr>
            <a:lvl5pPr marL="1653224" indent="-183692" algn="l" defTabSz="367383" rtl="0" eaLnBrk="1" latinLnBrk="0" hangingPunct="1">
              <a:spcBef>
                <a:spcPts val="964"/>
              </a:spcBef>
              <a:buFont typeface="Arial"/>
              <a:buChar char="»"/>
              <a:defRPr sz="1607" kern="1200">
                <a:solidFill>
                  <a:schemeClr val="accent6"/>
                </a:solidFill>
                <a:latin typeface="Foco" panose="020B0504050202020203" pitchFamily="34" charset="0"/>
                <a:ea typeface="+mn-ea"/>
                <a:cs typeface="Foco" panose="020B0504050202020203" pitchFamily="34" charset="0"/>
              </a:defRPr>
            </a:lvl5pPr>
            <a:lvl6pPr marL="2020607" indent="-183692" algn="l" defTabSz="367383" rtl="0" eaLnBrk="1" latinLnBrk="0" hangingPunct="1">
              <a:spcBef>
                <a:spcPct val="20000"/>
              </a:spcBef>
              <a:buFont typeface="Arial"/>
              <a:buChar char="•"/>
              <a:defRPr sz="1607" kern="1200">
                <a:solidFill>
                  <a:schemeClr val="tx1"/>
                </a:solidFill>
                <a:latin typeface="+mn-lt"/>
                <a:ea typeface="+mn-ea"/>
                <a:cs typeface="+mn-cs"/>
              </a:defRPr>
            </a:lvl6pPr>
            <a:lvl7pPr marL="2387990" indent="-183692" algn="l" defTabSz="367383" rtl="0" eaLnBrk="1" latinLnBrk="0" hangingPunct="1">
              <a:spcBef>
                <a:spcPct val="20000"/>
              </a:spcBef>
              <a:buFont typeface="Arial"/>
              <a:buChar char="•"/>
              <a:defRPr sz="1607" kern="1200">
                <a:solidFill>
                  <a:schemeClr val="tx1"/>
                </a:solidFill>
                <a:latin typeface="+mn-lt"/>
                <a:ea typeface="+mn-ea"/>
                <a:cs typeface="+mn-cs"/>
              </a:defRPr>
            </a:lvl7pPr>
            <a:lvl8pPr marL="2755373" indent="-183692" algn="l" defTabSz="367383" rtl="0" eaLnBrk="1" latinLnBrk="0" hangingPunct="1">
              <a:spcBef>
                <a:spcPct val="20000"/>
              </a:spcBef>
              <a:buFont typeface="Arial"/>
              <a:buChar char="•"/>
              <a:defRPr sz="1607" kern="1200">
                <a:solidFill>
                  <a:schemeClr val="tx1"/>
                </a:solidFill>
                <a:latin typeface="+mn-lt"/>
                <a:ea typeface="+mn-ea"/>
                <a:cs typeface="+mn-cs"/>
              </a:defRPr>
            </a:lvl8pPr>
            <a:lvl9pPr marL="3122756" indent="-183692" algn="l" defTabSz="367383" rtl="0" eaLnBrk="1" latinLnBrk="0" hangingPunct="1">
              <a:spcBef>
                <a:spcPct val="20000"/>
              </a:spcBef>
              <a:buFont typeface="Arial"/>
              <a:buChar char="•"/>
              <a:defRPr sz="1607" kern="1200">
                <a:solidFill>
                  <a:schemeClr val="tx1"/>
                </a:solidFill>
                <a:latin typeface="+mn-lt"/>
                <a:ea typeface="+mn-ea"/>
                <a:cs typeface="+mn-cs"/>
              </a:defRPr>
            </a:lvl9pPr>
          </a:lstStyle>
          <a:p>
            <a:pPr marL="0" indent="0">
              <a:buFont typeface="Arial"/>
              <a:buNone/>
            </a:pPr>
            <a:r>
              <a:rPr lang="en-GB" sz="2200" b="1" dirty="0">
                <a:solidFill>
                  <a:schemeClr val="tx1"/>
                </a:solidFill>
              </a:rPr>
              <a:t>LAND ACQUISITION AND RELEASE</a:t>
            </a:r>
            <a:endParaRPr lang="en-ZA" sz="2200" dirty="0">
              <a:solidFill>
                <a:schemeClr val="tx1"/>
              </a:solidFill>
            </a:endParaRPr>
          </a:p>
          <a:p>
            <a:r>
              <a:rPr lang="en-GB" sz="2200" dirty="0"/>
              <a:t>Developed a generic municipal land acquisition and disposal </a:t>
            </a:r>
            <a:r>
              <a:rPr lang="en-GB" sz="2200" b="1" dirty="0" smtClean="0"/>
              <a:t>policy;</a:t>
            </a:r>
            <a:endParaRPr lang="en-GB" sz="2200" dirty="0"/>
          </a:p>
          <a:p>
            <a:r>
              <a:rPr lang="en-GB" sz="2200" dirty="0" smtClean="0"/>
              <a:t>Policy </a:t>
            </a:r>
            <a:r>
              <a:rPr lang="en-GB" sz="2200" dirty="0"/>
              <a:t>is adaptable to specific municipal needs and advocates </a:t>
            </a:r>
            <a:r>
              <a:rPr lang="en-GB" sz="2200" dirty="0" smtClean="0"/>
              <a:t>for a </a:t>
            </a:r>
            <a:r>
              <a:rPr lang="en-GB" sz="2200" dirty="0"/>
              <a:t>programmatic approach and alignment between land acquisition and disposal to support strategic priorities. </a:t>
            </a:r>
          </a:p>
          <a:p>
            <a:pPr marL="0" indent="0">
              <a:buFont typeface="Arial"/>
              <a:buNone/>
            </a:pPr>
            <a:r>
              <a:rPr lang="en-GB" sz="2200" b="1" dirty="0"/>
              <a:t>IMPACT  </a:t>
            </a:r>
            <a:endParaRPr lang="en-ZA" sz="2200" b="1" dirty="0"/>
          </a:p>
          <a:p>
            <a:r>
              <a:rPr lang="en-GB" sz="2200" dirty="0"/>
              <a:t>Municipalities are able to respond expeditiously to service delivery demands.</a:t>
            </a:r>
            <a:endParaRPr lang="en-ZA" sz="2200" dirty="0"/>
          </a:p>
          <a:p>
            <a:pPr marL="0" indent="0">
              <a:buFont typeface="Arial"/>
              <a:buNone/>
            </a:pPr>
            <a:endParaRPr lang="en-US" dirty="0"/>
          </a:p>
        </p:txBody>
      </p:sp>
    </p:spTree>
    <p:extLst>
      <p:ext uri="{BB962C8B-B14F-4D97-AF65-F5344CB8AC3E}">
        <p14:creationId xmlns:p14="http://schemas.microsoft.com/office/powerpoint/2010/main" val="1301237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F07D3E-5DE7-498E-AC4F-2034A560F087}"/>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17</a:t>
            </a:fld>
            <a:endParaRPr lang="en-US" dirty="0">
              <a:solidFill>
                <a:prstClr val="black"/>
              </a:solidFill>
            </a:endParaRPr>
          </a:p>
        </p:txBody>
      </p:sp>
      <p:sp>
        <p:nvSpPr>
          <p:cNvPr id="12" name="Content Placeholder 11">
            <a:extLst>
              <a:ext uri="{FF2B5EF4-FFF2-40B4-BE49-F238E27FC236}">
                <a16:creationId xmlns:a16="http://schemas.microsoft.com/office/drawing/2014/main" id="{C1913034-0579-9B4F-A284-8A71ADD91AF9}"/>
              </a:ext>
            </a:extLst>
          </p:cNvPr>
          <p:cNvSpPr>
            <a:spLocks noGrp="1"/>
          </p:cNvSpPr>
          <p:nvPr>
            <p:ph sz="quarter" idx="10"/>
          </p:nvPr>
        </p:nvSpPr>
        <p:spPr>
          <a:xfrm>
            <a:off x="307858" y="1037965"/>
            <a:ext cx="11369957" cy="5299192"/>
          </a:xfrm>
        </p:spPr>
        <p:txBody>
          <a:bodyPr>
            <a:normAutofit lnSpcReduction="10000"/>
          </a:bodyPr>
          <a:lstStyle/>
          <a:p>
            <a:pPr marL="0" indent="0">
              <a:lnSpc>
                <a:spcPct val="110000"/>
              </a:lnSpc>
              <a:buNone/>
            </a:pPr>
            <a:r>
              <a:rPr lang="en-GB" sz="1800" b="1" dirty="0">
                <a:solidFill>
                  <a:schemeClr val="tx1"/>
                </a:solidFill>
              </a:rPr>
              <a:t>MUNICIPAL NON-REVENUE WATER </a:t>
            </a:r>
            <a:endParaRPr lang="en-ZA" sz="1800" b="1" dirty="0">
              <a:solidFill>
                <a:schemeClr val="tx1"/>
              </a:solidFill>
            </a:endParaRPr>
          </a:p>
          <a:p>
            <a:pPr marL="0" indent="0">
              <a:lnSpc>
                <a:spcPct val="110000"/>
              </a:lnSpc>
              <a:buNone/>
            </a:pPr>
            <a:r>
              <a:rPr lang="en-GB" sz="1800" dirty="0"/>
              <a:t>Non-revenue </a:t>
            </a:r>
            <a:r>
              <a:rPr lang="en-GB" sz="1800" dirty="0" smtClean="0"/>
              <a:t>water </a:t>
            </a:r>
            <a:r>
              <a:rPr lang="en-GB" sz="1800" dirty="0"/>
              <a:t>costs municipalities up to 41% in revenue loss (similar loss in Japan 10%). Secured R5 million from the Budget Infrastructure Facility to design a national Municipal Non-Revenue Water Programme to reduce revenue loss. The Japan International Cooperation Agency (JICA) and Department of Water and Sanitation (DWS) </a:t>
            </a:r>
            <a:r>
              <a:rPr lang="en-GB" sz="1800" dirty="0" smtClean="0"/>
              <a:t>to support </a:t>
            </a:r>
            <a:r>
              <a:rPr lang="en-GB" sz="1800" dirty="0"/>
              <a:t>programme implementation.</a:t>
            </a:r>
            <a:endParaRPr lang="en-ZA" sz="1800" dirty="0"/>
          </a:p>
          <a:p>
            <a:pPr marL="0" indent="0">
              <a:lnSpc>
                <a:spcPct val="110000"/>
              </a:lnSpc>
              <a:buNone/>
            </a:pPr>
            <a:r>
              <a:rPr lang="en-GB" sz="1800" b="1" dirty="0"/>
              <a:t>Key achievements</a:t>
            </a:r>
            <a:endParaRPr lang="en-ZA" sz="1800" dirty="0"/>
          </a:p>
          <a:p>
            <a:pPr lvl="0">
              <a:lnSpc>
                <a:spcPct val="110000"/>
              </a:lnSpc>
            </a:pPr>
            <a:r>
              <a:rPr lang="en-GB" sz="1800" dirty="0"/>
              <a:t>JICA trained three municipalities online in bulk metering, reticulation, operations and maintenance, zone configuration, logging, step test and billing.</a:t>
            </a:r>
            <a:endParaRPr lang="en-ZA" sz="1800" dirty="0"/>
          </a:p>
          <a:p>
            <a:pPr lvl="0">
              <a:lnSpc>
                <a:spcPct val="110000"/>
              </a:lnSpc>
            </a:pPr>
            <a:r>
              <a:rPr lang="en-GB" sz="1800" dirty="0"/>
              <a:t>Inter-municipal networking through trainee/municipal facilitator interaction.</a:t>
            </a:r>
            <a:endParaRPr lang="en-ZA" sz="1800" dirty="0"/>
          </a:p>
          <a:p>
            <a:pPr lvl="0">
              <a:lnSpc>
                <a:spcPct val="110000"/>
              </a:lnSpc>
            </a:pPr>
            <a:r>
              <a:rPr lang="en-GB" sz="1800" dirty="0"/>
              <a:t>Simulated training at a new non-revenue water training yard enhanced management skills and capabilities.</a:t>
            </a:r>
            <a:endParaRPr lang="en-ZA" sz="1800" dirty="0"/>
          </a:p>
          <a:p>
            <a:pPr marL="0" indent="0">
              <a:lnSpc>
                <a:spcPct val="120000"/>
              </a:lnSpc>
              <a:buNone/>
            </a:pPr>
            <a:r>
              <a:rPr lang="en-GB" sz="1800" b="1" dirty="0"/>
              <a:t>IMPACT</a:t>
            </a:r>
            <a:endParaRPr lang="en-ZA" sz="1800" dirty="0"/>
          </a:p>
          <a:p>
            <a:pPr lvl="0">
              <a:lnSpc>
                <a:spcPct val="120000"/>
              </a:lnSpc>
            </a:pPr>
            <a:r>
              <a:rPr lang="en-GB" sz="1800" dirty="0"/>
              <a:t>Improved </a:t>
            </a:r>
            <a:r>
              <a:rPr lang="en-GB" sz="1800" dirty="0" smtClean="0"/>
              <a:t>capabilities </a:t>
            </a:r>
            <a:r>
              <a:rPr lang="en-GB" sz="1800" dirty="0"/>
              <a:t>at trained municipalities to manage non-revenue water usage.</a:t>
            </a:r>
            <a:endParaRPr lang="en-ZA" sz="1800" dirty="0"/>
          </a:p>
          <a:p>
            <a:pPr lvl="0">
              <a:lnSpc>
                <a:spcPct val="120000"/>
              </a:lnSpc>
            </a:pPr>
            <a:r>
              <a:rPr lang="en-GB" sz="1800" dirty="0" smtClean="0"/>
              <a:t>R25 000 </a:t>
            </a:r>
            <a:r>
              <a:rPr lang="en-GB" sz="1800" dirty="0"/>
              <a:t>monthly saving at the uMgungundlovu municipality and a </a:t>
            </a:r>
            <a:r>
              <a:rPr lang="en-GB" sz="1800" dirty="0" smtClean="0"/>
              <a:t>recognisable decrease </a:t>
            </a:r>
            <a:r>
              <a:rPr lang="en-GB" sz="1800" dirty="0"/>
              <a:t>in revenue loss at the other two municipalities.</a:t>
            </a:r>
            <a:endParaRPr lang="en-ZA" sz="1800" dirty="0"/>
          </a:p>
        </p:txBody>
      </p:sp>
      <p:sp>
        <p:nvSpPr>
          <p:cNvPr id="5" name="TextBox 4">
            <a:extLst>
              <a:ext uri="{FF2B5EF4-FFF2-40B4-BE49-F238E27FC236}">
                <a16:creationId xmlns:a16="http://schemas.microsoft.com/office/drawing/2014/main" id="{C3FC9967-2FFF-4C08-B791-404F1885F8D2}"/>
              </a:ext>
            </a:extLst>
          </p:cNvPr>
          <p:cNvSpPr txBox="1"/>
          <p:nvPr/>
        </p:nvSpPr>
        <p:spPr>
          <a:xfrm>
            <a:off x="2266950" y="153073"/>
            <a:ext cx="8636686" cy="707886"/>
          </a:xfrm>
          <a:prstGeom prst="rect">
            <a:avLst/>
          </a:prstGeom>
          <a:noFill/>
        </p:spPr>
        <p:txBody>
          <a:bodyPr wrap="square" rtlCol="0">
            <a:spAutoFit/>
          </a:bodyPr>
          <a:lstStyle/>
          <a:p>
            <a:pPr algn="ctr"/>
            <a:r>
              <a:rPr lang="en-US" sz="2000" b="1" dirty="0"/>
              <a:t>OUTCOME 1: </a:t>
            </a:r>
            <a:r>
              <a:rPr lang="en-GB" sz="2000" b="1" dirty="0"/>
              <a:t>MUNICIPALITIES WITH SUSTAINABLE, INCLUSIVE ECONOMIC GROWTH UNDERPINNED BY SPATIAL TRANSFORMATION</a:t>
            </a:r>
            <a:endParaRPr lang="en-US" sz="2000" b="1" dirty="0"/>
          </a:p>
        </p:txBody>
      </p:sp>
    </p:spTree>
    <p:extLst>
      <p:ext uri="{BB962C8B-B14F-4D97-AF65-F5344CB8AC3E}">
        <p14:creationId xmlns:p14="http://schemas.microsoft.com/office/powerpoint/2010/main" val="1060461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0E701D-18D3-4FE4-87BB-6B5355991CF3}"/>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18</a:t>
            </a:fld>
            <a:endParaRPr lang="en-US" dirty="0">
              <a:solidFill>
                <a:prstClr val="black"/>
              </a:solidFill>
            </a:endParaRPr>
          </a:p>
        </p:txBody>
      </p:sp>
      <p:sp>
        <p:nvSpPr>
          <p:cNvPr id="13" name="Content Placeholder 12">
            <a:extLst>
              <a:ext uri="{FF2B5EF4-FFF2-40B4-BE49-F238E27FC236}">
                <a16:creationId xmlns:a16="http://schemas.microsoft.com/office/drawing/2014/main" id="{0AA40DE7-C380-5F44-8563-E0A029E249C9}"/>
              </a:ext>
            </a:extLst>
          </p:cNvPr>
          <p:cNvSpPr>
            <a:spLocks noGrp="1"/>
          </p:cNvSpPr>
          <p:nvPr>
            <p:ph sz="quarter" idx="10"/>
          </p:nvPr>
        </p:nvSpPr>
        <p:spPr>
          <a:xfrm>
            <a:off x="310028" y="1210081"/>
            <a:ext cx="11471894" cy="5018441"/>
          </a:xfrm>
        </p:spPr>
        <p:txBody>
          <a:bodyPr>
            <a:normAutofit fontScale="62500" lnSpcReduction="20000"/>
          </a:bodyPr>
          <a:lstStyle/>
          <a:p>
            <a:pPr marL="0" indent="0">
              <a:buNone/>
            </a:pPr>
            <a:r>
              <a:rPr lang="en-GB" sz="3100" b="1" dirty="0">
                <a:solidFill>
                  <a:schemeClr val="tx1"/>
                </a:solidFill>
              </a:rPr>
              <a:t>WATER SECTOR TECHNOLOGY AND INNOVATION</a:t>
            </a:r>
            <a:endParaRPr lang="en-ZA" sz="3100" dirty="0">
              <a:solidFill>
                <a:schemeClr val="tx1"/>
              </a:solidFill>
            </a:endParaRPr>
          </a:p>
          <a:p>
            <a:pPr lvl="0"/>
            <a:r>
              <a:rPr lang="en-GB" sz="3100" dirty="0"/>
              <a:t>SALGA/water Research Commission (WRC) launched seven integrated, web-based technology and innovation classification platforms with proven water and sanitation services solutions. </a:t>
            </a:r>
            <a:endParaRPr lang="en-ZA" sz="3100" dirty="0"/>
          </a:p>
          <a:p>
            <a:pPr lvl="0"/>
            <a:r>
              <a:rPr lang="en-GB" sz="3100" dirty="0"/>
              <a:t>DHS, DWS and CoGTA pledged to use the web-based classifications.</a:t>
            </a:r>
            <a:endParaRPr lang="en-ZA" sz="3100" dirty="0"/>
          </a:p>
          <a:p>
            <a:pPr lvl="0"/>
            <a:r>
              <a:rPr lang="en-GB" sz="3100" dirty="0"/>
              <a:t>DWS Technology Knowledge Centre, launched during 2020’21, is an example of using innovations with municipal and stakeholder support. </a:t>
            </a:r>
            <a:endParaRPr lang="en-ZA" sz="3100" dirty="0"/>
          </a:p>
          <a:p>
            <a:pPr marL="0" indent="0">
              <a:buNone/>
            </a:pPr>
            <a:r>
              <a:rPr lang="en-GB" sz="3100" b="1" dirty="0"/>
              <a:t>Key achievements</a:t>
            </a:r>
            <a:r>
              <a:rPr lang="en-GB" sz="3100" dirty="0"/>
              <a:t> </a:t>
            </a:r>
            <a:endParaRPr lang="en-ZA" sz="3100" dirty="0"/>
          </a:p>
          <a:p>
            <a:pPr lvl="0"/>
            <a:r>
              <a:rPr lang="en-GB" sz="3100" dirty="0"/>
              <a:t>First time single-point access for municipalities to seven platforms with sector-specific innovative technology solutions.</a:t>
            </a:r>
            <a:endParaRPr lang="en-ZA" sz="3100" dirty="0"/>
          </a:p>
          <a:p>
            <a:pPr lvl="0"/>
            <a:r>
              <a:rPr lang="en-GB" sz="3100" dirty="0"/>
              <a:t>City of Cape Town is developing city-specific guide to apply the solutions.</a:t>
            </a:r>
            <a:endParaRPr lang="en-ZA" sz="3100" dirty="0"/>
          </a:p>
          <a:p>
            <a:pPr lvl="0"/>
            <a:r>
              <a:rPr lang="en-GB" sz="3100" dirty="0"/>
              <a:t>Stakeholder request to National Treasury for a procurement dispensation for using the innovative solutions. </a:t>
            </a:r>
            <a:endParaRPr lang="en-ZA" sz="3100" dirty="0"/>
          </a:p>
          <a:p>
            <a:pPr marL="0" indent="0">
              <a:buNone/>
            </a:pPr>
            <a:r>
              <a:rPr lang="en-GB" sz="3100" b="1" dirty="0"/>
              <a:t>IMPACT </a:t>
            </a:r>
            <a:endParaRPr lang="en-ZA" sz="3100" dirty="0"/>
          </a:p>
          <a:p>
            <a:pPr lvl="0"/>
            <a:r>
              <a:rPr lang="en-GB" sz="3100" dirty="0"/>
              <a:t>Municipalities can use the platforms to make appropriate technological choices based on sound support and advice.</a:t>
            </a:r>
            <a:endParaRPr lang="en-ZA" sz="3100" dirty="0"/>
          </a:p>
          <a:p>
            <a:endParaRPr lang="en-US" dirty="0"/>
          </a:p>
        </p:txBody>
      </p:sp>
      <p:sp>
        <p:nvSpPr>
          <p:cNvPr id="5" name="TextBox 4">
            <a:extLst>
              <a:ext uri="{FF2B5EF4-FFF2-40B4-BE49-F238E27FC236}">
                <a16:creationId xmlns:a16="http://schemas.microsoft.com/office/drawing/2014/main" id="{4FCDF1C7-506A-4D70-94C3-0AAA50CCAF3A}"/>
              </a:ext>
            </a:extLst>
          </p:cNvPr>
          <p:cNvSpPr txBox="1"/>
          <p:nvPr/>
        </p:nvSpPr>
        <p:spPr>
          <a:xfrm>
            <a:off x="2266950" y="153073"/>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382777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39E14-1F3A-4E9F-BF48-AE42D3E6DBBF}"/>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19</a:t>
            </a:fld>
            <a:endParaRPr lang="en-US" dirty="0">
              <a:solidFill>
                <a:prstClr val="black"/>
              </a:solidFill>
            </a:endParaRPr>
          </a:p>
        </p:txBody>
      </p:sp>
      <p:sp>
        <p:nvSpPr>
          <p:cNvPr id="12" name="Content Placeholder 11">
            <a:extLst>
              <a:ext uri="{FF2B5EF4-FFF2-40B4-BE49-F238E27FC236}">
                <a16:creationId xmlns:a16="http://schemas.microsoft.com/office/drawing/2014/main" id="{C020193E-5D27-FA4A-9519-949F54F4BB17}"/>
              </a:ext>
            </a:extLst>
          </p:cNvPr>
          <p:cNvSpPr>
            <a:spLocks noGrp="1"/>
          </p:cNvSpPr>
          <p:nvPr>
            <p:ph sz="quarter" idx="10"/>
          </p:nvPr>
        </p:nvSpPr>
        <p:spPr>
          <a:xfrm>
            <a:off x="332217" y="1313179"/>
            <a:ext cx="4735084" cy="4700345"/>
          </a:xfrm>
          <a:ln>
            <a:solidFill>
              <a:schemeClr val="tx1"/>
            </a:solidFill>
          </a:ln>
        </p:spPr>
        <p:txBody>
          <a:bodyPr>
            <a:normAutofit/>
          </a:bodyPr>
          <a:lstStyle/>
          <a:p>
            <a:pPr marL="0" indent="0">
              <a:buNone/>
            </a:pPr>
            <a:r>
              <a:rPr lang="en-GB" sz="2200" b="1" dirty="0">
                <a:solidFill>
                  <a:schemeClr val="tx1"/>
                </a:solidFill>
              </a:rPr>
              <a:t>WASTE MANAGEMENT</a:t>
            </a:r>
            <a:endParaRPr lang="en-ZA" sz="2200" dirty="0">
              <a:solidFill>
                <a:schemeClr val="tx1"/>
              </a:solidFill>
            </a:endParaRPr>
          </a:p>
          <a:p>
            <a:pPr marL="0" indent="0">
              <a:buNone/>
            </a:pPr>
            <a:r>
              <a:rPr lang="en-ZA" sz="2200" dirty="0"/>
              <a:t>SALGA </a:t>
            </a:r>
            <a:r>
              <a:rPr lang="en-GB" sz="2200" dirty="0"/>
              <a:t>supported 13 municipalities to draft waste management bylaws currently awaiting approval from various councils. </a:t>
            </a:r>
            <a:endParaRPr lang="en-ZA" sz="2200" dirty="0"/>
          </a:p>
          <a:p>
            <a:pPr marL="0" indent="0">
              <a:buNone/>
            </a:pPr>
            <a:r>
              <a:rPr lang="en-GB" sz="2200" b="1" dirty="0"/>
              <a:t>IMPACT </a:t>
            </a:r>
            <a:endParaRPr lang="en-ZA" sz="2200" dirty="0"/>
          </a:p>
          <a:p>
            <a:pPr lvl="0"/>
            <a:r>
              <a:rPr lang="en-GB" sz="2200" dirty="0"/>
              <a:t>Improved local regulation for waste management </a:t>
            </a:r>
          </a:p>
          <a:p>
            <a:pPr lvl="0"/>
            <a:r>
              <a:rPr lang="en-GB" sz="2200" dirty="0"/>
              <a:t>Municipalities will benefit from the updated bylaws </a:t>
            </a:r>
            <a:endParaRPr lang="en-ZA" sz="2200" dirty="0"/>
          </a:p>
          <a:p>
            <a:pPr marL="0" indent="0">
              <a:buNone/>
            </a:pPr>
            <a:endParaRPr lang="en-US" dirty="0"/>
          </a:p>
        </p:txBody>
      </p:sp>
      <p:sp>
        <p:nvSpPr>
          <p:cNvPr id="5" name="Content Placeholder 12">
            <a:extLst>
              <a:ext uri="{FF2B5EF4-FFF2-40B4-BE49-F238E27FC236}">
                <a16:creationId xmlns:a16="http://schemas.microsoft.com/office/drawing/2014/main" id="{96F1B8FD-DEEE-4F22-986D-E78C47F1BB29}"/>
              </a:ext>
            </a:extLst>
          </p:cNvPr>
          <p:cNvSpPr txBox="1">
            <a:spLocks/>
          </p:cNvSpPr>
          <p:nvPr/>
        </p:nvSpPr>
        <p:spPr>
          <a:xfrm>
            <a:off x="5314950" y="1162229"/>
            <a:ext cx="6466972" cy="4851295"/>
          </a:xfrm>
          <a:prstGeom prst="rect">
            <a:avLst/>
          </a:prstGeom>
          <a:ln>
            <a:solidFill>
              <a:schemeClr val="tx1"/>
            </a:solidFill>
          </a:ln>
        </p:spPr>
        <p:txBody>
          <a:bodyPr vert="horz" lIns="91440" tIns="45720" rIns="91440" bIns="45720" rtlCol="0">
            <a:normAutofit/>
          </a:bodyPr>
          <a:lstStyle>
            <a:lvl1pPr marL="275537" indent="-275537" algn="l" defTabSz="367383" rtl="0" eaLnBrk="1" latinLnBrk="0" hangingPunct="1">
              <a:spcBef>
                <a:spcPts val="964"/>
              </a:spcBef>
              <a:buFont typeface="Arial"/>
              <a:buChar char="•"/>
              <a:defRPr sz="2571" kern="1200">
                <a:solidFill>
                  <a:schemeClr val="accent6"/>
                </a:solidFill>
                <a:latin typeface="Foco" panose="020B0504050202020203" pitchFamily="34" charset="0"/>
                <a:ea typeface="+mn-ea"/>
                <a:cs typeface="Foco" panose="020B0504050202020203" pitchFamily="34" charset="0"/>
              </a:defRPr>
            </a:lvl1pPr>
            <a:lvl2pPr marL="596997" indent="-229614" algn="l" defTabSz="367383" rtl="0" eaLnBrk="1" latinLnBrk="0" hangingPunct="1">
              <a:spcBef>
                <a:spcPts val="964"/>
              </a:spcBef>
              <a:buFont typeface="Arial"/>
              <a:buChar char="–"/>
              <a:defRPr sz="2250" kern="1200">
                <a:solidFill>
                  <a:schemeClr val="accent6"/>
                </a:solidFill>
                <a:latin typeface="Foco" panose="020B0504050202020203" pitchFamily="34" charset="0"/>
                <a:ea typeface="+mn-ea"/>
                <a:cs typeface="Foco" panose="020B0504050202020203" pitchFamily="34" charset="0"/>
              </a:defRPr>
            </a:lvl2pPr>
            <a:lvl3pPr marL="918458" indent="-183692" algn="l" defTabSz="367383" rtl="0" eaLnBrk="1" latinLnBrk="0" hangingPunct="1">
              <a:spcBef>
                <a:spcPts val="964"/>
              </a:spcBef>
              <a:buFont typeface="Arial"/>
              <a:buChar char="•"/>
              <a:defRPr sz="1929" kern="1200">
                <a:solidFill>
                  <a:schemeClr val="accent6"/>
                </a:solidFill>
                <a:latin typeface="Foco" panose="020B0504050202020203" pitchFamily="34" charset="0"/>
                <a:ea typeface="+mn-ea"/>
                <a:cs typeface="Foco" panose="020B0504050202020203" pitchFamily="34" charset="0"/>
              </a:defRPr>
            </a:lvl3pPr>
            <a:lvl4pPr marL="1285841" indent="-183692" algn="l" defTabSz="367383" rtl="0" eaLnBrk="1" latinLnBrk="0" hangingPunct="1">
              <a:spcBef>
                <a:spcPts val="964"/>
              </a:spcBef>
              <a:buFont typeface="Arial"/>
              <a:buChar char="–"/>
              <a:defRPr sz="1607" kern="1200">
                <a:solidFill>
                  <a:schemeClr val="accent6"/>
                </a:solidFill>
                <a:latin typeface="Foco" panose="020B0504050202020203" pitchFamily="34" charset="0"/>
                <a:ea typeface="+mn-ea"/>
                <a:cs typeface="Foco" panose="020B0504050202020203" pitchFamily="34" charset="0"/>
              </a:defRPr>
            </a:lvl4pPr>
            <a:lvl5pPr marL="1653224" indent="-183692" algn="l" defTabSz="367383" rtl="0" eaLnBrk="1" latinLnBrk="0" hangingPunct="1">
              <a:spcBef>
                <a:spcPts val="964"/>
              </a:spcBef>
              <a:buFont typeface="Arial"/>
              <a:buChar char="»"/>
              <a:defRPr sz="1607" kern="1200">
                <a:solidFill>
                  <a:schemeClr val="accent6"/>
                </a:solidFill>
                <a:latin typeface="Foco" panose="020B0504050202020203" pitchFamily="34" charset="0"/>
                <a:ea typeface="+mn-ea"/>
                <a:cs typeface="Foco" panose="020B0504050202020203" pitchFamily="34" charset="0"/>
              </a:defRPr>
            </a:lvl5pPr>
            <a:lvl6pPr marL="2020607" indent="-183692" algn="l" defTabSz="367383" rtl="0" eaLnBrk="1" latinLnBrk="0" hangingPunct="1">
              <a:spcBef>
                <a:spcPct val="20000"/>
              </a:spcBef>
              <a:buFont typeface="Arial"/>
              <a:buChar char="•"/>
              <a:defRPr sz="1607" kern="1200">
                <a:solidFill>
                  <a:schemeClr val="tx1"/>
                </a:solidFill>
                <a:latin typeface="+mn-lt"/>
                <a:ea typeface="+mn-ea"/>
                <a:cs typeface="+mn-cs"/>
              </a:defRPr>
            </a:lvl6pPr>
            <a:lvl7pPr marL="2387990" indent="-183692" algn="l" defTabSz="367383" rtl="0" eaLnBrk="1" latinLnBrk="0" hangingPunct="1">
              <a:spcBef>
                <a:spcPct val="20000"/>
              </a:spcBef>
              <a:buFont typeface="Arial"/>
              <a:buChar char="•"/>
              <a:defRPr sz="1607" kern="1200">
                <a:solidFill>
                  <a:schemeClr val="tx1"/>
                </a:solidFill>
                <a:latin typeface="+mn-lt"/>
                <a:ea typeface="+mn-ea"/>
                <a:cs typeface="+mn-cs"/>
              </a:defRPr>
            </a:lvl7pPr>
            <a:lvl8pPr marL="2755373" indent="-183692" algn="l" defTabSz="367383" rtl="0" eaLnBrk="1" latinLnBrk="0" hangingPunct="1">
              <a:spcBef>
                <a:spcPct val="20000"/>
              </a:spcBef>
              <a:buFont typeface="Arial"/>
              <a:buChar char="•"/>
              <a:defRPr sz="1607" kern="1200">
                <a:solidFill>
                  <a:schemeClr val="tx1"/>
                </a:solidFill>
                <a:latin typeface="+mn-lt"/>
                <a:ea typeface="+mn-ea"/>
                <a:cs typeface="+mn-cs"/>
              </a:defRPr>
            </a:lvl8pPr>
            <a:lvl9pPr marL="3122756" indent="-183692" algn="l" defTabSz="367383" rtl="0" eaLnBrk="1" latinLnBrk="0" hangingPunct="1">
              <a:spcBef>
                <a:spcPct val="20000"/>
              </a:spcBef>
              <a:buFont typeface="Arial"/>
              <a:buChar char="•"/>
              <a:defRPr sz="1607" kern="1200">
                <a:solidFill>
                  <a:schemeClr val="tx1"/>
                </a:solidFill>
                <a:latin typeface="+mn-lt"/>
                <a:ea typeface="+mn-ea"/>
                <a:cs typeface="+mn-cs"/>
              </a:defRPr>
            </a:lvl9pPr>
          </a:lstStyle>
          <a:p>
            <a:pPr marL="0" indent="0">
              <a:buFont typeface="Arial"/>
              <a:buNone/>
            </a:pPr>
            <a:r>
              <a:rPr lang="en-GB" sz="2000" b="1">
                <a:solidFill>
                  <a:srgbClr val="F06D19"/>
                </a:solidFill>
              </a:rPr>
              <a:t>PROCUREMENT OF SPECIALISED WASTE MANAGEMENT EQUIPMENT</a:t>
            </a:r>
            <a:endParaRPr lang="en-ZA" sz="2000">
              <a:solidFill>
                <a:srgbClr val="F06D19"/>
              </a:solidFill>
            </a:endParaRPr>
          </a:p>
          <a:p>
            <a:r>
              <a:rPr lang="en-GB" sz="2000">
                <a:solidFill>
                  <a:srgbClr val="000000"/>
                </a:solidFill>
              </a:rPr>
              <a:t>Amendment to the Municipal Infrastructure Grant (MIG) framework for municipalities to secure specialised waste management vehicles. </a:t>
            </a:r>
            <a:endParaRPr lang="en-ZA" sz="2000">
              <a:solidFill>
                <a:srgbClr val="000000"/>
              </a:solidFill>
            </a:endParaRPr>
          </a:p>
          <a:p>
            <a:r>
              <a:rPr lang="en-GB" sz="2000">
                <a:solidFill>
                  <a:srgbClr val="000000"/>
                </a:solidFill>
              </a:rPr>
              <a:t>Support to municipalities with MIG compliance, funding applications and procurement. </a:t>
            </a:r>
            <a:endParaRPr lang="en-ZA" sz="2000">
              <a:solidFill>
                <a:srgbClr val="000000"/>
              </a:solidFill>
            </a:endParaRPr>
          </a:p>
          <a:p>
            <a:r>
              <a:rPr lang="en-GB" sz="2000">
                <a:solidFill>
                  <a:srgbClr val="000000"/>
                </a:solidFill>
              </a:rPr>
              <a:t>Thirty-three municipalities across eight provinces applied to CoGTA for MIG funding for specialised waste management vehicles. </a:t>
            </a:r>
            <a:endParaRPr lang="en-ZA" sz="2000">
              <a:solidFill>
                <a:srgbClr val="000000"/>
              </a:solidFill>
            </a:endParaRPr>
          </a:p>
          <a:p>
            <a:pPr marL="0" indent="0">
              <a:buFont typeface="Arial"/>
              <a:buNone/>
            </a:pPr>
            <a:r>
              <a:rPr lang="en-GB" sz="2000" b="1">
                <a:solidFill>
                  <a:srgbClr val="000000"/>
                </a:solidFill>
              </a:rPr>
              <a:t>IMPACT </a:t>
            </a:r>
            <a:endParaRPr lang="en-ZA" sz="2000">
              <a:solidFill>
                <a:srgbClr val="000000"/>
              </a:solidFill>
            </a:endParaRPr>
          </a:p>
          <a:p>
            <a:r>
              <a:rPr lang="en-GB" sz="2000">
                <a:solidFill>
                  <a:srgbClr val="000000"/>
                </a:solidFill>
              </a:rPr>
              <a:t>Dramatic improvement in municipal waste management services. </a:t>
            </a:r>
            <a:endParaRPr lang="en-ZA" sz="2000">
              <a:solidFill>
                <a:srgbClr val="000000"/>
              </a:solidFill>
            </a:endParaRPr>
          </a:p>
          <a:p>
            <a:endParaRPr lang="en-US" sz="2400" dirty="0">
              <a:solidFill>
                <a:srgbClr val="000000"/>
              </a:solidFill>
            </a:endParaRPr>
          </a:p>
        </p:txBody>
      </p:sp>
      <p:sp>
        <p:nvSpPr>
          <p:cNvPr id="8" name="TextBox 7">
            <a:extLst>
              <a:ext uri="{FF2B5EF4-FFF2-40B4-BE49-F238E27FC236}">
                <a16:creationId xmlns:a16="http://schemas.microsoft.com/office/drawing/2014/main" id="{DE55111A-C950-4486-8A7B-461DA2A01DE3}"/>
              </a:ext>
            </a:extLst>
          </p:cNvPr>
          <p:cNvSpPr txBox="1"/>
          <p:nvPr/>
        </p:nvSpPr>
        <p:spPr>
          <a:xfrm>
            <a:off x="2266950" y="153073"/>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3333465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EF9608-5AAB-D44B-A2F9-C680C23E8924}"/>
              </a:ext>
            </a:extLst>
          </p:cNvPr>
          <p:cNvSpPr>
            <a:spLocks noGrp="1"/>
          </p:cNvSpPr>
          <p:nvPr>
            <p:ph type="sldNum" sz="quarter" idx="13"/>
          </p:nvPr>
        </p:nvSpPr>
        <p:spPr/>
        <p:txBody>
          <a:bodyPr/>
          <a:lstStyle/>
          <a:p>
            <a:fld id="{4CC04D4C-DC45-834A-A759-F6658CE957E3}" type="slidenum">
              <a:rPr lang="en-US" smtClean="0">
                <a:latin typeface="+mj-lt"/>
              </a:rPr>
              <a:pPr/>
              <a:t>2</a:t>
            </a:fld>
            <a:endParaRPr lang="en-US" dirty="0">
              <a:latin typeface="+mj-lt"/>
            </a:endParaRPr>
          </a:p>
        </p:txBody>
      </p:sp>
      <p:pic>
        <p:nvPicPr>
          <p:cNvPr id="6" name="Picture 5" descr="A screenshot of a computer&#10;&#10;Description automatically generated with medium confidence">
            <a:extLst>
              <a:ext uri="{FF2B5EF4-FFF2-40B4-BE49-F238E27FC236}">
                <a16:creationId xmlns:a16="http://schemas.microsoft.com/office/drawing/2014/main" id="{7D3D2920-3D62-1249-BB8F-DB7B88E49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139"/>
            <a:ext cx="12192000" cy="6858000"/>
          </a:xfrm>
          <a:prstGeom prst="rect">
            <a:avLst/>
          </a:prstGeom>
        </p:spPr>
      </p:pic>
      <p:sp>
        <p:nvSpPr>
          <p:cNvPr id="7" name="TextBox 6">
            <a:extLst>
              <a:ext uri="{FF2B5EF4-FFF2-40B4-BE49-F238E27FC236}">
                <a16:creationId xmlns:a16="http://schemas.microsoft.com/office/drawing/2014/main" id="{2AD89E54-68C9-FD4E-8B18-5814DAE43614}"/>
              </a:ext>
            </a:extLst>
          </p:cNvPr>
          <p:cNvSpPr txBox="1"/>
          <p:nvPr/>
        </p:nvSpPr>
        <p:spPr>
          <a:xfrm>
            <a:off x="1430767" y="1721224"/>
            <a:ext cx="4346089" cy="646331"/>
          </a:xfrm>
          <a:prstGeom prst="rect">
            <a:avLst/>
          </a:prstGeom>
          <a:noFill/>
        </p:spPr>
        <p:txBody>
          <a:bodyPr wrap="square" rtlCol="0">
            <a:spAutoFit/>
          </a:bodyPr>
          <a:lstStyle/>
          <a:p>
            <a:r>
              <a:rPr lang="en-US" dirty="0">
                <a:solidFill>
                  <a:schemeClr val="bg1"/>
                </a:solidFill>
                <a:latin typeface="+mj-lt"/>
              </a:rPr>
              <a:t>INTRODUCTION &amp; 2017-2022 STRATEGIC FOCUS</a:t>
            </a:r>
          </a:p>
        </p:txBody>
      </p:sp>
      <p:sp>
        <p:nvSpPr>
          <p:cNvPr id="8" name="TextBox 7">
            <a:extLst>
              <a:ext uri="{FF2B5EF4-FFF2-40B4-BE49-F238E27FC236}">
                <a16:creationId xmlns:a16="http://schemas.microsoft.com/office/drawing/2014/main" id="{3EA45F90-0D66-9C45-83F4-D082FCA77C25}"/>
              </a:ext>
            </a:extLst>
          </p:cNvPr>
          <p:cNvSpPr txBox="1"/>
          <p:nvPr/>
        </p:nvSpPr>
        <p:spPr>
          <a:xfrm>
            <a:off x="1430767" y="2893808"/>
            <a:ext cx="4346089" cy="369332"/>
          </a:xfrm>
          <a:prstGeom prst="rect">
            <a:avLst/>
          </a:prstGeom>
          <a:noFill/>
        </p:spPr>
        <p:txBody>
          <a:bodyPr wrap="square" rtlCol="0">
            <a:spAutoFit/>
          </a:bodyPr>
          <a:lstStyle/>
          <a:p>
            <a:r>
              <a:rPr lang="en-US" dirty="0">
                <a:solidFill>
                  <a:schemeClr val="bg1"/>
                </a:solidFill>
                <a:latin typeface="+mj-lt"/>
              </a:rPr>
              <a:t>2020 – 2021 AUDIT OUTCOME </a:t>
            </a:r>
          </a:p>
        </p:txBody>
      </p:sp>
      <p:sp>
        <p:nvSpPr>
          <p:cNvPr id="9" name="TextBox 8">
            <a:extLst>
              <a:ext uri="{FF2B5EF4-FFF2-40B4-BE49-F238E27FC236}">
                <a16:creationId xmlns:a16="http://schemas.microsoft.com/office/drawing/2014/main" id="{8FD11B59-02D4-8245-B364-4FEC4A8CB009}"/>
              </a:ext>
            </a:extLst>
          </p:cNvPr>
          <p:cNvSpPr txBox="1"/>
          <p:nvPr/>
        </p:nvSpPr>
        <p:spPr>
          <a:xfrm>
            <a:off x="1430767" y="4104946"/>
            <a:ext cx="4346089" cy="369332"/>
          </a:xfrm>
          <a:prstGeom prst="rect">
            <a:avLst/>
          </a:prstGeom>
          <a:noFill/>
        </p:spPr>
        <p:txBody>
          <a:bodyPr wrap="square" rtlCol="0">
            <a:spAutoFit/>
          </a:bodyPr>
          <a:lstStyle/>
          <a:p>
            <a:r>
              <a:rPr lang="en-US" dirty="0">
                <a:solidFill>
                  <a:schemeClr val="bg1"/>
                </a:solidFill>
                <a:latin typeface="+mj-lt"/>
              </a:rPr>
              <a:t>2020-2021 NON-FINANCIAL PERFORMANCE</a:t>
            </a:r>
          </a:p>
        </p:txBody>
      </p:sp>
      <p:sp>
        <p:nvSpPr>
          <p:cNvPr id="10" name="TextBox 9">
            <a:extLst>
              <a:ext uri="{FF2B5EF4-FFF2-40B4-BE49-F238E27FC236}">
                <a16:creationId xmlns:a16="http://schemas.microsoft.com/office/drawing/2014/main" id="{E2106EF7-C92F-5344-9A0B-28163CCE440E}"/>
              </a:ext>
            </a:extLst>
          </p:cNvPr>
          <p:cNvSpPr txBox="1"/>
          <p:nvPr/>
        </p:nvSpPr>
        <p:spPr>
          <a:xfrm>
            <a:off x="1430767" y="5288287"/>
            <a:ext cx="4346089" cy="369332"/>
          </a:xfrm>
          <a:prstGeom prst="rect">
            <a:avLst/>
          </a:prstGeom>
          <a:noFill/>
        </p:spPr>
        <p:txBody>
          <a:bodyPr wrap="square" rtlCol="0">
            <a:spAutoFit/>
          </a:bodyPr>
          <a:lstStyle/>
          <a:p>
            <a:r>
              <a:rPr lang="en-US" dirty="0">
                <a:solidFill>
                  <a:schemeClr val="bg1"/>
                </a:solidFill>
                <a:latin typeface="+mj-lt"/>
              </a:rPr>
              <a:t>2020-2021 FINANCIAL PERFORMANCE</a:t>
            </a:r>
          </a:p>
        </p:txBody>
      </p:sp>
      <p:sp>
        <p:nvSpPr>
          <p:cNvPr id="11" name="TextBox 10">
            <a:extLst>
              <a:ext uri="{FF2B5EF4-FFF2-40B4-BE49-F238E27FC236}">
                <a16:creationId xmlns:a16="http://schemas.microsoft.com/office/drawing/2014/main" id="{2ED250F9-B64F-A34D-88EC-F7D81FE8F211}"/>
              </a:ext>
            </a:extLst>
          </p:cNvPr>
          <p:cNvSpPr txBox="1"/>
          <p:nvPr/>
        </p:nvSpPr>
        <p:spPr>
          <a:xfrm>
            <a:off x="6970956" y="1721224"/>
            <a:ext cx="4346089" cy="646331"/>
          </a:xfrm>
          <a:prstGeom prst="rect">
            <a:avLst/>
          </a:prstGeom>
          <a:noFill/>
        </p:spPr>
        <p:txBody>
          <a:bodyPr wrap="square" rtlCol="0">
            <a:spAutoFit/>
          </a:bodyPr>
          <a:lstStyle/>
          <a:p>
            <a:r>
              <a:rPr lang="en-US" dirty="0" smtClean="0">
                <a:solidFill>
                  <a:schemeClr val="bg1"/>
                </a:solidFill>
                <a:latin typeface="+mj-lt"/>
              </a:rPr>
              <a:t>COMPLIANCE WITH COVID-19 REGULATIONS</a:t>
            </a:r>
            <a:endParaRPr lang="en-US" dirty="0">
              <a:solidFill>
                <a:schemeClr val="bg1"/>
              </a:solidFill>
              <a:latin typeface="+mj-lt"/>
            </a:endParaRPr>
          </a:p>
        </p:txBody>
      </p:sp>
      <p:sp>
        <p:nvSpPr>
          <p:cNvPr id="12" name="TextBox 11">
            <a:extLst>
              <a:ext uri="{FF2B5EF4-FFF2-40B4-BE49-F238E27FC236}">
                <a16:creationId xmlns:a16="http://schemas.microsoft.com/office/drawing/2014/main" id="{B1B68BE8-F383-4A44-A68B-9766ABD4DC2E}"/>
              </a:ext>
            </a:extLst>
          </p:cNvPr>
          <p:cNvSpPr txBox="1"/>
          <p:nvPr/>
        </p:nvSpPr>
        <p:spPr>
          <a:xfrm>
            <a:off x="6970956" y="2893808"/>
            <a:ext cx="4346089" cy="646331"/>
          </a:xfrm>
          <a:prstGeom prst="rect">
            <a:avLst/>
          </a:prstGeom>
          <a:noFill/>
        </p:spPr>
        <p:txBody>
          <a:bodyPr wrap="square" rtlCol="0">
            <a:spAutoFit/>
          </a:bodyPr>
          <a:lstStyle/>
          <a:p>
            <a:r>
              <a:rPr lang="en-US" dirty="0" smtClean="0">
                <a:solidFill>
                  <a:schemeClr val="bg1"/>
                </a:solidFill>
                <a:latin typeface="+mj-lt"/>
              </a:rPr>
              <a:t>IMPACT OF LOCAL GOVERNMENT TRANSITION</a:t>
            </a:r>
            <a:endParaRPr lang="en-US" dirty="0">
              <a:solidFill>
                <a:schemeClr val="bg1"/>
              </a:solidFill>
              <a:latin typeface="+mj-lt"/>
            </a:endParaRPr>
          </a:p>
        </p:txBody>
      </p:sp>
      <p:sp>
        <p:nvSpPr>
          <p:cNvPr id="13" name="TextBox 12">
            <a:extLst>
              <a:ext uri="{FF2B5EF4-FFF2-40B4-BE49-F238E27FC236}">
                <a16:creationId xmlns:a16="http://schemas.microsoft.com/office/drawing/2014/main" id="{B6063ED2-3E80-194A-916A-089C0138725F}"/>
              </a:ext>
            </a:extLst>
          </p:cNvPr>
          <p:cNvSpPr txBox="1"/>
          <p:nvPr/>
        </p:nvSpPr>
        <p:spPr>
          <a:xfrm>
            <a:off x="6970956" y="4104946"/>
            <a:ext cx="4346089" cy="369332"/>
          </a:xfrm>
          <a:prstGeom prst="rect">
            <a:avLst/>
          </a:prstGeom>
          <a:noFill/>
        </p:spPr>
        <p:txBody>
          <a:bodyPr wrap="square" rtlCol="0">
            <a:spAutoFit/>
          </a:bodyPr>
          <a:lstStyle/>
          <a:p>
            <a:r>
              <a:rPr lang="en-US" dirty="0">
                <a:solidFill>
                  <a:schemeClr val="bg1"/>
                </a:solidFill>
                <a:latin typeface="+mj-lt"/>
              </a:rPr>
              <a:t>SALGA’s </a:t>
            </a:r>
            <a:r>
              <a:rPr lang="en-US" dirty="0" smtClean="0">
                <a:solidFill>
                  <a:schemeClr val="bg1"/>
                </a:solidFill>
                <a:latin typeface="+mj-lt"/>
              </a:rPr>
              <a:t>RESPONSE</a:t>
            </a:r>
            <a:endParaRPr lang="en-US" dirty="0">
              <a:solidFill>
                <a:schemeClr val="bg1"/>
              </a:solidFill>
              <a:latin typeface="+mj-lt"/>
            </a:endParaRPr>
          </a:p>
        </p:txBody>
      </p:sp>
      <p:sp>
        <p:nvSpPr>
          <p:cNvPr id="14" name="TextBox 13">
            <a:extLst>
              <a:ext uri="{FF2B5EF4-FFF2-40B4-BE49-F238E27FC236}">
                <a16:creationId xmlns:a16="http://schemas.microsoft.com/office/drawing/2014/main" id="{B36DAC8E-1319-284E-B256-5CE0CF01BFBB}"/>
              </a:ext>
            </a:extLst>
          </p:cNvPr>
          <p:cNvSpPr txBox="1"/>
          <p:nvPr/>
        </p:nvSpPr>
        <p:spPr>
          <a:xfrm>
            <a:off x="6970956" y="5288287"/>
            <a:ext cx="4346089" cy="369332"/>
          </a:xfrm>
          <a:prstGeom prst="rect">
            <a:avLst/>
          </a:prstGeom>
          <a:noFill/>
        </p:spPr>
        <p:txBody>
          <a:bodyPr wrap="square" rtlCol="0">
            <a:spAutoFit/>
          </a:bodyPr>
          <a:lstStyle/>
          <a:p>
            <a:r>
              <a:rPr lang="en-US" dirty="0">
                <a:solidFill>
                  <a:schemeClr val="bg1"/>
                </a:solidFill>
                <a:latin typeface="+mj-lt"/>
              </a:rPr>
              <a:t>RECOMMENDATIONS</a:t>
            </a:r>
          </a:p>
        </p:txBody>
      </p:sp>
      <p:sp>
        <p:nvSpPr>
          <p:cNvPr id="15" name="TextBox 14">
            <a:extLst>
              <a:ext uri="{FF2B5EF4-FFF2-40B4-BE49-F238E27FC236}">
                <a16:creationId xmlns:a16="http://schemas.microsoft.com/office/drawing/2014/main" id="{869E3FFF-EF12-9845-8949-9D7D25A3B3B3}"/>
              </a:ext>
            </a:extLst>
          </p:cNvPr>
          <p:cNvSpPr txBox="1"/>
          <p:nvPr/>
        </p:nvSpPr>
        <p:spPr>
          <a:xfrm>
            <a:off x="2362199" y="492268"/>
            <a:ext cx="7725009" cy="523220"/>
          </a:xfrm>
          <a:prstGeom prst="rect">
            <a:avLst/>
          </a:prstGeom>
          <a:noFill/>
        </p:spPr>
        <p:txBody>
          <a:bodyPr wrap="square" rtlCol="0">
            <a:spAutoFit/>
          </a:bodyPr>
          <a:lstStyle/>
          <a:p>
            <a:pPr algn="ctr"/>
            <a:r>
              <a:rPr lang="en-US" sz="2800" b="1" dirty="0">
                <a:latin typeface="+mj-lt"/>
              </a:rPr>
              <a:t>PRESENTATION OUTLINE</a:t>
            </a:r>
          </a:p>
        </p:txBody>
      </p:sp>
    </p:spTree>
    <p:extLst>
      <p:ext uri="{BB962C8B-B14F-4D97-AF65-F5344CB8AC3E}">
        <p14:creationId xmlns:p14="http://schemas.microsoft.com/office/powerpoint/2010/main" val="4007131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095038-770B-4624-AB99-ACB00B3C5921}"/>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20</a:t>
            </a:fld>
            <a:endParaRPr lang="en-US" dirty="0">
              <a:solidFill>
                <a:prstClr val="black"/>
              </a:solidFill>
            </a:endParaRPr>
          </a:p>
        </p:txBody>
      </p:sp>
      <p:sp>
        <p:nvSpPr>
          <p:cNvPr id="12" name="Content Placeholder 11">
            <a:extLst>
              <a:ext uri="{FF2B5EF4-FFF2-40B4-BE49-F238E27FC236}">
                <a16:creationId xmlns:a16="http://schemas.microsoft.com/office/drawing/2014/main" id="{D774B81A-4B07-0543-998A-B42A1553CC76}"/>
              </a:ext>
            </a:extLst>
          </p:cNvPr>
          <p:cNvSpPr>
            <a:spLocks noGrp="1"/>
          </p:cNvSpPr>
          <p:nvPr>
            <p:ph sz="quarter" idx="10"/>
          </p:nvPr>
        </p:nvSpPr>
        <p:spPr>
          <a:xfrm>
            <a:off x="286870" y="1166759"/>
            <a:ext cx="11495052" cy="4965100"/>
          </a:xfrm>
        </p:spPr>
        <p:txBody>
          <a:bodyPr>
            <a:normAutofit fontScale="55000" lnSpcReduction="20000"/>
          </a:bodyPr>
          <a:lstStyle/>
          <a:p>
            <a:pPr marL="0" indent="0">
              <a:buNone/>
            </a:pPr>
            <a:r>
              <a:rPr lang="en-GB" sz="4000" b="1" dirty="0">
                <a:solidFill>
                  <a:schemeClr val="tx1"/>
                </a:solidFill>
              </a:rPr>
              <a:t>TRANSPORTATION</a:t>
            </a:r>
            <a:endParaRPr lang="en-ZA" sz="4000" dirty="0">
              <a:solidFill>
                <a:schemeClr val="tx1"/>
              </a:solidFill>
            </a:endParaRPr>
          </a:p>
          <a:p>
            <a:pPr lvl="0"/>
            <a:r>
              <a:rPr lang="en-GB" sz="4000" dirty="0"/>
              <a:t>Developed Practical guide for municipalities to adopt a consistent approach to planning, managing and delivering standardised multimodal public transport facilities. </a:t>
            </a:r>
            <a:endParaRPr lang="en-ZA" sz="4000" dirty="0"/>
          </a:p>
          <a:p>
            <a:pPr lvl="0"/>
            <a:r>
              <a:rPr lang="en-GB" sz="4000" dirty="0"/>
              <a:t>Guide provides municipalities with:</a:t>
            </a:r>
            <a:endParaRPr lang="en-ZA" sz="4000" dirty="0"/>
          </a:p>
          <a:p>
            <a:pPr lvl="1"/>
            <a:r>
              <a:rPr lang="en-GB" sz="4000" dirty="0"/>
              <a:t>Design principles and guidelines, management prerequisites, municipal regulatory instruments to standardise operations and facilities</a:t>
            </a:r>
            <a:endParaRPr lang="en-ZA" sz="4000" dirty="0"/>
          </a:p>
          <a:p>
            <a:pPr lvl="1"/>
            <a:r>
              <a:rPr lang="en-GB" sz="4000" dirty="0"/>
              <a:t>Information on safety, security and management structures, stakeholder accountability, accounting and paying for services and maintenance. </a:t>
            </a:r>
            <a:endParaRPr lang="en-ZA" sz="4000" dirty="0"/>
          </a:p>
          <a:p>
            <a:pPr marL="0" indent="0">
              <a:buNone/>
            </a:pPr>
            <a:r>
              <a:rPr lang="en-GB" sz="4000" b="1" dirty="0"/>
              <a:t>IMPACT </a:t>
            </a:r>
            <a:endParaRPr lang="en-ZA" sz="4000" dirty="0"/>
          </a:p>
          <a:p>
            <a:pPr lvl="0"/>
            <a:r>
              <a:rPr lang="en-GB" sz="4000" dirty="0"/>
              <a:t>Improved public and user appeal, ease, comfort and safety.</a:t>
            </a:r>
            <a:endParaRPr lang="en-ZA" sz="4000" dirty="0"/>
          </a:p>
          <a:p>
            <a:pPr lvl="0"/>
            <a:r>
              <a:rPr lang="en-GB" sz="4000" dirty="0"/>
              <a:t>Municipal accountability for assets ownership, management and maintenance.</a:t>
            </a:r>
            <a:endParaRPr lang="en-ZA" sz="4000" dirty="0"/>
          </a:p>
          <a:p>
            <a:pPr lvl="0"/>
            <a:r>
              <a:rPr lang="en-GB" sz="4000" dirty="0"/>
              <a:t>Municipal benefit from inclusive stakeholder engagement and coordinated planning, standardised management principles, structures and systems of accountability and compliance measures to sustain standards and key institutional dependencies.</a:t>
            </a:r>
            <a:endParaRPr lang="en-ZA" sz="4000" dirty="0"/>
          </a:p>
          <a:p>
            <a:endParaRPr lang="en-US" dirty="0"/>
          </a:p>
        </p:txBody>
      </p:sp>
      <p:sp>
        <p:nvSpPr>
          <p:cNvPr id="7" name="TextBox 6">
            <a:extLst>
              <a:ext uri="{FF2B5EF4-FFF2-40B4-BE49-F238E27FC236}">
                <a16:creationId xmlns:a16="http://schemas.microsoft.com/office/drawing/2014/main" id="{20AEFFA2-B78F-4684-A4C2-2DDC61F40EA9}"/>
              </a:ext>
            </a:extLst>
          </p:cNvPr>
          <p:cNvSpPr txBox="1"/>
          <p:nvPr/>
        </p:nvSpPr>
        <p:spPr>
          <a:xfrm>
            <a:off x="2266950" y="153073"/>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389816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4CC4A6-5ACC-42BA-B56A-E162FBC168B6}"/>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21</a:t>
            </a:fld>
            <a:endParaRPr lang="en-US" dirty="0">
              <a:solidFill>
                <a:prstClr val="black"/>
              </a:solidFill>
            </a:endParaRPr>
          </a:p>
        </p:txBody>
      </p:sp>
      <p:sp>
        <p:nvSpPr>
          <p:cNvPr id="6" name="Content Placeholder 5">
            <a:extLst>
              <a:ext uri="{FF2B5EF4-FFF2-40B4-BE49-F238E27FC236}">
                <a16:creationId xmlns:a16="http://schemas.microsoft.com/office/drawing/2014/main" id="{D3AEEEB2-CB9B-6945-BF34-B7DC6DB0C56E}"/>
              </a:ext>
            </a:extLst>
          </p:cNvPr>
          <p:cNvSpPr>
            <a:spLocks noGrp="1"/>
          </p:cNvSpPr>
          <p:nvPr>
            <p:ph sz="quarter" idx="10"/>
          </p:nvPr>
        </p:nvSpPr>
        <p:spPr>
          <a:xfrm>
            <a:off x="248300" y="1201513"/>
            <a:ext cx="11533621" cy="4951861"/>
          </a:xfrm>
        </p:spPr>
        <p:txBody>
          <a:bodyPr>
            <a:normAutofit/>
          </a:bodyPr>
          <a:lstStyle/>
          <a:p>
            <a:pPr marL="0" indent="0">
              <a:buNone/>
            </a:pPr>
            <a:r>
              <a:rPr lang="en-GB" sz="2200" b="1" dirty="0">
                <a:solidFill>
                  <a:schemeClr val="tx1"/>
                </a:solidFill>
              </a:rPr>
              <a:t>ELECTRICITY: NEW GENERATION CAPACITY REGULATIONS</a:t>
            </a:r>
            <a:endParaRPr lang="en-ZA" sz="2200" dirty="0">
              <a:solidFill>
                <a:schemeClr val="tx1"/>
              </a:solidFill>
            </a:endParaRPr>
          </a:p>
          <a:p>
            <a:pPr marL="0" indent="0">
              <a:buNone/>
            </a:pPr>
            <a:r>
              <a:rPr lang="en-GB" sz="2200" b="1" dirty="0"/>
              <a:t>Key achievements</a:t>
            </a:r>
            <a:endParaRPr lang="en-ZA" sz="2200" dirty="0"/>
          </a:p>
          <a:p>
            <a:pPr lvl="0"/>
            <a:r>
              <a:rPr lang="en-GB" sz="2200" dirty="0"/>
              <a:t>Submitted consolidated input on the Draft Regulations Amending the Electricity Regulations on New Generation Capacity.</a:t>
            </a:r>
            <a:endParaRPr lang="en-ZA" sz="2200" dirty="0"/>
          </a:p>
          <a:p>
            <a:pPr lvl="0"/>
            <a:r>
              <a:rPr lang="en-GB" sz="2200" dirty="0"/>
              <a:t>Developed implementation guidelines for municipal renewable energy projects aligned with the amended legislation.</a:t>
            </a:r>
            <a:endParaRPr lang="en-ZA" sz="2200" dirty="0"/>
          </a:p>
          <a:p>
            <a:pPr marL="0" indent="0">
              <a:buNone/>
            </a:pPr>
            <a:r>
              <a:rPr lang="en-GB" sz="2200" b="1" dirty="0"/>
              <a:t>IMPACT</a:t>
            </a:r>
            <a:endParaRPr lang="en-ZA" sz="2200" dirty="0"/>
          </a:p>
          <a:p>
            <a:pPr lvl="0"/>
            <a:r>
              <a:rPr lang="en-GB" sz="2200" dirty="0"/>
              <a:t>Municipalities can procure new generation capacity from independent power producers (IPPs).</a:t>
            </a:r>
            <a:endParaRPr lang="en-ZA" sz="2200" dirty="0"/>
          </a:p>
          <a:p>
            <a:pPr lvl="0"/>
            <a:r>
              <a:rPr lang="en-GB" sz="2200" dirty="0"/>
              <a:t>Guidelines enable municipalities to implement renewable energy projects more effectively. </a:t>
            </a:r>
            <a:endParaRPr lang="en-ZA" sz="2200" dirty="0"/>
          </a:p>
          <a:p>
            <a:endParaRPr lang="en-US" dirty="0"/>
          </a:p>
        </p:txBody>
      </p:sp>
      <p:sp>
        <p:nvSpPr>
          <p:cNvPr id="7" name="TextBox 6">
            <a:extLst>
              <a:ext uri="{FF2B5EF4-FFF2-40B4-BE49-F238E27FC236}">
                <a16:creationId xmlns:a16="http://schemas.microsoft.com/office/drawing/2014/main" id="{AFAD92D0-A2AE-457A-B3D7-1E1E992258C7}"/>
              </a:ext>
            </a:extLst>
          </p:cNvPr>
          <p:cNvSpPr txBox="1"/>
          <p:nvPr/>
        </p:nvSpPr>
        <p:spPr>
          <a:xfrm>
            <a:off x="2266950" y="153073"/>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2035712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2C09DD-C6DB-44F6-B611-A44A54BC3AD7}"/>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22</a:t>
            </a:fld>
            <a:endParaRPr lang="en-US" dirty="0">
              <a:solidFill>
                <a:prstClr val="black"/>
              </a:solidFill>
            </a:endParaRPr>
          </a:p>
        </p:txBody>
      </p:sp>
      <p:sp>
        <p:nvSpPr>
          <p:cNvPr id="16" name="Content Placeholder 5">
            <a:extLst>
              <a:ext uri="{FF2B5EF4-FFF2-40B4-BE49-F238E27FC236}">
                <a16:creationId xmlns:a16="http://schemas.microsoft.com/office/drawing/2014/main" id="{1DADBA04-8D5C-8C46-8871-006ECC5A9FC1}"/>
              </a:ext>
            </a:extLst>
          </p:cNvPr>
          <p:cNvSpPr>
            <a:spLocks noGrp="1"/>
          </p:cNvSpPr>
          <p:nvPr>
            <p:ph sz="quarter" idx="10"/>
          </p:nvPr>
        </p:nvSpPr>
        <p:spPr>
          <a:xfrm>
            <a:off x="280418" y="1197619"/>
            <a:ext cx="11682086" cy="4934239"/>
          </a:xfrm>
        </p:spPr>
        <p:txBody>
          <a:bodyPr>
            <a:normAutofit fontScale="85000" lnSpcReduction="20000"/>
          </a:bodyPr>
          <a:lstStyle/>
          <a:p>
            <a:pPr marL="0" indent="0">
              <a:buNone/>
            </a:pPr>
            <a:r>
              <a:rPr lang="en-GB" b="1" dirty="0">
                <a:solidFill>
                  <a:schemeClr val="tx1"/>
                </a:solidFill>
              </a:rPr>
              <a:t>SERVICE DELIVERY AGREEMENT ON BULK ELECTRICITY RETICULATION AND DISTRIBUTION</a:t>
            </a:r>
            <a:endParaRPr lang="en-ZA" dirty="0">
              <a:solidFill>
                <a:schemeClr val="tx1"/>
              </a:solidFill>
            </a:endParaRPr>
          </a:p>
          <a:p>
            <a:pPr marL="0" indent="0">
              <a:buNone/>
            </a:pPr>
            <a:r>
              <a:rPr lang="en-GB" b="1" dirty="0"/>
              <a:t>Key achievements</a:t>
            </a:r>
            <a:endParaRPr lang="en-ZA" dirty="0"/>
          </a:p>
          <a:p>
            <a:pPr lvl="0"/>
            <a:r>
              <a:rPr lang="en-GB" dirty="0"/>
              <a:t>Developed Service Delivery Agreement (SDA) terms of reference, identified legal risks and complied draft Legal and Regulatory Risks Report.</a:t>
            </a:r>
            <a:endParaRPr lang="en-ZA" dirty="0"/>
          </a:p>
          <a:p>
            <a:pPr lvl="0"/>
            <a:r>
              <a:rPr lang="en-GB" dirty="0"/>
              <a:t>Submitted an alternative to Eskom’s active partnering proposal for indebted municipalities</a:t>
            </a:r>
            <a:endParaRPr lang="en-ZA" dirty="0"/>
          </a:p>
          <a:p>
            <a:pPr lvl="0"/>
            <a:r>
              <a:rPr lang="en-GB" dirty="0"/>
              <a:t>Compiled a draft SDA framework, aligned with the Municipal Systems Act, 32 of 2000, to negotiate Eskom’s active partnering proposal. </a:t>
            </a:r>
            <a:endParaRPr lang="en-ZA" dirty="0"/>
          </a:p>
          <a:p>
            <a:pPr marL="0" indent="0">
              <a:buNone/>
            </a:pPr>
            <a:r>
              <a:rPr lang="en-GB" b="1" dirty="0"/>
              <a:t>IMPACT </a:t>
            </a:r>
            <a:endParaRPr lang="en-ZA" dirty="0"/>
          </a:p>
          <a:p>
            <a:pPr lvl="0"/>
            <a:r>
              <a:rPr lang="en-GB" dirty="0"/>
              <a:t>Invalidated some risks Eskom raised to signing the SDA to fast-track finalisation</a:t>
            </a:r>
            <a:endParaRPr lang="en-ZA" dirty="0"/>
          </a:p>
          <a:p>
            <a:pPr lvl="0"/>
            <a:r>
              <a:rPr lang="en-GB" dirty="0"/>
              <a:t>Eskom accepted the alternative to its active partnering proposal, which expedited the signing of the SDA.</a:t>
            </a:r>
            <a:endParaRPr lang="en-ZA" dirty="0"/>
          </a:p>
          <a:p>
            <a:pPr lvl="0"/>
            <a:r>
              <a:rPr lang="en-GB" dirty="0"/>
              <a:t>Eskom reneged on signing the SDA and complying with the 2018 Cabinet-approved Inter-Ministerial Task Team (IMTT) Advisory Panel recommendations. </a:t>
            </a:r>
            <a:endParaRPr lang="en-ZA" dirty="0"/>
          </a:p>
        </p:txBody>
      </p:sp>
      <p:sp>
        <p:nvSpPr>
          <p:cNvPr id="7" name="TextBox 6">
            <a:extLst>
              <a:ext uri="{FF2B5EF4-FFF2-40B4-BE49-F238E27FC236}">
                <a16:creationId xmlns:a16="http://schemas.microsoft.com/office/drawing/2014/main" id="{A59FF80E-FCD9-4AA6-8F94-56400B5C3CA9}"/>
              </a:ext>
            </a:extLst>
          </p:cNvPr>
          <p:cNvSpPr txBox="1"/>
          <p:nvPr/>
        </p:nvSpPr>
        <p:spPr>
          <a:xfrm>
            <a:off x="2266950" y="200698"/>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3885224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AC71FC-8FBB-4F1E-8D33-F51C2A142120}"/>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23</a:t>
            </a:fld>
            <a:endParaRPr lang="en-US" dirty="0">
              <a:solidFill>
                <a:prstClr val="black"/>
              </a:solidFill>
            </a:endParaRPr>
          </a:p>
        </p:txBody>
      </p:sp>
      <p:sp>
        <p:nvSpPr>
          <p:cNvPr id="6" name="Content Placeholder 5">
            <a:extLst>
              <a:ext uri="{FF2B5EF4-FFF2-40B4-BE49-F238E27FC236}">
                <a16:creationId xmlns:a16="http://schemas.microsoft.com/office/drawing/2014/main" id="{F0E60612-2B1C-324A-A3A1-40D39BB00376}"/>
              </a:ext>
            </a:extLst>
          </p:cNvPr>
          <p:cNvSpPr>
            <a:spLocks noGrp="1"/>
          </p:cNvSpPr>
          <p:nvPr>
            <p:ph sz="quarter" idx="10"/>
          </p:nvPr>
        </p:nvSpPr>
        <p:spPr>
          <a:xfrm>
            <a:off x="373488" y="1159099"/>
            <a:ext cx="11408434" cy="5022759"/>
          </a:xfrm>
          <a:ln>
            <a:solidFill>
              <a:schemeClr val="bg1"/>
            </a:solidFill>
          </a:ln>
        </p:spPr>
        <p:txBody>
          <a:bodyPr>
            <a:normAutofit/>
          </a:bodyPr>
          <a:lstStyle/>
          <a:p>
            <a:pPr marL="0" indent="0">
              <a:buNone/>
            </a:pPr>
            <a:r>
              <a:rPr lang="en-GB" sz="2000" b="1" dirty="0">
                <a:solidFill>
                  <a:schemeClr val="tx1"/>
                </a:solidFill>
              </a:rPr>
              <a:t>SMALL-SCALE EMBEDDED GENERATION </a:t>
            </a:r>
            <a:endParaRPr lang="en-ZA" sz="2000" dirty="0">
              <a:solidFill>
                <a:schemeClr val="tx1"/>
              </a:solidFill>
            </a:endParaRPr>
          </a:p>
          <a:p>
            <a:pPr lvl="0"/>
            <a:r>
              <a:rPr lang="en-GB" sz="2000" dirty="0"/>
              <a:t>SALGA/GIZ/Department of Mineral Resources and Energy (DMRE) technical support to municipalities accommodate safe and financially secure Small-Scale Embedded Generation (SSEG). </a:t>
            </a:r>
            <a:endParaRPr lang="en-ZA" sz="2000" dirty="0"/>
          </a:p>
          <a:p>
            <a:pPr lvl="0"/>
            <a:r>
              <a:rPr lang="en-GB" sz="2000" dirty="0"/>
              <a:t>Training webinars to inform decisions about integration and identify SSEG impact on municipal revenues and tariff settings. </a:t>
            </a:r>
          </a:p>
          <a:p>
            <a:pPr marL="0" lvl="0" indent="0">
              <a:buNone/>
            </a:pPr>
            <a:endParaRPr lang="en-ZA" sz="2000" dirty="0"/>
          </a:p>
          <a:p>
            <a:pPr marL="0" indent="0">
              <a:buNone/>
            </a:pPr>
            <a:r>
              <a:rPr lang="en-GB" sz="2000" b="1" dirty="0"/>
              <a:t>IMPACT</a:t>
            </a:r>
            <a:endParaRPr lang="en-ZA" sz="2000" dirty="0"/>
          </a:p>
          <a:p>
            <a:pPr lvl="0"/>
            <a:r>
              <a:rPr lang="en-GB" sz="2000" dirty="0"/>
              <a:t>43 municipalities benefitted from SSEG training.</a:t>
            </a:r>
            <a:endParaRPr lang="en-ZA" sz="2000" dirty="0"/>
          </a:p>
          <a:p>
            <a:pPr lvl="0"/>
            <a:r>
              <a:rPr lang="en-GB" sz="2000" dirty="0"/>
              <a:t>Municipal processes to accommodate SSEG in distribution networks and develop sensible SSEG tariffs.</a:t>
            </a:r>
            <a:endParaRPr lang="en-ZA" sz="2000" dirty="0"/>
          </a:p>
          <a:p>
            <a:endParaRPr lang="en-US" sz="2400" dirty="0"/>
          </a:p>
        </p:txBody>
      </p:sp>
      <p:sp>
        <p:nvSpPr>
          <p:cNvPr id="8" name="TextBox 7">
            <a:extLst>
              <a:ext uri="{FF2B5EF4-FFF2-40B4-BE49-F238E27FC236}">
                <a16:creationId xmlns:a16="http://schemas.microsoft.com/office/drawing/2014/main" id="{92BC5846-2BC9-4F4D-8C68-B603E53042FA}"/>
              </a:ext>
            </a:extLst>
          </p:cNvPr>
          <p:cNvSpPr txBox="1"/>
          <p:nvPr/>
        </p:nvSpPr>
        <p:spPr>
          <a:xfrm>
            <a:off x="2266950" y="200698"/>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1135667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53EEE-28C0-024F-9F07-6114953F9027}"/>
              </a:ext>
            </a:extLst>
          </p:cNvPr>
          <p:cNvSpPr>
            <a:spLocks noGrp="1"/>
          </p:cNvSpPr>
          <p:nvPr>
            <p:ph sz="quarter" idx="10"/>
          </p:nvPr>
        </p:nvSpPr>
        <p:spPr>
          <a:xfrm>
            <a:off x="284955" y="1302422"/>
            <a:ext cx="11214969" cy="4840193"/>
          </a:xfrm>
        </p:spPr>
        <p:txBody>
          <a:bodyPr>
            <a:normAutofit/>
          </a:bodyPr>
          <a:lstStyle/>
          <a:p>
            <a:pPr marL="0" indent="0">
              <a:buNone/>
            </a:pPr>
            <a:r>
              <a:rPr lang="en-GB" sz="2200" b="1" dirty="0">
                <a:solidFill>
                  <a:schemeClr val="tx1"/>
                </a:solidFill>
              </a:rPr>
              <a:t>CLIMATE CHANGE</a:t>
            </a:r>
            <a:endParaRPr lang="en-ZA" sz="2200" dirty="0">
              <a:solidFill>
                <a:schemeClr val="tx1"/>
              </a:solidFill>
            </a:endParaRPr>
          </a:p>
          <a:p>
            <a:r>
              <a:rPr lang="en-GB" sz="2200" dirty="0"/>
              <a:t>During the past five years, SALGA reviewed and supported the integration of climate change into municipal infrastructure planning and development.</a:t>
            </a:r>
            <a:endParaRPr lang="en-ZA" sz="2200" dirty="0"/>
          </a:p>
          <a:p>
            <a:pPr marL="0" indent="0">
              <a:buNone/>
            </a:pPr>
            <a:r>
              <a:rPr lang="en-GB" sz="2200" b="1" dirty="0"/>
              <a:t>Key achievements</a:t>
            </a:r>
            <a:endParaRPr lang="en-ZA" sz="2200" dirty="0"/>
          </a:p>
          <a:p>
            <a:pPr lvl="0"/>
            <a:r>
              <a:rPr lang="en-GB" sz="2200" dirty="0"/>
              <a:t>Climate change support programme focused on climate change concepts and response integration in municipal planning and operations.</a:t>
            </a:r>
            <a:endParaRPr lang="en-ZA" sz="2200" dirty="0"/>
          </a:p>
          <a:p>
            <a:pPr lvl="0"/>
            <a:r>
              <a:rPr lang="en-GB" sz="2200" dirty="0"/>
              <a:t>Developed a climate integration results matrix for the water, roads, transport, storm water and waste management sectors.</a:t>
            </a:r>
            <a:endParaRPr lang="en-ZA" sz="2200" dirty="0"/>
          </a:p>
          <a:p>
            <a:pPr marL="0" indent="0">
              <a:buNone/>
            </a:pPr>
            <a:r>
              <a:rPr lang="en-GB" sz="2200" b="1" dirty="0"/>
              <a:t>IMPACT</a:t>
            </a:r>
            <a:endParaRPr lang="en-ZA" sz="2200" dirty="0"/>
          </a:p>
          <a:p>
            <a:pPr lvl="0"/>
            <a:r>
              <a:rPr lang="en-GB" sz="2200" dirty="0"/>
              <a:t>Municipal engagement technically in climate change challenges.</a:t>
            </a:r>
            <a:endParaRPr lang="en-ZA" sz="2200" dirty="0"/>
          </a:p>
          <a:p>
            <a:pPr lvl="0"/>
            <a:r>
              <a:rPr lang="en-GB" sz="2200" dirty="0"/>
              <a:t>Climate change response plans for all district municipalities.</a:t>
            </a:r>
            <a:endParaRPr lang="en-ZA" sz="2200" dirty="0"/>
          </a:p>
          <a:p>
            <a:endParaRPr lang="en-US" dirty="0"/>
          </a:p>
        </p:txBody>
      </p:sp>
      <p:sp>
        <p:nvSpPr>
          <p:cNvPr id="4" name="Slide Number Placeholder 3">
            <a:extLst>
              <a:ext uri="{FF2B5EF4-FFF2-40B4-BE49-F238E27FC236}">
                <a16:creationId xmlns:a16="http://schemas.microsoft.com/office/drawing/2014/main" id="{51F75B7B-5342-7640-9727-8A2AF6B3360C}"/>
              </a:ext>
            </a:extLst>
          </p:cNvPr>
          <p:cNvSpPr>
            <a:spLocks noGrp="1"/>
          </p:cNvSpPr>
          <p:nvPr>
            <p:ph type="sldNum" sz="quarter" idx="13"/>
          </p:nvPr>
        </p:nvSpPr>
        <p:spPr/>
        <p:txBody>
          <a:bodyPr/>
          <a:lstStyle/>
          <a:p>
            <a:fld id="{4CC04D4C-DC45-834A-A759-F6658CE957E3}" type="slidenum">
              <a:rPr lang="en-US" smtClean="0">
                <a:solidFill>
                  <a:srgbClr val="000000"/>
                </a:solidFill>
              </a:rPr>
              <a:pPr/>
              <a:t>24</a:t>
            </a:fld>
            <a:endParaRPr lang="en-US" dirty="0">
              <a:solidFill>
                <a:srgbClr val="000000"/>
              </a:solidFill>
            </a:endParaRPr>
          </a:p>
        </p:txBody>
      </p:sp>
      <p:sp>
        <p:nvSpPr>
          <p:cNvPr id="7" name="TextBox 6">
            <a:extLst>
              <a:ext uri="{FF2B5EF4-FFF2-40B4-BE49-F238E27FC236}">
                <a16:creationId xmlns:a16="http://schemas.microsoft.com/office/drawing/2014/main" id="{DF1529B0-45B0-4A0B-A6E3-0C09BD5FAB65}"/>
              </a:ext>
            </a:extLst>
          </p:cNvPr>
          <p:cNvSpPr txBox="1"/>
          <p:nvPr/>
        </p:nvSpPr>
        <p:spPr>
          <a:xfrm>
            <a:off x="2266950" y="210223"/>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720838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1678DE-FD05-CB4E-A661-5561B22BC330}"/>
              </a:ext>
            </a:extLst>
          </p:cNvPr>
          <p:cNvSpPr>
            <a:spLocks noGrp="1"/>
          </p:cNvSpPr>
          <p:nvPr>
            <p:ph sz="quarter" idx="10"/>
          </p:nvPr>
        </p:nvSpPr>
        <p:spPr>
          <a:xfrm>
            <a:off x="284955" y="1147556"/>
            <a:ext cx="11214969" cy="5062744"/>
          </a:xfrm>
        </p:spPr>
        <p:txBody>
          <a:bodyPr>
            <a:noAutofit/>
          </a:bodyPr>
          <a:lstStyle/>
          <a:p>
            <a:pPr marL="0" indent="0">
              <a:buNone/>
            </a:pPr>
            <a:r>
              <a:rPr lang="en-GB" sz="2000" b="1" dirty="0">
                <a:solidFill>
                  <a:schemeClr val="tx1"/>
                </a:solidFill>
              </a:rPr>
              <a:t>LOCAL ECONOMIC DEVELOPMENT </a:t>
            </a:r>
            <a:endParaRPr lang="en-ZA" sz="2000" dirty="0">
              <a:solidFill>
                <a:schemeClr val="tx1"/>
              </a:solidFill>
            </a:endParaRPr>
          </a:p>
          <a:p>
            <a:r>
              <a:rPr lang="en-GB" sz="2000" dirty="0"/>
              <a:t>Local government was the hardest hit by COVID-19 given its reliance on property rates and taxes as a primary income source and rate payers unable to fulfil payment and tax obligations. </a:t>
            </a:r>
            <a:endParaRPr lang="en-ZA" sz="2000" dirty="0"/>
          </a:p>
          <a:p>
            <a:r>
              <a:rPr lang="en-GB" sz="2000" dirty="0"/>
              <a:t>The 2020’21 revenue shortfall that affected most municipalities could worsen in the short- to medium-term. </a:t>
            </a:r>
            <a:endParaRPr lang="en-ZA" sz="2000" dirty="0"/>
          </a:p>
          <a:p>
            <a:pPr marL="0" indent="0">
              <a:buNone/>
            </a:pPr>
            <a:r>
              <a:rPr lang="en-GB" sz="2000" b="1" dirty="0"/>
              <a:t>Key achievements</a:t>
            </a:r>
            <a:endParaRPr lang="en-ZA" sz="2000" dirty="0"/>
          </a:p>
          <a:p>
            <a:pPr lvl="0"/>
            <a:r>
              <a:rPr lang="en-GB" sz="2000" dirty="0"/>
              <a:t>Developed a local government recovery plan to support the projected municipal revenue shortfalls and other COVID-19-related collateral damage. </a:t>
            </a:r>
            <a:endParaRPr lang="en-ZA" sz="2000" dirty="0"/>
          </a:p>
          <a:p>
            <a:pPr lvl="0"/>
            <a:r>
              <a:rPr lang="en-GB" sz="2000" dirty="0"/>
              <a:t>Obtained a National Treasury opinion on the legislative requirement for joint procurement between two or more municipalities. </a:t>
            </a:r>
            <a:endParaRPr lang="en-ZA" sz="2000" dirty="0"/>
          </a:p>
          <a:p>
            <a:pPr marL="0" indent="0">
              <a:buNone/>
            </a:pPr>
            <a:r>
              <a:rPr lang="en-GB" sz="1600" b="1" dirty="0"/>
              <a:t>IMPACT </a:t>
            </a:r>
            <a:endParaRPr lang="en-ZA" sz="1600" dirty="0"/>
          </a:p>
          <a:p>
            <a:pPr lvl="0"/>
            <a:r>
              <a:rPr lang="en-GB" sz="2000" dirty="0"/>
              <a:t>Municipalities are better equipped to use local procurement as a lever to ignite the local economy.</a:t>
            </a:r>
            <a:endParaRPr lang="en-ZA" sz="2000" dirty="0"/>
          </a:p>
          <a:p>
            <a:pPr lvl="0"/>
            <a:r>
              <a:rPr lang="en-GB" sz="2000" dirty="0"/>
              <a:t>Municipalities are better placed to make informed decisions about joint procurement.</a:t>
            </a:r>
            <a:endParaRPr lang="en-US" sz="1600" dirty="0"/>
          </a:p>
        </p:txBody>
      </p:sp>
      <p:sp>
        <p:nvSpPr>
          <p:cNvPr id="4" name="Slide Number Placeholder 3">
            <a:extLst>
              <a:ext uri="{FF2B5EF4-FFF2-40B4-BE49-F238E27FC236}">
                <a16:creationId xmlns:a16="http://schemas.microsoft.com/office/drawing/2014/main" id="{30A5070E-584D-F141-85EC-7AE148ACA143}"/>
              </a:ext>
            </a:extLst>
          </p:cNvPr>
          <p:cNvSpPr>
            <a:spLocks noGrp="1"/>
          </p:cNvSpPr>
          <p:nvPr>
            <p:ph type="sldNum" sz="quarter" idx="13"/>
          </p:nvPr>
        </p:nvSpPr>
        <p:spPr/>
        <p:txBody>
          <a:bodyPr/>
          <a:lstStyle/>
          <a:p>
            <a:fld id="{4CC04D4C-DC45-834A-A759-F6658CE957E3}" type="slidenum">
              <a:rPr lang="en-US" smtClean="0">
                <a:solidFill>
                  <a:srgbClr val="000000"/>
                </a:solidFill>
              </a:rPr>
              <a:pPr/>
              <a:t>25</a:t>
            </a:fld>
            <a:endParaRPr lang="en-US" dirty="0">
              <a:solidFill>
                <a:srgbClr val="000000"/>
              </a:solidFill>
            </a:endParaRPr>
          </a:p>
        </p:txBody>
      </p:sp>
      <p:sp>
        <p:nvSpPr>
          <p:cNvPr id="7" name="TextBox 6">
            <a:extLst>
              <a:ext uri="{FF2B5EF4-FFF2-40B4-BE49-F238E27FC236}">
                <a16:creationId xmlns:a16="http://schemas.microsoft.com/office/drawing/2014/main" id="{7FD4B900-6BCD-4723-A634-574EC3786544}"/>
              </a:ext>
            </a:extLst>
          </p:cNvPr>
          <p:cNvSpPr txBox="1"/>
          <p:nvPr/>
        </p:nvSpPr>
        <p:spPr>
          <a:xfrm>
            <a:off x="2266950" y="210223"/>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1192701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387AE-64F4-624E-B2E8-B3FC8A25CBEE}"/>
              </a:ext>
            </a:extLst>
          </p:cNvPr>
          <p:cNvSpPr>
            <a:spLocks noGrp="1"/>
          </p:cNvSpPr>
          <p:nvPr>
            <p:ph sz="quarter" idx="10"/>
          </p:nvPr>
        </p:nvSpPr>
        <p:spPr>
          <a:xfrm>
            <a:off x="284955" y="1259392"/>
            <a:ext cx="11214969" cy="4829436"/>
          </a:xfrm>
        </p:spPr>
        <p:txBody>
          <a:bodyPr>
            <a:normAutofit fontScale="92500" lnSpcReduction="20000"/>
          </a:bodyPr>
          <a:lstStyle/>
          <a:p>
            <a:pPr marL="0" indent="0">
              <a:buNone/>
            </a:pPr>
            <a:r>
              <a:rPr lang="en-GB" sz="2400" b="1" dirty="0">
                <a:solidFill>
                  <a:schemeClr val="tx1"/>
                </a:solidFill>
              </a:rPr>
              <a:t>MAINSTREAMING OF VULNERABLE GROUPS</a:t>
            </a:r>
            <a:endParaRPr lang="en-ZA" sz="2400" dirty="0">
              <a:solidFill>
                <a:schemeClr val="tx1"/>
              </a:solidFill>
            </a:endParaRPr>
          </a:p>
          <a:p>
            <a:r>
              <a:rPr lang="en-GB" sz="2400" dirty="0"/>
              <a:t>Mainstreaming vulnerable groups in municipal policies, plans and processes is fundamental to ensuring the inclusion of women, youth, children, the elderly and persons with disabilities in service delivery and developmental programmes.</a:t>
            </a:r>
            <a:endParaRPr lang="en-ZA" sz="2400" dirty="0"/>
          </a:p>
          <a:p>
            <a:pPr marL="0" indent="0">
              <a:buNone/>
            </a:pPr>
            <a:r>
              <a:rPr lang="en-GB" sz="2400" b="1" dirty="0"/>
              <a:t>Key achievements</a:t>
            </a:r>
            <a:endParaRPr lang="en-ZA" sz="2400" dirty="0"/>
          </a:p>
          <a:p>
            <a:pPr lvl="0"/>
            <a:r>
              <a:rPr lang="en-GB" sz="2400" dirty="0"/>
              <a:t>Four webinars on mainstreaming of vulnerable groups to stimulate peer learning and knowledge sharing among municipalities. </a:t>
            </a:r>
            <a:endParaRPr lang="en-ZA" sz="2400" dirty="0"/>
          </a:p>
          <a:p>
            <a:pPr lvl="0"/>
            <a:r>
              <a:rPr lang="en-GB" sz="2400" dirty="0"/>
              <a:t>Identified practical actions to include women and the youth in local economies and persons with disabilities in government structures. </a:t>
            </a:r>
            <a:endParaRPr lang="en-ZA" sz="2400" dirty="0"/>
          </a:p>
          <a:p>
            <a:pPr lvl="0"/>
            <a:r>
              <a:rPr lang="en-GB" sz="2400" dirty="0"/>
              <a:t>Addressed appropriate action to manage gender-based violence and femicide (GBVF) within local government. </a:t>
            </a:r>
            <a:endParaRPr lang="en-ZA" sz="2400" dirty="0"/>
          </a:p>
          <a:p>
            <a:pPr marL="0" indent="0">
              <a:buNone/>
            </a:pPr>
            <a:r>
              <a:rPr lang="en-GB" sz="2400" b="1" dirty="0"/>
              <a:t>IMPACT </a:t>
            </a:r>
            <a:endParaRPr lang="en-ZA" sz="2400" dirty="0"/>
          </a:p>
          <a:p>
            <a:pPr lvl="0"/>
            <a:r>
              <a:rPr lang="en-GB" sz="2400" dirty="0"/>
              <a:t>Municipal capacity and peer insight strengthened to mainstream vulnerable groups.</a:t>
            </a:r>
            <a:endParaRPr lang="en-ZA" sz="2400" dirty="0"/>
          </a:p>
          <a:p>
            <a:endParaRPr lang="en-US" dirty="0"/>
          </a:p>
        </p:txBody>
      </p:sp>
      <p:sp>
        <p:nvSpPr>
          <p:cNvPr id="4" name="Slide Number Placeholder 3">
            <a:extLst>
              <a:ext uri="{FF2B5EF4-FFF2-40B4-BE49-F238E27FC236}">
                <a16:creationId xmlns:a16="http://schemas.microsoft.com/office/drawing/2014/main" id="{C47CFA7C-221A-4B4D-A53C-828D0D3AF44F}"/>
              </a:ext>
            </a:extLst>
          </p:cNvPr>
          <p:cNvSpPr>
            <a:spLocks noGrp="1"/>
          </p:cNvSpPr>
          <p:nvPr>
            <p:ph type="sldNum" sz="quarter" idx="13"/>
          </p:nvPr>
        </p:nvSpPr>
        <p:spPr/>
        <p:txBody>
          <a:bodyPr/>
          <a:lstStyle/>
          <a:p>
            <a:fld id="{4CC04D4C-DC45-834A-A759-F6658CE957E3}" type="slidenum">
              <a:rPr lang="en-US" smtClean="0">
                <a:solidFill>
                  <a:srgbClr val="000000"/>
                </a:solidFill>
              </a:rPr>
              <a:pPr/>
              <a:t>26</a:t>
            </a:fld>
            <a:endParaRPr lang="en-US" dirty="0">
              <a:solidFill>
                <a:srgbClr val="000000"/>
              </a:solidFill>
            </a:endParaRPr>
          </a:p>
        </p:txBody>
      </p:sp>
      <p:sp>
        <p:nvSpPr>
          <p:cNvPr id="7" name="TextBox 6">
            <a:extLst>
              <a:ext uri="{FF2B5EF4-FFF2-40B4-BE49-F238E27FC236}">
                <a16:creationId xmlns:a16="http://schemas.microsoft.com/office/drawing/2014/main" id="{C5C89D55-4245-4D19-AA19-B196B25950AA}"/>
              </a:ext>
            </a:extLst>
          </p:cNvPr>
          <p:cNvSpPr txBox="1"/>
          <p:nvPr/>
        </p:nvSpPr>
        <p:spPr>
          <a:xfrm>
            <a:off x="2266950" y="229273"/>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1428008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639E5-5D0B-C04A-B7A3-C87546B58D1C}"/>
              </a:ext>
            </a:extLst>
          </p:cNvPr>
          <p:cNvSpPr>
            <a:spLocks noGrp="1"/>
          </p:cNvSpPr>
          <p:nvPr>
            <p:ph sz="quarter" idx="10"/>
          </p:nvPr>
        </p:nvSpPr>
        <p:spPr>
          <a:xfrm>
            <a:off x="284956" y="1259392"/>
            <a:ext cx="11297444" cy="4829436"/>
          </a:xfrm>
        </p:spPr>
        <p:txBody>
          <a:bodyPr>
            <a:normAutofit/>
          </a:bodyPr>
          <a:lstStyle/>
          <a:p>
            <a:pPr marL="0" indent="0">
              <a:buNone/>
            </a:pPr>
            <a:r>
              <a:rPr lang="en-GB" sz="2200" b="1" dirty="0">
                <a:solidFill>
                  <a:schemeClr val="tx1"/>
                </a:solidFill>
              </a:rPr>
              <a:t>POST-COVID ECONOMIC RECOVERY PLANS AND TRANSFORMATION</a:t>
            </a:r>
            <a:endParaRPr lang="en-ZA" sz="2200" dirty="0">
              <a:solidFill>
                <a:schemeClr val="tx1"/>
              </a:solidFill>
            </a:endParaRPr>
          </a:p>
          <a:p>
            <a:r>
              <a:rPr lang="en-GB" sz="2200" dirty="0"/>
              <a:t>South Africa’s economic recovery depends on a capable local government with a functioning IGR and integrated planning and implementation across all spheres of government. </a:t>
            </a:r>
          </a:p>
          <a:p>
            <a:pPr marL="0" indent="0">
              <a:buNone/>
            </a:pPr>
            <a:endParaRPr lang="en-ZA" sz="2200" dirty="0"/>
          </a:p>
          <a:p>
            <a:pPr marL="0" indent="0">
              <a:buNone/>
            </a:pPr>
            <a:r>
              <a:rPr lang="en-GB" sz="2200" b="1" dirty="0"/>
              <a:t>Key achievement</a:t>
            </a:r>
            <a:endParaRPr lang="en-ZA" sz="2200" dirty="0"/>
          </a:p>
          <a:p>
            <a:pPr lvl="0"/>
            <a:r>
              <a:rPr lang="en-GB" sz="2200" dirty="0"/>
              <a:t>Thirty municipalities attended a two-day dialogue on economic reconstruction and municipal recovery to prepare sound and credible economic recovery plans.</a:t>
            </a:r>
          </a:p>
          <a:p>
            <a:pPr lvl="0"/>
            <a:endParaRPr lang="en-GB" sz="2200" dirty="0"/>
          </a:p>
          <a:p>
            <a:pPr marL="0" indent="0">
              <a:buNone/>
            </a:pPr>
            <a:r>
              <a:rPr lang="en-GB" sz="2000" b="1" dirty="0"/>
              <a:t>IMPACT </a:t>
            </a:r>
            <a:endParaRPr lang="en-ZA" sz="2000" dirty="0"/>
          </a:p>
          <a:p>
            <a:pPr lvl="0"/>
            <a:r>
              <a:rPr lang="en-GB" sz="2000" dirty="0"/>
              <a:t>Municipal capacity strengthened to prepare the Municipal Economic Recovery Plans. </a:t>
            </a:r>
            <a:endParaRPr lang="en-ZA" sz="2000" dirty="0"/>
          </a:p>
          <a:p>
            <a:pPr lvl="0"/>
            <a:endParaRPr lang="en-GB" sz="2200" dirty="0"/>
          </a:p>
          <a:p>
            <a:pPr lvl="0"/>
            <a:endParaRPr lang="en-ZA" sz="2200" dirty="0"/>
          </a:p>
        </p:txBody>
      </p:sp>
      <p:sp>
        <p:nvSpPr>
          <p:cNvPr id="4" name="Slide Number Placeholder 3">
            <a:extLst>
              <a:ext uri="{FF2B5EF4-FFF2-40B4-BE49-F238E27FC236}">
                <a16:creationId xmlns:a16="http://schemas.microsoft.com/office/drawing/2014/main" id="{FA619FDA-895E-B742-B018-F77AD9464652}"/>
              </a:ext>
            </a:extLst>
          </p:cNvPr>
          <p:cNvSpPr>
            <a:spLocks noGrp="1"/>
          </p:cNvSpPr>
          <p:nvPr>
            <p:ph type="sldNum" sz="quarter" idx="13"/>
          </p:nvPr>
        </p:nvSpPr>
        <p:spPr/>
        <p:txBody>
          <a:bodyPr/>
          <a:lstStyle/>
          <a:p>
            <a:fld id="{4CC04D4C-DC45-834A-A759-F6658CE957E3}" type="slidenum">
              <a:rPr lang="en-US" smtClean="0">
                <a:solidFill>
                  <a:srgbClr val="000000"/>
                </a:solidFill>
              </a:rPr>
              <a:pPr/>
              <a:t>27</a:t>
            </a:fld>
            <a:endParaRPr lang="en-US" dirty="0">
              <a:solidFill>
                <a:srgbClr val="000000"/>
              </a:solidFill>
            </a:endParaRPr>
          </a:p>
        </p:txBody>
      </p:sp>
      <p:sp>
        <p:nvSpPr>
          <p:cNvPr id="7" name="TextBox 6">
            <a:extLst>
              <a:ext uri="{FF2B5EF4-FFF2-40B4-BE49-F238E27FC236}">
                <a16:creationId xmlns:a16="http://schemas.microsoft.com/office/drawing/2014/main" id="{22B975FF-7C12-4735-9152-A3C2DCC032A6}"/>
              </a:ext>
            </a:extLst>
          </p:cNvPr>
          <p:cNvSpPr txBox="1"/>
          <p:nvPr/>
        </p:nvSpPr>
        <p:spPr>
          <a:xfrm>
            <a:off x="2266950" y="210223"/>
            <a:ext cx="8636686" cy="707886"/>
          </a:xfrm>
          <a:prstGeom prst="rect">
            <a:avLst/>
          </a:prstGeom>
          <a:noFill/>
        </p:spPr>
        <p:txBody>
          <a:bodyPr wrap="square" rtlCol="0">
            <a:spAutoFit/>
          </a:bodyPr>
          <a:lstStyle/>
          <a:p>
            <a:pPr algn="ctr"/>
            <a:r>
              <a:rPr lang="en-US" sz="2000" b="1" dirty="0">
                <a:solidFill>
                  <a:srgbClr val="F06D19"/>
                </a:solidFill>
              </a:rPr>
              <a:t>OUTCOME 1: </a:t>
            </a:r>
            <a:r>
              <a:rPr lang="en-GB" sz="2000" b="1" dirty="0">
                <a:solidFill>
                  <a:srgbClr val="F06D19"/>
                </a:solidFill>
              </a:rPr>
              <a:t>MUNICIPALITIES WITH SUSTAINABLE, INCLUSIVE ECONOMIC GROWTH UNDERPINNED BY SPATIAL TRANSFORMATION</a:t>
            </a:r>
            <a:endParaRPr lang="en-US" sz="2000" b="1" dirty="0">
              <a:solidFill>
                <a:srgbClr val="F06D19"/>
              </a:solidFill>
            </a:endParaRPr>
          </a:p>
        </p:txBody>
      </p:sp>
    </p:spTree>
    <p:extLst>
      <p:ext uri="{BB962C8B-B14F-4D97-AF65-F5344CB8AC3E}">
        <p14:creationId xmlns:p14="http://schemas.microsoft.com/office/powerpoint/2010/main" val="386465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8C40E28-E79E-F24C-B764-F1BDDCB1C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857D0363-0947-49B9-9452-AC4207690D35}"/>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28</a:t>
            </a:fld>
            <a:endParaRPr lang="en-US" dirty="0">
              <a:solidFill>
                <a:prstClr val="black"/>
              </a:solidFill>
            </a:endParaRPr>
          </a:p>
        </p:txBody>
      </p:sp>
      <p:sp>
        <p:nvSpPr>
          <p:cNvPr id="9" name="TextBox 8">
            <a:extLst>
              <a:ext uri="{FF2B5EF4-FFF2-40B4-BE49-F238E27FC236}">
                <a16:creationId xmlns:a16="http://schemas.microsoft.com/office/drawing/2014/main" id="{EAB24537-56C4-F24D-AB34-48ABE3EC4332}"/>
              </a:ext>
            </a:extLst>
          </p:cNvPr>
          <p:cNvSpPr txBox="1"/>
          <p:nvPr/>
        </p:nvSpPr>
        <p:spPr>
          <a:xfrm>
            <a:off x="2374900" y="1562100"/>
            <a:ext cx="8483600" cy="3570208"/>
          </a:xfrm>
          <a:prstGeom prst="rect">
            <a:avLst/>
          </a:prstGeom>
          <a:noFill/>
        </p:spPr>
        <p:txBody>
          <a:bodyPr wrap="square" rtlCol="0">
            <a:spAutoFit/>
          </a:bodyPr>
          <a:lstStyle/>
          <a:p>
            <a:r>
              <a:rPr lang="en-GB" sz="4000" b="1" dirty="0">
                <a:solidFill>
                  <a:srgbClr val="7F1041"/>
                </a:solidFill>
              </a:rPr>
              <a:t>OUTCOME 2</a:t>
            </a:r>
          </a:p>
          <a:p>
            <a:r>
              <a:rPr lang="en-GB" sz="2800" b="1" dirty="0">
                <a:solidFill>
                  <a:prstClr val="white"/>
                </a:solidFill>
              </a:rPr>
              <a:t>Good governance and resilient municipal entities</a:t>
            </a:r>
          </a:p>
          <a:p>
            <a:endParaRPr lang="en-ZA" sz="2800" dirty="0">
              <a:solidFill>
                <a:prstClr val="white"/>
              </a:solidFill>
            </a:endParaRPr>
          </a:p>
          <a:p>
            <a:pPr algn="ctr"/>
            <a:r>
              <a:rPr lang="en-GB" sz="2800" i="1" dirty="0">
                <a:solidFill>
                  <a:prstClr val="white"/>
                </a:solidFill>
              </a:rPr>
              <a:t>Purpose: </a:t>
            </a:r>
            <a:r>
              <a:rPr lang="en-US" sz="2800" i="1" dirty="0">
                <a:solidFill>
                  <a:prstClr val="white"/>
                </a:solidFill>
              </a:rPr>
              <a:t>Invest in good governance and the modernisation of governmental approaches and strengthen community interface mechanisms, sound </a:t>
            </a:r>
            <a:r>
              <a:rPr lang="en-GB" sz="2800" i="1" dirty="0">
                <a:solidFill>
                  <a:prstClr val="white"/>
                </a:solidFill>
              </a:rPr>
              <a:t>labour</a:t>
            </a:r>
            <a:r>
              <a:rPr lang="en-US" sz="2800" i="1" dirty="0">
                <a:solidFill>
                  <a:prstClr val="white"/>
                </a:solidFill>
              </a:rPr>
              <a:t> relations and professionalisation.</a:t>
            </a:r>
            <a:endParaRPr lang="en-ZA" sz="2800" dirty="0">
              <a:solidFill>
                <a:prstClr val="white"/>
              </a:solidFill>
            </a:endParaRPr>
          </a:p>
          <a:p>
            <a:endParaRPr lang="en-US" dirty="0">
              <a:solidFill>
                <a:srgbClr val="F06D19"/>
              </a:solidFill>
            </a:endParaRPr>
          </a:p>
        </p:txBody>
      </p:sp>
    </p:spTree>
    <p:extLst>
      <p:ext uri="{BB962C8B-B14F-4D97-AF65-F5344CB8AC3E}">
        <p14:creationId xmlns:p14="http://schemas.microsoft.com/office/powerpoint/2010/main" val="1638660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58417" y="1262430"/>
            <a:ext cx="5271014" cy="5031244"/>
          </a:xfrm>
        </p:spPr>
        <p:txBody>
          <a:bodyPr>
            <a:normAutofit fontScale="85000" lnSpcReduction="20000"/>
          </a:bodyPr>
          <a:lstStyle/>
          <a:p>
            <a:pPr marL="0" indent="0">
              <a:buNone/>
            </a:pPr>
            <a:r>
              <a:rPr lang="en-GB" b="1" dirty="0">
                <a:solidFill>
                  <a:srgbClr val="7F1041"/>
                </a:solidFill>
              </a:rPr>
              <a:t>PARLIAMENT AND INTERGOVERNMENTAL RELATIONS</a:t>
            </a:r>
            <a:endParaRPr lang="en-ZA" dirty="0">
              <a:solidFill>
                <a:srgbClr val="7F1041"/>
              </a:solidFill>
            </a:endParaRPr>
          </a:p>
          <a:p>
            <a:pPr marL="0" indent="0">
              <a:buNone/>
            </a:pPr>
            <a:r>
              <a:rPr lang="en-GB" b="1" dirty="0"/>
              <a:t>IMPACT of achievements</a:t>
            </a:r>
            <a:endParaRPr lang="en-ZA" dirty="0"/>
          </a:p>
          <a:p>
            <a:pPr lvl="0"/>
            <a:r>
              <a:rPr lang="en-GB" dirty="0"/>
              <a:t>Industry responsibility for own-product disposal and recycling provides municipal waste management relief. </a:t>
            </a:r>
            <a:endParaRPr lang="en-ZA" dirty="0"/>
          </a:p>
          <a:p>
            <a:pPr lvl="0"/>
            <a:r>
              <a:rPr lang="en-GB" dirty="0"/>
              <a:t>Systems Amendment Bill supports professionalisation and greater stability within local government. </a:t>
            </a:r>
            <a:endParaRPr lang="en-ZA" dirty="0"/>
          </a:p>
          <a:p>
            <a:pPr lvl="0"/>
            <a:r>
              <a:rPr lang="en-GB" dirty="0"/>
              <a:t>Multi-Disciplinary Revenue Committee improves municipal revenue management and provides a holistic approach to addressing municipal debts. </a:t>
            </a:r>
            <a:endParaRPr lang="en-ZA" dirty="0"/>
          </a:p>
          <a:p>
            <a:pPr lvl="0"/>
            <a:r>
              <a:rPr lang="en-GB" dirty="0" smtClean="0"/>
              <a:t>SALGA </a:t>
            </a:r>
            <a:r>
              <a:rPr lang="en-GB" dirty="0"/>
              <a:t>recognised </a:t>
            </a:r>
            <a:r>
              <a:rPr lang="en-GB" dirty="0" smtClean="0"/>
              <a:t>for contribution as </a:t>
            </a:r>
            <a:r>
              <a:rPr lang="en-GB" dirty="0"/>
              <a:t>the voice of local government.</a:t>
            </a:r>
            <a:endParaRPr lang="en-ZA"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29</a:t>
            </a:fld>
            <a:endParaRPr lang="en-US" dirty="0">
              <a:solidFill>
                <a:prstClr val="black"/>
              </a:solidFill>
            </a:endParaRPr>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nvPr>
        </p:nvGraphicFramePr>
        <p:xfrm>
          <a:off x="5686010" y="1313223"/>
          <a:ext cx="6134101" cy="397031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7">
            <a:extLst>
              <a:ext uri="{FF2B5EF4-FFF2-40B4-BE49-F238E27FC236}">
                <a16:creationId xmlns:a16="http://schemas.microsoft.com/office/drawing/2014/main" id="{9AD142DB-C679-9646-BB06-448229ECA746}"/>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263509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E7E769-3836-4D92-BC1A-0D6657399EFC}"/>
              </a:ext>
            </a:extLst>
          </p:cNvPr>
          <p:cNvSpPr>
            <a:spLocks noGrp="1"/>
          </p:cNvSpPr>
          <p:nvPr>
            <p:ph type="sldNum" sz="quarter" idx="13"/>
          </p:nvPr>
        </p:nvSpPr>
        <p:spPr/>
        <p:txBody>
          <a:bodyPr/>
          <a:lstStyle/>
          <a:p>
            <a:fld id="{4CC04D4C-DC45-834A-A759-F6658CE957E3}" type="slidenum">
              <a:rPr lang="en-US" smtClean="0"/>
              <a:t>3</a:t>
            </a:fld>
            <a:endParaRPr lang="en-US" dirty="0"/>
          </a:p>
        </p:txBody>
      </p:sp>
      <p:pic>
        <p:nvPicPr>
          <p:cNvPr id="8" name="Picture 7" descr="A close up of a flower&#10;&#10;Description automatically generated with low confidence">
            <a:extLst>
              <a:ext uri="{FF2B5EF4-FFF2-40B4-BE49-F238E27FC236}">
                <a16:creationId xmlns:a16="http://schemas.microsoft.com/office/drawing/2014/main" id="{F5D3E34C-10EE-5949-8FB7-DC4ED0DFD7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265F7626-355B-5540-9171-CE23C9453459}"/>
              </a:ext>
            </a:extLst>
          </p:cNvPr>
          <p:cNvSpPr txBox="1"/>
          <p:nvPr/>
        </p:nvSpPr>
        <p:spPr>
          <a:xfrm>
            <a:off x="335952" y="370342"/>
            <a:ext cx="3855047" cy="6117316"/>
          </a:xfrm>
          <a:prstGeom prst="rect">
            <a:avLst/>
          </a:prstGeom>
          <a:noFill/>
        </p:spPr>
        <p:txBody>
          <a:bodyPr wrap="square" rtlCol="0">
            <a:spAutoFit/>
          </a:bodyPr>
          <a:lstStyle/>
          <a:p>
            <a:r>
              <a:rPr lang="en-GB" sz="4000" dirty="0">
                <a:solidFill>
                  <a:schemeClr val="bg1"/>
                </a:solidFill>
                <a:latin typeface="Museo 300" panose="02000000000000000000" pitchFamily="2" charset="77"/>
              </a:rPr>
              <a:t>A TRIBUTE</a:t>
            </a:r>
          </a:p>
          <a:p>
            <a:endParaRPr lang="en-GB" dirty="0">
              <a:solidFill>
                <a:schemeClr val="bg1"/>
              </a:solidFill>
              <a:latin typeface="+mj-lt"/>
            </a:endParaRPr>
          </a:p>
          <a:p>
            <a:pPr>
              <a:lnSpc>
                <a:spcPct val="150000"/>
              </a:lnSpc>
            </a:pPr>
            <a:r>
              <a:rPr lang="en-GB" sz="1600" dirty="0">
                <a:solidFill>
                  <a:schemeClr val="bg1"/>
                </a:solidFill>
                <a:latin typeface="+mj-lt"/>
              </a:rPr>
              <a:t>SALGA pays tribute to the frontline workers and over 240 local and municipal government colleagues and friends who fought bravely but lost their battle against COVID-19. We honour their contributions and accomplishments and will always cherish the time spent with them. May they rest in peace, never erased from memory. </a:t>
            </a:r>
          </a:p>
          <a:p>
            <a:pPr>
              <a:lnSpc>
                <a:spcPct val="150000"/>
              </a:lnSpc>
            </a:pPr>
            <a:endParaRPr lang="en-ZA" sz="1600" dirty="0">
              <a:solidFill>
                <a:schemeClr val="bg1"/>
              </a:solidFill>
              <a:latin typeface="+mj-lt"/>
            </a:endParaRPr>
          </a:p>
          <a:p>
            <a:pPr>
              <a:lnSpc>
                <a:spcPct val="150000"/>
              </a:lnSpc>
            </a:pPr>
            <a:r>
              <a:rPr lang="en-GB" sz="1600" dirty="0">
                <a:solidFill>
                  <a:schemeClr val="bg1"/>
                </a:solidFill>
                <a:latin typeface="+mj-lt"/>
              </a:rPr>
              <a:t>And to those among our colleagues and friends who lost loved ones and have had to come to terms with such devastating loss, we offer our sincere condolences. You remain in our thoughts.</a:t>
            </a:r>
            <a:endParaRPr lang="en-ZA" sz="1600" dirty="0">
              <a:solidFill>
                <a:schemeClr val="bg1"/>
              </a:solidFill>
              <a:latin typeface="+mj-lt"/>
            </a:endParaRPr>
          </a:p>
        </p:txBody>
      </p:sp>
    </p:spTree>
    <p:extLst>
      <p:ext uri="{BB962C8B-B14F-4D97-AF65-F5344CB8AC3E}">
        <p14:creationId xmlns:p14="http://schemas.microsoft.com/office/powerpoint/2010/main" val="3969269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7" y="1226371"/>
            <a:ext cx="11713428" cy="5141491"/>
          </a:xfrm>
        </p:spPr>
        <p:txBody>
          <a:bodyPr>
            <a:normAutofit lnSpcReduction="10000"/>
          </a:bodyPr>
          <a:lstStyle/>
          <a:p>
            <a:pPr marL="0" indent="0">
              <a:buNone/>
            </a:pPr>
            <a:r>
              <a:rPr lang="en-GB" sz="2200" b="1" dirty="0">
                <a:solidFill>
                  <a:srgbClr val="7F1041"/>
                </a:solidFill>
              </a:rPr>
              <a:t>MUNICIPAL </a:t>
            </a:r>
            <a:r>
              <a:rPr lang="en-GB" sz="2200" b="1" dirty="0" smtClean="0">
                <a:solidFill>
                  <a:srgbClr val="7F1041"/>
                </a:solidFill>
              </a:rPr>
              <a:t>SUPPORT</a:t>
            </a:r>
            <a:r>
              <a:rPr lang="en-GB" sz="2200" b="1" dirty="0">
                <a:solidFill>
                  <a:srgbClr val="7F1041"/>
                </a:solidFill>
              </a:rPr>
              <a:t>, MONITORING AND INTERVENTIONS </a:t>
            </a:r>
            <a:r>
              <a:rPr lang="en-GB" sz="2200" b="1" dirty="0" smtClean="0">
                <a:solidFill>
                  <a:srgbClr val="7F1041"/>
                </a:solidFill>
              </a:rPr>
              <a:t> </a:t>
            </a:r>
            <a:endParaRPr lang="en-ZA" sz="2200" dirty="0">
              <a:solidFill>
                <a:srgbClr val="7F1041"/>
              </a:solidFill>
            </a:endParaRPr>
          </a:p>
          <a:p>
            <a:pPr marL="0" indent="0">
              <a:buNone/>
            </a:pPr>
            <a:r>
              <a:rPr lang="en-GB" sz="2200" b="1" dirty="0"/>
              <a:t>Key achievements </a:t>
            </a:r>
            <a:endParaRPr lang="en-ZA" sz="2200" dirty="0"/>
          </a:p>
          <a:p>
            <a:pPr lvl="0"/>
            <a:r>
              <a:rPr lang="en-GB" sz="2200" dirty="0"/>
              <a:t>Section 139 interventions database periodically updated with new provincial information.</a:t>
            </a:r>
            <a:endParaRPr lang="en-ZA" sz="2200" dirty="0"/>
          </a:p>
          <a:p>
            <a:pPr lvl="0"/>
            <a:r>
              <a:rPr lang="en-GB" sz="2200" dirty="0"/>
              <a:t>Case studies of Section 139 municipalities, including the Emfuleni Local </a:t>
            </a:r>
            <a:r>
              <a:rPr lang="en-GB" sz="2200" dirty="0" smtClean="0"/>
              <a:t>Municipality, </a:t>
            </a:r>
            <a:r>
              <a:rPr lang="en-GB" sz="2200" dirty="0"/>
              <a:t>Mangaung Metro and Tshwane Metro municipalities, informed a critical analysis of intervention application, successes and challenges to develop integrated </a:t>
            </a:r>
            <a:r>
              <a:rPr lang="en-GB" sz="2200" dirty="0" smtClean="0"/>
              <a:t>self-correcting early warning </a:t>
            </a:r>
            <a:r>
              <a:rPr lang="en-GB" sz="2200" dirty="0"/>
              <a:t>municipal </a:t>
            </a:r>
            <a:r>
              <a:rPr lang="en-GB" sz="2200" dirty="0" smtClean="0"/>
              <a:t>support system. </a:t>
            </a:r>
            <a:endParaRPr lang="en-ZA" sz="2200" dirty="0"/>
          </a:p>
          <a:p>
            <a:pPr lvl="0"/>
            <a:r>
              <a:rPr lang="en-GB" sz="2200" dirty="0"/>
              <a:t>Findings were presented to the NEC and CoGTA Portfolio and Select Committees. </a:t>
            </a:r>
            <a:endParaRPr lang="en-ZA" sz="2200" dirty="0"/>
          </a:p>
          <a:p>
            <a:pPr marL="0" indent="0">
              <a:buNone/>
            </a:pPr>
            <a:r>
              <a:rPr lang="en-GB" sz="2200" b="1" dirty="0"/>
              <a:t>IMPACT</a:t>
            </a:r>
            <a:endParaRPr lang="en-ZA" sz="2200" dirty="0"/>
          </a:p>
          <a:p>
            <a:pPr lvl="0"/>
            <a:r>
              <a:rPr lang="en-GB" sz="2200" dirty="0"/>
              <a:t>The Section 139 municipal case study analysis enabled SALGA to highlight intervention challenges and </a:t>
            </a:r>
            <a:r>
              <a:rPr lang="en-GB" sz="2200" dirty="0" smtClean="0"/>
              <a:t>successes. </a:t>
            </a:r>
          </a:p>
          <a:p>
            <a:r>
              <a:rPr lang="en-GB" sz="2200" dirty="0"/>
              <a:t>Identified a link between mergers/amalgamations and Section 139 interventions, which indicates the need for further engagement with other stakeholders on future demarcations.</a:t>
            </a:r>
            <a:endParaRPr lang="en-ZA" sz="2200" dirty="0"/>
          </a:p>
          <a:p>
            <a:pPr lvl="0"/>
            <a:endParaRPr lang="en-ZA" sz="22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30</a:t>
            </a:fld>
            <a:endParaRPr lang="en-US" dirty="0">
              <a:solidFill>
                <a:prstClr val="black"/>
              </a:solidFill>
            </a:endParaRPr>
          </a:p>
        </p:txBody>
      </p:sp>
      <p:sp>
        <p:nvSpPr>
          <p:cNvPr id="5" name="Title 7">
            <a:extLst>
              <a:ext uri="{FF2B5EF4-FFF2-40B4-BE49-F238E27FC236}">
                <a16:creationId xmlns:a16="http://schemas.microsoft.com/office/drawing/2014/main" id="{B8CE7B28-90CB-49C5-A3CB-1FEACFD4B9F6}"/>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2013067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31</a:t>
            </a:fld>
            <a:endParaRPr lang="en-US" dirty="0">
              <a:solidFill>
                <a:prstClr val="black"/>
              </a:solidFill>
            </a:endParaRPr>
          </a:p>
        </p:txBody>
      </p:sp>
      <p:sp>
        <p:nvSpPr>
          <p:cNvPr id="7" name="Content Placeholder 2">
            <a:extLst>
              <a:ext uri="{FF2B5EF4-FFF2-40B4-BE49-F238E27FC236}">
                <a16:creationId xmlns:a16="http://schemas.microsoft.com/office/drawing/2014/main" id="{34E74AB8-BCDF-B148-8022-D22A751D0663}"/>
              </a:ext>
            </a:extLst>
          </p:cNvPr>
          <p:cNvSpPr txBox="1">
            <a:spLocks/>
          </p:cNvSpPr>
          <p:nvPr/>
        </p:nvSpPr>
        <p:spPr>
          <a:xfrm>
            <a:off x="225287" y="1181437"/>
            <a:ext cx="6581272" cy="4835548"/>
          </a:xfrm>
          <a:prstGeom prst="rect">
            <a:avLst/>
          </a:prstGeom>
        </p:spPr>
        <p:txBody>
          <a:bodyPr vert="horz" lIns="91440" tIns="45720" rIns="91440" bIns="45720" rtlCol="0">
            <a:noAutofit/>
          </a:bodyPr>
          <a:lstStyle>
            <a:lvl1pPr marL="275537" indent="-275537" algn="l" defTabSz="367383" rtl="0" eaLnBrk="1" latinLnBrk="0" hangingPunct="1">
              <a:spcBef>
                <a:spcPts val="964"/>
              </a:spcBef>
              <a:buFont typeface="Arial"/>
              <a:buChar char="•"/>
              <a:defRPr sz="2571" kern="1200">
                <a:solidFill>
                  <a:schemeClr val="accent6"/>
                </a:solidFill>
                <a:latin typeface="+mn-lt"/>
                <a:ea typeface="+mn-ea"/>
                <a:cs typeface="+mn-cs"/>
              </a:defRPr>
            </a:lvl1pPr>
            <a:lvl2pPr marL="596997" indent="-229614" algn="l" defTabSz="367383" rtl="0" eaLnBrk="1" latinLnBrk="0" hangingPunct="1">
              <a:spcBef>
                <a:spcPts val="964"/>
              </a:spcBef>
              <a:buFont typeface="Arial"/>
              <a:buChar char="–"/>
              <a:defRPr sz="2250" kern="1200">
                <a:solidFill>
                  <a:schemeClr val="accent6"/>
                </a:solidFill>
                <a:latin typeface="+mn-lt"/>
                <a:ea typeface="+mn-ea"/>
                <a:cs typeface="+mn-cs"/>
              </a:defRPr>
            </a:lvl2pPr>
            <a:lvl3pPr marL="918458" indent="-183692" algn="l" defTabSz="367383" rtl="0" eaLnBrk="1" latinLnBrk="0" hangingPunct="1">
              <a:spcBef>
                <a:spcPts val="964"/>
              </a:spcBef>
              <a:buFont typeface="Arial"/>
              <a:buChar char="•"/>
              <a:defRPr sz="1929" kern="1200">
                <a:solidFill>
                  <a:schemeClr val="accent6"/>
                </a:solidFill>
                <a:latin typeface="+mn-lt"/>
                <a:ea typeface="+mn-ea"/>
                <a:cs typeface="+mn-cs"/>
              </a:defRPr>
            </a:lvl3pPr>
            <a:lvl4pPr marL="1285841" indent="-183692" algn="l" defTabSz="367383" rtl="0" eaLnBrk="1" latinLnBrk="0" hangingPunct="1">
              <a:spcBef>
                <a:spcPts val="964"/>
              </a:spcBef>
              <a:buFont typeface="Arial"/>
              <a:buChar char="–"/>
              <a:defRPr sz="1607" kern="1200">
                <a:solidFill>
                  <a:schemeClr val="accent6"/>
                </a:solidFill>
                <a:latin typeface="+mn-lt"/>
                <a:ea typeface="+mn-ea"/>
                <a:cs typeface="+mn-cs"/>
              </a:defRPr>
            </a:lvl4pPr>
            <a:lvl5pPr marL="1653224" indent="-183692" algn="l" defTabSz="367383" rtl="0" eaLnBrk="1" latinLnBrk="0" hangingPunct="1">
              <a:spcBef>
                <a:spcPts val="964"/>
              </a:spcBef>
              <a:buFont typeface="Arial"/>
              <a:buChar char="»"/>
              <a:defRPr sz="1607" kern="1200">
                <a:solidFill>
                  <a:schemeClr val="accent6"/>
                </a:solidFill>
                <a:latin typeface="+mn-lt"/>
                <a:ea typeface="+mn-ea"/>
                <a:cs typeface="+mn-cs"/>
              </a:defRPr>
            </a:lvl5pPr>
            <a:lvl6pPr marL="2020607" indent="-183692" algn="l" defTabSz="367383" rtl="0" eaLnBrk="1" latinLnBrk="0" hangingPunct="1">
              <a:spcBef>
                <a:spcPct val="20000"/>
              </a:spcBef>
              <a:buFont typeface="Arial"/>
              <a:buChar char="•"/>
              <a:defRPr sz="1607" kern="1200">
                <a:solidFill>
                  <a:schemeClr val="tx1"/>
                </a:solidFill>
                <a:latin typeface="+mn-lt"/>
                <a:ea typeface="+mn-ea"/>
                <a:cs typeface="+mn-cs"/>
              </a:defRPr>
            </a:lvl6pPr>
            <a:lvl7pPr marL="2387990" indent="-183692" algn="l" defTabSz="367383" rtl="0" eaLnBrk="1" latinLnBrk="0" hangingPunct="1">
              <a:spcBef>
                <a:spcPct val="20000"/>
              </a:spcBef>
              <a:buFont typeface="Arial"/>
              <a:buChar char="•"/>
              <a:defRPr sz="1607" kern="1200">
                <a:solidFill>
                  <a:schemeClr val="tx1"/>
                </a:solidFill>
                <a:latin typeface="+mn-lt"/>
                <a:ea typeface="+mn-ea"/>
                <a:cs typeface="+mn-cs"/>
              </a:defRPr>
            </a:lvl7pPr>
            <a:lvl8pPr marL="2755373" indent="-183692" algn="l" defTabSz="367383" rtl="0" eaLnBrk="1" latinLnBrk="0" hangingPunct="1">
              <a:spcBef>
                <a:spcPct val="20000"/>
              </a:spcBef>
              <a:buFont typeface="Arial"/>
              <a:buChar char="•"/>
              <a:defRPr sz="1607" kern="1200">
                <a:solidFill>
                  <a:schemeClr val="tx1"/>
                </a:solidFill>
                <a:latin typeface="+mn-lt"/>
                <a:ea typeface="+mn-ea"/>
                <a:cs typeface="+mn-cs"/>
              </a:defRPr>
            </a:lvl8pPr>
            <a:lvl9pPr marL="3122756" indent="-183692" algn="l" defTabSz="367383" rtl="0" eaLnBrk="1" latinLnBrk="0" hangingPunct="1">
              <a:spcBef>
                <a:spcPct val="20000"/>
              </a:spcBef>
              <a:buFont typeface="Arial"/>
              <a:buChar char="•"/>
              <a:defRPr sz="1607" kern="1200">
                <a:solidFill>
                  <a:schemeClr val="tx1"/>
                </a:solidFill>
                <a:latin typeface="+mn-lt"/>
                <a:ea typeface="+mn-ea"/>
                <a:cs typeface="+mn-cs"/>
              </a:defRPr>
            </a:lvl9pPr>
          </a:lstStyle>
          <a:p>
            <a:pPr marL="0" indent="0">
              <a:buFont typeface="Arial"/>
              <a:buNone/>
            </a:pPr>
            <a:r>
              <a:rPr lang="en-GB" sz="1650" b="1" dirty="0">
                <a:solidFill>
                  <a:srgbClr val="7F1041"/>
                </a:solidFill>
                <a:latin typeface="Foco"/>
              </a:rPr>
              <a:t>SALARY AND WAGE COLLECTIVE AGREEMENT</a:t>
            </a:r>
            <a:endParaRPr lang="en-ZA" sz="1650" b="1" dirty="0">
              <a:solidFill>
                <a:srgbClr val="7F1041"/>
              </a:solidFill>
              <a:latin typeface="Foco"/>
            </a:endParaRPr>
          </a:p>
          <a:p>
            <a:pPr marL="0" indent="0">
              <a:buFont typeface="Arial"/>
              <a:buNone/>
            </a:pPr>
            <a:r>
              <a:rPr lang="en-GB" sz="1650" dirty="0">
                <a:solidFill>
                  <a:srgbClr val="000000"/>
                </a:solidFill>
                <a:latin typeface="Foco"/>
              </a:rPr>
              <a:t>The 2018-2021 Salary and Wage Collective Agreement lapsed on 30 June 2021 with an imperative on local government to implement the expected cost-of-living adjustments across all municipalities by 1 July 2020. </a:t>
            </a:r>
          </a:p>
          <a:p>
            <a:pPr marL="0" indent="0">
              <a:buFont typeface="Arial"/>
              <a:buNone/>
            </a:pPr>
            <a:r>
              <a:rPr lang="en-GB" sz="1650" b="1" dirty="0">
                <a:solidFill>
                  <a:srgbClr val="000000"/>
                </a:solidFill>
                <a:latin typeface="Foco"/>
              </a:rPr>
              <a:t>Key achievements </a:t>
            </a:r>
            <a:endParaRPr lang="en-ZA" sz="1650" b="1" dirty="0">
              <a:solidFill>
                <a:srgbClr val="000000"/>
              </a:solidFill>
              <a:latin typeface="Foco"/>
            </a:endParaRPr>
          </a:p>
          <a:p>
            <a:r>
              <a:rPr lang="en-GB" sz="1650" dirty="0">
                <a:solidFill>
                  <a:srgbClr val="000000"/>
                </a:solidFill>
                <a:latin typeface="Foco"/>
              </a:rPr>
              <a:t>SALGA developed a Collective Bargaining Strategy to prepare its negotiating team to lead a structured negotiation process. </a:t>
            </a:r>
            <a:endParaRPr lang="en-ZA" sz="1650" dirty="0">
              <a:solidFill>
                <a:srgbClr val="000000"/>
              </a:solidFill>
              <a:latin typeface="Foco"/>
            </a:endParaRPr>
          </a:p>
          <a:p>
            <a:r>
              <a:rPr lang="en-GB" sz="1650" dirty="0">
                <a:solidFill>
                  <a:srgbClr val="000000"/>
                </a:solidFill>
                <a:latin typeface="Foco"/>
              </a:rPr>
              <a:t>The multi-year 2018/2021 Salary and Wage Collective Agreement included an “exemption” option to mitigate unforeseen economic hardships for municipalities.</a:t>
            </a:r>
            <a:endParaRPr lang="en-ZA" sz="1650" dirty="0">
              <a:solidFill>
                <a:srgbClr val="000000"/>
              </a:solidFill>
              <a:latin typeface="Foco"/>
            </a:endParaRPr>
          </a:p>
          <a:p>
            <a:r>
              <a:rPr lang="en-GB" sz="1650" dirty="0">
                <a:solidFill>
                  <a:srgbClr val="000000"/>
                </a:solidFill>
                <a:latin typeface="Foco"/>
              </a:rPr>
              <a:t>The NEC approved the Collective Bargaining Strategy and bargaining team on 26 February 2021.</a:t>
            </a:r>
          </a:p>
          <a:p>
            <a:pPr marL="0" indent="0">
              <a:buFont typeface="Arial"/>
              <a:buNone/>
            </a:pPr>
            <a:r>
              <a:rPr lang="en-GB" sz="1650" b="1" dirty="0">
                <a:solidFill>
                  <a:srgbClr val="000000"/>
                </a:solidFill>
                <a:latin typeface="Foco"/>
              </a:rPr>
              <a:t>IMPACT</a:t>
            </a:r>
            <a:r>
              <a:rPr lang="en-GB" sz="1650" dirty="0">
                <a:solidFill>
                  <a:srgbClr val="000000"/>
                </a:solidFill>
                <a:latin typeface="Foco"/>
              </a:rPr>
              <a:t> </a:t>
            </a:r>
          </a:p>
          <a:p>
            <a:r>
              <a:rPr lang="en-GB" sz="1650" dirty="0">
                <a:solidFill>
                  <a:srgbClr val="000000"/>
                </a:solidFill>
                <a:latin typeface="Foco"/>
              </a:rPr>
              <a:t>Peaceful and stable local labour </a:t>
            </a:r>
            <a:r>
              <a:rPr lang="en-GB" sz="1650" dirty="0" smtClean="0">
                <a:solidFill>
                  <a:srgbClr val="000000"/>
                </a:solidFill>
                <a:latin typeface="Foco"/>
              </a:rPr>
              <a:t>relations </a:t>
            </a:r>
            <a:endParaRPr lang="en-GB" sz="1650" dirty="0">
              <a:solidFill>
                <a:srgbClr val="000000"/>
              </a:solidFill>
              <a:latin typeface="Foco"/>
            </a:endParaRPr>
          </a:p>
          <a:p>
            <a:pPr marL="0" indent="0">
              <a:buFont typeface="Arial"/>
              <a:buNone/>
            </a:pPr>
            <a:endParaRPr lang="en-ZA" sz="1650" dirty="0">
              <a:solidFill>
                <a:srgbClr val="000000"/>
              </a:solidFill>
              <a:latin typeface="Foco"/>
            </a:endParaRPr>
          </a:p>
        </p:txBody>
      </p:sp>
      <p:pic>
        <p:nvPicPr>
          <p:cNvPr id="14" name="Picture 13" descr="Chart, bar chart&#10;&#10;Description automatically generated">
            <a:extLst>
              <a:ext uri="{FF2B5EF4-FFF2-40B4-BE49-F238E27FC236}">
                <a16:creationId xmlns:a16="http://schemas.microsoft.com/office/drawing/2014/main" id="{D5693D7A-8603-FD49-AA34-4CAC8C3EC8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6559" y="1120157"/>
            <a:ext cx="4975363" cy="4958107"/>
          </a:xfrm>
          <a:prstGeom prst="rect">
            <a:avLst/>
          </a:prstGeom>
        </p:spPr>
      </p:pic>
      <p:sp>
        <p:nvSpPr>
          <p:cNvPr id="6" name="Title 7">
            <a:extLst>
              <a:ext uri="{FF2B5EF4-FFF2-40B4-BE49-F238E27FC236}">
                <a16:creationId xmlns:a16="http://schemas.microsoft.com/office/drawing/2014/main" id="{61C997CD-A614-478B-8EF2-BF56C4D4AE77}"/>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3898119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32</a:t>
            </a:fld>
            <a:endParaRPr lang="en-US" dirty="0">
              <a:solidFill>
                <a:prstClr val="black"/>
              </a:solidFill>
            </a:endParaRPr>
          </a:p>
        </p:txBody>
      </p:sp>
      <p:sp>
        <p:nvSpPr>
          <p:cNvPr id="11" name="Content Placeholder 10">
            <a:extLst>
              <a:ext uri="{FF2B5EF4-FFF2-40B4-BE49-F238E27FC236}">
                <a16:creationId xmlns:a16="http://schemas.microsoft.com/office/drawing/2014/main" id="{A1DA68AF-4BFF-C348-8137-1706986C766E}"/>
              </a:ext>
            </a:extLst>
          </p:cNvPr>
          <p:cNvSpPr>
            <a:spLocks noGrp="1"/>
          </p:cNvSpPr>
          <p:nvPr>
            <p:ph sz="quarter" idx="10"/>
          </p:nvPr>
        </p:nvSpPr>
        <p:spPr>
          <a:xfrm>
            <a:off x="274320" y="1280160"/>
            <a:ext cx="11507602" cy="5087702"/>
          </a:xfrm>
        </p:spPr>
        <p:txBody>
          <a:bodyPr>
            <a:normAutofit fontScale="70000" lnSpcReduction="20000"/>
          </a:bodyPr>
          <a:lstStyle/>
          <a:p>
            <a:pPr marL="0" indent="0">
              <a:buNone/>
            </a:pPr>
            <a:r>
              <a:rPr lang="en-GB" b="1" dirty="0">
                <a:solidFill>
                  <a:srgbClr val="7F1041"/>
                </a:solidFill>
              </a:rPr>
              <a:t>COMPLIANCE WITH SALARY AND WAGE AGREEMENT</a:t>
            </a:r>
            <a:endParaRPr lang="en-ZA" dirty="0">
              <a:solidFill>
                <a:srgbClr val="7F1041"/>
              </a:solidFill>
            </a:endParaRPr>
          </a:p>
          <a:p>
            <a:pPr marL="0" lvl="0" indent="0">
              <a:buNone/>
            </a:pPr>
            <a:r>
              <a:rPr lang="en-GB" b="1" dirty="0"/>
              <a:t>Key achievements </a:t>
            </a:r>
          </a:p>
          <a:p>
            <a:pPr lvl="0"/>
            <a:r>
              <a:rPr lang="en-GB" dirty="0"/>
              <a:t>A circular to municipalities on 4 March 2020 confirmed the NEC decision to align salary increases with the municipal budgetary process and a 6.25% salary increase for the 2020/21 financial year. </a:t>
            </a:r>
            <a:endParaRPr lang="en-ZA" dirty="0"/>
          </a:p>
          <a:p>
            <a:pPr lvl="0"/>
            <a:r>
              <a:rPr lang="en-GB" dirty="0"/>
              <a:t>According to Section 71 of the Municipal Systems Act, 32 of 2000, municipalities must comply with Bargaining Council Collective Agreements. </a:t>
            </a:r>
            <a:endParaRPr lang="en-ZA" dirty="0"/>
          </a:p>
          <a:p>
            <a:pPr lvl="0"/>
            <a:r>
              <a:rPr lang="en-GB" dirty="0"/>
              <a:t>Failure to do so is unlawful, attracts audit queries and damages municipal/union management relations. </a:t>
            </a:r>
            <a:endParaRPr lang="en-ZA" dirty="0"/>
          </a:p>
          <a:p>
            <a:pPr lvl="0"/>
            <a:r>
              <a:rPr lang="en-GB" dirty="0"/>
              <a:t>Due to the devastating effect of COVID-19 on municipal finances, some could not honour their financial obligations, including salary increases on 1 July 2020.</a:t>
            </a:r>
            <a:endParaRPr lang="en-ZA" dirty="0"/>
          </a:p>
          <a:p>
            <a:pPr lvl="0"/>
            <a:r>
              <a:rPr lang="en-GB" dirty="0"/>
              <a:t>Due to the impact of the pandemic on the economy, the state did not implement the provisions of the final year of the Salary and Wage Collective Agreement. </a:t>
            </a:r>
            <a:endParaRPr lang="en-ZA" dirty="0"/>
          </a:p>
          <a:p>
            <a:pPr lvl="0"/>
            <a:r>
              <a:rPr lang="en-GB" dirty="0"/>
              <a:t>The trade unions are litigating the decision.</a:t>
            </a:r>
          </a:p>
          <a:p>
            <a:pPr marL="0" lvl="0" indent="0">
              <a:buNone/>
            </a:pPr>
            <a:endParaRPr lang="en-US" b="1" dirty="0" smtClean="0"/>
          </a:p>
          <a:p>
            <a:pPr marL="0" lvl="0" indent="0">
              <a:buNone/>
            </a:pPr>
            <a:r>
              <a:rPr lang="en-US" b="1" dirty="0" smtClean="0"/>
              <a:t>IMPACT</a:t>
            </a:r>
            <a:endParaRPr lang="en-US" b="1" dirty="0"/>
          </a:p>
          <a:p>
            <a:r>
              <a:rPr lang="en-GB" sz="2600" dirty="0"/>
              <a:t>Peaceful and stable local labour </a:t>
            </a:r>
            <a:r>
              <a:rPr lang="en-GB" sz="2600" dirty="0" smtClean="0"/>
              <a:t>relations </a:t>
            </a:r>
            <a:endParaRPr lang="en-GB" sz="2600" dirty="0"/>
          </a:p>
          <a:p>
            <a:pPr marL="0" lvl="0" indent="0">
              <a:buNone/>
            </a:pPr>
            <a:endParaRPr lang="en-ZA" sz="1800" dirty="0"/>
          </a:p>
          <a:p>
            <a:endParaRPr lang="en-US" dirty="0"/>
          </a:p>
        </p:txBody>
      </p:sp>
      <p:sp>
        <p:nvSpPr>
          <p:cNvPr id="5" name="Title 7">
            <a:extLst>
              <a:ext uri="{FF2B5EF4-FFF2-40B4-BE49-F238E27FC236}">
                <a16:creationId xmlns:a16="http://schemas.microsoft.com/office/drawing/2014/main" id="{F1B8279D-B870-4A3C-BA67-7A5D1FEF080D}"/>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317434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8" y="1189529"/>
            <a:ext cx="5261112" cy="4827456"/>
          </a:xfrm>
          <a:ln>
            <a:solidFill>
              <a:srgbClr val="6D4C30"/>
            </a:solidFill>
          </a:ln>
        </p:spPr>
        <p:txBody>
          <a:bodyPr>
            <a:normAutofit fontScale="85000" lnSpcReduction="10000"/>
          </a:bodyPr>
          <a:lstStyle/>
          <a:p>
            <a:pPr marL="0" indent="0">
              <a:buNone/>
            </a:pPr>
            <a:r>
              <a:rPr lang="en-GB" sz="2000" b="1" dirty="0">
                <a:solidFill>
                  <a:srgbClr val="7F1041"/>
                </a:solidFill>
              </a:rPr>
              <a:t>ACCOUNTABILITY AND CONSEQUENCE MANAGEMENT PROTOCOL (ACMP) </a:t>
            </a:r>
            <a:endParaRPr lang="en-ZA" sz="2000" dirty="0">
              <a:solidFill>
                <a:srgbClr val="7F1041"/>
              </a:solidFill>
            </a:endParaRPr>
          </a:p>
          <a:p>
            <a:r>
              <a:rPr lang="en-GB" sz="2000" dirty="0"/>
              <a:t>SALGA resolved to develop an Accountability and Consequences Management Protocol (ACMP) to support municipalities in their daily decision-making processes. </a:t>
            </a:r>
            <a:endParaRPr lang="en-ZA" sz="2000" dirty="0"/>
          </a:p>
          <a:p>
            <a:pPr marL="0" indent="0">
              <a:buNone/>
            </a:pPr>
            <a:r>
              <a:rPr lang="en-GB" sz="2000" b="1" dirty="0"/>
              <a:t>Key achievements</a:t>
            </a:r>
            <a:endParaRPr lang="en-ZA" sz="2000" dirty="0"/>
          </a:p>
          <a:p>
            <a:pPr lvl="0"/>
            <a:r>
              <a:rPr lang="en-GB" sz="2000" dirty="0" smtClean="0"/>
              <a:t>MPAC </a:t>
            </a:r>
            <a:r>
              <a:rPr lang="en-GB" sz="2000" dirty="0"/>
              <a:t>readiness survey conducted to determine MPACs readiness to carry out their oversight mandate. </a:t>
            </a:r>
            <a:endParaRPr lang="en-ZA" sz="2000" dirty="0"/>
          </a:p>
          <a:p>
            <a:pPr lvl="0"/>
            <a:r>
              <a:rPr lang="en-GB" sz="2000" dirty="0"/>
              <a:t>ACMP launch plan finalised, engagements completed within SALGA and intergovernmental structures and key stakeholders consulted during February 2021.</a:t>
            </a:r>
          </a:p>
          <a:p>
            <a:pPr marL="0" lvl="0" indent="0">
              <a:buNone/>
            </a:pPr>
            <a:r>
              <a:rPr lang="en-GB" sz="2000" b="1" dirty="0"/>
              <a:t>IMPACT</a:t>
            </a:r>
          </a:p>
          <a:p>
            <a:r>
              <a:rPr lang="en-GB" sz="2000" dirty="0"/>
              <a:t>Municipal readiness established </a:t>
            </a:r>
            <a:endParaRPr lang="en-ZA" sz="20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33</a:t>
            </a:fld>
            <a:endParaRPr lang="en-US" dirty="0">
              <a:solidFill>
                <a:prstClr val="black"/>
              </a:solidFill>
            </a:endParaRPr>
          </a:p>
        </p:txBody>
      </p:sp>
      <p:sp>
        <p:nvSpPr>
          <p:cNvPr id="5" name="Content Placeholder 2">
            <a:extLst>
              <a:ext uri="{FF2B5EF4-FFF2-40B4-BE49-F238E27FC236}">
                <a16:creationId xmlns:a16="http://schemas.microsoft.com/office/drawing/2014/main" id="{7838F423-8D53-4501-819F-D705449D3AC8}"/>
              </a:ext>
            </a:extLst>
          </p:cNvPr>
          <p:cNvSpPr txBox="1">
            <a:spLocks/>
          </p:cNvSpPr>
          <p:nvPr/>
        </p:nvSpPr>
        <p:spPr>
          <a:xfrm>
            <a:off x="5657850" y="1180234"/>
            <a:ext cx="6242601" cy="4770076"/>
          </a:xfrm>
          <a:prstGeom prst="rect">
            <a:avLst/>
          </a:prstGeom>
          <a:ln>
            <a:solidFill>
              <a:srgbClr val="6D4C30"/>
            </a:solidFill>
          </a:ln>
        </p:spPr>
        <p:txBody>
          <a:bodyPr vert="horz" lIns="91440" tIns="45720" rIns="91440" bIns="45720" rtlCol="0">
            <a:normAutofit fontScale="92500" lnSpcReduction="10000"/>
          </a:bodyPr>
          <a:lstStyle>
            <a:lvl1pPr marL="275537" indent="-275537" algn="l" defTabSz="367383" rtl="0" eaLnBrk="1" latinLnBrk="0" hangingPunct="1">
              <a:spcBef>
                <a:spcPts val="964"/>
              </a:spcBef>
              <a:buFont typeface="Arial"/>
              <a:buChar char="•"/>
              <a:defRPr sz="2571" kern="1200">
                <a:solidFill>
                  <a:schemeClr val="accent6"/>
                </a:solidFill>
                <a:latin typeface="Foco" panose="020B0504050202020203" pitchFamily="34" charset="0"/>
                <a:ea typeface="+mn-ea"/>
                <a:cs typeface="Foco" panose="020B0504050202020203" pitchFamily="34" charset="0"/>
              </a:defRPr>
            </a:lvl1pPr>
            <a:lvl2pPr marL="596997" indent="-229614" algn="l" defTabSz="367383" rtl="0" eaLnBrk="1" latinLnBrk="0" hangingPunct="1">
              <a:spcBef>
                <a:spcPts val="964"/>
              </a:spcBef>
              <a:buFont typeface="Arial"/>
              <a:buChar char="–"/>
              <a:defRPr sz="2250" kern="1200">
                <a:solidFill>
                  <a:schemeClr val="accent6"/>
                </a:solidFill>
                <a:latin typeface="Foco" panose="020B0504050202020203" pitchFamily="34" charset="0"/>
                <a:ea typeface="+mn-ea"/>
                <a:cs typeface="Foco" panose="020B0504050202020203" pitchFamily="34" charset="0"/>
              </a:defRPr>
            </a:lvl2pPr>
            <a:lvl3pPr marL="918458" indent="-183692" algn="l" defTabSz="367383" rtl="0" eaLnBrk="1" latinLnBrk="0" hangingPunct="1">
              <a:spcBef>
                <a:spcPts val="964"/>
              </a:spcBef>
              <a:buFont typeface="Arial"/>
              <a:buChar char="•"/>
              <a:defRPr sz="1929" kern="1200">
                <a:solidFill>
                  <a:schemeClr val="accent6"/>
                </a:solidFill>
                <a:latin typeface="Foco" panose="020B0504050202020203" pitchFamily="34" charset="0"/>
                <a:ea typeface="+mn-ea"/>
                <a:cs typeface="Foco" panose="020B0504050202020203" pitchFamily="34" charset="0"/>
              </a:defRPr>
            </a:lvl3pPr>
            <a:lvl4pPr marL="1285841" indent="-183692" algn="l" defTabSz="367383" rtl="0" eaLnBrk="1" latinLnBrk="0" hangingPunct="1">
              <a:spcBef>
                <a:spcPts val="964"/>
              </a:spcBef>
              <a:buFont typeface="Arial"/>
              <a:buChar char="–"/>
              <a:defRPr sz="1607" kern="1200">
                <a:solidFill>
                  <a:schemeClr val="accent6"/>
                </a:solidFill>
                <a:latin typeface="Foco" panose="020B0504050202020203" pitchFamily="34" charset="0"/>
                <a:ea typeface="+mn-ea"/>
                <a:cs typeface="Foco" panose="020B0504050202020203" pitchFamily="34" charset="0"/>
              </a:defRPr>
            </a:lvl4pPr>
            <a:lvl5pPr marL="1653224" indent="-183692" algn="l" defTabSz="367383" rtl="0" eaLnBrk="1" latinLnBrk="0" hangingPunct="1">
              <a:spcBef>
                <a:spcPts val="964"/>
              </a:spcBef>
              <a:buFont typeface="Arial"/>
              <a:buChar char="»"/>
              <a:defRPr sz="1607" kern="1200">
                <a:solidFill>
                  <a:schemeClr val="accent6"/>
                </a:solidFill>
                <a:latin typeface="Foco" panose="020B0504050202020203" pitchFamily="34" charset="0"/>
                <a:ea typeface="+mn-ea"/>
                <a:cs typeface="Foco" panose="020B0504050202020203" pitchFamily="34" charset="0"/>
              </a:defRPr>
            </a:lvl5pPr>
            <a:lvl6pPr marL="2020607" indent="-183692" algn="l" defTabSz="367383" rtl="0" eaLnBrk="1" latinLnBrk="0" hangingPunct="1">
              <a:spcBef>
                <a:spcPct val="20000"/>
              </a:spcBef>
              <a:buFont typeface="Arial"/>
              <a:buChar char="•"/>
              <a:defRPr sz="1607" kern="1200">
                <a:solidFill>
                  <a:schemeClr val="tx1"/>
                </a:solidFill>
                <a:latin typeface="+mn-lt"/>
                <a:ea typeface="+mn-ea"/>
                <a:cs typeface="+mn-cs"/>
              </a:defRPr>
            </a:lvl6pPr>
            <a:lvl7pPr marL="2387990" indent="-183692" algn="l" defTabSz="367383" rtl="0" eaLnBrk="1" latinLnBrk="0" hangingPunct="1">
              <a:spcBef>
                <a:spcPct val="20000"/>
              </a:spcBef>
              <a:buFont typeface="Arial"/>
              <a:buChar char="•"/>
              <a:defRPr sz="1607" kern="1200">
                <a:solidFill>
                  <a:schemeClr val="tx1"/>
                </a:solidFill>
                <a:latin typeface="+mn-lt"/>
                <a:ea typeface="+mn-ea"/>
                <a:cs typeface="+mn-cs"/>
              </a:defRPr>
            </a:lvl7pPr>
            <a:lvl8pPr marL="2755373" indent="-183692" algn="l" defTabSz="367383" rtl="0" eaLnBrk="1" latinLnBrk="0" hangingPunct="1">
              <a:spcBef>
                <a:spcPct val="20000"/>
              </a:spcBef>
              <a:buFont typeface="Arial"/>
              <a:buChar char="•"/>
              <a:defRPr sz="1607" kern="1200">
                <a:solidFill>
                  <a:schemeClr val="tx1"/>
                </a:solidFill>
                <a:latin typeface="+mn-lt"/>
                <a:ea typeface="+mn-ea"/>
                <a:cs typeface="+mn-cs"/>
              </a:defRPr>
            </a:lvl8pPr>
            <a:lvl9pPr marL="3122756" indent="-183692" algn="l" defTabSz="367383" rtl="0" eaLnBrk="1" latinLnBrk="0" hangingPunct="1">
              <a:spcBef>
                <a:spcPct val="20000"/>
              </a:spcBef>
              <a:buFont typeface="Arial"/>
              <a:buChar char="•"/>
              <a:defRPr sz="1607" kern="1200">
                <a:solidFill>
                  <a:schemeClr val="tx1"/>
                </a:solidFill>
                <a:latin typeface="+mn-lt"/>
                <a:ea typeface="+mn-ea"/>
                <a:cs typeface="+mn-cs"/>
              </a:defRPr>
            </a:lvl9pPr>
          </a:lstStyle>
          <a:p>
            <a:pPr marL="0" indent="0">
              <a:buFont typeface="Arial"/>
              <a:buNone/>
            </a:pPr>
            <a:r>
              <a:rPr lang="en-GB" sz="2200" b="1" dirty="0">
                <a:solidFill>
                  <a:srgbClr val="7F1041"/>
                </a:solidFill>
              </a:rPr>
              <a:t>ETHICS, INTEGRITY MANAGEMENT AND CODE OF CONDUCT </a:t>
            </a:r>
            <a:endParaRPr lang="en-ZA" sz="2200" dirty="0">
              <a:solidFill>
                <a:srgbClr val="7F1041"/>
              </a:solidFill>
            </a:endParaRPr>
          </a:p>
          <a:p>
            <a:r>
              <a:rPr lang="en-GB" sz="2200" dirty="0">
                <a:solidFill>
                  <a:srgbClr val="000000"/>
                </a:solidFill>
              </a:rPr>
              <a:t>The municipal audit outcomes report by the Auditor-General of South Africa (AGSA) again highlighted the challenges of leadership, integrity and ethics in municipalities. </a:t>
            </a:r>
            <a:endParaRPr lang="en-ZA" sz="2200" dirty="0">
              <a:solidFill>
                <a:srgbClr val="000000"/>
              </a:solidFill>
            </a:endParaRPr>
          </a:p>
          <a:p>
            <a:pPr marL="0" indent="0">
              <a:buFont typeface="Arial"/>
              <a:buNone/>
            </a:pPr>
            <a:r>
              <a:rPr lang="en-GB" sz="2200" b="1" dirty="0">
                <a:solidFill>
                  <a:srgbClr val="000000"/>
                </a:solidFill>
              </a:rPr>
              <a:t>Key initiatives </a:t>
            </a:r>
            <a:endParaRPr lang="en-ZA" sz="2200" dirty="0">
              <a:solidFill>
                <a:srgbClr val="000000"/>
              </a:solidFill>
            </a:endParaRPr>
          </a:p>
          <a:p>
            <a:r>
              <a:rPr lang="en-GB" sz="2200" dirty="0">
                <a:solidFill>
                  <a:srgbClr val="000000"/>
                </a:solidFill>
              </a:rPr>
              <a:t>Supported and capacitated 74 municipalities in matters of ethics, integrity management and a Code of Conduct for Councillors and officials</a:t>
            </a:r>
            <a:endParaRPr lang="en-ZA" sz="2200" dirty="0">
              <a:solidFill>
                <a:srgbClr val="000000"/>
              </a:solidFill>
            </a:endParaRPr>
          </a:p>
          <a:p>
            <a:r>
              <a:rPr lang="en-GB" sz="2200" dirty="0">
                <a:solidFill>
                  <a:srgbClr val="000000"/>
                </a:solidFill>
              </a:rPr>
              <a:t>Supported municipalities to implement the Municipal Audit Support Programme (MASP). </a:t>
            </a:r>
            <a:endParaRPr lang="en-ZA" sz="2200" dirty="0">
              <a:solidFill>
                <a:srgbClr val="000000"/>
              </a:solidFill>
            </a:endParaRPr>
          </a:p>
          <a:p>
            <a:pPr marL="0" indent="0">
              <a:buFont typeface="Arial"/>
              <a:buNone/>
            </a:pPr>
            <a:r>
              <a:rPr lang="en-GB" sz="2200" b="1" dirty="0" smtClean="0">
                <a:solidFill>
                  <a:srgbClr val="000000"/>
                </a:solidFill>
              </a:rPr>
              <a:t>IMPACT</a:t>
            </a:r>
            <a:endParaRPr lang="en-GB" sz="2200" b="1" dirty="0">
              <a:solidFill>
                <a:srgbClr val="000000"/>
              </a:solidFill>
            </a:endParaRPr>
          </a:p>
          <a:p>
            <a:r>
              <a:rPr lang="en-GB" sz="2200" dirty="0">
                <a:solidFill>
                  <a:srgbClr val="000000"/>
                </a:solidFill>
              </a:rPr>
              <a:t>Improved Municipal Audit Outcomes </a:t>
            </a:r>
            <a:endParaRPr lang="en-ZA" sz="2200" dirty="0">
              <a:solidFill>
                <a:srgbClr val="000000"/>
              </a:solidFill>
            </a:endParaRPr>
          </a:p>
        </p:txBody>
      </p:sp>
      <p:sp>
        <p:nvSpPr>
          <p:cNvPr id="6" name="Title 7">
            <a:extLst>
              <a:ext uri="{FF2B5EF4-FFF2-40B4-BE49-F238E27FC236}">
                <a16:creationId xmlns:a16="http://schemas.microsoft.com/office/drawing/2014/main" id="{785EE1FF-F1D2-4945-9647-3D11BFACBCB1}"/>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231235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7" y="1230283"/>
            <a:ext cx="11675165" cy="4786701"/>
          </a:xfrm>
        </p:spPr>
        <p:txBody>
          <a:bodyPr>
            <a:normAutofit/>
          </a:bodyPr>
          <a:lstStyle/>
          <a:p>
            <a:pPr marL="0" indent="0">
              <a:buNone/>
            </a:pPr>
            <a:r>
              <a:rPr lang="en-GB" sz="2200" b="1" dirty="0">
                <a:solidFill>
                  <a:srgbClr val="7F1041"/>
                </a:solidFill>
              </a:rPr>
              <a:t>ENHANCE PUBLIC PARTICIPATION </a:t>
            </a:r>
            <a:endParaRPr lang="en-ZA" sz="2200" dirty="0">
              <a:solidFill>
                <a:srgbClr val="7F1041"/>
              </a:solidFill>
            </a:endParaRPr>
          </a:p>
          <a:p>
            <a:pPr marL="0" indent="0">
              <a:buNone/>
            </a:pPr>
            <a:r>
              <a:rPr lang="en-GB" sz="2200" b="1" dirty="0"/>
              <a:t>Key initiatives</a:t>
            </a:r>
            <a:endParaRPr lang="en-ZA" sz="2200" dirty="0"/>
          </a:p>
          <a:p>
            <a:pPr lvl="0"/>
            <a:r>
              <a:rPr lang="en-GB" sz="2200" dirty="0"/>
              <a:t>Facilitated four provincial dialogues on public participation in 4IR and times of COVID-19 to promote inclusive governance. </a:t>
            </a:r>
            <a:endParaRPr lang="en-ZA" sz="2200" dirty="0"/>
          </a:p>
          <a:p>
            <a:pPr lvl="0"/>
            <a:r>
              <a:rPr lang="en-GB" sz="2200" dirty="0"/>
              <a:t>Developed and presented a concept paper to guide the dialogues to the Mpumalanga Provincial Public Participation Forum on 2 March 2021. </a:t>
            </a:r>
            <a:endParaRPr lang="en-ZA" sz="2200" dirty="0"/>
          </a:p>
          <a:p>
            <a:pPr lvl="0"/>
            <a:r>
              <a:rPr lang="en-GB" sz="2200" dirty="0"/>
              <a:t>Consulted and engaged key stakeholders (IGR partners), including CoGTA, DPSA, DTA, UNDP and the Moepi Setona Innovative NGO on 11 November 2020.</a:t>
            </a:r>
          </a:p>
          <a:p>
            <a:pPr marL="0" indent="0">
              <a:buNone/>
            </a:pPr>
            <a:r>
              <a:rPr lang="en-US" sz="2200" b="1" dirty="0"/>
              <a:t>IMPACT</a:t>
            </a:r>
            <a:endParaRPr lang="en-ZA" sz="2200" dirty="0"/>
          </a:p>
          <a:p>
            <a:pPr lvl="0"/>
            <a:r>
              <a:rPr lang="en-GB" sz="2200" dirty="0"/>
              <a:t>Enhanced public participation processes for municipalities </a:t>
            </a:r>
          </a:p>
          <a:p>
            <a:pPr lvl="0"/>
            <a:endParaRPr lang="en-ZA" sz="22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34</a:t>
            </a:fld>
            <a:endParaRPr lang="en-US" dirty="0">
              <a:solidFill>
                <a:prstClr val="black"/>
              </a:solidFill>
            </a:endParaRPr>
          </a:p>
        </p:txBody>
      </p:sp>
      <p:sp>
        <p:nvSpPr>
          <p:cNvPr id="5" name="Title 7">
            <a:extLst>
              <a:ext uri="{FF2B5EF4-FFF2-40B4-BE49-F238E27FC236}">
                <a16:creationId xmlns:a16="http://schemas.microsoft.com/office/drawing/2014/main" id="{9BE10EFD-E0E3-49A4-90A7-D5204E839292}"/>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3042588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58417" y="1247860"/>
            <a:ext cx="11675165" cy="4836578"/>
          </a:xfrm>
        </p:spPr>
        <p:txBody>
          <a:bodyPr>
            <a:normAutofit fontScale="92500" lnSpcReduction="20000"/>
          </a:bodyPr>
          <a:lstStyle/>
          <a:p>
            <a:pPr marL="0" indent="0">
              <a:buNone/>
            </a:pPr>
            <a:r>
              <a:rPr lang="en-GB" sz="1600" b="1" dirty="0">
                <a:solidFill>
                  <a:srgbClr val="7F1041"/>
                </a:solidFill>
              </a:rPr>
              <a:t>GOVERNANCE-RELATED AUDIT FINDINGS</a:t>
            </a:r>
            <a:endParaRPr lang="en-ZA" sz="1600" dirty="0">
              <a:solidFill>
                <a:srgbClr val="7F1041"/>
              </a:solidFill>
            </a:endParaRPr>
          </a:p>
          <a:p>
            <a:pPr marL="0" indent="0">
              <a:buNone/>
            </a:pPr>
            <a:r>
              <a:rPr lang="en-GB" sz="1600" i="1" dirty="0"/>
              <a:t>“Disciplined financial and performance management is key to achieving improved audit outcomes and service delivery. Ethical and accountable leadership should drive the required change.”</a:t>
            </a:r>
            <a:r>
              <a:rPr lang="en-GB" sz="1600" dirty="0"/>
              <a:t> - Auditor-General Tsakani Maluleke, 30 June 2021</a:t>
            </a:r>
            <a:endParaRPr lang="en-ZA" sz="1600" dirty="0"/>
          </a:p>
          <a:p>
            <a:pPr marL="0" indent="0">
              <a:buNone/>
            </a:pPr>
            <a:r>
              <a:rPr lang="en-GB" sz="1600" dirty="0"/>
              <a:t>2019/20 AGSA Municipal Audit Report:</a:t>
            </a:r>
            <a:endParaRPr lang="en-ZA" sz="1600" dirty="0"/>
          </a:p>
          <a:p>
            <a:pPr lvl="0"/>
            <a:r>
              <a:rPr lang="en-GB" sz="1600" dirty="0"/>
              <a:t>Emphasised the lack of progressive and sustainable improvements in local government to prevent or deal with accountability failures.</a:t>
            </a:r>
            <a:endParaRPr lang="en-ZA" sz="1600" dirty="0"/>
          </a:p>
          <a:p>
            <a:pPr lvl="0"/>
            <a:r>
              <a:rPr lang="en-GB" sz="1600" dirty="0"/>
              <a:t>Confirmed a regression in clean audits from 30 in 2018/19 to 27 in 2019/20. </a:t>
            </a:r>
            <a:endParaRPr lang="en-ZA" sz="1600" dirty="0"/>
          </a:p>
          <a:p>
            <a:pPr marL="0" indent="0">
              <a:buNone/>
            </a:pPr>
            <a:r>
              <a:rPr lang="en-GB" sz="1600" b="1" dirty="0"/>
              <a:t>Key initiatives</a:t>
            </a:r>
            <a:r>
              <a:rPr lang="en-GB" sz="1600" dirty="0"/>
              <a:t> </a:t>
            </a:r>
            <a:endParaRPr lang="en-ZA" sz="1600" dirty="0"/>
          </a:p>
          <a:p>
            <a:pPr lvl="0"/>
            <a:r>
              <a:rPr lang="en-GB" sz="1600" dirty="0"/>
              <a:t>Facilitated municipal summits nationally (82 participants) on governance, accountability and consequence management with a focus on managing municipal audit findings. </a:t>
            </a:r>
            <a:endParaRPr lang="en-ZA" sz="1600" dirty="0"/>
          </a:p>
          <a:p>
            <a:pPr lvl="0"/>
            <a:r>
              <a:rPr lang="en-GB" sz="1600" dirty="0"/>
              <a:t>Worked with the MASP team on a concept paper analysis of the 2019/20 AGSA Municipal Audit Report.</a:t>
            </a:r>
            <a:endParaRPr lang="en-ZA" sz="1600" dirty="0"/>
          </a:p>
          <a:p>
            <a:pPr lvl="0"/>
            <a:r>
              <a:rPr lang="en-GB" sz="1600" dirty="0"/>
              <a:t>Assisted selected municipalities to manage their governance-related audit findings.</a:t>
            </a:r>
            <a:endParaRPr lang="en-ZA" sz="1600" dirty="0"/>
          </a:p>
          <a:p>
            <a:pPr lvl="0"/>
            <a:r>
              <a:rPr lang="en-GB" sz="1600" dirty="0"/>
              <a:t>Engaged key stakeholders to support selected municipalities.</a:t>
            </a:r>
            <a:endParaRPr lang="en-ZA" sz="1600" dirty="0"/>
          </a:p>
          <a:p>
            <a:r>
              <a:rPr lang="en-GB" sz="1600" dirty="0"/>
              <a:t>Report on Local Government Audit Outcomes 2019/20 released on 30 June 2021</a:t>
            </a:r>
          </a:p>
          <a:p>
            <a:pPr marL="0" indent="0">
              <a:buNone/>
            </a:pPr>
            <a:r>
              <a:rPr lang="en-GB" sz="1600" b="1" dirty="0"/>
              <a:t>IMPACT</a:t>
            </a:r>
          </a:p>
          <a:p>
            <a:r>
              <a:rPr lang="en-GB" sz="1600" dirty="0"/>
              <a:t>Improved Municipal Governance and ultimately improved audit outcomes </a:t>
            </a:r>
            <a:endParaRPr lang="en-ZA" sz="1600" dirty="0"/>
          </a:p>
          <a:p>
            <a:endParaRPr lang="en-ZA" sz="10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35</a:t>
            </a:fld>
            <a:endParaRPr lang="en-US" dirty="0">
              <a:solidFill>
                <a:prstClr val="black"/>
              </a:solidFill>
            </a:endParaRPr>
          </a:p>
        </p:txBody>
      </p:sp>
      <p:sp>
        <p:nvSpPr>
          <p:cNvPr id="5" name="Title 7">
            <a:extLst>
              <a:ext uri="{FF2B5EF4-FFF2-40B4-BE49-F238E27FC236}">
                <a16:creationId xmlns:a16="http://schemas.microsoft.com/office/drawing/2014/main" id="{8E32B1A9-FA78-42D3-B2DB-5CDF171D0339}"/>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2274282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7" y="1263535"/>
            <a:ext cx="11675165" cy="4753450"/>
          </a:xfrm>
        </p:spPr>
        <p:txBody>
          <a:bodyPr>
            <a:normAutofit/>
          </a:bodyPr>
          <a:lstStyle/>
          <a:p>
            <a:pPr marL="0" indent="0">
              <a:buNone/>
            </a:pPr>
            <a:r>
              <a:rPr lang="en-GB" sz="2200" b="1" dirty="0">
                <a:solidFill>
                  <a:srgbClr val="7F1041"/>
                </a:solidFill>
              </a:rPr>
              <a:t>HUMAN RESOURCE AND ORGANISATION DEVELOPMENT SUPPORT </a:t>
            </a:r>
            <a:endParaRPr lang="en-ZA" sz="2200" dirty="0">
              <a:solidFill>
                <a:srgbClr val="7F1041"/>
              </a:solidFill>
            </a:endParaRPr>
          </a:p>
          <a:p>
            <a:r>
              <a:rPr lang="en-GB" sz="2200" dirty="0"/>
              <a:t>COVID-19 movement restrictions and a 10 170 (to date) infected municipal employees required municipal officials capacitated to work from home and rotational talent deployment. </a:t>
            </a:r>
            <a:endParaRPr lang="en-ZA" sz="2200" dirty="0"/>
          </a:p>
          <a:p>
            <a:pPr marL="0" indent="0">
              <a:buNone/>
            </a:pPr>
            <a:r>
              <a:rPr lang="en-GB" sz="2200" b="1" dirty="0"/>
              <a:t>Key initiatives</a:t>
            </a:r>
            <a:r>
              <a:rPr lang="en-GB" sz="2200" dirty="0"/>
              <a:t> </a:t>
            </a:r>
            <a:endParaRPr lang="en-ZA" sz="2200" dirty="0"/>
          </a:p>
          <a:p>
            <a:pPr lvl="0"/>
            <a:r>
              <a:rPr lang="en-GB" sz="2200" dirty="0"/>
              <a:t>SALGA NEC approved a local Work-from-Home in National Emergency Conditions policy framework on 10 April 2020. </a:t>
            </a:r>
            <a:endParaRPr lang="en-ZA" sz="2200" dirty="0"/>
          </a:p>
          <a:p>
            <a:pPr lvl="0"/>
            <a:r>
              <a:rPr lang="en-GB" sz="2200" dirty="0"/>
              <a:t>Circulars issued to municipalities to guide policy implementation and respond to ministerial directives about managing COVID-19 in the workplace.</a:t>
            </a:r>
          </a:p>
          <a:p>
            <a:pPr marL="0" indent="0">
              <a:buNone/>
            </a:pPr>
            <a:r>
              <a:rPr lang="en-GB" sz="2200" b="1" dirty="0"/>
              <a:t>IMPACT</a:t>
            </a:r>
          </a:p>
          <a:p>
            <a:r>
              <a:rPr lang="en-GB" sz="2200" dirty="0"/>
              <a:t>Improved Municipal performance </a:t>
            </a:r>
            <a:endParaRPr lang="en-ZA" sz="2200" dirty="0"/>
          </a:p>
          <a:p>
            <a:pPr lvl="0"/>
            <a:endParaRPr lang="en-ZA" sz="22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36</a:t>
            </a:fld>
            <a:endParaRPr lang="en-US" dirty="0">
              <a:solidFill>
                <a:prstClr val="black"/>
              </a:solidFill>
            </a:endParaRPr>
          </a:p>
        </p:txBody>
      </p:sp>
      <p:sp>
        <p:nvSpPr>
          <p:cNvPr id="5" name="Title 7">
            <a:extLst>
              <a:ext uri="{FF2B5EF4-FFF2-40B4-BE49-F238E27FC236}">
                <a16:creationId xmlns:a16="http://schemas.microsoft.com/office/drawing/2014/main" id="{877CAFB5-BAD6-4A4A-8140-27E70C5DC913}"/>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301424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7" y="1197033"/>
            <a:ext cx="11675165" cy="4819952"/>
          </a:xfrm>
        </p:spPr>
        <p:txBody>
          <a:bodyPr>
            <a:normAutofit fontScale="92500" lnSpcReduction="10000"/>
          </a:bodyPr>
          <a:lstStyle/>
          <a:p>
            <a:pPr marL="0" indent="0">
              <a:buNone/>
            </a:pPr>
            <a:r>
              <a:rPr lang="en-GB" sz="2200" b="1" dirty="0">
                <a:solidFill>
                  <a:srgbClr val="7F1041"/>
                </a:solidFill>
              </a:rPr>
              <a:t>SERVICE STANDARDS FOR SELECTED MUNICIPAL PORTFOLIOS </a:t>
            </a:r>
            <a:endParaRPr lang="en-ZA" sz="2200" dirty="0">
              <a:solidFill>
                <a:srgbClr val="7F1041"/>
              </a:solidFill>
            </a:endParaRPr>
          </a:p>
          <a:p>
            <a:r>
              <a:rPr lang="en-GB" sz="2200" dirty="0"/>
              <a:t>Collaboration between the South African Human Rights Commission, selected sector departments, SALGA and municipal experts and executives identified 33 standards (benchmarked locally and globally) to manage performance and improve service delivery in local government. </a:t>
            </a:r>
            <a:endParaRPr lang="en-ZA" sz="2200" dirty="0"/>
          </a:p>
          <a:p>
            <a:pPr lvl="0"/>
            <a:r>
              <a:rPr lang="en-GB" sz="2200" dirty="0"/>
              <a:t>The framework differentiates between performance and material standards. </a:t>
            </a:r>
            <a:endParaRPr lang="en-ZA" sz="2200" dirty="0"/>
          </a:p>
          <a:p>
            <a:pPr lvl="1"/>
            <a:r>
              <a:rPr lang="en-GB" sz="2100" dirty="0"/>
              <a:t>Performance standards define behaviour by officials in planning, implementing and monitoring performance against service delivery indicators. </a:t>
            </a:r>
            <a:endParaRPr lang="en-ZA" sz="2100" dirty="0"/>
          </a:p>
          <a:p>
            <a:pPr lvl="1"/>
            <a:r>
              <a:rPr lang="en-GB" sz="2100" dirty="0"/>
              <a:t>Material standards describe service quality in delivering, among others, potable water, energy, refuse collection and monitoring building standards compliance. </a:t>
            </a:r>
            <a:endParaRPr lang="en-ZA" sz="2100" dirty="0"/>
          </a:p>
          <a:p>
            <a:pPr lvl="0"/>
            <a:r>
              <a:rPr lang="en-GB" sz="2200" dirty="0"/>
              <a:t>The standards are aligned with municipal powers and functions and the applicable statutory and non-statutory norms and regulations.</a:t>
            </a:r>
          </a:p>
          <a:p>
            <a:pPr marL="0" indent="0">
              <a:buNone/>
            </a:pPr>
            <a:r>
              <a:rPr lang="en-GB" sz="2200" b="1" dirty="0"/>
              <a:t>IMPACT</a:t>
            </a:r>
          </a:p>
          <a:p>
            <a:r>
              <a:rPr lang="en-US" sz="2200" dirty="0"/>
              <a:t>The framework will provide a better understanding of the municipal powers and functions.</a:t>
            </a:r>
            <a:endParaRPr lang="en-ZA" sz="2200" dirty="0"/>
          </a:p>
          <a:p>
            <a:pPr lvl="0"/>
            <a:endParaRPr lang="en-ZA" sz="22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37</a:t>
            </a:fld>
            <a:endParaRPr lang="en-US" dirty="0">
              <a:solidFill>
                <a:prstClr val="black"/>
              </a:solidFill>
            </a:endParaRPr>
          </a:p>
        </p:txBody>
      </p:sp>
      <p:sp>
        <p:nvSpPr>
          <p:cNvPr id="5" name="Title 7">
            <a:extLst>
              <a:ext uri="{FF2B5EF4-FFF2-40B4-BE49-F238E27FC236}">
                <a16:creationId xmlns:a16="http://schemas.microsoft.com/office/drawing/2014/main" id="{BA0984E6-B7D5-43B7-9664-17A61FF1A2BF}"/>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3420500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7" y="1221971"/>
            <a:ext cx="11675165" cy="4795014"/>
          </a:xfrm>
        </p:spPr>
        <p:txBody>
          <a:bodyPr>
            <a:noAutofit/>
          </a:bodyPr>
          <a:lstStyle/>
          <a:p>
            <a:pPr marL="0" indent="0">
              <a:buNone/>
            </a:pPr>
            <a:r>
              <a:rPr lang="en-GB" sz="2200" b="1" dirty="0">
                <a:solidFill>
                  <a:srgbClr val="7F1041"/>
                </a:solidFill>
              </a:rPr>
              <a:t>ORGANISATIONAL STRUCTURES AND HUMAN RESOURCES MATURITY LEVEL </a:t>
            </a:r>
            <a:endParaRPr lang="en-ZA" sz="2200" dirty="0">
              <a:solidFill>
                <a:srgbClr val="7F1041"/>
              </a:solidFill>
            </a:endParaRPr>
          </a:p>
          <a:p>
            <a:pPr marL="0" indent="0">
              <a:buNone/>
            </a:pPr>
            <a:r>
              <a:rPr lang="en-GB" sz="2200" b="1" dirty="0"/>
              <a:t>Key achievements</a:t>
            </a:r>
            <a:endParaRPr lang="en-ZA" sz="2200" dirty="0"/>
          </a:p>
          <a:p>
            <a:pPr lvl="0"/>
            <a:r>
              <a:rPr lang="en-GB" sz="2200" dirty="0"/>
              <a:t>Concluded and formalised municipal structure guidelines with CoGTA.</a:t>
            </a:r>
            <a:endParaRPr lang="en-ZA" sz="2200" dirty="0"/>
          </a:p>
          <a:p>
            <a:pPr lvl="0"/>
            <a:r>
              <a:rPr lang="en-GB" sz="2200" dirty="0"/>
              <a:t>Applied the guidelines to organisational structure reviews for the Enoch Mgijima, Sol Plaatje and Kai! Garib municipalities. </a:t>
            </a:r>
          </a:p>
          <a:p>
            <a:pPr lvl="0"/>
            <a:r>
              <a:rPr lang="en-GB" sz="2200" dirty="0"/>
              <a:t>The majority of municipalities received poor audit outcomes and scored low on HR maturity levels. </a:t>
            </a:r>
            <a:endParaRPr lang="en-ZA" sz="2200" dirty="0"/>
          </a:p>
          <a:p>
            <a:pPr lvl="0"/>
            <a:r>
              <a:rPr lang="en-GB" sz="2200" dirty="0"/>
              <a:t>A total of 56 municipalities were supported to improve their HR maturity level during the 2020/2021 financial year.</a:t>
            </a:r>
          </a:p>
          <a:p>
            <a:pPr marL="0" indent="0">
              <a:buNone/>
            </a:pPr>
            <a:r>
              <a:rPr lang="en-GB" sz="2200" b="1" dirty="0"/>
              <a:t>IMPACT</a:t>
            </a:r>
          </a:p>
          <a:p>
            <a:r>
              <a:rPr lang="en-GB" sz="2200" dirty="0"/>
              <a:t>Improved Municipal </a:t>
            </a:r>
            <a:r>
              <a:rPr lang="en-US" sz="2200" dirty="0"/>
              <a:t>HR maturity levels.</a:t>
            </a:r>
            <a:endParaRPr lang="en-ZA" sz="2200" dirty="0"/>
          </a:p>
          <a:p>
            <a:pPr lvl="0"/>
            <a:endParaRPr lang="en-ZA" sz="22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38</a:t>
            </a:fld>
            <a:endParaRPr lang="en-US" dirty="0">
              <a:solidFill>
                <a:prstClr val="black"/>
              </a:solidFill>
            </a:endParaRPr>
          </a:p>
        </p:txBody>
      </p:sp>
      <p:sp>
        <p:nvSpPr>
          <p:cNvPr id="5" name="Title 7">
            <a:extLst>
              <a:ext uri="{FF2B5EF4-FFF2-40B4-BE49-F238E27FC236}">
                <a16:creationId xmlns:a16="http://schemas.microsoft.com/office/drawing/2014/main" id="{FD4884E6-287D-4554-AB16-D5CDBCEF0C6C}"/>
              </a:ext>
            </a:extLst>
          </p:cNvPr>
          <p:cNvSpPr txBox="1">
            <a:spLocks/>
          </p:cNvSpPr>
          <p:nvPr/>
        </p:nvSpPr>
        <p:spPr>
          <a:xfrm>
            <a:off x="2343150" y="564326"/>
            <a:ext cx="8553450" cy="400110"/>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7F1041"/>
                </a:solidFill>
              </a:rPr>
              <a:t>OUTCOME 2: </a:t>
            </a:r>
            <a:r>
              <a:rPr lang="en-GB" sz="2000" dirty="0">
                <a:solidFill>
                  <a:srgbClr val="7F1041"/>
                </a:solidFill>
              </a:rPr>
              <a:t>Good governance &amp; resilient municipal institutions</a:t>
            </a:r>
            <a:endParaRPr lang="en-US" sz="2000" kern="0" dirty="0">
              <a:solidFill>
                <a:srgbClr val="7F1041"/>
              </a:solidFill>
              <a:latin typeface="Calibri"/>
            </a:endParaRPr>
          </a:p>
        </p:txBody>
      </p:sp>
    </p:spTree>
    <p:extLst>
      <p:ext uri="{BB962C8B-B14F-4D97-AF65-F5344CB8AC3E}">
        <p14:creationId xmlns:p14="http://schemas.microsoft.com/office/powerpoint/2010/main" val="1293843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BAAF39F-7AED-F943-9BA9-4FE84C2294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6BF0E61C-83C1-40CF-A0D4-239FAB0E614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39</a:t>
            </a:fld>
            <a:endParaRPr lang="en-US" dirty="0">
              <a:solidFill>
                <a:prstClr val="black"/>
              </a:solidFill>
            </a:endParaRPr>
          </a:p>
        </p:txBody>
      </p:sp>
      <p:sp>
        <p:nvSpPr>
          <p:cNvPr id="8" name="TextBox 7">
            <a:extLst>
              <a:ext uri="{FF2B5EF4-FFF2-40B4-BE49-F238E27FC236}">
                <a16:creationId xmlns:a16="http://schemas.microsoft.com/office/drawing/2014/main" id="{A2A84186-95D5-8145-84BA-C7FFFEDD0648}"/>
              </a:ext>
            </a:extLst>
          </p:cNvPr>
          <p:cNvSpPr txBox="1"/>
          <p:nvPr/>
        </p:nvSpPr>
        <p:spPr>
          <a:xfrm>
            <a:off x="2374900" y="1562100"/>
            <a:ext cx="8483600" cy="4431983"/>
          </a:xfrm>
          <a:prstGeom prst="rect">
            <a:avLst/>
          </a:prstGeom>
          <a:noFill/>
        </p:spPr>
        <p:txBody>
          <a:bodyPr wrap="square" rtlCol="0">
            <a:spAutoFit/>
          </a:bodyPr>
          <a:lstStyle/>
          <a:p>
            <a:r>
              <a:rPr lang="en-GB" sz="4000" b="1" dirty="0">
                <a:solidFill>
                  <a:srgbClr val="48A7A9"/>
                </a:solidFill>
              </a:rPr>
              <a:t>OUTCOME 3</a:t>
            </a:r>
          </a:p>
          <a:p>
            <a:r>
              <a:rPr lang="en-GB" sz="2800" b="1" dirty="0">
                <a:solidFill>
                  <a:prstClr val="white"/>
                </a:solidFill>
              </a:rPr>
              <a:t>Financial sustainability of Local Government and Greater Fiscal Equity</a:t>
            </a:r>
          </a:p>
          <a:p>
            <a:endParaRPr lang="en-ZA" sz="2800" dirty="0">
              <a:solidFill>
                <a:prstClr val="white"/>
              </a:solidFill>
            </a:endParaRPr>
          </a:p>
          <a:p>
            <a:pPr algn="ctr"/>
            <a:r>
              <a:rPr lang="en-GB" sz="2800" i="1" dirty="0">
                <a:solidFill>
                  <a:prstClr val="white"/>
                </a:solidFill>
              </a:rPr>
              <a:t>Purpose: </a:t>
            </a:r>
            <a:r>
              <a:rPr lang="en-US" sz="2800" i="1" dirty="0">
                <a:solidFill>
                  <a:prstClr val="white"/>
                </a:solidFill>
              </a:rPr>
              <a:t>Improve the financial health of municipalities through a revised Local Government fiscal framework, effective revenue management and enhancement, access to alternative/innovative funding sources and sound financial management.</a:t>
            </a:r>
            <a:endParaRPr lang="en-ZA" sz="2800" dirty="0">
              <a:solidFill>
                <a:prstClr val="white"/>
              </a:solidFill>
            </a:endParaRPr>
          </a:p>
          <a:p>
            <a:endParaRPr lang="en-US" dirty="0">
              <a:solidFill>
                <a:srgbClr val="F06D19"/>
              </a:solidFill>
            </a:endParaRPr>
          </a:p>
        </p:txBody>
      </p:sp>
    </p:spTree>
    <p:extLst>
      <p:ext uri="{BB962C8B-B14F-4D97-AF65-F5344CB8AC3E}">
        <p14:creationId xmlns:p14="http://schemas.microsoft.com/office/powerpoint/2010/main" val="398272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B517B6D4-4DA6-C848-A217-4743E8CDDE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27">
            <a:extLst>
              <a:ext uri="{FF2B5EF4-FFF2-40B4-BE49-F238E27FC236}">
                <a16:creationId xmlns:a16="http://schemas.microsoft.com/office/drawing/2014/main" id="{3A8CB601-0540-A746-BA6D-4E6461D9DCBA}"/>
              </a:ext>
            </a:extLst>
          </p:cNvPr>
          <p:cNvSpPr txBox="1"/>
          <p:nvPr/>
        </p:nvSpPr>
        <p:spPr>
          <a:xfrm>
            <a:off x="2388126" y="108719"/>
            <a:ext cx="7982418" cy="954107"/>
          </a:xfrm>
          <a:prstGeom prst="rect">
            <a:avLst/>
          </a:prstGeom>
          <a:noFill/>
        </p:spPr>
        <p:txBody>
          <a:bodyPr wrap="square" rtlCol="0">
            <a:spAutoFit/>
          </a:bodyPr>
          <a:lstStyle/>
          <a:p>
            <a:pPr algn="ctr"/>
            <a:r>
              <a:rPr lang="en-US" sz="2800" b="1" dirty="0">
                <a:latin typeface="+mj-lt"/>
              </a:rPr>
              <a:t>SALGA STRATEGY 2017 – </a:t>
            </a:r>
            <a:r>
              <a:rPr lang="en-US" sz="2800" b="1" dirty="0" smtClean="0">
                <a:latin typeface="+mj-lt"/>
              </a:rPr>
              <a:t>2022: STRATEGIC OUTCOMES</a:t>
            </a:r>
            <a:endParaRPr lang="en-US" sz="2800" b="1" dirty="0">
              <a:latin typeface="+mj-lt"/>
            </a:endParaRPr>
          </a:p>
        </p:txBody>
      </p:sp>
      <p:sp>
        <p:nvSpPr>
          <p:cNvPr id="35" name="Slide Number Placeholder 2">
            <a:extLst>
              <a:ext uri="{FF2B5EF4-FFF2-40B4-BE49-F238E27FC236}">
                <a16:creationId xmlns:a16="http://schemas.microsoft.com/office/drawing/2014/main" id="{CCC0F05D-EC19-F345-8119-B03E0124CEC2}"/>
              </a:ext>
            </a:extLst>
          </p:cNvPr>
          <p:cNvSpPr>
            <a:spLocks noGrp="1"/>
          </p:cNvSpPr>
          <p:nvPr>
            <p:ph type="sldNum" sz="quarter" idx="13"/>
          </p:nvPr>
        </p:nvSpPr>
        <p:spPr>
          <a:xfrm>
            <a:off x="10933112" y="6402581"/>
            <a:ext cx="649288" cy="365125"/>
          </a:xfrm>
        </p:spPr>
        <p:txBody>
          <a:bodyPr/>
          <a:lstStyle/>
          <a:p>
            <a:fld id="{85E4C5A4-68AA-419A-9EB9-20F6985B147C}" type="slidenum">
              <a:rPr lang="en-GB" smtClean="0"/>
              <a:pPr/>
              <a:t>4</a:t>
            </a:fld>
            <a:endParaRPr lang="en-GB" dirty="0"/>
          </a:p>
        </p:txBody>
      </p:sp>
    </p:spTree>
    <p:extLst>
      <p:ext uri="{BB962C8B-B14F-4D97-AF65-F5344CB8AC3E}">
        <p14:creationId xmlns:p14="http://schemas.microsoft.com/office/powerpoint/2010/main" val="3903853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8" y="1221971"/>
            <a:ext cx="4394338" cy="4795014"/>
          </a:xfrm>
          <a:ln>
            <a:solidFill>
              <a:schemeClr val="accent1"/>
            </a:solidFill>
          </a:ln>
        </p:spPr>
        <p:txBody>
          <a:bodyPr>
            <a:normAutofit/>
          </a:bodyPr>
          <a:lstStyle/>
          <a:p>
            <a:pPr marL="0" indent="0">
              <a:buNone/>
            </a:pPr>
            <a:r>
              <a:rPr lang="en-GB" sz="2200" b="1" dirty="0">
                <a:solidFill>
                  <a:srgbClr val="48A7A9"/>
                </a:solidFill>
              </a:rPr>
              <a:t>MUNICIPAL FINANCIAL VIABILITY AND LONG-TERM SUSTAINABILITY </a:t>
            </a:r>
            <a:endParaRPr lang="en-ZA" sz="2200" dirty="0">
              <a:solidFill>
                <a:srgbClr val="48A7A9"/>
              </a:solidFill>
            </a:endParaRPr>
          </a:p>
          <a:p>
            <a:pPr marL="0" indent="0">
              <a:buNone/>
            </a:pPr>
            <a:r>
              <a:rPr lang="en-GB" sz="2200" b="1" dirty="0"/>
              <a:t>Key achievements </a:t>
            </a:r>
          </a:p>
          <a:p>
            <a:r>
              <a:rPr lang="en-GB" sz="2200" dirty="0"/>
              <a:t>SALGA represented local government and lobbies for equitable fiscal allocations in platforms such as the Budget Forums.</a:t>
            </a:r>
          </a:p>
          <a:p>
            <a:pPr marL="0" indent="0">
              <a:buNone/>
            </a:pPr>
            <a:r>
              <a:rPr lang="en-GB" sz="2200" b="1" dirty="0"/>
              <a:t>IMPACT</a:t>
            </a:r>
          </a:p>
          <a:p>
            <a:r>
              <a:rPr lang="en-GB" sz="2200" dirty="0"/>
              <a:t>Improved </a:t>
            </a:r>
            <a:r>
              <a:rPr lang="en-US" sz="2200" dirty="0"/>
              <a:t>equitable allocation </a:t>
            </a:r>
            <a:endParaRPr lang="en-ZA" sz="22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40</a:t>
            </a:fld>
            <a:endParaRPr lang="en-US" dirty="0">
              <a:solidFill>
                <a:prstClr val="black"/>
              </a:solidFill>
            </a:endParaRPr>
          </a:p>
        </p:txBody>
      </p:sp>
      <p:sp>
        <p:nvSpPr>
          <p:cNvPr id="5" name="Title 7">
            <a:extLst>
              <a:ext uri="{FF2B5EF4-FFF2-40B4-BE49-F238E27FC236}">
                <a16:creationId xmlns:a16="http://schemas.microsoft.com/office/drawing/2014/main" id="{C529979A-F4A0-5A4F-886C-50F392660783}"/>
              </a:ext>
            </a:extLst>
          </p:cNvPr>
          <p:cNvSpPr txBox="1">
            <a:spLocks/>
          </p:cNvSpPr>
          <p:nvPr/>
        </p:nvSpPr>
        <p:spPr>
          <a:xfrm>
            <a:off x="2362199" y="338647"/>
            <a:ext cx="8324851"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48A7A9"/>
                </a:solidFill>
              </a:rPr>
              <a:t>OUTCOME 3: </a:t>
            </a:r>
            <a:r>
              <a:rPr lang="en-GB" sz="2000" dirty="0">
                <a:solidFill>
                  <a:srgbClr val="48A7A9"/>
                </a:solidFill>
              </a:rPr>
              <a:t>Financial sustainability of local government &amp; greater fiscal equity</a:t>
            </a:r>
            <a:endParaRPr lang="en-ZA" sz="2000" dirty="0">
              <a:solidFill>
                <a:srgbClr val="48A7A9"/>
              </a:solidFill>
            </a:endParaRPr>
          </a:p>
        </p:txBody>
      </p:sp>
      <p:sp>
        <p:nvSpPr>
          <p:cNvPr id="7" name="Content Placeholder 2">
            <a:extLst>
              <a:ext uri="{FF2B5EF4-FFF2-40B4-BE49-F238E27FC236}">
                <a16:creationId xmlns:a16="http://schemas.microsoft.com/office/drawing/2014/main" id="{DF3D85B8-4A3A-47A9-A9DA-560990553156}"/>
              </a:ext>
            </a:extLst>
          </p:cNvPr>
          <p:cNvSpPr txBox="1">
            <a:spLocks/>
          </p:cNvSpPr>
          <p:nvPr/>
        </p:nvSpPr>
        <p:spPr>
          <a:xfrm>
            <a:off x="4752975" y="1221971"/>
            <a:ext cx="7147477" cy="4795014"/>
          </a:xfrm>
          <a:prstGeom prst="rect">
            <a:avLst/>
          </a:prstGeom>
          <a:ln>
            <a:solidFill>
              <a:schemeClr val="accent1"/>
            </a:solidFill>
          </a:ln>
        </p:spPr>
        <p:txBody>
          <a:bodyPr vert="horz" lIns="91440" tIns="45720" rIns="91440" bIns="45720" rtlCol="0">
            <a:noAutofit/>
          </a:bodyPr>
          <a:lstStyle>
            <a:lvl1pPr marL="275537" indent="-275537" algn="l" defTabSz="367383" rtl="0" eaLnBrk="1" latinLnBrk="0" hangingPunct="1">
              <a:spcBef>
                <a:spcPts val="964"/>
              </a:spcBef>
              <a:buFont typeface="Arial"/>
              <a:buChar char="•"/>
              <a:defRPr sz="2571" kern="1200">
                <a:solidFill>
                  <a:schemeClr val="accent6"/>
                </a:solidFill>
                <a:latin typeface="Foco" panose="020B0504050202020203" pitchFamily="34" charset="0"/>
                <a:ea typeface="+mn-ea"/>
                <a:cs typeface="Foco" panose="020B0504050202020203" pitchFamily="34" charset="0"/>
              </a:defRPr>
            </a:lvl1pPr>
            <a:lvl2pPr marL="596997" indent="-229614" algn="l" defTabSz="367383" rtl="0" eaLnBrk="1" latinLnBrk="0" hangingPunct="1">
              <a:spcBef>
                <a:spcPts val="964"/>
              </a:spcBef>
              <a:buFont typeface="Arial"/>
              <a:buChar char="–"/>
              <a:defRPr sz="2250" kern="1200">
                <a:solidFill>
                  <a:schemeClr val="accent6"/>
                </a:solidFill>
                <a:latin typeface="Foco" panose="020B0504050202020203" pitchFamily="34" charset="0"/>
                <a:ea typeface="+mn-ea"/>
                <a:cs typeface="Foco" panose="020B0504050202020203" pitchFamily="34" charset="0"/>
              </a:defRPr>
            </a:lvl2pPr>
            <a:lvl3pPr marL="918458" indent="-183692" algn="l" defTabSz="367383" rtl="0" eaLnBrk="1" latinLnBrk="0" hangingPunct="1">
              <a:spcBef>
                <a:spcPts val="964"/>
              </a:spcBef>
              <a:buFont typeface="Arial"/>
              <a:buChar char="•"/>
              <a:defRPr sz="1929" kern="1200">
                <a:solidFill>
                  <a:schemeClr val="accent6"/>
                </a:solidFill>
                <a:latin typeface="Foco" panose="020B0504050202020203" pitchFamily="34" charset="0"/>
                <a:ea typeface="+mn-ea"/>
                <a:cs typeface="Foco" panose="020B0504050202020203" pitchFamily="34" charset="0"/>
              </a:defRPr>
            </a:lvl3pPr>
            <a:lvl4pPr marL="1285841" indent="-183692" algn="l" defTabSz="367383" rtl="0" eaLnBrk="1" latinLnBrk="0" hangingPunct="1">
              <a:spcBef>
                <a:spcPts val="964"/>
              </a:spcBef>
              <a:buFont typeface="Arial"/>
              <a:buChar char="–"/>
              <a:defRPr sz="1607" kern="1200">
                <a:solidFill>
                  <a:schemeClr val="accent6"/>
                </a:solidFill>
                <a:latin typeface="Foco" panose="020B0504050202020203" pitchFamily="34" charset="0"/>
                <a:ea typeface="+mn-ea"/>
                <a:cs typeface="Foco" panose="020B0504050202020203" pitchFamily="34" charset="0"/>
              </a:defRPr>
            </a:lvl4pPr>
            <a:lvl5pPr marL="1653224" indent="-183692" algn="l" defTabSz="367383" rtl="0" eaLnBrk="1" latinLnBrk="0" hangingPunct="1">
              <a:spcBef>
                <a:spcPts val="964"/>
              </a:spcBef>
              <a:buFont typeface="Arial"/>
              <a:buChar char="»"/>
              <a:defRPr sz="1607" kern="1200">
                <a:solidFill>
                  <a:schemeClr val="accent6"/>
                </a:solidFill>
                <a:latin typeface="Foco" panose="020B0504050202020203" pitchFamily="34" charset="0"/>
                <a:ea typeface="+mn-ea"/>
                <a:cs typeface="Foco" panose="020B0504050202020203" pitchFamily="34" charset="0"/>
              </a:defRPr>
            </a:lvl5pPr>
            <a:lvl6pPr marL="2020607" indent="-183692" algn="l" defTabSz="367383" rtl="0" eaLnBrk="1" latinLnBrk="0" hangingPunct="1">
              <a:spcBef>
                <a:spcPct val="20000"/>
              </a:spcBef>
              <a:buFont typeface="Arial"/>
              <a:buChar char="•"/>
              <a:defRPr sz="1607" kern="1200">
                <a:solidFill>
                  <a:schemeClr val="tx1"/>
                </a:solidFill>
                <a:latin typeface="+mn-lt"/>
                <a:ea typeface="+mn-ea"/>
                <a:cs typeface="+mn-cs"/>
              </a:defRPr>
            </a:lvl6pPr>
            <a:lvl7pPr marL="2387990" indent="-183692" algn="l" defTabSz="367383" rtl="0" eaLnBrk="1" latinLnBrk="0" hangingPunct="1">
              <a:spcBef>
                <a:spcPct val="20000"/>
              </a:spcBef>
              <a:buFont typeface="Arial"/>
              <a:buChar char="•"/>
              <a:defRPr sz="1607" kern="1200">
                <a:solidFill>
                  <a:schemeClr val="tx1"/>
                </a:solidFill>
                <a:latin typeface="+mn-lt"/>
                <a:ea typeface="+mn-ea"/>
                <a:cs typeface="+mn-cs"/>
              </a:defRPr>
            </a:lvl7pPr>
            <a:lvl8pPr marL="2755373" indent="-183692" algn="l" defTabSz="367383" rtl="0" eaLnBrk="1" latinLnBrk="0" hangingPunct="1">
              <a:spcBef>
                <a:spcPct val="20000"/>
              </a:spcBef>
              <a:buFont typeface="Arial"/>
              <a:buChar char="•"/>
              <a:defRPr sz="1607" kern="1200">
                <a:solidFill>
                  <a:schemeClr val="tx1"/>
                </a:solidFill>
                <a:latin typeface="+mn-lt"/>
                <a:ea typeface="+mn-ea"/>
                <a:cs typeface="+mn-cs"/>
              </a:defRPr>
            </a:lvl8pPr>
            <a:lvl9pPr marL="3122756" indent="-183692" algn="l" defTabSz="367383" rtl="0" eaLnBrk="1" latinLnBrk="0" hangingPunct="1">
              <a:spcBef>
                <a:spcPct val="20000"/>
              </a:spcBef>
              <a:buFont typeface="Arial"/>
              <a:buChar char="•"/>
              <a:defRPr sz="1607" kern="1200">
                <a:solidFill>
                  <a:schemeClr val="tx1"/>
                </a:solidFill>
                <a:latin typeface="+mn-lt"/>
                <a:ea typeface="+mn-ea"/>
                <a:cs typeface="+mn-cs"/>
              </a:defRPr>
            </a:lvl9pPr>
          </a:lstStyle>
          <a:p>
            <a:pPr marL="0" indent="0">
              <a:buFont typeface="Arial"/>
              <a:buNone/>
            </a:pPr>
            <a:r>
              <a:rPr lang="en-GB" sz="1700" b="1" dirty="0">
                <a:solidFill>
                  <a:srgbClr val="48A7A9"/>
                </a:solidFill>
              </a:rPr>
              <a:t>NATIONAL REVENUE MANAGEMENT PROGRAMME DEVELOPED AND IMPLEMENTED </a:t>
            </a:r>
            <a:endParaRPr lang="en-ZA" sz="1700" dirty="0">
              <a:solidFill>
                <a:srgbClr val="48A7A9"/>
              </a:solidFill>
            </a:endParaRPr>
          </a:p>
          <a:p>
            <a:pPr marL="0" indent="0">
              <a:buFont typeface="Arial"/>
              <a:buNone/>
            </a:pPr>
            <a:r>
              <a:rPr lang="en-GB" sz="1700" b="1" dirty="0">
                <a:solidFill>
                  <a:srgbClr val="000000"/>
                </a:solidFill>
              </a:rPr>
              <a:t>Key achievements </a:t>
            </a:r>
          </a:p>
          <a:p>
            <a:pPr marL="0" indent="0">
              <a:buFont typeface="Arial"/>
              <a:buNone/>
            </a:pPr>
            <a:r>
              <a:rPr lang="en-GB" sz="1700" dirty="0">
                <a:solidFill>
                  <a:srgbClr val="000000"/>
                </a:solidFill>
              </a:rPr>
              <a:t>SALGA established a National Local Government Finance Committee as a platform to share resources and knowledge to improve support to municipalities. </a:t>
            </a:r>
          </a:p>
          <a:p>
            <a:pPr marL="0" indent="0">
              <a:buFont typeface="Arial"/>
              <a:buNone/>
            </a:pPr>
            <a:r>
              <a:rPr lang="en-GB" sz="1700" b="1" dirty="0">
                <a:solidFill>
                  <a:srgbClr val="000000"/>
                </a:solidFill>
              </a:rPr>
              <a:t>IMPACT</a:t>
            </a:r>
            <a:endParaRPr lang="en-ZA" sz="1700" b="1" dirty="0">
              <a:solidFill>
                <a:srgbClr val="000000"/>
              </a:solidFill>
            </a:endParaRPr>
          </a:p>
          <a:p>
            <a:pPr marL="0" indent="0">
              <a:spcBef>
                <a:spcPts val="0"/>
              </a:spcBef>
              <a:buFont typeface="Arial"/>
              <a:buNone/>
            </a:pPr>
            <a:r>
              <a:rPr lang="en-GB" sz="1700" dirty="0">
                <a:solidFill>
                  <a:srgbClr val="000000"/>
                </a:solidFill>
              </a:rPr>
              <a:t>The platform allows all stakeholders to access practical solutions to enhance revenue streams, including: </a:t>
            </a:r>
            <a:endParaRPr lang="en-ZA" sz="1700" dirty="0">
              <a:solidFill>
                <a:srgbClr val="000000"/>
              </a:solidFill>
            </a:endParaRPr>
          </a:p>
          <a:p>
            <a:pPr>
              <a:spcBef>
                <a:spcPts val="0"/>
              </a:spcBef>
            </a:pPr>
            <a:r>
              <a:rPr lang="en-GB" sz="1700" dirty="0">
                <a:solidFill>
                  <a:srgbClr val="000000"/>
                </a:solidFill>
              </a:rPr>
              <a:t>Improving capacity for revenue collection within an acceptable timeframe</a:t>
            </a:r>
            <a:endParaRPr lang="en-ZA" sz="1700" dirty="0">
              <a:solidFill>
                <a:srgbClr val="000000"/>
              </a:solidFill>
            </a:endParaRPr>
          </a:p>
          <a:p>
            <a:pPr>
              <a:spcBef>
                <a:spcPts val="0"/>
              </a:spcBef>
            </a:pPr>
            <a:r>
              <a:rPr lang="en-GB" sz="1700" dirty="0">
                <a:solidFill>
                  <a:srgbClr val="000000"/>
                </a:solidFill>
              </a:rPr>
              <a:t>Consolidating stakeholder perspectives from revenue practitioners, municipal executives/leaders, revenue associations, finance interns and industry experts</a:t>
            </a:r>
            <a:endParaRPr lang="en-ZA" sz="1700" dirty="0">
              <a:solidFill>
                <a:srgbClr val="000000"/>
              </a:solidFill>
            </a:endParaRPr>
          </a:p>
          <a:p>
            <a:pPr>
              <a:spcBef>
                <a:spcPts val="0"/>
              </a:spcBef>
            </a:pPr>
            <a:r>
              <a:rPr lang="en-GB" sz="1700" dirty="0">
                <a:solidFill>
                  <a:srgbClr val="000000"/>
                </a:solidFill>
              </a:rPr>
              <a:t>Creating a platform for finance interns to gather and share knowledge and experiences while developing practical financial management tools and processes.</a:t>
            </a:r>
            <a:endParaRPr lang="en-ZA" sz="1700" dirty="0">
              <a:solidFill>
                <a:srgbClr val="000000"/>
              </a:solidFill>
            </a:endParaRPr>
          </a:p>
        </p:txBody>
      </p:sp>
    </p:spTree>
    <p:extLst>
      <p:ext uri="{BB962C8B-B14F-4D97-AF65-F5344CB8AC3E}">
        <p14:creationId xmlns:p14="http://schemas.microsoft.com/office/powerpoint/2010/main" val="4114255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58417" y="1176100"/>
            <a:ext cx="11675165" cy="4753450"/>
          </a:xfrm>
        </p:spPr>
        <p:txBody>
          <a:bodyPr>
            <a:noAutofit/>
          </a:bodyPr>
          <a:lstStyle/>
          <a:p>
            <a:pPr marL="0" indent="0">
              <a:buNone/>
            </a:pPr>
            <a:r>
              <a:rPr lang="en-GB" sz="2200" b="1" dirty="0">
                <a:solidFill>
                  <a:srgbClr val="48A7A9"/>
                </a:solidFill>
              </a:rPr>
              <a:t>LOCAL PROCUREMENT QUOTA OF NON-SPECIALISED GOODS AND SERVICES </a:t>
            </a:r>
            <a:endParaRPr lang="en-ZA" sz="2200" dirty="0">
              <a:solidFill>
                <a:srgbClr val="48A7A9"/>
              </a:solidFill>
            </a:endParaRPr>
          </a:p>
          <a:p>
            <a:pPr marL="0" indent="0">
              <a:buNone/>
            </a:pPr>
            <a:r>
              <a:rPr lang="en-GB" sz="2200" dirty="0"/>
              <a:t>The inability of rate payers to fulfil their tax obligations due to the effect of COVID-19 on income has affected municipal revenue negatively.  SALGA supported municipalities to increase their local procurement quota of non-specialised goods and services. </a:t>
            </a:r>
          </a:p>
          <a:p>
            <a:pPr marL="0" indent="0">
              <a:buNone/>
            </a:pPr>
            <a:r>
              <a:rPr lang="en-GB" sz="2200" b="1" dirty="0"/>
              <a:t>Key achievements </a:t>
            </a:r>
          </a:p>
          <a:p>
            <a:pPr marL="0" lvl="0" indent="0">
              <a:buNone/>
            </a:pPr>
            <a:r>
              <a:rPr lang="en-GB" sz="2200" dirty="0"/>
              <a:t>Facilitated a symposium on using local procurement to ignite local economic development </a:t>
            </a:r>
            <a:r>
              <a:rPr lang="en-ZA" sz="2200" dirty="0"/>
              <a:t> </a:t>
            </a:r>
          </a:p>
          <a:p>
            <a:pPr marL="0" lvl="0" indent="0">
              <a:buNone/>
            </a:pPr>
            <a:r>
              <a:rPr lang="en-GB" sz="2200" dirty="0"/>
              <a:t>SALGA secured a National Treasury opinion on the legislative requirements for joint procurement between two or more municipalities.</a:t>
            </a:r>
          </a:p>
          <a:p>
            <a:pPr marL="0" lvl="0" indent="0">
              <a:buNone/>
            </a:pPr>
            <a:r>
              <a:rPr lang="en-GB" sz="2200" b="1" dirty="0"/>
              <a:t>IMPACT </a:t>
            </a:r>
            <a:endParaRPr lang="en-ZA" sz="2200" b="1" dirty="0"/>
          </a:p>
          <a:p>
            <a:r>
              <a:rPr lang="en-GB" sz="2200" dirty="0"/>
              <a:t>Municipalities are better equipped to use local procurement to ignite the local economy.</a:t>
            </a:r>
            <a:endParaRPr lang="en-ZA" sz="2200" dirty="0"/>
          </a:p>
          <a:p>
            <a:r>
              <a:rPr lang="en-GB" sz="2200" dirty="0"/>
              <a:t>Municipalities are better placed to make informed decisions about joint procurement.</a:t>
            </a:r>
            <a:endParaRPr lang="en-ZA" sz="22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41</a:t>
            </a:fld>
            <a:endParaRPr lang="en-US" dirty="0">
              <a:solidFill>
                <a:prstClr val="black"/>
              </a:solidFill>
            </a:endParaRPr>
          </a:p>
        </p:txBody>
      </p:sp>
      <p:sp>
        <p:nvSpPr>
          <p:cNvPr id="6" name="Title 7">
            <a:extLst>
              <a:ext uri="{FF2B5EF4-FFF2-40B4-BE49-F238E27FC236}">
                <a16:creationId xmlns:a16="http://schemas.microsoft.com/office/drawing/2014/main" id="{241E1138-325E-4FC6-AB79-582EBA7E95E6}"/>
              </a:ext>
            </a:extLst>
          </p:cNvPr>
          <p:cNvSpPr txBox="1">
            <a:spLocks/>
          </p:cNvSpPr>
          <p:nvPr/>
        </p:nvSpPr>
        <p:spPr>
          <a:xfrm>
            <a:off x="2362199" y="338647"/>
            <a:ext cx="8324851"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48A7A9"/>
                </a:solidFill>
              </a:rPr>
              <a:t>OUTCOME 3: </a:t>
            </a:r>
            <a:r>
              <a:rPr lang="en-GB" sz="2000" dirty="0">
                <a:solidFill>
                  <a:srgbClr val="48A7A9"/>
                </a:solidFill>
              </a:rPr>
              <a:t>Financial sustainability of local government &amp; greater fiscal equity</a:t>
            </a:r>
            <a:endParaRPr lang="en-ZA" sz="2000" dirty="0">
              <a:solidFill>
                <a:srgbClr val="48A7A9"/>
              </a:solidFill>
            </a:endParaRPr>
          </a:p>
        </p:txBody>
      </p:sp>
    </p:spTree>
    <p:extLst>
      <p:ext uri="{BB962C8B-B14F-4D97-AF65-F5344CB8AC3E}">
        <p14:creationId xmlns:p14="http://schemas.microsoft.com/office/powerpoint/2010/main" val="3889708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7" y="1255221"/>
            <a:ext cx="5784988" cy="4761763"/>
          </a:xfrm>
          <a:ln>
            <a:solidFill>
              <a:schemeClr val="accent1"/>
            </a:solidFill>
          </a:ln>
        </p:spPr>
        <p:txBody>
          <a:bodyPr>
            <a:normAutofit fontScale="92500" lnSpcReduction="20000"/>
          </a:bodyPr>
          <a:lstStyle/>
          <a:p>
            <a:pPr marL="0" indent="0">
              <a:buNone/>
            </a:pPr>
            <a:r>
              <a:rPr lang="en-GB" sz="2200" b="1" dirty="0">
                <a:solidFill>
                  <a:srgbClr val="48A7A9"/>
                </a:solidFill>
              </a:rPr>
              <a:t>INCREASE LOCAL PROCUREMENT QUOTA OF NON-SPECIALISED GOODS AND SERVICES </a:t>
            </a:r>
            <a:endParaRPr lang="en-ZA" sz="2200" dirty="0">
              <a:solidFill>
                <a:srgbClr val="48A7A9"/>
              </a:solidFill>
            </a:endParaRPr>
          </a:p>
          <a:p>
            <a:pPr marL="0" lvl="0" indent="0">
              <a:buNone/>
            </a:pPr>
            <a:r>
              <a:rPr lang="en-GB" sz="2200" b="1" dirty="0"/>
              <a:t>Key achievements </a:t>
            </a:r>
          </a:p>
          <a:p>
            <a:r>
              <a:rPr lang="en-GB" sz="2200" dirty="0"/>
              <a:t>SALGA facilitated a knowledge sharing summit for women and youth. </a:t>
            </a:r>
          </a:p>
          <a:p>
            <a:r>
              <a:rPr lang="en-GB" sz="2200" dirty="0"/>
              <a:t>The summit identified key opportunities for women and the youth in strategy and policy, budgeting, capacity and skills, information and communications and establishing and strengthening structures for women and youth.  </a:t>
            </a:r>
          </a:p>
          <a:p>
            <a:pPr marL="0" lvl="0" indent="0">
              <a:buNone/>
            </a:pPr>
            <a:r>
              <a:rPr lang="en-GB" sz="2200" b="1" dirty="0"/>
              <a:t>IMPACT</a:t>
            </a:r>
          </a:p>
          <a:p>
            <a:pPr marL="0" lvl="0" indent="0">
              <a:buNone/>
            </a:pPr>
            <a:r>
              <a:rPr lang="en-GB" sz="2200" dirty="0"/>
              <a:t>The information and tools shared at the summit will assist municipalities to formulate economic development strategies with a strong bias towards women and youth empowerment. </a:t>
            </a:r>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42</a:t>
            </a:fld>
            <a:endParaRPr lang="en-US" dirty="0">
              <a:solidFill>
                <a:prstClr val="black"/>
              </a:solidFill>
            </a:endParaRPr>
          </a:p>
        </p:txBody>
      </p:sp>
      <p:sp>
        <p:nvSpPr>
          <p:cNvPr id="6" name="Title 7">
            <a:extLst>
              <a:ext uri="{FF2B5EF4-FFF2-40B4-BE49-F238E27FC236}">
                <a16:creationId xmlns:a16="http://schemas.microsoft.com/office/drawing/2014/main" id="{44C05AC1-D600-4C8D-8112-7BBE9CE2B772}"/>
              </a:ext>
            </a:extLst>
          </p:cNvPr>
          <p:cNvSpPr txBox="1">
            <a:spLocks/>
          </p:cNvSpPr>
          <p:nvPr/>
        </p:nvSpPr>
        <p:spPr>
          <a:xfrm>
            <a:off x="2362199" y="338647"/>
            <a:ext cx="8324851"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48A7A9"/>
                </a:solidFill>
              </a:rPr>
              <a:t>OUTCOME 3: </a:t>
            </a:r>
            <a:r>
              <a:rPr lang="en-GB" sz="2000" dirty="0">
                <a:solidFill>
                  <a:srgbClr val="48A7A9"/>
                </a:solidFill>
              </a:rPr>
              <a:t>Financial sustainability of local government &amp; greater fiscal equity</a:t>
            </a:r>
            <a:endParaRPr lang="en-ZA" sz="2000" dirty="0">
              <a:solidFill>
                <a:srgbClr val="48A7A9"/>
              </a:solidFill>
            </a:endParaRPr>
          </a:p>
        </p:txBody>
      </p:sp>
      <p:sp>
        <p:nvSpPr>
          <p:cNvPr id="7" name="TextBox 6">
            <a:extLst>
              <a:ext uri="{FF2B5EF4-FFF2-40B4-BE49-F238E27FC236}">
                <a16:creationId xmlns:a16="http://schemas.microsoft.com/office/drawing/2014/main" id="{5AB9B328-CBAD-441A-899D-1731DEAF2185}"/>
              </a:ext>
            </a:extLst>
          </p:cNvPr>
          <p:cNvSpPr txBox="1"/>
          <p:nvPr/>
        </p:nvSpPr>
        <p:spPr>
          <a:xfrm>
            <a:off x="6257925" y="1255221"/>
            <a:ext cx="5410200" cy="4955203"/>
          </a:xfrm>
          <a:prstGeom prst="rect">
            <a:avLst/>
          </a:prstGeom>
          <a:noFill/>
          <a:ln>
            <a:solidFill>
              <a:schemeClr val="accent1"/>
            </a:solidFill>
          </a:ln>
        </p:spPr>
        <p:txBody>
          <a:bodyPr wrap="square">
            <a:spAutoFit/>
          </a:bodyPr>
          <a:lstStyle/>
          <a:p>
            <a:r>
              <a:rPr lang="en-GB" sz="2000" b="1" dirty="0" smtClean="0">
                <a:solidFill>
                  <a:srgbClr val="48A7A9"/>
                </a:solidFill>
                <a:latin typeface="Foco" panose="020B0504050202020203"/>
              </a:rPr>
              <a:t>MUNICIPAL </a:t>
            </a:r>
            <a:r>
              <a:rPr lang="en-GB" sz="2000" b="1" dirty="0">
                <a:solidFill>
                  <a:srgbClr val="48A7A9"/>
                </a:solidFill>
                <a:latin typeface="Foco" panose="020B0504050202020203"/>
              </a:rPr>
              <a:t>GUIDELINES ON THE INVESTMENT ATTRACTION AND PROMOTION </a:t>
            </a:r>
            <a:endParaRPr lang="en-ZA" sz="2000" dirty="0">
              <a:solidFill>
                <a:srgbClr val="48A7A9"/>
              </a:solidFill>
              <a:latin typeface="Foco" panose="020B0504050202020203"/>
            </a:endParaRPr>
          </a:p>
          <a:p>
            <a:r>
              <a:rPr lang="en-GB" sz="2000" b="1" dirty="0" smtClean="0">
                <a:solidFill>
                  <a:srgbClr val="000000"/>
                </a:solidFill>
                <a:latin typeface="Foco" panose="020B0504050202020203"/>
              </a:rPr>
              <a:t>Key </a:t>
            </a:r>
            <a:r>
              <a:rPr lang="en-GB" sz="2000" b="1" dirty="0">
                <a:solidFill>
                  <a:srgbClr val="000000"/>
                </a:solidFill>
                <a:latin typeface="Foco" panose="020B0504050202020203"/>
              </a:rPr>
              <a:t>achievements </a:t>
            </a:r>
          </a:p>
          <a:p>
            <a:pPr marL="285750" indent="-285750">
              <a:buFont typeface="Arial" panose="020B0604020202020204" pitchFamily="34" charset="0"/>
              <a:buChar char="•"/>
            </a:pPr>
            <a:r>
              <a:rPr lang="en-GB" sz="2000" dirty="0">
                <a:solidFill>
                  <a:srgbClr val="000000"/>
                </a:solidFill>
                <a:latin typeface="Foco" panose="020B0504050202020203"/>
              </a:rPr>
              <a:t>SALGA developed a Municipal Investment Guide in collaboration with Growth Map </a:t>
            </a:r>
            <a:r>
              <a:rPr lang="en-GB" sz="2000" dirty="0" err="1">
                <a:solidFill>
                  <a:srgbClr val="000000"/>
                </a:solidFill>
                <a:latin typeface="Foco" panose="020B0504050202020203"/>
              </a:rPr>
              <a:t>Infonomics</a:t>
            </a:r>
            <a:r>
              <a:rPr lang="en-GB" sz="2000" dirty="0">
                <a:solidFill>
                  <a:srgbClr val="000000"/>
                </a:solidFill>
                <a:latin typeface="Foco" panose="020B0504050202020203"/>
              </a:rPr>
              <a:t> to promote municipal spaces as investment destinations, attract investors, formulate and review municipal investment strategies and create an environment conducive to business activity. </a:t>
            </a:r>
          </a:p>
          <a:p>
            <a:endParaRPr lang="en-GB" sz="2000" dirty="0">
              <a:solidFill>
                <a:srgbClr val="000000"/>
              </a:solidFill>
              <a:latin typeface="Foco" panose="020B0504050202020203"/>
            </a:endParaRPr>
          </a:p>
          <a:p>
            <a:r>
              <a:rPr lang="en-GB" sz="2000" b="1" dirty="0">
                <a:solidFill>
                  <a:srgbClr val="000000"/>
                </a:solidFill>
                <a:latin typeface="Foco" panose="020B0504050202020203"/>
              </a:rPr>
              <a:t>IMPACT</a:t>
            </a:r>
            <a:r>
              <a:rPr lang="en-GB" sz="2000" b="1" dirty="0">
                <a:solidFill>
                  <a:srgbClr val="F06D19"/>
                </a:solidFill>
                <a:latin typeface="Foco" panose="020B0504050202020203"/>
              </a:rPr>
              <a:t> </a:t>
            </a:r>
            <a:endParaRPr lang="en-GB" sz="2000" b="1" dirty="0">
              <a:solidFill>
                <a:srgbClr val="000000"/>
              </a:solidFill>
              <a:latin typeface="Foco" panose="020B0504050202020203"/>
            </a:endParaRPr>
          </a:p>
          <a:p>
            <a:r>
              <a:rPr lang="en-GB" sz="2000" dirty="0">
                <a:solidFill>
                  <a:srgbClr val="000000"/>
                </a:solidFill>
                <a:latin typeface="Foco" panose="020B0504050202020203"/>
              </a:rPr>
              <a:t>There will be </a:t>
            </a:r>
            <a:r>
              <a:rPr lang="en-GB" sz="2000" dirty="0">
                <a:solidFill>
                  <a:srgbClr val="000000"/>
                </a:solidFill>
                <a:latin typeface="+mj-lt"/>
              </a:rPr>
              <a:t>potential of economic benefit for all municipalities.</a:t>
            </a:r>
            <a:endParaRPr lang="en-ZA" sz="2000" dirty="0">
              <a:solidFill>
                <a:srgbClr val="000000"/>
              </a:solidFill>
              <a:latin typeface="+mj-lt"/>
            </a:endParaRPr>
          </a:p>
          <a:p>
            <a:r>
              <a:rPr lang="en-GB" dirty="0">
                <a:solidFill>
                  <a:srgbClr val="F06D19"/>
                </a:solidFill>
              </a:rPr>
              <a:t> </a:t>
            </a:r>
            <a:endParaRPr lang="en-ZA" dirty="0">
              <a:solidFill>
                <a:srgbClr val="F06D19"/>
              </a:solidFill>
            </a:endParaRPr>
          </a:p>
        </p:txBody>
      </p:sp>
    </p:spTree>
    <p:extLst>
      <p:ext uri="{BB962C8B-B14F-4D97-AF65-F5344CB8AC3E}">
        <p14:creationId xmlns:p14="http://schemas.microsoft.com/office/powerpoint/2010/main" val="2311256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0DDD7-36EC-964A-A3EA-23BC154C021F}"/>
              </a:ext>
            </a:extLst>
          </p:cNvPr>
          <p:cNvSpPr>
            <a:spLocks noGrp="1"/>
          </p:cNvSpPr>
          <p:nvPr>
            <p:ph sz="quarter" idx="10"/>
          </p:nvPr>
        </p:nvSpPr>
        <p:spPr>
          <a:xfrm>
            <a:off x="282633" y="1163781"/>
            <a:ext cx="11565930" cy="5133987"/>
          </a:xfrm>
        </p:spPr>
        <p:txBody>
          <a:bodyPr>
            <a:normAutofit fontScale="70000" lnSpcReduction="20000"/>
          </a:bodyPr>
          <a:lstStyle/>
          <a:p>
            <a:pPr marL="0" indent="0">
              <a:buNone/>
            </a:pPr>
            <a:r>
              <a:rPr lang="en-GB" sz="2600" b="1" dirty="0">
                <a:solidFill>
                  <a:srgbClr val="48A7A9"/>
                </a:solidFill>
              </a:rPr>
              <a:t>MUNICIPAL AUDIT SUPPORT PROGRAMME [MASP]</a:t>
            </a:r>
            <a:r>
              <a:rPr lang="en-GB" sz="2600" dirty="0">
                <a:solidFill>
                  <a:srgbClr val="48A7A9"/>
                </a:solidFill>
              </a:rPr>
              <a:t> </a:t>
            </a:r>
            <a:endParaRPr lang="en-ZA" sz="2600" dirty="0">
              <a:solidFill>
                <a:srgbClr val="48A7A9"/>
              </a:solidFill>
            </a:endParaRPr>
          </a:p>
          <a:p>
            <a:pPr marL="0" indent="0">
              <a:buNone/>
            </a:pPr>
            <a:r>
              <a:rPr lang="en-GB" sz="2600" dirty="0"/>
              <a:t>SALGA continued to emphasise the importance of accountability and the need for action against ill-discipline. </a:t>
            </a:r>
            <a:endParaRPr lang="en-ZA" sz="2600" dirty="0"/>
          </a:p>
          <a:p>
            <a:pPr marL="0" indent="0">
              <a:buNone/>
            </a:pPr>
            <a:r>
              <a:rPr lang="en-GB" sz="2600" b="1" dirty="0"/>
              <a:t>Key achievements</a:t>
            </a:r>
            <a:endParaRPr lang="en-ZA" sz="2600" dirty="0"/>
          </a:p>
          <a:p>
            <a:pPr lvl="0"/>
            <a:r>
              <a:rPr lang="en-GB" sz="2600" dirty="0"/>
              <a:t>Lobbied National Treasury for an extension to the MFMA reporting and auditing deadlines due to COVID-19 disruptions. </a:t>
            </a:r>
            <a:endParaRPr lang="en-ZA" sz="2600" dirty="0"/>
          </a:p>
          <a:p>
            <a:pPr lvl="0"/>
            <a:r>
              <a:rPr lang="en-GB" sz="2600" dirty="0"/>
              <a:t>Developed a MASP Phase 1 online support portal. </a:t>
            </a:r>
            <a:endParaRPr lang="en-ZA" sz="2600" dirty="0"/>
          </a:p>
          <a:p>
            <a:pPr lvl="0"/>
            <a:r>
              <a:rPr lang="en-GB" sz="2600" dirty="0"/>
              <a:t>Developed a Municipal Finance Good Practice Guide. </a:t>
            </a:r>
            <a:endParaRPr lang="en-ZA" sz="2600" dirty="0"/>
          </a:p>
          <a:p>
            <a:pPr lvl="0"/>
            <a:r>
              <a:rPr lang="en-GB" sz="2600" dirty="0"/>
              <a:t>Disseminated letters about accountability and consequence management to Accounting Officers in affected municipalities.</a:t>
            </a:r>
            <a:endParaRPr lang="en-ZA" sz="2600" dirty="0"/>
          </a:p>
          <a:p>
            <a:pPr lvl="0"/>
            <a:r>
              <a:rPr lang="en-GB" sz="2600" dirty="0"/>
              <a:t>Disseminated a Records Management Toolkit. </a:t>
            </a:r>
            <a:endParaRPr lang="en-ZA" sz="2600" dirty="0"/>
          </a:p>
          <a:p>
            <a:pPr lvl="0"/>
            <a:r>
              <a:rPr lang="en-GB" sz="2600" dirty="0"/>
              <a:t>Finalised an Asset Management Guide/Toolkit.</a:t>
            </a:r>
            <a:endParaRPr lang="en-ZA" sz="2600" dirty="0"/>
          </a:p>
          <a:p>
            <a:pPr lvl="0"/>
            <a:r>
              <a:rPr lang="en-GB" sz="2600" dirty="0"/>
              <a:t>Completed the process to appoint a panel of experts.</a:t>
            </a:r>
          </a:p>
          <a:p>
            <a:pPr marL="0" lvl="0" indent="0">
              <a:buNone/>
            </a:pPr>
            <a:r>
              <a:rPr lang="en-GB" sz="2600" b="1" dirty="0"/>
              <a:t>IMPACT</a:t>
            </a:r>
            <a:r>
              <a:rPr lang="en-GB" sz="2600" dirty="0"/>
              <a:t> </a:t>
            </a:r>
          </a:p>
          <a:p>
            <a:pPr lvl="0"/>
            <a:r>
              <a:rPr lang="en-GB" sz="2600" dirty="0"/>
              <a:t>Improved municipal performance and audit outcomes </a:t>
            </a:r>
            <a:endParaRPr lang="en-ZA" sz="2600" dirty="0"/>
          </a:p>
          <a:p>
            <a:endParaRPr lang="en-US" dirty="0"/>
          </a:p>
        </p:txBody>
      </p:sp>
      <p:sp>
        <p:nvSpPr>
          <p:cNvPr id="4" name="Slide Number Placeholder 3">
            <a:extLst>
              <a:ext uri="{FF2B5EF4-FFF2-40B4-BE49-F238E27FC236}">
                <a16:creationId xmlns:a16="http://schemas.microsoft.com/office/drawing/2014/main" id="{B455E4F8-FAA3-CC47-90E2-1A8BFC93ABF8}"/>
              </a:ext>
            </a:extLst>
          </p:cNvPr>
          <p:cNvSpPr>
            <a:spLocks noGrp="1"/>
          </p:cNvSpPr>
          <p:nvPr>
            <p:ph type="sldNum" sz="quarter" idx="13"/>
          </p:nvPr>
        </p:nvSpPr>
        <p:spPr/>
        <p:txBody>
          <a:bodyPr/>
          <a:lstStyle/>
          <a:p>
            <a:fld id="{4CC04D4C-DC45-834A-A759-F6658CE957E3}" type="slidenum">
              <a:rPr lang="en-US" smtClean="0">
                <a:solidFill>
                  <a:srgbClr val="000000"/>
                </a:solidFill>
              </a:rPr>
              <a:pPr/>
              <a:t>43</a:t>
            </a:fld>
            <a:endParaRPr lang="en-US" dirty="0">
              <a:solidFill>
                <a:srgbClr val="000000"/>
              </a:solidFill>
            </a:endParaRPr>
          </a:p>
        </p:txBody>
      </p:sp>
      <p:sp>
        <p:nvSpPr>
          <p:cNvPr id="6" name="Title 7">
            <a:extLst>
              <a:ext uri="{FF2B5EF4-FFF2-40B4-BE49-F238E27FC236}">
                <a16:creationId xmlns:a16="http://schemas.microsoft.com/office/drawing/2014/main" id="{C3655FA3-03BA-4B7C-BFE9-579480ECE3FB}"/>
              </a:ext>
            </a:extLst>
          </p:cNvPr>
          <p:cNvSpPr txBox="1">
            <a:spLocks/>
          </p:cNvSpPr>
          <p:nvPr/>
        </p:nvSpPr>
        <p:spPr>
          <a:xfrm>
            <a:off x="2362199" y="338647"/>
            <a:ext cx="8324851"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48A7A9"/>
                </a:solidFill>
              </a:rPr>
              <a:t>OUTCOME 3: </a:t>
            </a:r>
            <a:r>
              <a:rPr lang="en-GB" sz="2000" dirty="0">
                <a:solidFill>
                  <a:srgbClr val="48A7A9"/>
                </a:solidFill>
              </a:rPr>
              <a:t>Financial sustainability of local government &amp; greater fiscal equity</a:t>
            </a:r>
            <a:endParaRPr lang="en-ZA" sz="2000" dirty="0">
              <a:solidFill>
                <a:srgbClr val="48A7A9"/>
              </a:solidFill>
            </a:endParaRPr>
          </a:p>
        </p:txBody>
      </p:sp>
    </p:spTree>
    <p:extLst>
      <p:ext uri="{BB962C8B-B14F-4D97-AF65-F5344CB8AC3E}">
        <p14:creationId xmlns:p14="http://schemas.microsoft.com/office/powerpoint/2010/main" val="3641031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7" y="1046533"/>
            <a:ext cx="11675165" cy="4940704"/>
          </a:xfrm>
        </p:spPr>
        <p:txBody>
          <a:bodyPr>
            <a:noAutofit/>
          </a:bodyPr>
          <a:lstStyle/>
          <a:p>
            <a:pPr marL="0" indent="0">
              <a:buNone/>
            </a:pPr>
            <a:r>
              <a:rPr lang="en-GB" sz="1800" b="1" dirty="0">
                <a:solidFill>
                  <a:srgbClr val="48A7A9"/>
                </a:solidFill>
              </a:rPr>
              <a:t>REGULATORY</a:t>
            </a:r>
            <a:r>
              <a:rPr lang="en-GB" sz="1800" dirty="0">
                <a:solidFill>
                  <a:srgbClr val="48A7A9"/>
                </a:solidFill>
              </a:rPr>
              <a:t> </a:t>
            </a:r>
            <a:r>
              <a:rPr lang="en-GB" sz="1800" b="1" dirty="0">
                <a:solidFill>
                  <a:srgbClr val="48A7A9"/>
                </a:solidFill>
              </a:rPr>
              <a:t>FRAMEWORK INCEPTION REPORT REVIEW TO INCLUDE SUSTAINABLE MUNICIPAL TARIFFS</a:t>
            </a:r>
            <a:endParaRPr lang="en-ZA" sz="1800" dirty="0">
              <a:solidFill>
                <a:srgbClr val="48A7A9"/>
              </a:solidFill>
            </a:endParaRPr>
          </a:p>
          <a:p>
            <a:pPr marL="0" indent="0">
              <a:buNone/>
            </a:pPr>
            <a:r>
              <a:rPr lang="en-GB" sz="1800" b="1" dirty="0"/>
              <a:t>Key achievements </a:t>
            </a:r>
          </a:p>
          <a:p>
            <a:pPr marL="0" indent="0">
              <a:buNone/>
            </a:pPr>
            <a:r>
              <a:rPr lang="en-GB" sz="1800" dirty="0"/>
              <a:t>An Energy Reform Commission appointed to review the municipal tariff structure and existing reforms, define a sustainable structure and implement the changes. </a:t>
            </a:r>
          </a:p>
          <a:p>
            <a:pPr marL="0" indent="0">
              <a:buNone/>
            </a:pPr>
            <a:r>
              <a:rPr lang="en-GB" sz="1800" b="1" dirty="0"/>
              <a:t>IMPACT </a:t>
            </a:r>
          </a:p>
          <a:p>
            <a:pPr marL="0" indent="0">
              <a:buNone/>
            </a:pPr>
            <a:r>
              <a:rPr lang="en-GB" sz="1800" dirty="0"/>
              <a:t>The study will assess/identify: </a:t>
            </a:r>
            <a:endParaRPr lang="en-ZA" sz="1800" dirty="0"/>
          </a:p>
          <a:p>
            <a:pPr lvl="1"/>
            <a:r>
              <a:rPr lang="en-GB" sz="1800" dirty="0"/>
              <a:t>municipal tariffs and NERSA’s Municipal Tariff Guidelines for the past 10 years, with key findings</a:t>
            </a:r>
            <a:endParaRPr lang="en-ZA" sz="1800" dirty="0"/>
          </a:p>
          <a:p>
            <a:pPr lvl="1"/>
            <a:r>
              <a:rPr lang="en-GB" sz="1800" dirty="0"/>
              <a:t>inclining block tariffs on municipal revenues and </a:t>
            </a:r>
            <a:r>
              <a:rPr lang="en-GB" sz="1800" dirty="0" smtClean="0"/>
              <a:t>sustainability</a:t>
            </a:r>
            <a:r>
              <a:rPr lang="en-ZA" sz="1800" dirty="0"/>
              <a:t> </a:t>
            </a:r>
            <a:r>
              <a:rPr lang="en-ZA" sz="1800" dirty="0" smtClean="0"/>
              <a:t>- </a:t>
            </a:r>
            <a:r>
              <a:rPr lang="en-GB" sz="1800" dirty="0" smtClean="0"/>
              <a:t>challenges </a:t>
            </a:r>
            <a:r>
              <a:rPr lang="en-GB" sz="1800" dirty="0"/>
              <a:t>to designing an effective block tariff </a:t>
            </a:r>
            <a:endParaRPr lang="en-ZA" sz="1800" dirty="0"/>
          </a:p>
          <a:p>
            <a:pPr lvl="1"/>
            <a:r>
              <a:rPr lang="en-GB" sz="1800" dirty="0"/>
              <a:t>current tariff sufficiency or overall need for tariff increase/decrease to cover costs (done in selected municipalities)</a:t>
            </a:r>
            <a:endParaRPr lang="en-ZA" sz="1800" dirty="0"/>
          </a:p>
          <a:p>
            <a:pPr lvl="1"/>
            <a:r>
              <a:rPr lang="en-GB" sz="1800" dirty="0"/>
              <a:t>the efficacy of NERSA’s regulatory frameworks for Eskom and municipal tariff increases and recommend corrections to tariff deficiencies </a:t>
            </a:r>
            <a:endParaRPr lang="en-ZA" sz="1800" dirty="0"/>
          </a:p>
          <a:p>
            <a:pPr lvl="1"/>
            <a:r>
              <a:rPr lang="en-GB" sz="1800" dirty="0"/>
              <a:t>evaluate the performance of existing subsidies (based on the underlying error of inclusion/exclusion). </a:t>
            </a:r>
            <a:endParaRPr lang="en-ZA" sz="18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44</a:t>
            </a:fld>
            <a:endParaRPr lang="en-US" dirty="0">
              <a:solidFill>
                <a:prstClr val="black"/>
              </a:solidFill>
            </a:endParaRPr>
          </a:p>
        </p:txBody>
      </p:sp>
      <p:sp>
        <p:nvSpPr>
          <p:cNvPr id="6" name="Title 7">
            <a:extLst>
              <a:ext uri="{FF2B5EF4-FFF2-40B4-BE49-F238E27FC236}">
                <a16:creationId xmlns:a16="http://schemas.microsoft.com/office/drawing/2014/main" id="{F017AD20-9D61-4312-BFE8-C1E51B7BB3CE}"/>
              </a:ext>
            </a:extLst>
          </p:cNvPr>
          <p:cNvSpPr txBox="1">
            <a:spLocks/>
          </p:cNvSpPr>
          <p:nvPr/>
        </p:nvSpPr>
        <p:spPr>
          <a:xfrm>
            <a:off x="2362199" y="338647"/>
            <a:ext cx="8324851"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48A7A9"/>
                </a:solidFill>
              </a:rPr>
              <a:t>OUTCOME 3: </a:t>
            </a:r>
            <a:r>
              <a:rPr lang="en-GB" sz="2000" dirty="0">
                <a:solidFill>
                  <a:srgbClr val="48A7A9"/>
                </a:solidFill>
              </a:rPr>
              <a:t>Financial sustainability of local government &amp; greater fiscal equity</a:t>
            </a:r>
            <a:endParaRPr lang="en-ZA" sz="2000" dirty="0">
              <a:solidFill>
                <a:srgbClr val="48A7A9"/>
              </a:solidFill>
            </a:endParaRPr>
          </a:p>
        </p:txBody>
      </p:sp>
    </p:spTree>
    <p:extLst>
      <p:ext uri="{BB962C8B-B14F-4D97-AF65-F5344CB8AC3E}">
        <p14:creationId xmlns:p14="http://schemas.microsoft.com/office/powerpoint/2010/main" val="2546033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12035" y="1031493"/>
            <a:ext cx="11820939" cy="5130768"/>
          </a:xfrm>
        </p:spPr>
        <p:txBody>
          <a:bodyPr>
            <a:noAutofit/>
          </a:bodyPr>
          <a:lstStyle/>
          <a:p>
            <a:pPr marL="0" indent="0">
              <a:buNone/>
            </a:pPr>
            <a:r>
              <a:rPr lang="en-GB" sz="2200" b="1" dirty="0">
                <a:solidFill>
                  <a:srgbClr val="48A7A9"/>
                </a:solidFill>
              </a:rPr>
              <a:t>ELECTRICITY DISTRIBUTION IMPACT ON MUNICIPAL FINANCIAL VIABILITY </a:t>
            </a:r>
            <a:endParaRPr lang="en-ZA" sz="2200" dirty="0">
              <a:solidFill>
                <a:srgbClr val="48A7A9"/>
              </a:solidFill>
            </a:endParaRPr>
          </a:p>
          <a:p>
            <a:pPr marL="0" lvl="0" indent="0">
              <a:spcBef>
                <a:spcPts val="0"/>
              </a:spcBef>
              <a:buNone/>
            </a:pPr>
            <a:r>
              <a:rPr lang="en-GB" sz="1800" dirty="0"/>
              <a:t>Electricity distribution is a municipal function in terms of the </a:t>
            </a:r>
            <a:r>
              <a:rPr lang="en-GB" sz="1800" dirty="0" smtClean="0"/>
              <a:t>Constitution - biggest </a:t>
            </a:r>
            <a:r>
              <a:rPr lang="en-GB" sz="1800" dirty="0"/>
              <a:t>revenue </a:t>
            </a:r>
            <a:r>
              <a:rPr lang="en-GB" sz="1800" dirty="0" smtClean="0"/>
              <a:t>contributor. </a:t>
            </a:r>
            <a:r>
              <a:rPr lang="en-GB" sz="1800" dirty="0"/>
              <a:t>Where Eskom supplies electricity directly to about 50% of consumers, including to major energy consumers, local government </a:t>
            </a:r>
            <a:r>
              <a:rPr lang="en-GB" sz="1800" dirty="0" smtClean="0"/>
              <a:t>loose </a:t>
            </a:r>
            <a:r>
              <a:rPr lang="en-GB" sz="1800" dirty="0"/>
              <a:t>billions </a:t>
            </a:r>
            <a:r>
              <a:rPr lang="en-GB" sz="1800" dirty="0" smtClean="0"/>
              <a:t>annually </a:t>
            </a:r>
            <a:r>
              <a:rPr lang="en-GB" sz="1800" dirty="0"/>
              <a:t>in </a:t>
            </a:r>
            <a:r>
              <a:rPr lang="en-GB" sz="1800" dirty="0" smtClean="0"/>
              <a:t>revenue</a:t>
            </a:r>
            <a:r>
              <a:rPr lang="en-GB" sz="1800" dirty="0"/>
              <a:t>. </a:t>
            </a:r>
          </a:p>
          <a:p>
            <a:pPr marL="0" indent="0">
              <a:spcBef>
                <a:spcPts val="0"/>
              </a:spcBef>
              <a:buNone/>
            </a:pPr>
            <a:r>
              <a:rPr lang="en-GB" sz="2000" b="1" dirty="0" smtClean="0"/>
              <a:t>Concerns </a:t>
            </a:r>
            <a:r>
              <a:rPr lang="en-GB" sz="2000" b="1" dirty="0"/>
              <a:t>from a municipal perspective</a:t>
            </a:r>
            <a:endParaRPr lang="en-ZA" sz="2000" dirty="0"/>
          </a:p>
          <a:p>
            <a:pPr lvl="0">
              <a:spcBef>
                <a:spcPts val="0"/>
              </a:spcBef>
            </a:pPr>
            <a:r>
              <a:rPr lang="en-GB" sz="2000" dirty="0"/>
              <a:t>Inability to use electricity cut-off as credit control </a:t>
            </a:r>
            <a:r>
              <a:rPr lang="en-ZA" sz="2000" dirty="0" smtClean="0"/>
              <a:t>- </a:t>
            </a:r>
            <a:r>
              <a:rPr lang="en-GB" sz="2000" dirty="0" smtClean="0"/>
              <a:t>impacting </a:t>
            </a:r>
            <a:r>
              <a:rPr lang="en-GB" sz="2000" dirty="0"/>
              <a:t>on </a:t>
            </a:r>
            <a:r>
              <a:rPr lang="en-GB" sz="2000" dirty="0" smtClean="0"/>
              <a:t>collection </a:t>
            </a:r>
            <a:r>
              <a:rPr lang="en-GB" sz="2000" dirty="0"/>
              <a:t>of other revenue </a:t>
            </a:r>
            <a:r>
              <a:rPr lang="en-GB" sz="2000" dirty="0" smtClean="0"/>
              <a:t>streams;</a:t>
            </a:r>
            <a:endParaRPr lang="en-ZA" sz="2000" dirty="0"/>
          </a:p>
          <a:p>
            <a:pPr lvl="0">
              <a:spcBef>
                <a:spcPts val="0"/>
              </a:spcBef>
            </a:pPr>
            <a:r>
              <a:rPr lang="en-GB" sz="2000" dirty="0"/>
              <a:t>Payment levels </a:t>
            </a:r>
            <a:r>
              <a:rPr lang="en-GB" sz="2000" dirty="0" smtClean="0"/>
              <a:t>for </a:t>
            </a:r>
            <a:r>
              <a:rPr lang="en-GB" sz="2000" dirty="0"/>
              <a:t>services in areas where municipalities supply electricity typically exceed 80%.</a:t>
            </a:r>
            <a:endParaRPr lang="en-ZA" sz="2000" dirty="0"/>
          </a:p>
          <a:p>
            <a:pPr lvl="0">
              <a:spcBef>
                <a:spcPts val="0"/>
              </a:spcBef>
            </a:pPr>
            <a:r>
              <a:rPr lang="en-GB" sz="2000" dirty="0"/>
              <a:t>Similar payment levels in areas where Eskom supplies electricity are as low as 20%.</a:t>
            </a:r>
          </a:p>
          <a:p>
            <a:pPr marL="0" indent="0">
              <a:buNone/>
            </a:pPr>
            <a:r>
              <a:rPr lang="en-GB" sz="2000" b="1" dirty="0"/>
              <a:t>Key achievements</a:t>
            </a:r>
            <a:endParaRPr lang="en-ZA" sz="2000" dirty="0"/>
          </a:p>
          <a:p>
            <a:pPr lvl="0">
              <a:spcBef>
                <a:spcPts val="0"/>
              </a:spcBef>
            </a:pPr>
            <a:r>
              <a:rPr lang="en-GB" sz="2000" dirty="0"/>
              <a:t>Conducted research to improve municipal PPP uptake.</a:t>
            </a:r>
            <a:endParaRPr lang="en-ZA" sz="2000" dirty="0"/>
          </a:p>
          <a:p>
            <a:pPr lvl="0">
              <a:spcBef>
                <a:spcPts val="0"/>
              </a:spcBef>
            </a:pPr>
            <a:r>
              <a:rPr lang="en-GB" sz="2000" dirty="0" smtClean="0"/>
              <a:t>Provided </a:t>
            </a:r>
            <a:r>
              <a:rPr lang="en-GB" sz="2000" dirty="0"/>
              <a:t>institutional investors with a rationale for more investments.</a:t>
            </a:r>
            <a:endParaRPr lang="en-ZA" sz="2000" dirty="0"/>
          </a:p>
          <a:p>
            <a:pPr lvl="0">
              <a:spcBef>
                <a:spcPts val="0"/>
              </a:spcBef>
            </a:pPr>
            <a:r>
              <a:rPr lang="en-GB" sz="2000" dirty="0"/>
              <a:t>Developed a framework for credible project pipelines</a:t>
            </a:r>
            <a:r>
              <a:rPr lang="en-GB" sz="2000" dirty="0" smtClean="0"/>
              <a:t>.</a:t>
            </a:r>
          </a:p>
          <a:p>
            <a:pPr lvl="0">
              <a:spcBef>
                <a:spcPts val="0"/>
              </a:spcBef>
            </a:pPr>
            <a:r>
              <a:rPr lang="en-ZA" sz="2000" dirty="0" smtClean="0"/>
              <a:t>Decision to seek declaratory order on executive authority for the function.</a:t>
            </a:r>
            <a:endParaRPr lang="en-ZA" sz="2000" dirty="0"/>
          </a:p>
          <a:p>
            <a:pPr marL="0" lvl="0" indent="0">
              <a:spcBef>
                <a:spcPts val="0"/>
              </a:spcBef>
              <a:buNone/>
            </a:pPr>
            <a:endParaRPr lang="en-ZA" sz="2000" b="1" dirty="0" smtClean="0"/>
          </a:p>
          <a:p>
            <a:pPr marL="0" lvl="0" indent="0">
              <a:spcBef>
                <a:spcPts val="0"/>
              </a:spcBef>
              <a:buNone/>
            </a:pPr>
            <a:r>
              <a:rPr lang="en-ZA" sz="2000" b="1" dirty="0" smtClean="0"/>
              <a:t>IMPACT</a:t>
            </a:r>
            <a:endParaRPr lang="en-ZA" sz="2000" b="1" dirty="0"/>
          </a:p>
          <a:p>
            <a:r>
              <a:rPr lang="en-ZA" sz="2000" dirty="0" smtClean="0"/>
              <a:t>Certainty to the municipal vs ESKOM role in electricity distribution</a:t>
            </a:r>
            <a:endParaRPr lang="en-ZA" sz="20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45</a:t>
            </a:fld>
            <a:endParaRPr lang="en-US" dirty="0">
              <a:solidFill>
                <a:prstClr val="black"/>
              </a:solidFill>
            </a:endParaRPr>
          </a:p>
        </p:txBody>
      </p:sp>
      <p:sp>
        <p:nvSpPr>
          <p:cNvPr id="6" name="Title 7">
            <a:extLst>
              <a:ext uri="{FF2B5EF4-FFF2-40B4-BE49-F238E27FC236}">
                <a16:creationId xmlns:a16="http://schemas.microsoft.com/office/drawing/2014/main" id="{F3935AD6-26A4-430E-9E66-C4E58BB0E3BD}"/>
              </a:ext>
            </a:extLst>
          </p:cNvPr>
          <p:cNvSpPr txBox="1">
            <a:spLocks/>
          </p:cNvSpPr>
          <p:nvPr/>
        </p:nvSpPr>
        <p:spPr>
          <a:xfrm>
            <a:off x="2362199" y="338647"/>
            <a:ext cx="8324851"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48A7A9"/>
                </a:solidFill>
              </a:rPr>
              <a:t>OUTCOME 3: </a:t>
            </a:r>
            <a:r>
              <a:rPr lang="en-GB" sz="2000" dirty="0">
                <a:solidFill>
                  <a:srgbClr val="48A7A9"/>
                </a:solidFill>
              </a:rPr>
              <a:t>Financial sustainability of local government &amp; greater fiscal equity</a:t>
            </a:r>
            <a:endParaRPr lang="en-ZA" sz="2000" dirty="0">
              <a:solidFill>
                <a:srgbClr val="48A7A9"/>
              </a:solidFill>
            </a:endParaRPr>
          </a:p>
        </p:txBody>
      </p:sp>
    </p:spTree>
    <p:extLst>
      <p:ext uri="{BB962C8B-B14F-4D97-AF65-F5344CB8AC3E}">
        <p14:creationId xmlns:p14="http://schemas.microsoft.com/office/powerpoint/2010/main" val="1623119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4C3E3489-8707-5542-AC10-DBC19A4190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7AA80955-48C1-4D5B-A0CB-58558C955C5A}"/>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46</a:t>
            </a:fld>
            <a:endParaRPr lang="en-US" dirty="0">
              <a:solidFill>
                <a:prstClr val="black"/>
              </a:solidFill>
            </a:endParaRPr>
          </a:p>
        </p:txBody>
      </p:sp>
      <p:sp>
        <p:nvSpPr>
          <p:cNvPr id="8" name="TextBox 7">
            <a:extLst>
              <a:ext uri="{FF2B5EF4-FFF2-40B4-BE49-F238E27FC236}">
                <a16:creationId xmlns:a16="http://schemas.microsoft.com/office/drawing/2014/main" id="{B06B4C44-71BA-6C4F-9605-1F13D9B334CF}"/>
              </a:ext>
            </a:extLst>
          </p:cNvPr>
          <p:cNvSpPr txBox="1"/>
          <p:nvPr/>
        </p:nvSpPr>
        <p:spPr>
          <a:xfrm>
            <a:off x="2374900" y="1562100"/>
            <a:ext cx="8483600" cy="3139321"/>
          </a:xfrm>
          <a:prstGeom prst="rect">
            <a:avLst/>
          </a:prstGeom>
          <a:noFill/>
        </p:spPr>
        <p:txBody>
          <a:bodyPr wrap="square" rtlCol="0">
            <a:spAutoFit/>
          </a:bodyPr>
          <a:lstStyle/>
          <a:p>
            <a:r>
              <a:rPr lang="en-GB" sz="4000" b="1" dirty="0">
                <a:solidFill>
                  <a:srgbClr val="68A242"/>
                </a:solidFill>
              </a:rPr>
              <a:t>OUTCOME 4</a:t>
            </a:r>
          </a:p>
          <a:p>
            <a:r>
              <a:rPr lang="en-GB" sz="2800" b="1" dirty="0">
                <a:solidFill>
                  <a:prstClr val="white"/>
                </a:solidFill>
              </a:rPr>
              <a:t>Effective and Efficient Administration</a:t>
            </a:r>
          </a:p>
          <a:p>
            <a:endParaRPr lang="en-ZA" sz="2800" dirty="0">
              <a:solidFill>
                <a:prstClr val="white"/>
              </a:solidFill>
            </a:endParaRPr>
          </a:p>
          <a:p>
            <a:pPr algn="ctr"/>
            <a:r>
              <a:rPr lang="en-GB" sz="2800" i="1" dirty="0">
                <a:solidFill>
                  <a:prstClr val="white"/>
                </a:solidFill>
              </a:rPr>
              <a:t>Purpose: </a:t>
            </a:r>
            <a:r>
              <a:rPr lang="en-US" sz="2800" i="1" dirty="0">
                <a:solidFill>
                  <a:prstClr val="white"/>
                </a:solidFill>
              </a:rPr>
              <a:t>Provide SALGA with an effective and efficient administration support service to deliver its programmes.</a:t>
            </a:r>
            <a:endParaRPr lang="en-ZA" sz="2800" dirty="0">
              <a:solidFill>
                <a:prstClr val="white"/>
              </a:solidFill>
            </a:endParaRPr>
          </a:p>
          <a:p>
            <a:endParaRPr lang="en-US" dirty="0">
              <a:solidFill>
                <a:srgbClr val="F06D19"/>
              </a:solidFill>
            </a:endParaRPr>
          </a:p>
        </p:txBody>
      </p:sp>
    </p:spTree>
    <p:extLst>
      <p:ext uri="{BB962C8B-B14F-4D97-AF65-F5344CB8AC3E}">
        <p14:creationId xmlns:p14="http://schemas.microsoft.com/office/powerpoint/2010/main" val="12151052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58417" y="1043961"/>
            <a:ext cx="11675165" cy="5109189"/>
          </a:xfrm>
        </p:spPr>
        <p:txBody>
          <a:bodyPr>
            <a:normAutofit fontScale="92500" lnSpcReduction="20000"/>
          </a:bodyPr>
          <a:lstStyle/>
          <a:p>
            <a:pPr marL="0" indent="0">
              <a:buNone/>
            </a:pPr>
            <a:r>
              <a:rPr lang="en-GB" sz="3600" b="1" dirty="0">
                <a:solidFill>
                  <a:srgbClr val="68A242"/>
                </a:solidFill>
              </a:rPr>
              <a:t>RESEARCH </a:t>
            </a:r>
          </a:p>
          <a:p>
            <a:pPr marL="0" indent="0">
              <a:buNone/>
            </a:pPr>
            <a:r>
              <a:rPr lang="en-ZA" sz="2600" b="1" dirty="0"/>
              <a:t>Key achievements </a:t>
            </a:r>
          </a:p>
          <a:p>
            <a:pPr lvl="0">
              <a:spcBef>
                <a:spcPts val="0"/>
              </a:spcBef>
            </a:pPr>
            <a:r>
              <a:rPr lang="en-GB" sz="2300" i="1" dirty="0"/>
              <a:t>Public Procurement Bill (2020) research with North West University - </a:t>
            </a:r>
            <a:r>
              <a:rPr lang="en-GB" sz="2300" dirty="0"/>
              <a:t>partnered with the North West University in a study </a:t>
            </a:r>
            <a:r>
              <a:rPr lang="en-GB" sz="2300" dirty="0" smtClean="0"/>
              <a:t>on </a:t>
            </a:r>
            <a:r>
              <a:rPr lang="en-GB" sz="2300" dirty="0"/>
              <a:t>Public </a:t>
            </a:r>
            <a:r>
              <a:rPr lang="en-GB" sz="2300" dirty="0" smtClean="0"/>
              <a:t>Procurement to</a:t>
            </a:r>
            <a:r>
              <a:rPr lang="en-GB" sz="2300" dirty="0"/>
              <a:t>:</a:t>
            </a:r>
            <a:endParaRPr lang="en-ZA" sz="2300" dirty="0"/>
          </a:p>
          <a:p>
            <a:pPr lvl="1">
              <a:spcBef>
                <a:spcPts val="0"/>
              </a:spcBef>
            </a:pPr>
            <a:r>
              <a:rPr lang="en-GB" sz="2300" dirty="0"/>
              <a:t>assess the challenges to implementing the current Supply Chain Management (SCM) policy and legal framework, and</a:t>
            </a:r>
            <a:endParaRPr lang="en-ZA" sz="2300" dirty="0"/>
          </a:p>
          <a:p>
            <a:pPr lvl="1">
              <a:spcBef>
                <a:spcPts val="0"/>
              </a:spcBef>
            </a:pPr>
            <a:r>
              <a:rPr lang="en-GB" sz="2300" dirty="0"/>
              <a:t>improve laws and policies to respond better to socio-economic objectives that informed public procurement reform in post-1994 South Africa. </a:t>
            </a:r>
            <a:endParaRPr lang="en-ZA" sz="2300" dirty="0"/>
          </a:p>
          <a:p>
            <a:pPr lvl="0">
              <a:spcBef>
                <a:spcPts val="0"/>
              </a:spcBef>
            </a:pPr>
            <a:r>
              <a:rPr lang="en-GB" sz="2300" i="1" dirty="0"/>
              <a:t>Public-Private Partnerships </a:t>
            </a:r>
            <a:r>
              <a:rPr lang="en-GB" sz="2300" i="1" dirty="0" smtClean="0"/>
              <a:t>Research</a:t>
            </a:r>
            <a:r>
              <a:rPr lang="en-GB" sz="2300" dirty="0" smtClean="0"/>
              <a:t>: </a:t>
            </a:r>
            <a:endParaRPr lang="en-ZA" sz="2300" dirty="0"/>
          </a:p>
          <a:p>
            <a:pPr lvl="1">
              <a:spcBef>
                <a:spcPts val="0"/>
              </a:spcBef>
            </a:pPr>
            <a:r>
              <a:rPr lang="en-GB" sz="2300" dirty="0" smtClean="0"/>
              <a:t>study </a:t>
            </a:r>
            <a:r>
              <a:rPr lang="en-GB" sz="2300" dirty="0"/>
              <a:t>evaluated the extent to which municipalities are using PPPs as a financing instrument. </a:t>
            </a:r>
            <a:endParaRPr lang="en-ZA" sz="2300" dirty="0"/>
          </a:p>
          <a:p>
            <a:pPr lvl="1">
              <a:spcBef>
                <a:spcPts val="0"/>
              </a:spcBef>
            </a:pPr>
            <a:r>
              <a:rPr lang="en-GB" sz="2300" dirty="0" smtClean="0"/>
              <a:t>addressed </a:t>
            </a:r>
            <a:r>
              <a:rPr lang="en-GB" sz="2300" dirty="0"/>
              <a:t>a regulatory framework for PPPs in South Africa, previous and current PPP projects (including current municipal projects), challenges in implementing </a:t>
            </a:r>
            <a:r>
              <a:rPr lang="en-GB" sz="2300" dirty="0" smtClean="0"/>
              <a:t>PPPs.</a:t>
            </a:r>
            <a:endParaRPr lang="en-ZA" sz="2300" dirty="0"/>
          </a:p>
          <a:p>
            <a:pPr lvl="0">
              <a:spcBef>
                <a:spcPts val="0"/>
              </a:spcBef>
            </a:pPr>
            <a:r>
              <a:rPr lang="en-GB" sz="2300" i="1" dirty="0"/>
              <a:t>Land Administration</a:t>
            </a:r>
            <a:r>
              <a:rPr lang="en-GB" sz="2300" dirty="0"/>
              <a:t>: </a:t>
            </a:r>
            <a:r>
              <a:rPr lang="en-GB" sz="2300" dirty="0" smtClean="0"/>
              <a:t>SALGA </a:t>
            </a:r>
            <a:r>
              <a:rPr lang="en-GB" sz="2300" dirty="0"/>
              <a:t>collaborated with the Programme for Land and Agrarian Studies and Public Affairs Research Institute to facilitate research into integrated land administration.</a:t>
            </a:r>
            <a:endParaRPr lang="en-ZA" sz="2300" dirty="0"/>
          </a:p>
          <a:p>
            <a:pPr marL="45923" indent="0">
              <a:spcBef>
                <a:spcPts val="0"/>
              </a:spcBef>
              <a:buNone/>
            </a:pPr>
            <a:endParaRPr lang="en-GB" sz="2621" b="1" dirty="0" smtClean="0"/>
          </a:p>
          <a:p>
            <a:pPr marL="45923" indent="0">
              <a:spcBef>
                <a:spcPts val="0"/>
              </a:spcBef>
              <a:buNone/>
            </a:pPr>
            <a:r>
              <a:rPr lang="en-GB" sz="2621" b="1" dirty="0" smtClean="0"/>
              <a:t>IMPACT</a:t>
            </a:r>
            <a:endParaRPr lang="en-GB" sz="2621" b="1" dirty="0"/>
          </a:p>
          <a:p>
            <a:pPr marL="503123" indent="-457200">
              <a:spcBef>
                <a:spcPts val="0"/>
              </a:spcBef>
            </a:pPr>
            <a:r>
              <a:rPr lang="en-GB" sz="2621" dirty="0"/>
              <a:t>Informed local government decision making processes </a:t>
            </a:r>
            <a:endParaRPr lang="en-ZA" sz="2621"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47</a:t>
            </a:fld>
            <a:endParaRPr lang="en-US" dirty="0">
              <a:solidFill>
                <a:prstClr val="black"/>
              </a:solidFill>
            </a:endParaRPr>
          </a:p>
        </p:txBody>
      </p:sp>
      <p:sp>
        <p:nvSpPr>
          <p:cNvPr id="5" name="Title 7">
            <a:extLst>
              <a:ext uri="{FF2B5EF4-FFF2-40B4-BE49-F238E27FC236}">
                <a16:creationId xmlns:a16="http://schemas.microsoft.com/office/drawing/2014/main" id="{347A2FF7-3B31-BC42-8A36-BCAEFEAD923B}"/>
              </a:ext>
            </a:extLst>
          </p:cNvPr>
          <p:cNvSpPr txBox="1">
            <a:spLocks/>
          </p:cNvSpPr>
          <p:nvPr/>
        </p:nvSpPr>
        <p:spPr>
          <a:xfrm>
            <a:off x="2209800" y="336075"/>
            <a:ext cx="8429625"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68A242"/>
                </a:solidFill>
              </a:rPr>
              <a:t>OUTCOME 4: </a:t>
            </a:r>
            <a:r>
              <a:rPr lang="en-GB" sz="2000" dirty="0">
                <a:solidFill>
                  <a:srgbClr val="68A242"/>
                </a:solidFill>
              </a:rPr>
              <a:t>An effective and efficient administration support service for SALGA programme delivery </a:t>
            </a:r>
            <a:endParaRPr lang="en-ZA" sz="2000" dirty="0">
              <a:solidFill>
                <a:srgbClr val="68A242"/>
              </a:solidFill>
            </a:endParaRPr>
          </a:p>
        </p:txBody>
      </p:sp>
    </p:spTree>
    <p:extLst>
      <p:ext uri="{BB962C8B-B14F-4D97-AF65-F5344CB8AC3E}">
        <p14:creationId xmlns:p14="http://schemas.microsoft.com/office/powerpoint/2010/main" val="3097222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714375" y="1246909"/>
            <a:ext cx="11186077" cy="4770076"/>
          </a:xfrm>
        </p:spPr>
        <p:txBody>
          <a:bodyPr numCol="1">
            <a:normAutofit fontScale="85000" lnSpcReduction="20000"/>
          </a:bodyPr>
          <a:lstStyle/>
          <a:p>
            <a:pPr marL="0" indent="0">
              <a:buNone/>
            </a:pPr>
            <a:r>
              <a:rPr lang="en-GB" sz="2000" b="1" dirty="0">
                <a:solidFill>
                  <a:srgbClr val="68A242"/>
                </a:solidFill>
              </a:rPr>
              <a:t>KNOWLEDGE PRODUCTS </a:t>
            </a:r>
            <a:endParaRPr lang="en-ZA" sz="2000" dirty="0">
              <a:solidFill>
                <a:srgbClr val="68A242"/>
              </a:solidFill>
            </a:endParaRPr>
          </a:p>
          <a:p>
            <a:pPr marL="0" indent="0">
              <a:spcBef>
                <a:spcPts val="600"/>
              </a:spcBef>
              <a:buNone/>
            </a:pPr>
            <a:r>
              <a:rPr lang="en-GB" sz="2000" b="1" dirty="0"/>
              <a:t>Key achievements </a:t>
            </a:r>
          </a:p>
          <a:p>
            <a:pPr>
              <a:spcBef>
                <a:spcPts val="0"/>
              </a:spcBef>
            </a:pPr>
            <a:r>
              <a:rPr lang="en-GB" sz="2200" dirty="0"/>
              <a:t>SALGA collaborated with business units and partners to develop a series of knowledge products:</a:t>
            </a:r>
            <a:endParaRPr lang="en-ZA" sz="2200" dirty="0"/>
          </a:p>
          <a:p>
            <a:pPr lvl="1">
              <a:spcBef>
                <a:spcPts val="0"/>
              </a:spcBef>
            </a:pPr>
            <a:r>
              <a:rPr lang="en-GB" sz="2200" dirty="0"/>
              <a:t>SALGA National Members Assembly Publication</a:t>
            </a:r>
            <a:endParaRPr lang="en-ZA" sz="2200" dirty="0"/>
          </a:p>
          <a:p>
            <a:pPr lvl="1">
              <a:spcBef>
                <a:spcPts val="0"/>
              </a:spcBef>
            </a:pPr>
            <a:r>
              <a:rPr lang="en-GB" sz="2200" dirty="0"/>
              <a:t>SALGA Municipal Support and Intervention Framework</a:t>
            </a:r>
            <a:endParaRPr lang="en-ZA" sz="2200" dirty="0"/>
          </a:p>
          <a:p>
            <a:pPr lvl="1">
              <a:spcBef>
                <a:spcPts val="0"/>
              </a:spcBef>
            </a:pPr>
            <a:r>
              <a:rPr lang="en-GB" sz="2200" dirty="0"/>
              <a:t>SALGA Municipal Support and Intervention Model </a:t>
            </a:r>
            <a:endParaRPr lang="en-ZA" sz="2200" dirty="0"/>
          </a:p>
          <a:p>
            <a:pPr lvl="1">
              <a:spcBef>
                <a:spcPts val="0"/>
              </a:spcBef>
            </a:pPr>
            <a:r>
              <a:rPr lang="en-GB" sz="2200" dirty="0"/>
              <a:t>SALGA Virtual Meetings Guide</a:t>
            </a:r>
            <a:endParaRPr lang="en-ZA" sz="2200" dirty="0"/>
          </a:p>
          <a:p>
            <a:pPr lvl="1">
              <a:spcBef>
                <a:spcPts val="0"/>
              </a:spcBef>
            </a:pPr>
            <a:r>
              <a:rPr lang="en-GB" sz="2200" dirty="0"/>
              <a:t>2</a:t>
            </a:r>
            <a:r>
              <a:rPr lang="en-GB" sz="2200" baseline="30000" dirty="0"/>
              <a:t>nd</a:t>
            </a:r>
            <a:r>
              <a:rPr lang="en-GB" sz="2200" dirty="0"/>
              <a:t> Annual Local Government Talent Management Seminar Publication</a:t>
            </a:r>
            <a:endParaRPr lang="en-ZA" sz="2200" dirty="0"/>
          </a:p>
          <a:p>
            <a:pPr lvl="1">
              <a:spcBef>
                <a:spcPts val="0"/>
              </a:spcBef>
            </a:pPr>
            <a:r>
              <a:rPr lang="en-GB" sz="2200" dirty="0"/>
              <a:t>3</a:t>
            </a:r>
            <a:r>
              <a:rPr lang="en-GB" sz="2200" baseline="30000" dirty="0"/>
              <a:t>rd</a:t>
            </a:r>
            <a:r>
              <a:rPr lang="en-GB" sz="2200" dirty="0"/>
              <a:t> Annual Local Government Performance Management Seminar Publication</a:t>
            </a:r>
            <a:endParaRPr lang="en-ZA" sz="2200" dirty="0"/>
          </a:p>
          <a:p>
            <a:pPr lvl="1">
              <a:spcBef>
                <a:spcPts val="0"/>
              </a:spcBef>
            </a:pPr>
            <a:r>
              <a:rPr lang="en-GB" sz="2200" dirty="0"/>
              <a:t>SALGA Devolution Framework</a:t>
            </a:r>
            <a:endParaRPr lang="en-ZA" sz="2200" dirty="0"/>
          </a:p>
          <a:p>
            <a:pPr lvl="1">
              <a:spcBef>
                <a:spcPts val="0"/>
              </a:spcBef>
            </a:pPr>
            <a:r>
              <a:rPr lang="en-GB" sz="2200" dirty="0"/>
              <a:t>SALGA Study on the Review of Public-Private Partnerships Uptake by SA Municipalities</a:t>
            </a:r>
            <a:endParaRPr lang="en-ZA" sz="2200" dirty="0"/>
          </a:p>
          <a:p>
            <a:pPr lvl="1">
              <a:spcBef>
                <a:spcPts val="0"/>
              </a:spcBef>
            </a:pPr>
            <a:r>
              <a:rPr lang="en-GB" sz="2200" dirty="0"/>
              <a:t>Study on Public Procurement in Local Government</a:t>
            </a:r>
            <a:endParaRPr lang="en-ZA" sz="2200" dirty="0"/>
          </a:p>
          <a:p>
            <a:pPr lvl="1">
              <a:spcBef>
                <a:spcPts val="0"/>
              </a:spcBef>
            </a:pPr>
            <a:r>
              <a:rPr lang="en-GB" sz="2200" dirty="0"/>
              <a:t>Good Practice Guide on Municipal Financial Management</a:t>
            </a:r>
            <a:endParaRPr lang="en-ZA" sz="2200" dirty="0"/>
          </a:p>
          <a:p>
            <a:pPr lvl="1">
              <a:spcBef>
                <a:spcPts val="0"/>
              </a:spcBef>
            </a:pPr>
            <a:r>
              <a:rPr lang="en-GB" sz="2200" dirty="0"/>
              <a:t>SALGA Mobil APP Posters</a:t>
            </a:r>
            <a:endParaRPr lang="en-ZA" sz="2200" dirty="0"/>
          </a:p>
          <a:p>
            <a:pPr lvl="1">
              <a:spcBef>
                <a:spcPts val="0"/>
              </a:spcBef>
            </a:pPr>
            <a:r>
              <a:rPr lang="en-GB" sz="2200" dirty="0"/>
              <a:t>Lessons Learned Publication on the district development model pilot municipalities of eThekwini Metro, Waterberg and OR Tambo district municipalities. </a:t>
            </a:r>
          </a:p>
          <a:p>
            <a:pPr marL="0" lvl="0" indent="0">
              <a:spcBef>
                <a:spcPts val="0"/>
              </a:spcBef>
              <a:buNone/>
            </a:pPr>
            <a:endParaRPr lang="en-GB" sz="2200" dirty="0"/>
          </a:p>
          <a:p>
            <a:pPr marL="0" lvl="0" indent="0">
              <a:spcBef>
                <a:spcPts val="0"/>
              </a:spcBef>
              <a:buNone/>
            </a:pPr>
            <a:r>
              <a:rPr lang="en-GB" sz="2200" b="1" dirty="0"/>
              <a:t>IMPACT</a:t>
            </a:r>
          </a:p>
          <a:p>
            <a:pPr>
              <a:spcBef>
                <a:spcPts val="0"/>
              </a:spcBef>
            </a:pPr>
            <a:r>
              <a:rPr lang="en-GB" sz="2000" dirty="0"/>
              <a:t>Informed local government </a:t>
            </a:r>
            <a:endParaRPr lang="en-ZA" sz="20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48</a:t>
            </a:fld>
            <a:endParaRPr lang="en-US" dirty="0">
              <a:solidFill>
                <a:prstClr val="black"/>
              </a:solidFill>
            </a:endParaRPr>
          </a:p>
        </p:txBody>
      </p:sp>
      <p:sp>
        <p:nvSpPr>
          <p:cNvPr id="5" name="Title 7">
            <a:extLst>
              <a:ext uri="{FF2B5EF4-FFF2-40B4-BE49-F238E27FC236}">
                <a16:creationId xmlns:a16="http://schemas.microsoft.com/office/drawing/2014/main" id="{5A55F1A2-7AA9-46FC-884B-8ABF7D181BA2}"/>
              </a:ext>
            </a:extLst>
          </p:cNvPr>
          <p:cNvSpPr txBox="1">
            <a:spLocks/>
          </p:cNvSpPr>
          <p:nvPr/>
        </p:nvSpPr>
        <p:spPr>
          <a:xfrm>
            <a:off x="2209800" y="336075"/>
            <a:ext cx="8429625"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68A242"/>
                </a:solidFill>
              </a:rPr>
              <a:t>OUTCOME 4: </a:t>
            </a:r>
            <a:r>
              <a:rPr lang="en-GB" sz="2000" dirty="0">
                <a:solidFill>
                  <a:srgbClr val="68A242"/>
                </a:solidFill>
              </a:rPr>
              <a:t>An effective and efficient administration support service for SALGA programme delivery </a:t>
            </a:r>
            <a:endParaRPr lang="en-ZA" sz="2000" dirty="0">
              <a:solidFill>
                <a:srgbClr val="68A242"/>
              </a:solidFill>
            </a:endParaRPr>
          </a:p>
        </p:txBody>
      </p:sp>
    </p:spTree>
    <p:extLst>
      <p:ext uri="{BB962C8B-B14F-4D97-AF65-F5344CB8AC3E}">
        <p14:creationId xmlns:p14="http://schemas.microsoft.com/office/powerpoint/2010/main" val="1361161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42379F-030F-49BD-911B-4D3EDA7440F9}"/>
              </a:ext>
            </a:extLst>
          </p:cNvPr>
          <p:cNvSpPr>
            <a:spLocks noGrp="1"/>
          </p:cNvSpPr>
          <p:nvPr>
            <p:ph sz="quarter" idx="10"/>
          </p:nvPr>
        </p:nvSpPr>
        <p:spPr>
          <a:xfrm>
            <a:off x="225287" y="1238595"/>
            <a:ext cx="11675165" cy="4778389"/>
          </a:xfrm>
        </p:spPr>
        <p:txBody>
          <a:bodyPr>
            <a:normAutofit fontScale="92500"/>
          </a:bodyPr>
          <a:lstStyle/>
          <a:p>
            <a:pPr marL="0" indent="0">
              <a:buNone/>
            </a:pPr>
            <a:r>
              <a:rPr lang="en-GB" sz="2200" b="1" dirty="0">
                <a:solidFill>
                  <a:srgbClr val="68A242"/>
                </a:solidFill>
              </a:rPr>
              <a:t>PROFILING SALGA AND LOCAL GOVERNMENT </a:t>
            </a:r>
            <a:endParaRPr lang="en-ZA" sz="2200" dirty="0">
              <a:solidFill>
                <a:srgbClr val="68A242"/>
              </a:solidFill>
            </a:endParaRPr>
          </a:p>
          <a:p>
            <a:pPr marL="0" indent="0">
              <a:spcBef>
                <a:spcPts val="600"/>
              </a:spcBef>
              <a:buNone/>
            </a:pPr>
            <a:r>
              <a:rPr lang="en-GB" sz="2200" dirty="0"/>
              <a:t>The devastating impact of the COVID-19 pandemic changed the media landscape significantly. Media consumption shifted to digital platforms and SALGA and local government partnered with media houses to tell the local government story. </a:t>
            </a:r>
            <a:endParaRPr lang="en-ZA" sz="2200" dirty="0"/>
          </a:p>
          <a:p>
            <a:pPr marL="0" indent="0">
              <a:buNone/>
            </a:pPr>
            <a:r>
              <a:rPr lang="en-GB" sz="2200" b="1" dirty="0"/>
              <a:t>Key achievements</a:t>
            </a:r>
            <a:endParaRPr lang="en-ZA" sz="2200" dirty="0"/>
          </a:p>
          <a:p>
            <a:pPr lvl="0">
              <a:spcBef>
                <a:spcPts val="600"/>
              </a:spcBef>
            </a:pPr>
            <a:r>
              <a:rPr lang="en-GB" sz="2200" dirty="0"/>
              <a:t>Created public awareness about the transformative and innovative work of municipalities.</a:t>
            </a:r>
            <a:endParaRPr lang="en-ZA" sz="2200" dirty="0"/>
          </a:p>
          <a:p>
            <a:pPr lvl="0">
              <a:spcBef>
                <a:spcPts val="600"/>
              </a:spcBef>
            </a:pPr>
            <a:r>
              <a:rPr lang="en-GB" sz="2200" dirty="0"/>
              <a:t>Educated South Africans about municipal challenges and policies that impede effective service delivery through publications, media interaction and events. </a:t>
            </a:r>
            <a:endParaRPr lang="en-ZA" sz="2200" dirty="0"/>
          </a:p>
          <a:p>
            <a:pPr lvl="0">
              <a:spcBef>
                <a:spcPts val="600"/>
              </a:spcBef>
            </a:pPr>
            <a:r>
              <a:rPr lang="en-GB" sz="2200" dirty="0"/>
              <a:t>Received a wide range of media coverage on various issues, including the Auditor-General’s report on municipal performance, waste management, environmental health, 2021 local government elections and by-elections and municipal electricity debt owed to Eskom.</a:t>
            </a:r>
          </a:p>
          <a:p>
            <a:pPr marL="0" lvl="0" indent="0">
              <a:spcBef>
                <a:spcPts val="600"/>
              </a:spcBef>
              <a:buNone/>
            </a:pPr>
            <a:r>
              <a:rPr lang="en-GB" sz="2200" b="1" dirty="0"/>
              <a:t>IMPACT</a:t>
            </a:r>
            <a:r>
              <a:rPr lang="en-GB" sz="2200" dirty="0"/>
              <a:t> </a:t>
            </a:r>
          </a:p>
          <a:p>
            <a:pPr>
              <a:spcBef>
                <a:spcPts val="600"/>
              </a:spcBef>
            </a:pPr>
            <a:r>
              <a:rPr lang="en-ZA" sz="2200" dirty="0"/>
              <a:t>Public awareness created </a:t>
            </a:r>
            <a:r>
              <a:rPr lang="en-GB" sz="2200" dirty="0"/>
              <a:t>about the transformative and innovative work of municipalities.</a:t>
            </a:r>
            <a:endParaRPr lang="en-ZA" sz="2200" dirty="0"/>
          </a:p>
          <a:p>
            <a:pPr marL="0" lvl="0" indent="0">
              <a:spcBef>
                <a:spcPts val="600"/>
              </a:spcBef>
              <a:buNone/>
            </a:pPr>
            <a:endParaRPr lang="en-ZA" sz="2200" dirty="0"/>
          </a:p>
        </p:txBody>
      </p:sp>
      <p:sp>
        <p:nvSpPr>
          <p:cNvPr id="4" name="Slide Number Placeholder 3">
            <a:extLst>
              <a:ext uri="{FF2B5EF4-FFF2-40B4-BE49-F238E27FC236}">
                <a16:creationId xmlns:a16="http://schemas.microsoft.com/office/drawing/2014/main" id="{C1AEA66A-AAA4-4721-8710-10707F7DFDDB}"/>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49</a:t>
            </a:fld>
            <a:endParaRPr lang="en-US" dirty="0">
              <a:solidFill>
                <a:prstClr val="black"/>
              </a:solidFill>
            </a:endParaRPr>
          </a:p>
        </p:txBody>
      </p:sp>
      <p:sp>
        <p:nvSpPr>
          <p:cNvPr id="6" name="Title 7">
            <a:extLst>
              <a:ext uri="{FF2B5EF4-FFF2-40B4-BE49-F238E27FC236}">
                <a16:creationId xmlns:a16="http://schemas.microsoft.com/office/drawing/2014/main" id="{0039B351-029F-4D18-B471-4B4009315593}"/>
              </a:ext>
            </a:extLst>
          </p:cNvPr>
          <p:cNvSpPr txBox="1">
            <a:spLocks/>
          </p:cNvSpPr>
          <p:nvPr/>
        </p:nvSpPr>
        <p:spPr>
          <a:xfrm>
            <a:off x="2209800" y="336075"/>
            <a:ext cx="8429625"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68A242"/>
                </a:solidFill>
              </a:rPr>
              <a:t>OUTCOME 4: </a:t>
            </a:r>
            <a:r>
              <a:rPr lang="en-GB" sz="2000" dirty="0">
                <a:solidFill>
                  <a:srgbClr val="68A242"/>
                </a:solidFill>
              </a:rPr>
              <a:t>An effective and efficient administration support service for SALGA programme delivery </a:t>
            </a:r>
            <a:endParaRPr lang="en-ZA" sz="2000" dirty="0">
              <a:solidFill>
                <a:srgbClr val="68A242"/>
              </a:solidFill>
            </a:endParaRPr>
          </a:p>
        </p:txBody>
      </p:sp>
    </p:spTree>
    <p:extLst>
      <p:ext uri="{BB962C8B-B14F-4D97-AF65-F5344CB8AC3E}">
        <p14:creationId xmlns:p14="http://schemas.microsoft.com/office/powerpoint/2010/main" val="3961359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B0193-13BE-4700-9E21-F7DE0192C85E}"/>
              </a:ext>
            </a:extLst>
          </p:cNvPr>
          <p:cNvSpPr>
            <a:spLocks noGrp="1"/>
          </p:cNvSpPr>
          <p:nvPr>
            <p:ph sz="quarter" idx="10"/>
          </p:nvPr>
        </p:nvSpPr>
        <p:spPr>
          <a:xfrm>
            <a:off x="6096000" y="1280777"/>
            <a:ext cx="5486401" cy="4644941"/>
          </a:xfrm>
        </p:spPr>
        <p:txBody>
          <a:bodyPr>
            <a:noAutofit/>
          </a:bodyPr>
          <a:lstStyle/>
          <a:p>
            <a:pPr marL="0" indent="0" algn="ctr">
              <a:buNone/>
            </a:pPr>
            <a:r>
              <a:rPr lang="en-ZA" sz="2200" b="0" i="0" u="none" strike="noStrike" baseline="0" dirty="0">
                <a:solidFill>
                  <a:srgbClr val="333333"/>
                </a:solidFill>
                <a:latin typeface="Foco-Regular"/>
              </a:rPr>
              <a:t>Stakeholder and partner support is integral to SALGA’s ability to fulfil its mandate of promoting and protecting the interests of local government and enabling its resource capacity. </a:t>
            </a:r>
          </a:p>
          <a:p>
            <a:pPr marL="0" indent="0" algn="ctr">
              <a:buNone/>
            </a:pPr>
            <a:r>
              <a:rPr lang="en-ZA" sz="2200" b="0" i="0" u="none" strike="noStrike" baseline="0" dirty="0">
                <a:solidFill>
                  <a:srgbClr val="333333"/>
                </a:solidFill>
                <a:latin typeface="Foco-Regular"/>
              </a:rPr>
              <a:t>SALGA is keenly aware of the value of stakeholder contributions and partner collaboration to meet member needs. </a:t>
            </a:r>
          </a:p>
          <a:p>
            <a:pPr marL="0" indent="0" algn="ctr">
              <a:buNone/>
            </a:pPr>
            <a:r>
              <a:rPr lang="en-ZA" sz="2200" b="0" i="0" u="none" strike="noStrike" baseline="0" dirty="0">
                <a:solidFill>
                  <a:srgbClr val="333333"/>
                </a:solidFill>
                <a:latin typeface="Foco-Regular"/>
              </a:rPr>
              <a:t>Effective and efficient stakeholder management is critical to aligning stakeholders and partners with a broader process of representing, supporting and servicing members.</a:t>
            </a:r>
            <a:endParaRPr lang="en-GB" sz="2200" dirty="0"/>
          </a:p>
        </p:txBody>
      </p:sp>
      <p:sp>
        <p:nvSpPr>
          <p:cNvPr id="4" name="Slide Number Placeholder 3">
            <a:extLst>
              <a:ext uri="{FF2B5EF4-FFF2-40B4-BE49-F238E27FC236}">
                <a16:creationId xmlns:a16="http://schemas.microsoft.com/office/drawing/2014/main" id="{E43D3262-8E0A-44F4-BCCB-6E23EEAA38A2}"/>
              </a:ext>
            </a:extLst>
          </p:cNvPr>
          <p:cNvSpPr>
            <a:spLocks noGrp="1"/>
          </p:cNvSpPr>
          <p:nvPr>
            <p:ph type="sldNum" sz="quarter" idx="13"/>
          </p:nvPr>
        </p:nvSpPr>
        <p:spPr/>
        <p:txBody>
          <a:bodyPr/>
          <a:lstStyle/>
          <a:p>
            <a:fld id="{4CC04D4C-DC45-834A-A759-F6658CE957E3}" type="slidenum">
              <a:rPr lang="en-US" smtClean="0"/>
              <a:t>5</a:t>
            </a:fld>
            <a:endParaRPr lang="en-US" dirty="0"/>
          </a:p>
        </p:txBody>
      </p:sp>
      <p:sp>
        <p:nvSpPr>
          <p:cNvPr id="8" name="TextBox 7">
            <a:extLst>
              <a:ext uri="{FF2B5EF4-FFF2-40B4-BE49-F238E27FC236}">
                <a16:creationId xmlns:a16="http://schemas.microsoft.com/office/drawing/2014/main" id="{701FFE2D-F6C2-574A-8C78-3B05D63D5770}"/>
              </a:ext>
            </a:extLst>
          </p:cNvPr>
          <p:cNvSpPr txBox="1"/>
          <p:nvPr/>
        </p:nvSpPr>
        <p:spPr>
          <a:xfrm>
            <a:off x="2104791" y="520843"/>
            <a:ext cx="7982418" cy="400110"/>
          </a:xfrm>
          <a:prstGeom prst="rect">
            <a:avLst/>
          </a:prstGeom>
          <a:noFill/>
        </p:spPr>
        <p:txBody>
          <a:bodyPr wrap="square" rtlCol="0">
            <a:spAutoFit/>
          </a:bodyPr>
          <a:lstStyle/>
          <a:p>
            <a:pPr algn="ctr"/>
            <a:r>
              <a:rPr lang="en-US" sz="2000" b="1" dirty="0"/>
              <a:t>STAKEHOLDERS AND PARTNERS</a:t>
            </a:r>
          </a:p>
        </p:txBody>
      </p:sp>
      <p:pic>
        <p:nvPicPr>
          <p:cNvPr id="5" name="Picture 4" descr="Diagram&#10;&#10;Description automatically generated">
            <a:extLst>
              <a:ext uri="{FF2B5EF4-FFF2-40B4-BE49-F238E27FC236}">
                <a16:creationId xmlns:a16="http://schemas.microsoft.com/office/drawing/2014/main" id="{16857710-E112-244C-9EB9-96BC13E15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851" y="1151068"/>
            <a:ext cx="5199879" cy="4904360"/>
          </a:xfrm>
          <a:prstGeom prst="rect">
            <a:avLst/>
          </a:prstGeom>
        </p:spPr>
      </p:pic>
    </p:spTree>
    <p:extLst>
      <p:ext uri="{BB962C8B-B14F-4D97-AF65-F5344CB8AC3E}">
        <p14:creationId xmlns:p14="http://schemas.microsoft.com/office/powerpoint/2010/main" val="514714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846D55-EF45-437C-AEB3-E77825343ACD}"/>
              </a:ext>
            </a:extLst>
          </p:cNvPr>
          <p:cNvSpPr>
            <a:spLocks noGrp="1"/>
          </p:cNvSpPr>
          <p:nvPr>
            <p:ph sz="quarter" idx="10"/>
          </p:nvPr>
        </p:nvSpPr>
        <p:spPr>
          <a:xfrm>
            <a:off x="290945" y="1205344"/>
            <a:ext cx="11291455" cy="4928755"/>
          </a:xfrm>
        </p:spPr>
        <p:txBody>
          <a:bodyPr numCol="1">
            <a:noAutofit/>
          </a:bodyPr>
          <a:lstStyle/>
          <a:p>
            <a:pPr marL="0" indent="0">
              <a:buNone/>
            </a:pPr>
            <a:r>
              <a:rPr lang="en-GB" sz="2000" b="1" dirty="0">
                <a:solidFill>
                  <a:srgbClr val="68A242"/>
                </a:solidFill>
              </a:rPr>
              <a:t>MANAGING HUMAN CAPITAL</a:t>
            </a:r>
            <a:endParaRPr lang="en-ZA" sz="2000" dirty="0">
              <a:solidFill>
                <a:srgbClr val="68A242"/>
              </a:solidFill>
            </a:endParaRPr>
          </a:p>
          <a:p>
            <a:pPr>
              <a:spcBef>
                <a:spcPts val="0"/>
              </a:spcBef>
            </a:pPr>
            <a:r>
              <a:rPr lang="en-GB" sz="2000" dirty="0"/>
              <a:t>SALGA regards human capital management </a:t>
            </a:r>
          </a:p>
          <a:p>
            <a:pPr marL="0" indent="0">
              <a:spcBef>
                <a:spcPts val="0"/>
              </a:spcBef>
              <a:buNone/>
            </a:pPr>
            <a:r>
              <a:rPr lang="en-GB" sz="2000" dirty="0"/>
              <a:t>as an enabler that leverages every aspect in the</a:t>
            </a:r>
          </a:p>
          <a:p>
            <a:pPr marL="0" indent="0">
              <a:spcBef>
                <a:spcPts val="0"/>
              </a:spcBef>
              <a:buNone/>
            </a:pPr>
            <a:r>
              <a:rPr lang="en-GB" sz="2000" dirty="0"/>
              <a:t>pursuit of its mandates.</a:t>
            </a:r>
          </a:p>
          <a:p>
            <a:pPr marL="0" indent="0">
              <a:spcBef>
                <a:spcPts val="0"/>
              </a:spcBef>
              <a:buNone/>
            </a:pPr>
            <a:endParaRPr lang="en-ZA" sz="2000" dirty="0"/>
          </a:p>
          <a:p>
            <a:pPr marL="0" indent="0">
              <a:buNone/>
            </a:pPr>
            <a:r>
              <a:rPr lang="en-GB" sz="2000" b="1" dirty="0"/>
              <a:t>Focus areas 2020-2021</a:t>
            </a:r>
            <a:endParaRPr lang="en-ZA" sz="2000" dirty="0"/>
          </a:p>
          <a:p>
            <a:pPr lvl="0">
              <a:spcBef>
                <a:spcPts val="0"/>
              </a:spcBef>
            </a:pPr>
            <a:r>
              <a:rPr lang="en-GB" sz="2000" dirty="0"/>
              <a:t>Developing a human capital strategy and </a:t>
            </a:r>
          </a:p>
          <a:p>
            <a:pPr marL="0" lvl="0" indent="0">
              <a:spcBef>
                <a:spcPts val="0"/>
              </a:spcBef>
              <a:buNone/>
            </a:pPr>
            <a:r>
              <a:rPr lang="en-GB" sz="2000" dirty="0"/>
              <a:t>employee value proposition (EVP) to support </a:t>
            </a:r>
          </a:p>
          <a:p>
            <a:pPr marL="0" lvl="0" indent="0">
              <a:spcBef>
                <a:spcPts val="0"/>
              </a:spcBef>
              <a:buNone/>
            </a:pPr>
            <a:r>
              <a:rPr lang="en-GB" sz="2000" dirty="0"/>
              <a:t>SALGA as a leading employer brand and reposition the human capital unit as customer-centric. </a:t>
            </a:r>
            <a:endParaRPr lang="en-ZA" sz="2000" dirty="0"/>
          </a:p>
          <a:p>
            <a:pPr lvl="0"/>
            <a:r>
              <a:rPr lang="en-GB" sz="2000" dirty="0"/>
              <a:t>Embedding a business environment with progressive, digital and effective human resource practices, aligned with the SALGA vision, mission and values that encourage and inspire competent and professional business conduct.</a:t>
            </a:r>
          </a:p>
          <a:p>
            <a:pPr marL="0" lvl="0" indent="0">
              <a:buNone/>
            </a:pPr>
            <a:r>
              <a:rPr lang="en-GB" sz="2000" b="1" dirty="0"/>
              <a:t>IMPACT</a:t>
            </a:r>
          </a:p>
          <a:p>
            <a:pPr lvl="0"/>
            <a:r>
              <a:rPr lang="en-GB" sz="2000" dirty="0"/>
              <a:t>Improved working environment </a:t>
            </a:r>
            <a:endParaRPr lang="en-ZA" sz="2000" dirty="0"/>
          </a:p>
        </p:txBody>
      </p:sp>
      <p:sp>
        <p:nvSpPr>
          <p:cNvPr id="4" name="Slide Number Placeholder 3">
            <a:extLst>
              <a:ext uri="{FF2B5EF4-FFF2-40B4-BE49-F238E27FC236}">
                <a16:creationId xmlns:a16="http://schemas.microsoft.com/office/drawing/2014/main" id="{57BB946D-EF31-4B2E-8160-E9811754DE03}"/>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50</a:t>
            </a:fld>
            <a:endParaRPr lang="en-US" dirty="0">
              <a:solidFill>
                <a:prstClr val="black"/>
              </a:solidFill>
            </a:endParaRPr>
          </a:p>
        </p:txBody>
      </p:sp>
      <p:pic>
        <p:nvPicPr>
          <p:cNvPr id="9" name="Picture 8" descr="Diagram&#10;&#10;Description automatically generated">
            <a:extLst>
              <a:ext uri="{FF2B5EF4-FFF2-40B4-BE49-F238E27FC236}">
                <a16:creationId xmlns:a16="http://schemas.microsoft.com/office/drawing/2014/main" id="{269A4F7C-F8E0-6C42-9599-6F76DE4BEF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8524" y="1102825"/>
            <a:ext cx="6169651" cy="2754144"/>
          </a:xfrm>
          <a:prstGeom prst="rect">
            <a:avLst/>
          </a:prstGeom>
        </p:spPr>
      </p:pic>
      <p:sp>
        <p:nvSpPr>
          <p:cNvPr id="6" name="Title 7">
            <a:extLst>
              <a:ext uri="{FF2B5EF4-FFF2-40B4-BE49-F238E27FC236}">
                <a16:creationId xmlns:a16="http://schemas.microsoft.com/office/drawing/2014/main" id="{43310082-5AD8-4CD1-AE98-10A00C418ED6}"/>
              </a:ext>
            </a:extLst>
          </p:cNvPr>
          <p:cNvSpPr txBox="1">
            <a:spLocks/>
          </p:cNvSpPr>
          <p:nvPr/>
        </p:nvSpPr>
        <p:spPr>
          <a:xfrm>
            <a:off x="2209800" y="336075"/>
            <a:ext cx="8429625"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68A242"/>
                </a:solidFill>
              </a:rPr>
              <a:t>OUTCOME 4: </a:t>
            </a:r>
            <a:r>
              <a:rPr lang="en-GB" sz="2000" dirty="0">
                <a:solidFill>
                  <a:srgbClr val="68A242"/>
                </a:solidFill>
              </a:rPr>
              <a:t>An effective and efficient administration support service for SALGA programme delivery </a:t>
            </a:r>
            <a:endParaRPr lang="en-ZA" sz="2000" dirty="0">
              <a:solidFill>
                <a:srgbClr val="68A242"/>
              </a:solidFill>
            </a:endParaRPr>
          </a:p>
        </p:txBody>
      </p:sp>
    </p:spTree>
    <p:extLst>
      <p:ext uri="{BB962C8B-B14F-4D97-AF65-F5344CB8AC3E}">
        <p14:creationId xmlns:p14="http://schemas.microsoft.com/office/powerpoint/2010/main" val="259373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696C4F-5A6B-4EC3-BCE0-9E210E2F8E03}"/>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51</a:t>
            </a:fld>
            <a:endParaRPr lang="en-US" dirty="0">
              <a:solidFill>
                <a:prstClr val="black"/>
              </a:solidFill>
            </a:endParaRPr>
          </a:p>
        </p:txBody>
      </p:sp>
      <p:sp>
        <p:nvSpPr>
          <p:cNvPr id="5" name="Content Placeholder 2">
            <a:extLst>
              <a:ext uri="{FF2B5EF4-FFF2-40B4-BE49-F238E27FC236}">
                <a16:creationId xmlns:a16="http://schemas.microsoft.com/office/drawing/2014/main" id="{AFF48426-69CD-4944-A9D7-A6A2F6544C4A}"/>
              </a:ext>
            </a:extLst>
          </p:cNvPr>
          <p:cNvSpPr txBox="1">
            <a:spLocks/>
          </p:cNvSpPr>
          <p:nvPr/>
        </p:nvSpPr>
        <p:spPr>
          <a:xfrm>
            <a:off x="198782" y="1038625"/>
            <a:ext cx="11860696" cy="2937028"/>
          </a:xfrm>
          <a:prstGeom prst="rect">
            <a:avLst/>
          </a:prstGeom>
        </p:spPr>
        <p:txBody>
          <a:bodyPr vert="horz" lIns="91440" tIns="45720" rIns="91440" bIns="45720" numCol="2" rtlCol="0">
            <a:normAutofit fontScale="92500" lnSpcReduction="20000"/>
          </a:bodyPr>
          <a:lstStyle>
            <a:lvl1pPr marL="275537" indent="-275537" algn="l" defTabSz="367383" rtl="0" eaLnBrk="1" latinLnBrk="0" hangingPunct="1">
              <a:spcBef>
                <a:spcPts val="964"/>
              </a:spcBef>
              <a:buFont typeface="Arial"/>
              <a:buChar char="•"/>
              <a:defRPr sz="2571" kern="1200">
                <a:solidFill>
                  <a:schemeClr val="accent6"/>
                </a:solidFill>
                <a:latin typeface="+mn-lt"/>
                <a:ea typeface="+mn-ea"/>
                <a:cs typeface="+mn-cs"/>
              </a:defRPr>
            </a:lvl1pPr>
            <a:lvl2pPr marL="596997" indent="-229614" algn="l" defTabSz="367383" rtl="0" eaLnBrk="1" latinLnBrk="0" hangingPunct="1">
              <a:spcBef>
                <a:spcPts val="964"/>
              </a:spcBef>
              <a:buFont typeface="Arial"/>
              <a:buChar char="–"/>
              <a:defRPr sz="2250" kern="1200">
                <a:solidFill>
                  <a:schemeClr val="accent6"/>
                </a:solidFill>
                <a:latin typeface="+mn-lt"/>
                <a:ea typeface="+mn-ea"/>
                <a:cs typeface="+mn-cs"/>
              </a:defRPr>
            </a:lvl2pPr>
            <a:lvl3pPr marL="918458" indent="-183692" algn="l" defTabSz="367383" rtl="0" eaLnBrk="1" latinLnBrk="0" hangingPunct="1">
              <a:spcBef>
                <a:spcPts val="964"/>
              </a:spcBef>
              <a:buFont typeface="Arial"/>
              <a:buChar char="•"/>
              <a:defRPr sz="1929" kern="1200">
                <a:solidFill>
                  <a:schemeClr val="accent6"/>
                </a:solidFill>
                <a:latin typeface="+mn-lt"/>
                <a:ea typeface="+mn-ea"/>
                <a:cs typeface="+mn-cs"/>
              </a:defRPr>
            </a:lvl3pPr>
            <a:lvl4pPr marL="1285841" indent="-183692" algn="l" defTabSz="367383" rtl="0" eaLnBrk="1" latinLnBrk="0" hangingPunct="1">
              <a:spcBef>
                <a:spcPts val="964"/>
              </a:spcBef>
              <a:buFont typeface="Arial"/>
              <a:buChar char="–"/>
              <a:defRPr sz="1607" kern="1200">
                <a:solidFill>
                  <a:schemeClr val="accent6"/>
                </a:solidFill>
                <a:latin typeface="+mn-lt"/>
                <a:ea typeface="+mn-ea"/>
                <a:cs typeface="+mn-cs"/>
              </a:defRPr>
            </a:lvl4pPr>
            <a:lvl5pPr marL="1653224" indent="-183692" algn="l" defTabSz="367383" rtl="0" eaLnBrk="1" latinLnBrk="0" hangingPunct="1">
              <a:spcBef>
                <a:spcPts val="964"/>
              </a:spcBef>
              <a:buFont typeface="Arial"/>
              <a:buChar char="»"/>
              <a:defRPr sz="1607" kern="1200">
                <a:solidFill>
                  <a:schemeClr val="accent6"/>
                </a:solidFill>
                <a:latin typeface="+mn-lt"/>
                <a:ea typeface="+mn-ea"/>
                <a:cs typeface="+mn-cs"/>
              </a:defRPr>
            </a:lvl5pPr>
            <a:lvl6pPr marL="2020607" indent="-183692" algn="l" defTabSz="367383" rtl="0" eaLnBrk="1" latinLnBrk="0" hangingPunct="1">
              <a:spcBef>
                <a:spcPct val="20000"/>
              </a:spcBef>
              <a:buFont typeface="Arial"/>
              <a:buChar char="•"/>
              <a:defRPr sz="1607" kern="1200">
                <a:solidFill>
                  <a:schemeClr val="tx1"/>
                </a:solidFill>
                <a:latin typeface="+mn-lt"/>
                <a:ea typeface="+mn-ea"/>
                <a:cs typeface="+mn-cs"/>
              </a:defRPr>
            </a:lvl6pPr>
            <a:lvl7pPr marL="2387990" indent="-183692" algn="l" defTabSz="367383" rtl="0" eaLnBrk="1" latinLnBrk="0" hangingPunct="1">
              <a:spcBef>
                <a:spcPct val="20000"/>
              </a:spcBef>
              <a:buFont typeface="Arial"/>
              <a:buChar char="•"/>
              <a:defRPr sz="1607" kern="1200">
                <a:solidFill>
                  <a:schemeClr val="tx1"/>
                </a:solidFill>
                <a:latin typeface="+mn-lt"/>
                <a:ea typeface="+mn-ea"/>
                <a:cs typeface="+mn-cs"/>
              </a:defRPr>
            </a:lvl7pPr>
            <a:lvl8pPr marL="2755373" indent="-183692" algn="l" defTabSz="367383" rtl="0" eaLnBrk="1" latinLnBrk="0" hangingPunct="1">
              <a:spcBef>
                <a:spcPct val="20000"/>
              </a:spcBef>
              <a:buFont typeface="Arial"/>
              <a:buChar char="•"/>
              <a:defRPr sz="1607" kern="1200">
                <a:solidFill>
                  <a:schemeClr val="tx1"/>
                </a:solidFill>
                <a:latin typeface="+mn-lt"/>
                <a:ea typeface="+mn-ea"/>
                <a:cs typeface="+mn-cs"/>
              </a:defRPr>
            </a:lvl8pPr>
            <a:lvl9pPr marL="3122756" indent="-183692" algn="l" defTabSz="367383" rtl="0" eaLnBrk="1" latinLnBrk="0" hangingPunct="1">
              <a:spcBef>
                <a:spcPct val="20000"/>
              </a:spcBef>
              <a:buFont typeface="Arial"/>
              <a:buChar char="•"/>
              <a:defRPr sz="1607" kern="1200">
                <a:solidFill>
                  <a:schemeClr val="tx1"/>
                </a:solidFill>
                <a:latin typeface="+mn-lt"/>
                <a:ea typeface="+mn-ea"/>
                <a:cs typeface="+mn-cs"/>
              </a:defRPr>
            </a:lvl9pPr>
          </a:lstStyle>
          <a:p>
            <a:pPr marL="0" indent="0">
              <a:buFont typeface="Arial"/>
              <a:buNone/>
            </a:pPr>
            <a:r>
              <a:rPr lang="en-GB" sz="2400" b="1" dirty="0">
                <a:solidFill>
                  <a:srgbClr val="68A242"/>
                </a:solidFill>
                <a:latin typeface="Foco"/>
              </a:rPr>
              <a:t>EMPLOYEE VALUE PROPOSITION (EVP)</a:t>
            </a:r>
            <a:endParaRPr lang="en-ZA" sz="2400" dirty="0">
              <a:solidFill>
                <a:srgbClr val="68A242"/>
              </a:solidFill>
              <a:latin typeface="Foco"/>
            </a:endParaRPr>
          </a:p>
          <a:p>
            <a:r>
              <a:rPr lang="en-GB" sz="1800" dirty="0">
                <a:solidFill>
                  <a:srgbClr val="000000"/>
                </a:solidFill>
                <a:latin typeface="Foco"/>
              </a:rPr>
              <a:t>SALGA introduced a compelling employee value proposition to create a psychological and emotional connection with employees. The six EVP pillars reflect employee feedback about what they value the most about working for SALGA.</a:t>
            </a:r>
            <a:endParaRPr lang="en-ZA" sz="1800" dirty="0">
              <a:solidFill>
                <a:srgbClr val="000000"/>
              </a:solidFill>
              <a:latin typeface="Foco"/>
            </a:endParaRPr>
          </a:p>
          <a:p>
            <a:r>
              <a:rPr lang="en-GB" sz="1800" dirty="0">
                <a:solidFill>
                  <a:srgbClr val="000000"/>
                </a:solidFill>
                <a:latin typeface="Foco"/>
              </a:rPr>
              <a:t>The SALGA vision, mission and values guide its business conduct and characterise its business offering. The EVP enables SALGA to: </a:t>
            </a:r>
            <a:endParaRPr lang="en-ZA" sz="1800" dirty="0">
              <a:solidFill>
                <a:srgbClr val="000000"/>
              </a:solidFill>
              <a:latin typeface="Foco"/>
            </a:endParaRPr>
          </a:p>
          <a:p>
            <a:r>
              <a:rPr lang="en-GB" sz="1800" dirty="0">
                <a:solidFill>
                  <a:srgbClr val="000000"/>
                </a:solidFill>
                <a:latin typeface="Foco"/>
              </a:rPr>
              <a:t>remain relevant within the changing expectations of its workforce</a:t>
            </a:r>
            <a:endParaRPr lang="en-ZA" sz="1800" dirty="0">
              <a:solidFill>
                <a:srgbClr val="000000"/>
              </a:solidFill>
              <a:latin typeface="Foco"/>
            </a:endParaRPr>
          </a:p>
          <a:p>
            <a:r>
              <a:rPr lang="en-GB" sz="1800" dirty="0">
                <a:solidFill>
                  <a:srgbClr val="000000"/>
                </a:solidFill>
                <a:latin typeface="Foco"/>
              </a:rPr>
              <a:t>align its human capital strategy with real employee experiences, business objectives and employee expectations</a:t>
            </a:r>
            <a:endParaRPr lang="en-ZA" sz="1800" dirty="0">
              <a:solidFill>
                <a:srgbClr val="000000"/>
              </a:solidFill>
              <a:latin typeface="Foco"/>
            </a:endParaRPr>
          </a:p>
          <a:p>
            <a:r>
              <a:rPr lang="en-GB" sz="1800" dirty="0">
                <a:solidFill>
                  <a:srgbClr val="000000"/>
                </a:solidFill>
                <a:latin typeface="Foco"/>
              </a:rPr>
              <a:t>enable employees and potential employees to connect, collaborate and partner with SALGA to fulfil its mandate. </a:t>
            </a:r>
            <a:endParaRPr lang="en-ZA" sz="1800" dirty="0">
              <a:solidFill>
                <a:srgbClr val="000000"/>
              </a:solidFill>
              <a:latin typeface="Foco"/>
            </a:endParaRPr>
          </a:p>
          <a:p>
            <a:r>
              <a:rPr lang="en-GB" sz="1800" dirty="0">
                <a:solidFill>
                  <a:srgbClr val="000000"/>
                </a:solidFill>
                <a:latin typeface="Foco"/>
              </a:rPr>
              <a:t>“Our Promise” is SALGA’s commitment to giving employees the opportunity to grow their careers through experiences and connections that inspire them to make a difference.</a:t>
            </a:r>
          </a:p>
          <a:p>
            <a:pPr marL="0" indent="0">
              <a:buFont typeface="Arial"/>
              <a:buNone/>
            </a:pPr>
            <a:r>
              <a:rPr lang="en-GB" sz="1800" b="1" dirty="0">
                <a:solidFill>
                  <a:srgbClr val="000000"/>
                </a:solidFill>
              </a:rPr>
              <a:t>IMPACT</a:t>
            </a:r>
          </a:p>
          <a:p>
            <a:r>
              <a:rPr lang="en-GB" sz="1800" dirty="0">
                <a:solidFill>
                  <a:srgbClr val="000000"/>
                </a:solidFill>
              </a:rPr>
              <a:t>Improved working environment </a:t>
            </a:r>
            <a:endParaRPr lang="en-ZA" sz="1800" dirty="0">
              <a:solidFill>
                <a:srgbClr val="000000"/>
              </a:solidFill>
            </a:endParaRPr>
          </a:p>
        </p:txBody>
      </p:sp>
      <p:pic>
        <p:nvPicPr>
          <p:cNvPr id="10" name="Picture 9" descr="Diagram&#10;&#10;Description automatically generated">
            <a:extLst>
              <a:ext uri="{FF2B5EF4-FFF2-40B4-BE49-F238E27FC236}">
                <a16:creationId xmlns:a16="http://schemas.microsoft.com/office/drawing/2014/main" id="{08AE5115-84C7-644D-9E13-5BEAB5D82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396" y="3911489"/>
            <a:ext cx="7129725" cy="2277409"/>
          </a:xfrm>
          <a:prstGeom prst="rect">
            <a:avLst/>
          </a:prstGeom>
        </p:spPr>
      </p:pic>
      <p:sp>
        <p:nvSpPr>
          <p:cNvPr id="6" name="Title 7">
            <a:extLst>
              <a:ext uri="{FF2B5EF4-FFF2-40B4-BE49-F238E27FC236}">
                <a16:creationId xmlns:a16="http://schemas.microsoft.com/office/drawing/2014/main" id="{28679FF5-8A27-4766-B5A3-CD62B1906F69}"/>
              </a:ext>
            </a:extLst>
          </p:cNvPr>
          <p:cNvSpPr txBox="1">
            <a:spLocks/>
          </p:cNvSpPr>
          <p:nvPr/>
        </p:nvSpPr>
        <p:spPr>
          <a:xfrm>
            <a:off x="2209800" y="336075"/>
            <a:ext cx="8429625"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68A242"/>
                </a:solidFill>
              </a:rPr>
              <a:t>OUTCOME 4: </a:t>
            </a:r>
            <a:r>
              <a:rPr lang="en-GB" sz="2000" dirty="0">
                <a:solidFill>
                  <a:srgbClr val="68A242"/>
                </a:solidFill>
              </a:rPr>
              <a:t>An effective and efficient administration support service for SALGA programme delivery </a:t>
            </a:r>
            <a:endParaRPr lang="en-ZA" sz="2000" dirty="0">
              <a:solidFill>
                <a:srgbClr val="68A242"/>
              </a:solidFill>
            </a:endParaRPr>
          </a:p>
        </p:txBody>
      </p:sp>
    </p:spTree>
    <p:extLst>
      <p:ext uri="{BB962C8B-B14F-4D97-AF65-F5344CB8AC3E}">
        <p14:creationId xmlns:p14="http://schemas.microsoft.com/office/powerpoint/2010/main" val="3601953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99975-E688-4A1D-92D0-6437B00E2B63}"/>
              </a:ext>
            </a:extLst>
          </p:cNvPr>
          <p:cNvSpPr>
            <a:spLocks noGrp="1"/>
          </p:cNvSpPr>
          <p:nvPr>
            <p:ph sz="quarter" idx="10"/>
          </p:nvPr>
        </p:nvSpPr>
        <p:spPr>
          <a:xfrm>
            <a:off x="274320" y="1246909"/>
            <a:ext cx="11308080" cy="4653829"/>
          </a:xfrm>
        </p:spPr>
        <p:txBody>
          <a:bodyPr>
            <a:normAutofit fontScale="85000" lnSpcReduction="20000"/>
          </a:bodyPr>
          <a:lstStyle/>
          <a:p>
            <a:pPr marL="0" indent="0">
              <a:buNone/>
            </a:pPr>
            <a:r>
              <a:rPr lang="en-GB" sz="2400" b="1" dirty="0">
                <a:solidFill>
                  <a:srgbClr val="68A242"/>
                </a:solidFill>
              </a:rPr>
              <a:t>EMPLOYEE CONTRIBUTIONS TO THE SOLIDARITY FUND </a:t>
            </a:r>
            <a:endParaRPr lang="en-ZA" sz="2400" dirty="0">
              <a:solidFill>
                <a:srgbClr val="68A242"/>
              </a:solidFill>
            </a:endParaRPr>
          </a:p>
          <a:p>
            <a:r>
              <a:rPr lang="en-GB" sz="2400" dirty="0"/>
              <a:t>In April 2020, the SALGA NEC invited councillors, municipal officials and employees to respond to the President’s call for a financial contribution towards dealing with the COVID-19 pandemic. </a:t>
            </a:r>
            <a:endParaRPr lang="en-ZA" sz="2400" dirty="0"/>
          </a:p>
          <a:p>
            <a:pPr lvl="0"/>
            <a:r>
              <a:rPr lang="en-GB" sz="2400" dirty="0"/>
              <a:t>SALGA employees contributed a gross amount of R1 594 592.97. </a:t>
            </a:r>
            <a:endParaRPr lang="en-ZA" sz="2400" dirty="0"/>
          </a:p>
          <a:p>
            <a:pPr lvl="0"/>
            <a:r>
              <a:rPr lang="en-GB" sz="2400" dirty="0"/>
              <a:t>Contributors agreed that the funds be used to support municipalities in their responses to COVID-19. </a:t>
            </a:r>
            <a:endParaRPr lang="en-ZA" sz="2400" dirty="0"/>
          </a:p>
          <a:p>
            <a:pPr lvl="0"/>
            <a:r>
              <a:rPr lang="en-GB" sz="2400" dirty="0" smtClean="0"/>
              <a:t>funds used to </a:t>
            </a:r>
            <a:r>
              <a:rPr lang="en-GB" sz="2400" dirty="0"/>
              <a:t>procure personal protective equipment (PPE) for front-line workers through bulk procurement at national </a:t>
            </a:r>
            <a:r>
              <a:rPr lang="en-GB" sz="2400" dirty="0" smtClean="0"/>
              <a:t>level. </a:t>
            </a:r>
            <a:endParaRPr lang="en-ZA" sz="2400" dirty="0"/>
          </a:p>
          <a:p>
            <a:pPr lvl="0"/>
            <a:r>
              <a:rPr lang="en-GB" sz="2400" dirty="0"/>
              <a:t>The equipment included unisex two-piece poly cotton suits, reusable white coats/lab coats, heavy duty gloves and surgical gloves. </a:t>
            </a:r>
            <a:endParaRPr lang="en-ZA" sz="2400" dirty="0"/>
          </a:p>
          <a:p>
            <a:pPr lvl="0"/>
            <a:r>
              <a:rPr lang="en-GB" sz="2400" dirty="0"/>
              <a:t>Seventeen municipalities received a first batch in January 2021 and the second batch was ready by April 2021.</a:t>
            </a:r>
          </a:p>
          <a:p>
            <a:pPr marL="0" indent="0">
              <a:buNone/>
            </a:pPr>
            <a:r>
              <a:rPr lang="en-US" sz="2400" b="1" dirty="0"/>
              <a:t>IMPACT</a:t>
            </a:r>
            <a:r>
              <a:rPr lang="en-US" sz="2400" dirty="0"/>
              <a:t> </a:t>
            </a:r>
          </a:p>
          <a:p>
            <a:r>
              <a:rPr lang="en-US" sz="2400" dirty="0"/>
              <a:t>SALGA officials provided with an opportunity to make and impact in the society.</a:t>
            </a:r>
            <a:endParaRPr lang="en-ZA" sz="2400" dirty="0"/>
          </a:p>
          <a:p>
            <a:pPr lvl="0"/>
            <a:endParaRPr lang="en-ZA" sz="2400" dirty="0"/>
          </a:p>
          <a:p>
            <a:endParaRPr lang="en-GB" dirty="0"/>
          </a:p>
        </p:txBody>
      </p:sp>
      <p:sp>
        <p:nvSpPr>
          <p:cNvPr id="4" name="Slide Number Placeholder 3">
            <a:extLst>
              <a:ext uri="{FF2B5EF4-FFF2-40B4-BE49-F238E27FC236}">
                <a16:creationId xmlns:a16="http://schemas.microsoft.com/office/drawing/2014/main" id="{07F30513-512F-4A73-823F-85231E8A9F49}"/>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52</a:t>
            </a:fld>
            <a:endParaRPr lang="en-US" dirty="0">
              <a:solidFill>
                <a:prstClr val="black"/>
              </a:solidFill>
            </a:endParaRPr>
          </a:p>
        </p:txBody>
      </p:sp>
      <p:sp>
        <p:nvSpPr>
          <p:cNvPr id="5" name="Title 7">
            <a:extLst>
              <a:ext uri="{FF2B5EF4-FFF2-40B4-BE49-F238E27FC236}">
                <a16:creationId xmlns:a16="http://schemas.microsoft.com/office/drawing/2014/main" id="{F4EE0EC9-1A4F-4050-9C64-9EE345D15653}"/>
              </a:ext>
            </a:extLst>
          </p:cNvPr>
          <p:cNvSpPr txBox="1">
            <a:spLocks/>
          </p:cNvSpPr>
          <p:nvPr/>
        </p:nvSpPr>
        <p:spPr>
          <a:xfrm>
            <a:off x="2209800" y="336075"/>
            <a:ext cx="8429625" cy="707886"/>
          </a:xfrm>
          <a:prstGeom prst="rect">
            <a:avLst/>
          </a:prstGeom>
          <a:noFill/>
        </p:spPr>
        <p:txBody>
          <a:bodyPr vert="horz" wrap="square" lIns="91440" tIns="45720" rIns="91440" bIns="45720" rtlCol="0" anchor="ctr">
            <a:spAutoFit/>
          </a:bodyPr>
          <a:lstStyle>
            <a:lvl1pPr algn="ctr" defTabSz="367383" rtl="0" eaLnBrk="1" latinLnBrk="0" hangingPunct="1">
              <a:spcBef>
                <a:spcPct val="0"/>
              </a:spcBef>
              <a:buNone/>
              <a:defRPr sz="3214" b="1" i="0" kern="1200" cap="all" baseline="0">
                <a:solidFill>
                  <a:schemeClr val="tx1"/>
                </a:solidFill>
                <a:latin typeface="+mj-lt"/>
                <a:ea typeface="+mj-ea"/>
                <a:cs typeface="+mj-cs"/>
              </a:defRPr>
            </a:lvl1pPr>
          </a:lstStyle>
          <a:p>
            <a:r>
              <a:rPr lang="en-US" sz="2000" dirty="0">
                <a:solidFill>
                  <a:srgbClr val="68A242"/>
                </a:solidFill>
              </a:rPr>
              <a:t>OUTCOME 4: </a:t>
            </a:r>
            <a:r>
              <a:rPr lang="en-GB" sz="2000" dirty="0">
                <a:solidFill>
                  <a:srgbClr val="68A242"/>
                </a:solidFill>
              </a:rPr>
              <a:t>An effective and efficient administration support service for SALGA programme delivery </a:t>
            </a:r>
            <a:endParaRPr lang="en-ZA" sz="2000" dirty="0">
              <a:solidFill>
                <a:srgbClr val="68A242"/>
              </a:solidFill>
            </a:endParaRPr>
          </a:p>
        </p:txBody>
      </p:sp>
    </p:spTree>
    <p:extLst>
      <p:ext uri="{BB962C8B-B14F-4D97-AF65-F5344CB8AC3E}">
        <p14:creationId xmlns:p14="http://schemas.microsoft.com/office/powerpoint/2010/main" val="1343124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773556B-E8C2-AC4E-8CF7-E32DEC0FA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037106E5-D2CE-4D62-8A08-93F996E1A679}"/>
              </a:ext>
            </a:extLst>
          </p:cNvPr>
          <p:cNvSpPr>
            <a:spLocks noGrp="1"/>
          </p:cNvSpPr>
          <p:nvPr>
            <p:ph type="sldNum" sz="quarter" idx="10"/>
          </p:nvPr>
        </p:nvSpPr>
        <p:spPr/>
        <p:txBody>
          <a:bodyPr/>
          <a:lstStyle/>
          <a:p>
            <a:fld id="{85E4C5A4-68AA-419A-9EB9-20F6985B147C}" type="slidenum">
              <a:rPr lang="en-GB" smtClean="0">
                <a:solidFill>
                  <a:prstClr val="white"/>
                </a:solidFill>
              </a:rPr>
              <a:pPr/>
              <a:t>53</a:t>
            </a:fld>
            <a:endParaRPr lang="en-GB" dirty="0">
              <a:solidFill>
                <a:prstClr val="white"/>
              </a:solidFill>
            </a:endParaRPr>
          </a:p>
        </p:txBody>
      </p:sp>
      <p:sp>
        <p:nvSpPr>
          <p:cNvPr id="7" name="Title 1">
            <a:extLst>
              <a:ext uri="{FF2B5EF4-FFF2-40B4-BE49-F238E27FC236}">
                <a16:creationId xmlns:a16="http://schemas.microsoft.com/office/drawing/2014/main" id="{B72D0010-6A13-7143-AB09-F174A70508EC}"/>
              </a:ext>
            </a:extLst>
          </p:cNvPr>
          <p:cNvSpPr txBox="1">
            <a:spLocks/>
          </p:cNvSpPr>
          <p:nvPr/>
        </p:nvSpPr>
        <p:spPr>
          <a:xfrm>
            <a:off x="6263900" y="1248304"/>
            <a:ext cx="5318500" cy="4111096"/>
          </a:xfrm>
          <a:prstGeom prst="rect">
            <a:avLst/>
          </a:prstGeom>
          <a:noFill/>
        </p:spPr>
        <p:txBody>
          <a:bodyPr vert="horz" lIns="91440" tIns="45720" rIns="91440" bIns="45720" rtlCol="0" anchor="ctr">
            <a:noAutofit/>
          </a:bodyPr>
          <a:lstStyle>
            <a:lvl1pPr algn="ctr" defTabSz="367383" rtl="0" eaLnBrk="1" latinLnBrk="0" hangingPunct="1">
              <a:spcBef>
                <a:spcPct val="0"/>
              </a:spcBef>
              <a:buNone/>
              <a:defRPr sz="3536" kern="1200" cap="all" baseline="0">
                <a:solidFill>
                  <a:schemeClr val="bg1"/>
                </a:solidFill>
                <a:latin typeface="+mj-lt"/>
                <a:ea typeface="+mj-ea"/>
                <a:cs typeface="+mj-cs"/>
              </a:defRPr>
            </a:lvl1pPr>
          </a:lstStyle>
          <a:p>
            <a:pPr algn="l"/>
            <a:r>
              <a:rPr lang="en-US" sz="4800" dirty="0">
                <a:solidFill>
                  <a:prstClr val="white"/>
                </a:solidFill>
              </a:rPr>
              <a:t>FINANCIAL PERFORMANCE</a:t>
            </a:r>
            <a:endParaRPr lang="en-ZA" sz="4800" b="1" dirty="0">
              <a:solidFill>
                <a:prstClr val="white"/>
              </a:solidFill>
            </a:endParaRPr>
          </a:p>
        </p:txBody>
      </p:sp>
      <p:cxnSp>
        <p:nvCxnSpPr>
          <p:cNvPr id="8" name="Straight Connector 7">
            <a:extLst>
              <a:ext uri="{FF2B5EF4-FFF2-40B4-BE49-F238E27FC236}">
                <a16:creationId xmlns:a16="http://schemas.microsoft.com/office/drawing/2014/main" id="{07097F70-FBB5-914C-B859-B855B7EB5486}"/>
              </a:ext>
            </a:extLst>
          </p:cNvPr>
          <p:cNvCxnSpPr/>
          <p:nvPr/>
        </p:nvCxnSpPr>
        <p:spPr>
          <a:xfrm>
            <a:off x="5969000" y="1320800"/>
            <a:ext cx="0" cy="4216400"/>
          </a:xfrm>
          <a:prstGeom prst="line">
            <a:avLst/>
          </a:prstGeom>
          <a:ln w="76200"/>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E4C9362-F83E-4E59-A226-0D01ED1EBA82}"/>
              </a:ext>
            </a:extLst>
          </p:cNvPr>
          <p:cNvPicPr>
            <a:picLocks noChangeAspect="1"/>
          </p:cNvPicPr>
          <p:nvPr/>
        </p:nvPicPr>
        <p:blipFill>
          <a:blip r:embed="rId2"/>
          <a:stretch>
            <a:fillRect/>
          </a:stretch>
        </p:blipFill>
        <p:spPr>
          <a:xfrm>
            <a:off x="403984" y="662608"/>
            <a:ext cx="4780042" cy="4874592"/>
          </a:xfrm>
          <a:prstGeom prst="rect">
            <a:avLst/>
          </a:prstGeom>
        </p:spPr>
      </p:pic>
    </p:spTree>
    <p:extLst>
      <p:ext uri="{BB962C8B-B14F-4D97-AF65-F5344CB8AC3E}">
        <p14:creationId xmlns:p14="http://schemas.microsoft.com/office/powerpoint/2010/main" val="4071586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9F1578D9-00DB-9E42-80E5-B2BED6FFED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07B77814-D083-4A0D-A382-6392755D1E48}"/>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54</a:t>
            </a:fld>
            <a:endParaRPr lang="en-US" dirty="0">
              <a:solidFill>
                <a:prstClr val="black"/>
              </a:solidFill>
            </a:endParaRPr>
          </a:p>
        </p:txBody>
      </p:sp>
      <p:sp>
        <p:nvSpPr>
          <p:cNvPr id="5" name="TextBox 4">
            <a:extLst>
              <a:ext uri="{FF2B5EF4-FFF2-40B4-BE49-F238E27FC236}">
                <a16:creationId xmlns:a16="http://schemas.microsoft.com/office/drawing/2014/main" id="{0FEB179A-DC19-4A45-B07F-F18ADDA00843}"/>
              </a:ext>
            </a:extLst>
          </p:cNvPr>
          <p:cNvSpPr txBox="1"/>
          <p:nvPr/>
        </p:nvSpPr>
        <p:spPr>
          <a:xfrm>
            <a:off x="2104791" y="520843"/>
            <a:ext cx="7982418" cy="400110"/>
          </a:xfrm>
          <a:prstGeom prst="rect">
            <a:avLst/>
          </a:prstGeom>
          <a:noFill/>
        </p:spPr>
        <p:txBody>
          <a:bodyPr wrap="square" rtlCol="0">
            <a:spAutoFit/>
          </a:bodyPr>
          <a:lstStyle/>
          <a:p>
            <a:pPr algn="ctr"/>
            <a:r>
              <a:rPr lang="en-US" sz="2000" b="1" dirty="0">
                <a:solidFill>
                  <a:srgbClr val="F06D19"/>
                </a:solidFill>
              </a:rPr>
              <a:t>FINANCIAL PERFORMANCE</a:t>
            </a:r>
          </a:p>
        </p:txBody>
      </p:sp>
      <p:sp>
        <p:nvSpPr>
          <p:cNvPr id="14" name="Content Placeholder 2">
            <a:extLst>
              <a:ext uri="{FF2B5EF4-FFF2-40B4-BE49-F238E27FC236}">
                <a16:creationId xmlns:a16="http://schemas.microsoft.com/office/drawing/2014/main" id="{C027BB0B-E9F0-554D-AEAA-3BB8B355BC26}"/>
              </a:ext>
            </a:extLst>
          </p:cNvPr>
          <p:cNvSpPr>
            <a:spLocks noGrp="1"/>
          </p:cNvSpPr>
          <p:nvPr>
            <p:ph sz="quarter" idx="10"/>
          </p:nvPr>
        </p:nvSpPr>
        <p:spPr>
          <a:xfrm>
            <a:off x="274320" y="1180407"/>
            <a:ext cx="11308080" cy="4720331"/>
          </a:xfrm>
        </p:spPr>
        <p:txBody>
          <a:bodyPr>
            <a:normAutofit/>
          </a:bodyPr>
          <a:lstStyle/>
          <a:p>
            <a:pPr marL="0" indent="0" algn="ctr">
              <a:buNone/>
            </a:pPr>
            <a:r>
              <a:rPr lang="en-US" sz="2800" b="1" dirty="0"/>
              <a:t>STATEMENT OF FINANCIAL PERFORMANCE</a:t>
            </a:r>
            <a:endParaRPr lang="en-ZA" sz="2800" dirty="0"/>
          </a:p>
        </p:txBody>
      </p:sp>
    </p:spTree>
    <p:extLst>
      <p:ext uri="{BB962C8B-B14F-4D97-AF65-F5344CB8AC3E}">
        <p14:creationId xmlns:p14="http://schemas.microsoft.com/office/powerpoint/2010/main" val="216275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able&#10;&#10;Description automatically generated">
            <a:extLst>
              <a:ext uri="{FF2B5EF4-FFF2-40B4-BE49-F238E27FC236}">
                <a16:creationId xmlns:a16="http://schemas.microsoft.com/office/drawing/2014/main" id="{61ABCC5C-2772-D04E-936B-049270860D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1868557" y="2457052"/>
            <a:ext cx="8165204" cy="1143000"/>
          </a:xfrm>
        </p:spPr>
        <p:txBody>
          <a:bodyPr>
            <a:normAutofit/>
          </a:bodyPr>
          <a:lstStyle/>
          <a:p>
            <a:r>
              <a:rPr lang="en-GB" b="1" dirty="0">
                <a:latin typeface="Foco"/>
              </a:rPr>
              <a:t> </a:t>
            </a:r>
            <a:endParaRPr lang="en-US" dirty="0"/>
          </a:p>
        </p:txBody>
      </p:sp>
      <p:sp>
        <p:nvSpPr>
          <p:cNvPr id="6" name="TextBox 5">
            <a:extLst>
              <a:ext uri="{FF2B5EF4-FFF2-40B4-BE49-F238E27FC236}">
                <a16:creationId xmlns:a16="http://schemas.microsoft.com/office/drawing/2014/main" id="{FCCA59FD-197B-41B4-B80C-B4E888DBE230}"/>
              </a:ext>
            </a:extLst>
          </p:cNvPr>
          <p:cNvSpPr txBox="1"/>
          <p:nvPr/>
        </p:nvSpPr>
        <p:spPr>
          <a:xfrm>
            <a:off x="3047736" y="544124"/>
            <a:ext cx="6096000" cy="369332"/>
          </a:xfrm>
          <a:prstGeom prst="rect">
            <a:avLst/>
          </a:prstGeom>
          <a:noFill/>
        </p:spPr>
        <p:txBody>
          <a:bodyPr wrap="square">
            <a:spAutoFit/>
          </a:bodyPr>
          <a:lstStyle/>
          <a:p>
            <a:pPr algn="ctr"/>
            <a:r>
              <a:rPr lang="en-US" b="1" dirty="0">
                <a:solidFill>
                  <a:srgbClr val="F06D19"/>
                </a:solidFill>
              </a:rPr>
              <a:t>FINANCIAL PERFORMANCE</a:t>
            </a:r>
          </a:p>
        </p:txBody>
      </p:sp>
      <p:sp>
        <p:nvSpPr>
          <p:cNvPr id="8" name="Content Placeholder 2">
            <a:extLst>
              <a:ext uri="{FF2B5EF4-FFF2-40B4-BE49-F238E27FC236}">
                <a16:creationId xmlns:a16="http://schemas.microsoft.com/office/drawing/2014/main" id="{2E4A2683-A599-CC43-A65A-EF255CD8C019}"/>
              </a:ext>
            </a:extLst>
          </p:cNvPr>
          <p:cNvSpPr>
            <a:spLocks noGrp="1"/>
          </p:cNvSpPr>
          <p:nvPr>
            <p:ph sz="quarter" idx="10"/>
          </p:nvPr>
        </p:nvSpPr>
        <p:spPr>
          <a:xfrm>
            <a:off x="274320" y="1180407"/>
            <a:ext cx="11308080" cy="4720331"/>
          </a:xfrm>
        </p:spPr>
        <p:txBody>
          <a:bodyPr>
            <a:normAutofit/>
          </a:bodyPr>
          <a:lstStyle/>
          <a:p>
            <a:pPr marL="0" indent="0" algn="ctr">
              <a:buNone/>
            </a:pPr>
            <a:r>
              <a:rPr lang="en-US" sz="2800" b="1" dirty="0"/>
              <a:t>STATEMENT OF FINANCIAL POSITION</a:t>
            </a:r>
            <a:endParaRPr lang="en-ZA" sz="2800" dirty="0"/>
          </a:p>
        </p:txBody>
      </p:sp>
    </p:spTree>
    <p:extLst>
      <p:ext uri="{BB962C8B-B14F-4D97-AF65-F5344CB8AC3E}">
        <p14:creationId xmlns:p14="http://schemas.microsoft.com/office/powerpoint/2010/main" val="3944234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24000">
              <a:schemeClr val="tx2">
                <a:lumMod val="20000"/>
                <a:lumOff val="80000"/>
              </a:schemeClr>
            </a:gs>
            <a:gs pos="83000">
              <a:schemeClr val="tx2">
                <a:lumMod val="40000"/>
                <a:lumOff val="60000"/>
              </a:schemeClr>
            </a:gs>
            <a:gs pos="100000">
              <a:schemeClr val="tx2">
                <a:lumMod val="75000"/>
              </a:schemeClr>
            </a:gs>
          </a:gsLst>
          <a:lin ang="5400000" scaled="1"/>
        </a:gradFill>
        <a:effectLst/>
      </p:bgPr>
    </p:bg>
    <p:spTree>
      <p:nvGrpSpPr>
        <p:cNvPr id="1" name=""/>
        <p:cNvGrpSpPr/>
        <p:nvPr/>
      </p:nvGrpSpPr>
      <p:grpSpPr>
        <a:xfrm>
          <a:off x="0" y="0"/>
          <a:ext cx="0" cy="0"/>
          <a:chOff x="0" y="0"/>
          <a:chExt cx="0" cy="0"/>
        </a:xfrm>
      </p:grpSpPr>
      <p:pic>
        <p:nvPicPr>
          <p:cNvPr id="5" name="Picture 4" descr="A group of people looking at a computer screen&#10;&#10;Description automatically generated with medium confidence">
            <a:extLst>
              <a:ext uri="{FF2B5EF4-FFF2-40B4-BE49-F238E27FC236}">
                <a16:creationId xmlns:a16="http://schemas.microsoft.com/office/drawing/2014/main" id="{7A4FF9A8-4B17-CC49-B253-624DE7E55E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pPr>
              <a:defRPr/>
            </a:pPr>
            <a:fld id="{85E4C5A4-68AA-419A-9EB9-20F6985B147C}" type="slidenum">
              <a:rPr lang="en-GB" smtClean="0">
                <a:solidFill>
                  <a:prstClr val="white"/>
                </a:solidFill>
              </a:rPr>
              <a:pPr>
                <a:defRPr/>
              </a:pPr>
              <a:t>56</a:t>
            </a:fld>
            <a:endParaRPr lang="en-GB" dirty="0">
              <a:solidFill>
                <a:prstClr val="white"/>
              </a:solidFill>
            </a:endParaRPr>
          </a:p>
        </p:txBody>
      </p:sp>
      <p:sp>
        <p:nvSpPr>
          <p:cNvPr id="7" name="Title 1">
            <a:extLst>
              <a:ext uri="{FF2B5EF4-FFF2-40B4-BE49-F238E27FC236}">
                <a16:creationId xmlns:a16="http://schemas.microsoft.com/office/drawing/2014/main" id="{4111AB63-F70F-9D42-9D22-285613873182}"/>
              </a:ext>
            </a:extLst>
          </p:cNvPr>
          <p:cNvSpPr txBox="1">
            <a:spLocks/>
          </p:cNvSpPr>
          <p:nvPr/>
        </p:nvSpPr>
        <p:spPr>
          <a:xfrm>
            <a:off x="6263900" y="1248304"/>
            <a:ext cx="5318500" cy="4111096"/>
          </a:xfrm>
          <a:prstGeom prst="rect">
            <a:avLst/>
          </a:prstGeom>
          <a:noFill/>
        </p:spPr>
        <p:txBody>
          <a:bodyPr vert="horz" lIns="91440" tIns="45720" rIns="91440" bIns="45720" rtlCol="0" anchor="ctr">
            <a:noAutofit/>
          </a:bodyPr>
          <a:lstStyle>
            <a:lvl1pPr algn="ctr" defTabSz="367383" rtl="0" eaLnBrk="1" latinLnBrk="0" hangingPunct="1">
              <a:spcBef>
                <a:spcPct val="0"/>
              </a:spcBef>
              <a:buNone/>
              <a:defRPr sz="3536" kern="1200" cap="all" baseline="0">
                <a:solidFill>
                  <a:schemeClr val="bg1"/>
                </a:solidFill>
                <a:latin typeface="+mj-lt"/>
                <a:ea typeface="+mj-ea"/>
                <a:cs typeface="+mj-cs"/>
              </a:defRPr>
            </a:lvl1pPr>
          </a:lstStyle>
          <a:p>
            <a:pPr algn="l"/>
            <a:r>
              <a:rPr lang="en-US" sz="4800" dirty="0" smtClean="0">
                <a:solidFill>
                  <a:prstClr val="white"/>
                </a:solidFill>
              </a:rPr>
              <a:t>Compliance with covid-19 regulations</a:t>
            </a:r>
            <a:endParaRPr lang="en-ZA" sz="4800" b="1" dirty="0">
              <a:solidFill>
                <a:prstClr val="white"/>
              </a:solidFill>
            </a:endParaRPr>
          </a:p>
        </p:txBody>
      </p:sp>
      <p:cxnSp>
        <p:nvCxnSpPr>
          <p:cNvPr id="8" name="Straight Connector 7">
            <a:extLst>
              <a:ext uri="{FF2B5EF4-FFF2-40B4-BE49-F238E27FC236}">
                <a16:creationId xmlns:a16="http://schemas.microsoft.com/office/drawing/2014/main" id="{DA0A2E06-E1E5-C14C-8247-E663B6089AB6}"/>
              </a:ext>
            </a:extLst>
          </p:cNvPr>
          <p:cNvCxnSpPr/>
          <p:nvPr/>
        </p:nvCxnSpPr>
        <p:spPr>
          <a:xfrm>
            <a:off x="5969000" y="1320800"/>
            <a:ext cx="0" cy="421640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589574"/>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68557" y="2457052"/>
            <a:ext cx="8165204" cy="1143000"/>
          </a:xfrm>
        </p:spPr>
        <p:txBody>
          <a:bodyPr>
            <a:normAutofit/>
          </a:bodyPr>
          <a:lstStyle/>
          <a:p>
            <a:r>
              <a:rPr lang="en-GB" b="1" dirty="0">
                <a:latin typeface="Foco"/>
              </a:rPr>
              <a:t> </a:t>
            </a:r>
            <a:endParaRPr lang="en-US" dirty="0"/>
          </a:p>
        </p:txBody>
      </p:sp>
      <p:sp>
        <p:nvSpPr>
          <p:cNvPr id="3" name="Content Placeholder 2">
            <a:extLst>
              <a:ext uri="{FF2B5EF4-FFF2-40B4-BE49-F238E27FC236}">
                <a16:creationId xmlns:a16="http://schemas.microsoft.com/office/drawing/2014/main" id="{7B0A04C7-3415-8B46-A70A-BD707F075DB9}"/>
              </a:ext>
            </a:extLst>
          </p:cNvPr>
          <p:cNvSpPr>
            <a:spLocks noGrp="1"/>
          </p:cNvSpPr>
          <p:nvPr>
            <p:ph sz="quarter" idx="10"/>
          </p:nvPr>
        </p:nvSpPr>
        <p:spPr>
          <a:xfrm>
            <a:off x="274320" y="1046922"/>
            <a:ext cx="11308080" cy="5290235"/>
          </a:xfrm>
        </p:spPr>
        <p:txBody>
          <a:bodyPr numCol="2" spcCol="216000">
            <a:noAutofit/>
          </a:bodyPr>
          <a:lstStyle/>
          <a:p>
            <a:pPr lvl="0"/>
            <a:r>
              <a:rPr lang="en-GB" sz="1900" dirty="0" smtClean="0"/>
              <a:t>Standard </a:t>
            </a:r>
            <a:r>
              <a:rPr lang="en-GB" sz="1900" dirty="0"/>
              <a:t>operating procedures (SOP) for employees and work permits for essential workers.</a:t>
            </a:r>
            <a:endParaRPr lang="en-ZA" sz="1900" dirty="0"/>
          </a:p>
          <a:p>
            <a:pPr lvl="0"/>
            <a:r>
              <a:rPr lang="en-GB" sz="1900" dirty="0"/>
              <a:t>Employee induction training, training for cleaners on COVID-19 protocols and for SHE representatives as the COVID-19 implementation group.</a:t>
            </a:r>
            <a:endParaRPr lang="en-ZA" sz="1900" dirty="0"/>
          </a:p>
          <a:p>
            <a:pPr lvl="0"/>
            <a:r>
              <a:rPr lang="en-GB" sz="1900" dirty="0"/>
              <a:t>Employee awareness about safety protocols via posters, social distancing stickers, weekly COVID-19 response team meetings and risk assessments to create a low-risk business environment. </a:t>
            </a:r>
            <a:endParaRPr lang="en-ZA" sz="1900" dirty="0"/>
          </a:p>
          <a:p>
            <a:pPr lvl="0"/>
            <a:r>
              <a:rPr lang="en-GB" sz="1900" dirty="0"/>
              <a:t>Return-to-work plan, mitigation implementation plan </a:t>
            </a:r>
            <a:r>
              <a:rPr lang="en-GB" sz="1900" dirty="0" smtClean="0"/>
              <a:t>and updates </a:t>
            </a:r>
            <a:r>
              <a:rPr lang="en-GB" sz="1900" dirty="0"/>
              <a:t>to </a:t>
            </a:r>
            <a:r>
              <a:rPr lang="en-GB" sz="1900" dirty="0" smtClean="0"/>
              <a:t>SOP </a:t>
            </a:r>
            <a:r>
              <a:rPr lang="en-GB" sz="1900" dirty="0"/>
              <a:t>in line with new </a:t>
            </a:r>
            <a:r>
              <a:rPr lang="en-GB" sz="1900" dirty="0" smtClean="0"/>
              <a:t>regulations </a:t>
            </a:r>
            <a:r>
              <a:rPr lang="en-GB" sz="1900" dirty="0"/>
              <a:t>and lockdown alert levels.</a:t>
            </a:r>
            <a:endParaRPr lang="en-ZA" sz="1900" dirty="0"/>
          </a:p>
          <a:p>
            <a:pPr lvl="0"/>
            <a:r>
              <a:rPr lang="en-GB" sz="1900" dirty="0"/>
              <a:t>Compulsory employee temperature screening at all office entry points in all provinces to monitor wearing of face masks/face shields, sanitising hands, recording temperatures and other symptoms, signing attendance registers and signing a return-to-work declaration form.</a:t>
            </a:r>
            <a:endParaRPr lang="en-ZA" sz="1900" dirty="0"/>
          </a:p>
          <a:p>
            <a:pPr lvl="0"/>
            <a:r>
              <a:rPr lang="en-GB" sz="1900" dirty="0"/>
              <a:t>PPEs issued to national and provincial offices consisting of thermometers, facial masks, foot and mounted sanitisers, reception screens, social distancing stickers and COVID-19 posters.</a:t>
            </a:r>
            <a:endParaRPr lang="en-ZA" sz="1900" dirty="0"/>
          </a:p>
          <a:p>
            <a:pPr lvl="0"/>
            <a:r>
              <a:rPr lang="en-GB" sz="1900" dirty="0"/>
              <a:t>Back-to-work updates and regular feedback on COVID-19 employee engagement survey.</a:t>
            </a:r>
            <a:endParaRPr lang="en-ZA" sz="1900" dirty="0"/>
          </a:p>
          <a:p>
            <a:pPr lvl="0"/>
            <a:r>
              <a:rPr lang="en-GB" sz="1900" dirty="0"/>
              <a:t>Regular communique about dealing with stress and anxiety during the lockdown and taking care of mental health issues.</a:t>
            </a:r>
            <a:endParaRPr lang="en-ZA" sz="1900" dirty="0"/>
          </a:p>
        </p:txBody>
      </p:sp>
      <p:sp>
        <p:nvSpPr>
          <p:cNvPr id="4" name="TextBox 3">
            <a:extLst>
              <a:ext uri="{FF2B5EF4-FFF2-40B4-BE49-F238E27FC236}">
                <a16:creationId xmlns:a16="http://schemas.microsoft.com/office/drawing/2014/main" id="{B44BD357-56D9-6743-8FCC-706E37E4FF3E}"/>
              </a:ext>
            </a:extLst>
          </p:cNvPr>
          <p:cNvSpPr txBox="1"/>
          <p:nvPr/>
        </p:nvSpPr>
        <p:spPr>
          <a:xfrm>
            <a:off x="2104791" y="520843"/>
            <a:ext cx="7982418" cy="523220"/>
          </a:xfrm>
          <a:prstGeom prst="rect">
            <a:avLst/>
          </a:prstGeom>
          <a:noFill/>
        </p:spPr>
        <p:txBody>
          <a:bodyPr wrap="square" rtlCol="0">
            <a:spAutoFit/>
          </a:bodyPr>
          <a:lstStyle/>
          <a:p>
            <a:pPr algn="ctr"/>
            <a:r>
              <a:rPr lang="en-US" sz="2800" b="1" dirty="0" smtClean="0">
                <a:solidFill>
                  <a:srgbClr val="F06D19"/>
                </a:solidFill>
                <a:latin typeface="+mj-lt"/>
              </a:rPr>
              <a:t>COVID-19 MITIGATION ACTION</a:t>
            </a:r>
            <a:endParaRPr lang="en-US" sz="2800" b="1" dirty="0">
              <a:solidFill>
                <a:srgbClr val="F06D19"/>
              </a:solidFill>
              <a:latin typeface="+mj-lt"/>
            </a:endParaRPr>
          </a:p>
        </p:txBody>
      </p:sp>
    </p:spTree>
    <p:extLst>
      <p:ext uri="{BB962C8B-B14F-4D97-AF65-F5344CB8AC3E}">
        <p14:creationId xmlns:p14="http://schemas.microsoft.com/office/powerpoint/2010/main" val="2281036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574BD41-1457-2244-9B13-D3556771A3A6}"/>
              </a:ext>
            </a:extLst>
          </p:cNvPr>
          <p:cNvSpPr>
            <a:spLocks noGrp="1"/>
          </p:cNvSpPr>
          <p:nvPr>
            <p:ph sz="quarter" idx="10"/>
          </p:nvPr>
        </p:nvSpPr>
        <p:spPr>
          <a:xfrm>
            <a:off x="274320" y="1180407"/>
            <a:ext cx="11308080" cy="4720331"/>
          </a:xfrm>
        </p:spPr>
        <p:txBody>
          <a:bodyPr>
            <a:normAutofit/>
          </a:bodyPr>
          <a:lstStyle/>
          <a:p>
            <a:pPr marL="0" indent="0">
              <a:buNone/>
            </a:pPr>
            <a:r>
              <a:rPr lang="en-GB" sz="2200" b="1" dirty="0">
                <a:solidFill>
                  <a:schemeClr val="tx1"/>
                </a:solidFill>
              </a:rPr>
              <a:t>INSTITUTIONAL RESPONSE TO THE COVID-19 PANDEMIC</a:t>
            </a:r>
            <a:endParaRPr lang="en-ZA" sz="2200" dirty="0">
              <a:solidFill>
                <a:schemeClr val="tx1"/>
              </a:solidFill>
            </a:endParaRPr>
          </a:p>
          <a:p>
            <a:r>
              <a:rPr lang="en-GB" sz="2200" dirty="0"/>
              <a:t>SALGA responded expeditiously to government’s directive to businesses to manage and contain the spread of the </a:t>
            </a:r>
            <a:r>
              <a:rPr lang="en-GB" sz="2200" dirty="0" smtClean="0"/>
              <a:t>disease </a:t>
            </a:r>
            <a:r>
              <a:rPr lang="en-GB" sz="2200" dirty="0"/>
              <a:t>at business premises and among employees. </a:t>
            </a:r>
            <a:endParaRPr lang="en-GB" sz="2200" dirty="0" smtClean="0"/>
          </a:p>
          <a:p>
            <a:r>
              <a:rPr lang="en-GB" sz="2200" dirty="0" smtClean="0"/>
              <a:t>Workplace measures introduced were </a:t>
            </a:r>
            <a:r>
              <a:rPr lang="en-GB" sz="2200" dirty="0"/>
              <a:t>compliant with the Organisational Health and Safety Act, 85 of 1993.</a:t>
            </a:r>
          </a:p>
          <a:p>
            <a:pPr marL="0" indent="0">
              <a:buNone/>
            </a:pPr>
            <a:endParaRPr lang="en-ZA" sz="2200" dirty="0"/>
          </a:p>
          <a:p>
            <a:pPr marL="0" indent="0">
              <a:buNone/>
            </a:pPr>
            <a:r>
              <a:rPr lang="en-GB" sz="2200" b="1" dirty="0"/>
              <a:t>2020/21 COVID-19 cases </a:t>
            </a:r>
            <a:endParaRPr lang="en-ZA" sz="2200" dirty="0"/>
          </a:p>
          <a:p>
            <a:r>
              <a:rPr lang="en-GB" sz="2200" dirty="0"/>
              <a:t>During the past financial year, </a:t>
            </a:r>
            <a:r>
              <a:rPr lang="en-GB" sz="2200" b="1" u="sng" dirty="0"/>
              <a:t>34 confirmed </a:t>
            </a:r>
            <a:r>
              <a:rPr lang="en-GB" sz="2200" b="1" u="sng" dirty="0" smtClean="0"/>
              <a:t>COVID-19 </a:t>
            </a:r>
            <a:r>
              <a:rPr lang="en-GB" sz="2200" b="1" u="sng" dirty="0"/>
              <a:t>positive cases</a:t>
            </a:r>
            <a:r>
              <a:rPr lang="en-GB" sz="2200" dirty="0"/>
              <a:t> were reported across all </a:t>
            </a:r>
            <a:r>
              <a:rPr lang="en-GB" sz="2200" dirty="0" smtClean="0"/>
              <a:t>10 SALGA </a:t>
            </a:r>
            <a:r>
              <a:rPr lang="en-GB" sz="2200" dirty="0"/>
              <a:t>offices. </a:t>
            </a:r>
            <a:endParaRPr lang="en-GB" sz="2200" dirty="0" smtClean="0"/>
          </a:p>
          <a:p>
            <a:r>
              <a:rPr lang="en-GB" sz="2200" dirty="0" smtClean="0"/>
              <a:t>Offices </a:t>
            </a:r>
            <a:r>
              <a:rPr lang="en-GB" sz="2200" dirty="0"/>
              <a:t>were closed for decontamination and deepcleaning after every reported case.</a:t>
            </a:r>
            <a:endParaRPr lang="en-ZA" sz="2200" dirty="0"/>
          </a:p>
        </p:txBody>
      </p:sp>
      <p:sp>
        <p:nvSpPr>
          <p:cNvPr id="7" name="TextBox 6">
            <a:extLst>
              <a:ext uri="{FF2B5EF4-FFF2-40B4-BE49-F238E27FC236}">
                <a16:creationId xmlns:a16="http://schemas.microsoft.com/office/drawing/2014/main" id="{3239F67B-D450-3945-999F-C3FB6A0454C9}"/>
              </a:ext>
            </a:extLst>
          </p:cNvPr>
          <p:cNvSpPr txBox="1"/>
          <p:nvPr/>
        </p:nvSpPr>
        <p:spPr>
          <a:xfrm>
            <a:off x="2104791" y="520843"/>
            <a:ext cx="7982418" cy="523220"/>
          </a:xfrm>
          <a:prstGeom prst="rect">
            <a:avLst/>
          </a:prstGeom>
          <a:noFill/>
        </p:spPr>
        <p:txBody>
          <a:bodyPr wrap="square" rtlCol="0">
            <a:spAutoFit/>
          </a:bodyPr>
          <a:lstStyle/>
          <a:p>
            <a:pPr algn="ctr"/>
            <a:r>
              <a:rPr lang="en-US" sz="2800" b="1" dirty="0">
                <a:solidFill>
                  <a:srgbClr val="F06D19"/>
                </a:solidFill>
                <a:latin typeface="+mj-lt"/>
              </a:rPr>
              <a:t>CHALLENGES BROUGHT BY COVID-19</a:t>
            </a:r>
          </a:p>
        </p:txBody>
      </p:sp>
    </p:spTree>
    <p:extLst>
      <p:ext uri="{BB962C8B-B14F-4D97-AF65-F5344CB8AC3E}">
        <p14:creationId xmlns:p14="http://schemas.microsoft.com/office/powerpoint/2010/main" val="42319448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10;&#10;Description automatically generated">
            <a:extLst>
              <a:ext uri="{FF2B5EF4-FFF2-40B4-BE49-F238E27FC236}">
                <a16:creationId xmlns:a16="http://schemas.microsoft.com/office/drawing/2014/main" id="{B2E66CAD-D6DF-CE42-89ED-4637372F6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p:cNvSpPr>
            <a:spLocks noGrp="1"/>
          </p:cNvSpPr>
          <p:nvPr>
            <p:ph type="sldNum" sz="quarter" idx="10"/>
          </p:nvPr>
        </p:nvSpPr>
        <p:spPr/>
        <p:txBody>
          <a:bodyPr/>
          <a:lstStyle/>
          <a:p>
            <a:pPr>
              <a:defRPr/>
            </a:pPr>
            <a:fld id="{85E4C5A4-68AA-419A-9EB9-20F6985B147C}" type="slidenum">
              <a:rPr lang="en-GB" smtClean="0">
                <a:solidFill>
                  <a:prstClr val="white"/>
                </a:solidFill>
              </a:rPr>
              <a:pPr>
                <a:defRPr/>
              </a:pPr>
              <a:t>59</a:t>
            </a:fld>
            <a:endParaRPr lang="en-GB" dirty="0">
              <a:solidFill>
                <a:prstClr val="white"/>
              </a:solidFill>
            </a:endParaRPr>
          </a:p>
        </p:txBody>
      </p:sp>
      <p:sp>
        <p:nvSpPr>
          <p:cNvPr id="7" name="Title 1">
            <a:extLst>
              <a:ext uri="{FF2B5EF4-FFF2-40B4-BE49-F238E27FC236}">
                <a16:creationId xmlns:a16="http://schemas.microsoft.com/office/drawing/2014/main" id="{4757D883-0FDF-ED44-8A45-670B4AB36BF0}"/>
              </a:ext>
            </a:extLst>
          </p:cNvPr>
          <p:cNvSpPr txBox="1">
            <a:spLocks/>
          </p:cNvSpPr>
          <p:nvPr/>
        </p:nvSpPr>
        <p:spPr>
          <a:xfrm>
            <a:off x="6263900" y="1248304"/>
            <a:ext cx="5318500" cy="4111096"/>
          </a:xfrm>
          <a:prstGeom prst="rect">
            <a:avLst/>
          </a:prstGeom>
          <a:noFill/>
        </p:spPr>
        <p:txBody>
          <a:bodyPr vert="horz" lIns="91440" tIns="45720" rIns="91440" bIns="45720" rtlCol="0" anchor="ctr">
            <a:noAutofit/>
          </a:bodyPr>
          <a:lstStyle>
            <a:lvl1pPr algn="ctr" defTabSz="367383" rtl="0" eaLnBrk="1" latinLnBrk="0" hangingPunct="1">
              <a:spcBef>
                <a:spcPct val="0"/>
              </a:spcBef>
              <a:buNone/>
              <a:defRPr sz="3536" kern="1200" cap="all" baseline="0">
                <a:solidFill>
                  <a:schemeClr val="bg1"/>
                </a:solidFill>
                <a:latin typeface="+mj-lt"/>
                <a:ea typeface="+mj-ea"/>
                <a:cs typeface="+mj-cs"/>
              </a:defRPr>
            </a:lvl1pPr>
          </a:lstStyle>
          <a:p>
            <a:pPr algn="l"/>
            <a:r>
              <a:rPr lang="en-US" sz="4000" dirty="0" smtClean="0">
                <a:solidFill>
                  <a:prstClr val="white"/>
                </a:solidFill>
              </a:rPr>
              <a:t>IMPACT OF LOCAL GOVERNMENT TRANSITION</a:t>
            </a:r>
            <a:endParaRPr lang="en-ZA" sz="4000" b="1" dirty="0">
              <a:solidFill>
                <a:prstClr val="white"/>
              </a:solidFill>
            </a:endParaRPr>
          </a:p>
        </p:txBody>
      </p:sp>
      <p:cxnSp>
        <p:nvCxnSpPr>
          <p:cNvPr id="8" name="Straight Connector 7">
            <a:extLst>
              <a:ext uri="{FF2B5EF4-FFF2-40B4-BE49-F238E27FC236}">
                <a16:creationId xmlns:a16="http://schemas.microsoft.com/office/drawing/2014/main" id="{3D247D31-6024-9F41-A899-78CA5A4E55F8}"/>
              </a:ext>
            </a:extLst>
          </p:cNvPr>
          <p:cNvCxnSpPr/>
          <p:nvPr/>
        </p:nvCxnSpPr>
        <p:spPr>
          <a:xfrm>
            <a:off x="5969000" y="1320800"/>
            <a:ext cx="0" cy="421640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72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6" name="Picture 5" descr="A picture containing text, indoor, computer, computer&#10;&#10;Description automatically generated">
            <a:extLst>
              <a:ext uri="{FF2B5EF4-FFF2-40B4-BE49-F238E27FC236}">
                <a16:creationId xmlns:a16="http://schemas.microsoft.com/office/drawing/2014/main" id="{CE9F969A-9BEB-BC4D-8374-EB62C62980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4F835-32E0-4D3C-AA54-7A23DB66F33F}"/>
              </a:ext>
            </a:extLst>
          </p:cNvPr>
          <p:cNvSpPr>
            <a:spLocks noGrp="1"/>
          </p:cNvSpPr>
          <p:nvPr>
            <p:ph type="title"/>
          </p:nvPr>
        </p:nvSpPr>
        <p:spPr>
          <a:xfrm>
            <a:off x="6263900" y="1248304"/>
            <a:ext cx="5318500" cy="4111096"/>
          </a:xfrm>
          <a:noFill/>
        </p:spPr>
        <p:txBody>
          <a:bodyPr/>
          <a:lstStyle/>
          <a:p>
            <a:pPr lvl="0" algn="l"/>
            <a:r>
              <a:rPr lang="en-US" sz="2000" dirty="0"/>
              <a:t>Auditor-general of south Africa </a:t>
            </a:r>
            <a:r>
              <a:rPr lang="en-US" sz="4800" b="1" dirty="0"/>
              <a:t/>
            </a:r>
            <a:br>
              <a:rPr lang="en-US" sz="4800" b="1" dirty="0"/>
            </a:br>
            <a:r>
              <a:rPr lang="en-US" sz="4800" b="1" dirty="0"/>
              <a:t>Audit Outcome</a:t>
            </a:r>
            <a:endParaRPr lang="en-ZA" sz="4800" b="1" dirty="0"/>
          </a:p>
        </p:txBody>
      </p:sp>
      <p:cxnSp>
        <p:nvCxnSpPr>
          <p:cNvPr id="8" name="Straight Connector 7">
            <a:extLst>
              <a:ext uri="{FF2B5EF4-FFF2-40B4-BE49-F238E27FC236}">
                <a16:creationId xmlns:a16="http://schemas.microsoft.com/office/drawing/2014/main" id="{EEF5485A-3CD8-4B4B-B61A-48602C51991D}"/>
              </a:ext>
            </a:extLst>
          </p:cNvPr>
          <p:cNvCxnSpPr/>
          <p:nvPr/>
        </p:nvCxnSpPr>
        <p:spPr>
          <a:xfrm>
            <a:off x="5969000" y="1320800"/>
            <a:ext cx="0" cy="421640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273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74313"/>
            <a:ext cx="10972800" cy="385762"/>
          </a:xfrm>
        </p:spPr>
        <p:txBody>
          <a:bodyPr>
            <a:noAutofit/>
          </a:bodyPr>
          <a:lstStyle/>
          <a:p>
            <a:pPr eaLnBrk="1" hangingPunct="1"/>
            <a:r>
              <a:rPr lang="en-US" sz="2800" dirty="0">
                <a:latin typeface="Foco"/>
              </a:rPr>
              <a:t>     LOCAL GOVERNMENT TRANSITION: </a:t>
            </a:r>
            <a:br>
              <a:rPr lang="en-US" sz="2800" dirty="0">
                <a:latin typeface="Foco"/>
              </a:rPr>
            </a:br>
            <a:r>
              <a:rPr lang="en-US" sz="2800" dirty="0">
                <a:latin typeface="Foco"/>
              </a:rPr>
              <a:t>  2016-2021 TO 2021 - 2026</a:t>
            </a:r>
            <a:endParaRPr lang="en-GB" sz="2800" dirty="0">
              <a:latin typeface="Foco"/>
            </a:endParaRPr>
          </a:p>
        </p:txBody>
      </p:sp>
      <p:graphicFrame>
        <p:nvGraphicFramePr>
          <p:cNvPr id="3" name="Diagram 2"/>
          <p:cNvGraphicFramePr/>
          <p:nvPr>
            <p:extLst>
              <p:ext uri="{D42A27DB-BD31-4B8C-83A1-F6EECF244321}">
                <p14:modId xmlns:p14="http://schemas.microsoft.com/office/powerpoint/2010/main" val="2900513369"/>
              </p:ext>
            </p:extLst>
          </p:nvPr>
        </p:nvGraphicFramePr>
        <p:xfrm>
          <a:off x="824248" y="1146220"/>
          <a:ext cx="10637949" cy="3683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2"/>
          <p:cNvSpPr txBox="1">
            <a:spLocks noChangeArrowheads="1"/>
          </p:cNvSpPr>
          <p:nvPr/>
        </p:nvSpPr>
        <p:spPr>
          <a:xfrm>
            <a:off x="1111876" y="5215722"/>
            <a:ext cx="5881352" cy="695681"/>
          </a:xfrm>
          <a:prstGeom prst="rect">
            <a:avLst/>
          </a:prstGeom>
          <a:solidFill>
            <a:schemeClr val="accent2"/>
          </a:solidFill>
        </p:spPr>
        <p:txBody>
          <a:bodyPr vert="horz" lIns="68580" tIns="34290" rIns="68580" bIns="34290" rtlCol="0" anchor="ctr">
            <a:normAutofit fontScale="97500"/>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r>
              <a:rPr lang="en-US" sz="2400" dirty="0">
                <a:solidFill>
                  <a:srgbClr val="000000"/>
                </a:solidFill>
              </a:rPr>
              <a:t>2016 – 21 TERM OF OFFICE</a:t>
            </a:r>
            <a:endParaRPr lang="en-GB" sz="2400" dirty="0">
              <a:solidFill>
                <a:srgbClr val="000000"/>
              </a:solidFill>
            </a:endParaRPr>
          </a:p>
        </p:txBody>
      </p:sp>
      <p:sp>
        <p:nvSpPr>
          <p:cNvPr id="8" name="Rectangle 2"/>
          <p:cNvSpPr txBox="1">
            <a:spLocks noChangeArrowheads="1"/>
          </p:cNvSpPr>
          <p:nvPr/>
        </p:nvSpPr>
        <p:spPr>
          <a:xfrm>
            <a:off x="7596990" y="5206359"/>
            <a:ext cx="3581871" cy="705044"/>
          </a:xfrm>
          <a:prstGeom prst="rect">
            <a:avLst/>
          </a:prstGeom>
          <a:solidFill>
            <a:schemeClr val="accent5">
              <a:lumMod val="75000"/>
            </a:schemeClr>
          </a:solidFill>
        </p:spPr>
        <p:txBody>
          <a:bodyPr vert="horz" lIns="68580" tIns="34290" rIns="68580" bIns="34290" rtlCol="0" anchor="ctr">
            <a:normAutofit fontScale="90000" lnSpcReduction="10000"/>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r>
              <a:rPr lang="en-US" sz="2400" dirty="0">
                <a:solidFill>
                  <a:srgbClr val="000000"/>
                </a:solidFill>
              </a:rPr>
              <a:t>2021- 26 TERM OF OFFICE</a:t>
            </a:r>
            <a:endParaRPr lang="en-GB" sz="2400" dirty="0">
              <a:solidFill>
                <a:srgbClr val="000000"/>
              </a:solidFill>
            </a:endParaRPr>
          </a:p>
        </p:txBody>
      </p:sp>
    </p:spTree>
    <p:extLst>
      <p:ext uri="{BB962C8B-B14F-4D97-AF65-F5344CB8AC3E}">
        <p14:creationId xmlns:p14="http://schemas.microsoft.com/office/powerpoint/2010/main" val="77060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19200" y="687410"/>
            <a:ext cx="10972800" cy="385762"/>
          </a:xfrm>
        </p:spPr>
        <p:txBody>
          <a:bodyPr>
            <a:noAutofit/>
          </a:bodyPr>
          <a:lstStyle/>
          <a:p>
            <a:pPr eaLnBrk="1" hangingPunct="1"/>
            <a:r>
              <a:rPr lang="en-GB" altLang="en-US" sz="2800" dirty="0" smtClean="0"/>
              <a:t>SALGA PREPARATIONS FOR THE LG TRANSITION</a:t>
            </a:r>
            <a:r>
              <a:rPr lang="en-GB" altLang="en-US" sz="2800" dirty="0"/>
              <a:t/>
            </a:r>
            <a:br>
              <a:rPr lang="en-GB" altLang="en-US" sz="2800" dirty="0"/>
            </a:br>
            <a:r>
              <a:rPr lang="en-GB" altLang="en-US" sz="2800" dirty="0"/>
              <a:t> </a:t>
            </a:r>
            <a:endParaRPr lang="en-US" altLang="en-US" sz="2800" dirty="0"/>
          </a:p>
        </p:txBody>
      </p:sp>
      <p:sp>
        <p:nvSpPr>
          <p:cNvPr id="2" name="Text Placeholder 1"/>
          <p:cNvSpPr>
            <a:spLocks noGrp="1"/>
          </p:cNvSpPr>
          <p:nvPr>
            <p:ph sz="quarter" idx="10"/>
          </p:nvPr>
        </p:nvSpPr>
        <p:spPr/>
        <p:txBody>
          <a:bodyPr>
            <a:normAutofit/>
          </a:bodyPr>
          <a:lstStyle/>
          <a:p>
            <a:pPr marL="9525" marR="704374" indent="0" algn="just">
              <a:buNone/>
              <a:tabLst>
                <a:tab pos="266700" algn="l"/>
              </a:tabLst>
            </a:pPr>
            <a:endParaRPr lang="en-ZA" sz="1500" dirty="0">
              <a:cs typeface="Arial"/>
            </a:endParaRPr>
          </a:p>
          <a:p>
            <a:pPr marL="266700" marR="704374" algn="just">
              <a:tabLst>
                <a:tab pos="266700" algn="l"/>
              </a:tabLst>
            </a:pPr>
            <a:endParaRPr lang="en-ZA" sz="1500" dirty="0">
              <a:cs typeface="Arial"/>
            </a:endParaRPr>
          </a:p>
        </p:txBody>
      </p:sp>
      <p:graphicFrame>
        <p:nvGraphicFramePr>
          <p:cNvPr id="5" name="Diagram 4"/>
          <p:cNvGraphicFramePr/>
          <p:nvPr>
            <p:extLst>
              <p:ext uri="{D42A27DB-BD31-4B8C-83A1-F6EECF244321}">
                <p14:modId xmlns:p14="http://schemas.microsoft.com/office/powerpoint/2010/main" val="2842920173"/>
              </p:ext>
            </p:extLst>
          </p:nvPr>
        </p:nvGraphicFramePr>
        <p:xfrm>
          <a:off x="141668" y="1073172"/>
          <a:ext cx="11900078" cy="5185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4439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Autofit/>
          </a:bodyPr>
          <a:lstStyle/>
          <a:p>
            <a:pPr eaLnBrk="1" hangingPunct="1"/>
            <a:r>
              <a:rPr lang="en-GB" altLang="en-US" sz="2800" dirty="0" smtClean="0"/>
              <a:t>KEY TRANSITION CONCERNS </a:t>
            </a:r>
            <a:r>
              <a:rPr lang="en-GB" altLang="en-US" sz="2800" dirty="0"/>
              <a:t/>
            </a:r>
            <a:br>
              <a:rPr lang="en-GB" altLang="en-US" sz="2800" dirty="0"/>
            </a:br>
            <a:r>
              <a:rPr lang="en-GB" altLang="en-US" sz="2800" dirty="0"/>
              <a:t> </a:t>
            </a:r>
            <a:endParaRPr lang="en-US" altLang="en-US" sz="2800" dirty="0"/>
          </a:p>
        </p:txBody>
      </p:sp>
      <p:sp>
        <p:nvSpPr>
          <p:cNvPr id="2" name="Text Placeholder 1"/>
          <p:cNvSpPr>
            <a:spLocks noGrp="1"/>
          </p:cNvSpPr>
          <p:nvPr>
            <p:ph sz="quarter" idx="10"/>
          </p:nvPr>
        </p:nvSpPr>
        <p:spPr/>
        <p:txBody>
          <a:bodyPr>
            <a:normAutofit/>
          </a:bodyPr>
          <a:lstStyle/>
          <a:p>
            <a:pPr marL="9525" marR="704374" indent="0" algn="just">
              <a:buNone/>
              <a:tabLst>
                <a:tab pos="266700" algn="l"/>
              </a:tabLst>
            </a:pPr>
            <a:endParaRPr lang="en-ZA" sz="1500" dirty="0">
              <a:cs typeface="Arial"/>
            </a:endParaRPr>
          </a:p>
          <a:p>
            <a:pPr marL="266700" marR="704374" algn="just">
              <a:tabLst>
                <a:tab pos="266700" algn="l"/>
              </a:tabLst>
            </a:pPr>
            <a:endParaRPr lang="en-ZA" sz="1500" dirty="0">
              <a:cs typeface="Arial"/>
            </a:endParaRPr>
          </a:p>
        </p:txBody>
      </p:sp>
      <p:graphicFrame>
        <p:nvGraphicFramePr>
          <p:cNvPr id="5" name="Diagram 4"/>
          <p:cNvGraphicFramePr/>
          <p:nvPr>
            <p:extLst>
              <p:ext uri="{D42A27DB-BD31-4B8C-83A1-F6EECF244321}">
                <p14:modId xmlns:p14="http://schemas.microsoft.com/office/powerpoint/2010/main" val="1212052353"/>
              </p:ext>
            </p:extLst>
          </p:nvPr>
        </p:nvGraphicFramePr>
        <p:xfrm>
          <a:off x="386365" y="1506771"/>
          <a:ext cx="11462197" cy="4842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211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384767-9D9D-864D-A0BA-BDFCD06E011D}"/>
              </a:ext>
            </a:extLst>
          </p:cNvPr>
          <p:cNvSpPr>
            <a:spLocks noGrp="1"/>
          </p:cNvSpPr>
          <p:nvPr>
            <p:ph type="title"/>
          </p:nvPr>
        </p:nvSpPr>
        <p:spPr>
          <a:xfrm>
            <a:off x="1034603" y="494226"/>
            <a:ext cx="10972800" cy="385762"/>
          </a:xfrm>
        </p:spPr>
        <p:txBody>
          <a:bodyPr>
            <a:noAutofit/>
          </a:bodyPr>
          <a:lstStyle/>
          <a:p>
            <a:r>
              <a:rPr lang="en-GB" sz="2800" dirty="0" smtClean="0">
                <a:latin typeface="Foco"/>
              </a:rPr>
              <a:t>Low Voter Turnout:  A SALGA Response </a:t>
            </a:r>
            <a:endParaRPr lang="en-US" sz="2800" dirty="0">
              <a:latin typeface="Foco"/>
            </a:endParaRPr>
          </a:p>
        </p:txBody>
      </p:sp>
      <p:sp>
        <p:nvSpPr>
          <p:cNvPr id="3" name="Content Placeholder 2"/>
          <p:cNvSpPr>
            <a:spLocks noGrp="1"/>
          </p:cNvSpPr>
          <p:nvPr>
            <p:ph sz="quarter" idx="10"/>
          </p:nvPr>
        </p:nvSpPr>
        <p:spPr>
          <a:xfrm>
            <a:off x="284955" y="1355997"/>
            <a:ext cx="11615123" cy="4671315"/>
          </a:xfrm>
        </p:spPr>
        <p:txBody>
          <a:bodyPr>
            <a:normAutofit/>
          </a:bodyPr>
          <a:lstStyle/>
          <a:p>
            <a:r>
              <a:rPr lang="en-GB" sz="2400" dirty="0" smtClean="0">
                <a:cs typeface="Arial" panose="020B0604020202020204" pitchFamily="34" charset="0"/>
              </a:rPr>
              <a:t>Initiate all encompassing structured response including focus on increased awareness of the role &amp; mandate of municipalities; </a:t>
            </a:r>
          </a:p>
          <a:p>
            <a:endParaRPr lang="en-GB" sz="2400" dirty="0" smtClean="0">
              <a:cs typeface="Arial" panose="020B0604020202020204" pitchFamily="34" charset="0"/>
            </a:endParaRPr>
          </a:p>
          <a:p>
            <a:r>
              <a:rPr lang="en-GB" sz="2400" dirty="0" smtClean="0">
                <a:cs typeface="Arial" panose="020B0604020202020204" pitchFamily="34" charset="0"/>
              </a:rPr>
              <a:t>profiling the municipal IDPs, budgets and related status of implementation; </a:t>
            </a:r>
          </a:p>
          <a:p>
            <a:endParaRPr lang="en-GB" sz="2400" dirty="0" smtClean="0">
              <a:cs typeface="Arial" panose="020B0604020202020204" pitchFamily="34" charset="0"/>
            </a:endParaRPr>
          </a:p>
          <a:p>
            <a:r>
              <a:rPr lang="en-GB" sz="2400" dirty="0" smtClean="0">
                <a:cs typeface="Arial" panose="020B0604020202020204" pitchFamily="34" charset="0"/>
              </a:rPr>
              <a:t>facilitate improved public participation and regular feedback and consultation engagements between councillors and communities. </a:t>
            </a:r>
          </a:p>
          <a:p>
            <a:endParaRPr lang="en-GB" sz="2400" dirty="0" smtClean="0">
              <a:cs typeface="Arial" panose="020B0604020202020204" pitchFamily="34" charset="0"/>
            </a:endParaRPr>
          </a:p>
          <a:p>
            <a:r>
              <a:rPr lang="en-GB" sz="2400" dirty="0" smtClean="0">
                <a:cs typeface="Arial" panose="020B0604020202020204" pitchFamily="34" charset="0"/>
              </a:rPr>
              <a:t>Initiate multi-disciplinary Programme of Support to municipalities with Coalition Governments/Minority governments.</a:t>
            </a:r>
            <a:endParaRPr lang="en-GB" dirty="0"/>
          </a:p>
        </p:txBody>
      </p:sp>
      <p:sp>
        <p:nvSpPr>
          <p:cNvPr id="4" name="Slide Number Placeholder 3"/>
          <p:cNvSpPr>
            <a:spLocks noGrp="1"/>
          </p:cNvSpPr>
          <p:nvPr>
            <p:ph type="sldNum" sz="quarter" idx="13"/>
          </p:nvPr>
        </p:nvSpPr>
        <p:spPr/>
        <p:txBody>
          <a:bodyPr/>
          <a:lstStyle/>
          <a:p>
            <a:fld id="{4CC04D4C-DC45-834A-A759-F6658CE957E3}" type="slidenum">
              <a:rPr lang="en-US" smtClean="0">
                <a:solidFill>
                  <a:prstClr val="black">
                    <a:tint val="75000"/>
                  </a:prstClr>
                </a:solidFill>
              </a:rPr>
              <a:pPr/>
              <a:t>63</a:t>
            </a:fld>
            <a:endParaRPr lang="en-US" dirty="0">
              <a:solidFill>
                <a:prstClr val="black">
                  <a:tint val="75000"/>
                </a:prstClr>
              </a:solidFill>
            </a:endParaRPr>
          </a:p>
        </p:txBody>
      </p:sp>
      <p:sp>
        <p:nvSpPr>
          <p:cNvPr id="5" name="Text Placeholder 2">
            <a:extLst>
              <a:ext uri="{FF2B5EF4-FFF2-40B4-BE49-F238E27FC236}">
                <a16:creationId xmlns:a16="http://schemas.microsoft.com/office/drawing/2014/main" id="{73419F93-20DE-6640-9A86-00327D838A85}"/>
              </a:ext>
            </a:extLst>
          </p:cNvPr>
          <p:cNvSpPr txBox="1">
            <a:spLocks/>
          </p:cNvSpPr>
          <p:nvPr/>
        </p:nvSpPr>
        <p:spPr>
          <a:xfrm>
            <a:off x="726141" y="1465729"/>
            <a:ext cx="10856260" cy="4827121"/>
          </a:xfrm>
          <a:prstGeom prst="rect">
            <a:avLst/>
          </a:prstGeom>
        </p:spPr>
        <p:txBody>
          <a:bodyPr vert="horz" lIns="91440" tIns="45720" rIns="91440" bIns="45720" rtlCol="0">
            <a:normAutofit/>
          </a:bodyPr>
          <a:lst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pPr marL="0" indent="0">
              <a:buFont typeface="Arial"/>
              <a:buNone/>
            </a:pPr>
            <a:endParaRPr lang="en-US" sz="2000" dirty="0" smtClean="0">
              <a:solidFill>
                <a:prstClr val="black"/>
              </a:solidFill>
            </a:endParaRPr>
          </a:p>
          <a:p>
            <a:pPr marL="0" indent="0">
              <a:buFont typeface="Arial"/>
              <a:buNone/>
            </a:pPr>
            <a:endParaRPr lang="en-US" sz="2000" dirty="0">
              <a:solidFill>
                <a:prstClr val="black"/>
              </a:solidFill>
            </a:endParaRPr>
          </a:p>
        </p:txBody>
      </p:sp>
    </p:spTree>
    <p:extLst>
      <p:ext uri="{BB962C8B-B14F-4D97-AF65-F5344CB8AC3E}">
        <p14:creationId xmlns:p14="http://schemas.microsoft.com/office/powerpoint/2010/main" val="23018079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384767-9D9D-864D-A0BA-BDFCD06E011D}"/>
              </a:ext>
            </a:extLst>
          </p:cNvPr>
          <p:cNvSpPr>
            <a:spLocks noGrp="1"/>
          </p:cNvSpPr>
          <p:nvPr>
            <p:ph type="title"/>
          </p:nvPr>
        </p:nvSpPr>
        <p:spPr>
          <a:xfrm>
            <a:off x="1219200" y="597601"/>
            <a:ext cx="10972800" cy="385762"/>
          </a:xfrm>
        </p:spPr>
        <p:txBody>
          <a:bodyPr>
            <a:noAutofit/>
          </a:bodyPr>
          <a:lstStyle/>
          <a:p>
            <a:pPr lvl="0"/>
            <a:r>
              <a:rPr lang="en-GB" sz="2800" dirty="0" smtClean="0">
                <a:latin typeface="Foco"/>
              </a:rPr>
              <a:t>Coalition Governments since 2000 Elections </a:t>
            </a:r>
            <a:endParaRPr lang="en-GB" sz="2800" dirty="0">
              <a:latin typeface="Foco"/>
            </a:endParaRPr>
          </a:p>
        </p:txBody>
      </p:sp>
      <p:sp>
        <p:nvSpPr>
          <p:cNvPr id="3" name="Content Placeholder 2"/>
          <p:cNvSpPr>
            <a:spLocks noGrp="1"/>
          </p:cNvSpPr>
          <p:nvPr>
            <p:ph sz="quarter" idx="10"/>
          </p:nvPr>
        </p:nvSpPr>
        <p:spPr/>
        <p:txBody>
          <a:bodyPr/>
          <a:lstStyle/>
          <a:p>
            <a:endParaRPr lang="en-GB"/>
          </a:p>
        </p:txBody>
      </p:sp>
      <p:sp>
        <p:nvSpPr>
          <p:cNvPr id="4" name="Slide Number Placeholder 3"/>
          <p:cNvSpPr>
            <a:spLocks noGrp="1"/>
          </p:cNvSpPr>
          <p:nvPr>
            <p:ph type="sldNum" sz="quarter" idx="13"/>
          </p:nvPr>
        </p:nvSpPr>
        <p:spPr/>
        <p:txBody>
          <a:bodyPr/>
          <a:lstStyle/>
          <a:p>
            <a:fld id="{4CC04D4C-DC45-834A-A759-F6658CE957E3}" type="slidenum">
              <a:rPr lang="en-US" smtClean="0">
                <a:solidFill>
                  <a:prstClr val="black">
                    <a:tint val="75000"/>
                  </a:prstClr>
                </a:solidFill>
              </a:rPr>
              <a:pPr/>
              <a:t>64</a:t>
            </a:fld>
            <a:endParaRPr lang="en-US" dirty="0">
              <a:solidFill>
                <a:prstClr val="black">
                  <a:tint val="75000"/>
                </a:prstClr>
              </a:solidFill>
            </a:endParaRPr>
          </a:p>
        </p:txBody>
      </p:sp>
      <p:sp>
        <p:nvSpPr>
          <p:cNvPr id="5" name="Text Placeholder 2">
            <a:extLst>
              <a:ext uri="{FF2B5EF4-FFF2-40B4-BE49-F238E27FC236}">
                <a16:creationId xmlns:a16="http://schemas.microsoft.com/office/drawing/2014/main" id="{73419F93-20DE-6640-9A86-00327D838A85}"/>
              </a:ext>
            </a:extLst>
          </p:cNvPr>
          <p:cNvSpPr txBox="1">
            <a:spLocks/>
          </p:cNvSpPr>
          <p:nvPr/>
        </p:nvSpPr>
        <p:spPr>
          <a:xfrm>
            <a:off x="726141" y="1465729"/>
            <a:ext cx="10856260" cy="4827121"/>
          </a:xfrm>
          <a:prstGeom prst="rect">
            <a:avLst/>
          </a:prstGeom>
        </p:spPr>
        <p:txBody>
          <a:bodyPr vert="horz" lIns="91440" tIns="45720" rIns="91440" bIns="45720" rtlCol="0">
            <a:normAutofit/>
          </a:bodyPr>
          <a:lst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pPr marL="0" indent="0">
              <a:buFont typeface="Arial"/>
              <a:buNone/>
            </a:pPr>
            <a:endParaRPr lang="en-US" sz="2000" dirty="0" smtClean="0">
              <a:solidFill>
                <a:prstClr val="black"/>
              </a:solidFill>
            </a:endParaRPr>
          </a:p>
          <a:p>
            <a:pPr marL="0" indent="0">
              <a:buFont typeface="Arial"/>
              <a:buNone/>
            </a:pPr>
            <a:endParaRPr lang="en-US" sz="2000" dirty="0">
              <a:solidFill>
                <a:prstClr val="black"/>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08943998"/>
              </p:ext>
            </p:extLst>
          </p:nvPr>
        </p:nvGraphicFramePr>
        <p:xfrm>
          <a:off x="553787" y="1303504"/>
          <a:ext cx="10792500" cy="4898450"/>
        </p:xfrm>
        <a:graphic>
          <a:graphicData uri="http://schemas.openxmlformats.org/drawingml/2006/table">
            <a:tbl>
              <a:tblPr firstRow="1" firstCol="1" bandRow="1">
                <a:tableStyleId>{5C22544A-7EE6-4342-B048-85BDC9FD1C3A}</a:tableStyleId>
              </a:tblPr>
              <a:tblGrid>
                <a:gridCol w="1798750">
                  <a:extLst>
                    <a:ext uri="{9D8B030D-6E8A-4147-A177-3AD203B41FA5}">
                      <a16:colId xmlns:a16="http://schemas.microsoft.com/office/drawing/2014/main" val="20000"/>
                    </a:ext>
                  </a:extLst>
                </a:gridCol>
                <a:gridCol w="1798750">
                  <a:extLst>
                    <a:ext uri="{9D8B030D-6E8A-4147-A177-3AD203B41FA5}">
                      <a16:colId xmlns:a16="http://schemas.microsoft.com/office/drawing/2014/main" val="20001"/>
                    </a:ext>
                  </a:extLst>
                </a:gridCol>
                <a:gridCol w="1798750">
                  <a:extLst>
                    <a:ext uri="{9D8B030D-6E8A-4147-A177-3AD203B41FA5}">
                      <a16:colId xmlns:a16="http://schemas.microsoft.com/office/drawing/2014/main" val="20002"/>
                    </a:ext>
                  </a:extLst>
                </a:gridCol>
                <a:gridCol w="1798750">
                  <a:extLst>
                    <a:ext uri="{9D8B030D-6E8A-4147-A177-3AD203B41FA5}">
                      <a16:colId xmlns:a16="http://schemas.microsoft.com/office/drawing/2014/main" val="20003"/>
                    </a:ext>
                  </a:extLst>
                </a:gridCol>
                <a:gridCol w="1798750">
                  <a:extLst>
                    <a:ext uri="{9D8B030D-6E8A-4147-A177-3AD203B41FA5}">
                      <a16:colId xmlns:a16="http://schemas.microsoft.com/office/drawing/2014/main" val="20004"/>
                    </a:ext>
                  </a:extLst>
                </a:gridCol>
                <a:gridCol w="1798750">
                  <a:extLst>
                    <a:ext uri="{9D8B030D-6E8A-4147-A177-3AD203B41FA5}">
                      <a16:colId xmlns:a16="http://schemas.microsoft.com/office/drawing/2014/main" val="20005"/>
                    </a:ext>
                  </a:extLst>
                </a:gridCol>
              </a:tblGrid>
              <a:tr h="428885">
                <a:tc>
                  <a:txBody>
                    <a:bodyPr/>
                    <a:lstStyle/>
                    <a:p>
                      <a:pPr>
                        <a:spcAft>
                          <a:spcPts val="0"/>
                        </a:spcAft>
                      </a:pPr>
                      <a:r>
                        <a:rPr lang="en-GB" sz="2000" dirty="0" smtClean="0">
                          <a:solidFill>
                            <a:schemeClr val="accent6"/>
                          </a:solidFill>
                          <a:effectLst/>
                        </a:rPr>
                        <a:t>PROVINCES </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2000</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2006</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2011</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2016</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2000" b="1" dirty="0" smtClean="0">
                          <a:solidFill>
                            <a:schemeClr val="accent6"/>
                          </a:solidFill>
                          <a:effectLst/>
                          <a:latin typeface="+mn-lt"/>
                          <a:ea typeface="Times New Roman" panose="02020603050405020304" pitchFamily="18" charset="0"/>
                        </a:rPr>
                        <a:t>2021</a:t>
                      </a:r>
                      <a:endParaRPr lang="en-GB" sz="2000" b="1" dirty="0" smtClean="0">
                        <a:solidFill>
                          <a:schemeClr val="accent6"/>
                        </a:solidFill>
                        <a:effectLst/>
                        <a:latin typeface="+mn-lt"/>
                        <a:ea typeface="Times New Roman" panose="02020603050405020304" pitchFamily="18" charset="0"/>
                      </a:endParaRPr>
                    </a:p>
                    <a:p>
                      <a:pPr algn="ctr">
                        <a:spcAft>
                          <a:spcPts val="0"/>
                        </a:spcAft>
                      </a:pPr>
                      <a:endParaRPr lang="en-GB" sz="2000" b="0" dirty="0">
                        <a:solidFill>
                          <a:schemeClr val="accent6"/>
                        </a:solidFill>
                        <a:effectLst/>
                        <a:latin typeface="+mn-lt"/>
                        <a:ea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01"/>
                  </a:ext>
                </a:extLst>
              </a:tr>
              <a:tr h="428885">
                <a:tc>
                  <a:txBody>
                    <a:bodyPr/>
                    <a:lstStyle/>
                    <a:p>
                      <a:pPr algn="ctr">
                        <a:spcAft>
                          <a:spcPts val="0"/>
                        </a:spcAft>
                      </a:pPr>
                      <a:r>
                        <a:rPr lang="en-GB" sz="2000" dirty="0" smtClean="0">
                          <a:solidFill>
                            <a:schemeClr val="accent6"/>
                          </a:solidFill>
                          <a:effectLst/>
                        </a:rPr>
                        <a:t>EC –</a:t>
                      </a:r>
                      <a:r>
                        <a:rPr lang="en-GB" sz="2000" baseline="0" dirty="0" smtClean="0">
                          <a:solidFill>
                            <a:schemeClr val="accent6"/>
                          </a:solidFill>
                          <a:effectLst/>
                        </a:rPr>
                        <a:t> </a:t>
                      </a:r>
                      <a:r>
                        <a:rPr lang="en-GB" sz="2000" dirty="0" smtClean="0">
                          <a:solidFill>
                            <a:schemeClr val="accent6"/>
                          </a:solidFill>
                          <a:effectLst/>
                        </a:rPr>
                        <a:t>33</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1</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1</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1</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latin typeface="+mn-lt"/>
                        </a:rPr>
                        <a:t>3</a:t>
                      </a:r>
                      <a:endParaRPr lang="en-GB" sz="2000" dirty="0">
                        <a:solidFill>
                          <a:schemeClr val="accent6"/>
                        </a:solidFill>
                        <a:effectLst/>
                        <a:latin typeface="+mn-lt"/>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2"/>
                  </a:ext>
                </a:extLst>
              </a:tr>
              <a:tr h="428885">
                <a:tc>
                  <a:txBody>
                    <a:bodyPr/>
                    <a:lstStyle/>
                    <a:p>
                      <a:pPr algn="ctr">
                        <a:spcAft>
                          <a:spcPts val="0"/>
                        </a:spcAft>
                      </a:pPr>
                      <a:r>
                        <a:rPr lang="en-GB" sz="2000" dirty="0">
                          <a:solidFill>
                            <a:schemeClr val="accent6"/>
                          </a:solidFill>
                          <a:effectLst/>
                        </a:rPr>
                        <a:t>FS </a:t>
                      </a:r>
                      <a:r>
                        <a:rPr lang="en-GB" sz="2000" dirty="0" smtClean="0">
                          <a:solidFill>
                            <a:schemeClr val="accent6"/>
                          </a:solidFill>
                          <a:effectLst/>
                        </a:rPr>
                        <a:t>– 19</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1</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ZA" sz="2000" dirty="0" smtClean="0">
                          <a:solidFill>
                            <a:schemeClr val="accent6"/>
                          </a:solidFill>
                          <a:effectLst/>
                          <a:latin typeface="+mn-lt"/>
                          <a:ea typeface="+mn-ea"/>
                        </a:rPr>
                        <a:t>4</a:t>
                      </a:r>
                      <a:endParaRPr lang="en-GB" sz="2000" dirty="0">
                        <a:solidFill>
                          <a:schemeClr val="accent6"/>
                        </a:solidFill>
                        <a:effectLst/>
                        <a:latin typeface="+mn-lt"/>
                        <a:ea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003"/>
                  </a:ext>
                </a:extLst>
              </a:tr>
              <a:tr h="428885">
                <a:tc>
                  <a:txBody>
                    <a:bodyPr/>
                    <a:lstStyle/>
                    <a:p>
                      <a:pPr algn="ctr">
                        <a:spcAft>
                          <a:spcPts val="0"/>
                        </a:spcAft>
                      </a:pPr>
                      <a:r>
                        <a:rPr lang="en-GB" sz="2000" dirty="0" smtClean="0">
                          <a:solidFill>
                            <a:schemeClr val="accent6"/>
                          </a:solidFill>
                          <a:effectLst/>
                        </a:rPr>
                        <a:t>GP – 9</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2</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4</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ZA" sz="2000" dirty="0" smtClean="0">
                          <a:solidFill>
                            <a:schemeClr val="accent6"/>
                          </a:solidFill>
                          <a:effectLst/>
                          <a:latin typeface="+mn-lt"/>
                          <a:ea typeface="+mn-ea"/>
                        </a:rPr>
                        <a:t>8</a:t>
                      </a:r>
                      <a:endParaRPr lang="en-GB" sz="2000" dirty="0">
                        <a:solidFill>
                          <a:schemeClr val="accent6"/>
                        </a:solidFill>
                        <a:effectLst/>
                        <a:latin typeface="+mn-lt"/>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4"/>
                  </a:ext>
                </a:extLst>
              </a:tr>
              <a:tr h="428885">
                <a:tc>
                  <a:txBody>
                    <a:bodyPr/>
                    <a:lstStyle/>
                    <a:p>
                      <a:pPr algn="ctr">
                        <a:spcAft>
                          <a:spcPts val="0"/>
                        </a:spcAft>
                      </a:pPr>
                      <a:r>
                        <a:rPr lang="en-GB" sz="2000" dirty="0" smtClean="0">
                          <a:solidFill>
                            <a:schemeClr val="accent6"/>
                          </a:solidFill>
                          <a:effectLst/>
                        </a:rPr>
                        <a:t>LP – 21</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2</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latin typeface="+mn-lt"/>
                        </a:rPr>
                        <a:t>2</a:t>
                      </a:r>
                      <a:endParaRPr lang="en-GB" sz="2000" dirty="0">
                        <a:solidFill>
                          <a:schemeClr val="accent6"/>
                        </a:solidFill>
                        <a:effectLst/>
                        <a:latin typeface="+mn-lt"/>
                        <a:ea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005"/>
                  </a:ext>
                </a:extLst>
              </a:tr>
              <a:tr h="428885">
                <a:tc>
                  <a:txBody>
                    <a:bodyPr/>
                    <a:lstStyle/>
                    <a:p>
                      <a:pPr algn="ctr">
                        <a:spcAft>
                          <a:spcPts val="0"/>
                        </a:spcAft>
                      </a:pPr>
                      <a:r>
                        <a:rPr lang="en-GB" sz="2000" dirty="0" smtClean="0">
                          <a:solidFill>
                            <a:schemeClr val="accent6"/>
                          </a:solidFill>
                          <a:effectLst/>
                        </a:rPr>
                        <a:t>KZN - 44 </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10</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9</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20</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7</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ZA" sz="2000" dirty="0" smtClean="0">
                          <a:solidFill>
                            <a:schemeClr val="accent6"/>
                          </a:solidFill>
                          <a:effectLst/>
                          <a:latin typeface="+mn-lt"/>
                          <a:ea typeface="+mn-ea"/>
                        </a:rPr>
                        <a:t>19</a:t>
                      </a:r>
                      <a:endParaRPr lang="en-GB" sz="2000" dirty="0">
                        <a:solidFill>
                          <a:schemeClr val="accent6"/>
                        </a:solidFill>
                        <a:effectLst/>
                        <a:latin typeface="+mn-lt"/>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6"/>
                  </a:ext>
                </a:extLst>
              </a:tr>
              <a:tr h="428885">
                <a:tc>
                  <a:txBody>
                    <a:bodyPr/>
                    <a:lstStyle/>
                    <a:p>
                      <a:pPr algn="ctr">
                        <a:spcAft>
                          <a:spcPts val="0"/>
                        </a:spcAft>
                      </a:pPr>
                      <a:r>
                        <a:rPr lang="en-GB" sz="2000" dirty="0" smtClean="0">
                          <a:solidFill>
                            <a:schemeClr val="accent6"/>
                          </a:solidFill>
                          <a:effectLst/>
                        </a:rPr>
                        <a:t>MP – 19</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ZA" sz="2000" dirty="0" smtClean="0">
                          <a:solidFill>
                            <a:schemeClr val="accent6"/>
                          </a:solidFill>
                          <a:effectLst/>
                          <a:latin typeface="+mn-lt"/>
                          <a:ea typeface="Times New Roman" panose="02020603050405020304" pitchFamily="18" charset="0"/>
                        </a:rPr>
                        <a:t>3</a:t>
                      </a:r>
                      <a:endParaRPr lang="en-GB" sz="2000" dirty="0">
                        <a:solidFill>
                          <a:schemeClr val="accent6"/>
                        </a:solidFill>
                        <a:effectLst/>
                        <a:latin typeface="+mn-lt"/>
                        <a:ea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007"/>
                  </a:ext>
                </a:extLst>
              </a:tr>
              <a:tr h="428885">
                <a:tc>
                  <a:txBody>
                    <a:bodyPr/>
                    <a:lstStyle/>
                    <a:p>
                      <a:pPr algn="ctr">
                        <a:spcAft>
                          <a:spcPts val="0"/>
                        </a:spcAft>
                      </a:pPr>
                      <a:r>
                        <a:rPr lang="en-GB" sz="2000" dirty="0">
                          <a:solidFill>
                            <a:schemeClr val="accent6"/>
                          </a:solidFill>
                          <a:effectLst/>
                        </a:rPr>
                        <a:t>NC </a:t>
                      </a:r>
                      <a:r>
                        <a:rPr lang="en-GB" sz="2000" dirty="0" smtClean="0">
                          <a:solidFill>
                            <a:schemeClr val="accent6"/>
                          </a:solidFill>
                          <a:effectLst/>
                        </a:rPr>
                        <a:t>– 25</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2</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5</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3</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latin typeface="+mn-lt"/>
                        </a:rPr>
                        <a:t>10</a:t>
                      </a:r>
                      <a:endParaRPr lang="en-GB" sz="2000" dirty="0">
                        <a:solidFill>
                          <a:schemeClr val="accent6"/>
                        </a:solidFill>
                        <a:effectLst/>
                        <a:latin typeface="+mn-lt"/>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08"/>
                  </a:ext>
                </a:extLst>
              </a:tr>
              <a:tr h="428885">
                <a:tc>
                  <a:txBody>
                    <a:bodyPr/>
                    <a:lstStyle/>
                    <a:p>
                      <a:pPr algn="ctr">
                        <a:spcAft>
                          <a:spcPts val="0"/>
                        </a:spcAft>
                      </a:pPr>
                      <a:r>
                        <a:rPr lang="en-GB" sz="2000" dirty="0">
                          <a:solidFill>
                            <a:schemeClr val="accent6"/>
                          </a:solidFill>
                          <a:effectLst/>
                        </a:rPr>
                        <a:t>NW </a:t>
                      </a:r>
                      <a:r>
                        <a:rPr lang="en-GB" sz="2000" dirty="0" smtClean="0">
                          <a:solidFill>
                            <a:schemeClr val="accent6"/>
                          </a:solidFill>
                          <a:effectLst/>
                        </a:rPr>
                        <a:t>– 18</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GB" sz="2000" dirty="0">
                          <a:solidFill>
                            <a:schemeClr val="accent6"/>
                          </a:solidFill>
                          <a:effectLst/>
                        </a:rPr>
                        <a:t>1</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20000"/>
                        <a:lumOff val="80000"/>
                      </a:schemeClr>
                    </a:solidFill>
                  </a:tcPr>
                </a:tc>
                <a:tc>
                  <a:txBody>
                    <a:bodyPr/>
                    <a:lstStyle/>
                    <a:p>
                      <a:pPr algn="ctr">
                        <a:spcAft>
                          <a:spcPts val="0"/>
                        </a:spcAft>
                      </a:pPr>
                      <a:r>
                        <a:rPr lang="en-ZA" sz="2000" dirty="0" smtClean="0">
                          <a:solidFill>
                            <a:schemeClr val="accent6"/>
                          </a:solidFill>
                          <a:effectLst/>
                          <a:latin typeface="+mn-lt"/>
                          <a:ea typeface="Times New Roman" panose="02020603050405020304" pitchFamily="18" charset="0"/>
                        </a:rPr>
                        <a:t>3</a:t>
                      </a:r>
                      <a:endParaRPr lang="en-GB" sz="2000" dirty="0">
                        <a:solidFill>
                          <a:schemeClr val="accent6"/>
                        </a:solidFill>
                        <a:effectLst/>
                        <a:latin typeface="+mn-lt"/>
                        <a:ea typeface="Times New Roman" panose="02020603050405020304" pitchFamily="18"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009"/>
                  </a:ext>
                </a:extLst>
              </a:tr>
              <a:tr h="428885">
                <a:tc>
                  <a:txBody>
                    <a:bodyPr/>
                    <a:lstStyle/>
                    <a:p>
                      <a:pPr algn="ctr">
                        <a:spcAft>
                          <a:spcPts val="0"/>
                        </a:spcAft>
                      </a:pPr>
                      <a:r>
                        <a:rPr lang="en-GB" sz="2000" dirty="0">
                          <a:solidFill>
                            <a:schemeClr val="accent6"/>
                          </a:solidFill>
                          <a:effectLst/>
                        </a:rPr>
                        <a:t>WC </a:t>
                      </a:r>
                      <a:r>
                        <a:rPr lang="en-GB" sz="2000" dirty="0" smtClean="0">
                          <a:solidFill>
                            <a:schemeClr val="accent6"/>
                          </a:solidFill>
                          <a:effectLst/>
                        </a:rPr>
                        <a:t>- 25</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dirty="0">
                          <a:solidFill>
                            <a:schemeClr val="accent6"/>
                          </a:solidFill>
                          <a:effectLst/>
                        </a:rPr>
                        <a:t>14</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21</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12</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rPr>
                        <a:t>8</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tx2">
                        <a:lumMod val="40000"/>
                        <a:lumOff val="60000"/>
                      </a:schemeClr>
                    </a:solidFill>
                  </a:tcPr>
                </a:tc>
                <a:tc>
                  <a:txBody>
                    <a:bodyPr/>
                    <a:lstStyle/>
                    <a:p>
                      <a:pPr algn="ctr">
                        <a:spcAft>
                          <a:spcPts val="0"/>
                        </a:spcAft>
                      </a:pPr>
                      <a:r>
                        <a:rPr lang="en-GB" sz="2000" dirty="0">
                          <a:solidFill>
                            <a:schemeClr val="accent6"/>
                          </a:solidFill>
                          <a:effectLst/>
                          <a:latin typeface="+mn-lt"/>
                        </a:rPr>
                        <a:t>1</a:t>
                      </a:r>
                      <a:r>
                        <a:rPr lang="en-GB" sz="2000" dirty="0" smtClean="0">
                          <a:solidFill>
                            <a:schemeClr val="accent6"/>
                          </a:solidFill>
                          <a:effectLst/>
                          <a:latin typeface="+mn-lt"/>
                        </a:rPr>
                        <a:t>5</a:t>
                      </a:r>
                      <a:endParaRPr lang="en-GB" sz="2000" dirty="0">
                        <a:solidFill>
                          <a:schemeClr val="accent6"/>
                        </a:solidFill>
                        <a:effectLst/>
                        <a:latin typeface="+mn-lt"/>
                        <a:ea typeface="Times New Roman" panose="02020603050405020304" pitchFamily="18" charset="0"/>
                      </a:endParaRPr>
                    </a:p>
                  </a:txBody>
                  <a:tcPr marL="68580" marR="68580" marT="0" marB="0">
                    <a:solidFill>
                      <a:schemeClr val="tx2">
                        <a:lumMod val="40000"/>
                        <a:lumOff val="60000"/>
                      </a:schemeClr>
                    </a:solidFill>
                  </a:tcPr>
                </a:tc>
                <a:extLst>
                  <a:ext uri="{0D108BD9-81ED-4DB2-BD59-A6C34878D82A}">
                    <a16:rowId xmlns:a16="http://schemas.microsoft.com/office/drawing/2014/main" val="10010"/>
                  </a:ext>
                </a:extLst>
              </a:tr>
              <a:tr h="428885">
                <a:tc>
                  <a:txBody>
                    <a:bodyPr/>
                    <a:lstStyle/>
                    <a:p>
                      <a:pPr algn="ctr">
                        <a:spcAft>
                          <a:spcPts val="0"/>
                        </a:spcAft>
                      </a:pPr>
                      <a:r>
                        <a:rPr lang="en-GB" sz="2000" dirty="0">
                          <a:solidFill>
                            <a:schemeClr val="accent6"/>
                          </a:solidFill>
                          <a:effectLst/>
                        </a:rPr>
                        <a:t>Totals</a:t>
                      </a:r>
                      <a:endParaRPr lang="en-GB" sz="2000"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b="1" dirty="0">
                          <a:solidFill>
                            <a:schemeClr val="accent6"/>
                          </a:solidFill>
                          <a:effectLst/>
                        </a:rPr>
                        <a:t>29</a:t>
                      </a:r>
                      <a:endParaRPr lang="en-GB" sz="2000" b="1"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b="1" dirty="0">
                          <a:solidFill>
                            <a:schemeClr val="accent6"/>
                          </a:solidFill>
                          <a:effectLst/>
                        </a:rPr>
                        <a:t>31</a:t>
                      </a:r>
                      <a:endParaRPr lang="en-GB" sz="2000" b="1"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b="1" dirty="0">
                          <a:solidFill>
                            <a:schemeClr val="accent6"/>
                          </a:solidFill>
                          <a:effectLst/>
                        </a:rPr>
                        <a:t>37</a:t>
                      </a:r>
                      <a:endParaRPr lang="en-GB" sz="2000" b="1"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GB" sz="2000" b="1" dirty="0">
                          <a:solidFill>
                            <a:schemeClr val="accent6"/>
                          </a:solidFill>
                          <a:effectLst/>
                        </a:rPr>
                        <a:t>27</a:t>
                      </a:r>
                      <a:endParaRPr lang="en-GB" sz="2000" b="1" dirty="0">
                        <a:solidFill>
                          <a:schemeClr val="accent6"/>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algn="ctr">
                        <a:spcAft>
                          <a:spcPts val="0"/>
                        </a:spcAft>
                      </a:pPr>
                      <a:r>
                        <a:rPr lang="en-ZA" sz="2000" b="1" dirty="0" smtClean="0">
                          <a:solidFill>
                            <a:schemeClr val="accent6"/>
                          </a:solidFill>
                          <a:effectLst/>
                          <a:latin typeface="+mn-lt"/>
                          <a:ea typeface="+mn-ea"/>
                        </a:rPr>
                        <a:t>67</a:t>
                      </a:r>
                      <a:endParaRPr lang="en-GB" sz="2000" b="1" dirty="0">
                        <a:solidFill>
                          <a:schemeClr val="accent6"/>
                        </a:solidFill>
                        <a:effectLst/>
                        <a:latin typeface="+mn-lt"/>
                        <a:ea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384604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4384767-9D9D-864D-A0BA-BDFCD06E011D}"/>
              </a:ext>
            </a:extLst>
          </p:cNvPr>
          <p:cNvSpPr>
            <a:spLocks noGrp="1"/>
          </p:cNvSpPr>
          <p:nvPr>
            <p:ph type="title"/>
          </p:nvPr>
        </p:nvSpPr>
        <p:spPr>
          <a:xfrm>
            <a:off x="609600" y="404075"/>
            <a:ext cx="10972800" cy="385762"/>
          </a:xfrm>
        </p:spPr>
        <p:txBody>
          <a:bodyPr>
            <a:noAutofit/>
          </a:bodyPr>
          <a:lstStyle/>
          <a:p>
            <a:r>
              <a:rPr lang="en-GB" sz="2800" dirty="0" smtClean="0">
                <a:latin typeface="Foco"/>
              </a:rPr>
              <a:t>Problem Statement with </a:t>
            </a:r>
            <a:br>
              <a:rPr lang="en-GB" sz="2800" dirty="0" smtClean="0">
                <a:latin typeface="Foco"/>
              </a:rPr>
            </a:br>
            <a:r>
              <a:rPr lang="en-GB" sz="2800" dirty="0" smtClean="0">
                <a:latin typeface="Foco"/>
              </a:rPr>
              <a:t>Coalition Governments </a:t>
            </a:r>
            <a:endParaRPr lang="en-US" sz="2800" dirty="0">
              <a:latin typeface="Foco"/>
            </a:endParaRPr>
          </a:p>
        </p:txBody>
      </p:sp>
      <p:sp>
        <p:nvSpPr>
          <p:cNvPr id="3" name="Content Placeholder 2"/>
          <p:cNvSpPr>
            <a:spLocks noGrp="1"/>
          </p:cNvSpPr>
          <p:nvPr>
            <p:ph sz="quarter" idx="10"/>
          </p:nvPr>
        </p:nvSpPr>
        <p:spPr>
          <a:xfrm>
            <a:off x="141667" y="1210613"/>
            <a:ext cx="11784169" cy="5191967"/>
          </a:xfrm>
        </p:spPr>
        <p:txBody>
          <a:bodyPr>
            <a:normAutofit fontScale="92500" lnSpcReduction="20000"/>
          </a:bodyPr>
          <a:lstStyle/>
          <a:p>
            <a:pPr algn="just"/>
            <a:r>
              <a:rPr lang="en-GB" sz="2400" dirty="0"/>
              <a:t>coalition governments </a:t>
            </a:r>
            <a:r>
              <a:rPr lang="en-GB" sz="2400" b="1" u="sng" dirty="0"/>
              <a:t>have not become </a:t>
            </a:r>
            <a:r>
              <a:rPr lang="en-GB" sz="2400" b="1" u="sng" dirty="0" smtClean="0"/>
              <a:t>institutionalised</a:t>
            </a:r>
            <a:r>
              <a:rPr lang="en-GB" sz="2400" dirty="0" smtClean="0"/>
              <a:t> ; </a:t>
            </a:r>
          </a:p>
          <a:p>
            <a:pPr algn="just"/>
            <a:endParaRPr lang="en-GB" sz="1000" dirty="0" smtClean="0"/>
          </a:p>
          <a:p>
            <a:pPr algn="just"/>
            <a:r>
              <a:rPr lang="en-GB" sz="2400" dirty="0"/>
              <a:t>there are </a:t>
            </a:r>
            <a:r>
              <a:rPr lang="en-GB" sz="2400" b="1" u="sng" dirty="0"/>
              <a:t>no rules in the Constitution or in legislation</a:t>
            </a:r>
            <a:r>
              <a:rPr lang="en-GB" sz="2400" dirty="0"/>
              <a:t> that define the principles, rules, procedures or sanctions that will apply to the political parties (and independent councillors) that attempt to govern </a:t>
            </a:r>
            <a:r>
              <a:rPr lang="en-GB" sz="2400" dirty="0" smtClean="0"/>
              <a:t>together;</a:t>
            </a:r>
          </a:p>
          <a:p>
            <a:pPr algn="just"/>
            <a:endParaRPr lang="en-GB" sz="1000" dirty="0" smtClean="0"/>
          </a:p>
          <a:p>
            <a:pPr algn="just"/>
            <a:r>
              <a:rPr lang="en-GB" sz="2400" dirty="0" smtClean="0"/>
              <a:t>There are </a:t>
            </a:r>
            <a:r>
              <a:rPr lang="en-GB" sz="2400" b="1" u="sng" dirty="0" smtClean="0"/>
              <a:t>no guidelines</a:t>
            </a:r>
            <a:r>
              <a:rPr lang="en-GB" sz="2400" dirty="0" smtClean="0"/>
              <a:t> </a:t>
            </a:r>
            <a:r>
              <a:rPr lang="en-GB" sz="2400" dirty="0"/>
              <a:t>to follow when they enter coalition talks to establish a coalition </a:t>
            </a:r>
            <a:r>
              <a:rPr lang="en-GB" sz="2400" dirty="0" smtClean="0"/>
              <a:t>government; and</a:t>
            </a:r>
          </a:p>
          <a:p>
            <a:pPr algn="just"/>
            <a:endParaRPr lang="en-GB" sz="1000" dirty="0"/>
          </a:p>
          <a:p>
            <a:r>
              <a:rPr lang="en-GB" sz="2400" dirty="0" smtClean="0"/>
              <a:t>Coalition </a:t>
            </a:r>
            <a:r>
              <a:rPr lang="en-GB" sz="2400" dirty="0"/>
              <a:t>agreements -</a:t>
            </a:r>
          </a:p>
          <a:p>
            <a:pPr lvl="1"/>
            <a:r>
              <a:rPr lang="en-GB" sz="2200" dirty="0"/>
              <a:t>are often </a:t>
            </a:r>
            <a:r>
              <a:rPr lang="en-GB" sz="2200" b="1" u="sng" dirty="0"/>
              <a:t>vague</a:t>
            </a:r>
            <a:r>
              <a:rPr lang="en-GB" sz="2200" dirty="0"/>
              <a:t>;</a:t>
            </a:r>
          </a:p>
          <a:p>
            <a:pPr lvl="1"/>
            <a:r>
              <a:rPr lang="en-GB" sz="2200" dirty="0"/>
              <a:t>often do not translate into a </a:t>
            </a:r>
            <a:r>
              <a:rPr lang="en-GB" sz="2200" b="1" u="sng" dirty="0"/>
              <a:t>programme </a:t>
            </a:r>
            <a:r>
              <a:rPr lang="en-GB" sz="2200" dirty="0"/>
              <a:t>for the incoming government;</a:t>
            </a:r>
          </a:p>
          <a:p>
            <a:pPr lvl="1"/>
            <a:r>
              <a:rPr lang="en-GB" sz="2200" dirty="0"/>
              <a:t>are usually </a:t>
            </a:r>
            <a:r>
              <a:rPr lang="en-GB" sz="2200" b="1" u="sng" dirty="0"/>
              <a:t>not tailored </a:t>
            </a:r>
            <a:r>
              <a:rPr lang="en-GB" sz="2200" dirty="0"/>
              <a:t>to the needs of that municipality and its community;</a:t>
            </a:r>
          </a:p>
          <a:p>
            <a:pPr lvl="1"/>
            <a:r>
              <a:rPr lang="en-GB" sz="2200" dirty="0"/>
              <a:t>are often subsequently </a:t>
            </a:r>
            <a:r>
              <a:rPr lang="en-GB" sz="2200" b="1" u="sng" dirty="0"/>
              <a:t>undermined by coalition parties</a:t>
            </a:r>
            <a:r>
              <a:rPr lang="en-GB" sz="2200" dirty="0"/>
              <a:t> in practice; and </a:t>
            </a:r>
          </a:p>
          <a:p>
            <a:pPr lvl="1"/>
            <a:r>
              <a:rPr lang="en-GB" sz="2200" dirty="0"/>
              <a:t>are </a:t>
            </a:r>
            <a:r>
              <a:rPr lang="en-GB" sz="2200" b="1" u="sng" dirty="0"/>
              <a:t>not public</a:t>
            </a:r>
            <a:r>
              <a:rPr lang="en-GB" sz="2200" dirty="0"/>
              <a:t>. </a:t>
            </a:r>
          </a:p>
          <a:p>
            <a:pPr marL="0" indent="0">
              <a:buNone/>
            </a:pPr>
            <a:endParaRPr lang="en-GB" sz="2400" dirty="0"/>
          </a:p>
        </p:txBody>
      </p:sp>
      <p:sp>
        <p:nvSpPr>
          <p:cNvPr id="4" name="Slide Number Placeholder 3"/>
          <p:cNvSpPr>
            <a:spLocks noGrp="1"/>
          </p:cNvSpPr>
          <p:nvPr>
            <p:ph type="sldNum" sz="quarter" idx="13"/>
          </p:nvPr>
        </p:nvSpPr>
        <p:spPr/>
        <p:txBody>
          <a:bodyPr/>
          <a:lstStyle/>
          <a:p>
            <a:fld id="{4CC04D4C-DC45-834A-A759-F6658CE957E3}" type="slidenum">
              <a:rPr lang="en-US" smtClean="0">
                <a:solidFill>
                  <a:prstClr val="black">
                    <a:tint val="75000"/>
                  </a:prstClr>
                </a:solidFill>
              </a:rPr>
              <a:pPr/>
              <a:t>65</a:t>
            </a:fld>
            <a:endParaRPr lang="en-US" dirty="0">
              <a:solidFill>
                <a:prstClr val="black">
                  <a:tint val="75000"/>
                </a:prstClr>
              </a:solidFill>
            </a:endParaRPr>
          </a:p>
        </p:txBody>
      </p:sp>
      <p:sp>
        <p:nvSpPr>
          <p:cNvPr id="5" name="Text Placeholder 2">
            <a:extLst>
              <a:ext uri="{FF2B5EF4-FFF2-40B4-BE49-F238E27FC236}">
                <a16:creationId xmlns:a16="http://schemas.microsoft.com/office/drawing/2014/main" id="{73419F93-20DE-6640-9A86-00327D838A85}"/>
              </a:ext>
            </a:extLst>
          </p:cNvPr>
          <p:cNvSpPr txBox="1">
            <a:spLocks/>
          </p:cNvSpPr>
          <p:nvPr/>
        </p:nvSpPr>
        <p:spPr>
          <a:xfrm>
            <a:off x="726141" y="1465729"/>
            <a:ext cx="10856260" cy="4827121"/>
          </a:xfrm>
          <a:prstGeom prst="rect">
            <a:avLst/>
          </a:prstGeom>
        </p:spPr>
        <p:txBody>
          <a:bodyPr vert="horz" lIns="91440" tIns="45720" rIns="91440" bIns="45720" rtlCol="0">
            <a:normAutofit/>
          </a:bodyPr>
          <a:lstStyle>
            <a:lvl1pPr marL="278606" indent="-278606" algn="l" defTabSz="371475" rtl="0" eaLnBrk="1" latinLnBrk="0" hangingPunct="1">
              <a:spcBef>
                <a:spcPct val="20000"/>
              </a:spcBef>
              <a:buFont typeface="Arial"/>
              <a:buChar char="•"/>
              <a:defRPr sz="2600" kern="1200">
                <a:solidFill>
                  <a:schemeClr val="tx1"/>
                </a:solidFill>
                <a:latin typeface="+mn-lt"/>
                <a:ea typeface="+mn-ea"/>
                <a:cs typeface="+mn-cs"/>
              </a:defRPr>
            </a:lvl1pPr>
            <a:lvl2pPr marL="603647" indent="-232172" algn="l" defTabSz="371475" rtl="0" eaLnBrk="1" latinLnBrk="0" hangingPunct="1">
              <a:spcBef>
                <a:spcPct val="20000"/>
              </a:spcBef>
              <a:buFont typeface="Arial"/>
              <a:buChar char="–"/>
              <a:defRPr sz="2275" kern="1200">
                <a:solidFill>
                  <a:schemeClr val="tx1"/>
                </a:solidFill>
                <a:latin typeface="+mn-lt"/>
                <a:ea typeface="+mn-ea"/>
                <a:cs typeface="+mn-cs"/>
              </a:defRPr>
            </a:lvl2pPr>
            <a:lvl3pPr marL="928688" indent="-185738" algn="l" defTabSz="371475" rtl="0" eaLnBrk="1" latinLnBrk="0" hangingPunct="1">
              <a:spcBef>
                <a:spcPct val="20000"/>
              </a:spcBef>
              <a:buFont typeface="Arial"/>
              <a:buChar char="•"/>
              <a:defRPr sz="1950" kern="1200">
                <a:solidFill>
                  <a:schemeClr val="tx1"/>
                </a:solidFill>
                <a:latin typeface="+mn-lt"/>
                <a:ea typeface="+mn-ea"/>
                <a:cs typeface="+mn-cs"/>
              </a:defRPr>
            </a:lvl3pPr>
            <a:lvl4pPr marL="1300163" indent="-185738" algn="l" defTabSz="371475" rtl="0" eaLnBrk="1" latinLnBrk="0" hangingPunct="1">
              <a:spcBef>
                <a:spcPct val="20000"/>
              </a:spcBef>
              <a:buFont typeface="Arial"/>
              <a:buChar char="–"/>
              <a:defRPr sz="1625" kern="1200">
                <a:solidFill>
                  <a:schemeClr val="tx1"/>
                </a:solidFill>
                <a:latin typeface="+mn-lt"/>
                <a:ea typeface="+mn-ea"/>
                <a:cs typeface="+mn-cs"/>
              </a:defRPr>
            </a:lvl4pPr>
            <a:lvl5pPr marL="1671638" indent="-185738" algn="l" defTabSz="371475" rtl="0" eaLnBrk="1" latinLnBrk="0" hangingPunct="1">
              <a:spcBef>
                <a:spcPct val="20000"/>
              </a:spcBef>
              <a:buFont typeface="Arial"/>
              <a:buChar char="»"/>
              <a:defRPr sz="1625" kern="1200">
                <a:solidFill>
                  <a:schemeClr val="tx1"/>
                </a:solidFill>
                <a:latin typeface="+mn-lt"/>
                <a:ea typeface="+mn-ea"/>
                <a:cs typeface="+mn-cs"/>
              </a:defRPr>
            </a:lvl5pPr>
            <a:lvl6pPr marL="2043113" indent="-185738" algn="l" defTabSz="371475" rtl="0" eaLnBrk="1" latinLnBrk="0" hangingPunct="1">
              <a:spcBef>
                <a:spcPct val="20000"/>
              </a:spcBef>
              <a:buFont typeface="Arial"/>
              <a:buChar char="•"/>
              <a:defRPr sz="1625" kern="1200">
                <a:solidFill>
                  <a:schemeClr val="tx1"/>
                </a:solidFill>
                <a:latin typeface="+mn-lt"/>
                <a:ea typeface="+mn-ea"/>
                <a:cs typeface="+mn-cs"/>
              </a:defRPr>
            </a:lvl6pPr>
            <a:lvl7pPr marL="2414588" indent="-185738" algn="l" defTabSz="371475" rtl="0" eaLnBrk="1" latinLnBrk="0" hangingPunct="1">
              <a:spcBef>
                <a:spcPct val="20000"/>
              </a:spcBef>
              <a:buFont typeface="Arial"/>
              <a:buChar char="•"/>
              <a:defRPr sz="1625" kern="1200">
                <a:solidFill>
                  <a:schemeClr val="tx1"/>
                </a:solidFill>
                <a:latin typeface="+mn-lt"/>
                <a:ea typeface="+mn-ea"/>
                <a:cs typeface="+mn-cs"/>
              </a:defRPr>
            </a:lvl7pPr>
            <a:lvl8pPr marL="2786063" indent="-185738" algn="l" defTabSz="371475" rtl="0" eaLnBrk="1" latinLnBrk="0" hangingPunct="1">
              <a:spcBef>
                <a:spcPct val="20000"/>
              </a:spcBef>
              <a:buFont typeface="Arial"/>
              <a:buChar char="•"/>
              <a:defRPr sz="1625" kern="1200">
                <a:solidFill>
                  <a:schemeClr val="tx1"/>
                </a:solidFill>
                <a:latin typeface="+mn-lt"/>
                <a:ea typeface="+mn-ea"/>
                <a:cs typeface="+mn-cs"/>
              </a:defRPr>
            </a:lvl8pPr>
            <a:lvl9pPr marL="3157538" indent="-185738" algn="l" defTabSz="371475" rtl="0" eaLnBrk="1" latinLnBrk="0" hangingPunct="1">
              <a:spcBef>
                <a:spcPct val="20000"/>
              </a:spcBef>
              <a:buFont typeface="Arial"/>
              <a:buChar char="•"/>
              <a:defRPr sz="1625" kern="1200">
                <a:solidFill>
                  <a:schemeClr val="tx1"/>
                </a:solidFill>
                <a:latin typeface="+mn-lt"/>
                <a:ea typeface="+mn-ea"/>
                <a:cs typeface="+mn-cs"/>
              </a:defRPr>
            </a:lvl9pPr>
          </a:lstStyle>
          <a:p>
            <a:pPr marL="0" indent="0">
              <a:buFont typeface="Arial"/>
              <a:buNone/>
            </a:pPr>
            <a:endParaRPr lang="en-US" sz="2000" dirty="0" smtClean="0">
              <a:solidFill>
                <a:prstClr val="black"/>
              </a:solidFill>
            </a:endParaRPr>
          </a:p>
          <a:p>
            <a:pPr marL="0" indent="0">
              <a:buFont typeface="Arial"/>
              <a:buNone/>
            </a:pPr>
            <a:endParaRPr lang="en-US" sz="2000" dirty="0">
              <a:solidFill>
                <a:prstClr val="black"/>
              </a:solidFill>
            </a:endParaRPr>
          </a:p>
        </p:txBody>
      </p:sp>
    </p:spTree>
    <p:extLst>
      <p:ext uri="{BB962C8B-B14F-4D97-AF65-F5344CB8AC3E}">
        <p14:creationId xmlns:p14="http://schemas.microsoft.com/office/powerpoint/2010/main" val="12006835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lstStyle/>
          <a:p>
            <a:endParaRPr lang="en-GB"/>
          </a:p>
        </p:txBody>
      </p:sp>
      <p:sp>
        <p:nvSpPr>
          <p:cNvPr id="4" name="Slide Number Placeholder 3"/>
          <p:cNvSpPr>
            <a:spLocks noGrp="1"/>
          </p:cNvSpPr>
          <p:nvPr>
            <p:ph type="sldNum" sz="quarter" idx="13"/>
          </p:nvPr>
        </p:nvSpPr>
        <p:spPr/>
        <p:txBody>
          <a:bodyPr/>
          <a:lstStyle/>
          <a:p>
            <a:fld id="{4CC04D4C-DC45-834A-A759-F6658CE957E3}" type="slidenum">
              <a:rPr lang="en-US" smtClean="0">
                <a:solidFill>
                  <a:prstClr val="black">
                    <a:tint val="75000"/>
                  </a:prstClr>
                </a:solidFill>
              </a:rPr>
              <a:pPr/>
              <a:t>66</a:t>
            </a:fld>
            <a:endParaRPr lang="en-US" dirty="0">
              <a:solidFill>
                <a:prstClr val="black">
                  <a:tint val="75000"/>
                </a:prstClr>
              </a:solidFill>
            </a:endParaRPr>
          </a:p>
        </p:txBody>
      </p:sp>
      <p:sp>
        <p:nvSpPr>
          <p:cNvPr id="5" name="Title 3"/>
          <p:cNvSpPr txBox="1">
            <a:spLocks/>
          </p:cNvSpPr>
          <p:nvPr/>
        </p:nvSpPr>
        <p:spPr>
          <a:xfrm>
            <a:off x="1379661" y="809055"/>
            <a:ext cx="9878095" cy="70008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1" kern="1200">
                <a:solidFill>
                  <a:schemeClr val="tx1"/>
                </a:solidFill>
                <a:latin typeface="+mj-lt"/>
                <a:ea typeface="+mj-ea"/>
                <a:cs typeface="+mj-cs"/>
              </a:defRPr>
            </a:lvl1pPr>
          </a:lstStyle>
          <a:p>
            <a:r>
              <a:rPr lang="en-GB" sz="2800" dirty="0" smtClean="0">
                <a:solidFill>
                  <a:srgbClr val="F79646">
                    <a:lumMod val="75000"/>
                  </a:srgbClr>
                </a:solidFill>
              </a:rPr>
              <a:t>Coalition </a:t>
            </a:r>
            <a:r>
              <a:rPr lang="en-GB" sz="2800" dirty="0">
                <a:solidFill>
                  <a:srgbClr val="F79646">
                    <a:lumMod val="75000"/>
                  </a:srgbClr>
                </a:solidFill>
              </a:rPr>
              <a:t>Governments: A </a:t>
            </a:r>
            <a:r>
              <a:rPr lang="en-GB" sz="2800" dirty="0" smtClean="0">
                <a:solidFill>
                  <a:srgbClr val="F79646">
                    <a:lumMod val="75000"/>
                  </a:srgbClr>
                </a:solidFill>
              </a:rPr>
              <a:t>SALGA Response</a:t>
            </a:r>
            <a:endParaRPr lang="en-GB" sz="2800" dirty="0">
              <a:solidFill>
                <a:srgbClr val="F79646">
                  <a:lumMod val="75000"/>
                </a:srgbClr>
              </a:solidFill>
            </a:endParaRPr>
          </a:p>
          <a:p>
            <a:r>
              <a:rPr lang="en-GB" sz="2800" dirty="0" smtClean="0">
                <a:solidFill>
                  <a:srgbClr val="F79646">
                    <a:lumMod val="75000"/>
                  </a:srgbClr>
                </a:solidFill>
              </a:rPr>
              <a:t> </a:t>
            </a:r>
            <a:endParaRPr lang="en-GB" sz="2800" dirty="0">
              <a:solidFill>
                <a:srgbClr val="F79646">
                  <a:lumMod val="75000"/>
                </a:srgbClr>
              </a:solidFill>
            </a:endParaRPr>
          </a:p>
          <a:p>
            <a:endParaRPr lang="en-GB" sz="2800" dirty="0">
              <a:solidFill>
                <a:srgbClr val="F79646">
                  <a:lumMod val="75000"/>
                </a:srgbClr>
              </a:solidFill>
            </a:endParaRPr>
          </a:p>
        </p:txBody>
      </p:sp>
      <p:sp>
        <p:nvSpPr>
          <p:cNvPr id="3" name="Rectangle 2"/>
          <p:cNvSpPr/>
          <p:nvPr/>
        </p:nvSpPr>
        <p:spPr>
          <a:xfrm>
            <a:off x="103032" y="1159099"/>
            <a:ext cx="11861442" cy="4462760"/>
          </a:xfrm>
          <a:prstGeom prst="rect">
            <a:avLst/>
          </a:prstGeom>
        </p:spPr>
        <p:txBody>
          <a:bodyPr wrap="square">
            <a:spAutoFit/>
          </a:bodyPr>
          <a:lstStyle/>
          <a:p>
            <a:pPr marL="457200" indent="-457200">
              <a:buFont typeface="+mj-lt"/>
              <a:buAutoNum type="arabicPeriod"/>
            </a:pPr>
            <a:r>
              <a:rPr lang="en-ZA" sz="2400" dirty="0" smtClean="0">
                <a:solidFill>
                  <a:prstClr val="black"/>
                </a:solidFill>
              </a:rPr>
              <a:t>There </a:t>
            </a:r>
            <a:r>
              <a:rPr lang="en-ZA" sz="2400" dirty="0">
                <a:solidFill>
                  <a:prstClr val="black"/>
                </a:solidFill>
              </a:rPr>
              <a:t>is a need </a:t>
            </a:r>
            <a:r>
              <a:rPr lang="en-ZA" sz="2400" dirty="0" smtClean="0">
                <a:solidFill>
                  <a:prstClr val="black"/>
                </a:solidFill>
              </a:rPr>
              <a:t>for </a:t>
            </a:r>
            <a:r>
              <a:rPr lang="en-ZA" sz="2400" b="1" u="sng" dirty="0" smtClean="0">
                <a:solidFill>
                  <a:prstClr val="black"/>
                </a:solidFill>
              </a:rPr>
              <a:t>a </a:t>
            </a:r>
            <a:r>
              <a:rPr lang="en-ZA" sz="2400" b="1" u="sng" dirty="0">
                <a:solidFill>
                  <a:prstClr val="black"/>
                </a:solidFill>
              </a:rPr>
              <a:t>framework</a:t>
            </a:r>
            <a:r>
              <a:rPr lang="en-ZA" sz="2400" dirty="0">
                <a:solidFill>
                  <a:prstClr val="black"/>
                </a:solidFill>
              </a:rPr>
              <a:t> that can guide political </a:t>
            </a:r>
            <a:r>
              <a:rPr lang="en-ZA" sz="2400" dirty="0" smtClean="0">
                <a:solidFill>
                  <a:prstClr val="black"/>
                </a:solidFill>
              </a:rPr>
              <a:t>parties and independent councillors </a:t>
            </a:r>
            <a:r>
              <a:rPr lang="en-ZA" sz="2400" dirty="0">
                <a:solidFill>
                  <a:prstClr val="black"/>
                </a:solidFill>
              </a:rPr>
              <a:t>on </a:t>
            </a:r>
            <a:r>
              <a:rPr lang="en-ZA" sz="2400" dirty="0" smtClean="0">
                <a:solidFill>
                  <a:prstClr val="black"/>
                </a:solidFill>
              </a:rPr>
              <a:t>the </a:t>
            </a:r>
            <a:r>
              <a:rPr lang="en-ZA" sz="2400" b="1" u="sng" dirty="0" smtClean="0">
                <a:solidFill>
                  <a:prstClr val="black"/>
                </a:solidFill>
              </a:rPr>
              <a:t>formation and sustainability of coalitions</a:t>
            </a:r>
            <a:r>
              <a:rPr lang="en-ZA" sz="2400" dirty="0" smtClean="0">
                <a:solidFill>
                  <a:prstClr val="black"/>
                </a:solidFill>
              </a:rPr>
              <a:t>;</a:t>
            </a:r>
          </a:p>
          <a:p>
            <a:pPr marL="457200" indent="-457200">
              <a:buFont typeface="+mj-lt"/>
              <a:buAutoNum type="arabicPeriod"/>
            </a:pPr>
            <a:endParaRPr lang="en-ZA" sz="1000" dirty="0" smtClean="0">
              <a:solidFill>
                <a:prstClr val="black"/>
              </a:solidFill>
            </a:endParaRPr>
          </a:p>
          <a:p>
            <a:pPr marL="457200" indent="-457200">
              <a:buFont typeface="+mj-lt"/>
              <a:buAutoNum type="arabicPeriod"/>
            </a:pPr>
            <a:r>
              <a:rPr lang="en-ZA" sz="2400" dirty="0" smtClean="0">
                <a:solidFill>
                  <a:prstClr val="black"/>
                </a:solidFill>
              </a:rPr>
              <a:t>Key focus of a coalitions framework is to:-</a:t>
            </a:r>
          </a:p>
          <a:p>
            <a:pPr marL="914400" lvl="1" indent="-457200">
              <a:buFont typeface="Arial" panose="020B0604020202020204" pitchFamily="34" charset="0"/>
              <a:buChar char="•"/>
            </a:pPr>
            <a:r>
              <a:rPr lang="en-ZA" sz="2400" b="1" u="sng" dirty="0" smtClean="0">
                <a:solidFill>
                  <a:prstClr val="black"/>
                </a:solidFill>
              </a:rPr>
              <a:t>Resolve challenges of instability</a:t>
            </a:r>
            <a:r>
              <a:rPr lang="en-ZA" sz="2400" dirty="0" smtClean="0">
                <a:solidFill>
                  <a:prstClr val="black"/>
                </a:solidFill>
              </a:rPr>
              <a:t>; and </a:t>
            </a:r>
          </a:p>
          <a:p>
            <a:pPr marL="914400" lvl="1" indent="-457200">
              <a:buFont typeface="Arial" panose="020B0604020202020204" pitchFamily="34" charset="0"/>
              <a:buChar char="•"/>
            </a:pPr>
            <a:r>
              <a:rPr lang="en-ZA" sz="2400" dirty="0" smtClean="0">
                <a:solidFill>
                  <a:prstClr val="black"/>
                </a:solidFill>
              </a:rPr>
              <a:t>Encourage </a:t>
            </a:r>
            <a:r>
              <a:rPr lang="en-ZA" sz="2400" b="1" u="sng" dirty="0" smtClean="0">
                <a:solidFill>
                  <a:prstClr val="black"/>
                </a:solidFill>
              </a:rPr>
              <a:t>cooperation in coalitions</a:t>
            </a:r>
            <a:r>
              <a:rPr lang="en-ZA" sz="2400" dirty="0" smtClean="0">
                <a:solidFill>
                  <a:prstClr val="black"/>
                </a:solidFill>
              </a:rPr>
              <a:t>.</a:t>
            </a:r>
          </a:p>
          <a:p>
            <a:pPr marL="457200" indent="-457200">
              <a:buFont typeface="+mj-lt"/>
              <a:buAutoNum type="arabicPeriod"/>
            </a:pPr>
            <a:endParaRPr lang="en-GB" sz="1000" dirty="0">
              <a:solidFill>
                <a:prstClr val="black"/>
              </a:solidFill>
            </a:endParaRPr>
          </a:p>
          <a:p>
            <a:pPr marL="457200" indent="-457200">
              <a:buFont typeface="+mj-lt"/>
              <a:buAutoNum type="arabicPeriod"/>
            </a:pPr>
            <a:r>
              <a:rPr lang="en-ZA" sz="2400" b="1" u="sng" dirty="0">
                <a:solidFill>
                  <a:prstClr val="black"/>
                </a:solidFill>
              </a:rPr>
              <a:t>SALGA </a:t>
            </a:r>
            <a:r>
              <a:rPr lang="en-ZA" sz="2400" b="1" u="sng" dirty="0" smtClean="0">
                <a:solidFill>
                  <a:prstClr val="black"/>
                </a:solidFill>
              </a:rPr>
              <a:t>developed a guiding Framework</a:t>
            </a:r>
            <a:r>
              <a:rPr lang="en-ZA" sz="2400" dirty="0" smtClean="0">
                <a:solidFill>
                  <a:prstClr val="black"/>
                </a:solidFill>
              </a:rPr>
              <a:t> </a:t>
            </a:r>
            <a:r>
              <a:rPr lang="en-ZA" sz="2400" dirty="0">
                <a:solidFill>
                  <a:prstClr val="black"/>
                </a:solidFill>
              </a:rPr>
              <a:t>for tabling to political parties. The </a:t>
            </a:r>
            <a:r>
              <a:rPr lang="en-ZA" sz="2400" dirty="0" smtClean="0">
                <a:solidFill>
                  <a:prstClr val="black"/>
                </a:solidFill>
              </a:rPr>
              <a:t>Guidelines </a:t>
            </a:r>
            <a:r>
              <a:rPr lang="en-ZA" sz="2400" dirty="0">
                <a:solidFill>
                  <a:prstClr val="black"/>
                </a:solidFill>
              </a:rPr>
              <a:t>deal with two crucial stages of coalition </a:t>
            </a:r>
            <a:r>
              <a:rPr lang="en-ZA" sz="2400" dirty="0" smtClean="0">
                <a:solidFill>
                  <a:prstClr val="black"/>
                </a:solidFill>
              </a:rPr>
              <a:t>governments:-</a:t>
            </a:r>
          </a:p>
          <a:p>
            <a:pPr marL="971550" lvl="1" indent="-514350">
              <a:buFont typeface="+mj-lt"/>
              <a:buAutoNum type="romanLcPeriod"/>
            </a:pPr>
            <a:r>
              <a:rPr lang="en-ZA" sz="2400" u="sng" dirty="0">
                <a:solidFill>
                  <a:prstClr val="black"/>
                </a:solidFill>
              </a:rPr>
              <a:t>Coalition formation </a:t>
            </a:r>
            <a:r>
              <a:rPr lang="en-ZA" sz="2400" u="sng" dirty="0" smtClean="0">
                <a:solidFill>
                  <a:prstClr val="black"/>
                </a:solidFill>
              </a:rPr>
              <a:t>stage</a:t>
            </a:r>
            <a:r>
              <a:rPr lang="en-ZA" sz="2400" dirty="0" smtClean="0">
                <a:solidFill>
                  <a:prstClr val="black"/>
                </a:solidFill>
              </a:rPr>
              <a:t> - What </a:t>
            </a:r>
            <a:r>
              <a:rPr lang="en-ZA" sz="2400" dirty="0">
                <a:solidFill>
                  <a:prstClr val="black"/>
                </a:solidFill>
              </a:rPr>
              <a:t>happens after a council is declared hung? </a:t>
            </a:r>
          </a:p>
          <a:p>
            <a:pPr marL="971550" lvl="1" indent="-514350">
              <a:buFont typeface="+mj-lt"/>
              <a:buAutoNum type="romanLcPeriod"/>
            </a:pPr>
            <a:r>
              <a:rPr lang="en-ZA" sz="2400" u="sng" dirty="0">
                <a:solidFill>
                  <a:prstClr val="black"/>
                </a:solidFill>
              </a:rPr>
              <a:t>Coalition </a:t>
            </a:r>
            <a:r>
              <a:rPr lang="en-ZA" sz="2400" u="sng" dirty="0" smtClean="0">
                <a:solidFill>
                  <a:prstClr val="black"/>
                </a:solidFill>
              </a:rPr>
              <a:t>governance stage</a:t>
            </a:r>
            <a:r>
              <a:rPr lang="en-ZA" sz="2400" dirty="0" smtClean="0">
                <a:solidFill>
                  <a:prstClr val="black"/>
                </a:solidFill>
              </a:rPr>
              <a:t> - What </a:t>
            </a:r>
            <a:r>
              <a:rPr lang="en-ZA" sz="2400" dirty="0">
                <a:solidFill>
                  <a:prstClr val="black"/>
                </a:solidFill>
              </a:rPr>
              <a:t>is needed to promote stability during the life-cycle of the coalition?</a:t>
            </a:r>
          </a:p>
          <a:p>
            <a:pPr marL="342900" indent="-342900">
              <a:buFont typeface="Arial" panose="020B0604020202020204" pitchFamily="34" charset="0"/>
              <a:buChar char="•"/>
            </a:pPr>
            <a:endParaRPr lang="en-GB" sz="2400" dirty="0" smtClean="0">
              <a:solidFill>
                <a:prstClr val="black"/>
              </a:solidFill>
            </a:endParaRPr>
          </a:p>
        </p:txBody>
      </p:sp>
      <p:graphicFrame>
        <p:nvGraphicFramePr>
          <p:cNvPr id="2" name="Table 1"/>
          <p:cNvGraphicFramePr>
            <a:graphicFrameLocks noGrp="1"/>
          </p:cNvGraphicFramePr>
          <p:nvPr>
            <p:extLst/>
          </p:nvPr>
        </p:nvGraphicFramePr>
        <p:xfrm>
          <a:off x="532327" y="5247943"/>
          <a:ext cx="11002851" cy="1371600"/>
        </p:xfrm>
        <a:graphic>
          <a:graphicData uri="http://schemas.openxmlformats.org/drawingml/2006/table">
            <a:tbl>
              <a:tblPr firstRow="1" bandRow="1">
                <a:tableStyleId>{5C22544A-7EE6-4342-B048-85BDC9FD1C3A}</a:tableStyleId>
              </a:tblPr>
              <a:tblGrid>
                <a:gridCol w="11002851">
                  <a:extLst>
                    <a:ext uri="{9D8B030D-6E8A-4147-A177-3AD203B41FA5}">
                      <a16:colId xmlns:a16="http://schemas.microsoft.com/office/drawing/2014/main" val="20000"/>
                    </a:ext>
                  </a:extLst>
                </a:gridCol>
              </a:tblGrid>
              <a:tr h="998311">
                <a:tc>
                  <a:txBody>
                    <a:bodyPr/>
                    <a:lstStyle/>
                    <a:p>
                      <a:pPr algn="just"/>
                      <a:r>
                        <a:rPr lang="en-ZA" sz="2800" dirty="0" smtClean="0">
                          <a:solidFill>
                            <a:schemeClr val="tx1"/>
                          </a:solidFill>
                        </a:rPr>
                        <a:t>NOTE: </a:t>
                      </a:r>
                      <a:r>
                        <a:rPr lang="en-ZA" sz="2800" b="0" dirty="0" smtClean="0">
                          <a:solidFill>
                            <a:schemeClr val="tx1"/>
                          </a:solidFill>
                        </a:rPr>
                        <a:t>Coalition Framework to be</a:t>
                      </a:r>
                      <a:r>
                        <a:rPr lang="en-ZA" sz="2800" b="0" baseline="0" dirty="0" smtClean="0">
                          <a:solidFill>
                            <a:schemeClr val="tx1"/>
                          </a:solidFill>
                        </a:rPr>
                        <a:t> applicable to hung councils after a </a:t>
                      </a:r>
                      <a:r>
                        <a:rPr lang="en-ZA" sz="2800" b="1" u="sng" baseline="0" dirty="0" smtClean="0">
                          <a:solidFill>
                            <a:schemeClr val="tx1"/>
                          </a:solidFill>
                        </a:rPr>
                        <a:t>general election, a by-election or where an existing coalition collapses</a:t>
                      </a:r>
                      <a:r>
                        <a:rPr lang="en-ZA" sz="2800" b="0" baseline="0" dirty="0" smtClean="0">
                          <a:solidFill>
                            <a:schemeClr val="tx1"/>
                          </a:solidFill>
                        </a:rPr>
                        <a:t>. </a:t>
                      </a:r>
                      <a:endParaRPr lang="en-GB" sz="2800" b="0" dirty="0">
                        <a:solidFill>
                          <a:schemeClr val="tx1"/>
                        </a:solidFill>
                      </a:endParaRPr>
                    </a:p>
                  </a:txBody>
                  <a:tcPr>
                    <a:solidFill>
                      <a:schemeClr val="bg1">
                        <a:lumMod val="9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080938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smtClean="0"/>
              <a:t>PROCESSING COALITIONS FRAMEWORK</a:t>
            </a:r>
            <a:endParaRPr lang="en-GB" sz="2800" dirty="0"/>
          </a:p>
        </p:txBody>
      </p:sp>
      <p:graphicFrame>
        <p:nvGraphicFramePr>
          <p:cNvPr id="6" name="Content Placeholder 5"/>
          <p:cNvGraphicFramePr>
            <a:graphicFrameLocks noGrp="1"/>
          </p:cNvGraphicFramePr>
          <p:nvPr>
            <p:ph sz="quarter" idx="10"/>
            <p:extLst>
              <p:ext uri="{D42A27DB-BD31-4B8C-83A1-F6EECF244321}">
                <p14:modId xmlns:p14="http://schemas.microsoft.com/office/powerpoint/2010/main" val="3368251246"/>
              </p:ext>
            </p:extLst>
          </p:nvPr>
        </p:nvGraphicFramePr>
        <p:xfrm>
          <a:off x="609600" y="2044700"/>
          <a:ext cx="10972800" cy="3856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3"/>
          </p:nvPr>
        </p:nvSpPr>
        <p:spPr/>
        <p:txBody>
          <a:bodyPr/>
          <a:lstStyle/>
          <a:p>
            <a:fld id="{4CC04D4C-DC45-834A-A759-F6658CE957E3}" type="slidenum">
              <a:rPr lang="en-US" smtClean="0"/>
              <a:pPr/>
              <a:t>67</a:t>
            </a:fld>
            <a:endParaRPr lang="en-US" dirty="0"/>
          </a:p>
        </p:txBody>
      </p:sp>
    </p:spTree>
    <p:extLst>
      <p:ext uri="{BB962C8B-B14F-4D97-AF65-F5344CB8AC3E}">
        <p14:creationId xmlns:p14="http://schemas.microsoft.com/office/powerpoint/2010/main" val="12192341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9998"/>
            <a:ext cx="10972800" cy="385762"/>
          </a:xfrm>
        </p:spPr>
        <p:txBody>
          <a:bodyPr>
            <a:noAutofit/>
          </a:bodyPr>
          <a:lstStyle/>
          <a:p>
            <a:r>
              <a:rPr lang="en-GB" sz="2800" dirty="0">
                <a:latin typeface="Foco"/>
              </a:rPr>
              <a:t/>
            </a:r>
            <a:br>
              <a:rPr lang="en-GB" sz="2800" dirty="0">
                <a:latin typeface="Foco"/>
              </a:rPr>
            </a:br>
            <a:r>
              <a:rPr lang="en-GB" sz="2800" dirty="0" smtClean="0">
                <a:latin typeface="Foco"/>
              </a:rPr>
              <a:t>CALIBRE OF COUNCILLORS: </a:t>
            </a:r>
            <a:br>
              <a:rPr lang="en-GB" sz="2800" dirty="0" smtClean="0">
                <a:latin typeface="Foco"/>
              </a:rPr>
            </a:br>
            <a:r>
              <a:rPr lang="en-ZA" sz="2800" dirty="0" smtClean="0">
                <a:latin typeface="Foco"/>
              </a:rPr>
              <a:t>2021 </a:t>
            </a:r>
            <a:r>
              <a:rPr lang="en-ZA" sz="2800" dirty="0">
                <a:latin typeface="Foco"/>
              </a:rPr>
              <a:t>NEWLY ELECTED COUNCILLORS</a:t>
            </a:r>
            <a:r>
              <a:rPr lang="en-ZA" sz="2800" dirty="0">
                <a:highlight>
                  <a:srgbClr val="FFFF00"/>
                </a:highlight>
                <a:latin typeface="Foco"/>
              </a:rPr>
              <a:t/>
            </a:r>
            <a:br>
              <a:rPr lang="en-ZA" sz="2800" dirty="0">
                <a:highlight>
                  <a:srgbClr val="FFFF00"/>
                </a:highlight>
                <a:latin typeface="Foco"/>
              </a:rPr>
            </a:br>
            <a:endParaRPr lang="en-ZA" sz="2800" dirty="0">
              <a:highlight>
                <a:srgbClr val="FFFF00"/>
              </a:highlight>
              <a:latin typeface="Foco"/>
            </a:endParaRPr>
          </a:p>
        </p:txBody>
      </p:sp>
      <p:sp>
        <p:nvSpPr>
          <p:cNvPr id="3" name="Content Placeholder 2"/>
          <p:cNvSpPr>
            <a:spLocks noGrp="1"/>
          </p:cNvSpPr>
          <p:nvPr>
            <p:ph sz="quarter" idx="10"/>
          </p:nvPr>
        </p:nvSpPr>
        <p:spPr/>
        <p:txBody>
          <a:bodyPr/>
          <a:lstStyle/>
          <a:p>
            <a:endParaRPr lang="en-GB"/>
          </a:p>
        </p:txBody>
      </p:sp>
      <p:graphicFrame>
        <p:nvGraphicFramePr>
          <p:cNvPr id="11" name="Table 8">
            <a:extLst>
              <a:ext uri="{FF2B5EF4-FFF2-40B4-BE49-F238E27FC236}">
                <a16:creationId xmlns:a16="http://schemas.microsoft.com/office/drawing/2014/main" id="{694F30E0-532D-4157-9913-F07298C5898E}"/>
              </a:ext>
            </a:extLst>
          </p:cNvPr>
          <p:cNvGraphicFramePr>
            <a:graphicFrameLocks noGrp="1"/>
          </p:cNvGraphicFramePr>
          <p:nvPr>
            <p:extLst/>
          </p:nvPr>
        </p:nvGraphicFramePr>
        <p:xfrm>
          <a:off x="371364" y="1696164"/>
          <a:ext cx="5940660" cy="4541148"/>
        </p:xfrm>
        <a:graphic>
          <a:graphicData uri="http://schemas.openxmlformats.org/drawingml/2006/table">
            <a:tbl>
              <a:tblPr firstRow="1" bandRow="1">
                <a:tableStyleId>{5C22544A-7EE6-4342-B048-85BDC9FD1C3A}</a:tableStyleId>
              </a:tblPr>
              <a:tblGrid>
                <a:gridCol w="1980220">
                  <a:extLst>
                    <a:ext uri="{9D8B030D-6E8A-4147-A177-3AD203B41FA5}">
                      <a16:colId xmlns:a16="http://schemas.microsoft.com/office/drawing/2014/main" val="3117942481"/>
                    </a:ext>
                  </a:extLst>
                </a:gridCol>
                <a:gridCol w="1980220">
                  <a:extLst>
                    <a:ext uri="{9D8B030D-6E8A-4147-A177-3AD203B41FA5}">
                      <a16:colId xmlns:a16="http://schemas.microsoft.com/office/drawing/2014/main" val="1861380936"/>
                    </a:ext>
                  </a:extLst>
                </a:gridCol>
                <a:gridCol w="1980220">
                  <a:extLst>
                    <a:ext uri="{9D8B030D-6E8A-4147-A177-3AD203B41FA5}">
                      <a16:colId xmlns:a16="http://schemas.microsoft.com/office/drawing/2014/main" val="1414151857"/>
                    </a:ext>
                  </a:extLst>
                </a:gridCol>
              </a:tblGrid>
              <a:tr h="1508972">
                <a:tc gridSpan="3">
                  <a:txBody>
                    <a:bodyPr/>
                    <a:lstStyle/>
                    <a:p>
                      <a:pPr algn="ctr" fontAlgn="b"/>
                      <a:r>
                        <a:rPr lang="en-ZA" sz="1800" b="1" i="0" u="none" strike="noStrike" dirty="0">
                          <a:solidFill>
                            <a:schemeClr val="accent6">
                              <a:lumMod val="85000"/>
                              <a:lumOff val="15000"/>
                            </a:schemeClr>
                          </a:solidFill>
                          <a:effectLst/>
                          <a:latin typeface="Arial" panose="020B0604020202020204" pitchFamily="34" charset="0"/>
                        </a:rPr>
                        <a:t>BREAKDOWN OF 2021 NEWLY ELECTED COUNCILLORS (PR, Ward &amp; Independents)</a:t>
                      </a:r>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518278684"/>
                  </a:ext>
                </a:extLst>
              </a:tr>
              <a:tr h="1505632">
                <a:tc>
                  <a:txBody>
                    <a:bodyPr/>
                    <a:lstStyle/>
                    <a:p>
                      <a:r>
                        <a:rPr lang="en-US" dirty="0">
                          <a:solidFill>
                            <a:schemeClr val="accent6">
                              <a:lumMod val="85000"/>
                              <a:lumOff val="15000"/>
                            </a:schemeClr>
                          </a:solidFill>
                        </a:rPr>
                        <a:t>PR Cllrs</a:t>
                      </a:r>
                    </a:p>
                  </a:txBody>
                  <a:tcPr/>
                </a:tc>
                <a:tc>
                  <a:txBody>
                    <a:bodyPr/>
                    <a:lstStyle/>
                    <a:p>
                      <a:r>
                        <a:rPr lang="en-US" dirty="0">
                          <a:solidFill>
                            <a:schemeClr val="accent6">
                              <a:lumMod val="85000"/>
                              <a:lumOff val="15000"/>
                            </a:schemeClr>
                          </a:solidFill>
                        </a:rPr>
                        <a:t>Ward Cllrs</a:t>
                      </a:r>
                    </a:p>
                  </a:txBody>
                  <a:tcPr/>
                </a:tc>
                <a:tc>
                  <a:txBody>
                    <a:bodyPr/>
                    <a:lstStyle/>
                    <a:p>
                      <a:r>
                        <a:rPr lang="en-US" dirty="0">
                          <a:solidFill>
                            <a:schemeClr val="accent6">
                              <a:lumMod val="85000"/>
                              <a:lumOff val="15000"/>
                            </a:schemeClr>
                          </a:solidFill>
                        </a:rPr>
                        <a:t>Independents</a:t>
                      </a:r>
                    </a:p>
                  </a:txBody>
                  <a:tcPr/>
                </a:tc>
                <a:extLst>
                  <a:ext uri="{0D108BD9-81ED-4DB2-BD59-A6C34878D82A}">
                    <a16:rowId xmlns:a16="http://schemas.microsoft.com/office/drawing/2014/main" val="3405182414"/>
                  </a:ext>
                </a:extLst>
              </a:tr>
              <a:tr h="1526544">
                <a:tc>
                  <a:txBody>
                    <a:bodyPr/>
                    <a:lstStyle/>
                    <a:p>
                      <a:r>
                        <a:rPr lang="en-US" dirty="0">
                          <a:solidFill>
                            <a:schemeClr val="accent6">
                              <a:lumMod val="85000"/>
                              <a:lumOff val="15000"/>
                            </a:schemeClr>
                          </a:solidFill>
                        </a:rPr>
                        <a:t>5006</a:t>
                      </a:r>
                    </a:p>
                  </a:txBody>
                  <a:tcPr/>
                </a:tc>
                <a:tc>
                  <a:txBody>
                    <a:bodyPr/>
                    <a:lstStyle/>
                    <a:p>
                      <a:r>
                        <a:rPr lang="en-US" dirty="0">
                          <a:solidFill>
                            <a:schemeClr val="accent6">
                              <a:lumMod val="85000"/>
                              <a:lumOff val="15000"/>
                            </a:schemeClr>
                          </a:solidFill>
                        </a:rPr>
                        <a:t>4416</a:t>
                      </a:r>
                    </a:p>
                  </a:txBody>
                  <a:tcPr/>
                </a:tc>
                <a:tc>
                  <a:txBody>
                    <a:bodyPr/>
                    <a:lstStyle/>
                    <a:p>
                      <a:r>
                        <a:rPr lang="en-US" dirty="0">
                          <a:solidFill>
                            <a:schemeClr val="accent6">
                              <a:lumMod val="85000"/>
                              <a:lumOff val="15000"/>
                            </a:schemeClr>
                          </a:solidFill>
                        </a:rPr>
                        <a:t>51</a:t>
                      </a:r>
                    </a:p>
                  </a:txBody>
                  <a:tcPr/>
                </a:tc>
                <a:extLst>
                  <a:ext uri="{0D108BD9-81ED-4DB2-BD59-A6C34878D82A}">
                    <a16:rowId xmlns:a16="http://schemas.microsoft.com/office/drawing/2014/main" val="888752454"/>
                  </a:ext>
                </a:extLst>
              </a:tr>
            </a:tbl>
          </a:graphicData>
        </a:graphic>
      </p:graphicFrame>
      <p:sp>
        <p:nvSpPr>
          <p:cNvPr id="9" name="TextBox 8">
            <a:extLst>
              <a:ext uri="{FF2B5EF4-FFF2-40B4-BE49-F238E27FC236}">
                <a16:creationId xmlns:a16="http://schemas.microsoft.com/office/drawing/2014/main" id="{2331C21A-85A2-4BC9-8C18-C6FD8CFF6BBC}"/>
              </a:ext>
            </a:extLst>
          </p:cNvPr>
          <p:cNvSpPr txBox="1"/>
          <p:nvPr/>
        </p:nvSpPr>
        <p:spPr>
          <a:xfrm>
            <a:off x="371364" y="1177815"/>
            <a:ext cx="9397044" cy="646331"/>
          </a:xfrm>
          <a:prstGeom prst="rect">
            <a:avLst/>
          </a:prstGeom>
          <a:noFill/>
        </p:spPr>
        <p:txBody>
          <a:bodyPr wrap="square" rtlCol="0">
            <a:spAutoFit/>
          </a:bodyPr>
          <a:lstStyle/>
          <a:p>
            <a:r>
              <a:rPr lang="en-US" dirty="0">
                <a:solidFill>
                  <a:srgbClr val="000000">
                    <a:lumMod val="85000"/>
                    <a:lumOff val="15000"/>
                  </a:srgbClr>
                </a:solidFill>
              </a:rPr>
              <a:t>Post the 2021 LGE, a total of 9473 new councillors elected as gazette by the IEC as follows:</a:t>
            </a:r>
          </a:p>
        </p:txBody>
      </p:sp>
      <p:graphicFrame>
        <p:nvGraphicFramePr>
          <p:cNvPr id="15" name="Chart 14">
            <a:extLst>
              <a:ext uri="{FF2B5EF4-FFF2-40B4-BE49-F238E27FC236}">
                <a16:creationId xmlns:a16="http://schemas.microsoft.com/office/drawing/2014/main" id="{8E61AF87-9921-4686-973A-BE3D36074B7B}"/>
              </a:ext>
            </a:extLst>
          </p:cNvPr>
          <p:cNvGraphicFramePr>
            <a:graphicFrameLocks/>
          </p:cNvGraphicFramePr>
          <p:nvPr>
            <p:extLst/>
          </p:nvPr>
        </p:nvGraphicFramePr>
        <p:xfrm>
          <a:off x="6551842" y="1683175"/>
          <a:ext cx="5292588" cy="4718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48054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2559"/>
            <a:ext cx="10972800" cy="385762"/>
          </a:xfrm>
        </p:spPr>
        <p:txBody>
          <a:bodyPr>
            <a:noAutofit/>
          </a:bodyPr>
          <a:lstStyle/>
          <a:p>
            <a:r>
              <a:rPr lang="en-GB" sz="2800" dirty="0"/>
              <a:t/>
            </a:r>
            <a:br>
              <a:rPr lang="en-GB" sz="2800" dirty="0"/>
            </a:br>
            <a:r>
              <a:rPr lang="en-GB" sz="2800" dirty="0" smtClean="0"/>
              <a:t>CALIBRE OF COUNCILLORS</a:t>
            </a:r>
            <a:r>
              <a:rPr lang="en-ZA" sz="2800" dirty="0" smtClean="0"/>
              <a:t>:</a:t>
            </a:r>
            <a:r>
              <a:rPr lang="en-ZA" sz="2800" dirty="0"/>
              <a:t/>
            </a:r>
            <a:br>
              <a:rPr lang="en-ZA" sz="2800" dirty="0"/>
            </a:br>
            <a:r>
              <a:rPr lang="en-ZA" sz="2800" dirty="0"/>
              <a:t>AGE PROFILE</a:t>
            </a:r>
            <a:r>
              <a:rPr lang="en-ZA" sz="2800" dirty="0">
                <a:highlight>
                  <a:srgbClr val="FFFF00"/>
                </a:highlight>
              </a:rPr>
              <a:t/>
            </a:r>
            <a:br>
              <a:rPr lang="en-ZA" sz="2800" dirty="0">
                <a:highlight>
                  <a:srgbClr val="FFFF00"/>
                </a:highlight>
              </a:rPr>
            </a:br>
            <a:endParaRPr lang="en-ZA" sz="2800" dirty="0">
              <a:highlight>
                <a:srgbClr val="FFFF00"/>
              </a:highlight>
            </a:endParaRPr>
          </a:p>
        </p:txBody>
      </p:sp>
      <p:sp>
        <p:nvSpPr>
          <p:cNvPr id="3" name="Text Placeholder 2"/>
          <p:cNvSpPr>
            <a:spLocks noGrp="1"/>
          </p:cNvSpPr>
          <p:nvPr>
            <p:ph sz="quarter" idx="10"/>
          </p:nvPr>
        </p:nvSpPr>
        <p:spPr/>
        <p:txBody>
          <a:bodyPr>
            <a:noAutofit/>
          </a:bodyPr>
          <a:lstStyle/>
          <a:p>
            <a:pPr algn="just"/>
            <a:endParaRPr lang="en-ZA" sz="1800" b="1" dirty="0"/>
          </a:p>
          <a:p>
            <a:pPr marL="0" indent="0" algn="just">
              <a:buNone/>
            </a:pPr>
            <a:endParaRPr lang="en-US" sz="1800" b="1" dirty="0"/>
          </a:p>
        </p:txBody>
      </p:sp>
      <p:graphicFrame>
        <p:nvGraphicFramePr>
          <p:cNvPr id="5" name="Table 5">
            <a:extLst>
              <a:ext uri="{FF2B5EF4-FFF2-40B4-BE49-F238E27FC236}">
                <a16:creationId xmlns:a16="http://schemas.microsoft.com/office/drawing/2014/main" id="{1798856F-EE62-40B3-A844-C32BD48D1F5E}"/>
              </a:ext>
            </a:extLst>
          </p:cNvPr>
          <p:cNvGraphicFramePr>
            <a:graphicFrameLocks noGrp="1"/>
          </p:cNvGraphicFramePr>
          <p:nvPr>
            <p:extLst>
              <p:ext uri="{D42A27DB-BD31-4B8C-83A1-F6EECF244321}">
                <p14:modId xmlns:p14="http://schemas.microsoft.com/office/powerpoint/2010/main" val="304184984"/>
              </p:ext>
            </p:extLst>
          </p:nvPr>
        </p:nvGraphicFramePr>
        <p:xfrm>
          <a:off x="983431" y="1135316"/>
          <a:ext cx="10225137" cy="4996422"/>
        </p:xfrm>
        <a:graphic>
          <a:graphicData uri="http://schemas.openxmlformats.org/drawingml/2006/table">
            <a:tbl>
              <a:tblPr firstRow="1" bandRow="1">
                <a:tableStyleId>{5C22544A-7EE6-4342-B048-85BDC9FD1C3A}</a:tableStyleId>
              </a:tblPr>
              <a:tblGrid>
                <a:gridCol w="3408379">
                  <a:extLst>
                    <a:ext uri="{9D8B030D-6E8A-4147-A177-3AD203B41FA5}">
                      <a16:colId xmlns:a16="http://schemas.microsoft.com/office/drawing/2014/main" val="90111957"/>
                    </a:ext>
                  </a:extLst>
                </a:gridCol>
                <a:gridCol w="3408379">
                  <a:extLst>
                    <a:ext uri="{9D8B030D-6E8A-4147-A177-3AD203B41FA5}">
                      <a16:colId xmlns:a16="http://schemas.microsoft.com/office/drawing/2014/main" val="2696613347"/>
                    </a:ext>
                  </a:extLst>
                </a:gridCol>
                <a:gridCol w="3408379">
                  <a:extLst>
                    <a:ext uri="{9D8B030D-6E8A-4147-A177-3AD203B41FA5}">
                      <a16:colId xmlns:a16="http://schemas.microsoft.com/office/drawing/2014/main" val="1432579969"/>
                    </a:ext>
                  </a:extLst>
                </a:gridCol>
              </a:tblGrid>
              <a:tr h="555158">
                <a:tc>
                  <a:txBody>
                    <a:bodyPr/>
                    <a:lstStyle/>
                    <a:p>
                      <a:r>
                        <a:rPr lang="en-US" sz="1800" dirty="0">
                          <a:solidFill>
                            <a:schemeClr val="accent6"/>
                          </a:solidFill>
                        </a:rPr>
                        <a:t>Age Band</a:t>
                      </a:r>
                    </a:p>
                  </a:txBody>
                  <a:tcPr/>
                </a:tc>
                <a:tc>
                  <a:txBody>
                    <a:bodyPr/>
                    <a:lstStyle/>
                    <a:p>
                      <a:r>
                        <a:rPr lang="en-US" sz="1800" dirty="0">
                          <a:solidFill>
                            <a:schemeClr val="accent6"/>
                          </a:solidFill>
                        </a:rPr>
                        <a:t>Councillors Count</a:t>
                      </a:r>
                    </a:p>
                  </a:txBody>
                  <a:tcPr/>
                </a:tc>
                <a:tc>
                  <a:txBody>
                    <a:bodyPr/>
                    <a:lstStyle/>
                    <a:p>
                      <a:r>
                        <a:rPr lang="en-US" sz="1800" dirty="0">
                          <a:solidFill>
                            <a:schemeClr val="accent6"/>
                          </a:solidFill>
                        </a:rPr>
                        <a:t>%</a:t>
                      </a:r>
                    </a:p>
                  </a:txBody>
                  <a:tcPr/>
                </a:tc>
                <a:extLst>
                  <a:ext uri="{0D108BD9-81ED-4DB2-BD59-A6C34878D82A}">
                    <a16:rowId xmlns:a16="http://schemas.microsoft.com/office/drawing/2014/main" val="2342831145"/>
                  </a:ext>
                </a:extLst>
              </a:tr>
              <a:tr h="555158">
                <a:tc>
                  <a:txBody>
                    <a:bodyPr/>
                    <a:lstStyle/>
                    <a:p>
                      <a:r>
                        <a:rPr lang="en-US" sz="1800" dirty="0">
                          <a:solidFill>
                            <a:schemeClr val="accent6"/>
                          </a:solidFill>
                        </a:rPr>
                        <a:t>20-29 </a:t>
                      </a:r>
                    </a:p>
                  </a:txBody>
                  <a:tcPr/>
                </a:tc>
                <a:tc>
                  <a:txBody>
                    <a:bodyPr/>
                    <a:lstStyle/>
                    <a:p>
                      <a:pPr algn="ctr"/>
                      <a:r>
                        <a:rPr lang="en-US" sz="1800" b="0" dirty="0">
                          <a:solidFill>
                            <a:schemeClr val="accent6"/>
                          </a:solidFill>
                        </a:rPr>
                        <a:t>398</a:t>
                      </a:r>
                    </a:p>
                  </a:txBody>
                  <a:tcPr/>
                </a:tc>
                <a:tc>
                  <a:txBody>
                    <a:bodyPr/>
                    <a:lstStyle/>
                    <a:p>
                      <a:pPr algn="ctr"/>
                      <a:r>
                        <a:rPr lang="en-US" sz="1800" b="0" dirty="0">
                          <a:solidFill>
                            <a:schemeClr val="accent6"/>
                          </a:solidFill>
                        </a:rPr>
                        <a:t>4.20%</a:t>
                      </a:r>
                    </a:p>
                  </a:txBody>
                  <a:tcPr/>
                </a:tc>
                <a:extLst>
                  <a:ext uri="{0D108BD9-81ED-4DB2-BD59-A6C34878D82A}">
                    <a16:rowId xmlns:a16="http://schemas.microsoft.com/office/drawing/2014/main" val="1047429442"/>
                  </a:ext>
                </a:extLst>
              </a:tr>
              <a:tr h="555158">
                <a:tc>
                  <a:txBody>
                    <a:bodyPr/>
                    <a:lstStyle/>
                    <a:p>
                      <a:r>
                        <a:rPr lang="en-US" sz="1800" dirty="0">
                          <a:solidFill>
                            <a:schemeClr val="accent6"/>
                          </a:solidFill>
                        </a:rPr>
                        <a:t>30-39</a:t>
                      </a:r>
                    </a:p>
                  </a:txBody>
                  <a:tcPr/>
                </a:tc>
                <a:tc>
                  <a:txBody>
                    <a:bodyPr/>
                    <a:lstStyle/>
                    <a:p>
                      <a:pPr algn="ctr"/>
                      <a:r>
                        <a:rPr lang="en-US" sz="1800" b="0" dirty="0">
                          <a:solidFill>
                            <a:schemeClr val="accent6"/>
                          </a:solidFill>
                        </a:rPr>
                        <a:t>2571</a:t>
                      </a:r>
                    </a:p>
                  </a:txBody>
                  <a:tcPr/>
                </a:tc>
                <a:tc>
                  <a:txBody>
                    <a:bodyPr/>
                    <a:lstStyle/>
                    <a:p>
                      <a:pPr algn="ctr"/>
                      <a:r>
                        <a:rPr lang="en-US" sz="1800" b="0" dirty="0">
                          <a:solidFill>
                            <a:schemeClr val="accent6"/>
                          </a:solidFill>
                        </a:rPr>
                        <a:t>27.14%</a:t>
                      </a:r>
                    </a:p>
                  </a:txBody>
                  <a:tcPr/>
                </a:tc>
                <a:extLst>
                  <a:ext uri="{0D108BD9-81ED-4DB2-BD59-A6C34878D82A}">
                    <a16:rowId xmlns:a16="http://schemas.microsoft.com/office/drawing/2014/main" val="93479382"/>
                  </a:ext>
                </a:extLst>
              </a:tr>
              <a:tr h="555158">
                <a:tc>
                  <a:txBody>
                    <a:bodyPr/>
                    <a:lstStyle/>
                    <a:p>
                      <a:r>
                        <a:rPr lang="en-US" sz="1800" dirty="0">
                          <a:solidFill>
                            <a:schemeClr val="accent6"/>
                          </a:solidFill>
                        </a:rPr>
                        <a:t>40-49</a:t>
                      </a:r>
                    </a:p>
                  </a:txBody>
                  <a:tcPr/>
                </a:tc>
                <a:tc>
                  <a:txBody>
                    <a:bodyPr/>
                    <a:lstStyle/>
                    <a:p>
                      <a:pPr algn="ctr"/>
                      <a:r>
                        <a:rPr lang="en-US" sz="1800" b="0" dirty="0">
                          <a:solidFill>
                            <a:schemeClr val="accent6"/>
                          </a:solidFill>
                        </a:rPr>
                        <a:t>3273</a:t>
                      </a:r>
                    </a:p>
                  </a:txBody>
                  <a:tcPr/>
                </a:tc>
                <a:tc>
                  <a:txBody>
                    <a:bodyPr/>
                    <a:lstStyle/>
                    <a:p>
                      <a:pPr algn="ctr"/>
                      <a:r>
                        <a:rPr lang="en-US" sz="1800" b="0" dirty="0">
                          <a:solidFill>
                            <a:schemeClr val="accent6"/>
                          </a:solidFill>
                        </a:rPr>
                        <a:t>34.55%</a:t>
                      </a:r>
                    </a:p>
                  </a:txBody>
                  <a:tcPr/>
                </a:tc>
                <a:extLst>
                  <a:ext uri="{0D108BD9-81ED-4DB2-BD59-A6C34878D82A}">
                    <a16:rowId xmlns:a16="http://schemas.microsoft.com/office/drawing/2014/main" val="857475936"/>
                  </a:ext>
                </a:extLst>
              </a:tr>
              <a:tr h="555158">
                <a:tc>
                  <a:txBody>
                    <a:bodyPr/>
                    <a:lstStyle/>
                    <a:p>
                      <a:r>
                        <a:rPr lang="en-US" sz="1800" dirty="0">
                          <a:solidFill>
                            <a:schemeClr val="accent6"/>
                          </a:solidFill>
                        </a:rPr>
                        <a:t>50-59</a:t>
                      </a:r>
                    </a:p>
                  </a:txBody>
                  <a:tcPr/>
                </a:tc>
                <a:tc>
                  <a:txBody>
                    <a:bodyPr/>
                    <a:lstStyle/>
                    <a:p>
                      <a:pPr algn="ctr"/>
                      <a:r>
                        <a:rPr lang="en-US" sz="1800" b="0" dirty="0">
                          <a:solidFill>
                            <a:schemeClr val="accent6"/>
                          </a:solidFill>
                        </a:rPr>
                        <a:t>2223</a:t>
                      </a:r>
                    </a:p>
                  </a:txBody>
                  <a:tcPr/>
                </a:tc>
                <a:tc>
                  <a:txBody>
                    <a:bodyPr/>
                    <a:lstStyle/>
                    <a:p>
                      <a:pPr algn="ctr"/>
                      <a:r>
                        <a:rPr lang="en-US" sz="1800" b="0" dirty="0">
                          <a:solidFill>
                            <a:schemeClr val="accent6"/>
                          </a:solidFill>
                        </a:rPr>
                        <a:t>23.47%</a:t>
                      </a:r>
                    </a:p>
                  </a:txBody>
                  <a:tcPr/>
                </a:tc>
                <a:extLst>
                  <a:ext uri="{0D108BD9-81ED-4DB2-BD59-A6C34878D82A}">
                    <a16:rowId xmlns:a16="http://schemas.microsoft.com/office/drawing/2014/main" val="3718440454"/>
                  </a:ext>
                </a:extLst>
              </a:tr>
              <a:tr h="555158">
                <a:tc>
                  <a:txBody>
                    <a:bodyPr/>
                    <a:lstStyle/>
                    <a:p>
                      <a:r>
                        <a:rPr lang="en-US" sz="1800" dirty="0">
                          <a:solidFill>
                            <a:schemeClr val="accent6"/>
                          </a:solidFill>
                        </a:rPr>
                        <a:t>60-69</a:t>
                      </a:r>
                    </a:p>
                  </a:txBody>
                  <a:tcPr/>
                </a:tc>
                <a:tc>
                  <a:txBody>
                    <a:bodyPr/>
                    <a:lstStyle/>
                    <a:p>
                      <a:pPr algn="ctr"/>
                      <a:r>
                        <a:rPr lang="en-US" sz="1800" b="0" dirty="0">
                          <a:solidFill>
                            <a:schemeClr val="accent6"/>
                          </a:solidFill>
                        </a:rPr>
                        <a:t>883</a:t>
                      </a:r>
                    </a:p>
                  </a:txBody>
                  <a:tcPr/>
                </a:tc>
                <a:tc>
                  <a:txBody>
                    <a:bodyPr/>
                    <a:lstStyle/>
                    <a:p>
                      <a:pPr algn="ctr"/>
                      <a:r>
                        <a:rPr lang="en-US" sz="1800" b="0" dirty="0">
                          <a:solidFill>
                            <a:schemeClr val="accent6"/>
                          </a:solidFill>
                        </a:rPr>
                        <a:t>9.32%</a:t>
                      </a:r>
                    </a:p>
                  </a:txBody>
                  <a:tcPr/>
                </a:tc>
                <a:extLst>
                  <a:ext uri="{0D108BD9-81ED-4DB2-BD59-A6C34878D82A}">
                    <a16:rowId xmlns:a16="http://schemas.microsoft.com/office/drawing/2014/main" val="3245828206"/>
                  </a:ext>
                </a:extLst>
              </a:tr>
              <a:tr h="555158">
                <a:tc>
                  <a:txBody>
                    <a:bodyPr/>
                    <a:lstStyle/>
                    <a:p>
                      <a:r>
                        <a:rPr lang="en-US" sz="1800" dirty="0">
                          <a:solidFill>
                            <a:schemeClr val="accent6"/>
                          </a:solidFill>
                        </a:rPr>
                        <a:t>70-79</a:t>
                      </a:r>
                    </a:p>
                  </a:txBody>
                  <a:tcPr/>
                </a:tc>
                <a:tc>
                  <a:txBody>
                    <a:bodyPr/>
                    <a:lstStyle/>
                    <a:p>
                      <a:pPr algn="ctr"/>
                      <a:r>
                        <a:rPr lang="en-US" sz="1800" b="0" dirty="0">
                          <a:solidFill>
                            <a:schemeClr val="accent6"/>
                          </a:solidFill>
                        </a:rPr>
                        <a:t>121</a:t>
                      </a:r>
                    </a:p>
                  </a:txBody>
                  <a:tcPr/>
                </a:tc>
                <a:tc>
                  <a:txBody>
                    <a:bodyPr/>
                    <a:lstStyle/>
                    <a:p>
                      <a:pPr algn="ctr"/>
                      <a:r>
                        <a:rPr lang="en-US" sz="1800" b="0" dirty="0">
                          <a:solidFill>
                            <a:schemeClr val="accent6"/>
                          </a:solidFill>
                        </a:rPr>
                        <a:t>1.28%</a:t>
                      </a:r>
                    </a:p>
                  </a:txBody>
                  <a:tcPr/>
                </a:tc>
                <a:extLst>
                  <a:ext uri="{0D108BD9-81ED-4DB2-BD59-A6C34878D82A}">
                    <a16:rowId xmlns:a16="http://schemas.microsoft.com/office/drawing/2014/main" val="1021153830"/>
                  </a:ext>
                </a:extLst>
              </a:tr>
              <a:tr h="555158">
                <a:tc>
                  <a:txBody>
                    <a:bodyPr/>
                    <a:lstStyle/>
                    <a:p>
                      <a:r>
                        <a:rPr lang="en-US" sz="1800" dirty="0">
                          <a:solidFill>
                            <a:schemeClr val="accent6"/>
                          </a:solidFill>
                        </a:rPr>
                        <a:t>80+</a:t>
                      </a:r>
                    </a:p>
                  </a:txBody>
                  <a:tcPr/>
                </a:tc>
                <a:tc>
                  <a:txBody>
                    <a:bodyPr/>
                    <a:lstStyle/>
                    <a:p>
                      <a:pPr algn="ctr"/>
                      <a:r>
                        <a:rPr lang="en-US" sz="1800" b="0" dirty="0">
                          <a:solidFill>
                            <a:schemeClr val="accent6"/>
                          </a:solidFill>
                        </a:rPr>
                        <a:t>4</a:t>
                      </a:r>
                    </a:p>
                  </a:txBody>
                  <a:tcPr/>
                </a:tc>
                <a:tc>
                  <a:txBody>
                    <a:bodyPr/>
                    <a:lstStyle/>
                    <a:p>
                      <a:pPr algn="ctr"/>
                      <a:r>
                        <a:rPr lang="en-US" sz="1800" b="0" dirty="0">
                          <a:solidFill>
                            <a:schemeClr val="accent6"/>
                          </a:solidFill>
                        </a:rPr>
                        <a:t>0.04%</a:t>
                      </a:r>
                    </a:p>
                  </a:txBody>
                  <a:tcPr/>
                </a:tc>
                <a:extLst>
                  <a:ext uri="{0D108BD9-81ED-4DB2-BD59-A6C34878D82A}">
                    <a16:rowId xmlns:a16="http://schemas.microsoft.com/office/drawing/2014/main" val="1665163188"/>
                  </a:ext>
                </a:extLst>
              </a:tr>
              <a:tr h="555158">
                <a:tc>
                  <a:txBody>
                    <a:bodyPr/>
                    <a:lstStyle/>
                    <a:p>
                      <a:r>
                        <a:rPr lang="en-US" sz="1800" dirty="0">
                          <a:solidFill>
                            <a:schemeClr val="accent6"/>
                          </a:solidFill>
                        </a:rPr>
                        <a:t>Total</a:t>
                      </a:r>
                    </a:p>
                  </a:txBody>
                  <a:tcPr/>
                </a:tc>
                <a:tc>
                  <a:txBody>
                    <a:bodyPr/>
                    <a:lstStyle/>
                    <a:p>
                      <a:pPr algn="ctr"/>
                      <a:r>
                        <a:rPr lang="en-US" sz="1800" b="1" dirty="0">
                          <a:solidFill>
                            <a:schemeClr val="accent6"/>
                          </a:solidFill>
                        </a:rPr>
                        <a:t>9473</a:t>
                      </a:r>
                    </a:p>
                  </a:txBody>
                  <a:tcPr/>
                </a:tc>
                <a:tc>
                  <a:txBody>
                    <a:bodyPr/>
                    <a:lstStyle/>
                    <a:p>
                      <a:pPr algn="ctr"/>
                      <a:r>
                        <a:rPr lang="en-US" sz="1800" b="1" dirty="0">
                          <a:solidFill>
                            <a:schemeClr val="accent6"/>
                          </a:solidFill>
                        </a:rPr>
                        <a:t>100%</a:t>
                      </a:r>
                    </a:p>
                  </a:txBody>
                  <a:tcPr/>
                </a:tc>
                <a:extLst>
                  <a:ext uri="{0D108BD9-81ED-4DB2-BD59-A6C34878D82A}">
                    <a16:rowId xmlns:a16="http://schemas.microsoft.com/office/drawing/2014/main" val="1352987099"/>
                  </a:ext>
                </a:extLst>
              </a:tr>
            </a:tbl>
          </a:graphicData>
        </a:graphic>
      </p:graphicFrame>
    </p:spTree>
    <p:extLst>
      <p:ext uri="{BB962C8B-B14F-4D97-AF65-F5344CB8AC3E}">
        <p14:creationId xmlns:p14="http://schemas.microsoft.com/office/powerpoint/2010/main" val="2790257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99CDFB-A3C3-4454-A432-A56869BF19BE}"/>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7</a:t>
            </a:fld>
            <a:endParaRPr lang="en-US" dirty="0">
              <a:solidFill>
                <a:prstClr val="black"/>
              </a:solidFill>
            </a:endParaRPr>
          </a:p>
        </p:txBody>
      </p:sp>
      <p:graphicFrame>
        <p:nvGraphicFramePr>
          <p:cNvPr id="5" name="Chart 4">
            <a:extLst>
              <a:ext uri="{FF2B5EF4-FFF2-40B4-BE49-F238E27FC236}">
                <a16:creationId xmlns:a16="http://schemas.microsoft.com/office/drawing/2014/main" id="{74D9C6AA-57CB-4EDE-8AC5-0373742F9DAF}"/>
              </a:ext>
            </a:extLst>
          </p:cNvPr>
          <p:cNvGraphicFramePr/>
          <p:nvPr>
            <p:extLst>
              <p:ext uri="{D42A27DB-BD31-4B8C-83A1-F6EECF244321}">
                <p14:modId xmlns:p14="http://schemas.microsoft.com/office/powerpoint/2010/main" val="498406876"/>
              </p:ext>
            </p:extLst>
          </p:nvPr>
        </p:nvGraphicFramePr>
        <p:xfrm>
          <a:off x="384313" y="1008821"/>
          <a:ext cx="11634967" cy="500816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B94A9CF-BBBD-4BCA-A569-CEF61755B388}"/>
              </a:ext>
            </a:extLst>
          </p:cNvPr>
          <p:cNvSpPr txBox="1"/>
          <p:nvPr/>
        </p:nvSpPr>
        <p:spPr>
          <a:xfrm>
            <a:off x="2234264" y="1400650"/>
            <a:ext cx="7935063" cy="400110"/>
          </a:xfrm>
          <a:prstGeom prst="rect">
            <a:avLst/>
          </a:prstGeom>
          <a:noFill/>
        </p:spPr>
        <p:txBody>
          <a:bodyPr wrap="square" rtlCol="0">
            <a:spAutoFit/>
          </a:bodyPr>
          <a:lstStyle/>
          <a:p>
            <a:pPr algn="ctr"/>
            <a:r>
              <a:rPr lang="en-ZA" sz="2000" b="1" dirty="0" smtClean="0">
                <a:solidFill>
                  <a:schemeClr val="accent6"/>
                </a:solidFill>
              </a:rPr>
              <a:t>Audited </a:t>
            </a:r>
            <a:r>
              <a:rPr lang="en-ZA" sz="2000" b="1" dirty="0">
                <a:solidFill>
                  <a:schemeClr val="accent6"/>
                </a:solidFill>
              </a:rPr>
              <a:t>Performance of the Predetermined Objectives</a:t>
            </a:r>
            <a:endParaRPr lang="en-GB" sz="2000" b="1" dirty="0">
              <a:solidFill>
                <a:schemeClr val="accent6"/>
              </a:solidFill>
            </a:endParaRPr>
          </a:p>
        </p:txBody>
      </p:sp>
      <p:sp>
        <p:nvSpPr>
          <p:cNvPr id="8" name="TextBox 7">
            <a:extLst>
              <a:ext uri="{FF2B5EF4-FFF2-40B4-BE49-F238E27FC236}">
                <a16:creationId xmlns:a16="http://schemas.microsoft.com/office/drawing/2014/main" id="{A5845DF4-1509-BA42-9CEC-026B396B2452}"/>
              </a:ext>
            </a:extLst>
          </p:cNvPr>
          <p:cNvSpPr txBox="1"/>
          <p:nvPr/>
        </p:nvSpPr>
        <p:spPr>
          <a:xfrm>
            <a:off x="2186909" y="459664"/>
            <a:ext cx="7982418" cy="523220"/>
          </a:xfrm>
          <a:prstGeom prst="rect">
            <a:avLst/>
          </a:prstGeom>
          <a:noFill/>
        </p:spPr>
        <p:txBody>
          <a:bodyPr wrap="square" rtlCol="0">
            <a:spAutoFit/>
          </a:bodyPr>
          <a:lstStyle/>
          <a:p>
            <a:pPr algn="ctr"/>
            <a:r>
              <a:rPr lang="en-US" sz="2800" b="1" dirty="0">
                <a:latin typeface="+mj-lt"/>
              </a:rPr>
              <a:t>AUDIT </a:t>
            </a:r>
            <a:r>
              <a:rPr lang="en-US" sz="2800" b="1" dirty="0" smtClean="0">
                <a:latin typeface="+mj-lt"/>
              </a:rPr>
              <a:t>OUTCOME (NON-FINANCIAL)</a:t>
            </a:r>
            <a:endParaRPr lang="en-US" sz="2800" b="1" dirty="0">
              <a:latin typeface="+mj-lt"/>
            </a:endParaRPr>
          </a:p>
        </p:txBody>
      </p:sp>
      <p:sp>
        <p:nvSpPr>
          <p:cNvPr id="6" name="Oval 5"/>
          <p:cNvSpPr/>
          <p:nvPr/>
        </p:nvSpPr>
        <p:spPr>
          <a:xfrm>
            <a:off x="9955369" y="3232597"/>
            <a:ext cx="1159099" cy="171289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1350" b="1" dirty="0">
              <a:solidFill>
                <a:prstClr val="white"/>
              </a:solidFill>
            </a:endParaRPr>
          </a:p>
        </p:txBody>
      </p:sp>
    </p:spTree>
    <p:extLst>
      <p:ext uri="{BB962C8B-B14F-4D97-AF65-F5344CB8AC3E}">
        <p14:creationId xmlns:p14="http://schemas.microsoft.com/office/powerpoint/2010/main" val="25847034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852" y="525214"/>
            <a:ext cx="10972800" cy="385762"/>
          </a:xfrm>
        </p:spPr>
        <p:txBody>
          <a:bodyPr>
            <a:normAutofit fontScale="90000"/>
          </a:bodyPr>
          <a:lstStyle/>
          <a:p>
            <a:r>
              <a:rPr lang="en-US" dirty="0" smtClean="0"/>
              <a:t>SALGA’S RESPONSE: COUNCILLOR </a:t>
            </a:r>
            <a:r>
              <a:rPr lang="en-US" dirty="0"/>
              <a:t>INDUCTION </a:t>
            </a:r>
          </a:p>
        </p:txBody>
      </p:sp>
      <p:sp>
        <p:nvSpPr>
          <p:cNvPr id="4" name="Rectangle 3"/>
          <p:cNvSpPr/>
          <p:nvPr/>
        </p:nvSpPr>
        <p:spPr>
          <a:xfrm>
            <a:off x="227348" y="1105238"/>
            <a:ext cx="11737304" cy="1477328"/>
          </a:xfrm>
          <a:prstGeom prst="rect">
            <a:avLst/>
          </a:prstGeom>
        </p:spPr>
        <p:txBody>
          <a:bodyPr wrap="square">
            <a:spAutoFit/>
          </a:bodyPr>
          <a:lstStyle/>
          <a:p>
            <a:pPr>
              <a:defRPr/>
            </a:pPr>
            <a:r>
              <a:rPr lang="en-US" dirty="0">
                <a:solidFill>
                  <a:srgbClr val="000000"/>
                </a:solidFill>
              </a:rPr>
              <a:t>As a multi-stakeholder driven capacity building programme, the  Integrated Councillor Induction Programme (ICIP) appreciates the journey of councillor induction as a first step in a series of learning interventions which is best expressed via the Inductive Learning Pathway diagram. The Inductive Learning Phase of this learning pathway is the foundational level for the Macro Learning pathway and has a 3-tier approach for inducting a councillor as outlined below:</a:t>
            </a:r>
          </a:p>
        </p:txBody>
      </p:sp>
      <p:graphicFrame>
        <p:nvGraphicFramePr>
          <p:cNvPr id="6" name="Diagram 5"/>
          <p:cNvGraphicFramePr>
            <a:graphicFrameLocks/>
          </p:cNvGraphicFramePr>
          <p:nvPr/>
        </p:nvGraphicFramePr>
        <p:xfrm>
          <a:off x="2279576" y="2492896"/>
          <a:ext cx="7416824"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Bent-Up Arrow 7"/>
          <p:cNvSpPr/>
          <p:nvPr/>
        </p:nvSpPr>
        <p:spPr>
          <a:xfrm rot="16200000">
            <a:off x="5587588" y="3169950"/>
            <a:ext cx="839470" cy="686742"/>
          </a:xfrm>
          <a:prstGeom prst="bentUpArrow">
            <a:avLst>
              <a:gd name="adj1" fmla="val 32840"/>
              <a:gd name="adj2" fmla="val 25000"/>
              <a:gd name="adj3" fmla="val 35780"/>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593042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8A30DF-E738-8A4E-8C83-CB85869320A5}"/>
              </a:ext>
            </a:extLst>
          </p:cNvPr>
          <p:cNvSpPr>
            <a:spLocks noGrp="1"/>
          </p:cNvSpPr>
          <p:nvPr>
            <p:ph type="sldNum" sz="quarter" idx="13"/>
          </p:nvPr>
        </p:nvSpPr>
        <p:spPr/>
        <p:txBody>
          <a:bodyPr/>
          <a:lstStyle/>
          <a:p>
            <a:fld id="{4CC04D4C-DC45-834A-A759-F6658CE957E3}" type="slidenum">
              <a:rPr lang="en-US" smtClean="0">
                <a:solidFill>
                  <a:srgbClr val="000000"/>
                </a:solidFill>
              </a:rPr>
              <a:pPr/>
              <a:t>71</a:t>
            </a:fld>
            <a:endParaRPr lang="en-US" dirty="0">
              <a:solidFill>
                <a:srgbClr val="000000"/>
              </a:solidFill>
            </a:endParaRPr>
          </a:p>
        </p:txBody>
      </p:sp>
      <p:pic>
        <p:nvPicPr>
          <p:cNvPr id="8" name="Picture 7" descr="A picture containing person, outdoor, standing, posing&#10;&#10;Description automatically generated">
            <a:extLst>
              <a:ext uri="{FF2B5EF4-FFF2-40B4-BE49-F238E27FC236}">
                <a16:creationId xmlns:a16="http://schemas.microsoft.com/office/drawing/2014/main" id="{1E5BB704-2831-EF4A-BA9A-DACB3EC29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5E3601FC-59D6-DB46-B0CF-C4972960F266}"/>
              </a:ext>
            </a:extLst>
          </p:cNvPr>
          <p:cNvSpPr txBox="1">
            <a:spLocks/>
          </p:cNvSpPr>
          <p:nvPr/>
        </p:nvSpPr>
        <p:spPr>
          <a:xfrm>
            <a:off x="6263899" y="1248304"/>
            <a:ext cx="5674095" cy="4111096"/>
          </a:xfrm>
          <a:prstGeom prst="rect">
            <a:avLst/>
          </a:prstGeom>
          <a:noFill/>
        </p:spPr>
        <p:txBody>
          <a:bodyPr vert="horz" lIns="91440" tIns="45720" rIns="91440" bIns="45720" rtlCol="0" anchor="ctr">
            <a:noAutofit/>
          </a:bodyPr>
          <a:lstStyle>
            <a:lvl1pPr algn="ctr" defTabSz="367383" rtl="0" eaLnBrk="1" latinLnBrk="0" hangingPunct="1">
              <a:spcBef>
                <a:spcPct val="0"/>
              </a:spcBef>
              <a:buNone/>
              <a:defRPr sz="3536" kern="1200" cap="all" baseline="0">
                <a:solidFill>
                  <a:schemeClr val="bg1"/>
                </a:solidFill>
                <a:latin typeface="+mj-lt"/>
                <a:ea typeface="+mj-ea"/>
                <a:cs typeface="+mj-cs"/>
              </a:defRPr>
            </a:lvl1pPr>
          </a:lstStyle>
          <a:p>
            <a:pPr algn="l"/>
            <a:r>
              <a:rPr lang="en-US" sz="4000" dirty="0">
                <a:solidFill>
                  <a:prstClr val="white"/>
                </a:solidFill>
              </a:rPr>
              <a:t>RECOMMENDATIONS</a:t>
            </a:r>
            <a:endParaRPr lang="en-ZA" sz="4000" b="1" dirty="0">
              <a:solidFill>
                <a:prstClr val="white"/>
              </a:solidFill>
            </a:endParaRPr>
          </a:p>
        </p:txBody>
      </p:sp>
      <p:cxnSp>
        <p:nvCxnSpPr>
          <p:cNvPr id="10" name="Straight Connector 9">
            <a:extLst>
              <a:ext uri="{FF2B5EF4-FFF2-40B4-BE49-F238E27FC236}">
                <a16:creationId xmlns:a16="http://schemas.microsoft.com/office/drawing/2014/main" id="{AF0D5D0A-C1C6-6F4C-9646-59F27FAA597F}"/>
              </a:ext>
            </a:extLst>
          </p:cNvPr>
          <p:cNvCxnSpPr/>
          <p:nvPr/>
        </p:nvCxnSpPr>
        <p:spPr>
          <a:xfrm>
            <a:off x="5969000" y="1320800"/>
            <a:ext cx="0" cy="421640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27716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a:xfrm>
            <a:off x="11534715" y="6331761"/>
            <a:ext cx="696973" cy="403554"/>
          </a:xfrm>
          <a:prstGeom prst="rect">
            <a:avLst/>
          </a:prstGeom>
        </p:spPr>
        <p:txBody>
          <a:bodyPr/>
          <a:lstStyle/>
          <a:p>
            <a:fld id="{4CC04D4C-DC45-834A-A759-F6658CE957E3}" type="slidenum">
              <a:rPr lang="en-US" smtClean="0">
                <a:solidFill>
                  <a:srgbClr val="000000"/>
                </a:solidFill>
              </a:rPr>
              <a:pPr/>
              <a:t>72</a:t>
            </a:fld>
            <a:endParaRPr lang="en-US" dirty="0">
              <a:solidFill>
                <a:srgbClr val="000000"/>
              </a:solidFill>
            </a:endParaRPr>
          </a:p>
        </p:txBody>
      </p:sp>
      <p:sp>
        <p:nvSpPr>
          <p:cNvPr id="6" name="TextBox 5"/>
          <p:cNvSpPr txBox="1"/>
          <p:nvPr/>
        </p:nvSpPr>
        <p:spPr>
          <a:xfrm>
            <a:off x="695325" y="1700809"/>
            <a:ext cx="9724411" cy="4185761"/>
          </a:xfrm>
          <a:prstGeom prst="rect">
            <a:avLst/>
          </a:prstGeom>
          <a:noFill/>
        </p:spPr>
        <p:txBody>
          <a:bodyPr wrap="square" rtlCol="0">
            <a:spAutoFit/>
          </a:bodyPr>
          <a:lstStyle/>
          <a:p>
            <a:pPr>
              <a:spcAft>
                <a:spcPts val="1200"/>
              </a:spcAft>
            </a:pPr>
            <a:r>
              <a:rPr lang="en-US" sz="2400" dirty="0">
                <a:solidFill>
                  <a:srgbClr val="000000"/>
                </a:solidFill>
              </a:rPr>
              <a:t>It is recommended for the </a:t>
            </a:r>
            <a:r>
              <a:rPr lang="en-US" sz="2400" dirty="0" smtClean="0">
                <a:solidFill>
                  <a:srgbClr val="000000"/>
                </a:solidFill>
              </a:rPr>
              <a:t>PC COGTA </a:t>
            </a:r>
            <a:r>
              <a:rPr lang="en-US" sz="2400" dirty="0">
                <a:solidFill>
                  <a:srgbClr val="000000"/>
                </a:solidFill>
              </a:rPr>
              <a:t>to: </a:t>
            </a:r>
          </a:p>
          <a:p>
            <a:pPr>
              <a:spcAft>
                <a:spcPts val="1200"/>
              </a:spcAft>
            </a:pPr>
            <a:endParaRPr lang="en-US" sz="2400" dirty="0">
              <a:solidFill>
                <a:srgbClr val="000000"/>
              </a:solidFill>
            </a:endParaRPr>
          </a:p>
          <a:p>
            <a:pPr marL="800100" lvl="1" indent="-342900">
              <a:spcAft>
                <a:spcPts val="1200"/>
              </a:spcAft>
              <a:buFont typeface="+mj-lt"/>
              <a:buAutoNum type="arabicPeriod"/>
            </a:pPr>
            <a:r>
              <a:rPr lang="en-US" sz="2400" dirty="0">
                <a:solidFill>
                  <a:srgbClr val="000000"/>
                </a:solidFill>
              </a:rPr>
              <a:t>Note the SALGA Annual Report for the year ended </a:t>
            </a:r>
            <a:br>
              <a:rPr lang="en-US" sz="2400" dirty="0">
                <a:solidFill>
                  <a:srgbClr val="000000"/>
                </a:solidFill>
              </a:rPr>
            </a:br>
            <a:r>
              <a:rPr lang="en-US" sz="2400" dirty="0">
                <a:solidFill>
                  <a:srgbClr val="000000"/>
                </a:solidFill>
              </a:rPr>
              <a:t>31 March 2021.</a:t>
            </a:r>
          </a:p>
          <a:p>
            <a:pPr marL="800100" lvl="1" indent="-342900">
              <a:spcAft>
                <a:spcPts val="1200"/>
              </a:spcAft>
              <a:buFont typeface="+mj-lt"/>
              <a:buAutoNum type="arabicPeriod"/>
            </a:pPr>
            <a:r>
              <a:rPr lang="en-US" sz="2400" dirty="0">
                <a:solidFill>
                  <a:srgbClr val="000000"/>
                </a:solidFill>
              </a:rPr>
              <a:t>Note the SALGA’s Annual Performance Plans up to the end of the strategic term 31 March 2022</a:t>
            </a:r>
          </a:p>
          <a:p>
            <a:pPr marL="800100" lvl="1" indent="-342900">
              <a:spcAft>
                <a:spcPts val="1200"/>
              </a:spcAft>
              <a:buFont typeface="+mj-lt"/>
              <a:buAutoNum type="arabicPeriod"/>
            </a:pPr>
            <a:r>
              <a:rPr lang="en-US" sz="2400" dirty="0">
                <a:solidFill>
                  <a:srgbClr val="000000"/>
                </a:solidFill>
              </a:rPr>
              <a:t>Note the </a:t>
            </a:r>
            <a:r>
              <a:rPr lang="en-US" sz="2400" dirty="0" smtClean="0">
                <a:solidFill>
                  <a:srgbClr val="000000"/>
                </a:solidFill>
              </a:rPr>
              <a:t>Local Government Transition and related key concerns with the SALGA responses.</a:t>
            </a:r>
            <a:endParaRPr lang="en-US" sz="2400" dirty="0">
              <a:solidFill>
                <a:srgbClr val="000000"/>
              </a:solidFill>
            </a:endParaRPr>
          </a:p>
          <a:p>
            <a:pPr lvl="1">
              <a:spcAft>
                <a:spcPts val="1200"/>
              </a:spcAft>
            </a:pPr>
            <a:endParaRPr lang="en-US" sz="2400" dirty="0">
              <a:solidFill>
                <a:srgbClr val="000000"/>
              </a:solidFill>
            </a:endParaRPr>
          </a:p>
        </p:txBody>
      </p:sp>
      <p:sp>
        <p:nvSpPr>
          <p:cNvPr id="7" name="TextBox 6">
            <a:extLst>
              <a:ext uri="{FF2B5EF4-FFF2-40B4-BE49-F238E27FC236}">
                <a16:creationId xmlns:a16="http://schemas.microsoft.com/office/drawing/2014/main" id="{EFE1DFDE-28E0-7546-985E-F3A0B5F9693C}"/>
              </a:ext>
            </a:extLst>
          </p:cNvPr>
          <p:cNvSpPr txBox="1"/>
          <p:nvPr/>
        </p:nvSpPr>
        <p:spPr>
          <a:xfrm>
            <a:off x="2314575" y="473218"/>
            <a:ext cx="7772634" cy="523220"/>
          </a:xfrm>
          <a:prstGeom prst="rect">
            <a:avLst/>
          </a:prstGeom>
          <a:noFill/>
        </p:spPr>
        <p:txBody>
          <a:bodyPr wrap="square" rtlCol="0">
            <a:spAutoFit/>
          </a:bodyPr>
          <a:lstStyle/>
          <a:p>
            <a:pPr algn="ctr"/>
            <a:r>
              <a:rPr lang="en-US" sz="2800" b="1" dirty="0">
                <a:solidFill>
                  <a:srgbClr val="F06D19"/>
                </a:solidFill>
              </a:rPr>
              <a:t>RECOMMENDATIONS</a:t>
            </a:r>
          </a:p>
        </p:txBody>
      </p:sp>
    </p:spTree>
    <p:extLst>
      <p:ext uri="{BB962C8B-B14F-4D97-AF65-F5344CB8AC3E}">
        <p14:creationId xmlns:p14="http://schemas.microsoft.com/office/powerpoint/2010/main" val="26966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website&#10;&#10;Description automatically generated">
            <a:extLst>
              <a:ext uri="{FF2B5EF4-FFF2-40B4-BE49-F238E27FC236}">
                <a16:creationId xmlns:a16="http://schemas.microsoft.com/office/drawing/2014/main" id="{9BFBA616-F641-C045-AC80-A08288DE30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54AC8AA8-D3EB-47C6-A104-E01A39EFF144}"/>
              </a:ext>
            </a:extLst>
          </p:cNvPr>
          <p:cNvSpPr>
            <a:spLocks noGrp="1"/>
          </p:cNvSpPr>
          <p:nvPr>
            <p:ph type="sldNum" sz="quarter" idx="13"/>
          </p:nvPr>
        </p:nvSpPr>
        <p:spPr>
          <a:xfrm>
            <a:off x="8937122" y="6367862"/>
            <a:ext cx="2844800" cy="365125"/>
          </a:xfrm>
        </p:spPr>
        <p:txBody>
          <a:bodyPr/>
          <a:lstStyle/>
          <a:p>
            <a:fld id="{4CC04D4C-DC45-834A-A759-F6658CE957E3}" type="slidenum">
              <a:rPr lang="en-US" smtClean="0">
                <a:solidFill>
                  <a:prstClr val="black"/>
                </a:solidFill>
              </a:rPr>
              <a:pPr/>
              <a:t>8</a:t>
            </a:fld>
            <a:endParaRPr lang="en-US" dirty="0">
              <a:solidFill>
                <a:prstClr val="black"/>
              </a:solidFill>
            </a:endParaRPr>
          </a:p>
        </p:txBody>
      </p:sp>
      <p:sp>
        <p:nvSpPr>
          <p:cNvPr id="11" name="TextBox 10">
            <a:extLst>
              <a:ext uri="{FF2B5EF4-FFF2-40B4-BE49-F238E27FC236}">
                <a16:creationId xmlns:a16="http://schemas.microsoft.com/office/drawing/2014/main" id="{C14727F7-4997-3B49-B849-E33E8C2D5F87}"/>
              </a:ext>
            </a:extLst>
          </p:cNvPr>
          <p:cNvSpPr txBox="1"/>
          <p:nvPr/>
        </p:nvSpPr>
        <p:spPr>
          <a:xfrm>
            <a:off x="2104791" y="520843"/>
            <a:ext cx="7982418" cy="523220"/>
          </a:xfrm>
          <a:prstGeom prst="rect">
            <a:avLst/>
          </a:prstGeom>
          <a:noFill/>
        </p:spPr>
        <p:txBody>
          <a:bodyPr wrap="square" rtlCol="0">
            <a:spAutoFit/>
          </a:bodyPr>
          <a:lstStyle/>
          <a:p>
            <a:pPr algn="ctr"/>
            <a:r>
              <a:rPr lang="en-US" sz="2800" b="1" dirty="0">
                <a:latin typeface="+mj-lt"/>
              </a:rPr>
              <a:t>AUDIT </a:t>
            </a:r>
            <a:r>
              <a:rPr lang="en-US" sz="2800" b="1" dirty="0" smtClean="0">
                <a:latin typeface="+mj-lt"/>
              </a:rPr>
              <a:t>OUTCOME (FINANCIAL)</a:t>
            </a:r>
            <a:endParaRPr lang="en-US" sz="2800" b="1" dirty="0">
              <a:latin typeface="+mj-lt"/>
            </a:endParaRPr>
          </a:p>
        </p:txBody>
      </p:sp>
      <p:sp>
        <p:nvSpPr>
          <p:cNvPr id="12" name="TextBox 11">
            <a:extLst>
              <a:ext uri="{FF2B5EF4-FFF2-40B4-BE49-F238E27FC236}">
                <a16:creationId xmlns:a16="http://schemas.microsoft.com/office/drawing/2014/main" id="{9030DE64-F2FD-F447-8CBA-F2A608ABE195}"/>
              </a:ext>
            </a:extLst>
          </p:cNvPr>
          <p:cNvSpPr txBox="1"/>
          <p:nvPr/>
        </p:nvSpPr>
        <p:spPr>
          <a:xfrm>
            <a:off x="5447763" y="1455819"/>
            <a:ext cx="6334159" cy="4308872"/>
          </a:xfrm>
          <a:prstGeom prst="rect">
            <a:avLst/>
          </a:prstGeom>
          <a:noFill/>
        </p:spPr>
        <p:txBody>
          <a:bodyPr wrap="square" rtlCol="0">
            <a:spAutoFit/>
          </a:bodyPr>
          <a:lstStyle/>
          <a:p>
            <a:r>
              <a:rPr lang="en-GB" sz="2000" i="1" dirty="0"/>
              <a:t>“We call on leadership to embrace their responsibility to drive change if we are to make a difference.”</a:t>
            </a:r>
            <a:r>
              <a:rPr lang="en-GB" sz="2000" dirty="0"/>
              <a:t> </a:t>
            </a:r>
          </a:p>
          <a:p>
            <a:r>
              <a:rPr lang="en-GB" sz="1600" dirty="0"/>
              <a:t>Tsakani Maluleke, Auditor-General of South Africa, 30 June 2021</a:t>
            </a:r>
          </a:p>
          <a:p>
            <a:endParaRPr lang="en-ZA" dirty="0">
              <a:solidFill>
                <a:schemeClr val="accent6"/>
              </a:solidFill>
            </a:endParaRPr>
          </a:p>
          <a:p>
            <a:pPr algn="ctr"/>
            <a:r>
              <a:rPr lang="en-GB" sz="2000" b="1" dirty="0" smtClean="0">
                <a:solidFill>
                  <a:schemeClr val="accent6"/>
                </a:solidFill>
              </a:rPr>
              <a:t>12 </a:t>
            </a:r>
            <a:r>
              <a:rPr lang="en-GB" sz="2000" b="1" dirty="0">
                <a:solidFill>
                  <a:schemeClr val="accent6"/>
                </a:solidFill>
              </a:rPr>
              <a:t>consecutive unqualified audits </a:t>
            </a:r>
            <a:r>
              <a:rPr lang="en-GB" sz="2000" dirty="0" smtClean="0">
                <a:solidFill>
                  <a:schemeClr val="accent6"/>
                </a:solidFill>
              </a:rPr>
              <a:t>– </a:t>
            </a:r>
            <a:r>
              <a:rPr lang="en-GB" sz="2000" b="1" dirty="0" smtClean="0">
                <a:solidFill>
                  <a:schemeClr val="accent6"/>
                </a:solidFill>
              </a:rPr>
              <a:t>9 clean </a:t>
            </a:r>
            <a:r>
              <a:rPr lang="en-GB" sz="2000" b="1" dirty="0">
                <a:solidFill>
                  <a:schemeClr val="accent6"/>
                </a:solidFill>
              </a:rPr>
              <a:t>audits </a:t>
            </a:r>
            <a:r>
              <a:rPr lang="en-GB" sz="2000" dirty="0" smtClean="0">
                <a:solidFill>
                  <a:schemeClr val="accent6"/>
                </a:solidFill>
              </a:rPr>
              <a:t> </a:t>
            </a:r>
          </a:p>
          <a:p>
            <a:pPr algn="ctr"/>
            <a:endParaRPr lang="en-GB" sz="2000" dirty="0">
              <a:solidFill>
                <a:schemeClr val="accent6"/>
              </a:solidFill>
            </a:endParaRPr>
          </a:p>
          <a:p>
            <a:pPr algn="ctr"/>
            <a:r>
              <a:rPr lang="en-GB" sz="2000" dirty="0" smtClean="0">
                <a:solidFill>
                  <a:schemeClr val="accent6"/>
                </a:solidFill>
              </a:rPr>
              <a:t>SALGA’S </a:t>
            </a:r>
            <a:r>
              <a:rPr lang="en-GB" sz="2000" dirty="0">
                <a:solidFill>
                  <a:schemeClr val="accent6"/>
                </a:solidFill>
              </a:rPr>
              <a:t>commitment to ethical business conduct remains </a:t>
            </a:r>
            <a:r>
              <a:rPr lang="en-GB" sz="2000" dirty="0" smtClean="0">
                <a:solidFill>
                  <a:schemeClr val="accent6"/>
                </a:solidFill>
              </a:rPr>
              <a:t>steadfast &amp; </a:t>
            </a:r>
            <a:r>
              <a:rPr lang="en-GB" sz="2000" dirty="0">
                <a:solidFill>
                  <a:schemeClr val="accent6"/>
                </a:solidFill>
              </a:rPr>
              <a:t>determined to continue leading by example to be the difference called for by the Auditor-General. </a:t>
            </a:r>
          </a:p>
          <a:p>
            <a:pPr algn="ctr"/>
            <a:endParaRPr lang="en-GB" sz="2000" dirty="0">
              <a:solidFill>
                <a:schemeClr val="accent6"/>
              </a:solidFill>
            </a:endParaRPr>
          </a:p>
          <a:p>
            <a:pPr algn="ctr"/>
            <a:r>
              <a:rPr lang="en-GB" sz="2000" dirty="0" smtClean="0">
                <a:solidFill>
                  <a:schemeClr val="accent6"/>
                </a:solidFill>
              </a:rPr>
              <a:t>SALGA will </a:t>
            </a:r>
            <a:r>
              <a:rPr lang="en-GB" sz="2000" dirty="0">
                <a:solidFill>
                  <a:schemeClr val="accent6"/>
                </a:solidFill>
              </a:rPr>
              <a:t>continue to assist </a:t>
            </a:r>
            <a:r>
              <a:rPr lang="en-GB" sz="2000" dirty="0" smtClean="0">
                <a:solidFill>
                  <a:schemeClr val="accent6"/>
                </a:solidFill>
              </a:rPr>
              <a:t>municipalities </a:t>
            </a:r>
            <a:r>
              <a:rPr lang="en-GB" sz="2000" dirty="0">
                <a:solidFill>
                  <a:schemeClr val="accent6"/>
                </a:solidFill>
              </a:rPr>
              <a:t>to raise the bar on </a:t>
            </a:r>
            <a:r>
              <a:rPr lang="en-GB" sz="2000" b="1" u="sng" dirty="0">
                <a:solidFill>
                  <a:schemeClr val="accent6"/>
                </a:solidFill>
              </a:rPr>
              <a:t>consequence management</a:t>
            </a:r>
            <a:r>
              <a:rPr lang="en-GB" sz="2000" dirty="0">
                <a:solidFill>
                  <a:schemeClr val="accent6"/>
                </a:solidFill>
              </a:rPr>
              <a:t> and </a:t>
            </a:r>
            <a:r>
              <a:rPr lang="en-GB" sz="2000" b="1" u="sng" dirty="0">
                <a:solidFill>
                  <a:schemeClr val="accent6"/>
                </a:solidFill>
              </a:rPr>
              <a:t>ethical business practices</a:t>
            </a:r>
            <a:r>
              <a:rPr lang="en-GB" sz="2000" dirty="0">
                <a:solidFill>
                  <a:schemeClr val="accent6"/>
                </a:solidFill>
              </a:rPr>
              <a:t>. </a:t>
            </a:r>
            <a:endParaRPr lang="en-US" dirty="0">
              <a:solidFill>
                <a:schemeClr val="accent6"/>
              </a:solidFill>
            </a:endParaRPr>
          </a:p>
        </p:txBody>
      </p:sp>
    </p:spTree>
    <p:extLst>
      <p:ext uri="{BB962C8B-B14F-4D97-AF65-F5344CB8AC3E}">
        <p14:creationId xmlns:p14="http://schemas.microsoft.com/office/powerpoint/2010/main" val="1931035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89EA8E-06B0-444A-ACA1-CD51A4C3B7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2">
            <a:extLst>
              <a:ext uri="{FF2B5EF4-FFF2-40B4-BE49-F238E27FC236}">
                <a16:creationId xmlns:a16="http://schemas.microsoft.com/office/drawing/2014/main" id="{541152E3-F53D-4AFA-BE5F-7538A9FB306D}"/>
              </a:ext>
            </a:extLst>
          </p:cNvPr>
          <p:cNvSpPr>
            <a:spLocks noGrp="1"/>
          </p:cNvSpPr>
          <p:nvPr>
            <p:ph type="sldNum" sz="quarter" idx="10"/>
          </p:nvPr>
        </p:nvSpPr>
        <p:spPr/>
        <p:txBody>
          <a:bodyPr/>
          <a:lstStyle/>
          <a:p>
            <a:fld id="{85E4C5A4-68AA-419A-9EB9-20F6985B147C}" type="slidenum">
              <a:rPr lang="en-GB" smtClean="0">
                <a:solidFill>
                  <a:prstClr val="white"/>
                </a:solidFill>
              </a:rPr>
              <a:pPr/>
              <a:t>9</a:t>
            </a:fld>
            <a:endParaRPr lang="en-GB" dirty="0">
              <a:solidFill>
                <a:prstClr val="white"/>
              </a:solidFill>
            </a:endParaRPr>
          </a:p>
        </p:txBody>
      </p:sp>
      <p:sp>
        <p:nvSpPr>
          <p:cNvPr id="6" name="Title 1">
            <a:extLst>
              <a:ext uri="{FF2B5EF4-FFF2-40B4-BE49-F238E27FC236}">
                <a16:creationId xmlns:a16="http://schemas.microsoft.com/office/drawing/2014/main" id="{4375A236-DBD5-CE41-B5B4-CF658B722BD3}"/>
              </a:ext>
            </a:extLst>
          </p:cNvPr>
          <p:cNvSpPr txBox="1">
            <a:spLocks/>
          </p:cNvSpPr>
          <p:nvPr/>
        </p:nvSpPr>
        <p:spPr>
          <a:xfrm>
            <a:off x="6263900" y="1248304"/>
            <a:ext cx="5318500" cy="4111096"/>
          </a:xfrm>
          <a:prstGeom prst="rect">
            <a:avLst/>
          </a:prstGeom>
          <a:noFill/>
        </p:spPr>
        <p:txBody>
          <a:bodyPr vert="horz" lIns="91440" tIns="45720" rIns="91440" bIns="45720" rtlCol="0" anchor="ctr">
            <a:noAutofit/>
          </a:bodyPr>
          <a:lstStyle>
            <a:lvl1pPr algn="ctr" defTabSz="367383" rtl="0" eaLnBrk="1" latinLnBrk="0" hangingPunct="1">
              <a:spcBef>
                <a:spcPct val="0"/>
              </a:spcBef>
              <a:buNone/>
              <a:defRPr sz="3536" kern="1200" cap="all" baseline="0">
                <a:solidFill>
                  <a:schemeClr val="bg1"/>
                </a:solidFill>
                <a:latin typeface="+mj-lt"/>
                <a:ea typeface="+mj-ea"/>
                <a:cs typeface="+mj-cs"/>
              </a:defRPr>
            </a:lvl1pPr>
          </a:lstStyle>
          <a:p>
            <a:pPr algn="l"/>
            <a:r>
              <a:rPr lang="en-US" sz="4800" dirty="0"/>
              <a:t>NON-FINANCIAL PERFORMANCE</a:t>
            </a:r>
            <a:endParaRPr lang="en-ZA" sz="4800" b="1" dirty="0"/>
          </a:p>
        </p:txBody>
      </p:sp>
      <p:cxnSp>
        <p:nvCxnSpPr>
          <p:cNvPr id="7" name="Straight Connector 6">
            <a:extLst>
              <a:ext uri="{FF2B5EF4-FFF2-40B4-BE49-F238E27FC236}">
                <a16:creationId xmlns:a16="http://schemas.microsoft.com/office/drawing/2014/main" id="{62E1401E-7E16-294D-BF0D-5901CFEC093E}"/>
              </a:ext>
            </a:extLst>
          </p:cNvPr>
          <p:cNvCxnSpPr/>
          <p:nvPr/>
        </p:nvCxnSpPr>
        <p:spPr>
          <a:xfrm>
            <a:off x="5969000" y="1320800"/>
            <a:ext cx="0" cy="421640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8149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Personalizzato 5">
      <a:majorFont>
        <a:latin typeface="Foco"/>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P Key Focus Areas_ 11 July 2016 [Read-Only]" id="{756A072A-2630-4E26-A94B-B0BEED7BB4EC}" vid="{AE62CCC5-3FA7-4DAC-8C7B-7225B3C0125F}"/>
    </a:ext>
  </a:extLst>
</a:theme>
</file>

<file path=ppt/theme/theme2.xml><?xml version="1.0" encoding="utf-8"?>
<a:theme xmlns:a="http://schemas.openxmlformats.org/drawingml/2006/main" name="4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Personalizzato 5">
      <a:majorFont>
        <a:latin typeface="Foco"/>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P Key Focus Areas_ 11 July 2016 [Read-Only]" id="{756A072A-2630-4E26-A94B-B0BEED7BB4EC}" vid="{AE62CCC5-3FA7-4DAC-8C7B-7225B3C0125F}"/>
    </a:ext>
  </a:extLst>
</a:theme>
</file>

<file path=ppt/theme/theme3.xml><?xml version="1.0" encoding="utf-8"?>
<a:theme xmlns:a="http://schemas.openxmlformats.org/drawingml/2006/main" name="5_Default Theme">
  <a:themeElements>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fontScheme name="Personalizzato 5">
      <a:majorFont>
        <a:latin typeface="Foco"/>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BP Key Focus Areas_ 11 July 2016 [Read-Only]" id="{756A072A-2630-4E26-A94B-B0BEED7BB4EC}" vid="{AE62CCC5-3FA7-4DAC-8C7B-7225B3C0125F}"/>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ALGA 1">
    <a:dk1>
      <a:srgbClr val="F06D19"/>
    </a:dk1>
    <a:lt1>
      <a:sysClr val="window" lastClr="FFFFFF"/>
    </a:lt1>
    <a:dk2>
      <a:srgbClr val="C7C9CA"/>
    </a:dk2>
    <a:lt2>
      <a:srgbClr val="D6B758"/>
    </a:lt2>
    <a:accent1>
      <a:srgbClr val="F06D19"/>
    </a:accent1>
    <a:accent2>
      <a:srgbClr val="D6B758"/>
    </a:accent2>
    <a:accent3>
      <a:srgbClr val="8F8E8E"/>
    </a:accent3>
    <a:accent4>
      <a:srgbClr val="C7C9CA"/>
    </a:accent4>
    <a:accent5>
      <a:srgbClr val="FFFFFF"/>
    </a:accent5>
    <a:accent6>
      <a:srgbClr val="000000"/>
    </a:accent6>
    <a:hlink>
      <a:srgbClr val="8F8E8E"/>
    </a:hlink>
    <a:folHlink>
      <a:srgbClr val="C7C9CA"/>
    </a:folHlink>
  </a:clrScheme>
</a:themeOverride>
</file>

<file path=docProps/app.xml><?xml version="1.0" encoding="utf-8"?>
<Properties xmlns="http://schemas.openxmlformats.org/officeDocument/2006/extended-properties" xmlns:vt="http://schemas.openxmlformats.org/officeDocument/2006/docPropsVTypes">
  <TotalTime>26128</TotalTime>
  <Words>5997</Words>
  <Application>Microsoft Office PowerPoint</Application>
  <PresentationFormat>Widescreen</PresentationFormat>
  <Paragraphs>747</Paragraphs>
  <Slides>72</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72</vt:i4>
      </vt:variant>
    </vt:vector>
  </HeadingPairs>
  <TitlesOfParts>
    <vt:vector size="84" baseType="lpstr">
      <vt:lpstr>Arial</vt:lpstr>
      <vt:lpstr>Calibri</vt:lpstr>
      <vt:lpstr>Foco</vt:lpstr>
      <vt:lpstr>Foco-Bold</vt:lpstr>
      <vt:lpstr>Foco-Regular</vt:lpstr>
      <vt:lpstr>Museo 300</vt:lpstr>
      <vt:lpstr>Segoe UI</vt:lpstr>
      <vt:lpstr>Times New Roman</vt:lpstr>
      <vt:lpstr>3_Default Theme</vt:lpstr>
      <vt:lpstr>4_Default Theme</vt:lpstr>
      <vt:lpstr>5_Default Theme</vt:lpstr>
      <vt:lpstr>1_Office Theme</vt:lpstr>
      <vt:lpstr>2020/2021 ANNUAL REPORT  “ADAPT, WITHSTAND, OVERCOME”  </vt:lpstr>
      <vt:lpstr>PowerPoint Presentation</vt:lpstr>
      <vt:lpstr>PowerPoint Presentation</vt:lpstr>
      <vt:lpstr>PowerPoint Presentation</vt:lpstr>
      <vt:lpstr>PowerPoint Presentation</vt:lpstr>
      <vt:lpstr>Auditor-general of south Africa  Audit Outcome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Summarised Reasons for Achieving 85%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PowerPoint Presentation</vt:lpstr>
      <vt:lpstr>     LOCAL GOVERNMENT TRANSITION:    2016-2021 TO 2021 - 2026</vt:lpstr>
      <vt:lpstr>SALGA PREPARATIONS FOR THE LG TRANSITION  </vt:lpstr>
      <vt:lpstr>KEY TRANSITION CONCERNS   </vt:lpstr>
      <vt:lpstr>Low Voter Turnout:  A SALGA Response </vt:lpstr>
      <vt:lpstr>Coalition Governments since 2000 Elections </vt:lpstr>
      <vt:lpstr>Problem Statement with  Coalition Governments </vt:lpstr>
      <vt:lpstr>PowerPoint Presentation</vt:lpstr>
      <vt:lpstr>PROCESSING COALITIONS FRAMEWORK</vt:lpstr>
      <vt:lpstr> CALIBRE OF COUNCILLORS:  2021 NEWLY ELECTED COUNCILLORS </vt:lpstr>
      <vt:lpstr> CALIBRE OF COUNCILLORS: AGE PROFILE </vt:lpstr>
      <vt:lpstr>SALGA’S RESPONSE: COUNCILLOR INDUCTION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Joel</dc:creator>
  <cp:lastModifiedBy>Shereen Cassiem</cp:lastModifiedBy>
  <cp:revision>420</cp:revision>
  <dcterms:created xsi:type="dcterms:W3CDTF">2019-07-23T10:01:36Z</dcterms:created>
  <dcterms:modified xsi:type="dcterms:W3CDTF">2021-11-15T09:02:03Z</dcterms:modified>
</cp:coreProperties>
</file>