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76" r:id="rId2"/>
    <p:sldId id="432" r:id="rId3"/>
    <p:sldId id="415" r:id="rId4"/>
    <p:sldId id="417" r:id="rId5"/>
    <p:sldId id="418" r:id="rId6"/>
    <p:sldId id="419" r:id="rId7"/>
    <p:sldId id="421" r:id="rId8"/>
    <p:sldId id="422" r:id="rId9"/>
    <p:sldId id="423" r:id="rId10"/>
    <p:sldId id="430" r:id="rId11"/>
    <p:sldId id="424" r:id="rId12"/>
    <p:sldId id="425" r:id="rId13"/>
    <p:sldId id="426" r:id="rId14"/>
    <p:sldId id="416" r:id="rId15"/>
    <p:sldId id="427" r:id="rId16"/>
    <p:sldId id="428" r:id="rId17"/>
    <p:sldId id="429" r:id="rId18"/>
    <p:sldId id="406" r:id="rId19"/>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CC00"/>
    <a:srgbClr val="E8B6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2" autoAdjust="0"/>
    <p:restoredTop sz="79221" autoAdjust="0"/>
  </p:normalViewPr>
  <p:slideViewPr>
    <p:cSldViewPr snapToGrid="0" snapToObjects="1">
      <p:cViewPr varScale="1">
        <p:scale>
          <a:sx n="48" d="100"/>
          <a:sy n="48" d="100"/>
        </p:scale>
        <p:origin x="-90" y="-240"/>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7" d="100"/>
          <a:sy n="57" d="100"/>
        </p:scale>
        <p:origin x="917" y="67"/>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pPr/>
              <a:t>11/16/2021</a:t>
            </a:fld>
            <a:endParaRPr lang="en-US" dirty="0"/>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pPr/>
              <a:t>‹#›</a:t>
            </a:fld>
            <a:endParaRPr lang="en-US" dirty="0"/>
          </a:p>
        </p:txBody>
      </p:sp>
    </p:spTree>
    <p:extLst>
      <p:ext uri="{BB962C8B-B14F-4D97-AF65-F5344CB8AC3E}">
        <p14:creationId xmlns:p14="http://schemas.microsoft.com/office/powerpoint/2010/main" xmlns=""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1</a:t>
            </a:fld>
            <a:endParaRPr lang="en-US" dirty="0"/>
          </a:p>
        </p:txBody>
      </p:sp>
    </p:spTree>
    <p:extLst>
      <p:ext uri="{BB962C8B-B14F-4D97-AF65-F5344CB8AC3E}">
        <p14:creationId xmlns:p14="http://schemas.microsoft.com/office/powerpoint/2010/main" xmlns="" val="1725024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C06C12-7EDA-4359-BDE1-432CB5163A3F}" type="datetime1">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4CBAB6-EBBE-4546-A3A9-30D5056FAA32}" type="datetime1">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760756-E790-46B3-B5A0-7E9812DA2F22}" type="datetime1">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CBFED2-9A9E-444C-857F-D3BBB2EAAED2}" type="datetime1">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7153FA-F75B-4D44-BCEA-85D7F8AA10E4}" type="datetime1">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02F03F-513B-467D-A915-CE659A9B6503}" type="datetime1">
              <a:rPr lang="en-US" smtClean="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34DF0C-45B5-4062-8ECB-EB325B2441F7}" type="datetime1">
              <a:rPr lang="en-US" smtClean="0"/>
              <a:pPr/>
              <a:t>11/16/2021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2B4C9B-ADD9-403C-8E0D-F6F99E4A73FD}" type="datetime1">
              <a:rPr lang="en-US" smtClean="0"/>
              <a:pPr/>
              <a:t>11/16/2021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B8C72-799E-42A6-A15E-C571E86E2E8B}" type="datetime1">
              <a:rPr lang="en-US" smtClean="0"/>
              <a:pPr/>
              <a:t>11/16/2021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2F31D4-1E81-49EC-90D2-49418CAD5B8A}" type="datetime1">
              <a:rPr lang="en-US" smtClean="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B11F10-331B-495C-9B20-5896595E3B37}" type="datetime1">
              <a:rPr lang="en-US" smtClean="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68FA3-4AFC-4D14-9E94-B1A72CFC7618}" type="datetime1">
              <a:rPr lang="en-US" smtClean="0"/>
              <a:pPr/>
              <a:t>11/16/2021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1035224" y="1110343"/>
            <a:ext cx="8037770" cy="2068286"/>
          </a:xfrm>
        </p:spPr>
        <p:txBody>
          <a:bodyPr>
            <a:normAutofit fontScale="90000"/>
          </a:bodyPr>
          <a:lstStyle/>
          <a:p>
            <a:pPr algn="ct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t>
            </a:r>
          </a:p>
        </p:txBody>
      </p:sp>
      <p:sp useBgFill="1">
        <p:nvSpPr>
          <p:cNvPr id="3" name="Title 1"/>
          <p:cNvSpPr txBox="1">
            <a:spLocks/>
          </p:cNvSpPr>
          <p:nvPr/>
        </p:nvSpPr>
        <p:spPr>
          <a:xfrm>
            <a:off x="6607403" y="5356749"/>
            <a:ext cx="2884231" cy="125405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lumMod val="85000"/>
                  </a:schemeClr>
                </a:solidFill>
              </a:rPr>
              <a:t/>
            </a:r>
            <a:br>
              <a:rPr lang="en-US" b="1" dirty="0">
                <a:solidFill>
                  <a:schemeClr val="bg1">
                    <a:lumMod val="85000"/>
                  </a:schemeClr>
                </a:solidFill>
              </a:rPr>
            </a:br>
            <a:endParaRPr lang="en-US" b="1" dirty="0">
              <a:solidFill>
                <a:schemeClr val="bg1">
                  <a:lumMod val="85000"/>
                </a:schemeClr>
              </a:solidFill>
            </a:endParaRPr>
          </a:p>
          <a:p>
            <a:endParaRPr lang="en-US" b="1" dirty="0">
              <a:solidFill>
                <a:schemeClr val="bg1">
                  <a:lumMod val="85000"/>
                </a:schemeClr>
              </a:solidFill>
            </a:endParaRPr>
          </a:p>
        </p:txBody>
      </p:sp>
      <p:sp>
        <p:nvSpPr>
          <p:cNvPr id="4" name="Rectangle 3"/>
          <p:cNvSpPr/>
          <p:nvPr/>
        </p:nvSpPr>
        <p:spPr>
          <a:xfrm>
            <a:off x="1795780" y="2006600"/>
            <a:ext cx="7185660" cy="646331"/>
          </a:xfrm>
          <a:prstGeom prst="rect">
            <a:avLst/>
          </a:prstGeom>
        </p:spPr>
        <p:txBody>
          <a:bodyPr wrap="square">
            <a:spAutoFit/>
          </a:bodyPr>
          <a:lstStyle/>
          <a:p>
            <a:r>
              <a:rPr lang="en-US" b="1" dirty="0" smtClean="0">
                <a:latin typeface="Arial" charset="0"/>
                <a:ea typeface="Arial" charset="0"/>
                <a:cs typeface="Arial" charset="0"/>
              </a:rPr>
              <a:t>Amendments to Copyright Amendment Bill and Performers</a:t>
            </a:r>
            <a:r>
              <a:rPr lang="en-US" b="1" dirty="0">
                <a:latin typeface="Arial" charset="0"/>
                <a:ea typeface="Arial" charset="0"/>
                <a:cs typeface="Arial" charset="0"/>
              </a:rPr>
              <a:t>’ </a:t>
            </a:r>
            <a:r>
              <a:rPr lang="en-US" b="1" dirty="0" smtClean="0">
                <a:latin typeface="Arial" charset="0"/>
                <a:ea typeface="Arial" charset="0"/>
                <a:cs typeface="Arial" charset="0"/>
              </a:rPr>
              <a:t>Protection Amendment Bill</a:t>
            </a:r>
            <a:endParaRPr lang="en-US" b="1" dirty="0">
              <a:latin typeface="Arial" charset="0"/>
              <a:ea typeface="Arial" charset="0"/>
              <a:cs typeface="Arial" charset="0"/>
            </a:endParaRPr>
          </a:p>
        </p:txBody>
      </p:sp>
      <p:sp>
        <p:nvSpPr>
          <p:cNvPr id="5" name="Slide Number Placeholder 4"/>
          <p:cNvSpPr>
            <a:spLocks noGrp="1"/>
          </p:cNvSpPr>
          <p:nvPr>
            <p:ph type="sldNum" sz="quarter" idx="12"/>
          </p:nvPr>
        </p:nvSpPr>
        <p:spPr/>
        <p:txBody>
          <a:bodyPr/>
          <a:lstStyle/>
          <a:p>
            <a:fld id="{BC72CB22-D7A4-7547-B048-02B7C821FF3F}" type="slidenum">
              <a:rPr lang="en-US" smtClean="0"/>
              <a:pPr/>
              <a:t>1</a:t>
            </a:fld>
            <a:endParaRPr lang="en-US" dirty="0"/>
          </a:p>
        </p:txBody>
      </p:sp>
    </p:spTree>
    <p:extLst>
      <p:ext uri="{BB962C8B-B14F-4D97-AF65-F5344CB8AC3E}">
        <p14:creationId xmlns:p14="http://schemas.microsoft.com/office/powerpoint/2010/main" xmlns="" val="1211865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217210"/>
            <a:ext cx="8543925" cy="1325563"/>
          </a:xfrm>
        </p:spPr>
        <p:txBody>
          <a:bodyPr/>
          <a:lstStyle/>
          <a:p>
            <a:r>
              <a:rPr lang="en-US" dirty="0" smtClean="0"/>
              <a:t>Clause 13 – Section 12D</a:t>
            </a:r>
            <a:endParaRPr lang="en-GB" dirty="0"/>
          </a:p>
        </p:txBody>
      </p:sp>
      <p:sp>
        <p:nvSpPr>
          <p:cNvPr id="3" name="Content Placeholder 2"/>
          <p:cNvSpPr>
            <a:spLocks noGrp="1"/>
          </p:cNvSpPr>
          <p:nvPr>
            <p:ph idx="1"/>
          </p:nvPr>
        </p:nvSpPr>
        <p:spPr>
          <a:xfrm>
            <a:off x="336176" y="1816443"/>
            <a:ext cx="9224683" cy="4718828"/>
          </a:xfrm>
        </p:spPr>
        <p:txBody>
          <a:bodyPr>
            <a:normAutofit/>
          </a:bodyPr>
          <a:lstStyle/>
          <a:p>
            <a:pPr algn="just"/>
            <a:r>
              <a:rPr lang="en-ZA" dirty="0" smtClean="0"/>
              <a:t>12D(1):</a:t>
            </a:r>
            <a:r>
              <a:rPr lang="en-ZA" dirty="0" smtClean="0">
                <a:solidFill>
                  <a:srgbClr val="0070C0"/>
                </a:solidFill>
              </a:rPr>
              <a:t> </a:t>
            </a:r>
            <a:r>
              <a:rPr lang="en-ZA" dirty="0"/>
              <a:t>It is </a:t>
            </a:r>
            <a:r>
              <a:rPr lang="en-ZA" dirty="0" smtClean="0"/>
              <a:t>proposed that t</a:t>
            </a:r>
            <a:r>
              <a:rPr lang="en-US" dirty="0" smtClean="0"/>
              <a:t>he three step test be added</a:t>
            </a:r>
          </a:p>
          <a:p>
            <a:pPr lvl="1" algn="just"/>
            <a:r>
              <a:rPr lang="en-ZA" dirty="0" smtClean="0">
                <a:solidFill>
                  <a:srgbClr val="0070C0"/>
                </a:solidFill>
              </a:rPr>
              <a:t>DTIC spoke to to this</a:t>
            </a:r>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10</a:t>
            </a:fld>
            <a:endParaRPr lang="en-US" dirty="0"/>
          </a:p>
        </p:txBody>
      </p:sp>
    </p:spTree>
    <p:extLst>
      <p:ext uri="{BB962C8B-B14F-4D97-AF65-F5344CB8AC3E}">
        <p14:creationId xmlns:p14="http://schemas.microsoft.com/office/powerpoint/2010/main" xmlns="" val="2966644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20 – Section 19C and 19D</a:t>
            </a:r>
            <a:endParaRPr lang="en-GB" dirty="0"/>
          </a:p>
        </p:txBody>
      </p:sp>
      <p:sp>
        <p:nvSpPr>
          <p:cNvPr id="3" name="Content Placeholder 2"/>
          <p:cNvSpPr>
            <a:spLocks noGrp="1"/>
          </p:cNvSpPr>
          <p:nvPr>
            <p:ph idx="1"/>
          </p:nvPr>
        </p:nvSpPr>
        <p:spPr>
          <a:xfrm>
            <a:off x="416860" y="1479176"/>
            <a:ext cx="9117106" cy="5242301"/>
          </a:xfrm>
        </p:spPr>
        <p:txBody>
          <a:bodyPr>
            <a:normAutofit lnSpcReduction="10000"/>
          </a:bodyPr>
          <a:lstStyle/>
          <a:p>
            <a:r>
              <a:rPr lang="en-US" dirty="0" smtClean="0"/>
              <a:t>19C: Subsection (4) ends with “</a:t>
            </a:r>
            <a:r>
              <a:rPr lang="en-ZA" dirty="0"/>
              <a:t>, but may not permit a user to make </a:t>
            </a:r>
            <a:r>
              <a:rPr lang="en-ZA" dirty="0" smtClean="0"/>
              <a:t>a copy </a:t>
            </a:r>
            <a:r>
              <a:rPr lang="en-ZA" dirty="0"/>
              <a:t>or </a:t>
            </a:r>
            <a:r>
              <a:rPr lang="en-ZA" dirty="0" smtClean="0"/>
              <a:t>recording </a:t>
            </a:r>
            <a:r>
              <a:rPr lang="en-ZA" dirty="0"/>
              <a:t>of the work for commercial purposes</a:t>
            </a:r>
            <a:r>
              <a:rPr lang="en-ZA" dirty="0" smtClean="0"/>
              <a:t>.</a:t>
            </a:r>
          </a:p>
          <a:p>
            <a:pPr lvl="1"/>
            <a:r>
              <a:rPr lang="en-ZA" dirty="0" smtClean="0"/>
              <a:t>As subsection (1) is applicable to all subsections in 19C, this sentence is superfluous in (4) and can be deleted.</a:t>
            </a:r>
          </a:p>
          <a:p>
            <a:pPr lvl="1"/>
            <a:endParaRPr lang="en-ZA" dirty="0" smtClean="0">
              <a:solidFill>
                <a:srgbClr val="0070C0"/>
              </a:solidFill>
            </a:endParaRPr>
          </a:p>
          <a:p>
            <a:pPr marL="457200" lvl="1" indent="0">
              <a:buNone/>
            </a:pPr>
            <a:endParaRPr lang="en-ZA" dirty="0" smtClean="0">
              <a:solidFill>
                <a:srgbClr val="0070C0"/>
              </a:solidFill>
            </a:endParaRPr>
          </a:p>
          <a:p>
            <a:r>
              <a:rPr lang="en-ZA" dirty="0" smtClean="0"/>
              <a:t>19D(3): include a reference to an authorized entity (new definition proposed)</a:t>
            </a:r>
          </a:p>
          <a:p>
            <a:pPr lvl="1"/>
            <a:r>
              <a:rPr lang="en-ZA" dirty="0" smtClean="0"/>
              <a:t>Recommend that this addition also be added to 19D(2) </a:t>
            </a:r>
          </a:p>
          <a:p>
            <a:r>
              <a:rPr lang="en-US" dirty="0" smtClean="0"/>
              <a:t>19D(3): Add that export / import may only be for purposes of use by a person with a disability</a:t>
            </a:r>
          </a:p>
          <a:p>
            <a:r>
              <a:rPr lang="en-ZA" dirty="0" smtClean="0">
                <a:solidFill>
                  <a:srgbClr val="0070C0"/>
                </a:solidFill>
              </a:rPr>
              <a:t>DTIC spoke to this</a:t>
            </a:r>
            <a:endParaRPr lang="en-GB" sz="2900" dirty="0">
              <a:solidFill>
                <a:srgbClr val="0070C0"/>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11</a:t>
            </a:fld>
            <a:endParaRPr lang="en-US" dirty="0"/>
          </a:p>
        </p:txBody>
      </p:sp>
    </p:spTree>
    <p:extLst>
      <p:ext uri="{BB962C8B-B14F-4D97-AF65-F5344CB8AC3E}">
        <p14:creationId xmlns:p14="http://schemas.microsoft.com/office/powerpoint/2010/main" xmlns="" val="2162578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29 – Section 28O and 28P</a:t>
            </a:r>
            <a:endParaRPr lang="en-GB" dirty="0"/>
          </a:p>
        </p:txBody>
      </p:sp>
      <p:sp>
        <p:nvSpPr>
          <p:cNvPr id="3" name="Content Placeholder 2"/>
          <p:cNvSpPr>
            <a:spLocks noGrp="1"/>
          </p:cNvSpPr>
          <p:nvPr>
            <p:ph idx="1"/>
          </p:nvPr>
        </p:nvSpPr>
        <p:spPr/>
        <p:txBody>
          <a:bodyPr>
            <a:normAutofit/>
          </a:bodyPr>
          <a:lstStyle/>
          <a:p>
            <a:r>
              <a:rPr lang="en-ZA" dirty="0"/>
              <a:t>The sections referred to </a:t>
            </a:r>
            <a:r>
              <a:rPr lang="en-ZA" dirty="0" smtClean="0"/>
              <a:t>iro the Electronic Communications and Transactions Act, </a:t>
            </a:r>
            <a:r>
              <a:rPr lang="en-ZA" dirty="0"/>
              <a:t>2002 (Act No. 25 of </a:t>
            </a:r>
            <a:r>
              <a:rPr lang="en-ZA" dirty="0" smtClean="0"/>
              <a:t>2002) have since been deleted </a:t>
            </a:r>
            <a:r>
              <a:rPr lang="en-ZA" dirty="0"/>
              <a:t>by the </a:t>
            </a:r>
            <a:r>
              <a:rPr lang="en-ZA" dirty="0" smtClean="0"/>
              <a:t>Cybercrimes </a:t>
            </a:r>
            <a:r>
              <a:rPr lang="en-ZA" dirty="0"/>
              <a:t>Act, 2020 (Act No. 19 of 2020). </a:t>
            </a:r>
            <a:endParaRPr lang="en-ZA" dirty="0" smtClean="0"/>
          </a:p>
          <a:p>
            <a:pPr lvl="1"/>
            <a:r>
              <a:rPr lang="en-ZA" dirty="0" smtClean="0"/>
              <a:t>This </a:t>
            </a:r>
            <a:r>
              <a:rPr lang="en-ZA" dirty="0"/>
              <a:t>Act is not yet operational, so technically these sections are still on the statute </a:t>
            </a:r>
            <a:r>
              <a:rPr lang="en-ZA" dirty="0" smtClean="0"/>
              <a:t>book </a:t>
            </a:r>
          </a:p>
          <a:p>
            <a:pPr lvl="1"/>
            <a:r>
              <a:rPr lang="en-ZA" dirty="0" smtClean="0"/>
              <a:t>An opportunity to make this technical correction</a:t>
            </a:r>
          </a:p>
          <a:p>
            <a:pPr lvl="1"/>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12</a:t>
            </a:fld>
            <a:endParaRPr lang="en-US" dirty="0"/>
          </a:p>
        </p:txBody>
      </p:sp>
    </p:spTree>
    <p:extLst>
      <p:ext uri="{BB962C8B-B14F-4D97-AF65-F5344CB8AC3E}">
        <p14:creationId xmlns:p14="http://schemas.microsoft.com/office/powerpoint/2010/main" xmlns="" val="1979781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33 – Section 39</a:t>
            </a:r>
            <a:endParaRPr lang="en-GB" dirty="0"/>
          </a:p>
        </p:txBody>
      </p:sp>
      <p:sp>
        <p:nvSpPr>
          <p:cNvPr id="3" name="Content Placeholder 2"/>
          <p:cNvSpPr>
            <a:spLocks noGrp="1"/>
          </p:cNvSpPr>
          <p:nvPr>
            <p:ph idx="1"/>
          </p:nvPr>
        </p:nvSpPr>
        <p:spPr/>
        <p:txBody>
          <a:bodyPr/>
          <a:lstStyle/>
          <a:p>
            <a:r>
              <a:rPr lang="en-US" dirty="0"/>
              <a:t>39(cH) </a:t>
            </a:r>
            <a:r>
              <a:rPr lang="en-ZA" dirty="0"/>
              <a:t>cross-refers to Section 28B, but it should be 28P</a:t>
            </a:r>
          </a:p>
          <a:p>
            <a:pPr lvl="1"/>
            <a:r>
              <a:rPr lang="en-ZA" dirty="0"/>
              <a:t>Amendment recommended – need to correct </a:t>
            </a:r>
            <a:r>
              <a:rPr lang="en-ZA" dirty="0" smtClean="0"/>
              <a:t>reference</a:t>
            </a:r>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13</a:t>
            </a:fld>
            <a:endParaRPr lang="en-US" dirty="0"/>
          </a:p>
        </p:txBody>
      </p:sp>
    </p:spTree>
    <p:extLst>
      <p:ext uri="{BB962C8B-B14F-4D97-AF65-F5344CB8AC3E}">
        <p14:creationId xmlns:p14="http://schemas.microsoft.com/office/powerpoint/2010/main" xmlns="" val="1197168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8515" y="2232212"/>
            <a:ext cx="9069920" cy="4318217"/>
          </a:xfrm>
        </p:spPr>
        <p:txBody>
          <a:bodyPr>
            <a:normAutofit/>
          </a:bodyPr>
          <a:lstStyle/>
          <a:p>
            <a:r>
              <a:rPr lang="en-US" sz="3600" dirty="0"/>
              <a:t>Specific </a:t>
            </a:r>
            <a:r>
              <a:rPr lang="en-US" sz="3600" dirty="0" smtClean="0"/>
              <a:t>clauses iro </a:t>
            </a:r>
            <a:r>
              <a:rPr lang="en-US" sz="3600" dirty="0"/>
              <a:t>which amendments are </a:t>
            </a:r>
            <a:r>
              <a:rPr lang="en-US" sz="3600" dirty="0" smtClean="0"/>
              <a:t>recommended based on inputs from the public:</a:t>
            </a:r>
          </a:p>
          <a:p>
            <a:endParaRPr lang="en-US" sz="3600" dirty="0"/>
          </a:p>
          <a:p>
            <a:r>
              <a:rPr lang="en-US" sz="3600" dirty="0" smtClean="0"/>
              <a:t>Performers Protection AB, B24B-2016</a:t>
            </a:r>
            <a:endParaRPr lang="en-ZA" sz="3600"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14</a:t>
            </a:fld>
            <a:endParaRPr lang="en-US" dirty="0"/>
          </a:p>
        </p:txBody>
      </p:sp>
    </p:spTree>
    <p:extLst>
      <p:ext uri="{BB962C8B-B14F-4D97-AF65-F5344CB8AC3E}">
        <p14:creationId xmlns:p14="http://schemas.microsoft.com/office/powerpoint/2010/main" xmlns="" val="3066129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 – Definitions</a:t>
            </a:r>
            <a:endParaRPr lang="en-GB" dirty="0"/>
          </a:p>
        </p:txBody>
      </p:sp>
      <p:sp>
        <p:nvSpPr>
          <p:cNvPr id="3" name="Content Placeholder 2"/>
          <p:cNvSpPr>
            <a:spLocks noGrp="1"/>
          </p:cNvSpPr>
          <p:nvPr>
            <p:ph idx="1"/>
          </p:nvPr>
        </p:nvSpPr>
        <p:spPr>
          <a:xfrm>
            <a:off x="416860" y="1573306"/>
            <a:ext cx="9117106" cy="4975411"/>
          </a:xfrm>
        </p:spPr>
        <p:txBody>
          <a:bodyPr>
            <a:normAutofit fontScale="85000" lnSpcReduction="20000"/>
          </a:bodyPr>
          <a:lstStyle/>
          <a:p>
            <a:pPr algn="just"/>
            <a:r>
              <a:rPr lang="en-US" i="1" dirty="0"/>
              <a:t>(b)</a:t>
            </a:r>
            <a:r>
              <a:rPr lang="en-US" dirty="0"/>
              <a:t>: “broadcasting</a:t>
            </a:r>
            <a:r>
              <a:rPr lang="en-US" dirty="0" smtClean="0"/>
              <a:t>”: </a:t>
            </a:r>
            <a:r>
              <a:rPr lang="en-ZA" dirty="0" smtClean="0"/>
              <a:t>remove </a:t>
            </a:r>
            <a:r>
              <a:rPr lang="en-ZA" dirty="0"/>
              <a:t>the reference to transmissions by wire </a:t>
            </a:r>
            <a:endParaRPr lang="en-GB" dirty="0"/>
          </a:p>
          <a:p>
            <a:pPr lvl="1"/>
            <a:r>
              <a:rPr lang="en-US" dirty="0" smtClean="0">
                <a:solidFill>
                  <a:srgbClr val="0070C0"/>
                </a:solidFill>
              </a:rPr>
              <a:t>DTIC spoke to this</a:t>
            </a:r>
            <a:endParaRPr lang="en-ZA" dirty="0">
              <a:solidFill>
                <a:srgbClr val="0070C0"/>
              </a:solidFill>
            </a:endParaRPr>
          </a:p>
          <a:p>
            <a:endParaRPr lang="en-US" i="1" dirty="0" smtClean="0"/>
          </a:p>
          <a:p>
            <a:r>
              <a:rPr lang="en-US" i="1" dirty="0" smtClean="0"/>
              <a:t>(j)</a:t>
            </a:r>
            <a:r>
              <a:rPr lang="en-US" dirty="0" smtClean="0"/>
              <a:t>: </a:t>
            </a:r>
            <a:r>
              <a:rPr lang="en-ZA" dirty="0" smtClean="0"/>
              <a:t>“</a:t>
            </a:r>
            <a:r>
              <a:rPr lang="en-ZA" dirty="0"/>
              <a:t>producer</a:t>
            </a:r>
            <a:r>
              <a:rPr lang="en-ZA" dirty="0" smtClean="0"/>
              <a:t>”: add </a:t>
            </a:r>
            <a:r>
              <a:rPr lang="en-ZA" dirty="0"/>
              <a:t>“or the entity which” </a:t>
            </a:r>
            <a:r>
              <a:rPr lang="en-ZA" dirty="0" smtClean="0"/>
              <a:t>to </a:t>
            </a:r>
            <a:r>
              <a:rPr lang="en-ZA" dirty="0"/>
              <a:t>align </a:t>
            </a:r>
            <a:r>
              <a:rPr lang="en-ZA" dirty="0" smtClean="0"/>
              <a:t>with WPPT definition</a:t>
            </a:r>
          </a:p>
          <a:p>
            <a:pPr lvl="1"/>
            <a:r>
              <a:rPr lang="en-ZA" b="1" dirty="0"/>
              <a:t>Do not recommend an amendment</a:t>
            </a:r>
            <a:r>
              <a:rPr lang="en-ZA" dirty="0"/>
              <a:t> – “person” in South African law includes natural and legal persons. </a:t>
            </a:r>
            <a:endParaRPr lang="en-ZA" dirty="0" smtClean="0"/>
          </a:p>
          <a:p>
            <a:pPr lvl="1"/>
            <a:r>
              <a:rPr lang="en-ZA" b="1" dirty="0"/>
              <a:t>Interpretation Act</a:t>
            </a:r>
            <a:endParaRPr lang="en-GB" dirty="0"/>
          </a:p>
          <a:p>
            <a:pPr marL="0" indent="0">
              <a:buNone/>
            </a:pPr>
            <a:r>
              <a:rPr lang="en-ZA" dirty="0" smtClean="0"/>
              <a:t>	</a:t>
            </a:r>
            <a:r>
              <a:rPr lang="en-ZA" sz="2300" dirty="0" smtClean="0"/>
              <a:t>“</a:t>
            </a:r>
            <a:r>
              <a:rPr lang="en-ZA" sz="2300" dirty="0"/>
              <a:t>person” includes—</a:t>
            </a:r>
            <a:endParaRPr lang="en-GB" sz="2300" dirty="0"/>
          </a:p>
          <a:p>
            <a:pPr marL="1255713" indent="-354013">
              <a:buNone/>
            </a:pPr>
            <a:r>
              <a:rPr lang="en-ZA" sz="2300" dirty="0" smtClean="0"/>
              <a:t>(</a:t>
            </a:r>
            <a:r>
              <a:rPr lang="en-ZA" sz="2300" dirty="0"/>
              <a:t>a) any divisional council, municipal council, village management board, or like authority;</a:t>
            </a:r>
            <a:endParaRPr lang="en-GB" sz="2300" dirty="0"/>
          </a:p>
          <a:p>
            <a:pPr marL="1255713" indent="-354013">
              <a:buNone/>
            </a:pPr>
            <a:r>
              <a:rPr lang="en-ZA" sz="2300" dirty="0"/>
              <a:t>(b) any company incorporated or registered as such under any law;</a:t>
            </a:r>
            <a:endParaRPr lang="en-GB" sz="2300" dirty="0"/>
          </a:p>
          <a:p>
            <a:pPr marL="1255713" indent="-354013">
              <a:buNone/>
            </a:pPr>
            <a:r>
              <a:rPr lang="en-ZA" sz="2300" dirty="0"/>
              <a:t>(c) any body of persons corporate or </a:t>
            </a:r>
            <a:r>
              <a:rPr lang="en-ZA" sz="2300" dirty="0" err="1"/>
              <a:t>unincorporate</a:t>
            </a:r>
            <a:r>
              <a:rPr lang="en-ZA" sz="2300" dirty="0"/>
              <a:t>;</a:t>
            </a:r>
            <a:endParaRPr lang="en-ZA" sz="2300" dirty="0" smtClean="0"/>
          </a:p>
          <a:p>
            <a:pPr lvl="1"/>
            <a:r>
              <a:rPr lang="en-ZA" dirty="0" smtClean="0"/>
              <a:t>Such an implied </a:t>
            </a:r>
            <a:r>
              <a:rPr lang="en-ZA" dirty="0"/>
              <a:t>amendment of the meaning of “person” in this definition affects the definition of “person” throughout the </a:t>
            </a:r>
            <a:r>
              <a:rPr lang="en-ZA" dirty="0" smtClean="0"/>
              <a:t>Act – all sections using “person” will have to be amended to indicate it includes natural and legal persons</a:t>
            </a:r>
          </a:p>
          <a:p>
            <a:pPr marL="457200" lvl="1" indent="0">
              <a:buNone/>
            </a:pPr>
            <a:endParaRPr lang="en-ZA" dirty="0" smtClean="0"/>
          </a:p>
        </p:txBody>
      </p:sp>
      <p:sp>
        <p:nvSpPr>
          <p:cNvPr id="4" name="Slide Number Placeholder 3"/>
          <p:cNvSpPr>
            <a:spLocks noGrp="1"/>
          </p:cNvSpPr>
          <p:nvPr>
            <p:ph type="sldNum" sz="quarter" idx="12"/>
          </p:nvPr>
        </p:nvSpPr>
        <p:spPr/>
        <p:txBody>
          <a:bodyPr/>
          <a:lstStyle/>
          <a:p>
            <a:fld id="{BC72CB22-D7A4-7547-B048-02B7C821FF3F}" type="slidenum">
              <a:rPr lang="en-US" smtClean="0"/>
              <a:pPr/>
              <a:t>15</a:t>
            </a:fld>
            <a:endParaRPr lang="en-US" dirty="0"/>
          </a:p>
        </p:txBody>
      </p:sp>
    </p:spTree>
    <p:extLst>
      <p:ext uri="{BB962C8B-B14F-4D97-AF65-F5344CB8AC3E}">
        <p14:creationId xmlns:p14="http://schemas.microsoft.com/office/powerpoint/2010/main" xmlns="" val="700411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3 – section 3A</a:t>
            </a:r>
            <a:endParaRPr lang="en-GB" dirty="0"/>
          </a:p>
        </p:txBody>
      </p:sp>
      <p:sp>
        <p:nvSpPr>
          <p:cNvPr id="3" name="Content Placeholder 2"/>
          <p:cNvSpPr>
            <a:spLocks noGrp="1"/>
          </p:cNvSpPr>
          <p:nvPr>
            <p:ph idx="1"/>
          </p:nvPr>
        </p:nvSpPr>
        <p:spPr/>
        <p:txBody>
          <a:bodyPr>
            <a:normAutofit/>
          </a:bodyPr>
          <a:lstStyle/>
          <a:p>
            <a:r>
              <a:rPr lang="en-ZA" dirty="0" smtClean="0"/>
              <a:t>“…must </a:t>
            </a:r>
            <a:r>
              <a:rPr lang="en-ZA" dirty="0"/>
              <a:t>set out the royalties or equitable remuneration, </a:t>
            </a:r>
            <a:r>
              <a:rPr lang="en-ZA" dirty="0" smtClean="0"/>
              <a:t>whichever </a:t>
            </a:r>
            <a:r>
              <a:rPr lang="en-GB" dirty="0" smtClean="0"/>
              <a:t>applicable” </a:t>
            </a:r>
            <a:r>
              <a:rPr lang="en-ZA" dirty="0" smtClean="0"/>
              <a:t>creates </a:t>
            </a:r>
            <a:r>
              <a:rPr lang="en-ZA" dirty="0"/>
              <a:t>uncertainty. </a:t>
            </a:r>
            <a:endParaRPr lang="en-ZA" dirty="0" smtClean="0"/>
          </a:p>
          <a:p>
            <a:pPr lvl="1"/>
            <a:r>
              <a:rPr lang="en-ZA" dirty="0" smtClean="0"/>
              <a:t>Rome </a:t>
            </a:r>
            <a:r>
              <a:rPr lang="en-ZA" dirty="0"/>
              <a:t>Convention </a:t>
            </a:r>
            <a:r>
              <a:rPr lang="en-ZA" dirty="0" smtClean="0"/>
              <a:t>+ WPPT : for performances </a:t>
            </a:r>
            <a:r>
              <a:rPr lang="en-ZA" dirty="0"/>
              <a:t>embodied in sound recordings, </a:t>
            </a:r>
            <a:r>
              <a:rPr lang="en-ZA" dirty="0" smtClean="0"/>
              <a:t>the </a:t>
            </a:r>
            <a:r>
              <a:rPr lang="en-ZA" dirty="0"/>
              <a:t>system has to be </a:t>
            </a:r>
            <a:r>
              <a:rPr lang="en-ZA" dirty="0" smtClean="0"/>
              <a:t>“equitable remuneration”.</a:t>
            </a:r>
          </a:p>
          <a:p>
            <a:pPr lvl="1"/>
            <a:r>
              <a:rPr lang="en-ZA" dirty="0" smtClean="0"/>
              <a:t>For performances </a:t>
            </a:r>
            <a:r>
              <a:rPr lang="en-ZA" dirty="0"/>
              <a:t>embodied in audiovisual works it can either be a royalties system or an equitable remuneration system. </a:t>
            </a:r>
            <a:endParaRPr lang="en-ZA" dirty="0" smtClean="0"/>
          </a:p>
          <a:p>
            <a:pPr lvl="1"/>
            <a:r>
              <a:rPr lang="en-US" dirty="0" smtClean="0">
                <a:solidFill>
                  <a:srgbClr val="0070C0"/>
                </a:solidFill>
              </a:rPr>
              <a:t>DTIC spoke to this</a:t>
            </a:r>
            <a:endParaRPr lang="en-ZA" dirty="0">
              <a:solidFill>
                <a:srgbClr val="0070C0"/>
              </a:solidFill>
            </a:endParaRPr>
          </a:p>
          <a:p>
            <a:pPr lvl="1"/>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16</a:t>
            </a:fld>
            <a:endParaRPr lang="en-US" dirty="0"/>
          </a:p>
        </p:txBody>
      </p:sp>
    </p:spTree>
    <p:extLst>
      <p:ext uri="{BB962C8B-B14F-4D97-AF65-F5344CB8AC3E}">
        <p14:creationId xmlns:p14="http://schemas.microsoft.com/office/powerpoint/2010/main" xmlns="" val="3794756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6 – Section 8D</a:t>
            </a:r>
            <a:endParaRPr lang="en-GB" dirty="0"/>
          </a:p>
        </p:txBody>
      </p:sp>
      <p:sp>
        <p:nvSpPr>
          <p:cNvPr id="3" name="Content Placeholder 2"/>
          <p:cNvSpPr>
            <a:spLocks noGrp="1"/>
          </p:cNvSpPr>
          <p:nvPr>
            <p:ph idx="1"/>
          </p:nvPr>
        </p:nvSpPr>
        <p:spPr/>
        <p:txBody>
          <a:bodyPr/>
          <a:lstStyle/>
          <a:p>
            <a:r>
              <a:rPr lang="en-ZA" dirty="0"/>
              <a:t>Technical inclusion: Add “into” on page 9, line 5 after “entered</a:t>
            </a:r>
            <a:r>
              <a:rPr lang="en-ZA" dirty="0" smtClean="0"/>
              <a:t>”</a:t>
            </a:r>
          </a:p>
          <a:p>
            <a:pPr marL="185738" indent="185738">
              <a:buNone/>
            </a:pPr>
            <a:r>
              <a:rPr lang="en-ZA" dirty="0" smtClean="0"/>
              <a:t>‘‘(</a:t>
            </a:r>
            <a:r>
              <a:rPr lang="en-ZA" dirty="0"/>
              <a:t>3) The Minister must make regulations prescribing compulsory and </a:t>
            </a:r>
            <a:r>
              <a:rPr lang="en-ZA" dirty="0" smtClean="0"/>
              <a:t>standard contractual </a:t>
            </a:r>
            <a:r>
              <a:rPr lang="en-ZA" dirty="0"/>
              <a:t>terms to be included in agreements to be entered in terms of this </a:t>
            </a:r>
            <a:r>
              <a:rPr lang="en-ZA" dirty="0" smtClean="0"/>
              <a:t>Act”</a:t>
            </a:r>
          </a:p>
          <a:p>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17</a:t>
            </a:fld>
            <a:endParaRPr lang="en-US" dirty="0"/>
          </a:p>
        </p:txBody>
      </p:sp>
      <p:cxnSp>
        <p:nvCxnSpPr>
          <p:cNvPr id="6" name="Straight Arrow Connector 5"/>
          <p:cNvCxnSpPr/>
          <p:nvPr/>
        </p:nvCxnSpPr>
        <p:spPr>
          <a:xfrm>
            <a:off x="4967416" y="2162432"/>
            <a:ext cx="1458098" cy="1532238"/>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xmlns="" val="2472072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58190" y="2803161"/>
            <a:ext cx="3570208" cy="1200329"/>
          </a:xfrm>
          <a:prstGeom prst="rect">
            <a:avLst/>
          </a:prstGeom>
          <a:noFill/>
        </p:spPr>
        <p:txBody>
          <a:bodyPr wrap="none" rtlCol="0">
            <a:spAutoFit/>
          </a:bodyPr>
          <a:lstStyle/>
          <a:p>
            <a:r>
              <a:rPr lang="en-ZA" sz="7200" dirty="0" smtClean="0">
                <a:latin typeface="Arial" panose="020B0604020202020204" pitchFamily="34" charset="0"/>
                <a:cs typeface="Arial" panose="020B0604020202020204" pitchFamily="34" charset="0"/>
              </a:rPr>
              <a:t>The end</a:t>
            </a:r>
            <a:endParaRPr lang="en-GB" sz="72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BC72CB22-D7A4-7547-B048-02B7C821FF3F}" type="slidenum">
              <a:rPr lang="en-US" smtClean="0"/>
              <a:pPr/>
              <a:t>18</a:t>
            </a:fld>
            <a:endParaRPr lang="en-US" dirty="0"/>
          </a:p>
        </p:txBody>
      </p:sp>
    </p:spTree>
    <p:extLst>
      <p:ext uri="{BB962C8B-B14F-4D97-AF65-F5344CB8AC3E}">
        <p14:creationId xmlns:p14="http://schemas.microsoft.com/office/powerpoint/2010/main" xmlns="" val="243072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8515" y="2232212"/>
            <a:ext cx="9069920" cy="4318217"/>
          </a:xfrm>
        </p:spPr>
        <p:txBody>
          <a:bodyPr>
            <a:normAutofit/>
          </a:bodyPr>
          <a:lstStyle/>
          <a:p>
            <a:r>
              <a:rPr lang="en-US" sz="3600" dirty="0"/>
              <a:t>Specific </a:t>
            </a:r>
            <a:r>
              <a:rPr lang="en-US" sz="3600" dirty="0" smtClean="0"/>
              <a:t>clauses iro </a:t>
            </a:r>
            <a:r>
              <a:rPr lang="en-US" sz="3600" dirty="0"/>
              <a:t>which amendments are </a:t>
            </a:r>
            <a:r>
              <a:rPr lang="en-US" sz="3600" dirty="0" smtClean="0"/>
              <a:t>recommended based on inputs from the public:</a:t>
            </a:r>
          </a:p>
          <a:p>
            <a:endParaRPr lang="en-US" sz="3600" dirty="0" smtClean="0"/>
          </a:p>
          <a:p>
            <a:r>
              <a:rPr lang="en-US" sz="3600" dirty="0" smtClean="0"/>
              <a:t>Copyright AB, B13B - 2017</a:t>
            </a:r>
            <a:endParaRPr lang="en-US" sz="3600"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2</a:t>
            </a:fld>
            <a:endParaRPr lang="en-US" dirty="0"/>
          </a:p>
        </p:txBody>
      </p:sp>
    </p:spTree>
    <p:extLst>
      <p:ext uri="{BB962C8B-B14F-4D97-AF65-F5344CB8AC3E}">
        <p14:creationId xmlns:p14="http://schemas.microsoft.com/office/powerpoint/2010/main" xmlns="" val="2823130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6" y="2056"/>
            <a:ext cx="8543925" cy="1325563"/>
          </a:xfrm>
        </p:spPr>
        <p:txBody>
          <a:bodyPr/>
          <a:lstStyle/>
          <a:p>
            <a:r>
              <a:rPr lang="en-US" dirty="0" smtClean="0"/>
              <a:t>Clause 1 - definitions</a:t>
            </a:r>
            <a:endParaRPr lang="en-GB" dirty="0"/>
          </a:p>
        </p:txBody>
      </p:sp>
      <p:sp>
        <p:nvSpPr>
          <p:cNvPr id="3" name="Content Placeholder 2"/>
          <p:cNvSpPr>
            <a:spLocks noGrp="1"/>
          </p:cNvSpPr>
          <p:nvPr>
            <p:ph idx="1"/>
          </p:nvPr>
        </p:nvSpPr>
        <p:spPr>
          <a:xfrm>
            <a:off x="268941" y="1129554"/>
            <a:ext cx="9345706" cy="3375212"/>
          </a:xfrm>
        </p:spPr>
        <p:txBody>
          <a:bodyPr>
            <a:normAutofit/>
          </a:bodyPr>
          <a:lstStyle/>
          <a:p>
            <a:pPr algn="just"/>
            <a:r>
              <a:rPr lang="en-ZA" i="1" dirty="0" smtClean="0"/>
              <a:t>(a): </a:t>
            </a:r>
            <a:r>
              <a:rPr lang="en-ZA" dirty="0" smtClean="0"/>
              <a:t>“accessible </a:t>
            </a:r>
            <a:r>
              <a:rPr lang="en-ZA" dirty="0"/>
              <a:t>format </a:t>
            </a:r>
            <a:r>
              <a:rPr lang="en-ZA" dirty="0" smtClean="0"/>
              <a:t>copy“: Align with Marrakesh Treaty – “including to” + additional wording used in treaty</a:t>
            </a:r>
          </a:p>
          <a:p>
            <a:pPr lvl="1" algn="just"/>
            <a:r>
              <a:rPr lang="en-ZA" dirty="0" smtClean="0">
                <a:solidFill>
                  <a:srgbClr val="0070C0"/>
                </a:solidFill>
              </a:rPr>
              <a:t>Spoken to by DTIC </a:t>
            </a:r>
          </a:p>
          <a:p>
            <a:pPr algn="just"/>
            <a:r>
              <a:rPr lang="en-US" i="1" dirty="0" smtClean="0"/>
              <a:t>(i): “</a:t>
            </a:r>
            <a:r>
              <a:rPr lang="en-ZA" dirty="0" smtClean="0"/>
              <a:t>technological </a:t>
            </a:r>
            <a:r>
              <a:rPr lang="en-ZA" dirty="0"/>
              <a:t>protection </a:t>
            </a:r>
            <a:r>
              <a:rPr lang="en-ZA" dirty="0" smtClean="0"/>
              <a:t>measure”, </a:t>
            </a:r>
            <a:r>
              <a:rPr lang="en-ZA" dirty="0"/>
              <a:t>“technological protection measure circumvention device</a:t>
            </a:r>
            <a:r>
              <a:rPr lang="en-ZA" dirty="0" smtClean="0"/>
              <a:t>”, : Align with EU Directive on Copyright, </a:t>
            </a:r>
            <a:r>
              <a:rPr lang="en-ZA" dirty="0"/>
              <a:t>Article 15 of WCT, Article 18 of WPPT and Article 15 of the Beijing Treaty</a:t>
            </a:r>
            <a:endParaRPr lang="en-GB" i="1" dirty="0" smtClean="0"/>
          </a:p>
          <a:p>
            <a:pPr lvl="1" algn="just"/>
            <a:r>
              <a:rPr lang="en-ZA" dirty="0">
                <a:solidFill>
                  <a:srgbClr val="0070C0"/>
                </a:solidFill>
              </a:rPr>
              <a:t>Spoken to by DTIC </a:t>
            </a:r>
          </a:p>
          <a:p>
            <a:pPr lvl="1"/>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3</a:t>
            </a:fld>
            <a:endParaRPr lang="en-US" dirty="0"/>
          </a:p>
        </p:txBody>
      </p:sp>
      <p:sp>
        <p:nvSpPr>
          <p:cNvPr id="6" name="TextBox 5"/>
          <p:cNvSpPr txBox="1"/>
          <p:nvPr/>
        </p:nvSpPr>
        <p:spPr>
          <a:xfrm>
            <a:off x="268941" y="4537426"/>
            <a:ext cx="4151664" cy="2123658"/>
          </a:xfrm>
          <a:prstGeom prst="rect">
            <a:avLst/>
          </a:prstGeom>
          <a:noFill/>
        </p:spPr>
        <p:txBody>
          <a:bodyPr wrap="square" numCol="1" spcCol="144000" rtlCol="0">
            <a:spAutoFit/>
          </a:bodyPr>
          <a:lstStyle/>
          <a:p>
            <a:pPr marL="285750" indent="-285750" algn="just">
              <a:buFont typeface="Arial" panose="020B0604020202020204" pitchFamily="34" charset="0"/>
              <a:buChar char="•"/>
            </a:pPr>
            <a:r>
              <a:rPr lang="en-US" sz="2400" dirty="0"/>
              <a:t>New definitions:</a:t>
            </a:r>
          </a:p>
          <a:p>
            <a:pPr lvl="1" algn="just"/>
            <a:r>
              <a:rPr lang="en-US" sz="2400" dirty="0"/>
              <a:t>“authorized entity</a:t>
            </a:r>
            <a:r>
              <a:rPr lang="en-US" sz="2400" dirty="0" smtClean="0"/>
              <a:t>”</a:t>
            </a:r>
          </a:p>
          <a:p>
            <a:pPr marL="712788" lvl="1" algn="just"/>
            <a:r>
              <a:rPr lang="en-US" dirty="0" smtClean="0"/>
              <a:t>(linked to Cl 20, S19D)</a:t>
            </a:r>
            <a:endParaRPr lang="en-US" dirty="0"/>
          </a:p>
          <a:p>
            <a:pPr lvl="1" algn="just"/>
            <a:r>
              <a:rPr lang="en-ZA" sz="2400" dirty="0"/>
              <a:t>“broadcast”</a:t>
            </a:r>
          </a:p>
          <a:p>
            <a:pPr lvl="1" algn="just"/>
            <a:r>
              <a:rPr lang="en-ZA" sz="2400" dirty="0"/>
              <a:t>“lawfully acquired</a:t>
            </a:r>
            <a:r>
              <a:rPr lang="en-ZA" sz="2400" dirty="0" smtClean="0"/>
              <a:t>”</a:t>
            </a:r>
          </a:p>
          <a:p>
            <a:pPr marL="712788" lvl="1" algn="just"/>
            <a:r>
              <a:rPr lang="en-ZA" dirty="0" smtClean="0"/>
              <a:t>(linked to CL13, S12B(1)</a:t>
            </a:r>
            <a:r>
              <a:rPr lang="en-ZA" i="1" dirty="0" smtClean="0"/>
              <a:t>(i))</a:t>
            </a:r>
            <a:endParaRPr lang="en-ZA" sz="2400" dirty="0"/>
          </a:p>
        </p:txBody>
      </p:sp>
      <p:sp>
        <p:nvSpPr>
          <p:cNvPr id="7" name="Rectangle 6"/>
          <p:cNvSpPr/>
          <p:nvPr/>
        </p:nvSpPr>
        <p:spPr>
          <a:xfrm>
            <a:off x="3552265" y="4322923"/>
            <a:ext cx="6062382" cy="984885"/>
          </a:xfrm>
          <a:prstGeom prst="rect">
            <a:avLst/>
          </a:prstGeom>
        </p:spPr>
        <p:txBody>
          <a:bodyPr wrap="square">
            <a:spAutoFit/>
          </a:bodyPr>
          <a:lstStyle/>
          <a:p>
            <a:pPr marL="1362075" lvl="1" indent="-285750" algn="just">
              <a:buFont typeface="Arial" panose="020B0604020202020204" pitchFamily="34" charset="0"/>
              <a:buChar char="•"/>
              <a:tabLst>
                <a:tab pos="1344613" algn="l"/>
              </a:tabLst>
            </a:pPr>
            <a:endParaRPr lang="en-ZA" sz="2000" u="sng" dirty="0"/>
          </a:p>
          <a:p>
            <a:pPr lvl="1" algn="just"/>
            <a:r>
              <a:rPr lang="en-ZA" sz="2000" dirty="0">
                <a:solidFill>
                  <a:srgbClr val="0070C0"/>
                </a:solidFill>
              </a:rPr>
              <a:t>Spoken to by DTIC </a:t>
            </a:r>
          </a:p>
          <a:p>
            <a:endParaRPr lang="en-GB" dirty="0"/>
          </a:p>
        </p:txBody>
      </p:sp>
    </p:spTree>
    <p:extLst>
      <p:ext uri="{BB962C8B-B14F-4D97-AF65-F5344CB8AC3E}">
        <p14:creationId xmlns:p14="http://schemas.microsoft.com/office/powerpoint/2010/main" xmlns="" val="2466119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672" y="436002"/>
            <a:ext cx="8543925" cy="1325563"/>
          </a:xfrm>
        </p:spPr>
        <p:txBody>
          <a:bodyPr/>
          <a:lstStyle/>
          <a:p>
            <a:r>
              <a:rPr lang="en-ZA" dirty="0"/>
              <a:t>New clause – S11A</a:t>
            </a:r>
            <a:endParaRPr lang="en-GB" dirty="0"/>
          </a:p>
        </p:txBody>
      </p:sp>
      <p:sp>
        <p:nvSpPr>
          <p:cNvPr id="3" name="Content Placeholder 2"/>
          <p:cNvSpPr>
            <a:spLocks noGrp="1"/>
          </p:cNvSpPr>
          <p:nvPr>
            <p:ph idx="1"/>
          </p:nvPr>
        </p:nvSpPr>
        <p:spPr>
          <a:xfrm>
            <a:off x="268941" y="1721224"/>
            <a:ext cx="9345706" cy="4840940"/>
          </a:xfrm>
        </p:spPr>
        <p:txBody>
          <a:bodyPr>
            <a:normAutofit/>
          </a:bodyPr>
          <a:lstStyle/>
          <a:p>
            <a:pPr marL="320675" indent="-320675"/>
            <a:r>
              <a:rPr lang="en-ZA" dirty="0"/>
              <a:t>Sections 11A and 11B of the Act to extend the relevant new exclusive rights of ‘communication to the public’, ‘making available’ and ‘distribution’ to published editions and computer programmes. These rights have to be extended to computer programmes to make the Act compliant with WCT</a:t>
            </a:r>
            <a:r>
              <a:rPr lang="en-ZA" dirty="0" smtClean="0"/>
              <a:t>.</a:t>
            </a:r>
          </a:p>
          <a:p>
            <a:pPr lvl="1" algn="just"/>
            <a:r>
              <a:rPr lang="en-ZA" dirty="0">
                <a:solidFill>
                  <a:srgbClr val="0070C0"/>
                </a:solidFill>
              </a:rPr>
              <a:t>Spoken to by DTIC </a:t>
            </a:r>
          </a:p>
        </p:txBody>
      </p:sp>
      <p:sp>
        <p:nvSpPr>
          <p:cNvPr id="4" name="Slide Number Placeholder 3"/>
          <p:cNvSpPr>
            <a:spLocks noGrp="1"/>
          </p:cNvSpPr>
          <p:nvPr>
            <p:ph type="sldNum" sz="quarter" idx="12"/>
          </p:nvPr>
        </p:nvSpPr>
        <p:spPr/>
        <p:txBody>
          <a:bodyPr/>
          <a:lstStyle/>
          <a:p>
            <a:fld id="{BC72CB22-D7A4-7547-B048-02B7C821FF3F}" type="slidenum">
              <a:rPr lang="en-US" smtClean="0"/>
              <a:pPr/>
              <a:t>4</a:t>
            </a:fld>
            <a:endParaRPr lang="en-US" dirty="0"/>
          </a:p>
        </p:txBody>
      </p:sp>
    </p:spTree>
    <p:extLst>
      <p:ext uri="{BB962C8B-B14F-4D97-AF65-F5344CB8AC3E}">
        <p14:creationId xmlns:p14="http://schemas.microsoft.com/office/powerpoint/2010/main" xmlns="" val="323772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36176"/>
            <a:ext cx="8543925" cy="1325563"/>
          </a:xfrm>
        </p:spPr>
        <p:txBody>
          <a:bodyPr/>
          <a:lstStyle/>
          <a:p>
            <a:r>
              <a:rPr lang="en-ZA" dirty="0" smtClean="0"/>
              <a:t>Clause 13 </a:t>
            </a:r>
            <a:r>
              <a:rPr lang="en-ZA" dirty="0"/>
              <a:t>– </a:t>
            </a:r>
            <a:r>
              <a:rPr lang="en-ZA" dirty="0" smtClean="0"/>
              <a:t>S12A</a:t>
            </a:r>
            <a:endParaRPr lang="en-GB" dirty="0"/>
          </a:p>
        </p:txBody>
      </p:sp>
      <p:sp>
        <p:nvSpPr>
          <p:cNvPr id="3" name="Content Placeholder 2"/>
          <p:cNvSpPr>
            <a:spLocks noGrp="1"/>
          </p:cNvSpPr>
          <p:nvPr>
            <p:ph idx="1"/>
          </p:nvPr>
        </p:nvSpPr>
        <p:spPr>
          <a:xfrm>
            <a:off x="380999" y="1559860"/>
            <a:ext cx="9144000" cy="5196261"/>
          </a:xfrm>
        </p:spPr>
        <p:txBody>
          <a:bodyPr>
            <a:normAutofit fontScale="92500" lnSpcReduction="20000"/>
          </a:bodyPr>
          <a:lstStyle/>
          <a:p>
            <a:r>
              <a:rPr lang="en-US" dirty="0" smtClean="0"/>
              <a:t>The </a:t>
            </a:r>
            <a:r>
              <a:rPr lang="en-US" dirty="0"/>
              <a:t>exceptions in 12B-D need not be repeated in 12A</a:t>
            </a:r>
            <a:r>
              <a:rPr lang="en-US" dirty="0" smtClean="0"/>
              <a:t>.</a:t>
            </a:r>
          </a:p>
          <a:p>
            <a:pPr lvl="0"/>
            <a:r>
              <a:rPr lang="en-GB" dirty="0" smtClean="0"/>
              <a:t>Exceptions that overlap:</a:t>
            </a:r>
          </a:p>
          <a:p>
            <a:pPr lvl="1"/>
            <a:r>
              <a:rPr lang="en-GB" dirty="0" smtClean="0"/>
              <a:t>Research</a:t>
            </a:r>
            <a:r>
              <a:rPr lang="en-GB" dirty="0"/>
              <a:t>, private study, personal use: </a:t>
            </a:r>
            <a:r>
              <a:rPr lang="en-GB" b="1" u="sng" dirty="0"/>
              <a:t>The whole of S12A</a:t>
            </a:r>
            <a:r>
              <a:rPr lang="en-GB" b="1" i="1" u="sng" dirty="0"/>
              <a:t>(a)</a:t>
            </a:r>
            <a:r>
              <a:rPr lang="en-GB" b="1" u="sng" dirty="0"/>
              <a:t>(i) to be deleted</a:t>
            </a:r>
            <a:r>
              <a:rPr lang="en-GB" dirty="0"/>
              <a:t> (Covered in 12B(1)(i) and 12B(2) iro personal use, and 12D iro research and private study). </a:t>
            </a:r>
          </a:p>
          <a:p>
            <a:pPr lvl="1"/>
            <a:r>
              <a:rPr lang="en-GB" dirty="0" smtClean="0"/>
              <a:t>Scholarship</a:t>
            </a:r>
            <a:r>
              <a:rPr lang="en-GB" dirty="0"/>
              <a:t>, teaching and education: </a:t>
            </a:r>
            <a:r>
              <a:rPr lang="en-GB" b="1" u="sng" dirty="0"/>
              <a:t>The whole of S12A</a:t>
            </a:r>
            <a:r>
              <a:rPr lang="en-GB" b="1" i="1" u="sng" dirty="0"/>
              <a:t>(a)</a:t>
            </a:r>
            <a:r>
              <a:rPr lang="en-GB" b="1" u="sng" dirty="0"/>
              <a:t>(iv) to be deleted</a:t>
            </a:r>
            <a:r>
              <a:rPr lang="en-GB" u="sng" dirty="0"/>
              <a:t> </a:t>
            </a:r>
            <a:r>
              <a:rPr lang="en-GB" dirty="0"/>
              <a:t>(Covered in 12D)</a:t>
            </a:r>
          </a:p>
          <a:p>
            <a:pPr lvl="1"/>
            <a:r>
              <a:rPr lang="en-GB" dirty="0" smtClean="0"/>
              <a:t>Libraries</a:t>
            </a:r>
            <a:r>
              <a:rPr lang="en-GB" dirty="0"/>
              <a:t>, archives and museums: </a:t>
            </a:r>
            <a:r>
              <a:rPr lang="en-GB" u="sng" dirty="0"/>
              <a:t>The </a:t>
            </a:r>
            <a:r>
              <a:rPr lang="en-GB" b="1" u="sng" dirty="0"/>
              <a:t>whole of S12A</a:t>
            </a:r>
            <a:r>
              <a:rPr lang="en-GB" b="1" i="1" u="sng" dirty="0"/>
              <a:t>(a)</a:t>
            </a:r>
            <a:r>
              <a:rPr lang="en-GB" b="1" u="sng" dirty="0"/>
              <a:t>(vi) to be deleted</a:t>
            </a:r>
            <a:r>
              <a:rPr lang="en-GB" dirty="0"/>
              <a:t> (Covered in S19C</a:t>
            </a:r>
            <a:r>
              <a:rPr lang="en-GB" dirty="0" smtClean="0"/>
              <a:t>)</a:t>
            </a:r>
          </a:p>
          <a:p>
            <a:pPr lvl="1"/>
            <a:r>
              <a:rPr lang="en-ZA" b="1" u="sng" dirty="0"/>
              <a:t>12B(1)</a:t>
            </a:r>
            <a:r>
              <a:rPr lang="en-ZA" b="1" i="1" u="sng" dirty="0"/>
              <a:t>(b</a:t>
            </a:r>
            <a:r>
              <a:rPr lang="en-ZA" b="1" i="1" u="sng" dirty="0" smtClean="0"/>
              <a:t>) </a:t>
            </a:r>
            <a:r>
              <a:rPr lang="en-ZA" b="1" u="sng" dirty="0" smtClean="0"/>
              <a:t>to be moved to 12D </a:t>
            </a:r>
            <a:r>
              <a:rPr lang="en-ZA" dirty="0" smtClean="0"/>
              <a:t>(education specific)</a:t>
            </a:r>
          </a:p>
          <a:p>
            <a:pPr lvl="1"/>
            <a:r>
              <a:rPr lang="en-ZA" b="1" u="sng" dirty="0"/>
              <a:t>12B(1)</a:t>
            </a:r>
            <a:r>
              <a:rPr lang="en-ZA" b="1" i="1" u="sng" dirty="0"/>
              <a:t>(e)</a:t>
            </a:r>
            <a:r>
              <a:rPr lang="en-ZA" b="1" u="sng" dirty="0"/>
              <a:t>(</a:t>
            </a:r>
            <a:r>
              <a:rPr lang="en-ZA" b="1" u="sng" dirty="0" err="1"/>
              <a:t>i</a:t>
            </a:r>
            <a:r>
              <a:rPr lang="en-ZA" b="1" u="sng" dirty="0" smtClean="0"/>
              <a:t>) to be deleted </a:t>
            </a:r>
            <a:r>
              <a:rPr lang="en-ZA" dirty="0" smtClean="0"/>
              <a:t>– sufficiently provided for in 12A</a:t>
            </a:r>
            <a:endParaRPr lang="en-GB" dirty="0"/>
          </a:p>
          <a:p>
            <a:pPr lvl="1"/>
            <a:endParaRPr lang="en-GB" dirty="0"/>
          </a:p>
          <a:p>
            <a:r>
              <a:rPr lang="en-ZA" dirty="0" smtClean="0"/>
              <a:t>Consequential </a:t>
            </a:r>
            <a:r>
              <a:rPr lang="en-ZA" dirty="0"/>
              <a:t>amendments (Where 12A’s wording should be included in 12B or D, or 19C as it is not 100% covered there).</a:t>
            </a:r>
            <a:endParaRPr lang="en-GB" dirty="0"/>
          </a:p>
          <a:p>
            <a:pPr lvl="1"/>
            <a:r>
              <a:rPr lang="en-GB" dirty="0" smtClean="0"/>
              <a:t>Add </a:t>
            </a:r>
            <a:r>
              <a:rPr lang="en-GB" dirty="0"/>
              <a:t>the aspect of using at a different time or on a different device to 12B(1)(i) and </a:t>
            </a:r>
            <a:r>
              <a:rPr lang="en-GB" dirty="0" smtClean="0"/>
              <a:t>12D(1) </a:t>
            </a:r>
            <a:r>
              <a:rPr lang="en-GB" dirty="0"/>
              <a:t>as this is now deleted from 12A</a:t>
            </a:r>
          </a:p>
          <a:p>
            <a:pPr lvl="0"/>
            <a:endParaRPr lang="en-ZA" b="1" u="sng" dirty="0" smtClean="0"/>
          </a:p>
          <a:p>
            <a:endParaRPr lang="en-GB" dirty="0"/>
          </a:p>
          <a:p>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5</a:t>
            </a:fld>
            <a:endParaRPr lang="en-US" dirty="0"/>
          </a:p>
        </p:txBody>
      </p:sp>
    </p:spTree>
    <p:extLst>
      <p:ext uri="{BB962C8B-B14F-4D97-AF65-F5344CB8AC3E}">
        <p14:creationId xmlns:p14="http://schemas.microsoft.com/office/powerpoint/2010/main" xmlns="" val="3084295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766" y="15503"/>
            <a:ext cx="8543925" cy="1325563"/>
          </a:xfrm>
        </p:spPr>
        <p:txBody>
          <a:bodyPr/>
          <a:lstStyle/>
          <a:p>
            <a:r>
              <a:rPr lang="en-US" dirty="0" smtClean="0"/>
              <a:t>Clause 13 – Section 12A</a:t>
            </a:r>
            <a:endParaRPr lang="en-GB" i="1" dirty="0"/>
          </a:p>
        </p:txBody>
      </p:sp>
      <p:sp>
        <p:nvSpPr>
          <p:cNvPr id="3" name="Content Placeholder 2"/>
          <p:cNvSpPr>
            <a:spLocks noGrp="1"/>
          </p:cNvSpPr>
          <p:nvPr>
            <p:ph idx="1"/>
          </p:nvPr>
        </p:nvSpPr>
        <p:spPr>
          <a:xfrm>
            <a:off x="255494" y="1317812"/>
            <a:ext cx="9278471" cy="5403665"/>
          </a:xfrm>
        </p:spPr>
        <p:txBody>
          <a:bodyPr>
            <a:normAutofit fontScale="92500" lnSpcReduction="10000"/>
          </a:bodyPr>
          <a:lstStyle/>
          <a:p>
            <a:r>
              <a:rPr lang="en-US" dirty="0" smtClean="0"/>
              <a:t>Re moral rights of author:</a:t>
            </a:r>
            <a:endParaRPr lang="en-GB" dirty="0" smtClean="0"/>
          </a:p>
          <a:p>
            <a:pPr lvl="1"/>
            <a:r>
              <a:rPr lang="en-US" dirty="0" smtClean="0"/>
              <a:t>Use wording of section 12(4) “</a:t>
            </a:r>
            <a:r>
              <a:rPr lang="en-ZA" dirty="0"/>
              <a:t>that the source shall be mentioned, as well as the name of </a:t>
            </a:r>
            <a:r>
              <a:rPr lang="en-ZA" dirty="0" smtClean="0"/>
              <a:t>the author </a:t>
            </a:r>
            <a:r>
              <a:rPr lang="en-ZA" dirty="0"/>
              <a:t>if it appears on the </a:t>
            </a:r>
            <a:r>
              <a:rPr lang="en-ZA" dirty="0" smtClean="0"/>
              <a:t>work”</a:t>
            </a:r>
          </a:p>
          <a:p>
            <a:pPr lvl="1"/>
            <a:r>
              <a:rPr lang="en-ZA" dirty="0" smtClean="0"/>
              <a:t>Remove “As far as is practicable”</a:t>
            </a:r>
          </a:p>
          <a:p>
            <a:pPr lvl="1"/>
            <a:r>
              <a:rPr lang="en-US" dirty="0" smtClean="0"/>
              <a:t>Amendments to be made to:</a:t>
            </a:r>
          </a:p>
          <a:p>
            <a:pPr lvl="2"/>
            <a:r>
              <a:rPr lang="en-ZA" sz="2600" dirty="0" smtClean="0"/>
              <a:t>12A</a:t>
            </a:r>
            <a:r>
              <a:rPr lang="en-ZA" sz="2600" i="1" dirty="0" smtClean="0"/>
              <a:t>(c)		</a:t>
            </a:r>
            <a:r>
              <a:rPr lang="en-ZA" sz="2600" dirty="0" smtClean="0"/>
              <a:t>12B(1</a:t>
            </a:r>
            <a:r>
              <a:rPr lang="en-ZA" sz="2600" dirty="0"/>
              <a:t>)</a:t>
            </a:r>
            <a:r>
              <a:rPr lang="en-ZA" sz="2600" i="1" dirty="0"/>
              <a:t>(a)</a:t>
            </a:r>
            <a:r>
              <a:rPr lang="en-ZA" sz="2600" dirty="0"/>
              <a:t>(ii</a:t>
            </a:r>
            <a:r>
              <a:rPr lang="en-ZA" sz="2600" dirty="0" smtClean="0"/>
              <a:t>); 			12B(1</a:t>
            </a:r>
            <a:r>
              <a:rPr lang="en-ZA" sz="2600" dirty="0"/>
              <a:t>)</a:t>
            </a:r>
            <a:r>
              <a:rPr lang="en-ZA" sz="2600" i="1" dirty="0"/>
              <a:t>(b</a:t>
            </a:r>
            <a:r>
              <a:rPr lang="en-ZA" sz="2600" i="1" dirty="0" smtClean="0"/>
              <a:t>);</a:t>
            </a:r>
          </a:p>
          <a:p>
            <a:pPr marL="1169988" lvl="2" indent="0">
              <a:buNone/>
            </a:pPr>
            <a:r>
              <a:rPr lang="en-ZA" sz="2600" dirty="0" smtClean="0"/>
              <a:t>S12B(1)</a:t>
            </a:r>
            <a:r>
              <a:rPr lang="en-ZA" sz="2600" i="1" dirty="0" smtClean="0"/>
              <a:t>(d)</a:t>
            </a:r>
            <a:r>
              <a:rPr lang="en-ZA" sz="2600" dirty="0" smtClean="0"/>
              <a:t> </a:t>
            </a:r>
            <a:r>
              <a:rPr lang="en-ZA" sz="2600" dirty="0"/>
              <a:t>and </a:t>
            </a:r>
            <a:r>
              <a:rPr lang="en-ZA" sz="2600" i="1" dirty="0"/>
              <a:t>(e</a:t>
            </a:r>
            <a:r>
              <a:rPr lang="en-ZA" sz="2600" i="1" dirty="0" smtClean="0"/>
              <a:t>);	</a:t>
            </a:r>
            <a:r>
              <a:rPr lang="en-ZA" sz="2600" dirty="0" smtClean="0"/>
              <a:t>12D(8); </a:t>
            </a:r>
            <a:r>
              <a:rPr lang="en-GB" sz="2600" dirty="0"/>
              <a:t>	</a:t>
            </a:r>
            <a:r>
              <a:rPr lang="en-GB" sz="2600" dirty="0" smtClean="0"/>
              <a:t>		</a:t>
            </a:r>
            <a:r>
              <a:rPr lang="en-ZA" sz="2600" dirty="0" smtClean="0"/>
              <a:t>19D(4).</a:t>
            </a:r>
          </a:p>
          <a:p>
            <a:pPr marL="712788" lvl="1" indent="0">
              <a:buNone/>
            </a:pPr>
            <a:endParaRPr lang="en-ZA" dirty="0" smtClean="0"/>
          </a:p>
          <a:p>
            <a:r>
              <a:rPr lang="en-GB" dirty="0"/>
              <a:t>Section </a:t>
            </a:r>
            <a:r>
              <a:rPr lang="en-ZA" dirty="0"/>
              <a:t>12A has fair use criteria, but this does not apply to the parallel set of specific exceptions (sections 12 B – D) - creates uncertainty and thus </a:t>
            </a:r>
            <a:r>
              <a:rPr lang="en-ZA" dirty="0" smtClean="0"/>
              <a:t>12B-D </a:t>
            </a:r>
            <a:r>
              <a:rPr lang="en-ZA" dirty="0"/>
              <a:t>do not comply with the Three Step Test.</a:t>
            </a:r>
          </a:p>
          <a:p>
            <a:pPr lvl="1"/>
            <a:r>
              <a:rPr lang="en-GB" dirty="0" smtClean="0"/>
              <a:t>Proposed wording: “</a:t>
            </a:r>
            <a:r>
              <a:rPr lang="en-GB" i="1" u="sng" dirty="0" smtClean="0"/>
              <a:t>(</a:t>
            </a:r>
            <a:r>
              <a:rPr lang="en-GB" i="1" u="sng" dirty="0"/>
              <a:t>d)	</a:t>
            </a:r>
            <a:r>
              <a:rPr lang="en-GB" u="sng" dirty="0"/>
              <a:t>All exceptions authorized by this Act in respect of a work or the performance of that work are subject to the principle of fair use, determined by the factors contemplated in paragraph </a:t>
            </a:r>
            <a:r>
              <a:rPr lang="en-GB" i="1" u="sng" dirty="0"/>
              <a:t>(b)</a:t>
            </a:r>
            <a:r>
              <a:rPr lang="en-GB" u="sng" dirty="0"/>
              <a:t>.</a:t>
            </a:r>
            <a:r>
              <a:rPr lang="en-GB" dirty="0"/>
              <a:t>”.</a:t>
            </a:r>
          </a:p>
          <a:p>
            <a:pPr lvl="1"/>
            <a:endParaRPr lang="en-GB" dirty="0"/>
          </a:p>
          <a:p>
            <a:pPr lvl="1"/>
            <a:endParaRPr lang="en-ZA" i="1" dirty="0" smtClean="0"/>
          </a:p>
          <a:p>
            <a:pPr lvl="1"/>
            <a:endParaRPr lang="en-US" dirty="0" smtClean="0">
              <a:solidFill>
                <a:srgbClr val="0070C0"/>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6</a:t>
            </a:fld>
            <a:endParaRPr lang="en-US" dirty="0"/>
          </a:p>
        </p:txBody>
      </p:sp>
    </p:spTree>
    <p:extLst>
      <p:ext uri="{BB962C8B-B14F-4D97-AF65-F5344CB8AC3E}">
        <p14:creationId xmlns:p14="http://schemas.microsoft.com/office/powerpoint/2010/main" xmlns="" val="529140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908" y="163421"/>
            <a:ext cx="8543925" cy="1325563"/>
          </a:xfrm>
        </p:spPr>
        <p:txBody>
          <a:bodyPr/>
          <a:lstStyle/>
          <a:p>
            <a:r>
              <a:rPr lang="en-US" dirty="0" smtClean="0"/>
              <a:t>Clause 13 – Section 12B</a:t>
            </a:r>
            <a:endParaRPr lang="en-GB" dirty="0"/>
          </a:p>
        </p:txBody>
      </p:sp>
      <p:sp>
        <p:nvSpPr>
          <p:cNvPr id="3" name="Content Placeholder 2"/>
          <p:cNvSpPr>
            <a:spLocks noGrp="1"/>
          </p:cNvSpPr>
          <p:nvPr>
            <p:ph idx="1"/>
          </p:nvPr>
        </p:nvSpPr>
        <p:spPr>
          <a:xfrm>
            <a:off x="363071" y="1250576"/>
            <a:ext cx="9197787" cy="5607424"/>
          </a:xfrm>
        </p:spPr>
        <p:txBody>
          <a:bodyPr>
            <a:normAutofit/>
          </a:bodyPr>
          <a:lstStyle/>
          <a:p>
            <a:r>
              <a:rPr lang="en-ZA" dirty="0"/>
              <a:t>12B(1)</a:t>
            </a:r>
            <a:r>
              <a:rPr lang="en-ZA" i="1" dirty="0"/>
              <a:t>(</a:t>
            </a:r>
            <a:r>
              <a:rPr lang="en-ZA" i="1" dirty="0" smtClean="0"/>
              <a:t>a)</a:t>
            </a:r>
            <a:r>
              <a:rPr lang="en-ZA" dirty="0" smtClean="0"/>
              <a:t>(i)</a:t>
            </a:r>
            <a:r>
              <a:rPr lang="en-ZA" i="1" dirty="0" smtClean="0"/>
              <a:t>: </a:t>
            </a:r>
            <a:r>
              <a:rPr lang="en-ZA" dirty="0" smtClean="0"/>
              <a:t>Make the </a:t>
            </a:r>
            <a:r>
              <a:rPr lang="en-ZA" dirty="0"/>
              <a:t>“fair practice” standard </a:t>
            </a:r>
            <a:r>
              <a:rPr lang="en-ZA" dirty="0" smtClean="0"/>
              <a:t>explicit</a:t>
            </a:r>
          </a:p>
          <a:p>
            <a:pPr lvl="1"/>
            <a:r>
              <a:rPr lang="en-ZA" dirty="0"/>
              <a:t>“fair practice” and “extent justified by purpose” (used in the Bill) mean the </a:t>
            </a:r>
            <a:r>
              <a:rPr lang="en-ZA" dirty="0" smtClean="0"/>
              <a:t>same</a:t>
            </a:r>
          </a:p>
          <a:p>
            <a:pPr lvl="1"/>
            <a:r>
              <a:rPr lang="en-US" dirty="0" smtClean="0"/>
              <a:t>Amendments </a:t>
            </a:r>
            <a:r>
              <a:rPr lang="en-US" dirty="0"/>
              <a:t>to be </a:t>
            </a:r>
            <a:r>
              <a:rPr lang="en-US" dirty="0" smtClean="0"/>
              <a:t>made to:</a:t>
            </a:r>
          </a:p>
          <a:p>
            <a:pPr lvl="2"/>
            <a:r>
              <a:rPr lang="en-ZA" i="1" dirty="0" smtClean="0"/>
              <a:t>12B(1)(</a:t>
            </a:r>
            <a:r>
              <a:rPr lang="en-ZA" dirty="0" smtClean="0"/>
              <a:t>a)(</a:t>
            </a:r>
            <a:r>
              <a:rPr lang="en-ZA" dirty="0" err="1" smtClean="0"/>
              <a:t>i</a:t>
            </a:r>
            <a:r>
              <a:rPr lang="en-ZA" dirty="0" smtClean="0"/>
              <a:t>)		12B(1</a:t>
            </a:r>
            <a:r>
              <a:rPr lang="en-ZA" dirty="0"/>
              <a:t>)</a:t>
            </a:r>
            <a:r>
              <a:rPr lang="en-ZA" i="1" dirty="0"/>
              <a:t>(b</a:t>
            </a:r>
            <a:r>
              <a:rPr lang="en-ZA" i="1" dirty="0" smtClean="0"/>
              <a:t>);		</a:t>
            </a:r>
            <a:r>
              <a:rPr lang="en-ZA" dirty="0" smtClean="0"/>
              <a:t>12B(1</a:t>
            </a:r>
            <a:r>
              <a:rPr lang="en-ZA" dirty="0"/>
              <a:t>)</a:t>
            </a:r>
            <a:r>
              <a:rPr lang="en-ZA" i="1" dirty="0"/>
              <a:t>(e)</a:t>
            </a:r>
            <a:r>
              <a:rPr lang="en-ZA" dirty="0"/>
              <a:t>(ii) and (iii</a:t>
            </a:r>
            <a:r>
              <a:rPr lang="en-ZA" dirty="0" smtClean="0"/>
              <a:t>);</a:t>
            </a:r>
          </a:p>
          <a:p>
            <a:pPr marL="1073150" lvl="2" indent="0">
              <a:buNone/>
            </a:pPr>
            <a:r>
              <a:rPr lang="en-ZA" dirty="0" smtClean="0"/>
              <a:t>12B(1</a:t>
            </a:r>
            <a:r>
              <a:rPr lang="en-ZA" dirty="0"/>
              <a:t>)</a:t>
            </a:r>
            <a:r>
              <a:rPr lang="en-ZA" i="1" dirty="0"/>
              <a:t>(f)</a:t>
            </a:r>
            <a:r>
              <a:rPr lang="en-ZA" dirty="0"/>
              <a:t>(ii</a:t>
            </a:r>
            <a:r>
              <a:rPr lang="en-ZA" dirty="0" smtClean="0"/>
              <a:t>);		12B(1</a:t>
            </a:r>
            <a:r>
              <a:rPr lang="en-ZA" dirty="0"/>
              <a:t>)</a:t>
            </a:r>
            <a:r>
              <a:rPr lang="en-ZA" i="1" dirty="0"/>
              <a:t>(i</a:t>
            </a:r>
            <a:r>
              <a:rPr lang="en-ZA" i="1" dirty="0" smtClean="0"/>
              <a:t>);		</a:t>
            </a:r>
            <a:r>
              <a:rPr lang="en-ZA" dirty="0" smtClean="0"/>
              <a:t>12D(1)</a:t>
            </a:r>
          </a:p>
          <a:p>
            <a:pPr marL="1073150" lvl="2" indent="0">
              <a:buNone/>
            </a:pPr>
            <a:r>
              <a:rPr lang="en-ZA" dirty="0" smtClean="0"/>
              <a:t>12D(8)</a:t>
            </a:r>
          </a:p>
          <a:p>
            <a:pPr marL="1073150" lvl="2" indent="0">
              <a:buNone/>
            </a:pPr>
            <a:endParaRPr lang="en-ZA" dirty="0" smtClean="0"/>
          </a:p>
          <a:p>
            <a:r>
              <a:rPr lang="en-ZA" dirty="0" smtClean="0"/>
              <a:t>12B(1)</a:t>
            </a:r>
            <a:r>
              <a:rPr lang="en-ZA" i="1" dirty="0" smtClean="0"/>
              <a:t>(c)</a:t>
            </a:r>
            <a:r>
              <a:rPr lang="en-ZA" dirty="0" smtClean="0"/>
              <a:t>: Reproduction </a:t>
            </a:r>
            <a:r>
              <a:rPr lang="en-ZA" dirty="0"/>
              <a:t>of </a:t>
            </a:r>
            <a:r>
              <a:rPr lang="en-ZA" dirty="0" smtClean="0"/>
              <a:t>a work </a:t>
            </a:r>
            <a:r>
              <a:rPr lang="en-ZA" dirty="0"/>
              <a:t>by a </a:t>
            </a:r>
            <a:r>
              <a:rPr lang="en-ZA" dirty="0" smtClean="0"/>
              <a:t>broadcaster: Use the Canadian Copyright Act’s wording</a:t>
            </a:r>
            <a:r>
              <a:rPr lang="en-ZA" i="1" dirty="0" smtClean="0"/>
              <a:t> re </a:t>
            </a:r>
            <a:r>
              <a:rPr lang="en-ZA" dirty="0"/>
              <a:t>ephemeral provisions </a:t>
            </a:r>
            <a:endParaRPr lang="en-ZA" dirty="0" smtClean="0"/>
          </a:p>
          <a:p>
            <a:pPr lvl="1"/>
            <a:r>
              <a:rPr lang="en-ZA" dirty="0" smtClean="0">
                <a:solidFill>
                  <a:srgbClr val="0070C0"/>
                </a:solidFill>
              </a:rPr>
              <a:t>DTIC spoke to this</a:t>
            </a:r>
          </a:p>
          <a:p>
            <a:endParaRPr lang="en-ZA" dirty="0" smtClean="0"/>
          </a:p>
        </p:txBody>
      </p:sp>
      <p:sp>
        <p:nvSpPr>
          <p:cNvPr id="4" name="Slide Number Placeholder 3"/>
          <p:cNvSpPr>
            <a:spLocks noGrp="1"/>
          </p:cNvSpPr>
          <p:nvPr>
            <p:ph type="sldNum" sz="quarter" idx="12"/>
          </p:nvPr>
        </p:nvSpPr>
        <p:spPr/>
        <p:txBody>
          <a:bodyPr/>
          <a:lstStyle/>
          <a:p>
            <a:fld id="{BC72CB22-D7A4-7547-B048-02B7C821FF3F}" type="slidenum">
              <a:rPr lang="en-US" smtClean="0"/>
              <a:pPr/>
              <a:t>7</a:t>
            </a:fld>
            <a:endParaRPr lang="en-US" dirty="0"/>
          </a:p>
        </p:txBody>
      </p:sp>
    </p:spTree>
    <p:extLst>
      <p:ext uri="{BB962C8B-B14F-4D97-AF65-F5344CB8AC3E}">
        <p14:creationId xmlns:p14="http://schemas.microsoft.com/office/powerpoint/2010/main" xmlns="" val="3499907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123080"/>
            <a:ext cx="8543925" cy="1325563"/>
          </a:xfrm>
        </p:spPr>
        <p:txBody>
          <a:bodyPr/>
          <a:lstStyle/>
          <a:p>
            <a:r>
              <a:rPr lang="en-US" dirty="0"/>
              <a:t>Clause 13 – Section 12B</a:t>
            </a:r>
            <a:endParaRPr lang="en-GB" dirty="0"/>
          </a:p>
        </p:txBody>
      </p:sp>
      <p:sp>
        <p:nvSpPr>
          <p:cNvPr id="3" name="Content Placeholder 2"/>
          <p:cNvSpPr>
            <a:spLocks noGrp="1"/>
          </p:cNvSpPr>
          <p:nvPr>
            <p:ph idx="1"/>
          </p:nvPr>
        </p:nvSpPr>
        <p:spPr>
          <a:xfrm>
            <a:off x="336176" y="1448643"/>
            <a:ext cx="9211236" cy="5113522"/>
          </a:xfrm>
        </p:spPr>
        <p:txBody>
          <a:bodyPr>
            <a:normAutofit/>
          </a:bodyPr>
          <a:lstStyle/>
          <a:p>
            <a:r>
              <a:rPr lang="en-GB" dirty="0"/>
              <a:t>12B(1)</a:t>
            </a:r>
            <a:r>
              <a:rPr lang="en-GB" i="1" dirty="0"/>
              <a:t>(f</a:t>
            </a:r>
            <a:r>
              <a:rPr lang="en-GB" i="1" dirty="0" smtClean="0"/>
              <a:t>) </a:t>
            </a:r>
            <a:r>
              <a:rPr lang="en-GB" dirty="0" smtClean="0"/>
              <a:t>–Translations: to </a:t>
            </a:r>
            <a:r>
              <a:rPr lang="en-GB" dirty="0"/>
              <a:t>promote the Bill of Rights and reflect the full range of purposes for which a lawful translation may be made</a:t>
            </a:r>
            <a:r>
              <a:rPr lang="en-GB" dirty="0" smtClean="0"/>
              <a:t> – add language and culture as a purpose</a:t>
            </a:r>
          </a:p>
          <a:p>
            <a:endParaRPr lang="en-ZA" dirty="0" smtClean="0"/>
          </a:p>
          <a:p>
            <a:r>
              <a:rPr lang="en-ZA" dirty="0" smtClean="0"/>
              <a:t>S12B(1</a:t>
            </a:r>
            <a:r>
              <a:rPr lang="en-ZA" dirty="0"/>
              <a:t>)</a:t>
            </a:r>
            <a:r>
              <a:rPr lang="en-ZA" i="1" dirty="0"/>
              <a:t>(i</a:t>
            </a:r>
            <a:r>
              <a:rPr lang="en-ZA" i="1" dirty="0" smtClean="0"/>
              <a:t>) - </a:t>
            </a:r>
            <a:r>
              <a:rPr lang="en-ZA" dirty="0" smtClean="0"/>
              <a:t>A</a:t>
            </a:r>
            <a:r>
              <a:rPr lang="en-US" dirty="0" smtClean="0"/>
              <a:t> </a:t>
            </a:r>
            <a:r>
              <a:rPr lang="en-US" dirty="0"/>
              <a:t>copy should only be allowed for works that were lawfully acquired</a:t>
            </a:r>
            <a:r>
              <a:rPr lang="en-ZA" dirty="0" smtClean="0"/>
              <a:t> </a:t>
            </a:r>
          </a:p>
          <a:p>
            <a:pPr lvl="1"/>
            <a:r>
              <a:rPr lang="en-ZA" dirty="0" smtClean="0"/>
              <a:t>Definition proposed + inclusion of “lawfully acquired” in 12B(1)</a:t>
            </a:r>
            <a:r>
              <a:rPr lang="en-ZA" i="1" dirty="0" smtClean="0"/>
              <a:t>(i)</a:t>
            </a:r>
          </a:p>
          <a:p>
            <a:pPr lvl="1"/>
            <a:r>
              <a:rPr lang="en-US" dirty="0" smtClean="0">
                <a:solidFill>
                  <a:srgbClr val="0070C0"/>
                </a:solidFill>
              </a:rPr>
              <a:t>DTIC spoke to this</a:t>
            </a:r>
            <a:endParaRPr lang="en-GB" dirty="0">
              <a:solidFill>
                <a:srgbClr val="0070C0"/>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8</a:t>
            </a:fld>
            <a:endParaRPr lang="en-US" dirty="0"/>
          </a:p>
        </p:txBody>
      </p:sp>
    </p:spTree>
    <p:extLst>
      <p:ext uri="{BB962C8B-B14F-4D97-AF65-F5344CB8AC3E}">
        <p14:creationId xmlns:p14="http://schemas.microsoft.com/office/powerpoint/2010/main" xmlns="" val="4286985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217210"/>
            <a:ext cx="8543925" cy="1325563"/>
          </a:xfrm>
        </p:spPr>
        <p:txBody>
          <a:bodyPr/>
          <a:lstStyle/>
          <a:p>
            <a:r>
              <a:rPr lang="en-US" dirty="0" smtClean="0"/>
              <a:t>Clause 13 – Section 12C and 12D</a:t>
            </a:r>
            <a:endParaRPr lang="en-GB" dirty="0"/>
          </a:p>
        </p:txBody>
      </p:sp>
      <p:sp>
        <p:nvSpPr>
          <p:cNvPr id="3" name="Content Placeholder 2"/>
          <p:cNvSpPr>
            <a:spLocks noGrp="1"/>
          </p:cNvSpPr>
          <p:nvPr>
            <p:ph idx="1"/>
          </p:nvPr>
        </p:nvSpPr>
        <p:spPr>
          <a:xfrm>
            <a:off x="336176" y="1290919"/>
            <a:ext cx="9224683" cy="2481050"/>
          </a:xfrm>
        </p:spPr>
        <p:txBody>
          <a:bodyPr>
            <a:normAutofit/>
          </a:bodyPr>
          <a:lstStyle/>
          <a:p>
            <a:pPr algn="just"/>
            <a:r>
              <a:rPr lang="en-ZA" dirty="0" smtClean="0"/>
              <a:t>12C: </a:t>
            </a:r>
          </a:p>
          <a:p>
            <a:pPr lvl="1" algn="just"/>
            <a:r>
              <a:rPr lang="en-ZA" dirty="0" smtClean="0"/>
              <a:t>Layout error: ‘as </a:t>
            </a:r>
            <a:r>
              <a:rPr lang="en-ZA" dirty="0"/>
              <a:t>long as there is no independent, economic significance to these acts’ </a:t>
            </a:r>
            <a:r>
              <a:rPr lang="en-ZA" dirty="0" smtClean="0"/>
              <a:t>applies </a:t>
            </a:r>
            <a:r>
              <a:rPr lang="en-ZA" dirty="0"/>
              <a:t>to </a:t>
            </a:r>
            <a:r>
              <a:rPr lang="en-ZA" i="1" dirty="0" smtClean="0"/>
              <a:t>(a)</a:t>
            </a:r>
            <a:r>
              <a:rPr lang="en-ZA" dirty="0" smtClean="0"/>
              <a:t> and </a:t>
            </a:r>
            <a:r>
              <a:rPr lang="en-ZA" i="1" dirty="0" smtClean="0"/>
              <a:t>(b)</a:t>
            </a:r>
          </a:p>
          <a:p>
            <a:pPr lvl="1" algn="just"/>
            <a:r>
              <a:rPr lang="en-ZA" dirty="0" smtClean="0"/>
              <a:t>It </a:t>
            </a:r>
            <a:r>
              <a:rPr lang="en-ZA" dirty="0"/>
              <a:t>is proposed that t</a:t>
            </a:r>
            <a:r>
              <a:rPr lang="en-US" dirty="0"/>
              <a:t>he three step test be </a:t>
            </a:r>
            <a:r>
              <a:rPr lang="en-US" dirty="0" smtClean="0"/>
              <a:t>added </a:t>
            </a:r>
            <a:r>
              <a:rPr lang="en-US" dirty="0" smtClean="0">
                <a:solidFill>
                  <a:srgbClr val="0070C0"/>
                </a:solidFill>
              </a:rPr>
              <a:t>(DTIC)</a:t>
            </a:r>
            <a:r>
              <a:rPr lang="en-US" dirty="0" smtClean="0"/>
              <a:t>.</a:t>
            </a:r>
          </a:p>
          <a:p>
            <a:pPr marL="457200" lvl="1" indent="0" algn="just">
              <a:buNone/>
            </a:pPr>
            <a:endParaRPr lang="en-GB" dirty="0">
              <a:solidFill>
                <a:srgbClr val="0070C0"/>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9</a:t>
            </a:fld>
            <a:endParaRPr lang="en-US" dirty="0"/>
          </a:p>
        </p:txBody>
      </p:sp>
      <p:pic>
        <p:nvPicPr>
          <p:cNvPr id="6" name="Picture 5"/>
          <p:cNvPicPr>
            <a:picLocks noChangeAspect="1"/>
          </p:cNvPicPr>
          <p:nvPr/>
        </p:nvPicPr>
        <p:blipFill>
          <a:blip r:embed="rId2"/>
          <a:stretch>
            <a:fillRect/>
          </a:stretch>
        </p:blipFill>
        <p:spPr>
          <a:xfrm>
            <a:off x="3919538" y="3463961"/>
            <a:ext cx="5305425" cy="1809750"/>
          </a:xfrm>
          <a:prstGeom prst="rect">
            <a:avLst/>
          </a:prstGeom>
        </p:spPr>
      </p:pic>
      <p:pic>
        <p:nvPicPr>
          <p:cNvPr id="7" name="Picture 6"/>
          <p:cNvPicPr>
            <a:picLocks noChangeAspect="1"/>
          </p:cNvPicPr>
          <p:nvPr/>
        </p:nvPicPr>
        <p:blipFill>
          <a:blip r:embed="rId3"/>
          <a:stretch>
            <a:fillRect/>
          </a:stretch>
        </p:blipFill>
        <p:spPr>
          <a:xfrm>
            <a:off x="514611" y="5661027"/>
            <a:ext cx="6057639" cy="1060450"/>
          </a:xfrm>
          <a:prstGeom prst="rect">
            <a:avLst/>
          </a:prstGeom>
        </p:spPr>
      </p:pic>
      <p:cxnSp>
        <p:nvCxnSpPr>
          <p:cNvPr id="9" name="Straight Arrow Connector 8"/>
          <p:cNvCxnSpPr/>
          <p:nvPr/>
        </p:nvCxnSpPr>
        <p:spPr>
          <a:xfrm flipH="1">
            <a:off x="681038" y="5004486"/>
            <a:ext cx="4953643" cy="135186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xmlns="" val="875673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49095</TotalTime>
  <Words>1059</Words>
  <Application>Microsoft Office PowerPoint</Application>
  <PresentationFormat>A4 Paper (210x297 mm)</PresentationFormat>
  <Paragraphs>127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vt:lpstr>
      <vt:lpstr>Slide 2</vt:lpstr>
      <vt:lpstr>Clause 1 - definitions</vt:lpstr>
      <vt:lpstr>New clause – S11A</vt:lpstr>
      <vt:lpstr>Clause 13 – S12A</vt:lpstr>
      <vt:lpstr>Clause 13 – Section 12A</vt:lpstr>
      <vt:lpstr>Clause 13 – Section 12B</vt:lpstr>
      <vt:lpstr>Clause 13 – Section 12B</vt:lpstr>
      <vt:lpstr>Clause 13 – Section 12C and 12D</vt:lpstr>
      <vt:lpstr>Clause 13 – Section 12D</vt:lpstr>
      <vt:lpstr>Clause 20 – Section 19C and 19D</vt:lpstr>
      <vt:lpstr>Clause 29 – Section 28O and 28P</vt:lpstr>
      <vt:lpstr>Clause 33 – Section 39</vt:lpstr>
      <vt:lpstr>Slide 14</vt:lpstr>
      <vt:lpstr>Clause 1 – Definitions</vt:lpstr>
      <vt:lpstr>Clause 3 – section 3A</vt:lpstr>
      <vt:lpstr>Clause 6 – Section 8D</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Monique</cp:lastModifiedBy>
  <cp:revision>459</cp:revision>
  <cp:lastPrinted>2019-01-14T13:21:45Z</cp:lastPrinted>
  <dcterms:created xsi:type="dcterms:W3CDTF">2018-09-19T18:24:14Z</dcterms:created>
  <dcterms:modified xsi:type="dcterms:W3CDTF">2021-11-16T09:07:32Z</dcterms:modified>
</cp:coreProperties>
</file>