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 id="330" r:id="rId6"/>
    <p:sldId id="332" r:id="rId7"/>
    <p:sldId id="329" r:id="rId8"/>
    <p:sldId id="294" r:id="rId9"/>
    <p:sldId id="295" r:id="rId10"/>
    <p:sldId id="325" r:id="rId11"/>
    <p:sldId id="335" r:id="rId12"/>
    <p:sldId id="312" r:id="rId13"/>
    <p:sldId id="315" r:id="rId14"/>
    <p:sldId id="278" r:id="rId15"/>
    <p:sldId id="273" r:id="rId16"/>
    <p:sldId id="314" r:id="rId17"/>
    <p:sldId id="316" r:id="rId18"/>
    <p:sldId id="323" r:id="rId19"/>
    <p:sldId id="324" r:id="rId20"/>
    <p:sldId id="270" r:id="rId21"/>
    <p:sldId id="283" r:id="rId22"/>
    <p:sldId id="284" r:id="rId23"/>
    <p:sldId id="291" r:id="rId24"/>
    <p:sldId id="333" r:id="rId25"/>
    <p:sldId id="303" r:id="rId26"/>
    <p:sldId id="336" r:id="rId27"/>
    <p:sldId id="266" r:id="rId28"/>
    <p:sldId id="269" r:id="rId29"/>
    <p:sldId id="317" r:id="rId30"/>
    <p:sldId id="286" r:id="rId31"/>
    <p:sldId id="259" r:id="rId32"/>
    <p:sldId id="318" r:id="rId33"/>
    <p:sldId id="320" r:id="rId34"/>
    <p:sldId id="280" r:id="rId35"/>
    <p:sldId id="309" r:id="rId36"/>
    <p:sldId id="28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yabulela Mkwalo" userId="42c83d7e-36e3-4daf-b76c-4f65637b960f" providerId="ADAL" clId="{40D8B0AC-E3C0-4709-881A-CF8CB5A3FBBD}"/>
    <pc:docChg chg="undo redo custSel delSld modSld">
      <pc:chgData name="Siyabulela Mkwalo" userId="42c83d7e-36e3-4daf-b76c-4f65637b960f" providerId="ADAL" clId="{40D8B0AC-E3C0-4709-881A-CF8CB5A3FBBD}" dt="2021-10-14T19:23:37.552" v="968" actId="20577"/>
      <pc:docMkLst>
        <pc:docMk/>
      </pc:docMkLst>
      <pc:sldChg chg="modSp mod">
        <pc:chgData name="Siyabulela Mkwalo" userId="42c83d7e-36e3-4daf-b76c-4f65637b960f" providerId="ADAL" clId="{40D8B0AC-E3C0-4709-881A-CF8CB5A3FBBD}" dt="2021-10-14T19:11:02.191" v="524" actId="113"/>
        <pc:sldMkLst>
          <pc:docMk/>
          <pc:sldMk cId="809790317" sldId="266"/>
        </pc:sldMkLst>
        <pc:spChg chg="mod">
          <ac:chgData name="Siyabulela Mkwalo" userId="42c83d7e-36e3-4daf-b76c-4f65637b960f" providerId="ADAL" clId="{40D8B0AC-E3C0-4709-881A-CF8CB5A3FBBD}" dt="2021-10-14T19:11:02.191" v="524" actId="113"/>
          <ac:spMkLst>
            <pc:docMk/>
            <pc:sldMk cId="809790317" sldId="266"/>
            <ac:spMk id="2" creationId="{00000000-0000-0000-0000-000000000000}"/>
          </ac:spMkLst>
        </pc:spChg>
      </pc:sldChg>
      <pc:sldChg chg="modSp mod">
        <pc:chgData name="Siyabulela Mkwalo" userId="42c83d7e-36e3-4daf-b76c-4f65637b960f" providerId="ADAL" clId="{40D8B0AC-E3C0-4709-881A-CF8CB5A3FBBD}" dt="2021-10-14T19:02:55.214" v="499" actId="207"/>
        <pc:sldMkLst>
          <pc:docMk/>
          <pc:sldMk cId="3736151711" sldId="270"/>
        </pc:sldMkLst>
        <pc:spChg chg="mod">
          <ac:chgData name="Siyabulela Mkwalo" userId="42c83d7e-36e3-4daf-b76c-4f65637b960f" providerId="ADAL" clId="{40D8B0AC-E3C0-4709-881A-CF8CB5A3FBBD}" dt="2021-10-14T19:02:55.214" v="499" actId="207"/>
          <ac:spMkLst>
            <pc:docMk/>
            <pc:sldMk cId="3736151711" sldId="270"/>
            <ac:spMk id="2" creationId="{00000000-0000-0000-0000-000000000000}"/>
          </ac:spMkLst>
        </pc:spChg>
      </pc:sldChg>
      <pc:sldChg chg="modSp mod">
        <pc:chgData name="Siyabulela Mkwalo" userId="42c83d7e-36e3-4daf-b76c-4f65637b960f" providerId="ADAL" clId="{40D8B0AC-E3C0-4709-881A-CF8CB5A3FBBD}" dt="2021-10-14T18:52:11.160" v="96" actId="12"/>
        <pc:sldMkLst>
          <pc:docMk/>
          <pc:sldMk cId="3001702264" sldId="273"/>
        </pc:sldMkLst>
        <pc:spChg chg="mod">
          <ac:chgData name="Siyabulela Mkwalo" userId="42c83d7e-36e3-4daf-b76c-4f65637b960f" providerId="ADAL" clId="{40D8B0AC-E3C0-4709-881A-CF8CB5A3FBBD}" dt="2021-10-14T18:52:11.160" v="96" actId="12"/>
          <ac:spMkLst>
            <pc:docMk/>
            <pc:sldMk cId="3001702264" sldId="273"/>
            <ac:spMk id="3" creationId="{00000000-0000-0000-0000-000000000000}"/>
          </ac:spMkLst>
        </pc:spChg>
      </pc:sldChg>
      <pc:sldChg chg="modSp del mod">
        <pc:chgData name="Siyabulela Mkwalo" userId="42c83d7e-36e3-4daf-b76c-4f65637b960f" providerId="ADAL" clId="{40D8B0AC-E3C0-4709-881A-CF8CB5A3FBBD}" dt="2021-10-14T18:46:42.490" v="2" actId="47"/>
        <pc:sldMkLst>
          <pc:docMk/>
          <pc:sldMk cId="429156978" sldId="277"/>
        </pc:sldMkLst>
        <pc:spChg chg="mod">
          <ac:chgData name="Siyabulela Mkwalo" userId="42c83d7e-36e3-4daf-b76c-4f65637b960f" providerId="ADAL" clId="{40D8B0AC-E3C0-4709-881A-CF8CB5A3FBBD}" dt="2021-10-14T18:46:36.725" v="1" actId="27636"/>
          <ac:spMkLst>
            <pc:docMk/>
            <pc:sldMk cId="429156978" sldId="277"/>
            <ac:spMk id="3" creationId="{00000000-0000-0000-0000-000000000000}"/>
          </ac:spMkLst>
        </pc:spChg>
      </pc:sldChg>
      <pc:sldChg chg="modSp mod">
        <pc:chgData name="Siyabulela Mkwalo" userId="42c83d7e-36e3-4daf-b76c-4f65637b960f" providerId="ADAL" clId="{40D8B0AC-E3C0-4709-881A-CF8CB5A3FBBD}" dt="2021-10-14T19:04:02.825" v="503" actId="113"/>
        <pc:sldMkLst>
          <pc:docMk/>
          <pc:sldMk cId="1537603280" sldId="283"/>
        </pc:sldMkLst>
        <pc:spChg chg="mod">
          <ac:chgData name="Siyabulela Mkwalo" userId="42c83d7e-36e3-4daf-b76c-4f65637b960f" providerId="ADAL" clId="{40D8B0AC-E3C0-4709-881A-CF8CB5A3FBBD}" dt="2021-10-14T19:03:53.981" v="502" actId="113"/>
          <ac:spMkLst>
            <pc:docMk/>
            <pc:sldMk cId="1537603280" sldId="283"/>
            <ac:spMk id="2" creationId="{00000000-0000-0000-0000-000000000000}"/>
          </ac:spMkLst>
        </pc:spChg>
        <pc:spChg chg="mod">
          <ac:chgData name="Siyabulela Mkwalo" userId="42c83d7e-36e3-4daf-b76c-4f65637b960f" providerId="ADAL" clId="{40D8B0AC-E3C0-4709-881A-CF8CB5A3FBBD}" dt="2021-10-14T19:04:02.825" v="503" actId="113"/>
          <ac:spMkLst>
            <pc:docMk/>
            <pc:sldMk cId="1537603280" sldId="283"/>
            <ac:spMk id="3" creationId="{00000000-0000-0000-0000-000000000000}"/>
          </ac:spMkLst>
        </pc:spChg>
      </pc:sldChg>
      <pc:sldChg chg="modSp mod">
        <pc:chgData name="Siyabulela Mkwalo" userId="42c83d7e-36e3-4daf-b76c-4f65637b960f" providerId="ADAL" clId="{40D8B0AC-E3C0-4709-881A-CF8CB5A3FBBD}" dt="2021-10-14T19:04:27.260" v="506" actId="113"/>
        <pc:sldMkLst>
          <pc:docMk/>
          <pc:sldMk cId="3285715818" sldId="284"/>
        </pc:sldMkLst>
        <pc:spChg chg="mod">
          <ac:chgData name="Siyabulela Mkwalo" userId="42c83d7e-36e3-4daf-b76c-4f65637b960f" providerId="ADAL" clId="{40D8B0AC-E3C0-4709-881A-CF8CB5A3FBBD}" dt="2021-10-14T19:04:20.156" v="505" actId="207"/>
          <ac:spMkLst>
            <pc:docMk/>
            <pc:sldMk cId="3285715818" sldId="284"/>
            <ac:spMk id="2" creationId="{00000000-0000-0000-0000-000000000000}"/>
          </ac:spMkLst>
        </pc:spChg>
        <pc:spChg chg="mod">
          <ac:chgData name="Siyabulela Mkwalo" userId="42c83d7e-36e3-4daf-b76c-4f65637b960f" providerId="ADAL" clId="{40D8B0AC-E3C0-4709-881A-CF8CB5A3FBBD}" dt="2021-10-14T19:04:27.260" v="506" actId="113"/>
          <ac:spMkLst>
            <pc:docMk/>
            <pc:sldMk cId="3285715818" sldId="284"/>
            <ac:spMk id="3" creationId="{00000000-0000-0000-0000-000000000000}"/>
          </ac:spMkLst>
        </pc:spChg>
      </pc:sldChg>
      <pc:sldChg chg="modSp mod">
        <pc:chgData name="Siyabulela Mkwalo" userId="42c83d7e-36e3-4daf-b76c-4f65637b960f" providerId="ADAL" clId="{40D8B0AC-E3C0-4709-881A-CF8CB5A3FBBD}" dt="2021-10-14T19:10:34.492" v="523" actId="113"/>
        <pc:sldMkLst>
          <pc:docMk/>
          <pc:sldMk cId="64652511" sldId="303"/>
        </pc:sldMkLst>
        <pc:spChg chg="mod">
          <ac:chgData name="Siyabulela Mkwalo" userId="42c83d7e-36e3-4daf-b76c-4f65637b960f" providerId="ADAL" clId="{40D8B0AC-E3C0-4709-881A-CF8CB5A3FBBD}" dt="2021-10-14T19:10:34.492" v="523" actId="113"/>
          <ac:spMkLst>
            <pc:docMk/>
            <pc:sldMk cId="64652511" sldId="303"/>
            <ac:spMk id="3" creationId="{5CE5A00C-20E7-42EB-ADD3-CF7A95842C20}"/>
          </ac:spMkLst>
        </pc:spChg>
      </pc:sldChg>
      <pc:sldChg chg="modSp mod">
        <pc:chgData name="Siyabulela Mkwalo" userId="42c83d7e-36e3-4daf-b76c-4f65637b960f" providerId="ADAL" clId="{40D8B0AC-E3C0-4709-881A-CF8CB5A3FBBD}" dt="2021-10-14T19:23:37.552" v="968" actId="20577"/>
        <pc:sldMkLst>
          <pc:docMk/>
          <pc:sldMk cId="1269490185" sldId="309"/>
        </pc:sldMkLst>
        <pc:spChg chg="mod">
          <ac:chgData name="Siyabulela Mkwalo" userId="42c83d7e-36e3-4daf-b76c-4f65637b960f" providerId="ADAL" clId="{40D8B0AC-E3C0-4709-881A-CF8CB5A3FBBD}" dt="2021-10-14T19:23:37.552" v="968" actId="20577"/>
          <ac:spMkLst>
            <pc:docMk/>
            <pc:sldMk cId="1269490185" sldId="309"/>
            <ac:spMk id="3" creationId="{7493BD76-6176-4C75-987C-83BDB7E68E6E}"/>
          </ac:spMkLst>
        </pc:spChg>
      </pc:sldChg>
      <pc:sldChg chg="modSp mod">
        <pc:chgData name="Siyabulela Mkwalo" userId="42c83d7e-36e3-4daf-b76c-4f65637b960f" providerId="ADAL" clId="{40D8B0AC-E3C0-4709-881A-CF8CB5A3FBBD}" dt="2021-10-14T18:49:26.084" v="91" actId="20577"/>
        <pc:sldMkLst>
          <pc:docMk/>
          <pc:sldMk cId="2475084321" sldId="315"/>
        </pc:sldMkLst>
        <pc:spChg chg="mod">
          <ac:chgData name="Siyabulela Mkwalo" userId="42c83d7e-36e3-4daf-b76c-4f65637b960f" providerId="ADAL" clId="{40D8B0AC-E3C0-4709-881A-CF8CB5A3FBBD}" dt="2021-10-14T18:49:26.084" v="91" actId="20577"/>
          <ac:spMkLst>
            <pc:docMk/>
            <pc:sldMk cId="2475084321" sldId="315"/>
            <ac:spMk id="3" creationId="{2A9B2032-8351-4522-AB30-48B96A97A601}"/>
          </ac:spMkLst>
        </pc:spChg>
      </pc:sldChg>
      <pc:sldChg chg="modSp mod">
        <pc:chgData name="Siyabulela Mkwalo" userId="42c83d7e-36e3-4daf-b76c-4f65637b960f" providerId="ADAL" clId="{40D8B0AC-E3C0-4709-881A-CF8CB5A3FBBD}" dt="2021-10-14T18:56:38.799" v="177" actId="20577"/>
        <pc:sldMkLst>
          <pc:docMk/>
          <pc:sldMk cId="2382289647" sldId="316"/>
        </pc:sldMkLst>
        <pc:spChg chg="mod">
          <ac:chgData name="Siyabulela Mkwalo" userId="42c83d7e-36e3-4daf-b76c-4f65637b960f" providerId="ADAL" clId="{40D8B0AC-E3C0-4709-881A-CF8CB5A3FBBD}" dt="2021-10-14T18:56:38.799" v="177" actId="20577"/>
          <ac:spMkLst>
            <pc:docMk/>
            <pc:sldMk cId="2382289647" sldId="316"/>
            <ac:spMk id="3" creationId="{8B6C50BA-FD71-4906-80CB-7C0C8820C042}"/>
          </ac:spMkLst>
        </pc:spChg>
      </pc:sldChg>
      <pc:sldChg chg="modSp mod">
        <pc:chgData name="Siyabulela Mkwalo" userId="42c83d7e-36e3-4daf-b76c-4f65637b960f" providerId="ADAL" clId="{40D8B0AC-E3C0-4709-881A-CF8CB5A3FBBD}" dt="2021-10-14T19:12:54.231" v="525" actId="6549"/>
        <pc:sldMkLst>
          <pc:docMk/>
          <pc:sldMk cId="1428127818" sldId="317"/>
        </pc:sldMkLst>
        <pc:spChg chg="mod">
          <ac:chgData name="Siyabulela Mkwalo" userId="42c83d7e-36e3-4daf-b76c-4f65637b960f" providerId="ADAL" clId="{40D8B0AC-E3C0-4709-881A-CF8CB5A3FBBD}" dt="2021-10-14T19:12:54.231" v="525" actId="6549"/>
          <ac:spMkLst>
            <pc:docMk/>
            <pc:sldMk cId="1428127818" sldId="317"/>
            <ac:spMk id="3" creationId="{7CCF72BB-51C9-46E6-9BA6-65C9C56362A2}"/>
          </ac:spMkLst>
        </pc:spChg>
      </pc:sldChg>
      <pc:sldChg chg="modSp mod">
        <pc:chgData name="Siyabulela Mkwalo" userId="42c83d7e-36e3-4daf-b76c-4f65637b960f" providerId="ADAL" clId="{40D8B0AC-E3C0-4709-881A-CF8CB5A3FBBD}" dt="2021-10-14T19:16:48.618" v="600" actId="113"/>
        <pc:sldMkLst>
          <pc:docMk/>
          <pc:sldMk cId="2418265533" sldId="320"/>
        </pc:sldMkLst>
        <pc:spChg chg="mod">
          <ac:chgData name="Siyabulela Mkwalo" userId="42c83d7e-36e3-4daf-b76c-4f65637b960f" providerId="ADAL" clId="{40D8B0AC-E3C0-4709-881A-CF8CB5A3FBBD}" dt="2021-10-14T19:16:48.618" v="600" actId="113"/>
          <ac:spMkLst>
            <pc:docMk/>
            <pc:sldMk cId="2418265533" sldId="320"/>
            <ac:spMk id="2" creationId="{1E3DEF78-EF2D-45D1-A163-8DE62B28BF72}"/>
          </ac:spMkLst>
        </pc:spChg>
        <pc:spChg chg="mod">
          <ac:chgData name="Siyabulela Mkwalo" userId="42c83d7e-36e3-4daf-b76c-4f65637b960f" providerId="ADAL" clId="{40D8B0AC-E3C0-4709-881A-CF8CB5A3FBBD}" dt="2021-10-14T19:16:27.825" v="599" actId="20577"/>
          <ac:spMkLst>
            <pc:docMk/>
            <pc:sldMk cId="2418265533" sldId="320"/>
            <ac:spMk id="3" creationId="{F18A53AD-316C-48B6-BC65-39799EC59CA4}"/>
          </ac:spMkLst>
        </pc:spChg>
      </pc:sldChg>
      <pc:sldChg chg="modSp mod">
        <pc:chgData name="Siyabulela Mkwalo" userId="42c83d7e-36e3-4daf-b76c-4f65637b960f" providerId="ADAL" clId="{40D8B0AC-E3C0-4709-881A-CF8CB5A3FBBD}" dt="2021-10-14T18:57:10.136" v="190" actId="20577"/>
        <pc:sldMkLst>
          <pc:docMk/>
          <pc:sldMk cId="596263490" sldId="323"/>
        </pc:sldMkLst>
        <pc:spChg chg="mod">
          <ac:chgData name="Siyabulela Mkwalo" userId="42c83d7e-36e3-4daf-b76c-4f65637b960f" providerId="ADAL" clId="{40D8B0AC-E3C0-4709-881A-CF8CB5A3FBBD}" dt="2021-10-14T18:57:10.136" v="190" actId="20577"/>
          <ac:spMkLst>
            <pc:docMk/>
            <pc:sldMk cId="596263490" sldId="323"/>
            <ac:spMk id="3" creationId="{EB76D49F-F00D-4544-831D-53AA604771DF}"/>
          </ac:spMkLst>
        </pc:spChg>
      </pc:sldChg>
      <pc:sldChg chg="modSp mod">
        <pc:chgData name="Siyabulela Mkwalo" userId="42c83d7e-36e3-4daf-b76c-4f65637b960f" providerId="ADAL" clId="{40D8B0AC-E3C0-4709-881A-CF8CB5A3FBBD}" dt="2021-10-14T19:02:07.747" v="497" actId="12"/>
        <pc:sldMkLst>
          <pc:docMk/>
          <pc:sldMk cId="1358057965" sldId="324"/>
        </pc:sldMkLst>
        <pc:spChg chg="mod">
          <ac:chgData name="Siyabulela Mkwalo" userId="42c83d7e-36e3-4daf-b76c-4f65637b960f" providerId="ADAL" clId="{40D8B0AC-E3C0-4709-881A-CF8CB5A3FBBD}" dt="2021-10-14T19:02:07.747" v="497" actId="12"/>
          <ac:spMkLst>
            <pc:docMk/>
            <pc:sldMk cId="1358057965" sldId="324"/>
            <ac:spMk id="3" creationId="{EA1A5657-D85C-47B9-8C28-B39FC7A9AB69}"/>
          </ac:spMkLst>
        </pc:spChg>
      </pc:sldChg>
      <pc:sldChg chg="modSp mod">
        <pc:chgData name="Siyabulela Mkwalo" userId="42c83d7e-36e3-4daf-b76c-4f65637b960f" providerId="ADAL" clId="{40D8B0AC-E3C0-4709-881A-CF8CB5A3FBBD}" dt="2021-10-14T19:06:29.433" v="512" actId="20577"/>
        <pc:sldMkLst>
          <pc:docMk/>
          <pc:sldMk cId="1903053869" sldId="333"/>
        </pc:sldMkLst>
        <pc:spChg chg="mod">
          <ac:chgData name="Siyabulela Mkwalo" userId="42c83d7e-36e3-4daf-b76c-4f65637b960f" providerId="ADAL" clId="{40D8B0AC-E3C0-4709-881A-CF8CB5A3FBBD}" dt="2021-10-14T19:06:29.433" v="512" actId="20577"/>
          <ac:spMkLst>
            <pc:docMk/>
            <pc:sldMk cId="1903053869" sldId="333"/>
            <ac:spMk id="3" creationId="{794F31E8-9BC5-4B76-82DF-D2C86CA9B512}"/>
          </ac:spMkLst>
        </pc:spChg>
      </pc:sldChg>
      <pc:sldChg chg="modSp mod">
        <pc:chgData name="Siyabulela Mkwalo" userId="42c83d7e-36e3-4daf-b76c-4f65637b960f" providerId="ADAL" clId="{40D8B0AC-E3C0-4709-881A-CF8CB5A3FBBD}" dt="2021-10-14T19:20:58.828" v="836" actId="6549"/>
        <pc:sldMkLst>
          <pc:docMk/>
          <pc:sldMk cId="4259029768" sldId="336"/>
        </pc:sldMkLst>
        <pc:spChg chg="mod">
          <ac:chgData name="Siyabulela Mkwalo" userId="42c83d7e-36e3-4daf-b76c-4f65637b960f" providerId="ADAL" clId="{40D8B0AC-E3C0-4709-881A-CF8CB5A3FBBD}" dt="2021-10-14T19:20:18.994" v="766" actId="20577"/>
          <ac:spMkLst>
            <pc:docMk/>
            <pc:sldMk cId="4259029768" sldId="336"/>
            <ac:spMk id="2" creationId="{00000000-0000-0000-0000-000000000000}"/>
          </ac:spMkLst>
        </pc:spChg>
        <pc:spChg chg="mod">
          <ac:chgData name="Siyabulela Mkwalo" userId="42c83d7e-36e3-4daf-b76c-4f65637b960f" providerId="ADAL" clId="{40D8B0AC-E3C0-4709-881A-CF8CB5A3FBBD}" dt="2021-10-14T19:20:58.828" v="836" actId="6549"/>
          <ac:spMkLst>
            <pc:docMk/>
            <pc:sldMk cId="4259029768" sldId="33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405910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3709294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261261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209356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587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146914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331242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366022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52940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205299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5EFDDE-BD7F-4C0A-B921-FFFDDC362D60}" type="datetimeFigureOut">
              <a:rPr lang="en-GB" smtClean="0"/>
              <a:pPr/>
              <a:t>12/11/2021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360490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EFDDE-BD7F-4C0A-B921-FFFDDC362D60}" type="datetimeFigureOut">
              <a:rPr lang="en-GB" smtClean="0"/>
              <a:pPr/>
              <a:t>12/11/2021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3902F-FCF3-4469-9C09-FF850E6F7AB7}" type="slidenum">
              <a:rPr lang="en-GB" smtClean="0"/>
              <a:pPr/>
              <a:t>‹#›</a:t>
            </a:fld>
            <a:endParaRPr lang="en-GB"/>
          </a:p>
        </p:txBody>
      </p:sp>
    </p:spTree>
    <p:extLst>
      <p:ext uri="{BB962C8B-B14F-4D97-AF65-F5344CB8AC3E}">
        <p14:creationId xmlns:p14="http://schemas.microsoft.com/office/powerpoint/2010/main" xmlns="" val="3688865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meyeliselio@gmail.com" TargetMode="External"/><Relationship Id="rId3" Type="http://schemas.openxmlformats.org/officeDocument/2006/relationships/hyperlink" Target="mailto:hlophehazert@gmail.com" TargetMode="External"/><Relationship Id="rId7" Type="http://schemas.openxmlformats.org/officeDocument/2006/relationships/hyperlink" Target="mailto:Innocentvista@gmail.com" TargetMode="External"/><Relationship Id="rId2" Type="http://schemas.openxmlformats.org/officeDocument/2006/relationships/hyperlink" Target="mailto:smkwalo@yahoo.com" TargetMode="External"/><Relationship Id="rId1" Type="http://schemas.openxmlformats.org/officeDocument/2006/relationships/slideLayout" Target="../slideLayouts/slideLayout2.xml"/><Relationship Id="rId6" Type="http://schemas.openxmlformats.org/officeDocument/2006/relationships/hyperlink" Target="mailto:mandlae200@gmail.com" TargetMode="External"/><Relationship Id="rId11" Type="http://schemas.openxmlformats.org/officeDocument/2006/relationships/image" Target="../media/image1.png"/><Relationship Id="rId5" Type="http://schemas.openxmlformats.org/officeDocument/2006/relationships/hyperlink" Target="mailto:onalenna.tsae@gmail.com" TargetMode="External"/><Relationship Id="rId10" Type="http://schemas.openxmlformats.org/officeDocument/2006/relationships/hyperlink" Target="mailto:pnxitywa@gmail.com" TargetMode="External"/><Relationship Id="rId4" Type="http://schemas.openxmlformats.org/officeDocument/2006/relationships/hyperlink" Target="mailto:sirmlo@webmail.co.za" TargetMode="External"/><Relationship Id="rId9" Type="http://schemas.openxmlformats.org/officeDocument/2006/relationships/hyperlink" Target="mailto:lwazingiba@yahoo.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3"/>
            <a:ext cx="9518469" cy="2387600"/>
          </a:xfrm>
        </p:spPr>
        <p:txBody>
          <a:bodyPr>
            <a:normAutofit fontScale="90000"/>
          </a:bodyPr>
          <a:lstStyle/>
          <a:p>
            <a:r>
              <a:rPr lang="en-US" dirty="0">
                <a:latin typeface="Calibri body"/>
              </a:rPr>
              <a:t>SOUTH AFRICAN NATIONAL BOXING ORGANISATION</a:t>
            </a:r>
            <a:endParaRPr lang="en-ZA" dirty="0">
              <a:latin typeface="Calibri body"/>
            </a:endParaRPr>
          </a:p>
        </p:txBody>
      </p:sp>
      <p:sp>
        <p:nvSpPr>
          <p:cNvPr id="3" name="Subtitle 2"/>
          <p:cNvSpPr>
            <a:spLocks noGrp="1"/>
          </p:cNvSpPr>
          <p:nvPr>
            <p:ph type="subTitle" idx="1"/>
          </p:nvPr>
        </p:nvSpPr>
        <p:spPr/>
        <p:txBody>
          <a:bodyPr>
            <a:normAutofit/>
          </a:bodyPr>
          <a:lstStyle/>
          <a:p>
            <a:r>
              <a:rPr lang="en-US" sz="6600" dirty="0">
                <a:latin typeface="Calibri body"/>
              </a:rPr>
              <a:t>SANABO</a:t>
            </a:r>
            <a:endParaRPr lang="en-ZA" sz="6600" dirty="0">
              <a:latin typeface="Calibri body"/>
            </a:endParaRPr>
          </a:p>
        </p:txBody>
      </p:sp>
      <p:pic>
        <p:nvPicPr>
          <p:cNvPr id="4" name="Picture 3"/>
          <p:cNvPicPr>
            <a:picLocks noChangeAspect="1"/>
          </p:cNvPicPr>
          <p:nvPr/>
        </p:nvPicPr>
        <p:blipFill>
          <a:blip r:embed="rId2" cstate="print"/>
          <a:stretch>
            <a:fillRect/>
          </a:stretch>
        </p:blipFill>
        <p:spPr>
          <a:xfrm>
            <a:off x="10875150" y="-17417"/>
            <a:ext cx="1316850" cy="1341236"/>
          </a:xfrm>
          <a:prstGeom prst="rect">
            <a:avLst/>
          </a:prstGeom>
        </p:spPr>
      </p:pic>
    </p:spTree>
    <p:extLst>
      <p:ext uri="{BB962C8B-B14F-4D97-AF65-F5344CB8AC3E}">
        <p14:creationId xmlns:p14="http://schemas.microsoft.com/office/powerpoint/2010/main" xmlns="" val="100084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0111-DE1A-4A46-8193-EFF0865C052E}"/>
              </a:ext>
            </a:extLst>
          </p:cNvPr>
          <p:cNvSpPr>
            <a:spLocks noGrp="1"/>
          </p:cNvSpPr>
          <p:nvPr>
            <p:ph type="title"/>
          </p:nvPr>
        </p:nvSpPr>
        <p:spPr/>
        <p:txBody>
          <a:bodyPr/>
          <a:lstStyle/>
          <a:p>
            <a:r>
              <a:rPr lang="en-US" dirty="0">
                <a:latin typeface="Calibri body"/>
              </a:rPr>
              <a:t>SANABO Identity</a:t>
            </a:r>
            <a:endParaRPr lang="en-GB" dirty="0">
              <a:latin typeface="Calibri body"/>
            </a:endParaRPr>
          </a:p>
        </p:txBody>
      </p:sp>
      <p:sp>
        <p:nvSpPr>
          <p:cNvPr id="3" name="Content Placeholder 2">
            <a:extLst>
              <a:ext uri="{FF2B5EF4-FFF2-40B4-BE49-F238E27FC236}">
                <a16:creationId xmlns:a16="http://schemas.microsoft.com/office/drawing/2014/main" xmlns="" id="{2A9B2032-8351-4522-AB30-48B96A97A601}"/>
              </a:ext>
            </a:extLst>
          </p:cNvPr>
          <p:cNvSpPr>
            <a:spLocks noGrp="1"/>
          </p:cNvSpPr>
          <p:nvPr>
            <p:ph idx="1"/>
          </p:nvPr>
        </p:nvSpPr>
        <p:spPr/>
        <p:txBody>
          <a:bodyPr>
            <a:normAutofit fontScale="92500"/>
          </a:bodyPr>
          <a:lstStyle/>
          <a:p>
            <a:pPr>
              <a:defRPr/>
            </a:pPr>
            <a:r>
              <a:rPr lang="en-US" dirty="0"/>
              <a:t>SANABO’s core function is to direct, develop, promote, safeguard and administer the Sport of ‘Open Boxing’ within the area of our jurisdiction in accordance with sound business and financial principles.</a:t>
            </a:r>
          </a:p>
          <a:p>
            <a:pPr eaLnBrk="1" hangingPunct="1">
              <a:lnSpc>
                <a:spcPct val="90000"/>
              </a:lnSpc>
              <a:defRPr/>
            </a:pPr>
            <a:r>
              <a:rPr lang="en-US" sz="2800" dirty="0"/>
              <a:t>The most important rule in Open boxing is </a:t>
            </a:r>
            <a:r>
              <a:rPr lang="en-US" dirty="0"/>
              <a:t>about</a:t>
            </a:r>
            <a:r>
              <a:rPr lang="en-US" sz="2800" dirty="0"/>
              <a:t> safety of the boxer. </a:t>
            </a:r>
          </a:p>
          <a:p>
            <a:pPr eaLnBrk="1" hangingPunct="1">
              <a:lnSpc>
                <a:spcPct val="90000"/>
              </a:lnSpc>
              <a:defRPr/>
            </a:pPr>
            <a:r>
              <a:rPr lang="en-US" sz="2800" dirty="0"/>
              <a:t>A doctor </a:t>
            </a:r>
            <a:r>
              <a:rPr lang="en-US" dirty="0"/>
              <a:t>is always </a:t>
            </a:r>
            <a:r>
              <a:rPr lang="en-US" sz="2800" dirty="0"/>
              <a:t>at ringside during all Open bouts and may advice the referee to stop the bout at any point.</a:t>
            </a:r>
          </a:p>
          <a:p>
            <a:pPr eaLnBrk="1" hangingPunct="1">
              <a:lnSpc>
                <a:spcPct val="90000"/>
              </a:lnSpc>
              <a:defRPr/>
            </a:pPr>
            <a:r>
              <a:rPr lang="en-US" sz="2800" dirty="0"/>
              <a:t>All boxers undergo an annual medical check-up</a:t>
            </a:r>
            <a:r>
              <a:rPr lang="en-US" dirty="0"/>
              <a:t> and</a:t>
            </a:r>
            <a:r>
              <a:rPr lang="en-US" sz="2800" dirty="0"/>
              <a:t> are medically examined before every competition.</a:t>
            </a:r>
          </a:p>
          <a:p>
            <a:pPr eaLnBrk="1" hangingPunct="1">
              <a:lnSpc>
                <a:spcPct val="90000"/>
              </a:lnSpc>
              <a:defRPr/>
            </a:pPr>
            <a:r>
              <a:rPr lang="en-US" sz="2800" dirty="0"/>
              <a:t>A pregnancy declaration is signed by all women boxers before every competition.</a:t>
            </a:r>
            <a:endParaRPr lang="en-ZA" sz="2800" dirty="0"/>
          </a:p>
          <a:p>
            <a:endParaRPr lang="en-GB" dirty="0"/>
          </a:p>
        </p:txBody>
      </p:sp>
    </p:spTree>
    <p:extLst>
      <p:ext uri="{BB962C8B-B14F-4D97-AF65-F5344CB8AC3E}">
        <p14:creationId xmlns:p14="http://schemas.microsoft.com/office/powerpoint/2010/main" xmlns="" val="247508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mn-lt"/>
              </a:rPr>
              <a:t>SANABO Constitution </a:t>
            </a:r>
          </a:p>
        </p:txBody>
      </p:sp>
      <p:sp>
        <p:nvSpPr>
          <p:cNvPr id="3" name="Content Placeholder 2"/>
          <p:cNvSpPr>
            <a:spLocks noGrp="1"/>
          </p:cNvSpPr>
          <p:nvPr>
            <p:ph idx="1"/>
          </p:nvPr>
        </p:nvSpPr>
        <p:spPr/>
        <p:txBody>
          <a:bodyPr>
            <a:normAutofit/>
          </a:bodyPr>
          <a:lstStyle/>
          <a:p>
            <a:pPr marL="0" indent="0">
              <a:buNone/>
            </a:pPr>
            <a:r>
              <a:rPr lang="en-US" dirty="0"/>
              <a:t>SANABO supreme law prescribes the following:</a:t>
            </a:r>
          </a:p>
          <a:p>
            <a:pPr algn="just"/>
            <a:r>
              <a:rPr lang="en-US" dirty="0"/>
              <a:t>SANABO and its members cannot be a member of and or an affiliate to any professional combat sport organization or body [Article 6.5].</a:t>
            </a:r>
          </a:p>
          <a:p>
            <a:pPr algn="just"/>
            <a:r>
              <a:rPr lang="en-US" dirty="0"/>
              <a:t>A person shall not be eligible to be elected or appointed as an Office Bearer of SANABO, if that person has held any position within, or has been affiliated to, any professional boxing entity (Art. 6.6). </a:t>
            </a:r>
          </a:p>
          <a:p>
            <a:pPr algn="just"/>
            <a:r>
              <a:rPr lang="en-US" dirty="0"/>
              <a:t>It is prohibited for SANABO and /or its members to participate and to be responsible for governing any other individual physical combat sporting activity, including mixed martial arts, Kickboxing (Art. 6.8).</a:t>
            </a:r>
            <a:endParaRPr lang="en-ZA" dirty="0"/>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919152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Calibri body"/>
              </a:rPr>
              <a:t>International Boxing Association (AIBA)</a:t>
            </a:r>
          </a:p>
        </p:txBody>
      </p:sp>
      <p:sp>
        <p:nvSpPr>
          <p:cNvPr id="3" name="Content Placeholder 2"/>
          <p:cNvSpPr>
            <a:spLocks noGrp="1"/>
          </p:cNvSpPr>
          <p:nvPr>
            <p:ph idx="1"/>
          </p:nvPr>
        </p:nvSpPr>
        <p:spPr/>
        <p:txBody>
          <a:bodyPr>
            <a:normAutofit fontScale="92500" lnSpcReduction="10000"/>
          </a:bodyPr>
          <a:lstStyle/>
          <a:p>
            <a:pPr algn="just"/>
            <a:r>
              <a:rPr lang="en-US" dirty="0"/>
              <a:t>SANABO may not become a member of, or in any way affiliated with, any other international or national boxing organization save as provided for in AIBA Constitution (Art. 5.5). </a:t>
            </a:r>
          </a:p>
          <a:p>
            <a:pPr algn="just"/>
            <a:r>
              <a:rPr lang="en-US" dirty="0"/>
              <a:t>There may only be one National Federation from any one country (Art.7.2).  </a:t>
            </a:r>
          </a:p>
          <a:p>
            <a:pPr algn="just"/>
            <a:r>
              <a:rPr lang="en-US" dirty="0"/>
              <a:t>According to AIBA Constitution, SANABO is obliged to: </a:t>
            </a:r>
          </a:p>
          <a:p>
            <a:pPr lvl="1" algn="just">
              <a:buFont typeface="Wingdings" panose="05000000000000000000" pitchFamily="2" charset="2"/>
              <a:buChar char="Ø"/>
            </a:pPr>
            <a:r>
              <a:rPr lang="en-US" sz="2800" dirty="0"/>
              <a:t>Comply with the requirements of AIBA Constitution (11.1.a)</a:t>
            </a:r>
          </a:p>
          <a:p>
            <a:pPr lvl="1" algn="just">
              <a:buFont typeface="Wingdings" panose="05000000000000000000" pitchFamily="2" charset="2"/>
              <a:buChar char="Ø"/>
            </a:pPr>
            <a:r>
              <a:rPr lang="en-US" sz="2800" dirty="0"/>
              <a:t>Comply with decisions to be issued by AIBA (11.1.b).</a:t>
            </a:r>
          </a:p>
          <a:p>
            <a:pPr lvl="1" algn="just">
              <a:buFont typeface="Wingdings" panose="05000000000000000000" pitchFamily="2" charset="2"/>
              <a:buChar char="Ø"/>
            </a:pPr>
            <a:r>
              <a:rPr lang="en-US" sz="2800" dirty="0"/>
              <a:t>Abstain from any conduct which is, or may reasonably be seen to be, detrimental to AIBA or to the interests of AIBA (11.1.c.).</a:t>
            </a:r>
          </a:p>
          <a:p>
            <a:pPr lvl="1" algn="just">
              <a:buFont typeface="Wingdings" panose="05000000000000000000" pitchFamily="2" charset="2"/>
              <a:buChar char="Ø"/>
            </a:pPr>
            <a:r>
              <a:rPr lang="en-US" sz="2800" dirty="0"/>
              <a:t>Manage its affairs independently and ensure that its own affairs are not unduly influenced by any third party or third parties (11.1.g).</a:t>
            </a:r>
            <a:endParaRPr lang="en-ZA" sz="2800" dirty="0"/>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300170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8201D2-CFDB-45DB-B49C-EB664C41E381}"/>
              </a:ext>
            </a:extLst>
          </p:cNvPr>
          <p:cNvSpPr>
            <a:spLocks noGrp="1"/>
          </p:cNvSpPr>
          <p:nvPr>
            <p:ph type="title"/>
          </p:nvPr>
        </p:nvSpPr>
        <p:spPr/>
        <p:txBody>
          <a:bodyPr/>
          <a:lstStyle/>
          <a:p>
            <a:r>
              <a:rPr lang="en-US" dirty="0">
                <a:latin typeface="Calibri body"/>
              </a:rPr>
              <a:t>Affiliation and Subscription</a:t>
            </a:r>
            <a:endParaRPr lang="en-GB" dirty="0">
              <a:latin typeface="Calibri body"/>
            </a:endParaRPr>
          </a:p>
        </p:txBody>
      </p:sp>
      <p:sp>
        <p:nvSpPr>
          <p:cNvPr id="3" name="Content Placeholder 2">
            <a:extLst>
              <a:ext uri="{FF2B5EF4-FFF2-40B4-BE49-F238E27FC236}">
                <a16:creationId xmlns:a16="http://schemas.microsoft.com/office/drawing/2014/main" xmlns="" id="{15AC3A07-C7BA-4063-AA20-8D3CADD47097}"/>
              </a:ext>
            </a:extLst>
          </p:cNvPr>
          <p:cNvSpPr>
            <a:spLocks noGrp="1"/>
          </p:cNvSpPr>
          <p:nvPr>
            <p:ph idx="1"/>
          </p:nvPr>
        </p:nvSpPr>
        <p:spPr/>
        <p:txBody>
          <a:bodyPr>
            <a:normAutofit fontScale="92500" lnSpcReduction="10000"/>
          </a:bodyPr>
          <a:lstStyle/>
          <a:p>
            <a:pPr eaLnBrk="1" hangingPunct="1">
              <a:lnSpc>
                <a:spcPct val="80000"/>
              </a:lnSpc>
              <a:buFont typeface="Wingdings" panose="05000000000000000000" pitchFamily="2" charset="2"/>
              <a:buNone/>
              <a:defRPr/>
            </a:pPr>
            <a:r>
              <a:rPr lang="en-GB" sz="2800" dirty="0"/>
              <a:t>Conditions when applying for affiliation:</a:t>
            </a:r>
          </a:p>
          <a:p>
            <a:pPr marL="514350" indent="-514350" eaLnBrk="1" hangingPunct="1">
              <a:lnSpc>
                <a:spcPct val="80000"/>
              </a:lnSpc>
              <a:buAutoNum type="arabicPeriod"/>
              <a:defRPr/>
            </a:pPr>
            <a:r>
              <a:rPr lang="en-GB" sz="2800" dirty="0"/>
              <a:t>Affiliation fee per province - R500.00</a:t>
            </a:r>
          </a:p>
          <a:p>
            <a:pPr marL="514350" indent="-514350" eaLnBrk="1" hangingPunct="1">
              <a:lnSpc>
                <a:spcPct val="80000"/>
              </a:lnSpc>
              <a:buAutoNum type="arabicPeriod"/>
              <a:defRPr/>
            </a:pPr>
            <a:r>
              <a:rPr lang="en-GB" sz="2800" dirty="0"/>
              <a:t>A copy of the provincial constitution</a:t>
            </a:r>
            <a:endParaRPr lang="en-US" dirty="0"/>
          </a:p>
          <a:p>
            <a:pPr marL="514350" indent="-514350" eaLnBrk="1" hangingPunct="1">
              <a:lnSpc>
                <a:spcPct val="80000"/>
              </a:lnSpc>
              <a:buAutoNum type="arabicPeriod"/>
              <a:defRPr/>
            </a:pPr>
            <a:r>
              <a:rPr lang="en-US" sz="2800" dirty="0"/>
              <a:t>List of all affiliates (</a:t>
            </a:r>
            <a:r>
              <a:rPr lang="en-US" dirty="0"/>
              <a:t>District</a:t>
            </a:r>
            <a:r>
              <a:rPr lang="en-US" sz="2800" dirty="0"/>
              <a:t> Structures)</a:t>
            </a:r>
          </a:p>
          <a:p>
            <a:pPr marL="514350" indent="-514350" eaLnBrk="1" hangingPunct="1">
              <a:lnSpc>
                <a:spcPct val="80000"/>
              </a:lnSpc>
              <a:buAutoNum type="arabicPeriod"/>
              <a:defRPr/>
            </a:pPr>
            <a:r>
              <a:rPr lang="en-GB" sz="2800" dirty="0"/>
              <a:t>List of clubs forming structure of the </a:t>
            </a:r>
            <a:r>
              <a:rPr lang="en-GB" dirty="0"/>
              <a:t>district</a:t>
            </a:r>
            <a:endParaRPr lang="en-GB" sz="2800" dirty="0"/>
          </a:p>
          <a:p>
            <a:pPr marL="514350" indent="-514350" eaLnBrk="1" hangingPunct="1">
              <a:lnSpc>
                <a:spcPct val="80000"/>
              </a:lnSpc>
              <a:buAutoNum type="arabicPeriod"/>
              <a:defRPr/>
            </a:pPr>
            <a:r>
              <a:rPr lang="en-US" sz="2800" dirty="0"/>
              <a:t>List of boxers (R20.00 Registration fee per boxer)</a:t>
            </a:r>
          </a:p>
          <a:p>
            <a:pPr marL="514350" indent="-514350" eaLnBrk="1" hangingPunct="1">
              <a:lnSpc>
                <a:spcPct val="80000"/>
              </a:lnSpc>
              <a:buAutoNum type="arabicPeriod"/>
              <a:defRPr/>
            </a:pPr>
            <a:r>
              <a:rPr lang="en-US" sz="2800" dirty="0"/>
              <a:t>Copy of minutes (Annual General Meeting)</a:t>
            </a:r>
          </a:p>
          <a:p>
            <a:pPr marL="514350" indent="-514350" eaLnBrk="1" hangingPunct="1">
              <a:lnSpc>
                <a:spcPct val="80000"/>
              </a:lnSpc>
              <a:buAutoNum type="arabicPeriod"/>
              <a:defRPr/>
            </a:pPr>
            <a:r>
              <a:rPr lang="en-GB" sz="2800" dirty="0"/>
              <a:t>Audited balance sheet</a:t>
            </a:r>
          </a:p>
          <a:p>
            <a:pPr marL="514350" indent="-514350" eaLnBrk="1" hangingPunct="1">
              <a:lnSpc>
                <a:spcPct val="80000"/>
              </a:lnSpc>
              <a:buAutoNum type="arabicPeriod"/>
              <a:defRPr/>
            </a:pPr>
            <a:r>
              <a:rPr lang="en-GB" sz="2800" dirty="0"/>
              <a:t>List of office bearers</a:t>
            </a:r>
          </a:p>
          <a:p>
            <a:pPr marL="514350" indent="-514350" eaLnBrk="1" hangingPunct="1">
              <a:lnSpc>
                <a:spcPct val="80000"/>
              </a:lnSpc>
              <a:buAutoNum type="arabicPeriod"/>
              <a:defRPr/>
            </a:pPr>
            <a:r>
              <a:rPr lang="en-GB" sz="2800" dirty="0"/>
              <a:t>List of all officials including commission members (R50.00 Registration fee)</a:t>
            </a:r>
          </a:p>
          <a:p>
            <a:endParaRPr lang="en-GB" dirty="0"/>
          </a:p>
        </p:txBody>
      </p:sp>
    </p:spTree>
    <p:extLst>
      <p:ext uri="{BB962C8B-B14F-4D97-AF65-F5344CB8AC3E}">
        <p14:creationId xmlns:p14="http://schemas.microsoft.com/office/powerpoint/2010/main" xmlns="" val="2369045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D63E0F-DF76-432B-9654-290929885DA1}"/>
              </a:ext>
            </a:extLst>
          </p:cNvPr>
          <p:cNvSpPr>
            <a:spLocks noGrp="1"/>
          </p:cNvSpPr>
          <p:nvPr>
            <p:ph type="title"/>
          </p:nvPr>
        </p:nvSpPr>
        <p:spPr/>
        <p:txBody>
          <a:bodyPr/>
          <a:lstStyle/>
          <a:p>
            <a:r>
              <a:rPr lang="en-US" b="1" dirty="0"/>
              <a:t>Categories</a:t>
            </a:r>
            <a:endParaRPr lang="en-GB" b="1" dirty="0"/>
          </a:p>
        </p:txBody>
      </p:sp>
      <p:sp>
        <p:nvSpPr>
          <p:cNvPr id="3" name="Content Placeholder 2">
            <a:extLst>
              <a:ext uri="{FF2B5EF4-FFF2-40B4-BE49-F238E27FC236}">
                <a16:creationId xmlns:a16="http://schemas.microsoft.com/office/drawing/2014/main" xmlns="" id="{8B6C50BA-FD71-4906-80CB-7C0C8820C042}"/>
              </a:ext>
            </a:extLst>
          </p:cNvPr>
          <p:cNvSpPr>
            <a:spLocks noGrp="1"/>
          </p:cNvSpPr>
          <p:nvPr>
            <p:ph idx="1"/>
          </p:nvPr>
        </p:nvSpPr>
        <p:spPr/>
        <p:txBody>
          <a:bodyPr>
            <a:normAutofit fontScale="70000" lnSpcReduction="20000"/>
          </a:bodyPr>
          <a:lstStyle/>
          <a:p>
            <a:pPr marL="0" indent="0" eaLnBrk="1" hangingPunct="1">
              <a:buNone/>
              <a:defRPr/>
            </a:pPr>
            <a:r>
              <a:rPr lang="en-US" sz="3400" dirty="0"/>
              <a:t>SANABO is responsible for the following development:</a:t>
            </a:r>
          </a:p>
          <a:p>
            <a:pPr eaLnBrk="1" hangingPunct="1">
              <a:defRPr/>
            </a:pPr>
            <a:r>
              <a:rPr lang="en-US" sz="3400" dirty="0"/>
              <a:t>Boxers on all levels:</a:t>
            </a:r>
          </a:p>
          <a:p>
            <a:pPr marL="1143000" lvl="2" indent="-228600" algn="just">
              <a:lnSpc>
                <a:spcPct val="115000"/>
              </a:lnSpc>
              <a:spcAft>
                <a:spcPts val="0"/>
              </a:spcAft>
              <a:buFont typeface="+mj-lt"/>
              <a:buAutoNum type="arabicPeriod"/>
            </a:pPr>
            <a:r>
              <a:rPr lang="en-GB" sz="3400" dirty="0">
                <a:effectLst/>
                <a:ea typeface="Times New Roman" panose="02020603050405020304" pitchFamily="18" charset="0"/>
                <a:cs typeface="Calibri" panose="020F0502020204030204" pitchFamily="34" charset="0"/>
              </a:rPr>
              <a:t> Cadets </a:t>
            </a:r>
            <a:r>
              <a:rPr lang="en-GB" sz="3400" dirty="0">
                <a:solidFill>
                  <a:srgbClr val="000000"/>
                </a:solidFill>
                <a:effectLst/>
                <a:ea typeface="Times New Roman" panose="02020603050405020304" pitchFamily="18" charset="0"/>
                <a:cs typeface="Calibri" panose="020F0502020204030204" pitchFamily="34" charset="0"/>
              </a:rPr>
              <a:t>boxers falling between 12 and 14 years;</a:t>
            </a:r>
            <a:endParaRPr lang="en-GB" sz="3400" dirty="0">
              <a:effectLst/>
              <a:ea typeface="Times New Roman" panose="02020603050405020304" pitchFamily="18" charset="0"/>
            </a:endParaRPr>
          </a:p>
          <a:p>
            <a:pPr marL="1143000" lvl="2" indent="-228600" algn="just">
              <a:lnSpc>
                <a:spcPct val="115000"/>
              </a:lnSpc>
              <a:spcAft>
                <a:spcPts val="0"/>
              </a:spcAft>
              <a:buFont typeface="+mj-lt"/>
              <a:buAutoNum type="arabicPeriod"/>
            </a:pPr>
            <a:r>
              <a:rPr lang="en-GB" sz="3400" dirty="0">
                <a:solidFill>
                  <a:srgbClr val="000000"/>
                </a:solidFill>
                <a:effectLst/>
                <a:ea typeface="Times New Roman" panose="02020603050405020304" pitchFamily="18" charset="0"/>
                <a:cs typeface="Calibri" panose="020F0502020204030204" pitchFamily="34" charset="0"/>
              </a:rPr>
              <a:t> Juniors boxers falling between 15 and 16 years;</a:t>
            </a:r>
            <a:endParaRPr lang="en-GB" sz="3400" dirty="0">
              <a:effectLst/>
              <a:ea typeface="Times New Roman" panose="02020603050405020304" pitchFamily="18" charset="0"/>
            </a:endParaRPr>
          </a:p>
          <a:p>
            <a:pPr marL="1143000" lvl="2" indent="-228600" algn="just">
              <a:lnSpc>
                <a:spcPct val="115000"/>
              </a:lnSpc>
              <a:spcAft>
                <a:spcPts val="0"/>
              </a:spcAft>
              <a:buFont typeface="+mj-lt"/>
              <a:buAutoNum type="arabicPeriod"/>
            </a:pPr>
            <a:r>
              <a:rPr lang="en-GB" sz="3400" dirty="0">
                <a:solidFill>
                  <a:srgbClr val="000000"/>
                </a:solidFill>
                <a:effectLst/>
                <a:ea typeface="Times New Roman" panose="02020603050405020304" pitchFamily="18" charset="0"/>
                <a:cs typeface="Calibri" panose="020F0502020204030204" pitchFamily="34" charset="0"/>
              </a:rPr>
              <a:t> Youth boxers falling between 17 and 18 years; </a:t>
            </a:r>
            <a:endParaRPr lang="en-GB" sz="3400" dirty="0">
              <a:effectLst/>
              <a:ea typeface="Times New Roman" panose="02020603050405020304" pitchFamily="18" charset="0"/>
            </a:endParaRPr>
          </a:p>
          <a:p>
            <a:pPr marL="1143000" lvl="2" indent="-228600" algn="just">
              <a:lnSpc>
                <a:spcPct val="115000"/>
              </a:lnSpc>
              <a:spcAft>
                <a:spcPts val="0"/>
              </a:spcAft>
              <a:buFont typeface="+mj-lt"/>
              <a:buAutoNum type="arabicPeriod"/>
            </a:pPr>
            <a:r>
              <a:rPr lang="en-GB" sz="3400" dirty="0">
                <a:solidFill>
                  <a:srgbClr val="000000"/>
                </a:solidFill>
                <a:effectLst/>
                <a:ea typeface="Times New Roman" panose="02020603050405020304" pitchFamily="18" charset="0"/>
                <a:cs typeface="Calibri" panose="020F0502020204030204" pitchFamily="34" charset="0"/>
              </a:rPr>
              <a:t>Elite boxers falling between 19 and 40 years;</a:t>
            </a:r>
          </a:p>
          <a:p>
            <a:pPr algn="just">
              <a:lnSpc>
                <a:spcPct val="115000"/>
              </a:lnSpc>
            </a:pPr>
            <a:r>
              <a:rPr lang="en-US" sz="3400" dirty="0"/>
              <a:t>Women boxing in all the above categories.</a:t>
            </a:r>
          </a:p>
          <a:p>
            <a:pPr algn="just">
              <a:lnSpc>
                <a:spcPct val="115000"/>
              </a:lnSpc>
            </a:pPr>
            <a:r>
              <a:rPr lang="en-US" sz="3400" dirty="0"/>
              <a:t>Coaches</a:t>
            </a:r>
          </a:p>
          <a:p>
            <a:pPr algn="just">
              <a:lnSpc>
                <a:spcPct val="115000"/>
              </a:lnSpc>
            </a:pPr>
            <a:r>
              <a:rPr lang="en-US" sz="3400" dirty="0"/>
              <a:t>Officials (referee &amp; judges/ringside physician)</a:t>
            </a:r>
          </a:p>
          <a:p>
            <a:pPr algn="just">
              <a:lnSpc>
                <a:spcPct val="115000"/>
              </a:lnSpc>
            </a:pPr>
            <a:r>
              <a:rPr lang="en-US" sz="3400" dirty="0"/>
              <a:t>Managers &amp; Administrators</a:t>
            </a:r>
          </a:p>
          <a:p>
            <a:endParaRPr lang="en-GB" dirty="0"/>
          </a:p>
        </p:txBody>
      </p:sp>
    </p:spTree>
    <p:extLst>
      <p:ext uri="{BB962C8B-B14F-4D97-AF65-F5344CB8AC3E}">
        <p14:creationId xmlns:p14="http://schemas.microsoft.com/office/powerpoint/2010/main" xmlns="" val="2382289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D31654-8F5A-44A0-AB0F-D92DED2F6E69}"/>
              </a:ext>
            </a:extLst>
          </p:cNvPr>
          <p:cNvSpPr>
            <a:spLocks noGrp="1"/>
          </p:cNvSpPr>
          <p:nvPr>
            <p:ph type="title"/>
          </p:nvPr>
        </p:nvSpPr>
        <p:spPr/>
        <p:txBody>
          <a:bodyPr/>
          <a:lstStyle/>
          <a:p>
            <a:r>
              <a:rPr lang="en-US" dirty="0">
                <a:latin typeface="+mn-lt"/>
              </a:rPr>
              <a:t>Development </a:t>
            </a:r>
            <a:r>
              <a:rPr lang="en-US" dirty="0" err="1">
                <a:latin typeface="+mn-lt"/>
              </a:rPr>
              <a:t>Programmes</a:t>
            </a:r>
            <a:endParaRPr lang="en-GB" dirty="0">
              <a:latin typeface="+mn-lt"/>
            </a:endParaRPr>
          </a:p>
        </p:txBody>
      </p:sp>
      <p:sp>
        <p:nvSpPr>
          <p:cNvPr id="3" name="Content Placeholder 2">
            <a:extLst>
              <a:ext uri="{FF2B5EF4-FFF2-40B4-BE49-F238E27FC236}">
                <a16:creationId xmlns:a16="http://schemas.microsoft.com/office/drawing/2014/main" xmlns="" id="{EB76D49F-F00D-4544-831D-53AA604771DF}"/>
              </a:ext>
            </a:extLst>
          </p:cNvPr>
          <p:cNvSpPr>
            <a:spLocks noGrp="1"/>
          </p:cNvSpPr>
          <p:nvPr>
            <p:ph idx="1"/>
          </p:nvPr>
        </p:nvSpPr>
        <p:spPr/>
        <p:txBody>
          <a:bodyPr/>
          <a:lstStyle/>
          <a:p>
            <a:r>
              <a:rPr lang="en-US" dirty="0"/>
              <a:t>Recreation (Participation for Enjoyment) </a:t>
            </a:r>
          </a:p>
          <a:p>
            <a:r>
              <a:rPr lang="en-US" dirty="0"/>
              <a:t>Talent Identification</a:t>
            </a:r>
          </a:p>
          <a:p>
            <a:r>
              <a:rPr lang="en-US" dirty="0"/>
              <a:t>Training Camps</a:t>
            </a:r>
          </a:p>
          <a:p>
            <a:r>
              <a:rPr lang="en-US" dirty="0"/>
              <a:t>Trials</a:t>
            </a:r>
          </a:p>
          <a:p>
            <a:r>
              <a:rPr lang="en-US" dirty="0"/>
              <a:t>National (Cadets, Junior, Youth &amp; Elite) Championships</a:t>
            </a:r>
          </a:p>
          <a:p>
            <a:r>
              <a:rPr lang="en-US" dirty="0"/>
              <a:t>International Championships (Zone Four, All Africa Games, Qualifiers, World Championships, Commonwealth, Olympics, </a:t>
            </a:r>
            <a:r>
              <a:rPr lang="en-US" dirty="0" err="1"/>
              <a:t>etc</a:t>
            </a:r>
            <a:r>
              <a:rPr lang="en-US" dirty="0"/>
              <a:t>)</a:t>
            </a:r>
          </a:p>
          <a:p>
            <a:r>
              <a:rPr lang="en-US" dirty="0"/>
              <a:t>National and International Training Courses and Workshops</a:t>
            </a:r>
          </a:p>
        </p:txBody>
      </p:sp>
    </p:spTree>
    <p:extLst>
      <p:ext uri="{BB962C8B-B14F-4D97-AF65-F5344CB8AC3E}">
        <p14:creationId xmlns:p14="http://schemas.microsoft.com/office/powerpoint/2010/main" xmlns="" val="596263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D76BA-9DD7-4E86-B4E9-95D47B7CD479}"/>
              </a:ext>
            </a:extLst>
          </p:cNvPr>
          <p:cNvSpPr>
            <a:spLocks noGrp="1"/>
          </p:cNvSpPr>
          <p:nvPr>
            <p:ph type="title"/>
          </p:nvPr>
        </p:nvSpPr>
        <p:spPr/>
        <p:txBody>
          <a:bodyPr/>
          <a:lstStyle/>
          <a:p>
            <a:r>
              <a:rPr lang="en-US" dirty="0">
                <a:latin typeface="+mn-lt"/>
              </a:rPr>
              <a:t>Projects / </a:t>
            </a:r>
            <a:r>
              <a:rPr lang="en-US" dirty="0" err="1">
                <a:latin typeface="+mn-lt"/>
              </a:rPr>
              <a:t>Programmes</a:t>
            </a:r>
            <a:endParaRPr lang="en-GB" dirty="0">
              <a:latin typeface="+mn-lt"/>
            </a:endParaRPr>
          </a:p>
        </p:txBody>
      </p:sp>
      <p:sp>
        <p:nvSpPr>
          <p:cNvPr id="3" name="Content Placeholder 2">
            <a:extLst>
              <a:ext uri="{FF2B5EF4-FFF2-40B4-BE49-F238E27FC236}">
                <a16:creationId xmlns:a16="http://schemas.microsoft.com/office/drawing/2014/main" xmlns="" id="{EA1A5657-D85C-47B9-8C28-B39FC7A9AB69}"/>
              </a:ext>
            </a:extLst>
          </p:cNvPr>
          <p:cNvSpPr>
            <a:spLocks noGrp="1"/>
          </p:cNvSpPr>
          <p:nvPr>
            <p:ph idx="1"/>
          </p:nvPr>
        </p:nvSpPr>
        <p:spPr/>
        <p:txBody>
          <a:bodyPr>
            <a:normAutofit fontScale="32500" lnSpcReduction="20000"/>
          </a:bodyPr>
          <a:lstStyle/>
          <a:p>
            <a:pPr marL="0" indent="0">
              <a:lnSpc>
                <a:spcPct val="170000"/>
              </a:lnSpc>
              <a:buNone/>
            </a:pPr>
            <a:r>
              <a:rPr lang="en-US" sz="6800" dirty="0">
                <a:effectLst/>
                <a:latin typeface="Calibri body"/>
                <a:ea typeface="Calibri" panose="020F0502020204030204" pitchFamily="34" charset="0"/>
                <a:cs typeface="Times New Roman" panose="02020603050405020304" pitchFamily="18" charset="0"/>
              </a:rPr>
              <a:t>The new committee has delivered a wide range of key projects as tabulated below:</a:t>
            </a:r>
            <a:endParaRPr lang="en-ZA" sz="6800" b="1" dirty="0">
              <a:effectLst/>
              <a:latin typeface="Calibri body"/>
              <a:ea typeface="Calibri" panose="020F0502020204030204" pitchFamily="34" charset="0"/>
              <a:cs typeface="SimSun" panose="02010600030101010101" pitchFamily="2" charset="-122"/>
            </a:endParaRPr>
          </a:p>
          <a:p>
            <a:pPr>
              <a:lnSpc>
                <a:spcPct val="120000"/>
              </a:lnSpc>
            </a:pPr>
            <a:r>
              <a:rPr lang="en-ZA" sz="6800" dirty="0">
                <a:effectLst/>
                <a:latin typeface="Calibri body"/>
                <a:ea typeface="Calibri" panose="020F0502020204030204" pitchFamily="34" charset="0"/>
                <a:cs typeface="SimSun" panose="02010600030101010101" pitchFamily="2" charset="-122"/>
              </a:rPr>
              <a:t>Constitutional Review Workshop - </a:t>
            </a:r>
            <a:r>
              <a:rPr lang="en-ZA" sz="6800" dirty="0">
                <a:effectLst/>
                <a:latin typeface="Calibri body"/>
                <a:ea typeface="Calibri" panose="020F0502020204030204" pitchFamily="34" charset="0"/>
              </a:rPr>
              <a:t>23</a:t>
            </a:r>
            <a:r>
              <a:rPr lang="en-ZA" sz="6800" baseline="30000" dirty="0">
                <a:effectLst/>
                <a:latin typeface="Calibri body"/>
                <a:ea typeface="Calibri" panose="020F0502020204030204" pitchFamily="34" charset="0"/>
              </a:rPr>
              <a:t>rd</a:t>
            </a:r>
            <a:r>
              <a:rPr lang="en-ZA" sz="6800" dirty="0">
                <a:effectLst/>
                <a:latin typeface="Calibri body"/>
                <a:ea typeface="Calibri" panose="020F0502020204030204" pitchFamily="34" charset="0"/>
              </a:rPr>
              <a:t> – 24</a:t>
            </a:r>
            <a:r>
              <a:rPr lang="en-ZA" sz="6800" baseline="30000" dirty="0">
                <a:effectLst/>
                <a:latin typeface="Calibri body"/>
                <a:ea typeface="Calibri" panose="020F0502020204030204" pitchFamily="34" charset="0"/>
              </a:rPr>
              <a:t>th</a:t>
            </a:r>
            <a:r>
              <a:rPr lang="en-ZA" sz="6800" dirty="0">
                <a:effectLst/>
                <a:latin typeface="Calibri body"/>
                <a:ea typeface="Calibri" panose="020F0502020204030204" pitchFamily="34" charset="0"/>
              </a:rPr>
              <a:t> of October 2020 </a:t>
            </a:r>
          </a:p>
          <a:p>
            <a:pPr>
              <a:lnSpc>
                <a:spcPct val="120000"/>
              </a:lnSpc>
            </a:pPr>
            <a:r>
              <a:rPr lang="en-ZA" sz="6800" dirty="0">
                <a:effectLst/>
                <a:latin typeface="Calibri body"/>
                <a:ea typeface="Calibri" panose="020F0502020204030204" pitchFamily="34" charset="0"/>
              </a:rPr>
              <a:t>SANABO Elite Trials For World Olympic Qualifiers - 12</a:t>
            </a:r>
            <a:r>
              <a:rPr lang="en-ZA" sz="6800" baseline="30000" dirty="0">
                <a:effectLst/>
                <a:latin typeface="Calibri body"/>
                <a:ea typeface="Calibri" panose="020F0502020204030204" pitchFamily="34" charset="0"/>
              </a:rPr>
              <a:t>th</a:t>
            </a:r>
            <a:r>
              <a:rPr lang="en-ZA" sz="6800" dirty="0">
                <a:effectLst/>
                <a:latin typeface="Calibri body"/>
                <a:ea typeface="Calibri" panose="020F0502020204030204" pitchFamily="34" charset="0"/>
              </a:rPr>
              <a:t> – 15</a:t>
            </a:r>
            <a:r>
              <a:rPr lang="en-ZA" sz="6800" baseline="30000" dirty="0">
                <a:effectLst/>
                <a:latin typeface="Calibri body"/>
                <a:ea typeface="Calibri" panose="020F0502020204030204" pitchFamily="34" charset="0"/>
              </a:rPr>
              <a:t>th</a:t>
            </a:r>
            <a:r>
              <a:rPr lang="en-ZA" sz="6800" dirty="0">
                <a:effectLst/>
                <a:latin typeface="Calibri body"/>
                <a:ea typeface="Calibri" panose="020F0502020204030204" pitchFamily="34" charset="0"/>
              </a:rPr>
              <a:t> December 2020</a:t>
            </a:r>
            <a:endParaRPr lang="en-GB" sz="6800" dirty="0">
              <a:effectLst/>
              <a:latin typeface="Calibri body"/>
              <a:ea typeface="Calibri" panose="020F0502020204030204" pitchFamily="34" charset="0"/>
              <a:cs typeface="SimSun" panose="02010600030101010101" pitchFamily="2" charset="-122"/>
            </a:endParaRPr>
          </a:p>
          <a:p>
            <a:pPr lvl="0">
              <a:lnSpc>
                <a:spcPct val="120000"/>
              </a:lnSpc>
              <a:spcAft>
                <a:spcPts val="0"/>
              </a:spcAft>
            </a:pPr>
            <a:r>
              <a:rPr lang="en-ZA" sz="6800" dirty="0">
                <a:effectLst/>
                <a:latin typeface="Calibri body"/>
                <a:ea typeface="Calibri" panose="020F0502020204030204" pitchFamily="34" charset="0"/>
                <a:cs typeface="SimSun" panose="02010600030101010101" pitchFamily="2" charset="-122"/>
              </a:rPr>
              <a:t>Administration and Strategic planning session – 23</a:t>
            </a:r>
            <a:r>
              <a:rPr lang="en-ZA" sz="6800" baseline="30000" dirty="0">
                <a:effectLst/>
                <a:latin typeface="Calibri body"/>
                <a:ea typeface="Calibri" panose="020F0502020204030204" pitchFamily="34" charset="0"/>
                <a:cs typeface="SimSun" panose="02010600030101010101" pitchFamily="2" charset="-122"/>
              </a:rPr>
              <a:t>rd</a:t>
            </a:r>
            <a:r>
              <a:rPr lang="en-ZA" sz="6800" dirty="0">
                <a:effectLst/>
                <a:latin typeface="Calibri body"/>
                <a:ea typeface="Calibri" panose="020F0502020204030204" pitchFamily="34" charset="0"/>
                <a:cs typeface="SimSun" panose="02010600030101010101" pitchFamily="2" charset="-122"/>
              </a:rPr>
              <a:t> – 25</a:t>
            </a:r>
            <a:r>
              <a:rPr lang="en-ZA" sz="6800" baseline="30000" dirty="0">
                <a:effectLst/>
                <a:latin typeface="Calibri body"/>
                <a:ea typeface="Calibri" panose="020F0502020204030204" pitchFamily="34" charset="0"/>
                <a:cs typeface="SimSun" panose="02010600030101010101" pitchFamily="2" charset="-122"/>
              </a:rPr>
              <a:t>th</a:t>
            </a:r>
            <a:r>
              <a:rPr lang="en-ZA" sz="6800" dirty="0">
                <a:effectLst/>
                <a:latin typeface="Calibri body"/>
                <a:ea typeface="Calibri" panose="020F0502020204030204" pitchFamily="34" charset="0"/>
                <a:cs typeface="SimSun" panose="02010600030101010101" pitchFamily="2" charset="-122"/>
              </a:rPr>
              <a:t> April 2021</a:t>
            </a:r>
            <a:endParaRPr lang="en-GB" sz="6800" dirty="0">
              <a:effectLst/>
              <a:latin typeface="Calibri body"/>
              <a:ea typeface="Calibri" panose="020F0502020204030204" pitchFamily="34" charset="0"/>
              <a:cs typeface="SimSun" panose="02010600030101010101" pitchFamily="2" charset="-122"/>
            </a:endParaRPr>
          </a:p>
          <a:p>
            <a:pPr lvl="0">
              <a:lnSpc>
                <a:spcPct val="120000"/>
              </a:lnSpc>
              <a:spcAft>
                <a:spcPts val="0"/>
              </a:spcAft>
            </a:pPr>
            <a:r>
              <a:rPr lang="en-ZA" sz="6800" dirty="0">
                <a:effectLst/>
                <a:latin typeface="Calibri body"/>
                <a:ea typeface="Calibri" panose="020F0502020204030204" pitchFamily="34" charset="0"/>
                <a:cs typeface="SimSun" panose="02010600030101010101" pitchFamily="2" charset="-122"/>
              </a:rPr>
              <a:t>Commissions Workshop – 14</a:t>
            </a:r>
            <a:r>
              <a:rPr lang="en-ZA" sz="6800" baseline="30000" dirty="0">
                <a:effectLst/>
                <a:latin typeface="Calibri body"/>
                <a:ea typeface="Calibri" panose="020F0502020204030204" pitchFamily="34" charset="0"/>
                <a:cs typeface="SimSun" panose="02010600030101010101" pitchFamily="2" charset="-122"/>
              </a:rPr>
              <a:t>th</a:t>
            </a:r>
            <a:r>
              <a:rPr lang="en-ZA" sz="6800" dirty="0">
                <a:effectLst/>
                <a:latin typeface="Calibri body"/>
                <a:ea typeface="Calibri" panose="020F0502020204030204" pitchFamily="34" charset="0"/>
                <a:cs typeface="SimSun" panose="02010600030101010101" pitchFamily="2" charset="-122"/>
              </a:rPr>
              <a:t> – 16 May 2021 </a:t>
            </a:r>
          </a:p>
          <a:p>
            <a:pPr lvl="0">
              <a:lnSpc>
                <a:spcPct val="120000"/>
              </a:lnSpc>
              <a:spcAft>
                <a:spcPts val="1000"/>
              </a:spcAft>
            </a:pPr>
            <a:r>
              <a:rPr lang="en-ZA" sz="6800" dirty="0">
                <a:effectLst/>
                <a:latin typeface="Calibri body"/>
                <a:ea typeface="Calibri" panose="020F0502020204030204" pitchFamily="34" charset="0"/>
                <a:cs typeface="SimSun" panose="02010600030101010101" pitchFamily="2" charset="-122"/>
              </a:rPr>
              <a:t>Coaching Course - 15</a:t>
            </a:r>
            <a:r>
              <a:rPr lang="en-ZA" sz="6800" baseline="30000" dirty="0">
                <a:effectLst/>
                <a:latin typeface="Calibri body"/>
                <a:ea typeface="Calibri" panose="020F0502020204030204" pitchFamily="34" charset="0"/>
                <a:cs typeface="SimSun" panose="02010600030101010101" pitchFamily="2" charset="-122"/>
              </a:rPr>
              <a:t>th</a:t>
            </a:r>
            <a:r>
              <a:rPr lang="en-ZA" sz="6800" dirty="0">
                <a:effectLst/>
                <a:latin typeface="Calibri body"/>
                <a:ea typeface="Calibri" panose="020F0502020204030204" pitchFamily="34" charset="0"/>
                <a:cs typeface="SimSun" panose="02010600030101010101" pitchFamily="2" charset="-122"/>
              </a:rPr>
              <a:t> – 19</a:t>
            </a:r>
            <a:r>
              <a:rPr lang="en-ZA" sz="6800" baseline="30000" dirty="0">
                <a:effectLst/>
                <a:latin typeface="Calibri body"/>
                <a:ea typeface="Calibri" panose="020F0502020204030204" pitchFamily="34" charset="0"/>
                <a:cs typeface="SimSun" panose="02010600030101010101" pitchFamily="2" charset="-122"/>
              </a:rPr>
              <a:t>th</a:t>
            </a:r>
            <a:r>
              <a:rPr lang="en-ZA" sz="6800" dirty="0">
                <a:effectLst/>
                <a:latin typeface="Calibri body"/>
                <a:ea typeface="Calibri" panose="020F0502020204030204" pitchFamily="34" charset="0"/>
                <a:cs typeface="SimSun" panose="02010600030101010101" pitchFamily="2" charset="-122"/>
              </a:rPr>
              <a:t> Septe</a:t>
            </a:r>
            <a:r>
              <a:rPr lang="en-ZA" sz="6800" dirty="0">
                <a:latin typeface="Calibri body"/>
                <a:ea typeface="Calibri" panose="020F0502020204030204" pitchFamily="34" charset="0"/>
                <a:cs typeface="SimSun" panose="02010600030101010101" pitchFamily="2" charset="-122"/>
              </a:rPr>
              <a:t>mber 2021 </a:t>
            </a:r>
          </a:p>
          <a:p>
            <a:pPr lvl="0">
              <a:lnSpc>
                <a:spcPct val="120000"/>
              </a:lnSpc>
              <a:spcAft>
                <a:spcPts val="1000"/>
              </a:spcAft>
            </a:pPr>
            <a:r>
              <a:rPr lang="en-ZA" sz="6800" dirty="0">
                <a:effectLst/>
                <a:latin typeface="Calibri body"/>
                <a:ea typeface="Calibri" panose="020F0502020204030204" pitchFamily="34" charset="0"/>
                <a:cs typeface="SimSun" panose="02010600030101010101" pitchFamily="2" charset="-122"/>
              </a:rPr>
              <a:t>National Youth and Elite Championship – 05 – 09 October 2021</a:t>
            </a:r>
            <a:endParaRPr lang="en-GB" sz="6800" dirty="0">
              <a:effectLst/>
              <a:latin typeface="Calibri body"/>
              <a:ea typeface="Calibri" panose="020F0502020204030204" pitchFamily="34" charset="0"/>
              <a:cs typeface="SimSun" panose="02010600030101010101" pitchFamily="2" charset="-122"/>
            </a:endParaRPr>
          </a:p>
          <a:p>
            <a:endParaRPr lang="en-GB" dirty="0">
              <a:latin typeface="Calibri body"/>
            </a:endParaRPr>
          </a:p>
        </p:txBody>
      </p:sp>
    </p:spTree>
    <p:extLst>
      <p:ext uri="{BB962C8B-B14F-4D97-AF65-F5344CB8AC3E}">
        <p14:creationId xmlns:p14="http://schemas.microsoft.com/office/powerpoint/2010/main" xmlns="" val="1358057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mn-lt"/>
              </a:rPr>
              <a:t>Statistical Chart</a:t>
            </a:r>
          </a:p>
        </p:txBody>
      </p:sp>
      <p:sp>
        <p:nvSpPr>
          <p:cNvPr id="3" name="Content Placeholder 2"/>
          <p:cNvSpPr>
            <a:spLocks noGrp="1"/>
          </p:cNvSpPr>
          <p:nvPr>
            <p:ph idx="1"/>
          </p:nvPr>
        </p:nvSpPr>
        <p:spPr/>
        <p:txBody>
          <a:bodyPr/>
          <a:lstStyle/>
          <a:p>
            <a:pPr marL="0" indent="0">
              <a:buNone/>
            </a:pPr>
            <a:r>
              <a:rPr lang="en-ZA" dirty="0"/>
              <a:t>SANABO Membership Statistics (Clubs and Boxers per province)</a:t>
            </a:r>
          </a:p>
          <a:p>
            <a:endParaRPr lang="en-ZA" dirty="0">
              <a:solidFill>
                <a:srgbClr val="FF0000"/>
              </a:solidFill>
            </a:endParaRPr>
          </a:p>
          <a:p>
            <a:endParaRPr lang="en-ZA" dirty="0">
              <a:solidFill>
                <a:srgbClr val="FF0000"/>
              </a:solidFill>
            </a:endParaRPr>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graphicFrame>
        <p:nvGraphicFramePr>
          <p:cNvPr id="5" name="Table 4"/>
          <p:cNvGraphicFramePr>
            <a:graphicFrameLocks noGrp="1"/>
          </p:cNvGraphicFramePr>
          <p:nvPr/>
        </p:nvGraphicFramePr>
        <p:xfrm>
          <a:off x="322729" y="2326342"/>
          <a:ext cx="11362764" cy="3510460"/>
        </p:xfrm>
        <a:graphic>
          <a:graphicData uri="http://schemas.openxmlformats.org/drawingml/2006/table">
            <a:tbl>
              <a:tblPr firstRow="1" firstCol="1" bandRow="1">
                <a:tableStyleId>{5C22544A-7EE6-4342-B048-85BDC9FD1C3A}</a:tableStyleId>
              </a:tblPr>
              <a:tblGrid>
                <a:gridCol w="2439553">
                  <a:extLst>
                    <a:ext uri="{9D8B030D-6E8A-4147-A177-3AD203B41FA5}">
                      <a16:colId xmlns:a16="http://schemas.microsoft.com/office/drawing/2014/main" xmlns="" val="1816473088"/>
                    </a:ext>
                  </a:extLst>
                </a:gridCol>
                <a:gridCol w="871108">
                  <a:extLst>
                    <a:ext uri="{9D8B030D-6E8A-4147-A177-3AD203B41FA5}">
                      <a16:colId xmlns:a16="http://schemas.microsoft.com/office/drawing/2014/main" xmlns="" val="542737501"/>
                    </a:ext>
                  </a:extLst>
                </a:gridCol>
                <a:gridCol w="745858">
                  <a:extLst>
                    <a:ext uri="{9D8B030D-6E8A-4147-A177-3AD203B41FA5}">
                      <a16:colId xmlns:a16="http://schemas.microsoft.com/office/drawing/2014/main" xmlns="" val="3424027753"/>
                    </a:ext>
                  </a:extLst>
                </a:gridCol>
                <a:gridCol w="1401444">
                  <a:extLst>
                    <a:ext uri="{9D8B030D-6E8A-4147-A177-3AD203B41FA5}">
                      <a16:colId xmlns:a16="http://schemas.microsoft.com/office/drawing/2014/main" xmlns="" val="595840462"/>
                    </a:ext>
                  </a:extLst>
                </a:gridCol>
                <a:gridCol w="871108">
                  <a:extLst>
                    <a:ext uri="{9D8B030D-6E8A-4147-A177-3AD203B41FA5}">
                      <a16:colId xmlns:a16="http://schemas.microsoft.com/office/drawing/2014/main" xmlns="" val="1580907659"/>
                    </a:ext>
                  </a:extLst>
                </a:gridCol>
                <a:gridCol w="888033">
                  <a:extLst>
                    <a:ext uri="{9D8B030D-6E8A-4147-A177-3AD203B41FA5}">
                      <a16:colId xmlns:a16="http://schemas.microsoft.com/office/drawing/2014/main" xmlns="" val="1019864228"/>
                    </a:ext>
                  </a:extLst>
                </a:gridCol>
                <a:gridCol w="879006">
                  <a:extLst>
                    <a:ext uri="{9D8B030D-6E8A-4147-A177-3AD203B41FA5}">
                      <a16:colId xmlns:a16="http://schemas.microsoft.com/office/drawing/2014/main" xmlns="" val="2138763855"/>
                    </a:ext>
                  </a:extLst>
                </a:gridCol>
                <a:gridCol w="756013">
                  <a:extLst>
                    <a:ext uri="{9D8B030D-6E8A-4147-A177-3AD203B41FA5}">
                      <a16:colId xmlns:a16="http://schemas.microsoft.com/office/drawing/2014/main" xmlns="" val="1147923801"/>
                    </a:ext>
                  </a:extLst>
                </a:gridCol>
                <a:gridCol w="745858">
                  <a:extLst>
                    <a:ext uri="{9D8B030D-6E8A-4147-A177-3AD203B41FA5}">
                      <a16:colId xmlns:a16="http://schemas.microsoft.com/office/drawing/2014/main" xmlns="" val="1075847363"/>
                    </a:ext>
                  </a:extLst>
                </a:gridCol>
                <a:gridCol w="871108">
                  <a:extLst>
                    <a:ext uri="{9D8B030D-6E8A-4147-A177-3AD203B41FA5}">
                      <a16:colId xmlns:a16="http://schemas.microsoft.com/office/drawing/2014/main" xmlns="" val="3819408865"/>
                    </a:ext>
                  </a:extLst>
                </a:gridCol>
                <a:gridCol w="893675">
                  <a:extLst>
                    <a:ext uri="{9D8B030D-6E8A-4147-A177-3AD203B41FA5}">
                      <a16:colId xmlns:a16="http://schemas.microsoft.com/office/drawing/2014/main" xmlns="" val="944007699"/>
                    </a:ext>
                  </a:extLst>
                </a:gridCol>
              </a:tblGrid>
              <a:tr h="702092">
                <a:tc>
                  <a:txBody>
                    <a:bodyPr/>
                    <a:lstStyle/>
                    <a:p>
                      <a:pPr marL="0" marR="0">
                        <a:lnSpc>
                          <a:spcPct val="107000"/>
                        </a:lnSpc>
                        <a:spcBef>
                          <a:spcPts val="0"/>
                        </a:spcBef>
                        <a:spcAft>
                          <a:spcPts val="0"/>
                        </a:spcAft>
                      </a:pPr>
                      <a:r>
                        <a:rPr lang="en-US" sz="2000" dirty="0">
                          <a:effectLst/>
                        </a:rPr>
                        <a:t>Provinces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EC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FS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GAU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KZN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LIMP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MPU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NW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NC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WC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52226618"/>
                  </a:ext>
                </a:extLst>
              </a:tr>
              <a:tr h="702092">
                <a:tc>
                  <a:txBody>
                    <a:bodyPr/>
                    <a:lstStyle/>
                    <a:p>
                      <a:pPr marL="0" marR="0">
                        <a:lnSpc>
                          <a:spcPct val="107000"/>
                        </a:lnSpc>
                        <a:spcBef>
                          <a:spcPts val="0"/>
                        </a:spcBef>
                        <a:spcAft>
                          <a:spcPts val="0"/>
                        </a:spcAft>
                      </a:pPr>
                      <a:r>
                        <a:rPr lang="en-US" sz="2000" dirty="0">
                          <a:effectLst/>
                        </a:rPr>
                        <a:t>Total of Clubs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70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28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87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531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02917512"/>
                  </a:ext>
                </a:extLst>
              </a:tr>
              <a:tr h="702092">
                <a:tc>
                  <a:txBody>
                    <a:bodyPr/>
                    <a:lstStyle/>
                    <a:p>
                      <a:pPr marL="0" marR="0">
                        <a:lnSpc>
                          <a:spcPct val="107000"/>
                        </a:lnSpc>
                        <a:spcBef>
                          <a:spcPts val="0"/>
                        </a:spcBef>
                        <a:spcAft>
                          <a:spcPts val="0"/>
                        </a:spcAft>
                      </a:pPr>
                      <a:r>
                        <a:rPr lang="en-US" sz="2000" dirty="0">
                          <a:effectLst/>
                        </a:rPr>
                        <a:t>Male Boxers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1179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386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894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740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479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256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2182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6656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87383005"/>
                  </a:ext>
                </a:extLst>
              </a:tr>
              <a:tr h="702092">
                <a:tc>
                  <a:txBody>
                    <a:bodyPr/>
                    <a:lstStyle/>
                    <a:p>
                      <a:pPr marL="0" marR="0">
                        <a:lnSpc>
                          <a:spcPct val="107000"/>
                        </a:lnSpc>
                        <a:spcBef>
                          <a:spcPts val="0"/>
                        </a:spcBef>
                        <a:spcAft>
                          <a:spcPts val="0"/>
                        </a:spcAft>
                      </a:pPr>
                      <a:r>
                        <a:rPr lang="en-US" sz="2000">
                          <a:effectLst/>
                        </a:rPr>
                        <a:t>Female Boxers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306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36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89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460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155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76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84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168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1374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35226010"/>
                  </a:ext>
                </a:extLst>
              </a:tr>
              <a:tr h="702092">
                <a:tc>
                  <a:txBody>
                    <a:bodyPr/>
                    <a:lstStyle/>
                    <a:p>
                      <a:pPr marL="0" marR="0">
                        <a:lnSpc>
                          <a:spcPct val="107000"/>
                        </a:lnSpc>
                        <a:spcBef>
                          <a:spcPts val="0"/>
                        </a:spcBef>
                        <a:spcAft>
                          <a:spcPts val="0"/>
                        </a:spcAft>
                      </a:pPr>
                      <a:r>
                        <a:rPr lang="en-US" sz="2000" dirty="0">
                          <a:effectLst/>
                        </a:rPr>
                        <a:t>Total of Boxers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1485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422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983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1200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535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555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340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160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2350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8030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47716128"/>
                  </a:ext>
                </a:extLst>
              </a:tr>
            </a:tbl>
          </a:graphicData>
        </a:graphic>
      </p:graphicFrame>
    </p:spTree>
    <p:extLst>
      <p:ext uri="{BB962C8B-B14F-4D97-AF65-F5344CB8AC3E}">
        <p14:creationId xmlns:p14="http://schemas.microsoft.com/office/powerpoint/2010/main" xmlns="" val="373615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mn-lt"/>
              </a:rPr>
              <a:t>Statistical Chart Conti..</a:t>
            </a:r>
          </a:p>
        </p:txBody>
      </p:sp>
      <p:sp>
        <p:nvSpPr>
          <p:cNvPr id="3" name="Content Placeholder 2"/>
          <p:cNvSpPr>
            <a:spLocks noGrp="1"/>
          </p:cNvSpPr>
          <p:nvPr>
            <p:ph idx="1"/>
          </p:nvPr>
        </p:nvSpPr>
        <p:spPr/>
        <p:txBody>
          <a:bodyPr/>
          <a:lstStyle/>
          <a:p>
            <a:pPr marL="0" indent="0">
              <a:buNone/>
            </a:pPr>
            <a:r>
              <a:rPr lang="en-ZA" dirty="0"/>
              <a:t>SANABO Membership Statistics (</a:t>
            </a:r>
            <a:r>
              <a:rPr lang="en-ZA" b="1" dirty="0"/>
              <a:t>Coaches per province</a:t>
            </a:r>
            <a:r>
              <a:rPr lang="en-ZA" dirty="0"/>
              <a:t>)</a:t>
            </a:r>
          </a:p>
          <a:p>
            <a:endParaRPr lang="en-ZA" dirty="0">
              <a:solidFill>
                <a:srgbClr val="FF0000"/>
              </a:solidFill>
            </a:endParaRPr>
          </a:p>
          <a:p>
            <a:endParaRPr lang="en-ZA" dirty="0">
              <a:solidFill>
                <a:srgbClr val="FF0000"/>
              </a:solidFill>
            </a:endParaRPr>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graphicFrame>
        <p:nvGraphicFramePr>
          <p:cNvPr id="5" name="Table 4"/>
          <p:cNvGraphicFramePr>
            <a:graphicFrameLocks noGrp="1"/>
          </p:cNvGraphicFramePr>
          <p:nvPr/>
        </p:nvGraphicFramePr>
        <p:xfrm>
          <a:off x="591670" y="2353238"/>
          <a:ext cx="11080376" cy="4141692"/>
        </p:xfrm>
        <a:graphic>
          <a:graphicData uri="http://schemas.openxmlformats.org/drawingml/2006/table">
            <a:tbl>
              <a:tblPr firstRow="1" firstCol="1" bandRow="1">
                <a:tableStyleId>{5C22544A-7EE6-4342-B048-85BDC9FD1C3A}</a:tableStyleId>
              </a:tblPr>
              <a:tblGrid>
                <a:gridCol w="2378925">
                  <a:extLst>
                    <a:ext uri="{9D8B030D-6E8A-4147-A177-3AD203B41FA5}">
                      <a16:colId xmlns:a16="http://schemas.microsoft.com/office/drawing/2014/main" xmlns="" val="1816473088"/>
                    </a:ext>
                  </a:extLst>
                </a:gridCol>
                <a:gridCol w="849459">
                  <a:extLst>
                    <a:ext uri="{9D8B030D-6E8A-4147-A177-3AD203B41FA5}">
                      <a16:colId xmlns:a16="http://schemas.microsoft.com/office/drawing/2014/main" xmlns="" val="542737501"/>
                    </a:ext>
                  </a:extLst>
                </a:gridCol>
                <a:gridCol w="727322">
                  <a:extLst>
                    <a:ext uri="{9D8B030D-6E8A-4147-A177-3AD203B41FA5}">
                      <a16:colId xmlns:a16="http://schemas.microsoft.com/office/drawing/2014/main" xmlns="" val="3424027753"/>
                    </a:ext>
                  </a:extLst>
                </a:gridCol>
                <a:gridCol w="1366614">
                  <a:extLst>
                    <a:ext uri="{9D8B030D-6E8A-4147-A177-3AD203B41FA5}">
                      <a16:colId xmlns:a16="http://schemas.microsoft.com/office/drawing/2014/main" xmlns="" val="595840462"/>
                    </a:ext>
                  </a:extLst>
                </a:gridCol>
                <a:gridCol w="849459">
                  <a:extLst>
                    <a:ext uri="{9D8B030D-6E8A-4147-A177-3AD203B41FA5}">
                      <a16:colId xmlns:a16="http://schemas.microsoft.com/office/drawing/2014/main" xmlns="" val="1580907659"/>
                    </a:ext>
                  </a:extLst>
                </a:gridCol>
                <a:gridCol w="865966">
                  <a:extLst>
                    <a:ext uri="{9D8B030D-6E8A-4147-A177-3AD203B41FA5}">
                      <a16:colId xmlns:a16="http://schemas.microsoft.com/office/drawing/2014/main" xmlns="" val="1019864228"/>
                    </a:ext>
                  </a:extLst>
                </a:gridCol>
                <a:gridCol w="857162">
                  <a:extLst>
                    <a:ext uri="{9D8B030D-6E8A-4147-A177-3AD203B41FA5}">
                      <a16:colId xmlns:a16="http://schemas.microsoft.com/office/drawing/2014/main" xmlns="" val="2138763855"/>
                    </a:ext>
                  </a:extLst>
                </a:gridCol>
                <a:gridCol w="737224">
                  <a:extLst>
                    <a:ext uri="{9D8B030D-6E8A-4147-A177-3AD203B41FA5}">
                      <a16:colId xmlns:a16="http://schemas.microsoft.com/office/drawing/2014/main" xmlns="" val="1147923801"/>
                    </a:ext>
                  </a:extLst>
                </a:gridCol>
                <a:gridCol w="727322">
                  <a:extLst>
                    <a:ext uri="{9D8B030D-6E8A-4147-A177-3AD203B41FA5}">
                      <a16:colId xmlns:a16="http://schemas.microsoft.com/office/drawing/2014/main" xmlns="" val="1075847363"/>
                    </a:ext>
                  </a:extLst>
                </a:gridCol>
                <a:gridCol w="849459">
                  <a:extLst>
                    <a:ext uri="{9D8B030D-6E8A-4147-A177-3AD203B41FA5}">
                      <a16:colId xmlns:a16="http://schemas.microsoft.com/office/drawing/2014/main" xmlns="" val="3819408865"/>
                    </a:ext>
                  </a:extLst>
                </a:gridCol>
                <a:gridCol w="871464">
                  <a:extLst>
                    <a:ext uri="{9D8B030D-6E8A-4147-A177-3AD203B41FA5}">
                      <a16:colId xmlns:a16="http://schemas.microsoft.com/office/drawing/2014/main" xmlns="" val="944007699"/>
                    </a:ext>
                  </a:extLst>
                </a:gridCol>
              </a:tblGrid>
              <a:tr h="460188">
                <a:tc>
                  <a:txBody>
                    <a:bodyPr/>
                    <a:lstStyle/>
                    <a:p>
                      <a:pPr marL="0" marR="0">
                        <a:lnSpc>
                          <a:spcPct val="107000"/>
                        </a:lnSpc>
                        <a:spcBef>
                          <a:spcPts val="0"/>
                        </a:spcBef>
                        <a:spcAft>
                          <a:spcPts val="0"/>
                        </a:spcAft>
                      </a:pPr>
                      <a:r>
                        <a:rPr lang="en-US" sz="2400" b="1" u="none" dirty="0">
                          <a:effectLst/>
                          <a:latin typeface="Calibri" panose="020F0502020204030204" pitchFamily="34" charset="0"/>
                          <a:ea typeface="Calibri" panose="020F0502020204030204" pitchFamily="34" charset="0"/>
                          <a:cs typeface="Times New Roman" panose="02020603050405020304" pitchFamily="18" charset="0"/>
                        </a:rPr>
                        <a:t>Coaches</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FS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GAU</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KZN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LIMP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MPU</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NW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NC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WC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52226618"/>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3-Star </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26318022"/>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2-Star </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6096875"/>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1-Star</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18545646"/>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Level 3</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64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02917512"/>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Level 2 </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53</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204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20991490"/>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Level 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176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87383005"/>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Beginner </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42</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246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35226010"/>
                  </a:ext>
                </a:extLst>
              </a:tr>
              <a:tr h="460188">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Total of Coaches </a:t>
                      </a: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220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725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47716128"/>
                  </a:ext>
                </a:extLst>
              </a:tr>
            </a:tbl>
          </a:graphicData>
        </a:graphic>
      </p:graphicFrame>
    </p:spTree>
    <p:extLst>
      <p:ext uri="{BB962C8B-B14F-4D97-AF65-F5344CB8AC3E}">
        <p14:creationId xmlns:p14="http://schemas.microsoft.com/office/powerpoint/2010/main" xmlns="" val="1537603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mn-lt"/>
              </a:rPr>
              <a:t>Statistical Chart Conti…</a:t>
            </a:r>
          </a:p>
        </p:txBody>
      </p:sp>
      <p:sp>
        <p:nvSpPr>
          <p:cNvPr id="3" name="Content Placeholder 2"/>
          <p:cNvSpPr>
            <a:spLocks noGrp="1"/>
          </p:cNvSpPr>
          <p:nvPr>
            <p:ph idx="1"/>
          </p:nvPr>
        </p:nvSpPr>
        <p:spPr/>
        <p:txBody>
          <a:bodyPr/>
          <a:lstStyle/>
          <a:p>
            <a:pPr marL="0" indent="0">
              <a:buNone/>
            </a:pPr>
            <a:r>
              <a:rPr lang="en-ZA" dirty="0"/>
              <a:t>SANABO Membership Statistics (</a:t>
            </a:r>
            <a:r>
              <a:rPr lang="en-ZA" b="1" dirty="0"/>
              <a:t>Referees and Judges per province</a:t>
            </a:r>
            <a:r>
              <a:rPr lang="en-ZA" dirty="0"/>
              <a:t>)</a:t>
            </a:r>
          </a:p>
          <a:p>
            <a:endParaRPr lang="en-ZA" dirty="0">
              <a:solidFill>
                <a:srgbClr val="FF0000"/>
              </a:solidFill>
            </a:endParaRPr>
          </a:p>
          <a:p>
            <a:endParaRPr lang="en-ZA" dirty="0">
              <a:solidFill>
                <a:srgbClr val="FF0000"/>
              </a:solidFill>
            </a:endParaRPr>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graphicFrame>
        <p:nvGraphicFramePr>
          <p:cNvPr id="5" name="Table 4"/>
          <p:cNvGraphicFramePr>
            <a:graphicFrameLocks noGrp="1"/>
          </p:cNvGraphicFramePr>
          <p:nvPr/>
        </p:nvGraphicFramePr>
        <p:xfrm>
          <a:off x="591670" y="2353238"/>
          <a:ext cx="11080376" cy="4141692"/>
        </p:xfrm>
        <a:graphic>
          <a:graphicData uri="http://schemas.openxmlformats.org/drawingml/2006/table">
            <a:tbl>
              <a:tblPr firstRow="1" firstCol="1" bandRow="1">
                <a:tableStyleId>{5C22544A-7EE6-4342-B048-85BDC9FD1C3A}</a:tableStyleId>
              </a:tblPr>
              <a:tblGrid>
                <a:gridCol w="2378925">
                  <a:extLst>
                    <a:ext uri="{9D8B030D-6E8A-4147-A177-3AD203B41FA5}">
                      <a16:colId xmlns:a16="http://schemas.microsoft.com/office/drawing/2014/main" xmlns="" val="1816473088"/>
                    </a:ext>
                  </a:extLst>
                </a:gridCol>
                <a:gridCol w="849459">
                  <a:extLst>
                    <a:ext uri="{9D8B030D-6E8A-4147-A177-3AD203B41FA5}">
                      <a16:colId xmlns:a16="http://schemas.microsoft.com/office/drawing/2014/main" xmlns="" val="542737501"/>
                    </a:ext>
                  </a:extLst>
                </a:gridCol>
                <a:gridCol w="727322">
                  <a:extLst>
                    <a:ext uri="{9D8B030D-6E8A-4147-A177-3AD203B41FA5}">
                      <a16:colId xmlns:a16="http://schemas.microsoft.com/office/drawing/2014/main" xmlns="" val="3424027753"/>
                    </a:ext>
                  </a:extLst>
                </a:gridCol>
                <a:gridCol w="1366614">
                  <a:extLst>
                    <a:ext uri="{9D8B030D-6E8A-4147-A177-3AD203B41FA5}">
                      <a16:colId xmlns:a16="http://schemas.microsoft.com/office/drawing/2014/main" xmlns="" val="595840462"/>
                    </a:ext>
                  </a:extLst>
                </a:gridCol>
                <a:gridCol w="849459">
                  <a:extLst>
                    <a:ext uri="{9D8B030D-6E8A-4147-A177-3AD203B41FA5}">
                      <a16:colId xmlns:a16="http://schemas.microsoft.com/office/drawing/2014/main" xmlns="" val="1580907659"/>
                    </a:ext>
                  </a:extLst>
                </a:gridCol>
                <a:gridCol w="865966">
                  <a:extLst>
                    <a:ext uri="{9D8B030D-6E8A-4147-A177-3AD203B41FA5}">
                      <a16:colId xmlns:a16="http://schemas.microsoft.com/office/drawing/2014/main" xmlns="" val="1019864228"/>
                    </a:ext>
                  </a:extLst>
                </a:gridCol>
                <a:gridCol w="857162">
                  <a:extLst>
                    <a:ext uri="{9D8B030D-6E8A-4147-A177-3AD203B41FA5}">
                      <a16:colId xmlns:a16="http://schemas.microsoft.com/office/drawing/2014/main" xmlns="" val="2138763855"/>
                    </a:ext>
                  </a:extLst>
                </a:gridCol>
                <a:gridCol w="737224">
                  <a:extLst>
                    <a:ext uri="{9D8B030D-6E8A-4147-A177-3AD203B41FA5}">
                      <a16:colId xmlns:a16="http://schemas.microsoft.com/office/drawing/2014/main" xmlns="" val="1147923801"/>
                    </a:ext>
                  </a:extLst>
                </a:gridCol>
                <a:gridCol w="727322">
                  <a:extLst>
                    <a:ext uri="{9D8B030D-6E8A-4147-A177-3AD203B41FA5}">
                      <a16:colId xmlns:a16="http://schemas.microsoft.com/office/drawing/2014/main" xmlns="" val="1075847363"/>
                    </a:ext>
                  </a:extLst>
                </a:gridCol>
                <a:gridCol w="849459">
                  <a:extLst>
                    <a:ext uri="{9D8B030D-6E8A-4147-A177-3AD203B41FA5}">
                      <a16:colId xmlns:a16="http://schemas.microsoft.com/office/drawing/2014/main" xmlns="" val="3819408865"/>
                    </a:ext>
                  </a:extLst>
                </a:gridCol>
                <a:gridCol w="871464">
                  <a:extLst>
                    <a:ext uri="{9D8B030D-6E8A-4147-A177-3AD203B41FA5}">
                      <a16:colId xmlns:a16="http://schemas.microsoft.com/office/drawing/2014/main" xmlns="" val="944007699"/>
                    </a:ext>
                  </a:extLst>
                </a:gridCol>
              </a:tblGrid>
              <a:tr h="460188">
                <a:tc>
                  <a:txBody>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Referee/Judges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EC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FS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GAU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KZN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LIMP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MPU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NW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NC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WC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52226618"/>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3-Star </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26318022"/>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2-Star </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6096875"/>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1-Star</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18545646"/>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Level 3</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86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02917512"/>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Level 2 </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47</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20991490"/>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Level 1</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228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87383005"/>
                  </a:ext>
                </a:extLst>
              </a:tr>
              <a:tr h="46018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Beginner </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120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35226010"/>
                  </a:ext>
                </a:extLst>
              </a:tr>
              <a:tr h="460188">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Total of R/</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Js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155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97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67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32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753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47716128"/>
                  </a:ext>
                </a:extLst>
              </a:tr>
            </a:tbl>
          </a:graphicData>
        </a:graphic>
      </p:graphicFrame>
    </p:spTree>
    <p:extLst>
      <p:ext uri="{BB962C8B-B14F-4D97-AF65-F5344CB8AC3E}">
        <p14:creationId xmlns:p14="http://schemas.microsoft.com/office/powerpoint/2010/main" xmlns="" val="328571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Calibri body"/>
              </a:rPr>
              <a:t>SANABO Executive Committee</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1748890559"/>
              </p:ext>
            </p:extLst>
          </p:nvPr>
        </p:nvGraphicFramePr>
        <p:xfrm>
          <a:off x="600075" y="1341235"/>
          <a:ext cx="10887075" cy="5113224"/>
        </p:xfrm>
        <a:graphic>
          <a:graphicData uri="http://schemas.openxmlformats.org/drawingml/2006/table">
            <a:tbl>
              <a:tblPr firstRow="1" bandRow="1">
                <a:tableStyleId>{5C22544A-7EE6-4342-B048-85BDC9FD1C3A}</a:tableStyleId>
              </a:tblPr>
              <a:tblGrid>
                <a:gridCol w="1735621">
                  <a:extLst>
                    <a:ext uri="{9D8B030D-6E8A-4147-A177-3AD203B41FA5}">
                      <a16:colId xmlns:a16="http://schemas.microsoft.com/office/drawing/2014/main" xmlns="" val="2685541273"/>
                    </a:ext>
                  </a:extLst>
                </a:gridCol>
                <a:gridCol w="1587699">
                  <a:extLst>
                    <a:ext uri="{9D8B030D-6E8A-4147-A177-3AD203B41FA5}">
                      <a16:colId xmlns:a16="http://schemas.microsoft.com/office/drawing/2014/main" xmlns="" val="3398375536"/>
                    </a:ext>
                  </a:extLst>
                </a:gridCol>
                <a:gridCol w="3134630">
                  <a:extLst>
                    <a:ext uri="{9D8B030D-6E8A-4147-A177-3AD203B41FA5}">
                      <a16:colId xmlns:a16="http://schemas.microsoft.com/office/drawing/2014/main" xmlns="" val="1768109921"/>
                    </a:ext>
                  </a:extLst>
                </a:gridCol>
                <a:gridCol w="1847850">
                  <a:extLst>
                    <a:ext uri="{9D8B030D-6E8A-4147-A177-3AD203B41FA5}">
                      <a16:colId xmlns:a16="http://schemas.microsoft.com/office/drawing/2014/main" xmlns="" val="4221007777"/>
                    </a:ext>
                  </a:extLst>
                </a:gridCol>
                <a:gridCol w="2581275">
                  <a:extLst>
                    <a:ext uri="{9D8B030D-6E8A-4147-A177-3AD203B41FA5}">
                      <a16:colId xmlns:a16="http://schemas.microsoft.com/office/drawing/2014/main" xmlns="" val="1634516962"/>
                    </a:ext>
                  </a:extLst>
                </a:gridCol>
              </a:tblGrid>
              <a:tr h="502212">
                <a:tc>
                  <a:txBody>
                    <a:bodyPr/>
                    <a:lstStyle/>
                    <a:p>
                      <a:pPr marL="0" marR="0">
                        <a:lnSpc>
                          <a:spcPct val="115000"/>
                        </a:lnSpc>
                        <a:spcBef>
                          <a:spcPts val="0"/>
                        </a:spcBef>
                        <a:spcAft>
                          <a:spcPts val="0"/>
                        </a:spcAft>
                      </a:pPr>
                      <a:r>
                        <a:rPr lang="en-US" sz="2000" dirty="0">
                          <a:effectLst/>
                          <a:latin typeface="Calibri body"/>
                          <a:ea typeface="Calibri" panose="020F0502020204030204" pitchFamily="34" charset="0"/>
                          <a:cs typeface="Times New Roman" panose="02020603050405020304" pitchFamily="18" charset="0"/>
                        </a:rPr>
                        <a:t>Names </a:t>
                      </a:r>
                    </a:p>
                  </a:txBody>
                  <a:tcPr marL="68580" marR="68580" marT="0" marB="0"/>
                </a:tc>
                <a:tc>
                  <a:txBody>
                    <a:bodyPr/>
                    <a:lstStyle/>
                    <a:p>
                      <a:pPr marL="0" marR="0">
                        <a:lnSpc>
                          <a:spcPct val="115000"/>
                        </a:lnSpc>
                        <a:spcBef>
                          <a:spcPts val="0"/>
                        </a:spcBef>
                        <a:spcAft>
                          <a:spcPts val="0"/>
                        </a:spcAft>
                      </a:pPr>
                      <a:r>
                        <a:rPr lang="en-US" sz="2000" dirty="0">
                          <a:effectLst/>
                          <a:latin typeface="Calibri body"/>
                          <a:ea typeface="Calibri" panose="020F0502020204030204" pitchFamily="34" charset="0"/>
                          <a:cs typeface="Times New Roman" panose="02020603050405020304" pitchFamily="18" charset="0"/>
                        </a:rPr>
                        <a:t>Surname </a:t>
                      </a:r>
                    </a:p>
                  </a:txBody>
                  <a:tcPr marL="68580" marR="68580" marT="0" marB="0"/>
                </a:tc>
                <a:tc>
                  <a:txBody>
                    <a:bodyPr/>
                    <a:lstStyle/>
                    <a:p>
                      <a:pPr marL="0" marR="0">
                        <a:lnSpc>
                          <a:spcPct val="115000"/>
                        </a:lnSpc>
                        <a:spcBef>
                          <a:spcPts val="0"/>
                        </a:spcBef>
                        <a:spcAft>
                          <a:spcPts val="0"/>
                        </a:spcAft>
                      </a:pPr>
                      <a:r>
                        <a:rPr lang="en-US" sz="2000" dirty="0">
                          <a:effectLst/>
                          <a:latin typeface="Calibri body"/>
                          <a:ea typeface="Calibri" panose="020F0502020204030204" pitchFamily="34" charset="0"/>
                          <a:cs typeface="Times New Roman" panose="02020603050405020304" pitchFamily="18" charset="0"/>
                        </a:rPr>
                        <a:t>Portfolio </a:t>
                      </a:r>
                    </a:p>
                  </a:txBody>
                  <a:tcPr marL="68580" marR="68580" marT="0" marB="0"/>
                </a:tc>
                <a:tc>
                  <a:txBody>
                    <a:bodyPr/>
                    <a:lstStyle/>
                    <a:p>
                      <a:pPr marL="0" marR="0">
                        <a:lnSpc>
                          <a:spcPct val="115000"/>
                        </a:lnSpc>
                        <a:spcBef>
                          <a:spcPts val="0"/>
                        </a:spcBef>
                        <a:spcAft>
                          <a:spcPts val="0"/>
                        </a:spcAft>
                      </a:pPr>
                      <a:r>
                        <a:rPr lang="en-US" sz="2000" dirty="0">
                          <a:effectLst/>
                          <a:latin typeface="Calibri body"/>
                          <a:ea typeface="Calibri" panose="020F0502020204030204" pitchFamily="34" charset="0"/>
                          <a:cs typeface="Times New Roman" panose="02020603050405020304" pitchFamily="18" charset="0"/>
                        </a:rPr>
                        <a:t>Contact </a:t>
                      </a:r>
                    </a:p>
                  </a:txBody>
                  <a:tcPr marL="68580" marR="68580" marT="0" marB="0"/>
                </a:tc>
                <a:tc>
                  <a:txBody>
                    <a:bodyPr/>
                    <a:lstStyle/>
                    <a:p>
                      <a:pPr marL="0" marR="0">
                        <a:lnSpc>
                          <a:spcPct val="115000"/>
                        </a:lnSpc>
                        <a:spcBef>
                          <a:spcPts val="0"/>
                        </a:spcBef>
                        <a:spcAft>
                          <a:spcPts val="0"/>
                        </a:spcAft>
                      </a:pPr>
                      <a:r>
                        <a:rPr lang="en-US" sz="2000" dirty="0">
                          <a:effectLst/>
                          <a:latin typeface="Calibri body"/>
                          <a:ea typeface="Calibri" panose="020F0502020204030204" pitchFamily="34" charset="0"/>
                          <a:cs typeface="Times New Roman" panose="02020603050405020304" pitchFamily="18" charset="0"/>
                        </a:rPr>
                        <a:t>Email </a:t>
                      </a:r>
                    </a:p>
                  </a:txBody>
                  <a:tcPr marL="68580" marR="68580" marT="0" marB="0"/>
                </a:tc>
                <a:extLst>
                  <a:ext uri="{0D108BD9-81ED-4DB2-BD59-A6C34878D82A}">
                    <a16:rowId xmlns:a16="http://schemas.microsoft.com/office/drawing/2014/main" xmlns="" val="2986332358"/>
                  </a:ext>
                </a:extLst>
              </a:tr>
              <a:tr h="502212">
                <a:tc>
                  <a:txBody>
                    <a:bodyPr/>
                    <a:lstStyle/>
                    <a:p>
                      <a:pPr marL="0" marR="0">
                        <a:lnSpc>
                          <a:spcPct val="115000"/>
                        </a:lnSpc>
                        <a:spcBef>
                          <a:spcPts val="0"/>
                        </a:spcBef>
                        <a:spcAft>
                          <a:spcPts val="0"/>
                        </a:spcAft>
                      </a:pPr>
                      <a:r>
                        <a:rPr lang="en-US" sz="1600" dirty="0" err="1">
                          <a:effectLst/>
                          <a:latin typeface="Calibri body"/>
                          <a:ea typeface="Calibri" panose="020F0502020204030204" pitchFamily="34" charset="0"/>
                          <a:cs typeface="Times New Roman" panose="02020603050405020304" pitchFamily="18" charset="0"/>
                        </a:rPr>
                        <a:t>Siyabulela</a:t>
                      </a:r>
                      <a:r>
                        <a:rPr lang="en-US" sz="1600" dirty="0">
                          <a:effectLst/>
                          <a:latin typeface="Calibri body"/>
                          <a:ea typeface="Calibri" panose="020F0502020204030204" pitchFamily="34" charset="0"/>
                          <a:cs typeface="Times New Roman" panose="02020603050405020304" pitchFamily="18" charset="0"/>
                        </a:rPr>
                        <a:t> Cecil </a:t>
                      </a:r>
                    </a:p>
                  </a:txBody>
                  <a:tcPr marL="68580" marR="68580" marT="0" marB="0"/>
                </a:tc>
                <a:tc>
                  <a:txBody>
                    <a:bodyPr/>
                    <a:lstStyle/>
                    <a:p>
                      <a:pPr marL="0" marR="0">
                        <a:lnSpc>
                          <a:spcPct val="115000"/>
                        </a:lnSpc>
                        <a:spcBef>
                          <a:spcPts val="0"/>
                        </a:spcBef>
                        <a:spcAft>
                          <a:spcPts val="0"/>
                        </a:spcAft>
                      </a:pPr>
                      <a:r>
                        <a:rPr lang="en-US" sz="1600" dirty="0" err="1">
                          <a:effectLst/>
                          <a:latin typeface="Calibri body"/>
                          <a:ea typeface="Calibri" panose="020F0502020204030204" pitchFamily="34" charset="0"/>
                          <a:cs typeface="Times New Roman" panose="02020603050405020304" pitchFamily="18" charset="0"/>
                        </a:rPr>
                        <a:t>Mkwalo</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President </a:t>
                      </a:r>
                    </a:p>
                  </a:txBody>
                  <a:tcPr marL="68580" marR="68580" marT="0" marB="0"/>
                </a:tc>
                <a:tc>
                  <a:txBody>
                    <a:bodyPr/>
                    <a:lstStyle/>
                    <a:p>
                      <a:pPr marL="0" marR="0">
                        <a:lnSpc>
                          <a:spcPct val="115000"/>
                        </a:lnSpc>
                        <a:spcBef>
                          <a:spcPts val="0"/>
                        </a:spcBef>
                        <a:spcAft>
                          <a:spcPts val="0"/>
                        </a:spcAft>
                      </a:pPr>
                      <a:r>
                        <a:rPr lang="en-US" sz="1600">
                          <a:effectLst/>
                          <a:latin typeface="Calibri body"/>
                          <a:ea typeface="Calibri" panose="020F0502020204030204" pitchFamily="34" charset="0"/>
                          <a:cs typeface="Times New Roman" panose="02020603050405020304" pitchFamily="18" charset="0"/>
                        </a:rPr>
                        <a:t>+2772 250 7808 </a:t>
                      </a:r>
                    </a:p>
                  </a:txBody>
                  <a:tcPr marL="68580" marR="68580" marT="0" marB="0"/>
                </a:tc>
                <a:tc>
                  <a:txBody>
                    <a:bodyPr/>
                    <a:lstStyle/>
                    <a:p>
                      <a:pPr marL="0" marR="0">
                        <a:lnSpc>
                          <a:spcPct val="115000"/>
                        </a:lnSpc>
                        <a:spcBef>
                          <a:spcPts val="0"/>
                        </a:spcBef>
                        <a:spcAft>
                          <a:spcPts val="0"/>
                        </a:spcAft>
                      </a:pPr>
                      <a:r>
                        <a:rPr lang="en-US" sz="1600" u="sng">
                          <a:solidFill>
                            <a:srgbClr val="0563C1"/>
                          </a:solidFill>
                          <a:effectLst/>
                          <a:latin typeface="Calibri body"/>
                          <a:ea typeface="Calibri" panose="020F0502020204030204" pitchFamily="34" charset="0"/>
                          <a:cs typeface="Times New Roman" panose="02020603050405020304" pitchFamily="18" charset="0"/>
                          <a:hlinkClick r:id="rId2"/>
                        </a:rPr>
                        <a:t>smkwalo@yahoo.com</a:t>
                      </a:r>
                      <a:r>
                        <a:rPr lang="en-US" sz="1600">
                          <a:effectLst/>
                          <a:latin typeface="Calibri body"/>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3414818717"/>
                  </a:ext>
                </a:extLst>
              </a:tr>
              <a:tr h="502212">
                <a:tc>
                  <a:txBody>
                    <a:bodyPr/>
                    <a:lstStyle/>
                    <a:p>
                      <a:pPr marL="0" marR="0">
                        <a:lnSpc>
                          <a:spcPct val="115000"/>
                        </a:lnSpc>
                        <a:spcBef>
                          <a:spcPts val="0"/>
                        </a:spcBef>
                        <a:spcAft>
                          <a:spcPts val="0"/>
                        </a:spcAft>
                      </a:pPr>
                      <a:r>
                        <a:rPr lang="en-US" sz="1600" dirty="0" err="1">
                          <a:effectLst/>
                          <a:latin typeface="Calibri body"/>
                          <a:ea typeface="Calibri" panose="020F0502020204030204" pitchFamily="34" charset="0"/>
                          <a:cs typeface="Times New Roman" panose="02020603050405020304" pitchFamily="18" charset="0"/>
                        </a:rPr>
                        <a:t>Hazert</a:t>
                      </a:r>
                      <a:r>
                        <a:rPr lang="en-US" sz="1600" dirty="0">
                          <a:effectLst/>
                          <a:latin typeface="Calibri body"/>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600" dirty="0" err="1">
                          <a:effectLst/>
                          <a:latin typeface="Calibri body"/>
                          <a:ea typeface="Calibri" panose="020F0502020204030204" pitchFamily="34" charset="0"/>
                          <a:cs typeface="Times New Roman" panose="02020603050405020304" pitchFamily="18" charset="0"/>
                        </a:rPr>
                        <a:t>Hlophe</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Vice President  </a:t>
                      </a: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+2772 496 3023</a:t>
                      </a:r>
                    </a:p>
                  </a:txBody>
                  <a:tcPr marL="68580" marR="68580" marT="0" marB="0"/>
                </a:tc>
                <a:tc>
                  <a:txBody>
                    <a:bodyPr/>
                    <a:lstStyle/>
                    <a:p>
                      <a:pPr marL="0" marR="0">
                        <a:lnSpc>
                          <a:spcPct val="115000"/>
                        </a:lnSpc>
                        <a:spcBef>
                          <a:spcPts val="0"/>
                        </a:spcBef>
                        <a:spcAft>
                          <a:spcPts val="0"/>
                        </a:spcAft>
                      </a:pPr>
                      <a:r>
                        <a:rPr lang="en-US" sz="1600" u="sng">
                          <a:solidFill>
                            <a:srgbClr val="0563C1"/>
                          </a:solidFill>
                          <a:effectLst/>
                          <a:latin typeface="Calibri body"/>
                          <a:ea typeface="Calibri" panose="020F0502020204030204" pitchFamily="34" charset="0"/>
                          <a:cs typeface="Times New Roman" panose="02020603050405020304" pitchFamily="18" charset="0"/>
                          <a:hlinkClick r:id="rId3"/>
                        </a:rPr>
                        <a:t>hlophehazert@gmail.com</a:t>
                      </a:r>
                      <a:r>
                        <a:rPr lang="en-US" sz="1600">
                          <a:effectLst/>
                          <a:latin typeface="Calibri body"/>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140110841"/>
                  </a:ext>
                </a:extLst>
              </a:tr>
              <a:tr h="502212">
                <a:tc>
                  <a:txBody>
                    <a:bodyPr/>
                    <a:lstStyle/>
                    <a:p>
                      <a:pPr marL="0" marR="0">
                        <a:lnSpc>
                          <a:spcPct val="115000"/>
                        </a:lnSpc>
                        <a:spcBef>
                          <a:spcPts val="0"/>
                        </a:spcBef>
                        <a:spcAft>
                          <a:spcPts val="0"/>
                        </a:spcAft>
                      </a:pPr>
                      <a:r>
                        <a:rPr lang="en-US" sz="1600">
                          <a:effectLst/>
                          <a:latin typeface="Calibri body"/>
                          <a:ea typeface="Calibri" panose="020F0502020204030204" pitchFamily="34" charset="0"/>
                          <a:cs typeface="Times New Roman" panose="02020603050405020304" pitchFamily="18" charset="0"/>
                        </a:rPr>
                        <a:t>Liwa Njokweni </a:t>
                      </a:r>
                    </a:p>
                  </a:txBody>
                  <a:tcPr marL="68580" marR="68580" marT="0" marB="0"/>
                </a:tc>
                <a:tc>
                  <a:txBody>
                    <a:bodyPr/>
                    <a:lstStyle/>
                    <a:p>
                      <a:pPr marL="0" marR="0">
                        <a:lnSpc>
                          <a:spcPct val="115000"/>
                        </a:lnSpc>
                        <a:spcBef>
                          <a:spcPts val="0"/>
                        </a:spcBef>
                        <a:spcAft>
                          <a:spcPts val="0"/>
                        </a:spcAft>
                      </a:pPr>
                      <a:r>
                        <a:rPr lang="en-US" sz="1600" dirty="0" err="1">
                          <a:effectLst/>
                          <a:latin typeface="Calibri body"/>
                          <a:ea typeface="Calibri" panose="020F0502020204030204" pitchFamily="34" charset="0"/>
                          <a:cs typeface="Times New Roman" panose="02020603050405020304" pitchFamily="18" charset="0"/>
                        </a:rPr>
                        <a:t>Mlokoti</a:t>
                      </a:r>
                      <a:r>
                        <a:rPr lang="en-US" sz="1600" dirty="0">
                          <a:effectLst/>
                          <a:latin typeface="Calibri body"/>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Secretary </a:t>
                      </a: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+2782 211 0667</a:t>
                      </a:r>
                    </a:p>
                  </a:txBody>
                  <a:tcPr marL="68580" marR="68580" marT="0" marB="0"/>
                </a:tc>
                <a:tc>
                  <a:txBody>
                    <a:bodyPr/>
                    <a:lstStyle/>
                    <a:p>
                      <a:pPr marL="0" marR="0">
                        <a:lnSpc>
                          <a:spcPct val="115000"/>
                        </a:lnSpc>
                        <a:spcBef>
                          <a:spcPts val="0"/>
                        </a:spcBef>
                        <a:spcAft>
                          <a:spcPts val="0"/>
                        </a:spcAft>
                      </a:pPr>
                      <a:r>
                        <a:rPr lang="en-US" sz="1600" u="sng">
                          <a:solidFill>
                            <a:srgbClr val="0563C1"/>
                          </a:solidFill>
                          <a:effectLst/>
                          <a:latin typeface="Calibri body"/>
                          <a:ea typeface="Calibri" panose="020F0502020204030204" pitchFamily="34" charset="0"/>
                          <a:cs typeface="Times New Roman" panose="02020603050405020304" pitchFamily="18" charset="0"/>
                          <a:hlinkClick r:id="rId4"/>
                        </a:rPr>
                        <a:t>sirmlo@webmail.co.za</a:t>
                      </a:r>
                      <a:r>
                        <a:rPr lang="en-US" sz="1600">
                          <a:effectLst/>
                          <a:latin typeface="Calibri body"/>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127321607"/>
                  </a:ext>
                </a:extLst>
              </a:tr>
              <a:tr h="502212">
                <a:tc>
                  <a:txBody>
                    <a:bodyPr/>
                    <a:lstStyle/>
                    <a:p>
                      <a:pPr marL="0" marR="0">
                        <a:lnSpc>
                          <a:spcPct val="115000"/>
                        </a:lnSpc>
                        <a:spcBef>
                          <a:spcPts val="0"/>
                        </a:spcBef>
                        <a:spcAft>
                          <a:spcPts val="0"/>
                        </a:spcAft>
                      </a:pPr>
                      <a:r>
                        <a:rPr lang="en-US" sz="1600" dirty="0" err="1">
                          <a:effectLst/>
                          <a:latin typeface="Calibri body"/>
                          <a:ea typeface="Calibri" panose="020F0502020204030204" pitchFamily="34" charset="0"/>
                          <a:cs typeface="Times New Roman" panose="02020603050405020304" pitchFamily="18" charset="0"/>
                        </a:rPr>
                        <a:t>Onalenna</a:t>
                      </a:r>
                      <a:r>
                        <a:rPr lang="en-US" sz="1600" dirty="0">
                          <a:effectLst/>
                          <a:latin typeface="Calibri body"/>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600" dirty="0" err="1">
                          <a:effectLst/>
                          <a:latin typeface="Calibri body"/>
                          <a:ea typeface="Calibri" panose="020F0502020204030204" pitchFamily="34" charset="0"/>
                          <a:cs typeface="Times New Roman" panose="02020603050405020304" pitchFamily="18" charset="0"/>
                        </a:rPr>
                        <a:t>Tsae</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Vice Secretary </a:t>
                      </a: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+2776 016 9752</a:t>
                      </a:r>
                    </a:p>
                  </a:txBody>
                  <a:tcPr marL="68580" marR="68580" marT="0" marB="0"/>
                </a:tc>
                <a:tc>
                  <a:txBody>
                    <a:bodyPr/>
                    <a:lstStyle/>
                    <a:p>
                      <a:pPr marL="0" marR="0">
                        <a:lnSpc>
                          <a:spcPct val="115000"/>
                        </a:lnSpc>
                        <a:spcBef>
                          <a:spcPts val="0"/>
                        </a:spcBef>
                        <a:spcAft>
                          <a:spcPts val="0"/>
                        </a:spcAft>
                      </a:pPr>
                      <a:r>
                        <a:rPr lang="en-US" sz="1600" u="sng" dirty="0">
                          <a:solidFill>
                            <a:srgbClr val="0563C1"/>
                          </a:solidFill>
                          <a:effectLst/>
                          <a:latin typeface="Calibri body"/>
                          <a:ea typeface="Calibri" panose="020F0502020204030204" pitchFamily="34" charset="0"/>
                          <a:cs typeface="Times New Roman" panose="02020603050405020304" pitchFamily="18" charset="0"/>
                          <a:hlinkClick r:id="rId5"/>
                        </a:rPr>
                        <a:t>onalenna.tsae@gmail.com</a:t>
                      </a:r>
                      <a:r>
                        <a:rPr lang="en-US" sz="1600" dirty="0">
                          <a:effectLst/>
                          <a:latin typeface="Calibri body"/>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4155464366"/>
                  </a:ext>
                </a:extLst>
              </a:tr>
              <a:tr h="536825">
                <a:tc>
                  <a:txBody>
                    <a:bodyPr/>
                    <a:lstStyle/>
                    <a:p>
                      <a:pPr marL="0" marR="0">
                        <a:lnSpc>
                          <a:spcPct val="115000"/>
                        </a:lnSpc>
                        <a:spcBef>
                          <a:spcPts val="0"/>
                        </a:spcBef>
                        <a:spcAft>
                          <a:spcPts val="0"/>
                        </a:spcAft>
                      </a:pPr>
                      <a:r>
                        <a:rPr lang="en-US" sz="1600">
                          <a:effectLst/>
                          <a:latin typeface="Calibri body"/>
                          <a:ea typeface="Calibri" panose="020F0502020204030204" pitchFamily="34" charset="0"/>
                          <a:cs typeface="Times New Roman" panose="02020603050405020304" pitchFamily="18" charset="0"/>
                        </a:rPr>
                        <a:t>Mandla Elphas </a:t>
                      </a:r>
                    </a:p>
                  </a:txBody>
                  <a:tcPr marL="68580" marR="68580" marT="0" marB="0"/>
                </a:tc>
                <a:tc>
                  <a:txBody>
                    <a:bodyPr/>
                    <a:lstStyle/>
                    <a:p>
                      <a:pPr marL="0" marR="0">
                        <a:lnSpc>
                          <a:spcPct val="115000"/>
                        </a:lnSpc>
                        <a:spcBef>
                          <a:spcPts val="0"/>
                        </a:spcBef>
                        <a:spcAft>
                          <a:spcPts val="0"/>
                        </a:spcAft>
                      </a:pPr>
                      <a:r>
                        <a:rPr lang="en-US" sz="1600">
                          <a:effectLst/>
                          <a:latin typeface="Calibri body"/>
                          <a:ea typeface="Calibri" panose="020F0502020204030204" pitchFamily="34" charset="0"/>
                          <a:cs typeface="Times New Roman" panose="02020603050405020304" pitchFamily="18" charset="0"/>
                        </a:rPr>
                        <a:t>Ndlovu </a:t>
                      </a: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Treasurer</a:t>
                      </a: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+2782 899 3415</a:t>
                      </a:r>
                    </a:p>
                  </a:txBody>
                  <a:tcPr marL="68580" marR="68580" marT="0" marB="0"/>
                </a:tc>
                <a:tc>
                  <a:txBody>
                    <a:bodyPr/>
                    <a:lstStyle/>
                    <a:p>
                      <a:pPr marL="0" marR="0">
                        <a:lnSpc>
                          <a:spcPct val="115000"/>
                        </a:lnSpc>
                        <a:spcBef>
                          <a:spcPts val="0"/>
                        </a:spcBef>
                        <a:spcAft>
                          <a:spcPts val="0"/>
                        </a:spcAft>
                      </a:pPr>
                      <a:r>
                        <a:rPr lang="en-US" sz="1600" u="sng" dirty="0">
                          <a:solidFill>
                            <a:srgbClr val="0563C1"/>
                          </a:solidFill>
                          <a:effectLst/>
                          <a:latin typeface="Calibri body"/>
                          <a:ea typeface="Calibri" panose="020F0502020204030204" pitchFamily="34" charset="0"/>
                          <a:cs typeface="Times New Roman" panose="02020603050405020304" pitchFamily="18" charset="0"/>
                          <a:hlinkClick r:id="rId6"/>
                        </a:rPr>
                        <a:t>mandlae200@gmail.com</a:t>
                      </a:r>
                      <a:r>
                        <a:rPr lang="en-US" sz="1600" dirty="0">
                          <a:effectLst/>
                          <a:latin typeface="Calibri body"/>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945491011"/>
                  </a:ext>
                </a:extLst>
              </a:tr>
              <a:tr h="502212">
                <a:tc>
                  <a:txBody>
                    <a:bodyPr/>
                    <a:lstStyle/>
                    <a:p>
                      <a:pPr marL="0" marR="0">
                        <a:lnSpc>
                          <a:spcPct val="115000"/>
                        </a:lnSpc>
                        <a:spcBef>
                          <a:spcPts val="0"/>
                        </a:spcBef>
                        <a:spcAft>
                          <a:spcPts val="0"/>
                        </a:spcAft>
                      </a:pPr>
                      <a:r>
                        <a:rPr lang="en-US" sz="1600">
                          <a:effectLst/>
                          <a:latin typeface="Calibri body"/>
                          <a:ea typeface="Calibri" panose="020F0502020204030204" pitchFamily="34" charset="0"/>
                          <a:cs typeface="Times New Roman" panose="02020603050405020304" pitchFamily="18" charset="0"/>
                        </a:rPr>
                        <a:t>Makhosazana </a:t>
                      </a:r>
                    </a:p>
                  </a:txBody>
                  <a:tcPr marL="68580" marR="68580" marT="0" marB="0"/>
                </a:tc>
                <a:tc>
                  <a:txBody>
                    <a:bodyPr/>
                    <a:lstStyle/>
                    <a:p>
                      <a:pPr marL="0" marR="0">
                        <a:lnSpc>
                          <a:spcPct val="115000"/>
                        </a:lnSpc>
                        <a:spcBef>
                          <a:spcPts val="0"/>
                        </a:spcBef>
                        <a:spcAft>
                          <a:spcPts val="0"/>
                        </a:spcAft>
                      </a:pPr>
                      <a:r>
                        <a:rPr lang="en-US" sz="1600" dirty="0" err="1">
                          <a:effectLst/>
                          <a:latin typeface="Calibri body"/>
                          <a:ea typeface="Calibri" panose="020F0502020204030204" pitchFamily="34" charset="0"/>
                          <a:cs typeface="Times New Roman" panose="02020603050405020304" pitchFamily="18" charset="0"/>
                        </a:rPr>
                        <a:t>Shabangu</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PRO</a:t>
                      </a:r>
                    </a:p>
                  </a:txBody>
                  <a:tcPr marL="68580" marR="68580" marT="0" marB="0"/>
                </a:tc>
                <a:tc>
                  <a:txBody>
                    <a:bodyPr/>
                    <a:lstStyle/>
                    <a:p>
                      <a:pPr marL="0" marR="0">
                        <a:lnSpc>
                          <a:spcPct val="115000"/>
                        </a:lnSpc>
                        <a:spcBef>
                          <a:spcPts val="0"/>
                        </a:spcBef>
                        <a:spcAft>
                          <a:spcPts val="0"/>
                        </a:spcAft>
                      </a:pPr>
                      <a:r>
                        <a:rPr lang="en-US" sz="1600">
                          <a:effectLst/>
                          <a:latin typeface="Calibri body"/>
                          <a:ea typeface="Calibri" panose="020F0502020204030204" pitchFamily="34" charset="0"/>
                          <a:cs typeface="Times New Roman" panose="02020603050405020304" pitchFamily="18" charset="0"/>
                        </a:rPr>
                        <a:t>+2771 034 2229</a:t>
                      </a:r>
                    </a:p>
                  </a:txBody>
                  <a:tcPr marL="68580" marR="68580" marT="0" marB="0"/>
                </a:tc>
                <a:tc>
                  <a:txBody>
                    <a:bodyPr/>
                    <a:lstStyle/>
                    <a:p>
                      <a:pPr marL="0" marR="0">
                        <a:lnSpc>
                          <a:spcPct val="115000"/>
                        </a:lnSpc>
                        <a:spcBef>
                          <a:spcPts val="0"/>
                        </a:spcBef>
                        <a:spcAft>
                          <a:spcPts val="0"/>
                        </a:spcAft>
                      </a:pPr>
                      <a:r>
                        <a:rPr lang="en-US" sz="1600" u="sng" dirty="0">
                          <a:solidFill>
                            <a:srgbClr val="0563C1"/>
                          </a:solidFill>
                          <a:effectLst/>
                          <a:latin typeface="Calibri body"/>
                          <a:ea typeface="Calibri" panose="020F0502020204030204" pitchFamily="34" charset="0"/>
                          <a:cs typeface="Times New Roman" panose="02020603050405020304" pitchFamily="18" charset="0"/>
                          <a:hlinkClick r:id="rId7"/>
                        </a:rPr>
                        <a:t>Innocentvista@gmail.com</a:t>
                      </a:r>
                      <a:r>
                        <a:rPr lang="en-US" sz="1600" dirty="0">
                          <a:effectLst/>
                          <a:latin typeface="Calibri body"/>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967141368"/>
                  </a:ext>
                </a:extLst>
              </a:tr>
              <a:tr h="558703">
                <a:tc>
                  <a:txBody>
                    <a:bodyPr/>
                    <a:lstStyle/>
                    <a:p>
                      <a:pPr marL="0" marR="0">
                        <a:lnSpc>
                          <a:spcPct val="115000"/>
                        </a:lnSpc>
                        <a:spcBef>
                          <a:spcPts val="0"/>
                        </a:spcBef>
                        <a:spcAft>
                          <a:spcPts val="0"/>
                        </a:spcAft>
                      </a:pPr>
                      <a:r>
                        <a:rPr lang="en-ZA" sz="1600" u="none" dirty="0" err="1">
                          <a:solidFill>
                            <a:schemeClr val="tx1"/>
                          </a:solidFill>
                          <a:effectLst/>
                          <a:latin typeface="Calibri body"/>
                          <a:ea typeface="Calibri" panose="020F0502020204030204" pitchFamily="34" charset="0"/>
                          <a:cs typeface="Times New Roman" panose="02020603050405020304" pitchFamily="18" charset="0"/>
                        </a:rPr>
                        <a:t>Onke</a:t>
                      </a:r>
                      <a:endParaRPr lang="en-US" sz="1600" u="none" dirty="0">
                        <a:solidFill>
                          <a:schemeClr val="tx1"/>
                        </a:solidFill>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600">
                          <a:effectLst/>
                          <a:latin typeface="Calibri body"/>
                          <a:ea typeface="Calibri" panose="020F0502020204030204" pitchFamily="34" charset="0"/>
                          <a:cs typeface="Times New Roman" panose="02020603050405020304" pitchFamily="18" charset="0"/>
                        </a:rPr>
                        <a:t>Meyeliseli</a:t>
                      </a:r>
                      <a:endParaRPr lang="en-US" sz="160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600" dirty="0">
                          <a:effectLst/>
                          <a:latin typeface="Calibri body"/>
                          <a:ea typeface="Calibri" panose="020F0502020204030204" pitchFamily="34" charset="0"/>
                          <a:cs typeface="Times New Roman" panose="02020603050405020304" pitchFamily="18" charset="0"/>
                        </a:rPr>
                        <a:t>Athletes Representative</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Calibri body"/>
                          <a:ea typeface="Calibri" panose="020F0502020204030204" pitchFamily="34" charset="0"/>
                          <a:cs typeface="Times New Roman" panose="02020603050405020304" pitchFamily="18" charset="0"/>
                        </a:rPr>
                        <a:t>+2767 106 9287</a:t>
                      </a:r>
                    </a:p>
                  </a:txBody>
                  <a:tcPr marL="68580" marR="68580" marT="0" marB="0"/>
                </a:tc>
                <a:tc>
                  <a:txBody>
                    <a:bodyPr/>
                    <a:lstStyle/>
                    <a:p>
                      <a:pPr marL="0" marR="0">
                        <a:lnSpc>
                          <a:spcPct val="115000"/>
                        </a:lnSpc>
                        <a:spcBef>
                          <a:spcPts val="0"/>
                        </a:spcBef>
                        <a:spcAft>
                          <a:spcPts val="0"/>
                        </a:spcAft>
                      </a:pPr>
                      <a:r>
                        <a:rPr lang="en-US" sz="1600" u="sng" dirty="0">
                          <a:solidFill>
                            <a:srgbClr val="0563C1"/>
                          </a:solidFill>
                          <a:effectLst/>
                          <a:latin typeface="Calibri body"/>
                          <a:ea typeface="Calibri" panose="020F0502020204030204" pitchFamily="34" charset="0"/>
                          <a:cs typeface="Times New Roman" panose="02020603050405020304" pitchFamily="18" charset="0"/>
                          <a:hlinkClick r:id="rId8"/>
                        </a:rPr>
                        <a:t>meyeliselio@gmail.com</a:t>
                      </a:r>
                      <a:r>
                        <a:rPr lang="en-US" sz="1600" dirty="0">
                          <a:solidFill>
                            <a:srgbClr val="FF0000"/>
                          </a:solidFill>
                          <a:effectLst/>
                          <a:latin typeface="Calibri body"/>
                          <a:ea typeface="Calibri" panose="020F0502020204030204" pitchFamily="34" charset="0"/>
                          <a:cs typeface="Times New Roman" panose="02020603050405020304" pitchFamily="18" charset="0"/>
                        </a:rPr>
                        <a:t> </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57459049"/>
                  </a:ext>
                </a:extLst>
              </a:tr>
              <a:tr h="502212">
                <a:tc>
                  <a:txBody>
                    <a:bodyPr/>
                    <a:lstStyle/>
                    <a:p>
                      <a:pPr marL="0" marR="0">
                        <a:lnSpc>
                          <a:spcPct val="115000"/>
                        </a:lnSpc>
                        <a:spcBef>
                          <a:spcPts val="0"/>
                        </a:spcBef>
                        <a:spcAft>
                          <a:spcPts val="0"/>
                        </a:spcAft>
                      </a:pPr>
                      <a:r>
                        <a:rPr lang="en-ZA" sz="1600" dirty="0" err="1">
                          <a:effectLst/>
                          <a:latin typeface="Calibri body"/>
                          <a:ea typeface="Calibri" panose="020F0502020204030204" pitchFamily="34" charset="0"/>
                          <a:cs typeface="Times New Roman" panose="02020603050405020304" pitchFamily="18" charset="0"/>
                        </a:rPr>
                        <a:t>Sifiso</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600">
                          <a:effectLst/>
                          <a:latin typeface="Calibri body"/>
                          <a:ea typeface="Calibri" panose="020F0502020204030204" pitchFamily="34" charset="0"/>
                          <a:cs typeface="Times New Roman" panose="02020603050405020304" pitchFamily="18" charset="0"/>
                        </a:rPr>
                        <a:t>Ngiba</a:t>
                      </a:r>
                      <a:endParaRPr lang="en-US" sz="160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600" dirty="0">
                          <a:effectLst/>
                          <a:latin typeface="Calibri body"/>
                          <a:ea typeface="Calibri" panose="020F0502020204030204" pitchFamily="34" charset="0"/>
                          <a:cs typeface="Times New Roman" panose="02020603050405020304" pitchFamily="18" charset="0"/>
                        </a:rPr>
                        <a:t>Associate Member (USSA)</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Calibri body"/>
                          <a:ea typeface="Calibri" panose="020F0502020204030204" pitchFamily="34" charset="0"/>
                          <a:cs typeface="Times New Roman" panose="02020603050405020304" pitchFamily="18" charset="0"/>
                        </a:rPr>
                        <a:t>+2782 504 8245</a:t>
                      </a:r>
                    </a:p>
                  </a:txBody>
                  <a:tcPr marL="68580" marR="68580" marT="0" marB="0"/>
                </a:tc>
                <a:tc>
                  <a:txBody>
                    <a:bodyPr/>
                    <a:lstStyle/>
                    <a:p>
                      <a:pPr marL="0" marR="0">
                        <a:lnSpc>
                          <a:spcPct val="115000"/>
                        </a:lnSpc>
                        <a:spcBef>
                          <a:spcPts val="0"/>
                        </a:spcBef>
                        <a:spcAft>
                          <a:spcPts val="0"/>
                        </a:spcAft>
                      </a:pPr>
                      <a:r>
                        <a:rPr lang="en-US" sz="1600" u="sng" dirty="0">
                          <a:solidFill>
                            <a:srgbClr val="0563C1"/>
                          </a:solidFill>
                          <a:effectLst/>
                          <a:latin typeface="Calibri body"/>
                          <a:ea typeface="Calibri" panose="020F0502020204030204" pitchFamily="34" charset="0"/>
                          <a:cs typeface="Times New Roman" panose="02020603050405020304" pitchFamily="18" charset="0"/>
                          <a:hlinkClick r:id="rId9"/>
                        </a:rPr>
                        <a:t>lwazingiba@yahoo.com</a:t>
                      </a:r>
                      <a:r>
                        <a:rPr lang="en-US" sz="1600" dirty="0">
                          <a:solidFill>
                            <a:srgbClr val="FF0000"/>
                          </a:solidFill>
                          <a:effectLst/>
                          <a:latin typeface="Calibri body"/>
                          <a:ea typeface="Calibri" panose="020F0502020204030204" pitchFamily="34" charset="0"/>
                          <a:cs typeface="Times New Roman" panose="02020603050405020304" pitchFamily="18" charset="0"/>
                        </a:rPr>
                        <a:t> </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52648296"/>
                  </a:ext>
                </a:extLst>
              </a:tr>
              <a:tr h="502212">
                <a:tc>
                  <a:txBody>
                    <a:bodyPr/>
                    <a:lstStyle/>
                    <a:p>
                      <a:pPr marL="0" marR="0">
                        <a:lnSpc>
                          <a:spcPct val="115000"/>
                        </a:lnSpc>
                        <a:spcBef>
                          <a:spcPts val="0"/>
                        </a:spcBef>
                        <a:spcAft>
                          <a:spcPts val="0"/>
                        </a:spcAft>
                      </a:pPr>
                      <a:r>
                        <a:rPr lang="en-ZA" sz="1600">
                          <a:effectLst/>
                          <a:latin typeface="Calibri body"/>
                          <a:ea typeface="Calibri" panose="020F0502020204030204" pitchFamily="34" charset="0"/>
                          <a:cs typeface="Times New Roman" panose="02020603050405020304" pitchFamily="18" charset="0"/>
                        </a:rPr>
                        <a:t>Phumzile</a:t>
                      </a:r>
                      <a:endParaRPr lang="en-US" sz="160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600">
                          <a:effectLst/>
                          <a:latin typeface="Calibri body"/>
                          <a:ea typeface="Calibri" panose="020F0502020204030204" pitchFamily="34" charset="0"/>
                          <a:cs typeface="Times New Roman" panose="02020603050405020304" pitchFamily="18" charset="0"/>
                        </a:rPr>
                        <a:t>Nxitywa</a:t>
                      </a:r>
                      <a:endParaRPr lang="en-US" sz="160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600" dirty="0">
                          <a:effectLst/>
                          <a:latin typeface="Calibri body"/>
                          <a:ea typeface="Calibri" panose="020F0502020204030204" pitchFamily="34" charset="0"/>
                          <a:cs typeface="Times New Roman" panose="02020603050405020304" pitchFamily="18" charset="0"/>
                        </a:rPr>
                        <a:t>Associate Member (SANDF)</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Calibri body"/>
                          <a:ea typeface="Calibri" panose="020F0502020204030204" pitchFamily="34" charset="0"/>
                          <a:cs typeface="Times New Roman" panose="02020603050405020304" pitchFamily="18" charset="0"/>
                        </a:rPr>
                        <a:t>+2779 627 7714</a:t>
                      </a:r>
                    </a:p>
                  </a:txBody>
                  <a:tcPr marL="68580" marR="68580" marT="0" marB="0"/>
                </a:tc>
                <a:tc>
                  <a:txBody>
                    <a:bodyPr/>
                    <a:lstStyle/>
                    <a:p>
                      <a:pPr marL="0" marR="0">
                        <a:lnSpc>
                          <a:spcPct val="115000"/>
                        </a:lnSpc>
                        <a:spcBef>
                          <a:spcPts val="0"/>
                        </a:spcBef>
                        <a:spcAft>
                          <a:spcPts val="0"/>
                        </a:spcAft>
                      </a:pPr>
                      <a:r>
                        <a:rPr lang="en-US" sz="1600" u="sng" dirty="0">
                          <a:solidFill>
                            <a:srgbClr val="0563C1"/>
                          </a:solidFill>
                          <a:effectLst/>
                          <a:latin typeface="Calibri body"/>
                          <a:ea typeface="Calibri" panose="020F0502020204030204" pitchFamily="34" charset="0"/>
                          <a:cs typeface="Times New Roman" panose="02020603050405020304" pitchFamily="18" charset="0"/>
                          <a:hlinkClick r:id="rId10"/>
                        </a:rPr>
                        <a:t>pnxitywa@gmail.com</a:t>
                      </a:r>
                      <a:r>
                        <a:rPr lang="en-US" sz="1600" dirty="0">
                          <a:solidFill>
                            <a:srgbClr val="FF0000"/>
                          </a:solidFill>
                          <a:effectLst/>
                          <a:latin typeface="Calibri body"/>
                          <a:ea typeface="Calibri" panose="020F0502020204030204" pitchFamily="34" charset="0"/>
                          <a:cs typeface="Times New Roman" panose="02020603050405020304" pitchFamily="18" charset="0"/>
                        </a:rPr>
                        <a:t> </a:t>
                      </a:r>
                      <a:endParaRPr lang="en-US" sz="1600" dirty="0">
                        <a:effectLst/>
                        <a:latin typeface="Calibri body"/>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25403324"/>
                  </a:ext>
                </a:extLst>
              </a:tr>
            </a:tbl>
          </a:graphicData>
        </a:graphic>
      </p:graphicFrame>
      <p:pic>
        <p:nvPicPr>
          <p:cNvPr id="4" name="Picture 3"/>
          <p:cNvPicPr>
            <a:picLocks noChangeAspect="1"/>
          </p:cNvPicPr>
          <p:nvPr/>
        </p:nvPicPr>
        <p:blipFill>
          <a:blip r:embed="rId11"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4291524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B8EBA6-F9B9-40FA-BC5C-F71F471BC4A1}"/>
              </a:ext>
            </a:extLst>
          </p:cNvPr>
          <p:cNvSpPr>
            <a:spLocks noGrp="1"/>
          </p:cNvSpPr>
          <p:nvPr>
            <p:ph type="title"/>
          </p:nvPr>
        </p:nvSpPr>
        <p:spPr/>
        <p:txBody>
          <a:bodyPr/>
          <a:lstStyle/>
          <a:p>
            <a:r>
              <a:rPr lang="en-US" dirty="0"/>
              <a:t>Strategic Plan 2021 - 2025</a:t>
            </a:r>
            <a:endParaRPr lang="en-GB" dirty="0"/>
          </a:p>
        </p:txBody>
      </p:sp>
      <p:sp>
        <p:nvSpPr>
          <p:cNvPr id="3" name="Content Placeholder 2">
            <a:extLst>
              <a:ext uri="{FF2B5EF4-FFF2-40B4-BE49-F238E27FC236}">
                <a16:creationId xmlns:a16="http://schemas.microsoft.com/office/drawing/2014/main" xmlns="" id="{D0FD56DF-30A9-453D-B47A-BAF548B7BFCB}"/>
              </a:ext>
            </a:extLst>
          </p:cNvPr>
          <p:cNvSpPr>
            <a:spLocks noGrp="1"/>
          </p:cNvSpPr>
          <p:nvPr>
            <p:ph idx="1"/>
          </p:nvPr>
        </p:nvSpPr>
        <p:spPr/>
        <p:txBody>
          <a:bodyPr>
            <a:normAutofit fontScale="92500" lnSpcReduction="10000"/>
          </a:bodyPr>
          <a:lstStyle/>
          <a:p>
            <a:r>
              <a:rPr lang="en-US" dirty="0"/>
              <a:t>The four year business plan and budgets will guide SANABO through setting achievable and measurable outcomes, which will be monitored and adjusted during the four year period. </a:t>
            </a:r>
          </a:p>
          <a:p>
            <a:r>
              <a:rPr lang="en-US" dirty="0"/>
              <a:t>A total amount of R 19,074,151.91 for High Performance training and R15,125,116 for International participation (Total: R34,199,267) is required over a four-year period (2021 – 2025) to fully support boxers to compete on International level and win medals. </a:t>
            </a:r>
          </a:p>
          <a:p>
            <a:r>
              <a:rPr lang="en-US" dirty="0"/>
              <a:t>The main objective is to qualify boxers for the Olympic Games 2024 and to win medals at the All Africa Games, World championships and 2024 Olympic Games. </a:t>
            </a:r>
          </a:p>
          <a:p>
            <a:r>
              <a:rPr lang="en-US" dirty="0"/>
              <a:t>The budget and business plan will be re-evaluated and adjusted to ensure proper </a:t>
            </a:r>
            <a:r>
              <a:rPr lang="en-US" dirty="0" err="1"/>
              <a:t>prioritisation</a:t>
            </a:r>
            <a:r>
              <a:rPr lang="en-US" dirty="0"/>
              <a:t> of focus areas.</a:t>
            </a:r>
            <a:endParaRPr lang="en-GB" dirty="0"/>
          </a:p>
        </p:txBody>
      </p:sp>
    </p:spTree>
    <p:extLst>
      <p:ext uri="{BB962C8B-B14F-4D97-AF65-F5344CB8AC3E}">
        <p14:creationId xmlns:p14="http://schemas.microsoft.com/office/powerpoint/2010/main" xmlns="" val="1221340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85AF1-7085-4834-A53A-65A4FC9142E2}"/>
              </a:ext>
            </a:extLst>
          </p:cNvPr>
          <p:cNvSpPr>
            <a:spLocks noGrp="1"/>
          </p:cNvSpPr>
          <p:nvPr>
            <p:ph type="title"/>
          </p:nvPr>
        </p:nvSpPr>
        <p:spPr/>
        <p:txBody>
          <a:bodyPr/>
          <a:lstStyle/>
          <a:p>
            <a:r>
              <a:rPr lang="en-US" dirty="0">
                <a:latin typeface="Calibri body"/>
              </a:rPr>
              <a:t>Strategic Plan</a:t>
            </a:r>
            <a:endParaRPr lang="en-GB" dirty="0">
              <a:latin typeface="Calibri body"/>
            </a:endParaRPr>
          </a:p>
        </p:txBody>
      </p:sp>
      <p:sp>
        <p:nvSpPr>
          <p:cNvPr id="3" name="Content Placeholder 2">
            <a:extLst>
              <a:ext uri="{FF2B5EF4-FFF2-40B4-BE49-F238E27FC236}">
                <a16:creationId xmlns:a16="http://schemas.microsoft.com/office/drawing/2014/main" xmlns="" id="{794F31E8-9BC5-4B76-82DF-D2C86CA9B512}"/>
              </a:ext>
            </a:extLst>
          </p:cNvPr>
          <p:cNvSpPr>
            <a:spLocks noGrp="1"/>
          </p:cNvSpPr>
          <p:nvPr>
            <p:ph idx="1"/>
          </p:nvPr>
        </p:nvSpPr>
        <p:spPr/>
        <p:txBody>
          <a:bodyPr>
            <a:normAutofit lnSpcReduction="10000"/>
          </a:bodyPr>
          <a:lstStyle/>
          <a:p>
            <a:pPr marL="0" indent="0">
              <a:buNone/>
            </a:pPr>
            <a:r>
              <a:rPr lang="en-US" dirty="0"/>
              <a:t>Seven priority areas outlined in the plan:</a:t>
            </a:r>
          </a:p>
          <a:p>
            <a:r>
              <a:rPr lang="en-US" dirty="0"/>
              <a:t>Creation of a clear pathway from grass roots to elite participation in boxing.</a:t>
            </a:r>
          </a:p>
          <a:p>
            <a:r>
              <a:rPr lang="en-US" dirty="0"/>
              <a:t>Establish growth pathways for boxers, coaches and officials. </a:t>
            </a:r>
          </a:p>
          <a:p>
            <a:r>
              <a:rPr lang="en-US" dirty="0"/>
              <a:t>Coaches education and development.</a:t>
            </a:r>
          </a:p>
          <a:p>
            <a:r>
              <a:rPr lang="en-US" dirty="0"/>
              <a:t>R&amp;J education and development. </a:t>
            </a:r>
          </a:p>
          <a:p>
            <a:r>
              <a:rPr lang="en-US" dirty="0"/>
              <a:t>Club support and development.</a:t>
            </a:r>
          </a:p>
          <a:p>
            <a:r>
              <a:rPr lang="en-US" dirty="0"/>
              <a:t>Boxers Education and Development </a:t>
            </a:r>
          </a:p>
          <a:p>
            <a:r>
              <a:rPr lang="en-US" dirty="0"/>
              <a:t>Governance</a:t>
            </a:r>
            <a:endParaRPr lang="en-GB" dirty="0"/>
          </a:p>
        </p:txBody>
      </p:sp>
    </p:spTree>
    <p:extLst>
      <p:ext uri="{BB962C8B-B14F-4D97-AF65-F5344CB8AC3E}">
        <p14:creationId xmlns:p14="http://schemas.microsoft.com/office/powerpoint/2010/main" xmlns="" val="1903053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2B969-E102-439E-B639-7556068F1C84}"/>
              </a:ext>
            </a:extLst>
          </p:cNvPr>
          <p:cNvSpPr>
            <a:spLocks noGrp="1"/>
          </p:cNvSpPr>
          <p:nvPr>
            <p:ph type="title"/>
          </p:nvPr>
        </p:nvSpPr>
        <p:spPr/>
        <p:txBody>
          <a:bodyPr/>
          <a:lstStyle/>
          <a:p>
            <a:r>
              <a:rPr lang="en-US" dirty="0">
                <a:latin typeface="Calibri body"/>
              </a:rPr>
              <a:t>Turn around strategy, </a:t>
            </a:r>
            <a:endParaRPr lang="en-GB" dirty="0">
              <a:latin typeface="Calibri body"/>
            </a:endParaRPr>
          </a:p>
        </p:txBody>
      </p:sp>
      <p:sp>
        <p:nvSpPr>
          <p:cNvPr id="3" name="Content Placeholder 2">
            <a:extLst>
              <a:ext uri="{FF2B5EF4-FFF2-40B4-BE49-F238E27FC236}">
                <a16:creationId xmlns:a16="http://schemas.microsoft.com/office/drawing/2014/main" xmlns="" id="{5CE5A00C-20E7-42EB-ADD3-CF7A95842C20}"/>
              </a:ext>
            </a:extLst>
          </p:cNvPr>
          <p:cNvSpPr>
            <a:spLocks noGrp="1"/>
          </p:cNvSpPr>
          <p:nvPr>
            <p:ph idx="1"/>
          </p:nvPr>
        </p:nvSpPr>
        <p:spPr/>
        <p:txBody>
          <a:bodyPr>
            <a:normAutofit fontScale="55000" lnSpcReduction="20000"/>
          </a:bodyPr>
          <a:lstStyle/>
          <a:p>
            <a:r>
              <a:rPr lang="en-US" sz="3800" dirty="0">
                <a:effectLst/>
                <a:ea typeface="Calibri" panose="020F0502020204030204" pitchFamily="34" charset="0"/>
                <a:cs typeface="Times New Roman" panose="02020603050405020304" pitchFamily="18" charset="0"/>
              </a:rPr>
              <a:t>SANABO has managed to turn a corner under extreme conditions that prevailed over the past decade. </a:t>
            </a:r>
          </a:p>
          <a:p>
            <a:r>
              <a:rPr lang="en-US" sz="3800" dirty="0">
                <a:effectLst/>
                <a:ea typeface="Calibri" panose="020F0502020204030204" pitchFamily="34" charset="0"/>
                <a:cs typeface="Times New Roman" panose="02020603050405020304" pitchFamily="18" charset="0"/>
              </a:rPr>
              <a:t>The organization is undergoing a process of regeneration following this period which was marred by several controversies, challenges, disappointments, disagreements and lack of progress.</a:t>
            </a:r>
          </a:p>
          <a:p>
            <a:r>
              <a:rPr lang="en-US" sz="3800" dirty="0">
                <a:effectLst/>
                <a:ea typeface="Calibri" panose="020F0502020204030204" pitchFamily="34" charset="0"/>
                <a:cs typeface="Times New Roman" panose="02020603050405020304" pitchFamily="18" charset="0"/>
              </a:rPr>
              <a:t>The organization has submitted to all its affiliates and AIBA a </a:t>
            </a:r>
            <a:r>
              <a:rPr lang="en-US" sz="3800" b="1" dirty="0">
                <a:effectLst/>
                <a:ea typeface="Calibri" panose="020F0502020204030204" pitchFamily="34" charset="0"/>
                <a:cs typeface="Times New Roman" panose="02020603050405020304" pitchFamily="18" charset="0"/>
              </a:rPr>
              <a:t>revised constitution </a:t>
            </a:r>
            <a:r>
              <a:rPr lang="en-US" sz="3800" dirty="0">
                <a:effectLst/>
                <a:ea typeface="Calibri" panose="020F0502020204030204" pitchFamily="34" charset="0"/>
                <a:cs typeface="Times New Roman" panose="02020603050405020304" pitchFamily="18" charset="0"/>
              </a:rPr>
              <a:t>that was eventually approved and adopted. </a:t>
            </a:r>
          </a:p>
          <a:p>
            <a:r>
              <a:rPr lang="en-US" sz="3800" dirty="0">
                <a:effectLst/>
                <a:ea typeface="Calibri" panose="020F0502020204030204" pitchFamily="34" charset="0"/>
                <a:cs typeface="Times New Roman" panose="02020603050405020304" pitchFamily="18" charset="0"/>
              </a:rPr>
              <a:t>The organization in its effort to rebuild itself has established </a:t>
            </a:r>
            <a:r>
              <a:rPr lang="en-US" sz="3800" b="1" dirty="0">
                <a:effectLst/>
                <a:ea typeface="Calibri" panose="020F0502020204030204" pitchFamily="34" charset="0"/>
                <a:cs typeface="Times New Roman" panose="02020603050405020304" pitchFamily="18" charset="0"/>
              </a:rPr>
              <a:t>seven commissions </a:t>
            </a:r>
            <a:r>
              <a:rPr lang="en-US" sz="3800" dirty="0">
                <a:effectLst/>
                <a:ea typeface="Calibri" panose="020F0502020204030204" pitchFamily="34" charset="0"/>
                <a:cs typeface="Times New Roman" panose="02020603050405020304" pitchFamily="18" charset="0"/>
              </a:rPr>
              <a:t>composed of members with relevant expertise.</a:t>
            </a:r>
          </a:p>
          <a:p>
            <a:r>
              <a:rPr lang="en-US" sz="3800" dirty="0">
                <a:ea typeface="Calibri" panose="020F0502020204030204" pitchFamily="34" charset="0"/>
                <a:cs typeface="Times New Roman" panose="02020603050405020304" pitchFamily="18" charset="0"/>
              </a:rPr>
              <a:t>P</a:t>
            </a:r>
            <a:r>
              <a:rPr lang="en-US" sz="3800" dirty="0">
                <a:effectLst/>
                <a:ea typeface="Calibri" panose="020F0502020204030204" pitchFamily="34" charset="0"/>
                <a:cs typeface="Times New Roman" panose="02020603050405020304" pitchFamily="18" charset="0"/>
              </a:rPr>
              <a:t>roduction of a </a:t>
            </a:r>
            <a:r>
              <a:rPr lang="en-US" sz="3800" b="1" dirty="0">
                <a:effectLst/>
                <a:ea typeface="Calibri" panose="020F0502020204030204" pitchFamily="34" charset="0"/>
                <a:cs typeface="Times New Roman" panose="02020603050405020304" pitchFamily="18" charset="0"/>
              </a:rPr>
              <a:t>four year Strategic Plan </a:t>
            </a:r>
            <a:r>
              <a:rPr lang="en-US" sz="3800" dirty="0">
                <a:effectLst/>
                <a:ea typeface="Calibri" panose="020F0502020204030204" pitchFamily="34" charset="0"/>
                <a:cs typeface="Times New Roman" panose="02020603050405020304" pitchFamily="18" charset="0"/>
              </a:rPr>
              <a:t>that will provide clear pathway for our boxing development.</a:t>
            </a:r>
          </a:p>
          <a:p>
            <a:r>
              <a:rPr lang="en-US" sz="3800" dirty="0">
                <a:ea typeface="Calibri" panose="020F0502020204030204" pitchFamily="34" charset="0"/>
                <a:cs typeface="Times New Roman" panose="02020603050405020304" pitchFamily="18" charset="0"/>
              </a:rPr>
              <a:t>N</a:t>
            </a:r>
            <a:r>
              <a:rPr lang="en-US" sz="3800" dirty="0">
                <a:effectLst/>
                <a:ea typeface="Calibri" panose="020F0502020204030204" pitchFamily="34" charset="0"/>
                <a:cs typeface="Times New Roman" panose="02020603050405020304" pitchFamily="18" charset="0"/>
              </a:rPr>
              <a:t>ewly established </a:t>
            </a:r>
            <a:r>
              <a:rPr lang="en-US" sz="3800" b="1" dirty="0">
                <a:effectLst/>
                <a:ea typeface="Calibri" panose="020F0502020204030204" pitchFamily="34" charset="0"/>
                <a:cs typeface="Times New Roman" panose="02020603050405020304" pitchFamily="18" charset="0"/>
              </a:rPr>
              <a:t>SANABO office </a:t>
            </a:r>
            <a:r>
              <a:rPr lang="en-US" sz="3800" dirty="0">
                <a:effectLst/>
                <a:ea typeface="Calibri" panose="020F0502020204030204" pitchFamily="34" charset="0"/>
                <a:cs typeface="Times New Roman" panose="02020603050405020304" pitchFamily="18" charset="0"/>
              </a:rPr>
              <a:t>based at 1077 Arcadia Street - </a:t>
            </a:r>
            <a:r>
              <a:rPr lang="en-US" sz="3800" dirty="0" err="1">
                <a:effectLst/>
                <a:ea typeface="Calibri" panose="020F0502020204030204" pitchFamily="34" charset="0"/>
                <a:cs typeface="Times New Roman" panose="02020603050405020304" pitchFamily="18" charset="0"/>
              </a:rPr>
              <a:t>Hartfied</a:t>
            </a:r>
            <a:r>
              <a:rPr lang="en-US" sz="3800" dirty="0">
                <a:effectLst/>
                <a:ea typeface="Calibri" panose="020F0502020204030204" pitchFamily="34" charset="0"/>
                <a:cs typeface="Times New Roman" panose="02020603050405020304" pitchFamily="18" charset="0"/>
              </a:rPr>
              <a:t> in Pretoria.</a:t>
            </a:r>
          </a:p>
          <a:p>
            <a:r>
              <a:rPr lang="en-US" sz="3800" dirty="0">
                <a:ea typeface="Calibri" panose="020F0502020204030204" pitchFamily="34" charset="0"/>
                <a:cs typeface="Times New Roman" panose="02020603050405020304" pitchFamily="18" charset="0"/>
              </a:rPr>
              <a:t>H</a:t>
            </a:r>
            <a:r>
              <a:rPr lang="en-US" sz="3800" dirty="0">
                <a:effectLst/>
                <a:ea typeface="Calibri" panose="020F0502020204030204" pitchFamily="34" charset="0"/>
                <a:cs typeface="Times New Roman" panose="02020603050405020304" pitchFamily="18" charset="0"/>
              </a:rPr>
              <a:t>istoric appointment of an </a:t>
            </a:r>
            <a:r>
              <a:rPr lang="en-US" sz="3800" b="1" dirty="0">
                <a:effectLst/>
                <a:ea typeface="Calibri" panose="020F0502020204030204" pitchFamily="34" charset="0"/>
                <a:cs typeface="Times New Roman" panose="02020603050405020304" pitchFamily="18" charset="0"/>
              </a:rPr>
              <a:t>Administration Officer</a:t>
            </a:r>
            <a:r>
              <a:rPr lang="en-US" sz="3800" dirty="0">
                <a:effectLst/>
                <a:ea typeface="Calibri" panose="020F0502020204030204" pitchFamily="34" charset="0"/>
                <a:cs typeface="Times New Roman" panose="02020603050405020304" pitchFamily="18" charset="0"/>
              </a:rPr>
              <a:t>. </a:t>
            </a:r>
            <a:endParaRPr lang="en-GB" dirty="0"/>
          </a:p>
        </p:txBody>
      </p:sp>
    </p:spTree>
    <p:extLst>
      <p:ext uri="{BB962C8B-B14F-4D97-AF65-F5344CB8AC3E}">
        <p14:creationId xmlns:p14="http://schemas.microsoft.com/office/powerpoint/2010/main" xmlns="" val="64652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body"/>
              </a:rPr>
              <a:t>Medium and Long Term Goals</a:t>
            </a:r>
            <a:endParaRPr lang="en-ZA" dirty="0">
              <a:latin typeface="Calibri body"/>
            </a:endParaRPr>
          </a:p>
        </p:txBody>
      </p:sp>
      <p:sp>
        <p:nvSpPr>
          <p:cNvPr id="3" name="Content Placeholder 2"/>
          <p:cNvSpPr>
            <a:spLocks noGrp="1"/>
          </p:cNvSpPr>
          <p:nvPr>
            <p:ph idx="1"/>
          </p:nvPr>
        </p:nvSpPr>
        <p:spPr/>
        <p:txBody>
          <a:bodyPr>
            <a:normAutofit fontScale="92500"/>
          </a:bodyPr>
          <a:lstStyle/>
          <a:p>
            <a:pPr marL="0" indent="0">
              <a:buNone/>
            </a:pPr>
            <a:r>
              <a:rPr lang="en-US" dirty="0"/>
              <a:t>Provision of the following Welfare aspects for the boxers: </a:t>
            </a:r>
          </a:p>
          <a:p>
            <a:r>
              <a:rPr lang="en-US" dirty="0"/>
              <a:t>Benefits to National Team Boxers (i.e. Stipend for National Team Boxers).</a:t>
            </a:r>
          </a:p>
          <a:p>
            <a:r>
              <a:rPr lang="en-US" dirty="0"/>
              <a:t>Education support for Boxers who are unemployed or still studying. </a:t>
            </a:r>
          </a:p>
          <a:p>
            <a:r>
              <a:rPr lang="en-US" dirty="0"/>
              <a:t>Medical Support. </a:t>
            </a:r>
          </a:p>
          <a:p>
            <a:r>
              <a:rPr lang="en-US" dirty="0"/>
              <a:t>Accident cover insurance for all (during National and International tours )</a:t>
            </a:r>
          </a:p>
          <a:p>
            <a:pPr marL="0" indent="0">
              <a:buNone/>
            </a:pPr>
            <a:r>
              <a:rPr lang="en-US" dirty="0"/>
              <a:t>• Death and disability covers for boxers ( Injury on duty)</a:t>
            </a:r>
          </a:p>
          <a:p>
            <a:pPr marL="0" indent="0">
              <a:buNone/>
            </a:pPr>
            <a:r>
              <a:rPr lang="en-US" dirty="0"/>
              <a:t>• Public liability cover </a:t>
            </a:r>
          </a:p>
          <a:p>
            <a:pPr marL="0" indent="0">
              <a:buNone/>
            </a:pPr>
            <a:r>
              <a:rPr lang="en-US" dirty="0"/>
              <a:t>• Boxing Foundation and residential academy</a:t>
            </a:r>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4259029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mn-lt"/>
              </a:rPr>
              <a:t>Synergy between SANABO &amp; BSA</a:t>
            </a:r>
          </a:p>
        </p:txBody>
      </p:sp>
      <p:sp>
        <p:nvSpPr>
          <p:cNvPr id="3" name="Content Placeholder 2"/>
          <p:cNvSpPr>
            <a:spLocks noGrp="1"/>
          </p:cNvSpPr>
          <p:nvPr>
            <p:ph idx="1"/>
          </p:nvPr>
        </p:nvSpPr>
        <p:spPr/>
        <p:txBody>
          <a:bodyPr>
            <a:normAutofit fontScale="92500"/>
          </a:bodyPr>
          <a:lstStyle/>
          <a:p>
            <a:pPr marL="0" indent="0">
              <a:buNone/>
            </a:pPr>
            <a:r>
              <a:rPr lang="en-ZA" dirty="0"/>
              <a:t>South African Boxing Act No. 11 of 2001 recognises the following:</a:t>
            </a:r>
          </a:p>
          <a:p>
            <a:pPr algn="just"/>
            <a:r>
              <a:rPr lang="en-US" dirty="0"/>
              <a:t>Boxing in the Republic consists of a professional and an Open boxing wing.</a:t>
            </a:r>
          </a:p>
          <a:p>
            <a:pPr algn="just"/>
            <a:r>
              <a:rPr lang="en-ZA" dirty="0"/>
              <a:t>The National Boxing Indaba in 2013 resolved that a memorandum of understanding between BSA and SANABO be drafted and implemented to ensure that boxing development issues are addressed.</a:t>
            </a:r>
          </a:p>
          <a:p>
            <a:pPr algn="just"/>
            <a:r>
              <a:rPr lang="en-US" dirty="0"/>
              <a:t>The two federations have already produced a draft Memorandum of Understanding document that has been circulated for public comment. </a:t>
            </a:r>
          </a:p>
          <a:p>
            <a:pPr algn="just"/>
            <a:r>
              <a:rPr lang="en-US" dirty="0"/>
              <a:t>The MOU seek to cater for matters of mutual interest to both parties and provide for a seamless grading system that will enable Open boxers who are 18 years old or older to become professional boxers</a:t>
            </a:r>
            <a:r>
              <a:rPr lang="en-ZA" dirty="0"/>
              <a:t>.</a:t>
            </a:r>
            <a:endParaRPr lang="en-US" dirty="0"/>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809790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latin typeface="+mn-lt"/>
              </a:rPr>
              <a:t>Eminent Persons Group Boxing Findings 2018/2019</a:t>
            </a:r>
          </a:p>
        </p:txBody>
      </p:sp>
      <p:sp>
        <p:nvSpPr>
          <p:cNvPr id="3" name="Content Placeholder 2"/>
          <p:cNvSpPr>
            <a:spLocks noGrp="1"/>
          </p:cNvSpPr>
          <p:nvPr>
            <p:ph idx="1"/>
          </p:nvPr>
        </p:nvSpPr>
        <p:spPr/>
        <p:txBody>
          <a:bodyPr>
            <a:normAutofit fontScale="62500" lnSpcReduction="20000"/>
          </a:bodyPr>
          <a:lstStyle/>
          <a:p>
            <a:pPr marL="0" indent="0" algn="just">
              <a:buNone/>
            </a:pPr>
            <a:r>
              <a:rPr lang="en-ZA" sz="3400" i="1" dirty="0"/>
              <a:t>Barometer and Sport Transformation Charter Scorecards findings:</a:t>
            </a:r>
          </a:p>
          <a:p>
            <a:pPr algn="just"/>
            <a:r>
              <a:rPr lang="en-ZA" sz="3400" b="1" dirty="0"/>
              <a:t>No full-time </a:t>
            </a:r>
            <a:r>
              <a:rPr lang="en-US" sz="3400" b="1" dirty="0"/>
              <a:t>or part-time staff was reported</a:t>
            </a:r>
            <a:r>
              <a:rPr lang="en-US" sz="3400" dirty="0"/>
              <a:t>, a weakness requiring attention if the sport is to grow and develop to its full </a:t>
            </a:r>
            <a:r>
              <a:rPr lang="en-ZA" sz="3400" dirty="0"/>
              <a:t>potential.</a:t>
            </a:r>
          </a:p>
          <a:p>
            <a:pPr algn="just"/>
            <a:r>
              <a:rPr lang="en-US" sz="3400" dirty="0"/>
              <a:t>The </a:t>
            </a:r>
            <a:r>
              <a:rPr lang="en-US" sz="3400" b="1" dirty="0"/>
              <a:t>average performance </a:t>
            </a:r>
            <a:r>
              <a:rPr lang="en-US" sz="3400" dirty="0"/>
              <a:t>of the elite male &amp; female groups were </a:t>
            </a:r>
            <a:r>
              <a:rPr lang="en-US" sz="3400" b="1" dirty="0"/>
              <a:t>0% first positions</a:t>
            </a:r>
            <a:r>
              <a:rPr lang="en-US" sz="3400" dirty="0"/>
              <a:t>, whereas the male &amp; female junior and youth groups of boxers achieved 33% first positions.</a:t>
            </a:r>
          </a:p>
          <a:p>
            <a:pPr algn="just"/>
            <a:r>
              <a:rPr lang="en-US" sz="3400" dirty="0"/>
              <a:t>Because of regulatory constraints, boxing is not a </a:t>
            </a:r>
            <a:r>
              <a:rPr lang="en-US" sz="3400" dirty="0" err="1"/>
              <a:t>recognised</a:t>
            </a:r>
            <a:r>
              <a:rPr lang="en-US" sz="3400" dirty="0"/>
              <a:t> school sport. The historic foundation of </a:t>
            </a:r>
            <a:r>
              <a:rPr lang="en-US" sz="3400" b="1" dirty="0"/>
              <a:t>most South African successful sports structures are schools</a:t>
            </a:r>
            <a:r>
              <a:rPr lang="en-US" sz="3400" dirty="0"/>
              <a:t>, for this reason, coupled with the potential of the sport, every effort should be made to remove this barrier.</a:t>
            </a:r>
          </a:p>
          <a:p>
            <a:pPr marL="342900" indent="-342900" algn="just">
              <a:lnSpc>
                <a:spcPct val="150000"/>
              </a:lnSpc>
              <a:spcAft>
                <a:spcPts val="800"/>
              </a:spcAft>
              <a:tabLst>
                <a:tab pos="457200" algn="l"/>
              </a:tabLst>
            </a:pPr>
            <a:r>
              <a:rPr lang="en-ZA" sz="3400" dirty="0">
                <a:effectLst/>
                <a:ea typeface="Calibri" panose="020F0502020204030204" pitchFamily="34" charset="0"/>
                <a:cs typeface="Times New Roman" panose="02020603050405020304" pitchFamily="18" charset="0"/>
              </a:rPr>
              <a:t>The </a:t>
            </a:r>
            <a:r>
              <a:rPr lang="en-ZA" sz="3400" b="1" dirty="0">
                <a:effectLst/>
                <a:ea typeface="Calibri" panose="020F0502020204030204" pitchFamily="34" charset="0"/>
                <a:cs typeface="Times New Roman" panose="02020603050405020304" pitchFamily="18" charset="0"/>
              </a:rPr>
              <a:t>average performance </a:t>
            </a:r>
            <a:r>
              <a:rPr lang="en-ZA" sz="3400" dirty="0">
                <a:effectLst/>
                <a:ea typeface="Calibri" panose="020F0502020204030204" pitchFamily="34" charset="0"/>
                <a:cs typeface="Times New Roman" panose="02020603050405020304" pitchFamily="18" charset="0"/>
              </a:rPr>
              <a:t>of the elite male &amp; female groups were 0% first positions during international events and b</a:t>
            </a:r>
            <a:r>
              <a:rPr lang="en-US" sz="3400" dirty="0">
                <a:effectLst/>
                <a:ea typeface="Calibri" panose="020F0502020204030204" pitchFamily="34" charset="0"/>
                <a:cs typeface="Times New Roman" panose="02020603050405020304" pitchFamily="18" charset="0"/>
              </a:rPr>
              <a:t>ackward trend given that there was no South African representation in the 2016 Rio Olympics. </a:t>
            </a:r>
            <a:endParaRPr lang="en-GB" sz="3400" dirty="0">
              <a:effectLst/>
              <a:ea typeface="Calibri" panose="020F0502020204030204" pitchFamily="34" charset="0"/>
              <a:cs typeface="Times New Roman" panose="02020603050405020304" pitchFamily="18" charset="0"/>
            </a:endParaRPr>
          </a:p>
          <a:p>
            <a:pPr algn="just"/>
            <a:endParaRPr lang="en-US" dirty="0"/>
          </a:p>
          <a:p>
            <a:endParaRPr lang="en-ZA" dirty="0"/>
          </a:p>
          <a:p>
            <a:endParaRPr lang="en-ZA" dirty="0"/>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4998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168A07-EB83-4FD4-A3A2-AEFD92A75729}"/>
              </a:ext>
            </a:extLst>
          </p:cNvPr>
          <p:cNvSpPr>
            <a:spLocks noGrp="1"/>
          </p:cNvSpPr>
          <p:nvPr>
            <p:ph type="title"/>
          </p:nvPr>
        </p:nvSpPr>
        <p:spPr/>
        <p:txBody>
          <a:bodyPr/>
          <a:lstStyle/>
          <a:p>
            <a:r>
              <a:rPr lang="en-US" b="1" dirty="0">
                <a:latin typeface="+mn-lt"/>
              </a:rPr>
              <a:t>Finance</a:t>
            </a:r>
            <a:endParaRPr lang="en-GB" b="1" dirty="0">
              <a:latin typeface="+mn-lt"/>
            </a:endParaRPr>
          </a:p>
        </p:txBody>
      </p:sp>
      <p:sp>
        <p:nvSpPr>
          <p:cNvPr id="3" name="Content Placeholder 2">
            <a:extLst>
              <a:ext uri="{FF2B5EF4-FFF2-40B4-BE49-F238E27FC236}">
                <a16:creationId xmlns:a16="http://schemas.microsoft.com/office/drawing/2014/main" xmlns="" id="{7CCF72BB-51C9-46E6-9BA6-65C9C56362A2}"/>
              </a:ext>
            </a:extLst>
          </p:cNvPr>
          <p:cNvSpPr>
            <a:spLocks noGrp="1"/>
          </p:cNvSpPr>
          <p:nvPr>
            <p:ph idx="1"/>
          </p:nvPr>
        </p:nvSpPr>
        <p:spPr/>
        <p:txBody>
          <a:bodyPr>
            <a:noAutofit/>
          </a:bodyPr>
          <a:lstStyle/>
          <a:p>
            <a:r>
              <a:rPr lang="en-US" b="0" dirty="0">
                <a:solidFill>
                  <a:schemeClr val="tx1"/>
                </a:solidFill>
                <a:effectLst/>
                <a:ea typeface="Calibri" pitchFamily="34" charset="0"/>
                <a:cs typeface="Arial" pitchFamily="34" charset="0"/>
              </a:rPr>
              <a:t>SANABO has no sponsor because potential sponsors believe they get more TV and other media exposure from other sport bodies.</a:t>
            </a:r>
            <a:br>
              <a:rPr lang="en-US" b="0" dirty="0">
                <a:solidFill>
                  <a:schemeClr val="tx1"/>
                </a:solidFill>
                <a:effectLst/>
                <a:ea typeface="Calibri" pitchFamily="34" charset="0"/>
                <a:cs typeface="Arial" pitchFamily="34" charset="0"/>
              </a:rPr>
            </a:br>
            <a:r>
              <a:rPr lang="en-US" b="0" dirty="0">
                <a:solidFill>
                  <a:schemeClr val="tx1"/>
                </a:solidFill>
                <a:effectLst/>
              </a:rPr>
              <a:t/>
            </a:r>
            <a:br>
              <a:rPr lang="en-US" b="0" dirty="0">
                <a:solidFill>
                  <a:schemeClr val="tx1"/>
                </a:solidFill>
                <a:effectLst/>
              </a:rPr>
            </a:br>
            <a:r>
              <a:rPr lang="en-US" b="0" dirty="0">
                <a:solidFill>
                  <a:schemeClr val="tx1"/>
                </a:solidFill>
                <a:effectLst/>
                <a:ea typeface="Calibri" pitchFamily="34" charset="0"/>
                <a:cs typeface="Arial" pitchFamily="34" charset="0"/>
              </a:rPr>
              <a:t>DSAC does provide limited funding for development on an annual basis. Examples over the past 3 years:</a:t>
            </a:r>
            <a:br>
              <a:rPr lang="en-US" b="0" dirty="0">
                <a:solidFill>
                  <a:schemeClr val="tx1"/>
                </a:solidFill>
                <a:effectLst/>
                <a:ea typeface="Calibri" pitchFamily="34" charset="0"/>
                <a:cs typeface="Arial" pitchFamily="34" charset="0"/>
              </a:rPr>
            </a:br>
            <a:r>
              <a:rPr lang="en-US" dirty="0">
                <a:latin typeface="+mn-lt"/>
              </a:rPr>
              <a:t> </a:t>
            </a:r>
            <a:r>
              <a:rPr lang="en-US" b="0" dirty="0">
                <a:latin typeface="+mn-lt"/>
              </a:rPr>
              <a:t/>
            </a:r>
            <a:br>
              <a:rPr lang="en-US" b="0" dirty="0">
                <a:latin typeface="+mn-lt"/>
              </a:rPr>
            </a:br>
            <a:r>
              <a:rPr lang="en-US" b="0" dirty="0">
                <a:solidFill>
                  <a:schemeClr val="tx1"/>
                </a:solidFill>
                <a:latin typeface="+mn-lt"/>
              </a:rPr>
              <a:t>2019	-	R1’200 000			</a:t>
            </a:r>
            <a:br>
              <a:rPr lang="en-US" b="0" dirty="0">
                <a:solidFill>
                  <a:schemeClr val="tx1"/>
                </a:solidFill>
                <a:latin typeface="+mn-lt"/>
              </a:rPr>
            </a:br>
            <a:r>
              <a:rPr lang="en-US" b="0" dirty="0">
                <a:solidFill>
                  <a:schemeClr val="tx1"/>
                </a:solidFill>
                <a:latin typeface="+mn-lt"/>
              </a:rPr>
              <a:t>2020	-	R1’200 000	</a:t>
            </a:r>
            <a:br>
              <a:rPr lang="en-US" b="0" dirty="0">
                <a:solidFill>
                  <a:schemeClr val="tx1"/>
                </a:solidFill>
                <a:latin typeface="+mn-lt"/>
              </a:rPr>
            </a:br>
            <a:r>
              <a:rPr lang="en-US" b="0" dirty="0">
                <a:solidFill>
                  <a:schemeClr val="tx1"/>
                </a:solidFill>
                <a:latin typeface="+mn-lt"/>
              </a:rPr>
              <a:t>2021	-	R00 000	</a:t>
            </a:r>
            <a:br>
              <a:rPr lang="en-US" b="0" dirty="0">
                <a:solidFill>
                  <a:schemeClr val="tx1"/>
                </a:solidFill>
                <a:latin typeface="+mn-lt"/>
              </a:rPr>
            </a:br>
            <a:r>
              <a:rPr lang="en-US" dirty="0">
                <a:solidFill>
                  <a:schemeClr val="tx1"/>
                </a:solidFill>
              </a:rPr>
              <a:t/>
            </a:r>
            <a:br>
              <a:rPr lang="en-US" dirty="0">
                <a:solidFill>
                  <a:schemeClr val="tx1"/>
                </a:solidFill>
              </a:rPr>
            </a:br>
            <a:r>
              <a:rPr lang="en-US" dirty="0">
                <a:solidFill>
                  <a:schemeClr val="tx1"/>
                </a:solidFill>
              </a:rPr>
              <a:t>LOTTO has not funded our organization over the past three years. </a:t>
            </a:r>
            <a:endParaRPr lang="en-GB" dirty="0"/>
          </a:p>
        </p:txBody>
      </p:sp>
    </p:spTree>
    <p:extLst>
      <p:ext uri="{BB962C8B-B14F-4D97-AF65-F5344CB8AC3E}">
        <p14:creationId xmlns:p14="http://schemas.microsoft.com/office/powerpoint/2010/main" xmlns="" val="142812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body"/>
              </a:rPr>
              <a:t>Road to Commonwealth Games 2022 and 2024 Olympic Games </a:t>
            </a:r>
            <a:endParaRPr lang="en-ZA" dirty="0">
              <a:latin typeface="Calibri body"/>
            </a:endParaRPr>
          </a:p>
        </p:txBody>
      </p:sp>
      <p:sp>
        <p:nvSpPr>
          <p:cNvPr id="3" name="Content Placeholder 2"/>
          <p:cNvSpPr>
            <a:spLocks noGrp="1"/>
          </p:cNvSpPr>
          <p:nvPr>
            <p:ph idx="1"/>
          </p:nvPr>
        </p:nvSpPr>
        <p:spPr/>
        <p:txBody>
          <a:bodyPr>
            <a:normAutofit/>
          </a:bodyPr>
          <a:lstStyle/>
          <a:p>
            <a:pPr marL="0" indent="0">
              <a:buNone/>
            </a:pPr>
            <a:r>
              <a:rPr lang="en-US" dirty="0"/>
              <a:t>Application of modern team preparation techniques through:</a:t>
            </a:r>
          </a:p>
          <a:p>
            <a:r>
              <a:rPr lang="en-US" dirty="0"/>
              <a:t>High Performance Centre Involvement  </a:t>
            </a:r>
          </a:p>
          <a:p>
            <a:r>
              <a:rPr lang="en-US" dirty="0"/>
              <a:t>Scientific Support </a:t>
            </a:r>
          </a:p>
          <a:p>
            <a:r>
              <a:rPr lang="en-US" dirty="0"/>
              <a:t>Medical Support </a:t>
            </a:r>
          </a:p>
          <a:p>
            <a:r>
              <a:rPr lang="en-US" dirty="0"/>
              <a:t>Technical Support</a:t>
            </a:r>
          </a:p>
          <a:p>
            <a:r>
              <a:rPr lang="en-US" dirty="0"/>
              <a:t>International Participation </a:t>
            </a:r>
          </a:p>
          <a:p>
            <a:r>
              <a:rPr lang="en-US" dirty="0"/>
              <a:t>Ratings to Qualify </a:t>
            </a:r>
          </a:p>
          <a:p>
            <a:r>
              <a:rPr lang="en-US" dirty="0"/>
              <a:t>Financial support to take bigger team to International Games</a:t>
            </a:r>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751496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Generic Challenges</a:t>
            </a:r>
          </a:p>
        </p:txBody>
      </p:sp>
      <p:sp>
        <p:nvSpPr>
          <p:cNvPr id="3" name="Content Placeholder 2"/>
          <p:cNvSpPr>
            <a:spLocks noGrp="1"/>
          </p:cNvSpPr>
          <p:nvPr>
            <p:ph idx="1"/>
          </p:nvPr>
        </p:nvSpPr>
        <p:spPr/>
        <p:txBody>
          <a:bodyPr>
            <a:normAutofit fontScale="92500" lnSpcReduction="20000"/>
          </a:bodyPr>
          <a:lstStyle/>
          <a:p>
            <a:pPr algn="just"/>
            <a:r>
              <a:rPr lang="en-ZA" b="1" dirty="0"/>
              <a:t>Grading of boxers </a:t>
            </a:r>
            <a:r>
              <a:rPr lang="en-ZA" dirty="0"/>
              <a:t>– Premature graduation of boxers and snatching of potential podium medallists. </a:t>
            </a:r>
          </a:p>
          <a:p>
            <a:pPr algn="just"/>
            <a:r>
              <a:rPr lang="en-ZA" b="1" dirty="0"/>
              <a:t>International Games </a:t>
            </a:r>
            <a:r>
              <a:rPr lang="en-ZA" dirty="0"/>
              <a:t>– Absence of medals at various international competitions.</a:t>
            </a:r>
          </a:p>
          <a:p>
            <a:pPr algn="just"/>
            <a:r>
              <a:rPr lang="en-ZA" b="1" dirty="0"/>
              <a:t>Infrastructure</a:t>
            </a:r>
            <a:r>
              <a:rPr lang="en-ZA" dirty="0"/>
              <a:t> – Lack of suitable infrastructure to produce future champions. </a:t>
            </a:r>
          </a:p>
          <a:p>
            <a:pPr algn="just"/>
            <a:r>
              <a:rPr lang="en-ZA" b="1" dirty="0"/>
              <a:t>New Boxing Entity </a:t>
            </a:r>
            <a:r>
              <a:rPr lang="en-ZA" dirty="0"/>
              <a:t>– Emergence of SABOF (led by BSA Licensees) and migration of a sizeable number of boxers and officials.</a:t>
            </a:r>
          </a:p>
          <a:p>
            <a:pPr algn="just"/>
            <a:r>
              <a:rPr lang="en-ZA" b="1" dirty="0"/>
              <a:t>Funding</a:t>
            </a:r>
            <a:r>
              <a:rPr lang="en-ZA" dirty="0"/>
              <a:t> – Inadequate funding allocation for administration and programmes. </a:t>
            </a:r>
          </a:p>
          <a:p>
            <a:pPr algn="just"/>
            <a:r>
              <a:rPr lang="en-ZA" b="1" dirty="0"/>
              <a:t>Sponsorship</a:t>
            </a:r>
            <a:r>
              <a:rPr lang="en-ZA" dirty="0"/>
              <a:t> – absence of third-stream income to support our development. </a:t>
            </a:r>
          </a:p>
          <a:p>
            <a:pPr algn="just"/>
            <a:endParaRPr lang="en-ZA" dirty="0"/>
          </a:p>
          <a:p>
            <a:endParaRPr lang="en-ZA" dirty="0"/>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1383284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49A9A-A344-47A7-8800-50CE9F4FD7DC}"/>
              </a:ext>
            </a:extLst>
          </p:cNvPr>
          <p:cNvSpPr>
            <a:spLocks noGrp="1"/>
          </p:cNvSpPr>
          <p:nvPr>
            <p:ph type="title"/>
          </p:nvPr>
        </p:nvSpPr>
        <p:spPr/>
        <p:txBody>
          <a:bodyPr/>
          <a:lstStyle/>
          <a:p>
            <a:r>
              <a:rPr lang="en-US" dirty="0">
                <a:latin typeface="+mn-lt"/>
              </a:rPr>
              <a:t>Challenges, </a:t>
            </a:r>
            <a:r>
              <a:rPr lang="en-US" dirty="0" err="1">
                <a:latin typeface="+mn-lt"/>
              </a:rPr>
              <a:t>Cont</a:t>
            </a:r>
            <a:r>
              <a:rPr lang="en-US" dirty="0">
                <a:latin typeface="+mn-lt"/>
              </a:rPr>
              <a:t>;</a:t>
            </a:r>
            <a:endParaRPr lang="en-GB" dirty="0">
              <a:latin typeface="+mn-lt"/>
            </a:endParaRPr>
          </a:p>
        </p:txBody>
      </p:sp>
      <p:sp>
        <p:nvSpPr>
          <p:cNvPr id="3" name="Content Placeholder 2">
            <a:extLst>
              <a:ext uri="{FF2B5EF4-FFF2-40B4-BE49-F238E27FC236}">
                <a16:creationId xmlns:a16="http://schemas.microsoft.com/office/drawing/2014/main" xmlns="" id="{1F02B5A7-903B-4593-A3EF-6EB5F32BA94B}"/>
              </a:ext>
            </a:extLst>
          </p:cNvPr>
          <p:cNvSpPr>
            <a:spLocks noGrp="1"/>
          </p:cNvSpPr>
          <p:nvPr>
            <p:ph idx="1"/>
          </p:nvPr>
        </p:nvSpPr>
        <p:spPr/>
        <p:txBody>
          <a:bodyPr/>
          <a:lstStyle/>
          <a:p>
            <a:r>
              <a:rPr lang="en-US" altLang="en-US" dirty="0">
                <a:cs typeface="Calibri" panose="020F0502020204030204" pitchFamily="34" charset="0"/>
              </a:rPr>
              <a:t>Inadequate</a:t>
            </a:r>
            <a:r>
              <a:rPr lang="en-US" altLang="en-US" sz="2800" b="0" dirty="0">
                <a:solidFill>
                  <a:schemeClr val="tx1"/>
                </a:solidFill>
                <a:effectLst/>
                <a:cs typeface="Calibri" panose="020F0502020204030204" pitchFamily="34" charset="0"/>
              </a:rPr>
              <a:t> funding for medal prospects to compete internationally and prepare for Olympic ‘’trials’’.</a:t>
            </a:r>
          </a:p>
          <a:p>
            <a:r>
              <a:rPr lang="en-ZA" sz="2800" dirty="0">
                <a:effectLst/>
                <a:ea typeface="Calibri" panose="020F0502020204030204" pitchFamily="34" charset="0"/>
                <a:cs typeface="Times New Roman" panose="02020603050405020304" pitchFamily="18" charset="0"/>
              </a:rPr>
              <a:t>South African boxers are not featuring anywhere in the continental and AIBA ranking </a:t>
            </a:r>
          </a:p>
          <a:p>
            <a:r>
              <a:rPr lang="en-US" sz="2800" dirty="0">
                <a:effectLst/>
                <a:ea typeface="Calibri" panose="020F0502020204030204" pitchFamily="34" charset="0"/>
                <a:cs typeface="Times New Roman" panose="02020603050405020304" pitchFamily="18" charset="0"/>
              </a:rPr>
              <a:t>The ongoing lack of cooperation from the previous executive to hand-over SANABO assets continues to impact negatively on the operations of our organization. </a:t>
            </a:r>
          </a:p>
          <a:p>
            <a:r>
              <a:rPr lang="en-US" sz="2800" dirty="0">
                <a:effectLst/>
                <a:ea typeface="Calibri" panose="020F0502020204030204" pitchFamily="34" charset="0"/>
                <a:cs typeface="Times New Roman" panose="02020603050405020304" pitchFamily="18" charset="0"/>
              </a:rPr>
              <a:t>Instability in our organization has enabled some prominent boxers, coaches and officials to quit boxing, some graduated prematurely to professional ranks and others opted to join SABOF.</a:t>
            </a:r>
            <a:endParaRPr lang="en-GB" sz="2800"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xmlns="" val="301999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B32F21-9785-4157-83CB-FAE535D82C5E}"/>
              </a:ext>
            </a:extLst>
          </p:cNvPr>
          <p:cNvSpPr>
            <a:spLocks noGrp="1"/>
          </p:cNvSpPr>
          <p:nvPr>
            <p:ph type="title"/>
          </p:nvPr>
        </p:nvSpPr>
        <p:spPr>
          <a:xfrm>
            <a:off x="838200" y="365126"/>
            <a:ext cx="10515600" cy="1202418"/>
          </a:xfrm>
        </p:spPr>
        <p:txBody>
          <a:bodyPr>
            <a:normAutofit fontScale="90000"/>
          </a:bodyPr>
          <a:lstStyle/>
          <a:p>
            <a:r>
              <a:rPr lang="en-US" dirty="0">
                <a:latin typeface="+mn-lt"/>
              </a:rPr>
              <a:t>SANABO </a:t>
            </a:r>
            <a:r>
              <a:rPr lang="en-US" dirty="0" err="1">
                <a:latin typeface="+mn-lt"/>
              </a:rPr>
              <a:t>Organisational</a:t>
            </a:r>
            <a:r>
              <a:rPr lang="en-US" dirty="0">
                <a:latin typeface="+mn-lt"/>
              </a:rPr>
              <a:t> structure</a:t>
            </a:r>
            <a:br>
              <a:rPr lang="en-US" dirty="0">
                <a:latin typeface="+mn-lt"/>
              </a:rPr>
            </a:br>
            <a:endParaRPr lang="en-GB"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95385504"/>
              </p:ext>
            </p:extLst>
          </p:nvPr>
        </p:nvGraphicFramePr>
        <p:xfrm>
          <a:off x="838198" y="1026161"/>
          <a:ext cx="10772778" cy="5394962"/>
        </p:xfrm>
        <a:graphic>
          <a:graphicData uri="http://schemas.openxmlformats.org/drawingml/2006/table">
            <a:tbl>
              <a:tblPr firstRow="1" bandRow="1">
                <a:tableStyleId>{5940675A-B579-460E-94D1-54222C63F5DA}</a:tableStyleId>
              </a:tblPr>
              <a:tblGrid>
                <a:gridCol w="5386389">
                  <a:extLst>
                    <a:ext uri="{9D8B030D-6E8A-4147-A177-3AD203B41FA5}">
                      <a16:colId xmlns:a16="http://schemas.microsoft.com/office/drawing/2014/main" xmlns="" val="2216807415"/>
                    </a:ext>
                  </a:extLst>
                </a:gridCol>
                <a:gridCol w="5386389">
                  <a:extLst>
                    <a:ext uri="{9D8B030D-6E8A-4147-A177-3AD203B41FA5}">
                      <a16:colId xmlns:a16="http://schemas.microsoft.com/office/drawing/2014/main" xmlns="" val="2186497318"/>
                    </a:ext>
                  </a:extLst>
                </a:gridCol>
              </a:tblGrid>
              <a:tr h="398766">
                <a:tc>
                  <a:txBody>
                    <a:bodyPr/>
                    <a:lstStyle/>
                    <a:p>
                      <a:pPr algn="ctr"/>
                      <a:r>
                        <a:rPr lang="en-US" dirty="0"/>
                        <a:t>BOXING</a:t>
                      </a:r>
                      <a:r>
                        <a:rPr lang="en-US" baseline="0" dirty="0"/>
                        <a:t> STREAM</a:t>
                      </a:r>
                      <a:endParaRPr lang="en-US" dirty="0"/>
                    </a:p>
                  </a:txBody>
                  <a:tcPr/>
                </a:tc>
                <a:tc>
                  <a:txBody>
                    <a:bodyPr/>
                    <a:lstStyle/>
                    <a:p>
                      <a:pPr algn="ctr"/>
                      <a:r>
                        <a:rPr lang="en-US" dirty="0"/>
                        <a:t>OLYMPIC</a:t>
                      </a:r>
                      <a:r>
                        <a:rPr lang="en-US" baseline="0" dirty="0"/>
                        <a:t> STREAM </a:t>
                      </a:r>
                      <a:endParaRPr lang="en-US" dirty="0"/>
                    </a:p>
                  </a:txBody>
                  <a:tcPr/>
                </a:tc>
                <a:extLst>
                  <a:ext uri="{0D108BD9-81ED-4DB2-BD59-A6C34878D82A}">
                    <a16:rowId xmlns:a16="http://schemas.microsoft.com/office/drawing/2014/main" xmlns="" val="3668100934"/>
                  </a:ext>
                </a:extLst>
              </a:tr>
              <a:tr h="398766">
                <a:tc>
                  <a:txBody>
                    <a:bodyPr/>
                    <a:lstStyle/>
                    <a:p>
                      <a:pPr algn="ctr"/>
                      <a:r>
                        <a:rPr lang="en-US" dirty="0"/>
                        <a:t>International Boxing Association (AIBA)</a:t>
                      </a:r>
                    </a:p>
                  </a:txBody>
                  <a:tcPr/>
                </a:tc>
                <a:tc>
                  <a:txBody>
                    <a:bodyPr/>
                    <a:lstStyle/>
                    <a:p>
                      <a:pPr algn="ctr"/>
                      <a:r>
                        <a:rPr lang="en-US" dirty="0"/>
                        <a:t>International Olympic Committee (IOC)</a:t>
                      </a:r>
                    </a:p>
                  </a:txBody>
                  <a:tcPr/>
                </a:tc>
                <a:extLst>
                  <a:ext uri="{0D108BD9-81ED-4DB2-BD59-A6C34878D82A}">
                    <a16:rowId xmlns:a16="http://schemas.microsoft.com/office/drawing/2014/main" xmlns="" val="1767027124"/>
                  </a:ext>
                </a:extLst>
              </a:tr>
              <a:tr h="650900">
                <a:tc>
                  <a:txBody>
                    <a:bodyPr/>
                    <a:lstStyle/>
                    <a:p>
                      <a:pPr algn="ctr"/>
                      <a:r>
                        <a:rPr lang="en-US" dirty="0"/>
                        <a:t>African</a:t>
                      </a:r>
                      <a:r>
                        <a:rPr lang="en-US" baseline="0" dirty="0"/>
                        <a:t> Boxing Confederation (</a:t>
                      </a:r>
                      <a:r>
                        <a:rPr lang="en-US" dirty="0"/>
                        <a:t>AFBC)</a:t>
                      </a:r>
                    </a:p>
                  </a:txBody>
                  <a:tcPr/>
                </a:tc>
                <a:tc>
                  <a:txBody>
                    <a:bodyPr/>
                    <a:lstStyle/>
                    <a:p>
                      <a:pPr algn="ctr"/>
                      <a:r>
                        <a:rPr lang="en-US" dirty="0"/>
                        <a:t>Association Of National</a:t>
                      </a:r>
                      <a:r>
                        <a:rPr lang="en-US" baseline="0" dirty="0"/>
                        <a:t> Olympic Committees Of Africa (A</a:t>
                      </a:r>
                      <a:r>
                        <a:rPr lang="en-US" dirty="0"/>
                        <a:t>NOCA)</a:t>
                      </a:r>
                    </a:p>
                  </a:txBody>
                  <a:tcPr/>
                </a:tc>
                <a:extLst>
                  <a:ext uri="{0D108BD9-81ED-4DB2-BD59-A6C34878D82A}">
                    <a16:rowId xmlns:a16="http://schemas.microsoft.com/office/drawing/2014/main" xmlns="" val="133615577"/>
                  </a:ext>
                </a:extLst>
              </a:tr>
              <a:tr h="398766">
                <a:tc>
                  <a:txBody>
                    <a:bodyPr/>
                    <a:lstStyle/>
                    <a:p>
                      <a:pPr algn="ctr"/>
                      <a:r>
                        <a:rPr lang="en-US" dirty="0"/>
                        <a:t>Zone 4</a:t>
                      </a:r>
                    </a:p>
                  </a:txBody>
                  <a:tcPr/>
                </a:tc>
                <a:tc>
                  <a:txBody>
                    <a:bodyPr/>
                    <a:lstStyle/>
                    <a:p>
                      <a:pPr algn="ctr"/>
                      <a:r>
                        <a:rPr lang="en-US" dirty="0"/>
                        <a:t>ANOCA Zone 6</a:t>
                      </a:r>
                    </a:p>
                  </a:txBody>
                  <a:tcPr/>
                </a:tc>
                <a:extLst>
                  <a:ext uri="{0D108BD9-81ED-4DB2-BD59-A6C34878D82A}">
                    <a16:rowId xmlns:a16="http://schemas.microsoft.com/office/drawing/2014/main" xmlns="" val="3937315469"/>
                  </a:ext>
                </a:extLst>
              </a:tr>
              <a:tr h="650900">
                <a:tc>
                  <a:txBody>
                    <a:bodyPr/>
                    <a:lstStyle/>
                    <a:p>
                      <a:pPr algn="ctr"/>
                      <a:r>
                        <a:rPr lang="en-US" sz="2000" b="1" dirty="0"/>
                        <a:t>SANABO</a:t>
                      </a:r>
                    </a:p>
                  </a:txBody>
                  <a:tcPr/>
                </a:tc>
                <a:tc>
                  <a:txBody>
                    <a:bodyPr/>
                    <a:lstStyle/>
                    <a:p>
                      <a:pPr algn="ctr"/>
                      <a:r>
                        <a:rPr lang="en-US" dirty="0"/>
                        <a:t>South</a:t>
                      </a:r>
                      <a:r>
                        <a:rPr lang="en-US" baseline="0" dirty="0"/>
                        <a:t> African Sports Confederation And Olympic Committee (</a:t>
                      </a:r>
                      <a:r>
                        <a:rPr lang="en-US" dirty="0"/>
                        <a:t>SASCOC)</a:t>
                      </a:r>
                    </a:p>
                  </a:txBody>
                  <a:tcPr/>
                </a:tc>
                <a:extLst>
                  <a:ext uri="{0D108BD9-81ED-4DB2-BD59-A6C34878D82A}">
                    <a16:rowId xmlns:a16="http://schemas.microsoft.com/office/drawing/2014/main" xmlns="" val="2834593841"/>
                  </a:ext>
                </a:extLst>
              </a:tr>
              <a:tr h="650900">
                <a:tc>
                  <a:txBody>
                    <a:bodyPr/>
                    <a:lstStyle/>
                    <a:p>
                      <a:pPr algn="ctr"/>
                      <a:r>
                        <a:rPr lang="en-US" dirty="0"/>
                        <a:t>SANABO Council</a:t>
                      </a:r>
                      <a:r>
                        <a:rPr lang="en-US" baseline="0" dirty="0"/>
                        <a:t> </a:t>
                      </a:r>
                      <a:r>
                        <a:rPr lang="en-US" dirty="0"/>
                        <a:t> (National</a:t>
                      </a:r>
                      <a:r>
                        <a:rPr lang="en-US" baseline="0" dirty="0"/>
                        <a:t> Executive, 3 reps/Affiliate member  and 1 rep/Associate member)</a:t>
                      </a:r>
                      <a:endParaRPr lang="en-US" dirty="0"/>
                    </a:p>
                  </a:txBody>
                  <a:tcPr/>
                </a:tc>
                <a:tc rowSpan="2">
                  <a:txBody>
                    <a:bodyPr/>
                    <a:lstStyle/>
                    <a:p>
                      <a:endParaRPr lang="en-US" dirty="0"/>
                    </a:p>
                  </a:txBody>
                  <a:tcPr/>
                </a:tc>
                <a:extLst>
                  <a:ext uri="{0D108BD9-81ED-4DB2-BD59-A6C34878D82A}">
                    <a16:rowId xmlns:a16="http://schemas.microsoft.com/office/drawing/2014/main" xmlns="" val="1896951180"/>
                  </a:ext>
                </a:extLst>
              </a:tr>
              <a:tr h="398766">
                <a:tc>
                  <a:txBody>
                    <a:bodyPr/>
                    <a:lstStyle/>
                    <a:p>
                      <a:pPr algn="ctr"/>
                      <a:r>
                        <a:rPr lang="en-US" dirty="0"/>
                        <a:t>SANABO</a:t>
                      </a:r>
                      <a:r>
                        <a:rPr lang="en-US" baseline="0" dirty="0"/>
                        <a:t> Executive </a:t>
                      </a:r>
                      <a:endParaRPr lang="en-US" dirty="0"/>
                    </a:p>
                  </a:txBody>
                  <a:tcPr/>
                </a:tc>
                <a:tc vMerge="1">
                  <a:txBody>
                    <a:bodyPr/>
                    <a:lstStyle/>
                    <a:p>
                      <a:pPr algn="ctr"/>
                      <a:endParaRPr lang="en-US" dirty="0"/>
                    </a:p>
                  </a:txBody>
                  <a:tcPr/>
                </a:tc>
                <a:extLst>
                  <a:ext uri="{0D108BD9-81ED-4DB2-BD59-A6C34878D82A}">
                    <a16:rowId xmlns:a16="http://schemas.microsoft.com/office/drawing/2014/main" xmlns="" val="2786629739"/>
                  </a:ext>
                </a:extLst>
              </a:tr>
              <a:tr h="650900">
                <a:tc>
                  <a:txBody>
                    <a:bodyPr/>
                    <a:lstStyle/>
                    <a:p>
                      <a:pPr algn="ctr"/>
                      <a:r>
                        <a:rPr lang="en-US" dirty="0"/>
                        <a:t>9 SANABO</a:t>
                      </a:r>
                      <a:r>
                        <a:rPr lang="en-US" baseline="0" dirty="0"/>
                        <a:t> Affiliates (Provinces) </a:t>
                      </a:r>
                    </a:p>
                    <a:p>
                      <a:pPr algn="ctr"/>
                      <a:r>
                        <a:rPr lang="en-US" dirty="0"/>
                        <a:t>2 Associate</a:t>
                      </a:r>
                      <a:r>
                        <a:rPr lang="en-US" baseline="0" dirty="0"/>
                        <a:t> Members (SANDF and USSA)</a:t>
                      </a:r>
                      <a:endParaRPr lang="en-US" dirty="0"/>
                    </a:p>
                  </a:txBody>
                  <a:tcPr/>
                </a:tc>
                <a:tc>
                  <a:txBody>
                    <a:bodyPr/>
                    <a:lstStyle/>
                    <a:p>
                      <a:pPr algn="ctr"/>
                      <a:r>
                        <a:rPr lang="en-US" dirty="0"/>
                        <a:t>9 Provincial Sports Confederations</a:t>
                      </a:r>
                    </a:p>
                  </a:txBody>
                  <a:tcPr/>
                </a:tc>
                <a:extLst>
                  <a:ext uri="{0D108BD9-81ED-4DB2-BD59-A6C34878D82A}">
                    <a16:rowId xmlns:a16="http://schemas.microsoft.com/office/drawing/2014/main" xmlns="" val="3129805226"/>
                  </a:ext>
                </a:extLst>
              </a:tr>
              <a:tr h="398766">
                <a:tc>
                  <a:txBody>
                    <a:bodyPr/>
                    <a:lstStyle/>
                    <a:p>
                      <a:pPr algn="ctr"/>
                      <a:r>
                        <a:rPr lang="en-US" dirty="0"/>
                        <a:t>Districts</a:t>
                      </a:r>
                      <a:r>
                        <a:rPr lang="en-US" baseline="0" dirty="0"/>
                        <a:t> and Metros </a:t>
                      </a:r>
                      <a:endParaRPr lang="en-US" dirty="0"/>
                    </a:p>
                  </a:txBody>
                  <a:tcPr/>
                </a:tc>
                <a:tc>
                  <a:txBody>
                    <a:bodyPr/>
                    <a:lstStyle/>
                    <a:p>
                      <a:pPr algn="ctr"/>
                      <a:r>
                        <a:rPr lang="en-US" dirty="0"/>
                        <a:t>District</a:t>
                      </a:r>
                      <a:r>
                        <a:rPr lang="en-US" baseline="0" dirty="0"/>
                        <a:t> Sports Confederations</a:t>
                      </a:r>
                      <a:endParaRPr lang="en-US" dirty="0"/>
                    </a:p>
                  </a:txBody>
                  <a:tcPr/>
                </a:tc>
                <a:extLst>
                  <a:ext uri="{0D108BD9-81ED-4DB2-BD59-A6C34878D82A}">
                    <a16:rowId xmlns:a16="http://schemas.microsoft.com/office/drawing/2014/main" xmlns="" val="3036648942"/>
                  </a:ext>
                </a:extLst>
              </a:tr>
              <a:tr h="398766">
                <a:tc>
                  <a:txBody>
                    <a:bodyPr/>
                    <a:lstStyle/>
                    <a:p>
                      <a:pPr algn="ctr"/>
                      <a:r>
                        <a:rPr lang="en-US" dirty="0"/>
                        <a:t>Local Municipalities</a:t>
                      </a:r>
                      <a:r>
                        <a:rPr lang="en-US" baseline="0" dirty="0"/>
                        <a:t>/Zones </a:t>
                      </a:r>
                      <a:endParaRPr lang="en-US" dirty="0"/>
                    </a:p>
                  </a:txBody>
                  <a:tcPr/>
                </a:tc>
                <a:tc>
                  <a:txBody>
                    <a:bodyPr/>
                    <a:lstStyle/>
                    <a:p>
                      <a:pPr algn="ctr"/>
                      <a:r>
                        <a:rPr lang="en-US" dirty="0"/>
                        <a:t>Local Sports Confederations</a:t>
                      </a:r>
                    </a:p>
                  </a:txBody>
                  <a:tcPr/>
                </a:tc>
                <a:extLst>
                  <a:ext uri="{0D108BD9-81ED-4DB2-BD59-A6C34878D82A}">
                    <a16:rowId xmlns:a16="http://schemas.microsoft.com/office/drawing/2014/main" xmlns="" val="3811342438"/>
                  </a:ext>
                </a:extLst>
              </a:tr>
              <a:tr h="398766">
                <a:tc>
                  <a:txBody>
                    <a:bodyPr/>
                    <a:lstStyle/>
                    <a:p>
                      <a:pPr algn="ctr"/>
                      <a:r>
                        <a:rPr lang="en-US" dirty="0"/>
                        <a:t>Clubs </a:t>
                      </a:r>
                    </a:p>
                  </a:txBody>
                  <a:tcPr/>
                </a:tc>
                <a:tc>
                  <a:txBody>
                    <a:bodyPr/>
                    <a:lstStyle/>
                    <a:p>
                      <a:pPr algn="ctr"/>
                      <a:endParaRPr lang="en-US" dirty="0"/>
                    </a:p>
                  </a:txBody>
                  <a:tcPr/>
                </a:tc>
                <a:extLst>
                  <a:ext uri="{0D108BD9-81ED-4DB2-BD59-A6C34878D82A}">
                    <a16:rowId xmlns:a16="http://schemas.microsoft.com/office/drawing/2014/main" xmlns="" val="1969420617"/>
                  </a:ext>
                </a:extLst>
              </a:tr>
            </a:tbl>
          </a:graphicData>
        </a:graphic>
      </p:graphicFrame>
    </p:spTree>
    <p:extLst>
      <p:ext uri="{BB962C8B-B14F-4D97-AF65-F5344CB8AC3E}">
        <p14:creationId xmlns:p14="http://schemas.microsoft.com/office/powerpoint/2010/main" xmlns="" val="3169211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3DEF78-EF2D-45D1-A163-8DE62B28BF72}"/>
              </a:ext>
            </a:extLst>
          </p:cNvPr>
          <p:cNvSpPr>
            <a:spLocks noGrp="1"/>
          </p:cNvSpPr>
          <p:nvPr>
            <p:ph type="title"/>
          </p:nvPr>
        </p:nvSpPr>
        <p:spPr/>
        <p:txBody>
          <a:bodyPr/>
          <a:lstStyle/>
          <a:p>
            <a:r>
              <a:rPr lang="en-US" dirty="0">
                <a:latin typeface="+mn-lt"/>
              </a:rPr>
              <a:t>Achievements</a:t>
            </a:r>
            <a:endParaRPr lang="en-GB" dirty="0">
              <a:latin typeface="+mn-lt"/>
            </a:endParaRPr>
          </a:p>
        </p:txBody>
      </p:sp>
      <p:sp>
        <p:nvSpPr>
          <p:cNvPr id="3" name="Content Placeholder 2">
            <a:extLst>
              <a:ext uri="{FF2B5EF4-FFF2-40B4-BE49-F238E27FC236}">
                <a16:creationId xmlns:a16="http://schemas.microsoft.com/office/drawing/2014/main" xmlns="" id="{F18A53AD-316C-48B6-BC65-39799EC59CA4}"/>
              </a:ext>
            </a:extLst>
          </p:cNvPr>
          <p:cNvSpPr>
            <a:spLocks noGrp="1"/>
          </p:cNvSpPr>
          <p:nvPr>
            <p:ph idx="1"/>
          </p:nvPr>
        </p:nvSpPr>
        <p:spPr/>
        <p:txBody>
          <a:bodyPr/>
          <a:lstStyle/>
          <a:p>
            <a:r>
              <a:rPr lang="en-US" sz="2800" dirty="0"/>
              <a:t>30% of our Technical Officials are women and 2 Ladies are on the Executive committee of SANABO.</a:t>
            </a:r>
          </a:p>
          <a:p>
            <a:r>
              <a:rPr lang="en-US" dirty="0"/>
              <a:t>Active structures in all Provinces.</a:t>
            </a:r>
          </a:p>
          <a:p>
            <a:r>
              <a:rPr lang="en-US" sz="2800" dirty="0"/>
              <a:t>SANABO is in good standing with AIBA, DSAC and SASCOC.</a:t>
            </a:r>
            <a:endParaRPr lang="en-US" dirty="0"/>
          </a:p>
          <a:p>
            <a:r>
              <a:rPr lang="en-US" sz="2800" dirty="0"/>
              <a:t>Our Medium and Long term plans are updated with regular review intervals.</a:t>
            </a:r>
          </a:p>
          <a:p>
            <a:r>
              <a:rPr lang="en-US" dirty="0"/>
              <a:t>MOU between SANABO and BSA almost complete.</a:t>
            </a:r>
          </a:p>
          <a:p>
            <a:r>
              <a:rPr lang="en-US" dirty="0"/>
              <a:t>Clean audit received in 2020 / 2021 financial year. </a:t>
            </a:r>
          </a:p>
          <a:p>
            <a:r>
              <a:rPr lang="en-US" dirty="0"/>
              <a:t>SANABO Youth and Elite squads have been selected. </a:t>
            </a:r>
            <a:endParaRPr lang="en-GB" dirty="0"/>
          </a:p>
        </p:txBody>
      </p:sp>
    </p:spTree>
    <p:extLst>
      <p:ext uri="{BB962C8B-B14F-4D97-AF65-F5344CB8AC3E}">
        <p14:creationId xmlns:p14="http://schemas.microsoft.com/office/powerpoint/2010/main" xmlns="" val="2418265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Future Projects</a:t>
            </a:r>
          </a:p>
        </p:txBody>
      </p:sp>
      <p:sp>
        <p:nvSpPr>
          <p:cNvPr id="3" name="Content Placeholder 2"/>
          <p:cNvSpPr>
            <a:spLocks noGrp="1"/>
          </p:cNvSpPr>
          <p:nvPr>
            <p:ph idx="1"/>
          </p:nvPr>
        </p:nvSpPr>
        <p:spPr/>
        <p:txBody>
          <a:bodyPr>
            <a:normAutofit/>
          </a:bodyPr>
          <a:lstStyle/>
          <a:p>
            <a:pPr lvl="0" algn="just"/>
            <a:r>
              <a:rPr lang="en-ZA" dirty="0"/>
              <a:t>Long-Term Athlete Development Pathway for Boxing </a:t>
            </a:r>
          </a:p>
          <a:p>
            <a:pPr lvl="0" algn="just"/>
            <a:r>
              <a:rPr lang="en-ZA" dirty="0"/>
              <a:t>Trials and Sparring </a:t>
            </a:r>
          </a:p>
          <a:p>
            <a:pPr lvl="0" algn="just"/>
            <a:r>
              <a:rPr lang="en-ZA" dirty="0"/>
              <a:t>Boxing Awards </a:t>
            </a:r>
          </a:p>
          <a:p>
            <a:pPr lvl="0" algn="just"/>
            <a:r>
              <a:rPr lang="en-ZA" dirty="0"/>
              <a:t>Training and Capacity Building initiatives. </a:t>
            </a:r>
          </a:p>
          <a:p>
            <a:pPr lvl="0" algn="just"/>
            <a:r>
              <a:rPr lang="en-ZA" dirty="0"/>
              <a:t>Boxing Broadcast Framework</a:t>
            </a:r>
          </a:p>
          <a:p>
            <a:pPr lvl="0" algn="just"/>
            <a:r>
              <a:rPr lang="en-ZA" dirty="0"/>
              <a:t>Boxer incentives</a:t>
            </a:r>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3672095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B3EABC-A2A6-42AD-9501-445ECA8D9736}"/>
              </a:ext>
            </a:extLst>
          </p:cNvPr>
          <p:cNvSpPr>
            <a:spLocks noGrp="1"/>
          </p:cNvSpPr>
          <p:nvPr>
            <p:ph type="title"/>
          </p:nvPr>
        </p:nvSpPr>
        <p:spPr/>
        <p:txBody>
          <a:bodyPr/>
          <a:lstStyle/>
          <a:p>
            <a:r>
              <a:rPr lang="en-US" b="1" dirty="0">
                <a:latin typeface="+mn-lt"/>
              </a:rPr>
              <a:t>Acknowledgement</a:t>
            </a:r>
            <a:endParaRPr lang="en-GB" b="1" dirty="0">
              <a:latin typeface="+mn-lt"/>
            </a:endParaRPr>
          </a:p>
        </p:txBody>
      </p:sp>
      <p:sp>
        <p:nvSpPr>
          <p:cNvPr id="3" name="Content Placeholder 2">
            <a:extLst>
              <a:ext uri="{FF2B5EF4-FFF2-40B4-BE49-F238E27FC236}">
                <a16:creationId xmlns:a16="http://schemas.microsoft.com/office/drawing/2014/main" xmlns="" id="{7493BD76-6176-4C75-987C-83BDB7E68E6E}"/>
              </a:ext>
            </a:extLst>
          </p:cNvPr>
          <p:cNvSpPr>
            <a:spLocks noGrp="1"/>
          </p:cNvSpPr>
          <p:nvPr>
            <p:ph idx="1"/>
          </p:nvPr>
        </p:nvSpPr>
        <p:spPr/>
        <p:txBody>
          <a:bodyPr>
            <a:normAutofit lnSpcReduction="10000"/>
          </a:bodyPr>
          <a:lstStyle/>
          <a:p>
            <a:r>
              <a:rPr lang="en-US" dirty="0">
                <a:effectLst/>
                <a:ea typeface="Calibri" panose="020F0502020204030204" pitchFamily="34" charset="0"/>
                <a:cs typeface="Times New Roman" panose="02020603050405020304" pitchFamily="18" charset="0"/>
              </a:rPr>
              <a:t>We wish to acknowledge the great support and contribution received from the Department of Sport, Arts and Culture in turning the corner. </a:t>
            </a:r>
          </a:p>
          <a:p>
            <a:r>
              <a:rPr lang="en-US" dirty="0">
                <a:effectLst/>
                <a:ea typeface="Calibri" panose="020F0502020204030204" pitchFamily="34" charset="0"/>
                <a:cs typeface="Times New Roman" panose="02020603050405020304" pitchFamily="18" charset="0"/>
              </a:rPr>
              <a:t>We also appreciate the support our federations is enjoying from the South African Sports Confederation and Olympic Committee. </a:t>
            </a:r>
          </a:p>
          <a:p>
            <a:r>
              <a:rPr lang="en-US" dirty="0">
                <a:ea typeface="Calibri" panose="020F0502020204030204" pitchFamily="34" charset="0"/>
                <a:cs typeface="Times New Roman" panose="02020603050405020304" pitchFamily="18" charset="0"/>
              </a:rPr>
              <a:t>We acknowledge support our provincial structures are enjoying from the respective provincial Sport Departments.  </a:t>
            </a:r>
            <a:endParaRPr lang="en-US" dirty="0">
              <a:effectLst/>
              <a:ea typeface="Calibri" panose="020F0502020204030204" pitchFamily="34" charset="0"/>
              <a:cs typeface="Times New Roman" panose="02020603050405020304" pitchFamily="18" charset="0"/>
            </a:endParaRPr>
          </a:p>
          <a:p>
            <a:r>
              <a:rPr lang="en-US" dirty="0">
                <a:cs typeface="Times New Roman" panose="02020603050405020304" pitchFamily="18" charset="0"/>
              </a:rPr>
              <a:t>Appreciation are extended to the Minister, Honorable Nkosinathi Mthethwa.</a:t>
            </a:r>
          </a:p>
          <a:p>
            <a:r>
              <a:rPr lang="en-US" dirty="0">
                <a:cs typeface="Times New Roman" panose="02020603050405020304" pitchFamily="18" charset="0"/>
              </a:rPr>
              <a:t>We wish to express our gratitude to the Sport Portfolio Committee for affording us an opportunity to present the status quo report. </a:t>
            </a:r>
            <a:endParaRPr lang="en-GB" dirty="0"/>
          </a:p>
        </p:txBody>
      </p:sp>
    </p:spTree>
    <p:extLst>
      <p:ext uri="{BB962C8B-B14F-4D97-AF65-F5344CB8AC3E}">
        <p14:creationId xmlns:p14="http://schemas.microsoft.com/office/powerpoint/2010/main" xmlns="" val="1269490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8000" b="1" dirty="0"/>
              <a:t>End</a:t>
            </a:r>
          </a:p>
        </p:txBody>
      </p:sp>
      <p:sp>
        <p:nvSpPr>
          <p:cNvPr id="3" name="Content Placeholder 2"/>
          <p:cNvSpPr>
            <a:spLocks noGrp="1"/>
          </p:cNvSpPr>
          <p:nvPr>
            <p:ph idx="1"/>
          </p:nvPr>
        </p:nvSpPr>
        <p:spPr/>
        <p:txBody>
          <a:bodyPr>
            <a:normAutofit/>
          </a:bodyPr>
          <a:lstStyle/>
          <a:p>
            <a:pPr marL="0" indent="0" algn="ctr">
              <a:buNone/>
            </a:pPr>
            <a:endParaRPr lang="en-ZA" sz="8800" dirty="0"/>
          </a:p>
          <a:p>
            <a:pPr marL="0" indent="0" algn="ctr">
              <a:buNone/>
            </a:pPr>
            <a:endParaRPr lang="en-ZA" sz="8800" dirty="0"/>
          </a:p>
          <a:p>
            <a:pPr marL="0" indent="0" algn="ctr">
              <a:buNone/>
            </a:pPr>
            <a:r>
              <a:rPr lang="en-ZA" sz="8800" dirty="0"/>
              <a:t>Thank you</a:t>
            </a:r>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105728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800" dirty="0">
                <a:latin typeface="Calibri body"/>
              </a:rPr>
              <a:t>Vision and Mission</a:t>
            </a:r>
          </a:p>
        </p:txBody>
      </p:sp>
      <p:sp>
        <p:nvSpPr>
          <p:cNvPr id="3" name="Content Placeholder 2"/>
          <p:cNvSpPr>
            <a:spLocks noGrp="1"/>
          </p:cNvSpPr>
          <p:nvPr>
            <p:ph idx="1"/>
          </p:nvPr>
        </p:nvSpPr>
        <p:spPr/>
        <p:txBody>
          <a:bodyPr>
            <a:normAutofit/>
          </a:bodyPr>
          <a:lstStyle/>
          <a:p>
            <a:pPr marL="0" indent="0" algn="just">
              <a:buNone/>
            </a:pPr>
            <a:r>
              <a:rPr lang="en-ZA" b="1" dirty="0">
                <a:latin typeface="Calibri body"/>
              </a:rPr>
              <a:t>Vision</a:t>
            </a:r>
            <a:r>
              <a:rPr lang="en-ZA" dirty="0">
                <a:latin typeface="Calibri body"/>
              </a:rPr>
              <a:t> - </a:t>
            </a:r>
            <a:r>
              <a:rPr lang="en-US" dirty="0">
                <a:latin typeface="Calibri body"/>
              </a:rPr>
              <a:t>to promote, support and govern the sport of boxing in the country in accordance with the requirements and spirit of the Olympic Charter.</a:t>
            </a:r>
          </a:p>
          <a:p>
            <a:pPr marL="0" indent="0" algn="just">
              <a:buNone/>
            </a:pPr>
            <a:endParaRPr lang="en-US" b="1" dirty="0">
              <a:latin typeface="Calibri body"/>
            </a:endParaRPr>
          </a:p>
          <a:p>
            <a:pPr marL="0" indent="0" algn="just">
              <a:buNone/>
            </a:pPr>
            <a:r>
              <a:rPr lang="en-US" b="1" dirty="0">
                <a:latin typeface="Calibri body"/>
              </a:rPr>
              <a:t>Mission</a:t>
            </a:r>
            <a:r>
              <a:rPr lang="en-US" dirty="0">
                <a:latin typeface="Calibri body"/>
              </a:rPr>
              <a:t> - to develop the sport and the spirit of boxing in all its forms, in the light of its educational, cultural and sports values and to encourage the development of boxing throughout the country as well as to promote boxing as a healthy, educational and fitness activity for men and women and to foster the safety of Boxers and their welfare at all levels.</a:t>
            </a:r>
          </a:p>
        </p:txBody>
      </p:sp>
      <p:pic>
        <p:nvPicPr>
          <p:cNvPr id="4" name="Picture 3"/>
          <p:cNvPicPr>
            <a:picLocks noChangeAspect="1"/>
          </p:cNvPicPr>
          <p:nvPr/>
        </p:nvPicPr>
        <p:blipFill>
          <a:blip r:embed="rId2" cstate="print"/>
          <a:stretch>
            <a:fillRect/>
          </a:stretch>
        </p:blipFill>
        <p:spPr>
          <a:xfrm>
            <a:off x="10875150" y="0"/>
            <a:ext cx="1316850" cy="1341236"/>
          </a:xfrm>
          <a:prstGeom prst="rect">
            <a:avLst/>
          </a:prstGeom>
        </p:spPr>
      </p:pic>
    </p:spTree>
    <p:extLst>
      <p:ext uri="{BB962C8B-B14F-4D97-AF65-F5344CB8AC3E}">
        <p14:creationId xmlns:p14="http://schemas.microsoft.com/office/powerpoint/2010/main" xmlns="" val="118098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7580A2-F1AE-4DAB-AD4D-DD0FF1744B77}"/>
              </a:ext>
            </a:extLst>
          </p:cNvPr>
          <p:cNvSpPr>
            <a:spLocks noGrp="1"/>
          </p:cNvSpPr>
          <p:nvPr>
            <p:ph type="title"/>
          </p:nvPr>
        </p:nvSpPr>
        <p:spPr/>
        <p:txBody>
          <a:bodyPr/>
          <a:lstStyle/>
          <a:p>
            <a:r>
              <a:rPr lang="en-US" dirty="0">
                <a:latin typeface="+mn-lt"/>
              </a:rPr>
              <a:t>Introduction</a:t>
            </a:r>
            <a:endParaRPr lang="en-GB" dirty="0">
              <a:latin typeface="+mn-lt"/>
            </a:endParaRPr>
          </a:p>
        </p:txBody>
      </p:sp>
      <p:sp>
        <p:nvSpPr>
          <p:cNvPr id="3" name="Content Placeholder 2">
            <a:extLst>
              <a:ext uri="{FF2B5EF4-FFF2-40B4-BE49-F238E27FC236}">
                <a16:creationId xmlns:a16="http://schemas.microsoft.com/office/drawing/2014/main" xmlns="" id="{E27F1061-9334-4EAF-9A19-373216A51248}"/>
              </a:ext>
            </a:extLst>
          </p:cNvPr>
          <p:cNvSpPr>
            <a:spLocks noGrp="1"/>
          </p:cNvSpPr>
          <p:nvPr>
            <p:ph idx="1"/>
          </p:nvPr>
        </p:nvSpPr>
        <p:spPr>
          <a:xfrm>
            <a:off x="528320" y="1391920"/>
            <a:ext cx="11165840" cy="5026297"/>
          </a:xfrm>
        </p:spPr>
        <p:txBody>
          <a:bodyPr>
            <a:noAutofit/>
          </a:bodyPr>
          <a:lstStyle/>
          <a:p>
            <a:r>
              <a:rPr lang="en-ZA" sz="2400" dirty="0">
                <a:effectLst/>
                <a:latin typeface="Calibri body"/>
                <a:ea typeface="Calibri" panose="020F0502020204030204" pitchFamily="34" charset="0"/>
                <a:cs typeface="Calibri" panose="020F0502020204030204" pitchFamily="34" charset="0"/>
              </a:rPr>
              <a:t>The South African National Boxing Organisation (SANABO) is a </a:t>
            </a:r>
            <a:r>
              <a:rPr lang="en-US" sz="2400" dirty="0">
                <a:effectLst/>
                <a:latin typeface="Calibri body"/>
                <a:ea typeface="Calibri" panose="020F0502020204030204" pitchFamily="34" charset="0"/>
                <a:cs typeface="Calibri" panose="020F0502020204030204" pitchFamily="34" charset="0"/>
              </a:rPr>
              <a:t>voluntary non-profit, autonomous coordinating and controlling body of the sport of ‘Open Boxing’ that is governed by a constitution. </a:t>
            </a:r>
          </a:p>
          <a:p>
            <a:r>
              <a:rPr lang="en-ZA" sz="2400" dirty="0">
                <a:effectLst/>
                <a:latin typeface="Calibri body"/>
                <a:ea typeface="Calibri" panose="020F0502020204030204" pitchFamily="34" charset="0"/>
                <a:cs typeface="Calibri" panose="020F0502020204030204" pitchFamily="34" charset="0"/>
              </a:rPr>
              <a:t>SANABO is affiliated to the International Boxing Association (AIBA), along with the African Boxing Confederation (AFBC). </a:t>
            </a:r>
          </a:p>
          <a:p>
            <a:r>
              <a:rPr lang="en-ZA" sz="2400" dirty="0">
                <a:effectLst/>
                <a:latin typeface="Calibri body"/>
                <a:ea typeface="Calibri" panose="020F0502020204030204" pitchFamily="34" charset="0"/>
                <a:cs typeface="Calibri" panose="020F0502020204030204" pitchFamily="34" charset="0"/>
              </a:rPr>
              <a:t>SANABO is also affiliated to the South African Sports Confederation and Olympic Committee (SASCOC) and recognised by the Department of Sport, Arts and Culture (DSAC). </a:t>
            </a:r>
          </a:p>
          <a:p>
            <a:r>
              <a:rPr lang="en-ZA" sz="2400" dirty="0">
                <a:effectLst/>
                <a:latin typeface="Calibri body"/>
                <a:ea typeface="Calibri" panose="020F0502020204030204" pitchFamily="34" charset="0"/>
                <a:cs typeface="Calibri" panose="020F0502020204030204" pitchFamily="34" charset="0"/>
              </a:rPr>
              <a:t>It organises national competitions such as the Cadets, Junior, Youth and Elite National Championships for both male and female boxers.</a:t>
            </a:r>
            <a:endParaRPr lang="en-GB" sz="2400" dirty="0">
              <a:effectLst/>
              <a:latin typeface="Calibri body"/>
              <a:ea typeface="Calibri" panose="020F0502020204030204" pitchFamily="34" charset="0"/>
              <a:cs typeface="Calibri" panose="020F0502020204030204" pitchFamily="34" charset="0"/>
            </a:endParaRPr>
          </a:p>
          <a:p>
            <a:r>
              <a:rPr lang="en-ZA" sz="2400" dirty="0">
                <a:effectLst/>
                <a:latin typeface="Calibri body"/>
                <a:ea typeface="Calibri" panose="020F0502020204030204" pitchFamily="34" charset="0"/>
                <a:cs typeface="Calibri" panose="020F0502020204030204" pitchFamily="34" charset="0"/>
              </a:rPr>
              <a:t>SANABO oversees all the nine South African provincial affiliates. Under the provincial affiliates are the districts, Local municipalities and then the clubs in the governance structure. </a:t>
            </a:r>
            <a:endParaRPr lang="en-GB" sz="2400" dirty="0">
              <a:latin typeface="Calibri body"/>
              <a:cs typeface="Calibri" panose="020F0502020204030204" pitchFamily="34" charset="0"/>
            </a:endParaRPr>
          </a:p>
        </p:txBody>
      </p:sp>
    </p:spTree>
    <p:extLst>
      <p:ext uri="{BB962C8B-B14F-4D97-AF65-F5344CB8AC3E}">
        <p14:creationId xmlns:p14="http://schemas.microsoft.com/office/powerpoint/2010/main" xmlns="" val="3280226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36C326-C8D1-4643-87AD-0FF8DD670016}"/>
              </a:ext>
            </a:extLst>
          </p:cNvPr>
          <p:cNvSpPr>
            <a:spLocks noGrp="1"/>
          </p:cNvSpPr>
          <p:nvPr>
            <p:ph type="title"/>
          </p:nvPr>
        </p:nvSpPr>
        <p:spPr/>
        <p:txBody>
          <a:bodyPr/>
          <a:lstStyle/>
          <a:p>
            <a:r>
              <a:rPr lang="en-US" dirty="0">
                <a:latin typeface="+mn-lt"/>
              </a:rPr>
              <a:t>Background </a:t>
            </a:r>
            <a:endParaRPr lang="en-GB" dirty="0">
              <a:latin typeface="+mn-lt"/>
            </a:endParaRPr>
          </a:p>
        </p:txBody>
      </p:sp>
      <p:sp>
        <p:nvSpPr>
          <p:cNvPr id="3" name="Content Placeholder 2">
            <a:extLst>
              <a:ext uri="{FF2B5EF4-FFF2-40B4-BE49-F238E27FC236}">
                <a16:creationId xmlns:a16="http://schemas.microsoft.com/office/drawing/2014/main" xmlns="" id="{36A693D5-2FD9-4445-9FA0-3F4FD831EBFF}"/>
              </a:ext>
            </a:extLst>
          </p:cNvPr>
          <p:cNvSpPr>
            <a:spLocks noGrp="1"/>
          </p:cNvSpPr>
          <p:nvPr>
            <p:ph idx="1"/>
          </p:nvPr>
        </p:nvSpPr>
        <p:spPr/>
        <p:txBody>
          <a:bodyPr/>
          <a:lstStyle/>
          <a:p>
            <a:r>
              <a:rPr lang="en-ZA" sz="2800" dirty="0">
                <a:effectLst/>
                <a:ea typeface="Calibri" panose="020F0502020204030204" pitchFamily="34" charset="0"/>
                <a:cs typeface="Times New Roman" panose="02020603050405020304" pitchFamily="18" charset="0"/>
              </a:rPr>
              <a:t>South African National Boxing Organisation (SANABO) has been deeply engulfed into an unprecedented historic crisis. </a:t>
            </a:r>
          </a:p>
          <a:p>
            <a:r>
              <a:rPr lang="en-ZA" sz="2800" dirty="0">
                <a:effectLst/>
                <a:ea typeface="Calibri" panose="020F0502020204030204" pitchFamily="34" charset="0"/>
                <a:cs typeface="Times New Roman" panose="02020603050405020304" pitchFamily="18" charset="0"/>
              </a:rPr>
              <a:t>The situation has brought the federation into its knees at both provincial and national levels. </a:t>
            </a:r>
          </a:p>
          <a:p>
            <a:r>
              <a:rPr lang="en-ZA" sz="2800" dirty="0">
                <a:effectLst/>
                <a:ea typeface="Calibri" panose="020F0502020204030204" pitchFamily="34" charset="0"/>
                <a:cs typeface="Times New Roman" panose="02020603050405020304" pitchFamily="18" charset="0"/>
              </a:rPr>
              <a:t>The centre at the national level failed to firmly hold the entire structure which led to the demise of the organisation.  </a:t>
            </a:r>
          </a:p>
          <a:p>
            <a:r>
              <a:rPr lang="en-ZA" sz="2800" dirty="0">
                <a:effectLst/>
                <a:ea typeface="Calibri" panose="020F0502020204030204" pitchFamily="34" charset="0"/>
                <a:cs typeface="Times New Roman" panose="02020603050405020304" pitchFamily="18" charset="0"/>
              </a:rPr>
              <a:t>At the pinnacle of the pyramided contributing factors are deficient Governance, Financial Management and Visionary Leadership.</a:t>
            </a:r>
            <a:endParaRPr lang="en-GB" dirty="0"/>
          </a:p>
        </p:txBody>
      </p:sp>
    </p:spTree>
    <p:extLst>
      <p:ext uri="{BB962C8B-B14F-4D97-AF65-F5344CB8AC3E}">
        <p14:creationId xmlns:p14="http://schemas.microsoft.com/office/powerpoint/2010/main" xmlns="" val="365982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C5A356-DF11-4C7D-B891-D05011E7B73B}"/>
              </a:ext>
            </a:extLst>
          </p:cNvPr>
          <p:cNvSpPr>
            <a:spLocks noGrp="1"/>
          </p:cNvSpPr>
          <p:nvPr>
            <p:ph type="title"/>
          </p:nvPr>
        </p:nvSpPr>
        <p:spPr/>
        <p:txBody>
          <a:bodyPr/>
          <a:lstStyle/>
          <a:p>
            <a:r>
              <a:rPr lang="en-US" dirty="0">
                <a:latin typeface="+mn-lt"/>
              </a:rPr>
              <a:t>Background Cont.</a:t>
            </a:r>
            <a:endParaRPr lang="en-GB" dirty="0">
              <a:latin typeface="+mn-lt"/>
            </a:endParaRPr>
          </a:p>
        </p:txBody>
      </p:sp>
      <p:sp>
        <p:nvSpPr>
          <p:cNvPr id="3" name="Content Placeholder 2">
            <a:extLst>
              <a:ext uri="{FF2B5EF4-FFF2-40B4-BE49-F238E27FC236}">
                <a16:creationId xmlns:a16="http://schemas.microsoft.com/office/drawing/2014/main" xmlns="" id="{7D5932FE-CD8B-4900-83D6-08C774867D7C}"/>
              </a:ext>
            </a:extLst>
          </p:cNvPr>
          <p:cNvSpPr>
            <a:spLocks noGrp="1"/>
          </p:cNvSpPr>
          <p:nvPr>
            <p:ph idx="1"/>
          </p:nvPr>
        </p:nvSpPr>
        <p:spPr/>
        <p:txBody>
          <a:bodyPr>
            <a:noAutofit/>
          </a:bodyPr>
          <a:lstStyle/>
          <a:p>
            <a:r>
              <a:rPr lang="en-ZA" sz="2600" dirty="0">
                <a:effectLst/>
                <a:ea typeface="Calibri" panose="020F0502020204030204" pitchFamily="34" charset="0"/>
              </a:rPr>
              <a:t>The South</a:t>
            </a:r>
            <a:r>
              <a:rPr lang="af-ZA" sz="2600" dirty="0">
                <a:effectLst/>
                <a:ea typeface="Calibri" panose="020F0502020204030204" pitchFamily="34" charset="0"/>
              </a:rPr>
              <a:t> African National Boxing Organisation (SANABO) executive committee tendered its mass resignation on a letter dated 23 February 2020. </a:t>
            </a:r>
          </a:p>
          <a:p>
            <a:r>
              <a:rPr lang="af-ZA" sz="2600" dirty="0">
                <a:effectLst/>
                <a:ea typeface="Calibri" panose="020F0502020204030204" pitchFamily="34" charset="0"/>
              </a:rPr>
              <a:t>An urgent meeting of all SANABO affiliates was convened on the 05 March 2020 at SASCOC House leading to the emergence of an interim committee.</a:t>
            </a:r>
          </a:p>
          <a:p>
            <a:r>
              <a:rPr lang="af-ZA" sz="2600" dirty="0">
                <a:ea typeface="Calibri" panose="020F0502020204030204" pitchFamily="34" charset="0"/>
              </a:rPr>
              <a:t>The Interim Committee was officially endorsed on the 12 September 2020.</a:t>
            </a:r>
          </a:p>
          <a:p>
            <a:r>
              <a:rPr lang="af-ZA" sz="2600" dirty="0">
                <a:effectLst/>
                <a:ea typeface="Calibri" panose="020F0502020204030204" pitchFamily="34" charset="0"/>
              </a:rPr>
              <a:t>Qaudrennial General Meeting held on the 05 June 2021 gave birth to </a:t>
            </a:r>
            <a:r>
              <a:rPr lang="af-ZA" sz="2600" dirty="0">
                <a:ea typeface="Calibri" panose="020F0502020204030204" pitchFamily="34" charset="0"/>
              </a:rPr>
              <a:t>the election of a permanent structure that will serve for four years (2021 – 2025).</a:t>
            </a:r>
            <a:endParaRPr lang="en-GB" sz="2600" dirty="0"/>
          </a:p>
        </p:txBody>
      </p:sp>
    </p:spTree>
    <p:extLst>
      <p:ext uri="{BB962C8B-B14F-4D97-AF65-F5344CB8AC3E}">
        <p14:creationId xmlns:p14="http://schemas.microsoft.com/office/powerpoint/2010/main" xmlns="" val="24359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3AC4D1-72D8-496F-A6AF-7572FC964563}"/>
              </a:ext>
            </a:extLst>
          </p:cNvPr>
          <p:cNvSpPr>
            <a:spLocks noGrp="1"/>
          </p:cNvSpPr>
          <p:nvPr>
            <p:ph type="title"/>
          </p:nvPr>
        </p:nvSpPr>
        <p:spPr/>
        <p:txBody>
          <a:bodyPr/>
          <a:lstStyle/>
          <a:p>
            <a:r>
              <a:rPr lang="en-US" dirty="0">
                <a:latin typeface="+mn-lt"/>
              </a:rPr>
              <a:t>Impact of poor governance</a:t>
            </a:r>
            <a:endParaRPr lang="en-GB" dirty="0">
              <a:latin typeface="+mn-lt"/>
            </a:endParaRPr>
          </a:p>
        </p:txBody>
      </p:sp>
      <p:sp>
        <p:nvSpPr>
          <p:cNvPr id="3" name="Content Placeholder 2">
            <a:extLst>
              <a:ext uri="{FF2B5EF4-FFF2-40B4-BE49-F238E27FC236}">
                <a16:creationId xmlns:a16="http://schemas.microsoft.com/office/drawing/2014/main" xmlns="" id="{A70AB7BE-645F-481F-89CC-1A4420706903}"/>
              </a:ext>
            </a:extLst>
          </p:cNvPr>
          <p:cNvSpPr>
            <a:spLocks noGrp="1"/>
          </p:cNvSpPr>
          <p:nvPr>
            <p:ph idx="1"/>
          </p:nvPr>
        </p:nvSpPr>
        <p:spPr/>
        <p:txBody>
          <a:bodyPr>
            <a:noAutofit/>
          </a:bodyPr>
          <a:lstStyle/>
          <a:p>
            <a:pPr algn="just">
              <a:lnSpc>
                <a:spcPct val="150000"/>
              </a:lnSpc>
            </a:pPr>
            <a:r>
              <a:rPr lang="en-ZA" sz="2000" dirty="0">
                <a:effectLst/>
                <a:ea typeface="Calibri" panose="020F0502020204030204" pitchFamily="34" charset="0"/>
                <a:cs typeface="Times New Roman" panose="02020603050405020304" pitchFamily="18" charset="0"/>
              </a:rPr>
              <a:t>SANABO had failed to affiliate to its mother body in 2019 &amp; 2020 and was declared by AIBA as a member not in good standing.</a:t>
            </a:r>
            <a:endParaRPr lang="en-GB" sz="2000" dirty="0">
              <a:effectLst/>
              <a:ea typeface="Calibri" panose="020F0502020204030204" pitchFamily="34" charset="0"/>
              <a:cs typeface="Times New Roman" panose="02020603050405020304" pitchFamily="18" charset="0"/>
            </a:endParaRPr>
          </a:p>
          <a:p>
            <a:pPr algn="just">
              <a:lnSpc>
                <a:spcPct val="150000"/>
              </a:lnSpc>
            </a:pPr>
            <a:r>
              <a:rPr lang="en-ZA" sz="2000" dirty="0">
                <a:effectLst/>
                <a:ea typeface="Calibri" panose="020F0502020204030204" pitchFamily="34" charset="0"/>
                <a:cs typeface="Times New Roman" panose="02020603050405020304" pitchFamily="18" charset="0"/>
              </a:rPr>
              <a:t>SANABO account held by First National Bank was closed due to lack of funds in the bank account. </a:t>
            </a:r>
            <a:endParaRPr lang="en-GB" sz="2000" dirty="0">
              <a:effectLst/>
              <a:ea typeface="Calibri" panose="020F0502020204030204" pitchFamily="34" charset="0"/>
              <a:cs typeface="Times New Roman" panose="02020603050405020304" pitchFamily="18" charset="0"/>
            </a:endParaRPr>
          </a:p>
          <a:p>
            <a:pPr algn="just">
              <a:lnSpc>
                <a:spcPct val="150000"/>
              </a:lnSpc>
              <a:spcAft>
                <a:spcPts val="800"/>
              </a:spcAft>
            </a:pPr>
            <a:r>
              <a:rPr lang="en-ZA" sz="2000" dirty="0">
                <a:effectLst/>
                <a:ea typeface="Calibri" panose="020F0502020204030204" pitchFamily="34" charset="0"/>
                <a:cs typeface="Times New Roman" panose="02020603050405020304" pitchFamily="18" charset="0"/>
              </a:rPr>
              <a:t>There was no annual activity report and Audited Financial Statement for 2019/2020. </a:t>
            </a:r>
            <a:endParaRPr lang="en-GB" sz="2000" dirty="0">
              <a:effectLst/>
              <a:ea typeface="Calibri" panose="020F0502020204030204" pitchFamily="34" charset="0"/>
              <a:cs typeface="Times New Roman" panose="02020603050405020304" pitchFamily="18" charset="0"/>
            </a:endParaRPr>
          </a:p>
          <a:p>
            <a:pPr>
              <a:lnSpc>
                <a:spcPct val="150000"/>
              </a:lnSpc>
            </a:pPr>
            <a:r>
              <a:rPr lang="en-ZA" sz="2000" dirty="0">
                <a:effectLst/>
                <a:ea typeface="Calibri" panose="020F0502020204030204" pitchFamily="34" charset="0"/>
                <a:cs typeface="Times New Roman" panose="02020603050405020304" pitchFamily="18" charset="0"/>
              </a:rPr>
              <a:t>Inability of SANABO to directly receive its annual grant from DSAC due to non-compliance with government requirements.</a:t>
            </a:r>
          </a:p>
          <a:p>
            <a:pPr>
              <a:lnSpc>
                <a:spcPct val="150000"/>
              </a:lnSpc>
            </a:pPr>
            <a:r>
              <a:rPr lang="en-ZA" sz="2000" dirty="0">
                <a:effectLst/>
                <a:ea typeface="Calibri" panose="020F0502020204030204" pitchFamily="34" charset="0"/>
                <a:cs typeface="Times New Roman" panose="02020603050405020304" pitchFamily="18" charset="0"/>
              </a:rPr>
              <a:t>SANABO boxers missed the continental Olympic qualifiers in Dakar which excluded South Africa from the Olympic Games 2020.  </a:t>
            </a:r>
            <a:endParaRPr lang="en-GB" sz="2000" dirty="0"/>
          </a:p>
        </p:txBody>
      </p:sp>
    </p:spTree>
    <p:extLst>
      <p:ext uri="{BB962C8B-B14F-4D97-AF65-F5344CB8AC3E}">
        <p14:creationId xmlns:p14="http://schemas.microsoft.com/office/powerpoint/2010/main" xmlns="" val="134040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FD74D-020F-4A52-A234-DE912A93C9C6}"/>
              </a:ext>
            </a:extLst>
          </p:cNvPr>
          <p:cNvSpPr>
            <a:spLocks noGrp="1"/>
          </p:cNvSpPr>
          <p:nvPr>
            <p:ph type="title"/>
          </p:nvPr>
        </p:nvSpPr>
        <p:spPr/>
        <p:txBody>
          <a:bodyPr/>
          <a:lstStyle/>
          <a:p>
            <a:r>
              <a:rPr lang="en-US" dirty="0">
                <a:latin typeface="+mn-lt"/>
              </a:rPr>
              <a:t>Objectives</a:t>
            </a:r>
            <a:endParaRPr lang="en-GB" dirty="0">
              <a:latin typeface="+mn-lt"/>
            </a:endParaRPr>
          </a:p>
        </p:txBody>
      </p:sp>
      <p:sp>
        <p:nvSpPr>
          <p:cNvPr id="3" name="Content Placeholder 2">
            <a:extLst>
              <a:ext uri="{FF2B5EF4-FFF2-40B4-BE49-F238E27FC236}">
                <a16:creationId xmlns:a16="http://schemas.microsoft.com/office/drawing/2014/main" xmlns="" id="{ABF11404-2945-4D41-8CE5-657FE0FFAEE6}"/>
              </a:ext>
            </a:extLst>
          </p:cNvPr>
          <p:cNvSpPr>
            <a:spLocks noGrp="1"/>
          </p:cNvSpPr>
          <p:nvPr>
            <p:ph idx="1"/>
          </p:nvPr>
        </p:nvSpPr>
        <p:spPr/>
        <p:txBody>
          <a:bodyPr>
            <a:normAutofit lnSpcReduction="10000"/>
          </a:bodyPr>
          <a:lstStyle/>
          <a:p>
            <a:pPr marL="0" indent="0" eaLnBrk="1" hangingPunct="1">
              <a:lnSpc>
                <a:spcPct val="80000"/>
              </a:lnSpc>
              <a:buNone/>
              <a:defRPr/>
            </a:pPr>
            <a:r>
              <a:rPr lang="en-GB" sz="2800" b="1" dirty="0"/>
              <a:t>Objectives of </a:t>
            </a:r>
            <a:r>
              <a:rPr lang="en-GB" b="1" dirty="0"/>
              <a:t>t</a:t>
            </a:r>
            <a:r>
              <a:rPr lang="en-GB" sz="2800" b="1" dirty="0"/>
              <a:t>he Organisation</a:t>
            </a:r>
            <a:endParaRPr lang="en-GB" sz="2800" dirty="0"/>
          </a:p>
          <a:p>
            <a:pPr eaLnBrk="1" hangingPunct="1">
              <a:lnSpc>
                <a:spcPct val="80000"/>
              </a:lnSpc>
              <a:defRPr/>
            </a:pPr>
            <a:r>
              <a:rPr lang="en-GB" sz="2800" dirty="0"/>
              <a:t>To promote, foster and safeguard the interest and welfare of Open Boxing throughout South Africa.</a:t>
            </a:r>
          </a:p>
          <a:p>
            <a:pPr eaLnBrk="1" hangingPunct="1">
              <a:lnSpc>
                <a:spcPct val="80000"/>
              </a:lnSpc>
              <a:defRPr/>
            </a:pPr>
            <a:r>
              <a:rPr lang="en-GB" sz="2800" dirty="0"/>
              <a:t>To control all recognised-affiliated Open Boxing bodies, which shall be bound by the Constitution and Rules of the Organisation.</a:t>
            </a:r>
          </a:p>
          <a:p>
            <a:pPr eaLnBrk="1" hangingPunct="1">
              <a:lnSpc>
                <a:spcPct val="80000"/>
              </a:lnSpc>
              <a:defRPr/>
            </a:pPr>
            <a:r>
              <a:rPr lang="en-GB" sz="2800" dirty="0"/>
              <a:t>To affiliate to the International Boxing Association (AIBA) and such other bodies as may be in the interest of Open Boxing.</a:t>
            </a:r>
            <a:endParaRPr lang="en-US" sz="2800" dirty="0"/>
          </a:p>
          <a:p>
            <a:pPr eaLnBrk="1" hangingPunct="1">
              <a:lnSpc>
                <a:spcPct val="80000"/>
              </a:lnSpc>
              <a:defRPr/>
            </a:pPr>
            <a:r>
              <a:rPr lang="en-US" sz="2800" dirty="0"/>
              <a:t>To hold South African Championships annually and when necessary hold trials for the selection of the teams. </a:t>
            </a:r>
          </a:p>
          <a:p>
            <a:pPr eaLnBrk="1" hangingPunct="1">
              <a:lnSpc>
                <a:spcPct val="80000"/>
              </a:lnSpc>
              <a:defRPr/>
            </a:pPr>
            <a:r>
              <a:rPr lang="en-US" sz="2800" dirty="0"/>
              <a:t>To raise funds to further the aims and objectives of the </a:t>
            </a:r>
            <a:r>
              <a:rPr lang="en-US" sz="2800" dirty="0" err="1"/>
              <a:t>Organisation</a:t>
            </a:r>
            <a:r>
              <a:rPr lang="en-US" sz="2800" dirty="0"/>
              <a:t> and to use its funds prudently.</a:t>
            </a:r>
          </a:p>
          <a:p>
            <a:endParaRPr lang="en-GB" dirty="0"/>
          </a:p>
        </p:txBody>
      </p:sp>
    </p:spTree>
    <p:extLst>
      <p:ext uri="{BB962C8B-B14F-4D97-AF65-F5344CB8AC3E}">
        <p14:creationId xmlns:p14="http://schemas.microsoft.com/office/powerpoint/2010/main" xmlns="" val="3455694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2FA30E885A404AB72806FC87C6DCDE" ma:contentTypeVersion="11" ma:contentTypeDescription="Create a new document." ma:contentTypeScope="" ma:versionID="541cb2f827a62985ae5a690c44ba74ce">
  <xsd:schema xmlns:xsd="http://www.w3.org/2001/XMLSchema" xmlns:xs="http://www.w3.org/2001/XMLSchema" xmlns:p="http://schemas.microsoft.com/office/2006/metadata/properties" xmlns:ns3="9febe925-8610-4208-bf20-f43c15acdf1d" targetNamespace="http://schemas.microsoft.com/office/2006/metadata/properties" ma:root="true" ma:fieldsID="cd60a36fdf90b5703a52fdc90b86493a" ns3:_="">
    <xsd:import namespace="9febe925-8610-4208-bf20-f43c15acdf1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be925-8610-4208-bf20-f43c15acdf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C6E184-40A4-4ABC-AD75-9BC2FEA27D83}">
  <ds:schemaRefs>
    <ds:schemaRef ds:uri="http://schemas.microsoft.com/sharepoint/v3/contenttype/forms"/>
  </ds:schemaRefs>
</ds:datastoreItem>
</file>

<file path=customXml/itemProps2.xml><?xml version="1.0" encoding="utf-8"?>
<ds:datastoreItem xmlns:ds="http://schemas.openxmlformats.org/officeDocument/2006/customXml" ds:itemID="{58A84F29-ABC0-4488-B1CC-ABFA07CECDE1}">
  <ds:schemaRefs>
    <ds:schemaRef ds:uri="http://schemas.openxmlformats.org/package/2006/metadata/core-properties"/>
    <ds:schemaRef ds:uri="http://schemas.microsoft.com/office/infopath/2007/PartnerControls"/>
    <ds:schemaRef ds:uri="http://www.w3.org/XML/1998/namespace"/>
    <ds:schemaRef ds:uri="http://purl.org/dc/elements/1.1/"/>
    <ds:schemaRef ds:uri="http://purl.org/dc/dcmitype/"/>
    <ds:schemaRef ds:uri="http://schemas.microsoft.com/office/2006/documentManagement/types"/>
    <ds:schemaRef ds:uri="http://purl.org/dc/terms/"/>
    <ds:schemaRef ds:uri="9febe925-8610-4208-bf20-f43c15acdf1d"/>
    <ds:schemaRef ds:uri="http://schemas.microsoft.com/office/2006/metadata/properties"/>
  </ds:schemaRefs>
</ds:datastoreItem>
</file>

<file path=customXml/itemProps3.xml><?xml version="1.0" encoding="utf-8"?>
<ds:datastoreItem xmlns:ds="http://schemas.openxmlformats.org/officeDocument/2006/customXml" ds:itemID="{0C026A27-274B-436D-B95E-3AA6646161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ebe925-8610-4208-bf20-f43c15acdf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1415</TotalTime>
  <Words>2827</Words>
  <Application>Microsoft Office PowerPoint</Application>
  <PresentationFormat>Custom</PresentationFormat>
  <Paragraphs>515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SOUTH AFRICAN NATIONAL BOXING ORGANISATION</vt:lpstr>
      <vt:lpstr>SANABO Executive Committee</vt:lpstr>
      <vt:lpstr>SANABO Organisational structure </vt:lpstr>
      <vt:lpstr>Vision and Mission</vt:lpstr>
      <vt:lpstr>Introduction</vt:lpstr>
      <vt:lpstr>Background </vt:lpstr>
      <vt:lpstr>Background Cont.</vt:lpstr>
      <vt:lpstr>Impact of poor governance</vt:lpstr>
      <vt:lpstr>Objectives</vt:lpstr>
      <vt:lpstr>SANABO Identity</vt:lpstr>
      <vt:lpstr>SANABO Constitution </vt:lpstr>
      <vt:lpstr>International Boxing Association (AIBA)</vt:lpstr>
      <vt:lpstr>Affiliation and Subscription</vt:lpstr>
      <vt:lpstr>Categories</vt:lpstr>
      <vt:lpstr>Development Programmes</vt:lpstr>
      <vt:lpstr>Projects / Programmes</vt:lpstr>
      <vt:lpstr>Statistical Chart</vt:lpstr>
      <vt:lpstr>Statistical Chart Conti..</vt:lpstr>
      <vt:lpstr>Statistical Chart Conti…</vt:lpstr>
      <vt:lpstr>Strategic Plan 2021 - 2025</vt:lpstr>
      <vt:lpstr>Strategic Plan</vt:lpstr>
      <vt:lpstr>Turn around strategy, </vt:lpstr>
      <vt:lpstr>Medium and Long Term Goals</vt:lpstr>
      <vt:lpstr>Synergy between SANABO &amp; BSA</vt:lpstr>
      <vt:lpstr>Eminent Persons Group Boxing Findings 2018/2019</vt:lpstr>
      <vt:lpstr>Finance</vt:lpstr>
      <vt:lpstr>Road to Commonwealth Games 2022 and 2024 Olympic Games </vt:lpstr>
      <vt:lpstr>Generic Challenges</vt:lpstr>
      <vt:lpstr>Challenges, Cont;</vt:lpstr>
      <vt:lpstr>Achievements</vt:lpstr>
      <vt:lpstr>Future Projects</vt:lpstr>
      <vt:lpstr>Acknowledgement</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Siyabulela Mkwalo</dc:creator>
  <cp:lastModifiedBy>USER</cp:lastModifiedBy>
  <cp:revision>39</cp:revision>
  <dcterms:created xsi:type="dcterms:W3CDTF">2021-09-06T10:17:09Z</dcterms:created>
  <dcterms:modified xsi:type="dcterms:W3CDTF">2021-11-12T12:21:16Z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0x010100172FA30E885A404AB72806FC87C6DCDE</vt:lpwstr>
  </property>
</Properties>
</file>