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6" r:id="rId5"/>
  </p:sldMasterIdLst>
  <p:sldIdLst>
    <p:sldId id="256" r:id="rId6"/>
    <p:sldId id="259" r:id="rId7"/>
    <p:sldId id="257" r:id="rId8"/>
    <p:sldId id="378" r:id="rId9"/>
    <p:sldId id="376" r:id="rId10"/>
    <p:sldId id="375" r:id="rId11"/>
    <p:sldId id="260" r:id="rId12"/>
    <p:sldId id="269" r:id="rId13"/>
    <p:sldId id="270" r:id="rId14"/>
    <p:sldId id="288" r:id="rId15"/>
    <p:sldId id="289" r:id="rId16"/>
    <p:sldId id="290" r:id="rId17"/>
    <p:sldId id="379" r:id="rId18"/>
    <p:sldId id="294" r:id="rId19"/>
    <p:sldId id="293" r:id="rId20"/>
    <p:sldId id="309" r:id="rId21"/>
    <p:sldId id="264" r:id="rId22"/>
    <p:sldId id="296" r:id="rId23"/>
    <p:sldId id="297" r:id="rId24"/>
    <p:sldId id="271" r:id="rId25"/>
    <p:sldId id="298" r:id="rId26"/>
    <p:sldId id="299" r:id="rId27"/>
    <p:sldId id="300" r:id="rId28"/>
    <p:sldId id="274" r:id="rId29"/>
    <p:sldId id="301" r:id="rId30"/>
    <p:sldId id="302" r:id="rId31"/>
    <p:sldId id="377" r:id="rId32"/>
    <p:sldId id="276" r:id="rId33"/>
    <p:sldId id="279" r:id="rId34"/>
    <p:sldId id="273" r:id="rId35"/>
    <p:sldId id="258" r:id="rId36"/>
    <p:sldId id="382" r:id="rId37"/>
    <p:sldId id="383" r:id="rId38"/>
    <p:sldId id="277" r:id="rId39"/>
    <p:sldId id="380" r:id="rId40"/>
    <p:sldId id="374" r:id="rId4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irona Naidoo" initials="SN" lastIdx="1" clrIdx="0">
    <p:extLst>
      <p:ext uri="{19B8F6BF-5375-455C-9EA6-DF929625EA0E}">
        <p15:presenceInfo xmlns:p15="http://schemas.microsoft.com/office/powerpoint/2012/main" userId="S::naidoos@sahpra.org.za::19852e76-9f4e-4a3e-8a6c-030059cc86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9797"/>
    <a:srgbClr val="FF7C80"/>
    <a:srgbClr val="0077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093C6F0-6AB3-4A77-9EF6-E8024AC45141}" v="121" dt="2021-11-09T08:50:44.573"/>
    <p1510:client id="{C119ABAE-6848-4B95-BB2D-316D640C254B}" v="2" dt="2021-11-09T07:06:03.18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3792" autoAdjust="0"/>
  </p:normalViewPr>
  <p:slideViewPr>
    <p:cSldViewPr>
      <p:cViewPr varScale="1">
        <p:scale>
          <a:sx n="97" d="100"/>
          <a:sy n="97" d="100"/>
        </p:scale>
        <p:origin x="630" y="7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commentAuthors" Target="commentAuthors.xml"/><Relationship Id="rId47" Type="http://schemas.microsoft.com/office/2015/10/relationships/revisionInfo" Target="revisionInfo.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presProps" Target="presProps.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tableStyles" Target="tableStyles.xml"/><Relationship Id="rId20" Type="http://schemas.openxmlformats.org/officeDocument/2006/relationships/slide" Target="slides/slide15.xml"/><Relationship Id="rId41" Type="http://schemas.openxmlformats.org/officeDocument/2006/relationships/slide" Target="slides/slide36.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Summary of Performance</c:v>
                </c:pt>
              </c:strCache>
            </c:strRef>
          </c:tx>
          <c:dPt>
            <c:idx val="0"/>
            <c:bubble3D val="0"/>
            <c:spPr>
              <a:solidFill>
                <a:srgbClr val="00B050"/>
              </a:solidFill>
              <a:ln w="25400">
                <a:solidFill>
                  <a:schemeClr val="lt1"/>
                </a:solidFill>
              </a:ln>
              <a:effectLst/>
              <a:sp3d contourW="25400">
                <a:contourClr>
                  <a:schemeClr val="lt1"/>
                </a:contourClr>
              </a:sp3d>
            </c:spPr>
            <c:extLst>
              <c:ext xmlns:c16="http://schemas.microsoft.com/office/drawing/2014/chart" uri="{C3380CC4-5D6E-409C-BE32-E72D297353CC}">
                <c16:uniqueId val="{00000001-C01A-4F02-AEEB-1D11A6FDAEF9}"/>
              </c:ext>
            </c:extLst>
          </c:dPt>
          <c:dPt>
            <c:idx val="1"/>
            <c:bubble3D val="0"/>
            <c:spPr>
              <a:solidFill>
                <a:srgbClr val="C00000"/>
              </a:solidFill>
              <a:ln w="25400">
                <a:solidFill>
                  <a:schemeClr val="lt1"/>
                </a:solidFill>
              </a:ln>
              <a:effectLst/>
              <a:sp3d contourW="25400">
                <a:contourClr>
                  <a:schemeClr val="lt1"/>
                </a:contourClr>
              </a:sp3d>
            </c:spPr>
            <c:extLst>
              <c:ext xmlns:c16="http://schemas.microsoft.com/office/drawing/2014/chart" uri="{C3380CC4-5D6E-409C-BE32-E72D297353CC}">
                <c16:uniqueId val="{00000003-C01A-4F02-AEEB-1D11A6FDAEF9}"/>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C01A-4F02-AEEB-1D11A6FDAEF9}"/>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C01A-4F02-AEEB-1D11A6FDAEF9}"/>
              </c:ext>
            </c:extLst>
          </c:dPt>
          <c:dLbls>
            <c:dLbl>
              <c:idx val="0"/>
              <c:layout>
                <c:manualLayout>
                  <c:x val="-0.1831972233229488"/>
                  <c:y val="-0.16274449037826205"/>
                </c:manualLayout>
              </c:layout>
              <c:tx>
                <c:rich>
                  <a:bodyPr/>
                  <a:lstStyle/>
                  <a:p>
                    <a:r>
                      <a:rPr lang="en-US" dirty="0"/>
                      <a:t>15</a:t>
                    </a:r>
                  </a:p>
                  <a:p>
                    <a:r>
                      <a:rPr lang="en-US" dirty="0"/>
                      <a:t>(</a:t>
                    </a:r>
                    <a:fld id="{FB98AF6C-D07B-4000-A4C1-2155D0BBF623}" type="VALUE">
                      <a:rPr lang="en-US" smtClean="0"/>
                      <a:pPr/>
                      <a:t>[VALUE]</a:t>
                    </a:fld>
                    <a:r>
                      <a:rPr lang="en-US" dirty="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C01A-4F02-AEEB-1D11A6FDAEF9}"/>
                </c:ext>
              </c:extLst>
            </c:dLbl>
            <c:dLbl>
              <c:idx val="1"/>
              <c:layout>
                <c:manualLayout>
                  <c:x val="0.17824203809803199"/>
                  <c:y val="2.118711955981499E-2"/>
                </c:manualLayout>
              </c:layout>
              <c:tx>
                <c:rich>
                  <a:bodyPr/>
                  <a:lstStyle/>
                  <a:p>
                    <a:r>
                      <a:rPr lang="en-US" dirty="0"/>
                      <a:t>12</a:t>
                    </a:r>
                  </a:p>
                  <a:p>
                    <a:r>
                      <a:rPr lang="en-US" dirty="0"/>
                      <a:t>(44%)</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01A-4F02-AEEB-1D11A6FDAEF9}"/>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s>
          <c:cat>
            <c:strRef>
              <c:f>Sheet1!$A$2:$A$3</c:f>
              <c:strCache>
                <c:ptCount val="2"/>
                <c:pt idx="0">
                  <c:v>Achieved</c:v>
                </c:pt>
                <c:pt idx="1">
                  <c:v>Not Achieved</c:v>
                </c:pt>
              </c:strCache>
            </c:strRef>
          </c:cat>
          <c:val>
            <c:numRef>
              <c:f>Sheet1!$B$2:$B$3</c:f>
              <c:numCache>
                <c:formatCode>0%</c:formatCode>
                <c:ptCount val="2"/>
                <c:pt idx="0">
                  <c:v>0.56000000000000005</c:v>
                </c:pt>
                <c:pt idx="1">
                  <c:v>0.46</c:v>
                </c:pt>
              </c:numCache>
            </c:numRef>
          </c:val>
          <c:extLst>
            <c:ext xmlns:c16="http://schemas.microsoft.com/office/drawing/2014/chart" uri="{C3380CC4-5D6E-409C-BE32-E72D297353CC}">
              <c16:uniqueId val="{00000000-FCA4-42F9-8B64-D04E1C2E3618}"/>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lumMod val="85000"/>
      </a:schemeClr>
    </a:solid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ZA"/>
              <a:t>Year-on-Year Revenue (R'000)</a:t>
            </a:r>
          </a:p>
        </c:rich>
      </c:tx>
      <c:layout>
        <c:manualLayout>
          <c:xMode val="edge"/>
          <c:yMode val="edge"/>
          <c:x val="0.30928662318795358"/>
          <c:y val="4.4028610970127105E-3"/>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Sheet1!$A$7</c:f>
              <c:strCache>
                <c:ptCount val="1"/>
                <c:pt idx="0">
                  <c:v>Governement grant</c:v>
                </c:pt>
              </c:strCache>
            </c:strRef>
          </c:tx>
          <c:spPr>
            <a:solidFill>
              <a:schemeClr val="accent5">
                <a:tint val="65000"/>
                <a:alpha val="85000"/>
              </a:schemeClr>
            </a:solidFill>
            <a:ln w="9525" cap="flat" cmpd="sng" algn="ctr">
              <a:solidFill>
                <a:schemeClr val="accent5">
                  <a:tint val="65000"/>
                  <a:lumMod val="75000"/>
                </a:schemeClr>
              </a:solidFill>
              <a:round/>
            </a:ln>
            <a:effectLst/>
            <a:scene3d>
              <a:camera prst="orthographicFront"/>
              <a:lightRig rig="threePt" dir="t"/>
            </a:scene3d>
            <a:sp3d>
              <a:contourClr>
                <a:srgbClr val="000000"/>
              </a:contourClr>
            </a:sp3d>
          </c:spPr>
          <c:invertIfNegative val="0"/>
          <c:cat>
            <c:strRef>
              <c:f>Sheet1!$B$6:$D$6</c:f>
              <c:strCache>
                <c:ptCount val="3"/>
                <c:pt idx="0">
                  <c:v>FY 2018/19</c:v>
                </c:pt>
                <c:pt idx="1">
                  <c:v>FY 2019/20</c:v>
                </c:pt>
                <c:pt idx="2">
                  <c:v>FY 2020/21</c:v>
                </c:pt>
              </c:strCache>
            </c:strRef>
          </c:cat>
          <c:val>
            <c:numRef>
              <c:f>Sheet1!$B$7:$D$7</c:f>
              <c:numCache>
                <c:formatCode>_-* #\ ##0_-;\-* #\ ##0_-;_-* "-"??_-;_-@_-</c:formatCode>
                <c:ptCount val="3"/>
                <c:pt idx="0">
                  <c:v>125189</c:v>
                </c:pt>
                <c:pt idx="1">
                  <c:v>199349.30100000001</c:v>
                </c:pt>
                <c:pt idx="2">
                  <c:v>158677</c:v>
                </c:pt>
              </c:numCache>
            </c:numRef>
          </c:val>
          <c:extLst>
            <c:ext xmlns:c16="http://schemas.microsoft.com/office/drawing/2014/chart" uri="{C3380CC4-5D6E-409C-BE32-E72D297353CC}">
              <c16:uniqueId val="{00000000-C0FC-459A-91DE-9E511418E01C}"/>
            </c:ext>
          </c:extLst>
        </c:ser>
        <c:ser>
          <c:idx val="1"/>
          <c:order val="1"/>
          <c:tx>
            <c:strRef>
              <c:f>Sheet1!$A$8</c:f>
              <c:strCache>
                <c:ptCount val="1"/>
                <c:pt idx="0">
                  <c:v>Fee income</c:v>
                </c:pt>
              </c:strCache>
            </c:strRef>
          </c:tx>
          <c:spPr>
            <a:solidFill>
              <a:schemeClr val="accent5">
                <a:alpha val="85000"/>
              </a:schemeClr>
            </a:solidFill>
            <a:ln w="9525" cap="flat" cmpd="sng" algn="ctr">
              <a:solidFill>
                <a:schemeClr val="accent5">
                  <a:lumMod val="75000"/>
                </a:schemeClr>
              </a:solidFill>
              <a:round/>
            </a:ln>
            <a:effectLst/>
          </c:spPr>
          <c:invertIfNegative val="0"/>
          <c:cat>
            <c:strRef>
              <c:f>Sheet1!$B$6:$D$6</c:f>
              <c:strCache>
                <c:ptCount val="3"/>
                <c:pt idx="0">
                  <c:v>FY 2018/19</c:v>
                </c:pt>
                <c:pt idx="1">
                  <c:v>FY 2019/20</c:v>
                </c:pt>
                <c:pt idx="2">
                  <c:v>FY 2020/21</c:v>
                </c:pt>
              </c:strCache>
            </c:strRef>
          </c:cat>
          <c:val>
            <c:numRef>
              <c:f>Sheet1!$B$8:$D$8</c:f>
              <c:numCache>
                <c:formatCode>_-* #\ ##0_-;\-* #\ ##0_-;_-* "-"??_-;_-@_-</c:formatCode>
                <c:ptCount val="3"/>
                <c:pt idx="0">
                  <c:v>50964.885999999999</c:v>
                </c:pt>
                <c:pt idx="1">
                  <c:v>54178.52</c:v>
                </c:pt>
                <c:pt idx="2">
                  <c:v>101734</c:v>
                </c:pt>
              </c:numCache>
            </c:numRef>
          </c:val>
          <c:extLst>
            <c:ext xmlns:c16="http://schemas.microsoft.com/office/drawing/2014/chart" uri="{C3380CC4-5D6E-409C-BE32-E72D297353CC}">
              <c16:uniqueId val="{00000001-C0FC-459A-91DE-9E511418E01C}"/>
            </c:ext>
          </c:extLst>
        </c:ser>
        <c:ser>
          <c:idx val="2"/>
          <c:order val="2"/>
          <c:tx>
            <c:strRef>
              <c:f>Sheet1!$A$9</c:f>
              <c:strCache>
                <c:ptCount val="1"/>
                <c:pt idx="0">
                  <c:v>Interest received</c:v>
                </c:pt>
              </c:strCache>
            </c:strRef>
          </c:tx>
          <c:spPr>
            <a:solidFill>
              <a:schemeClr val="accent5">
                <a:shade val="65000"/>
                <a:alpha val="85000"/>
              </a:schemeClr>
            </a:solidFill>
            <a:ln w="9525" cap="flat" cmpd="sng" algn="ctr">
              <a:solidFill>
                <a:schemeClr val="accent5">
                  <a:shade val="65000"/>
                  <a:lumMod val="75000"/>
                </a:schemeClr>
              </a:solidFill>
              <a:round/>
            </a:ln>
            <a:effectLst/>
          </c:spPr>
          <c:invertIfNegative val="0"/>
          <c:cat>
            <c:strRef>
              <c:f>Sheet1!$B$6:$D$6</c:f>
              <c:strCache>
                <c:ptCount val="3"/>
                <c:pt idx="0">
                  <c:v>FY 2018/19</c:v>
                </c:pt>
                <c:pt idx="1">
                  <c:v>FY 2019/20</c:v>
                </c:pt>
                <c:pt idx="2">
                  <c:v>FY 2020/21</c:v>
                </c:pt>
              </c:strCache>
            </c:strRef>
          </c:cat>
          <c:val>
            <c:numRef>
              <c:f>Sheet1!$B$9:$D$9</c:f>
              <c:numCache>
                <c:formatCode>_-* #\ ##0_-;\-* #\ ##0_-;_-* "-"??_-;_-@_-</c:formatCode>
                <c:ptCount val="3"/>
                <c:pt idx="0">
                  <c:v>4907.134</c:v>
                </c:pt>
                <c:pt idx="1">
                  <c:v>8094.7879999999996</c:v>
                </c:pt>
                <c:pt idx="2">
                  <c:v>4007</c:v>
                </c:pt>
              </c:numCache>
            </c:numRef>
          </c:val>
          <c:extLst>
            <c:ext xmlns:c16="http://schemas.microsoft.com/office/drawing/2014/chart" uri="{C3380CC4-5D6E-409C-BE32-E72D297353CC}">
              <c16:uniqueId val="{00000002-C0FC-459A-91DE-9E511418E01C}"/>
            </c:ext>
          </c:extLst>
        </c:ser>
        <c:dLbls>
          <c:showLegendKey val="0"/>
          <c:showVal val="0"/>
          <c:showCatName val="0"/>
          <c:showSerName val="0"/>
          <c:showPercent val="0"/>
          <c:showBubbleSize val="0"/>
        </c:dLbls>
        <c:gapWidth val="75"/>
        <c:axId val="294522351"/>
        <c:axId val="294537327"/>
      </c:barChart>
      <c:catAx>
        <c:axId val="294522351"/>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294537327"/>
        <c:crosses val="autoZero"/>
        <c:auto val="1"/>
        <c:lblAlgn val="ctr"/>
        <c:lblOffset val="100"/>
        <c:noMultiLvlLbl val="0"/>
      </c:catAx>
      <c:valAx>
        <c:axId val="294537327"/>
        <c:scaling>
          <c:orientation val="minMax"/>
        </c:scaling>
        <c:delete val="0"/>
        <c:axPos val="l"/>
        <c:majorGridlines>
          <c:spPr>
            <a:ln w="9525" cap="flat" cmpd="sng" algn="ctr">
              <a:solidFill>
                <a:schemeClr val="dk1">
                  <a:lumMod val="15000"/>
                  <a:lumOff val="85000"/>
                </a:schemeClr>
              </a:solidFill>
              <a:round/>
            </a:ln>
            <a:effectLst>
              <a:innerShdw blurRad="63500" dist="50800" dir="13500000">
                <a:prstClr val="black">
                  <a:alpha val="50000"/>
                </a:prstClr>
              </a:innerShdw>
            </a:effectLst>
          </c:spPr>
        </c:majorGridlines>
        <c:numFmt formatCode="_-* #\ ##0_-;\-* #\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crossAx val="294522351"/>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ZA"/>
              <a:t>Fees per Function (R'000)</a:t>
            </a:r>
          </a:p>
        </c:rich>
      </c:tx>
      <c:overlay val="0"/>
      <c:spPr>
        <a:no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Sheet1!$A$37</c:f>
              <c:strCache>
                <c:ptCount val="1"/>
                <c:pt idx="0">
                  <c:v>Medicines eval/registration</c:v>
                </c:pt>
              </c:strCache>
            </c:strRef>
          </c:tx>
          <c:spPr>
            <a:solidFill>
              <a:schemeClr val="accent5">
                <a:tint val="65000"/>
                <a:alpha val="85000"/>
              </a:schemeClr>
            </a:solidFill>
            <a:ln w="9525" cap="flat" cmpd="sng" algn="ctr">
              <a:solidFill>
                <a:schemeClr val="accent5">
                  <a:tint val="65000"/>
                  <a:lumMod val="75000"/>
                </a:schemeClr>
              </a:solidFill>
              <a:round/>
            </a:ln>
            <a:effectLst/>
          </c:spPr>
          <c:invertIfNegative val="0"/>
          <c:cat>
            <c:strRef>
              <c:f>Sheet1!$B$36:$D$36</c:f>
              <c:strCache>
                <c:ptCount val="3"/>
                <c:pt idx="0">
                  <c:v>FY 2018/19</c:v>
                </c:pt>
                <c:pt idx="1">
                  <c:v>FY 2019/20</c:v>
                </c:pt>
                <c:pt idx="2">
                  <c:v>FY 2020/21</c:v>
                </c:pt>
              </c:strCache>
            </c:strRef>
          </c:cat>
          <c:val>
            <c:numRef>
              <c:f>Sheet1!$B$37:$D$37</c:f>
              <c:numCache>
                <c:formatCode>_-* #\ ##0_-;\-* #\ ##0_-;_-* "-"??_-;_-@_-</c:formatCode>
                <c:ptCount val="3"/>
                <c:pt idx="0">
                  <c:v>21163</c:v>
                </c:pt>
                <c:pt idx="1">
                  <c:v>23389</c:v>
                </c:pt>
                <c:pt idx="2">
                  <c:v>66372</c:v>
                </c:pt>
              </c:numCache>
            </c:numRef>
          </c:val>
          <c:extLst>
            <c:ext xmlns:c16="http://schemas.microsoft.com/office/drawing/2014/chart" uri="{C3380CC4-5D6E-409C-BE32-E72D297353CC}">
              <c16:uniqueId val="{00000000-EED1-47CB-A639-9648DDEE9380}"/>
            </c:ext>
          </c:extLst>
        </c:ser>
        <c:ser>
          <c:idx val="1"/>
          <c:order val="1"/>
          <c:tx>
            <c:strRef>
              <c:f>Sheet1!$A$38</c:f>
              <c:strCache>
                <c:ptCount val="1"/>
                <c:pt idx="0">
                  <c:v>Inspections/permits/licenses</c:v>
                </c:pt>
              </c:strCache>
            </c:strRef>
          </c:tx>
          <c:spPr>
            <a:solidFill>
              <a:schemeClr val="accent5">
                <a:alpha val="85000"/>
              </a:schemeClr>
            </a:solidFill>
            <a:ln w="9525" cap="flat" cmpd="sng" algn="ctr">
              <a:solidFill>
                <a:schemeClr val="accent5">
                  <a:lumMod val="75000"/>
                </a:schemeClr>
              </a:solidFill>
              <a:round/>
            </a:ln>
            <a:effectLst/>
          </c:spPr>
          <c:invertIfNegative val="0"/>
          <c:cat>
            <c:strRef>
              <c:f>Sheet1!$B$36:$D$36</c:f>
              <c:strCache>
                <c:ptCount val="3"/>
                <c:pt idx="0">
                  <c:v>FY 2018/19</c:v>
                </c:pt>
                <c:pt idx="1">
                  <c:v>FY 2019/20</c:v>
                </c:pt>
                <c:pt idx="2">
                  <c:v>FY 2020/21</c:v>
                </c:pt>
              </c:strCache>
            </c:strRef>
          </c:cat>
          <c:val>
            <c:numRef>
              <c:f>Sheet1!$B$38:$D$38</c:f>
              <c:numCache>
                <c:formatCode>_-* #\ ##0_-;\-* #\ ##0_-;_-* "-"??_-;_-@_-</c:formatCode>
                <c:ptCount val="3"/>
                <c:pt idx="0">
                  <c:v>25812</c:v>
                </c:pt>
                <c:pt idx="1">
                  <c:v>27462</c:v>
                </c:pt>
                <c:pt idx="2">
                  <c:v>29848</c:v>
                </c:pt>
              </c:numCache>
            </c:numRef>
          </c:val>
          <c:extLst>
            <c:ext xmlns:c16="http://schemas.microsoft.com/office/drawing/2014/chart" uri="{C3380CC4-5D6E-409C-BE32-E72D297353CC}">
              <c16:uniqueId val="{00000001-EED1-47CB-A639-9648DDEE9380}"/>
            </c:ext>
          </c:extLst>
        </c:ser>
        <c:ser>
          <c:idx val="2"/>
          <c:order val="2"/>
          <c:tx>
            <c:strRef>
              <c:f>Sheet1!$A$39</c:f>
              <c:strCache>
                <c:ptCount val="1"/>
                <c:pt idx="0">
                  <c:v>Unregistred medicines</c:v>
                </c:pt>
              </c:strCache>
            </c:strRef>
          </c:tx>
          <c:spPr>
            <a:solidFill>
              <a:schemeClr val="accent5">
                <a:shade val="65000"/>
                <a:alpha val="85000"/>
              </a:schemeClr>
            </a:solidFill>
            <a:ln w="9525" cap="flat" cmpd="sng" algn="ctr">
              <a:solidFill>
                <a:schemeClr val="accent5">
                  <a:shade val="65000"/>
                  <a:lumMod val="75000"/>
                </a:schemeClr>
              </a:solidFill>
              <a:round/>
            </a:ln>
            <a:effectLst/>
          </c:spPr>
          <c:invertIfNegative val="0"/>
          <c:cat>
            <c:strRef>
              <c:f>Sheet1!$B$36:$D$36</c:f>
              <c:strCache>
                <c:ptCount val="3"/>
                <c:pt idx="0">
                  <c:v>FY 2018/19</c:v>
                </c:pt>
                <c:pt idx="1">
                  <c:v>FY 2019/20</c:v>
                </c:pt>
                <c:pt idx="2">
                  <c:v>FY 2020/21</c:v>
                </c:pt>
              </c:strCache>
            </c:strRef>
          </c:cat>
          <c:val>
            <c:numRef>
              <c:f>Sheet1!$B$39:$D$39</c:f>
              <c:numCache>
                <c:formatCode>_-* #\ ##0_-;\-* #\ ##0_-;_-* "-"??_-;_-@_-</c:formatCode>
                <c:ptCount val="3"/>
                <c:pt idx="0">
                  <c:v>3990</c:v>
                </c:pt>
                <c:pt idx="1">
                  <c:v>3327</c:v>
                </c:pt>
                <c:pt idx="2">
                  <c:v>5514</c:v>
                </c:pt>
              </c:numCache>
            </c:numRef>
          </c:val>
          <c:extLst>
            <c:ext xmlns:c16="http://schemas.microsoft.com/office/drawing/2014/chart" uri="{C3380CC4-5D6E-409C-BE32-E72D297353CC}">
              <c16:uniqueId val="{00000002-EED1-47CB-A639-9648DDEE9380}"/>
            </c:ext>
          </c:extLst>
        </c:ser>
        <c:dLbls>
          <c:showLegendKey val="0"/>
          <c:showVal val="0"/>
          <c:showCatName val="0"/>
          <c:showSerName val="0"/>
          <c:showPercent val="0"/>
          <c:showBubbleSize val="0"/>
        </c:dLbls>
        <c:gapWidth val="75"/>
        <c:axId val="294522351"/>
        <c:axId val="294537327"/>
      </c:barChart>
      <c:catAx>
        <c:axId val="294522351"/>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294537327"/>
        <c:crosses val="autoZero"/>
        <c:auto val="1"/>
        <c:lblAlgn val="ctr"/>
        <c:lblOffset val="100"/>
        <c:noMultiLvlLbl val="0"/>
      </c:catAx>
      <c:valAx>
        <c:axId val="294537327"/>
        <c:scaling>
          <c:orientation val="minMax"/>
        </c:scaling>
        <c:delete val="0"/>
        <c:axPos val="l"/>
        <c:majorGridlines>
          <c:spPr>
            <a:ln w="9525" cap="flat" cmpd="sng" algn="ctr">
              <a:solidFill>
                <a:schemeClr val="dk1">
                  <a:lumMod val="15000"/>
                  <a:lumOff val="85000"/>
                </a:schemeClr>
              </a:solidFill>
              <a:round/>
            </a:ln>
            <a:effectLst>
              <a:innerShdw blurRad="63500" dist="50800" dir="13500000">
                <a:prstClr val="black">
                  <a:alpha val="50000"/>
                </a:prstClr>
              </a:innerShdw>
            </a:effectLst>
          </c:spPr>
        </c:majorGridlines>
        <c:numFmt formatCode="_-* #\ ##0_-;\-* #\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crossAx val="294522351"/>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lang="en-US" sz="1080" b="0" i="0" u="none" strike="noStrike" kern="1200" baseline="0">
                <a:solidFill>
                  <a:schemeClr val="dk1"/>
                </a:solidFill>
                <a:latin typeface="+mn-lt"/>
                <a:ea typeface="+mn-ea"/>
                <a:cs typeface="+mn-cs"/>
              </a:defRPr>
            </a:pPr>
            <a:r>
              <a:rPr lang="en-ZA" b="1" dirty="0"/>
              <a:t>Revenue vs Expenditure (R'000) </a:t>
            </a:r>
          </a:p>
        </c:rich>
      </c:tx>
      <c:overlay val="0"/>
      <c:spPr>
        <a:noFill/>
        <a:ln>
          <a:noFill/>
        </a:ln>
        <a:effectLst/>
      </c:spPr>
      <c:txPr>
        <a:bodyPr rot="0" spcFirstLastPara="1" vertOverflow="ellipsis" vert="horz" wrap="square" anchor="ctr" anchorCtr="1"/>
        <a:lstStyle/>
        <a:p>
          <a:pPr>
            <a:defRPr lang="en-US" sz="1080" b="0" i="0" u="none" strike="noStrike" kern="1200" baseline="0">
              <a:solidFill>
                <a:schemeClr val="dk1"/>
              </a:solidFill>
              <a:latin typeface="+mn-lt"/>
              <a:ea typeface="+mn-ea"/>
              <a:cs typeface="+mn-cs"/>
            </a:defRPr>
          </a:pPr>
          <a:endParaRPr lang="en-US"/>
        </a:p>
      </c:txPr>
    </c:title>
    <c:autoTitleDeleted val="0"/>
    <c:plotArea>
      <c:layout>
        <c:manualLayout>
          <c:layoutTarget val="inner"/>
          <c:xMode val="edge"/>
          <c:yMode val="edge"/>
          <c:x val="0.2902158124205369"/>
          <c:y val="9.526349754579802E-2"/>
          <c:w val="0.68206415985943547"/>
          <c:h val="0.72698017312210883"/>
        </c:manualLayout>
      </c:layout>
      <c:barChart>
        <c:barDir val="col"/>
        <c:grouping val="clustered"/>
        <c:varyColors val="0"/>
        <c:ser>
          <c:idx val="0"/>
          <c:order val="0"/>
          <c:tx>
            <c:strRef>
              <c:f>Sheet1!$A$51</c:f>
              <c:strCache>
                <c:ptCount val="1"/>
                <c:pt idx="0">
                  <c:v>Revenue </c:v>
                </c:pt>
              </c:strCache>
            </c:strRef>
          </c:tx>
          <c:spPr>
            <a:gradFill rotWithShape="1">
              <a:gsLst>
                <a:gs pos="0">
                  <a:schemeClr val="accent5">
                    <a:tint val="65000"/>
                    <a:satMod val="103000"/>
                    <a:lumMod val="102000"/>
                    <a:tint val="94000"/>
                  </a:schemeClr>
                </a:gs>
                <a:gs pos="50000">
                  <a:schemeClr val="accent5">
                    <a:tint val="65000"/>
                    <a:satMod val="110000"/>
                    <a:lumMod val="100000"/>
                    <a:shade val="100000"/>
                  </a:schemeClr>
                </a:gs>
                <a:gs pos="100000">
                  <a:schemeClr val="accent5">
                    <a:tint val="65000"/>
                    <a:lumMod val="99000"/>
                    <a:satMod val="120000"/>
                    <a:shade val="78000"/>
                  </a:schemeClr>
                </a:gs>
              </a:gsLst>
              <a:lin ang="5400000" scaled="0"/>
            </a:gradFill>
            <a:ln>
              <a:noFill/>
            </a:ln>
            <a:effectLst/>
          </c:spPr>
          <c:invertIfNegative val="0"/>
          <c:cat>
            <c:strRef>
              <c:f>Sheet1!$B$50:$D$50</c:f>
              <c:strCache>
                <c:ptCount val="3"/>
                <c:pt idx="0">
                  <c:v>FY 2018/19</c:v>
                </c:pt>
                <c:pt idx="1">
                  <c:v>FY 2019/20</c:v>
                </c:pt>
                <c:pt idx="2">
                  <c:v>FY 2020/21</c:v>
                </c:pt>
              </c:strCache>
            </c:strRef>
          </c:cat>
          <c:val>
            <c:numRef>
              <c:f>Sheet1!$B$51:$D$51</c:f>
              <c:numCache>
                <c:formatCode>_-* #\ ##0_-;\-* #\ ##0_-;_-* "-"??_-;_-@_-</c:formatCode>
                <c:ptCount val="3"/>
                <c:pt idx="0">
                  <c:v>210185.247</c:v>
                </c:pt>
                <c:pt idx="1">
                  <c:v>261622.609</c:v>
                </c:pt>
                <c:pt idx="2">
                  <c:v>267682</c:v>
                </c:pt>
              </c:numCache>
            </c:numRef>
          </c:val>
          <c:extLst>
            <c:ext xmlns:c16="http://schemas.microsoft.com/office/drawing/2014/chart" uri="{C3380CC4-5D6E-409C-BE32-E72D297353CC}">
              <c16:uniqueId val="{00000000-1403-4469-BF49-83FE829FA4E8}"/>
            </c:ext>
          </c:extLst>
        </c:ser>
        <c:ser>
          <c:idx val="1"/>
          <c:order val="1"/>
          <c:tx>
            <c:strRef>
              <c:f>Sheet1!$A$52</c:f>
              <c:strCache>
                <c:ptCount val="1"/>
                <c:pt idx="0">
                  <c:v>Expenditure</c:v>
                </c:pt>
              </c:strCache>
            </c:strRef>
          </c:tx>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c:spPr>
          <c:invertIfNegative val="0"/>
          <c:cat>
            <c:strRef>
              <c:f>Sheet1!$B$50:$D$50</c:f>
              <c:strCache>
                <c:ptCount val="3"/>
                <c:pt idx="0">
                  <c:v>FY 2018/19</c:v>
                </c:pt>
                <c:pt idx="1">
                  <c:v>FY 2019/20</c:v>
                </c:pt>
                <c:pt idx="2">
                  <c:v>FY 2020/21</c:v>
                </c:pt>
              </c:strCache>
            </c:strRef>
          </c:cat>
          <c:val>
            <c:numRef>
              <c:f>Sheet1!$B$52:$D$52</c:f>
              <c:numCache>
                <c:formatCode>_-* #\ ##0_-;\-* #\ ##0_-;_-* "-"??_-;_-@_-</c:formatCode>
                <c:ptCount val="3"/>
                <c:pt idx="0">
                  <c:v>200237.18799999999</c:v>
                </c:pt>
                <c:pt idx="1">
                  <c:v>230417.318</c:v>
                </c:pt>
                <c:pt idx="2">
                  <c:v>292440</c:v>
                </c:pt>
              </c:numCache>
            </c:numRef>
          </c:val>
          <c:extLst>
            <c:ext xmlns:c16="http://schemas.microsoft.com/office/drawing/2014/chart" uri="{C3380CC4-5D6E-409C-BE32-E72D297353CC}">
              <c16:uniqueId val="{00000001-1403-4469-BF49-83FE829FA4E8}"/>
            </c:ext>
          </c:extLst>
        </c:ser>
        <c:dLbls>
          <c:showLegendKey val="0"/>
          <c:showVal val="0"/>
          <c:showCatName val="0"/>
          <c:showSerName val="0"/>
          <c:showPercent val="0"/>
          <c:showBubbleSize val="0"/>
        </c:dLbls>
        <c:gapWidth val="150"/>
        <c:axId val="838778111"/>
        <c:axId val="838846751"/>
      </c:barChart>
      <c:lineChart>
        <c:grouping val="standard"/>
        <c:varyColors val="0"/>
        <c:ser>
          <c:idx val="2"/>
          <c:order val="2"/>
          <c:tx>
            <c:strRef>
              <c:f>Sheet1!$A$53</c:f>
              <c:strCache>
                <c:ptCount val="1"/>
                <c:pt idx="0">
                  <c:v>Surplus/(Deficit)</c:v>
                </c:pt>
              </c:strCache>
            </c:strRef>
          </c:tx>
          <c:spPr>
            <a:ln w="31750" cap="rnd">
              <a:solidFill>
                <a:schemeClr val="accent5">
                  <a:shade val="65000"/>
                </a:schemeClr>
              </a:solidFill>
              <a:round/>
            </a:ln>
            <a:effectLst/>
          </c:spPr>
          <c:marker>
            <c:symbol val="none"/>
          </c:marker>
          <c:cat>
            <c:strRef>
              <c:f>Sheet1!$B$50:$D$50</c:f>
              <c:strCache>
                <c:ptCount val="3"/>
                <c:pt idx="0">
                  <c:v>FY 2018/19</c:v>
                </c:pt>
                <c:pt idx="1">
                  <c:v>FY 2019/20</c:v>
                </c:pt>
                <c:pt idx="2">
                  <c:v>FY 2020/21</c:v>
                </c:pt>
              </c:strCache>
            </c:strRef>
          </c:cat>
          <c:val>
            <c:numRef>
              <c:f>Sheet1!$B$53:$D$53</c:f>
              <c:numCache>
                <c:formatCode>_-* #\ ##0_-;\-* #\ ##0_-;_-* "-"??_-;_-@_-</c:formatCode>
                <c:ptCount val="3"/>
                <c:pt idx="0">
                  <c:v>9948.0590000000084</c:v>
                </c:pt>
                <c:pt idx="1">
                  <c:v>31205.290999999997</c:v>
                </c:pt>
                <c:pt idx="2">
                  <c:v>-24758</c:v>
                </c:pt>
              </c:numCache>
            </c:numRef>
          </c:val>
          <c:smooth val="0"/>
          <c:extLst>
            <c:ext xmlns:c16="http://schemas.microsoft.com/office/drawing/2014/chart" uri="{C3380CC4-5D6E-409C-BE32-E72D297353CC}">
              <c16:uniqueId val="{00000002-1403-4469-BF49-83FE829FA4E8}"/>
            </c:ext>
          </c:extLst>
        </c:ser>
        <c:dLbls>
          <c:showLegendKey val="0"/>
          <c:showVal val="0"/>
          <c:showCatName val="0"/>
          <c:showSerName val="0"/>
          <c:showPercent val="0"/>
          <c:showBubbleSize val="0"/>
        </c:dLbls>
        <c:marker val="1"/>
        <c:smooth val="0"/>
        <c:axId val="838778111"/>
        <c:axId val="838846751"/>
      </c:lineChart>
      <c:catAx>
        <c:axId val="838778111"/>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lang="en-US" sz="900" b="0" i="0" u="none" strike="noStrike" kern="1200" baseline="0">
                <a:solidFill>
                  <a:schemeClr val="dk1"/>
                </a:solidFill>
                <a:latin typeface="+mn-lt"/>
                <a:ea typeface="+mn-ea"/>
                <a:cs typeface="+mn-cs"/>
              </a:defRPr>
            </a:pPr>
            <a:endParaRPr lang="en-US"/>
          </a:p>
        </c:txPr>
        <c:crossAx val="838846751"/>
        <c:crosses val="autoZero"/>
        <c:auto val="1"/>
        <c:lblAlgn val="ctr"/>
        <c:lblOffset val="100"/>
        <c:noMultiLvlLbl val="0"/>
      </c:catAx>
      <c:valAx>
        <c:axId val="838846751"/>
        <c:scaling>
          <c:orientation val="minMax"/>
        </c:scaling>
        <c:delete val="0"/>
        <c:axPos val="l"/>
        <c:majorGridlines>
          <c:spPr>
            <a:ln w="9525" cap="flat" cmpd="sng" algn="ctr">
              <a:solidFill>
                <a:schemeClr val="bg1">
                  <a:lumMod val="75000"/>
                </a:schemeClr>
              </a:solidFill>
              <a:round/>
            </a:ln>
            <a:effectLst/>
          </c:spPr>
        </c:majorGridlines>
        <c:numFmt formatCode="_-* #\ ##0_-;\-* #\ ##0_-;_-* &quot;-&quot;??_-;_-@_-" sourceLinked="1"/>
        <c:majorTickMark val="none"/>
        <c:minorTickMark val="none"/>
        <c:tickLblPos val="nextTo"/>
        <c:spPr>
          <a:noFill/>
          <a:ln>
            <a:noFill/>
          </a:ln>
          <a:effectLst/>
        </c:spPr>
        <c:txPr>
          <a:bodyPr rot="-60000000" spcFirstLastPara="1" vertOverflow="ellipsis" vert="horz" wrap="square" anchor="ctr" anchorCtr="1"/>
          <a:lstStyle/>
          <a:p>
            <a:pPr>
              <a:defRPr lang="en-US" sz="900" b="0" i="0" u="none" strike="noStrike" kern="1200" baseline="0">
                <a:solidFill>
                  <a:schemeClr val="dk1"/>
                </a:solidFill>
                <a:latin typeface="+mn-lt"/>
                <a:ea typeface="+mn-ea"/>
                <a:cs typeface="+mn-cs"/>
              </a:defRPr>
            </a:pPr>
            <a:endParaRPr lang="en-US"/>
          </a:p>
        </c:txPr>
        <c:crossAx val="838778111"/>
        <c:crosses val="autoZero"/>
        <c:crossBetween val="between"/>
      </c:valAx>
      <c:dTable>
        <c:showHorzBorder val="1"/>
        <c:showVertBorder val="1"/>
        <c:showOutline val="1"/>
        <c:showKeys val="1"/>
        <c:spPr>
          <a:noFill/>
          <a:ln w="9525">
            <a:solidFill>
              <a:schemeClr val="tx2">
                <a:lumMod val="15000"/>
                <a:lumOff val="85000"/>
              </a:schemeClr>
            </a:solidFill>
          </a:ln>
          <a:effectLst/>
        </c:spPr>
        <c:txPr>
          <a:bodyPr rot="0" spcFirstLastPara="1" vertOverflow="ellipsis" vert="horz" wrap="square" anchor="ctr" anchorCtr="1"/>
          <a:lstStyle/>
          <a:p>
            <a:pPr rtl="0">
              <a:defRPr lang="en-US" sz="900" b="0" i="0" u="none" strike="noStrike" kern="1200" baseline="0">
                <a:solidFill>
                  <a:schemeClr val="dk1"/>
                </a:solidFill>
                <a:latin typeface="+mn-lt"/>
                <a:ea typeface="+mn-ea"/>
                <a:cs typeface="+mn-cs"/>
              </a:defRPr>
            </a:pPr>
            <a:endParaRPr lang="en-US"/>
          </a:p>
        </c:txPr>
      </c:dTable>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lumMod val="75000"/>
      </a:schemeClr>
    </a:solidFill>
    <a:ln w="9525" cap="flat" cmpd="sng" algn="ctr">
      <a:solidFill>
        <a:schemeClr val="tx2">
          <a:lumMod val="15000"/>
          <a:lumOff val="85000"/>
        </a:schemeClr>
      </a:solidFill>
      <a:round/>
    </a:ln>
    <a:effectLst>
      <a:outerShdw blurRad="50800" dist="50800" dir="5400000" algn="ctr" rotWithShape="0">
        <a:schemeClr val="bg1">
          <a:lumMod val="65000"/>
        </a:schemeClr>
      </a:outerShdw>
    </a:effectLst>
  </c:spPr>
  <c:txPr>
    <a:bodyPr/>
    <a:lstStyle/>
    <a:p>
      <a:pPr>
        <a:defRPr lang="en-US" sz="900" b="0" i="0" u="none" strike="noStrike" kern="1200" baseline="0">
          <a:solidFill>
            <a:schemeClr val="dk1"/>
          </a:solidFill>
          <a:latin typeface="+mn-lt"/>
          <a:ea typeface="+mn-ea"/>
          <a:cs typeface="+mn-cs"/>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Reversed" id="25">
  <a:schemeClr val="accent5"/>
</cs:colorStyle>
</file>

<file path=ppt/charts/colors3.xml><?xml version="1.0" encoding="utf-8"?>
<cs:colorStyle xmlns:cs="http://schemas.microsoft.com/office/drawing/2012/chartStyle" xmlns:a="http://schemas.openxmlformats.org/drawingml/2006/main" meth="withinLinearReversed" id="25">
  <a:schemeClr val="accent5"/>
</cs:colorStyle>
</file>

<file path=ppt/charts/colors4.xml><?xml version="1.0" encoding="utf-8"?>
<cs:colorStyle xmlns:cs="http://schemas.microsoft.com/office/drawing/2012/chartStyle" xmlns:a="http://schemas.openxmlformats.org/drawingml/2006/main" meth="withinLinearReversed" id="25">
  <a:schemeClr val="accent5"/>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32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dk1">
            <a:lumMod val="75000"/>
            <a:lumOff val="25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dk1">
            <a:lumMod val="75000"/>
            <a:lumOff val="25000"/>
          </a:schemeClr>
        </a:solidFill>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diagrams/_rels/data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png"/></Relationships>
</file>

<file path=ppt/diagrams/_rels/drawing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187D05-CCC4-4B8C-9826-D288D069211F}" type="doc">
      <dgm:prSet loTypeId="urn:microsoft.com/office/officeart/2005/8/layout/cycle4" loCatId="matrix" qsTypeId="urn:microsoft.com/office/officeart/2005/8/quickstyle/3d1" qsCatId="3D" csTypeId="urn:microsoft.com/office/officeart/2005/8/colors/accent1_2" csCatId="accent1" phldr="1"/>
      <dgm:spPr/>
      <dgm:t>
        <a:bodyPr/>
        <a:lstStyle/>
        <a:p>
          <a:endParaRPr lang="en-US"/>
        </a:p>
      </dgm:t>
    </dgm:pt>
    <dgm:pt modelId="{C968B5BC-EEA1-4D1D-8B4D-2292992E2C6F}">
      <dgm:prSet phldrT="[Text]"/>
      <dgm:spPr/>
      <dgm:t>
        <a:bodyPr/>
        <a:lstStyle/>
        <a:p>
          <a:r>
            <a:rPr lang="en-US" b="1" dirty="0"/>
            <a:t>Financial and Supply Chain Management</a:t>
          </a:r>
        </a:p>
      </dgm:t>
    </dgm:pt>
    <dgm:pt modelId="{ADC4351C-4249-41E7-B05A-D47492C3DF42}" type="parTrans" cxnId="{E1253D65-9E6D-4EE9-BA8A-ECE4CCB40489}">
      <dgm:prSet/>
      <dgm:spPr/>
      <dgm:t>
        <a:bodyPr/>
        <a:lstStyle/>
        <a:p>
          <a:endParaRPr lang="en-US">
            <a:solidFill>
              <a:schemeClr val="accent1">
                <a:lumMod val="50000"/>
              </a:schemeClr>
            </a:solidFill>
          </a:endParaRPr>
        </a:p>
      </dgm:t>
    </dgm:pt>
    <dgm:pt modelId="{625B1D2A-94A9-433D-909E-81A4DC24F968}" type="sibTrans" cxnId="{E1253D65-9E6D-4EE9-BA8A-ECE4CCB40489}">
      <dgm:prSet/>
      <dgm:spPr/>
      <dgm:t>
        <a:bodyPr/>
        <a:lstStyle/>
        <a:p>
          <a:endParaRPr lang="en-US">
            <a:solidFill>
              <a:schemeClr val="accent1">
                <a:lumMod val="50000"/>
              </a:schemeClr>
            </a:solidFill>
          </a:endParaRPr>
        </a:p>
      </dgm:t>
    </dgm:pt>
    <dgm:pt modelId="{6658EF56-C0CC-4977-9C32-F84B9DFDA1C6}">
      <dgm:prSet phldrT="[Text]" custT="1"/>
      <dgm:spPr/>
      <dgm:t>
        <a:bodyPr/>
        <a:lstStyle/>
        <a:p>
          <a:r>
            <a:rPr lang="en-ZA" sz="1200" b="0" dirty="0"/>
            <a:t>Finance strategy and financial management</a:t>
          </a:r>
          <a:endParaRPr lang="en-US" sz="1200" b="0" dirty="0"/>
        </a:p>
      </dgm:t>
    </dgm:pt>
    <dgm:pt modelId="{BC05E6E9-25A9-49DB-A4A8-1B9F2CDB8D55}" type="parTrans" cxnId="{F56DBDDF-EDB8-4CBF-AA77-E535DCC3866D}">
      <dgm:prSet/>
      <dgm:spPr/>
      <dgm:t>
        <a:bodyPr/>
        <a:lstStyle/>
        <a:p>
          <a:endParaRPr lang="en-US">
            <a:solidFill>
              <a:schemeClr val="accent1">
                <a:lumMod val="50000"/>
              </a:schemeClr>
            </a:solidFill>
          </a:endParaRPr>
        </a:p>
      </dgm:t>
    </dgm:pt>
    <dgm:pt modelId="{C2459832-15FF-4A0F-8E42-3E4DFD00E852}" type="sibTrans" cxnId="{F56DBDDF-EDB8-4CBF-AA77-E535DCC3866D}">
      <dgm:prSet/>
      <dgm:spPr/>
      <dgm:t>
        <a:bodyPr/>
        <a:lstStyle/>
        <a:p>
          <a:endParaRPr lang="en-US">
            <a:solidFill>
              <a:schemeClr val="accent1">
                <a:lumMod val="50000"/>
              </a:schemeClr>
            </a:solidFill>
          </a:endParaRPr>
        </a:p>
      </dgm:t>
    </dgm:pt>
    <dgm:pt modelId="{43087927-7F1F-4F15-AAE1-FC21255F8233}">
      <dgm:prSet phldrT="[Text]"/>
      <dgm:spPr/>
      <dgm:t>
        <a:bodyPr/>
        <a:lstStyle/>
        <a:p>
          <a:r>
            <a:rPr lang="en-US" b="1" dirty="0"/>
            <a:t>Governance and Compliance</a:t>
          </a:r>
        </a:p>
      </dgm:t>
    </dgm:pt>
    <dgm:pt modelId="{D6D54071-469A-4D7B-BC56-DC3FB78256C2}" type="parTrans" cxnId="{012E0279-154B-41D7-924B-7069D223D6C3}">
      <dgm:prSet/>
      <dgm:spPr/>
      <dgm:t>
        <a:bodyPr/>
        <a:lstStyle/>
        <a:p>
          <a:endParaRPr lang="en-US">
            <a:solidFill>
              <a:schemeClr val="accent1">
                <a:lumMod val="50000"/>
              </a:schemeClr>
            </a:solidFill>
          </a:endParaRPr>
        </a:p>
      </dgm:t>
    </dgm:pt>
    <dgm:pt modelId="{D93E5C2C-79D3-4A1C-848B-7B78716B9BEF}" type="sibTrans" cxnId="{012E0279-154B-41D7-924B-7069D223D6C3}">
      <dgm:prSet/>
      <dgm:spPr/>
      <dgm:t>
        <a:bodyPr/>
        <a:lstStyle/>
        <a:p>
          <a:endParaRPr lang="en-US">
            <a:solidFill>
              <a:schemeClr val="accent1">
                <a:lumMod val="50000"/>
              </a:schemeClr>
            </a:solidFill>
          </a:endParaRPr>
        </a:p>
      </dgm:t>
    </dgm:pt>
    <dgm:pt modelId="{2F8A206C-ACB3-439E-BA4A-E1F033347DEB}">
      <dgm:prSet phldrT="[Text]"/>
      <dgm:spPr/>
      <dgm:t>
        <a:bodyPr/>
        <a:lstStyle/>
        <a:p>
          <a:pPr algn="r"/>
          <a:r>
            <a:rPr lang="en-US" b="0" dirty="0"/>
            <a:t>Company Secretary</a:t>
          </a:r>
        </a:p>
      </dgm:t>
    </dgm:pt>
    <dgm:pt modelId="{578FE2F2-739E-4B53-A894-4B937C08BB60}" type="parTrans" cxnId="{16AC2960-976E-4BD2-8A9D-E19F958CE28B}">
      <dgm:prSet/>
      <dgm:spPr/>
      <dgm:t>
        <a:bodyPr/>
        <a:lstStyle/>
        <a:p>
          <a:endParaRPr lang="en-US">
            <a:solidFill>
              <a:schemeClr val="accent1">
                <a:lumMod val="50000"/>
              </a:schemeClr>
            </a:solidFill>
          </a:endParaRPr>
        </a:p>
      </dgm:t>
    </dgm:pt>
    <dgm:pt modelId="{0581FE69-DA32-45BF-BA04-15C2C5A7AAD5}" type="sibTrans" cxnId="{16AC2960-976E-4BD2-8A9D-E19F958CE28B}">
      <dgm:prSet/>
      <dgm:spPr/>
      <dgm:t>
        <a:bodyPr/>
        <a:lstStyle/>
        <a:p>
          <a:endParaRPr lang="en-US">
            <a:solidFill>
              <a:schemeClr val="accent1">
                <a:lumMod val="50000"/>
              </a:schemeClr>
            </a:solidFill>
          </a:endParaRPr>
        </a:p>
      </dgm:t>
    </dgm:pt>
    <dgm:pt modelId="{33A7B1A8-6231-4147-BC7A-7EEF775521E6}">
      <dgm:prSet phldrT="[Text]"/>
      <dgm:spPr/>
      <dgm:t>
        <a:bodyPr/>
        <a:lstStyle/>
        <a:p>
          <a:r>
            <a:rPr lang="en-US" b="1" dirty="0"/>
            <a:t>Human Resource Management</a:t>
          </a:r>
        </a:p>
      </dgm:t>
    </dgm:pt>
    <dgm:pt modelId="{D70A3859-3571-45CE-81C4-1B5CEB926517}" type="parTrans" cxnId="{5BEF0846-6DB8-4DBE-8E87-A645AF32DDCE}">
      <dgm:prSet/>
      <dgm:spPr/>
      <dgm:t>
        <a:bodyPr/>
        <a:lstStyle/>
        <a:p>
          <a:endParaRPr lang="en-US">
            <a:solidFill>
              <a:schemeClr val="accent1">
                <a:lumMod val="50000"/>
              </a:schemeClr>
            </a:solidFill>
          </a:endParaRPr>
        </a:p>
      </dgm:t>
    </dgm:pt>
    <dgm:pt modelId="{7E29A493-2214-4338-AAEA-E8D84DB70134}" type="sibTrans" cxnId="{5BEF0846-6DB8-4DBE-8E87-A645AF32DDCE}">
      <dgm:prSet/>
      <dgm:spPr/>
      <dgm:t>
        <a:bodyPr/>
        <a:lstStyle/>
        <a:p>
          <a:endParaRPr lang="en-US">
            <a:solidFill>
              <a:schemeClr val="accent1">
                <a:lumMod val="50000"/>
              </a:schemeClr>
            </a:solidFill>
          </a:endParaRPr>
        </a:p>
      </dgm:t>
    </dgm:pt>
    <dgm:pt modelId="{A21C29EB-A24D-4AAB-9510-7581130FDD2C}">
      <dgm:prSet phldrT="[Text]" custT="1"/>
      <dgm:spPr/>
      <dgm:t>
        <a:bodyPr/>
        <a:lstStyle/>
        <a:p>
          <a:pPr algn="r"/>
          <a:r>
            <a:rPr lang="en-US" sz="1200" b="0" dirty="0"/>
            <a:t>Administration</a:t>
          </a:r>
        </a:p>
      </dgm:t>
    </dgm:pt>
    <dgm:pt modelId="{258A4F18-CD93-440D-9375-1E0DAE6B1347}" type="parTrans" cxnId="{6074AA20-9A7C-46E2-809A-EA2C4A119CEE}">
      <dgm:prSet/>
      <dgm:spPr/>
      <dgm:t>
        <a:bodyPr/>
        <a:lstStyle/>
        <a:p>
          <a:endParaRPr lang="en-US">
            <a:solidFill>
              <a:schemeClr val="accent1">
                <a:lumMod val="50000"/>
              </a:schemeClr>
            </a:solidFill>
          </a:endParaRPr>
        </a:p>
      </dgm:t>
    </dgm:pt>
    <dgm:pt modelId="{6F542D46-CA0F-431D-AA0A-77CF0B7D3517}" type="sibTrans" cxnId="{6074AA20-9A7C-46E2-809A-EA2C4A119CEE}">
      <dgm:prSet/>
      <dgm:spPr/>
      <dgm:t>
        <a:bodyPr/>
        <a:lstStyle/>
        <a:p>
          <a:endParaRPr lang="en-US">
            <a:solidFill>
              <a:schemeClr val="accent1">
                <a:lumMod val="50000"/>
              </a:schemeClr>
            </a:solidFill>
          </a:endParaRPr>
        </a:p>
      </dgm:t>
    </dgm:pt>
    <dgm:pt modelId="{74F6718C-8BCD-49CB-9C4F-63C9C188622B}">
      <dgm:prSet phldrT="[Text]"/>
      <dgm:spPr/>
      <dgm:t>
        <a:bodyPr/>
        <a:lstStyle/>
        <a:p>
          <a:r>
            <a:rPr lang="en-US" b="1" dirty="0"/>
            <a:t>Information and Communication Technology</a:t>
          </a:r>
        </a:p>
      </dgm:t>
    </dgm:pt>
    <dgm:pt modelId="{16721E6E-A1D5-41D3-9C82-539E30E4761A}" type="parTrans" cxnId="{B289DAA4-926D-4935-BF3E-6F8749634725}">
      <dgm:prSet/>
      <dgm:spPr/>
      <dgm:t>
        <a:bodyPr/>
        <a:lstStyle/>
        <a:p>
          <a:endParaRPr lang="en-US">
            <a:solidFill>
              <a:schemeClr val="accent1">
                <a:lumMod val="50000"/>
              </a:schemeClr>
            </a:solidFill>
          </a:endParaRPr>
        </a:p>
      </dgm:t>
    </dgm:pt>
    <dgm:pt modelId="{641ECB09-4399-4E85-9186-F07AF2A5C37F}" type="sibTrans" cxnId="{B289DAA4-926D-4935-BF3E-6F8749634725}">
      <dgm:prSet/>
      <dgm:spPr/>
      <dgm:t>
        <a:bodyPr/>
        <a:lstStyle/>
        <a:p>
          <a:endParaRPr lang="en-US">
            <a:solidFill>
              <a:schemeClr val="accent1">
                <a:lumMod val="50000"/>
              </a:schemeClr>
            </a:solidFill>
          </a:endParaRPr>
        </a:p>
      </dgm:t>
    </dgm:pt>
    <dgm:pt modelId="{5B9CC56F-14EF-4895-9464-FE1EBB9F519C}">
      <dgm:prSet phldrT="[Text]" custT="1"/>
      <dgm:spPr/>
      <dgm:t>
        <a:bodyPr/>
        <a:lstStyle/>
        <a:p>
          <a:r>
            <a:rPr lang="en-US" sz="1200" b="0" i="0" dirty="0"/>
            <a:t>Information Technology</a:t>
          </a:r>
        </a:p>
      </dgm:t>
    </dgm:pt>
    <dgm:pt modelId="{1993C46A-C470-4FC1-A3CC-D9BD9F51EADD}" type="parTrans" cxnId="{08668106-CD5E-477C-96D1-9418550392FF}">
      <dgm:prSet/>
      <dgm:spPr/>
      <dgm:t>
        <a:bodyPr/>
        <a:lstStyle/>
        <a:p>
          <a:endParaRPr lang="en-US">
            <a:solidFill>
              <a:schemeClr val="accent1">
                <a:lumMod val="50000"/>
              </a:schemeClr>
            </a:solidFill>
          </a:endParaRPr>
        </a:p>
      </dgm:t>
    </dgm:pt>
    <dgm:pt modelId="{231C5594-3B0B-48EB-85F0-85DA507B0F71}" type="sibTrans" cxnId="{08668106-CD5E-477C-96D1-9418550392FF}">
      <dgm:prSet/>
      <dgm:spPr/>
      <dgm:t>
        <a:bodyPr/>
        <a:lstStyle/>
        <a:p>
          <a:endParaRPr lang="en-US">
            <a:solidFill>
              <a:schemeClr val="accent1">
                <a:lumMod val="50000"/>
              </a:schemeClr>
            </a:solidFill>
          </a:endParaRPr>
        </a:p>
      </dgm:t>
    </dgm:pt>
    <dgm:pt modelId="{8540CC77-8C48-48F7-8C9D-41FEEA183465}">
      <dgm:prSet phldrT="[Text]"/>
      <dgm:spPr/>
      <dgm:t>
        <a:bodyPr/>
        <a:lstStyle/>
        <a:p>
          <a:pPr algn="r"/>
          <a:r>
            <a:rPr lang="en-US" b="0" dirty="0"/>
            <a:t>Legal Services</a:t>
          </a:r>
        </a:p>
      </dgm:t>
    </dgm:pt>
    <dgm:pt modelId="{FDB11E20-9665-49E1-A3BF-234F89059B08}" type="parTrans" cxnId="{26A18ED0-E56D-4468-9CA0-DC4EC01C8963}">
      <dgm:prSet/>
      <dgm:spPr/>
      <dgm:t>
        <a:bodyPr/>
        <a:lstStyle/>
        <a:p>
          <a:endParaRPr lang="en-US">
            <a:solidFill>
              <a:schemeClr val="accent1">
                <a:lumMod val="50000"/>
              </a:schemeClr>
            </a:solidFill>
          </a:endParaRPr>
        </a:p>
      </dgm:t>
    </dgm:pt>
    <dgm:pt modelId="{9BEEB750-C541-4299-B35F-12098D4702A6}" type="sibTrans" cxnId="{26A18ED0-E56D-4468-9CA0-DC4EC01C8963}">
      <dgm:prSet/>
      <dgm:spPr/>
      <dgm:t>
        <a:bodyPr/>
        <a:lstStyle/>
        <a:p>
          <a:endParaRPr lang="en-US">
            <a:solidFill>
              <a:schemeClr val="accent1">
                <a:lumMod val="50000"/>
              </a:schemeClr>
            </a:solidFill>
          </a:endParaRPr>
        </a:p>
      </dgm:t>
    </dgm:pt>
    <dgm:pt modelId="{0325E703-ECAB-4756-9467-8EBF5402D8B6}">
      <dgm:prSet phldrT="[Text]"/>
      <dgm:spPr/>
      <dgm:t>
        <a:bodyPr/>
        <a:lstStyle/>
        <a:p>
          <a:pPr algn="r"/>
          <a:r>
            <a:rPr lang="en-US" b="0" dirty="0"/>
            <a:t>Strategic Planning</a:t>
          </a:r>
        </a:p>
      </dgm:t>
    </dgm:pt>
    <dgm:pt modelId="{9D1D834A-E5FA-4DA2-994E-79CFAFB64D79}" type="parTrans" cxnId="{5A330A16-41FE-42F2-9FD9-AC0C102CDD75}">
      <dgm:prSet/>
      <dgm:spPr/>
      <dgm:t>
        <a:bodyPr/>
        <a:lstStyle/>
        <a:p>
          <a:endParaRPr lang="en-US">
            <a:solidFill>
              <a:schemeClr val="accent1">
                <a:lumMod val="50000"/>
              </a:schemeClr>
            </a:solidFill>
          </a:endParaRPr>
        </a:p>
      </dgm:t>
    </dgm:pt>
    <dgm:pt modelId="{6365C123-0902-449B-8DD6-B6C08535A39C}" type="sibTrans" cxnId="{5A330A16-41FE-42F2-9FD9-AC0C102CDD75}">
      <dgm:prSet/>
      <dgm:spPr/>
      <dgm:t>
        <a:bodyPr/>
        <a:lstStyle/>
        <a:p>
          <a:endParaRPr lang="en-US">
            <a:solidFill>
              <a:schemeClr val="accent1">
                <a:lumMod val="50000"/>
              </a:schemeClr>
            </a:solidFill>
          </a:endParaRPr>
        </a:p>
      </dgm:t>
    </dgm:pt>
    <dgm:pt modelId="{F43465E4-3AC1-4BDB-9BF5-66347B37D2A7}">
      <dgm:prSet phldrT="[Text]"/>
      <dgm:spPr/>
      <dgm:t>
        <a:bodyPr/>
        <a:lstStyle/>
        <a:p>
          <a:pPr algn="r"/>
          <a:r>
            <a:rPr lang="en-US" b="0" dirty="0"/>
            <a:t>Quality Management Systems  </a:t>
          </a:r>
        </a:p>
      </dgm:t>
    </dgm:pt>
    <dgm:pt modelId="{96CB84DD-B614-4F48-910D-CA861CD373D7}" type="parTrans" cxnId="{D3CDF00D-02D9-4935-93D0-F91B52418444}">
      <dgm:prSet/>
      <dgm:spPr/>
      <dgm:t>
        <a:bodyPr/>
        <a:lstStyle/>
        <a:p>
          <a:endParaRPr lang="en-US">
            <a:solidFill>
              <a:schemeClr val="accent1">
                <a:lumMod val="50000"/>
              </a:schemeClr>
            </a:solidFill>
          </a:endParaRPr>
        </a:p>
      </dgm:t>
    </dgm:pt>
    <dgm:pt modelId="{E23479E6-C92B-414F-AFF2-5467D1481ED5}" type="sibTrans" cxnId="{D3CDF00D-02D9-4935-93D0-F91B52418444}">
      <dgm:prSet/>
      <dgm:spPr/>
      <dgm:t>
        <a:bodyPr/>
        <a:lstStyle/>
        <a:p>
          <a:endParaRPr lang="en-US">
            <a:solidFill>
              <a:schemeClr val="accent1">
                <a:lumMod val="50000"/>
              </a:schemeClr>
            </a:solidFill>
          </a:endParaRPr>
        </a:p>
      </dgm:t>
    </dgm:pt>
    <dgm:pt modelId="{A3C453BD-EC53-4F73-A446-3D1595CB6A10}">
      <dgm:prSet phldrT="[Text]" custT="1"/>
      <dgm:spPr/>
      <dgm:t>
        <a:bodyPr/>
        <a:lstStyle/>
        <a:p>
          <a:r>
            <a:rPr lang="en-US" sz="1200" b="0" i="0" dirty="0"/>
            <a:t>Public Relations</a:t>
          </a:r>
        </a:p>
      </dgm:t>
    </dgm:pt>
    <dgm:pt modelId="{56DEEC37-7633-4190-A781-A3CBED534A74}" type="parTrans" cxnId="{0BD4A40E-6B8E-4013-8E3C-900E51CE99F8}">
      <dgm:prSet/>
      <dgm:spPr/>
      <dgm:t>
        <a:bodyPr/>
        <a:lstStyle/>
        <a:p>
          <a:endParaRPr lang="en-US"/>
        </a:p>
      </dgm:t>
    </dgm:pt>
    <dgm:pt modelId="{EFD400BE-385F-42E2-9CD5-F89BA9F4B9B5}" type="sibTrans" cxnId="{0BD4A40E-6B8E-4013-8E3C-900E51CE99F8}">
      <dgm:prSet/>
      <dgm:spPr/>
      <dgm:t>
        <a:bodyPr/>
        <a:lstStyle/>
        <a:p>
          <a:endParaRPr lang="en-US"/>
        </a:p>
      </dgm:t>
    </dgm:pt>
    <dgm:pt modelId="{B8C76B47-0A0F-4AFC-B3E4-E4F7A24E776B}">
      <dgm:prSet phldrT="[Text]" custT="1"/>
      <dgm:spPr/>
      <dgm:t>
        <a:bodyPr/>
        <a:lstStyle/>
        <a:p>
          <a:r>
            <a:rPr lang="en-US" sz="1200" b="0" i="0" dirty="0"/>
            <a:t>Stakeholder communications</a:t>
          </a:r>
        </a:p>
      </dgm:t>
    </dgm:pt>
    <dgm:pt modelId="{05B48158-25DB-470F-AD24-063AD30B92CE}" type="parTrans" cxnId="{C0A43408-2D23-498A-8B95-AA2E65874A35}">
      <dgm:prSet/>
      <dgm:spPr/>
      <dgm:t>
        <a:bodyPr/>
        <a:lstStyle/>
        <a:p>
          <a:endParaRPr lang="en-US"/>
        </a:p>
      </dgm:t>
    </dgm:pt>
    <dgm:pt modelId="{B0A5491C-94FD-4D87-9149-805A7C435B96}" type="sibTrans" cxnId="{C0A43408-2D23-498A-8B95-AA2E65874A35}">
      <dgm:prSet/>
      <dgm:spPr/>
      <dgm:t>
        <a:bodyPr/>
        <a:lstStyle/>
        <a:p>
          <a:endParaRPr lang="en-US"/>
        </a:p>
      </dgm:t>
    </dgm:pt>
    <dgm:pt modelId="{4E9BEE8F-DE0E-4C7C-9E51-AB2A8F8B295F}">
      <dgm:prSet phldrT="[Text]"/>
      <dgm:spPr/>
      <dgm:t>
        <a:bodyPr/>
        <a:lstStyle/>
        <a:p>
          <a:endParaRPr lang="en-US" b="1" dirty="0">
            <a:solidFill>
              <a:schemeClr val="accent1">
                <a:lumMod val="50000"/>
              </a:schemeClr>
            </a:solidFill>
          </a:endParaRPr>
        </a:p>
      </dgm:t>
    </dgm:pt>
    <dgm:pt modelId="{9100BD5E-3DDD-41A5-B9E2-421D6BEC6B64}" type="parTrans" cxnId="{77B178EE-6CEA-4163-9DEB-4042C10C6992}">
      <dgm:prSet/>
      <dgm:spPr/>
      <dgm:t>
        <a:bodyPr/>
        <a:lstStyle/>
        <a:p>
          <a:endParaRPr lang="en-US"/>
        </a:p>
      </dgm:t>
    </dgm:pt>
    <dgm:pt modelId="{B25C220A-C9DB-4857-BBC9-7ED745B03CD3}" type="sibTrans" cxnId="{77B178EE-6CEA-4163-9DEB-4042C10C6992}">
      <dgm:prSet/>
      <dgm:spPr/>
      <dgm:t>
        <a:bodyPr/>
        <a:lstStyle/>
        <a:p>
          <a:endParaRPr lang="en-US"/>
        </a:p>
      </dgm:t>
    </dgm:pt>
    <dgm:pt modelId="{B48BA342-1CD0-4E07-A269-B9A47B09CC4C}">
      <dgm:prSet phldrT="[Text]" custT="1"/>
      <dgm:spPr/>
      <dgm:t>
        <a:bodyPr/>
        <a:lstStyle/>
        <a:p>
          <a:pPr algn="r"/>
          <a:r>
            <a:rPr lang="en-US" sz="1200" b="0" dirty="0"/>
            <a:t>Organisational Development</a:t>
          </a:r>
        </a:p>
      </dgm:t>
    </dgm:pt>
    <dgm:pt modelId="{C878D6A3-1D99-4A3A-A5AD-1AB1CBB99387}" type="parTrans" cxnId="{061A833A-A8D8-4B7D-87CB-D1D203B6767F}">
      <dgm:prSet/>
      <dgm:spPr/>
      <dgm:t>
        <a:bodyPr/>
        <a:lstStyle/>
        <a:p>
          <a:endParaRPr lang="en-US"/>
        </a:p>
      </dgm:t>
    </dgm:pt>
    <dgm:pt modelId="{FC588931-B85C-40A6-90DD-73D31C22DB02}" type="sibTrans" cxnId="{061A833A-A8D8-4B7D-87CB-D1D203B6767F}">
      <dgm:prSet/>
      <dgm:spPr/>
      <dgm:t>
        <a:bodyPr/>
        <a:lstStyle/>
        <a:p>
          <a:endParaRPr lang="en-US"/>
        </a:p>
      </dgm:t>
    </dgm:pt>
    <dgm:pt modelId="{920CD6DB-0733-4918-88FB-B012FFF7F705}">
      <dgm:prSet phldrT="[Text]" custT="1"/>
      <dgm:spPr/>
      <dgm:t>
        <a:bodyPr/>
        <a:lstStyle/>
        <a:p>
          <a:pPr algn="r"/>
          <a:r>
            <a:rPr lang="en-US" sz="1200" b="0" dirty="0"/>
            <a:t>Employee well being</a:t>
          </a:r>
        </a:p>
      </dgm:t>
    </dgm:pt>
    <dgm:pt modelId="{7CCD85AC-8634-4823-BD32-CCB645E8E0A5}" type="parTrans" cxnId="{977DBEAC-D902-4817-B5F8-34B5C0CE57D1}">
      <dgm:prSet/>
      <dgm:spPr/>
      <dgm:t>
        <a:bodyPr/>
        <a:lstStyle/>
        <a:p>
          <a:endParaRPr lang="en-US"/>
        </a:p>
      </dgm:t>
    </dgm:pt>
    <dgm:pt modelId="{10CE6858-E617-450A-86B9-CAE2A1D43604}" type="sibTrans" cxnId="{977DBEAC-D902-4817-B5F8-34B5C0CE57D1}">
      <dgm:prSet/>
      <dgm:spPr/>
      <dgm:t>
        <a:bodyPr/>
        <a:lstStyle/>
        <a:p>
          <a:endParaRPr lang="en-US"/>
        </a:p>
      </dgm:t>
    </dgm:pt>
    <dgm:pt modelId="{68D29572-AB1C-4051-8A7D-BE1125DCB0F6}">
      <dgm:prSet phldrT="[Text]" custT="1"/>
      <dgm:spPr/>
      <dgm:t>
        <a:bodyPr/>
        <a:lstStyle/>
        <a:p>
          <a:pPr algn="r"/>
          <a:r>
            <a:rPr lang="en-US" sz="1200" b="0" dirty="0"/>
            <a:t>Performance</a:t>
          </a:r>
        </a:p>
      </dgm:t>
    </dgm:pt>
    <dgm:pt modelId="{0FEAED59-20C3-4FFC-84EC-AD5E09D990E6}" type="parTrans" cxnId="{4C2C33FF-F3C0-4D08-92A3-1064ADAACEC8}">
      <dgm:prSet/>
      <dgm:spPr/>
      <dgm:t>
        <a:bodyPr/>
        <a:lstStyle/>
        <a:p>
          <a:endParaRPr lang="en-US"/>
        </a:p>
      </dgm:t>
    </dgm:pt>
    <dgm:pt modelId="{13AA1F55-1701-40C1-BB5F-3E66EAF16EDC}" type="sibTrans" cxnId="{4C2C33FF-F3C0-4D08-92A3-1064ADAACEC8}">
      <dgm:prSet/>
      <dgm:spPr/>
      <dgm:t>
        <a:bodyPr/>
        <a:lstStyle/>
        <a:p>
          <a:endParaRPr lang="en-US"/>
        </a:p>
      </dgm:t>
    </dgm:pt>
    <dgm:pt modelId="{8F5FA176-1EB7-4C1D-8E48-E13A715E045F}">
      <dgm:prSet phldrT="[Text]" custT="1"/>
      <dgm:spPr/>
      <dgm:t>
        <a:bodyPr/>
        <a:lstStyle/>
        <a:p>
          <a:pPr algn="r"/>
          <a:r>
            <a:rPr lang="en-US" sz="1200" b="0" dirty="0"/>
            <a:t>Change management</a:t>
          </a:r>
        </a:p>
      </dgm:t>
    </dgm:pt>
    <dgm:pt modelId="{A40B48BC-2A22-4647-AAB4-45ED89799D65}" type="parTrans" cxnId="{33B2F496-5227-4E70-A13A-ABE581B76186}">
      <dgm:prSet/>
      <dgm:spPr/>
      <dgm:t>
        <a:bodyPr/>
        <a:lstStyle/>
        <a:p>
          <a:endParaRPr lang="en-US"/>
        </a:p>
      </dgm:t>
    </dgm:pt>
    <dgm:pt modelId="{FB2DF32D-FD2B-4394-AFBB-94D6DF2394F9}" type="sibTrans" cxnId="{33B2F496-5227-4E70-A13A-ABE581B76186}">
      <dgm:prSet/>
      <dgm:spPr/>
      <dgm:t>
        <a:bodyPr/>
        <a:lstStyle/>
        <a:p>
          <a:endParaRPr lang="en-US"/>
        </a:p>
      </dgm:t>
    </dgm:pt>
    <dgm:pt modelId="{43D25C85-90BD-4FE9-8682-0B6FB1DF61BD}">
      <dgm:prSet phldrT="[Text]" custT="1"/>
      <dgm:spPr/>
      <dgm:t>
        <a:bodyPr/>
        <a:lstStyle/>
        <a:p>
          <a:r>
            <a:rPr lang="en-ZA" sz="1200" b="0" dirty="0"/>
            <a:t>Enterprise Risk management</a:t>
          </a:r>
          <a:endParaRPr lang="en-US" sz="1200" b="0" dirty="0"/>
        </a:p>
      </dgm:t>
    </dgm:pt>
    <dgm:pt modelId="{21B85C42-7A89-4834-806E-367131EB34EA}" type="parTrans" cxnId="{D45851AA-F4E4-4A46-84FB-2A03FF898CEB}">
      <dgm:prSet/>
      <dgm:spPr/>
      <dgm:t>
        <a:bodyPr/>
        <a:lstStyle/>
        <a:p>
          <a:endParaRPr lang="en-US"/>
        </a:p>
      </dgm:t>
    </dgm:pt>
    <dgm:pt modelId="{AE543F32-FF25-4CCE-9D50-8D6D49AE7CE8}" type="sibTrans" cxnId="{D45851AA-F4E4-4A46-84FB-2A03FF898CEB}">
      <dgm:prSet/>
      <dgm:spPr/>
      <dgm:t>
        <a:bodyPr/>
        <a:lstStyle/>
        <a:p>
          <a:endParaRPr lang="en-US"/>
        </a:p>
      </dgm:t>
    </dgm:pt>
    <dgm:pt modelId="{DD7223B1-1CC5-4E8D-8AC4-AB6C934A54AA}">
      <dgm:prSet phldrT="[Text]" custT="1"/>
      <dgm:spPr/>
      <dgm:t>
        <a:bodyPr/>
        <a:lstStyle/>
        <a:p>
          <a:r>
            <a:rPr lang="en-ZA" sz="1200" b="0" dirty="0"/>
            <a:t>Auditing </a:t>
          </a:r>
          <a:endParaRPr lang="en-US" sz="1200" b="0" dirty="0"/>
        </a:p>
      </dgm:t>
    </dgm:pt>
    <dgm:pt modelId="{2DDCC1A9-5397-49FE-A9B9-FAF6F7F866BC}" type="parTrans" cxnId="{C61DB100-F113-49D7-8FD8-759A705EFC16}">
      <dgm:prSet/>
      <dgm:spPr/>
      <dgm:t>
        <a:bodyPr/>
        <a:lstStyle/>
        <a:p>
          <a:endParaRPr lang="en-US"/>
        </a:p>
      </dgm:t>
    </dgm:pt>
    <dgm:pt modelId="{39A619D2-A68B-4CA1-A7B8-5368BAB316EA}" type="sibTrans" cxnId="{C61DB100-F113-49D7-8FD8-759A705EFC16}">
      <dgm:prSet/>
      <dgm:spPr/>
      <dgm:t>
        <a:bodyPr/>
        <a:lstStyle/>
        <a:p>
          <a:endParaRPr lang="en-US"/>
        </a:p>
      </dgm:t>
    </dgm:pt>
    <dgm:pt modelId="{3D51632C-3714-427D-B795-6F566AC11F9A}">
      <dgm:prSet phldrT="[Text]" custT="1"/>
      <dgm:spPr/>
      <dgm:t>
        <a:bodyPr/>
        <a:lstStyle/>
        <a:p>
          <a:r>
            <a:rPr lang="en-US" sz="1200" b="0" dirty="0"/>
            <a:t>Asset Management</a:t>
          </a:r>
        </a:p>
      </dgm:t>
    </dgm:pt>
    <dgm:pt modelId="{E86A2BEE-1CF9-433E-850D-B164BA1CF3C2}" type="parTrans" cxnId="{340D9DE0-7A76-4E5D-BE9A-661863C9F89D}">
      <dgm:prSet/>
      <dgm:spPr/>
      <dgm:t>
        <a:bodyPr/>
        <a:lstStyle/>
        <a:p>
          <a:endParaRPr lang="en-US"/>
        </a:p>
      </dgm:t>
    </dgm:pt>
    <dgm:pt modelId="{C2B50F67-2E62-492F-A0D8-3582C87E655A}" type="sibTrans" cxnId="{340D9DE0-7A76-4E5D-BE9A-661863C9F89D}">
      <dgm:prSet/>
      <dgm:spPr/>
      <dgm:t>
        <a:bodyPr/>
        <a:lstStyle/>
        <a:p>
          <a:endParaRPr lang="en-US"/>
        </a:p>
      </dgm:t>
    </dgm:pt>
    <dgm:pt modelId="{87DB19A4-F78C-4C6D-A4DD-803B103A3D2C}">
      <dgm:prSet phldrT="[Text]" custT="1"/>
      <dgm:spPr/>
      <dgm:t>
        <a:bodyPr/>
        <a:lstStyle/>
        <a:p>
          <a:r>
            <a:rPr lang="en-US" sz="1200" b="0" dirty="0"/>
            <a:t>Fleet Management</a:t>
          </a:r>
        </a:p>
      </dgm:t>
    </dgm:pt>
    <dgm:pt modelId="{A3A094A6-C8DC-4C3B-8103-966B8EDEDBCF}" type="parTrans" cxnId="{44111B33-D345-441D-B645-555E2B5B08C1}">
      <dgm:prSet/>
      <dgm:spPr/>
      <dgm:t>
        <a:bodyPr/>
        <a:lstStyle/>
        <a:p>
          <a:endParaRPr lang="en-US"/>
        </a:p>
      </dgm:t>
    </dgm:pt>
    <dgm:pt modelId="{6323F290-D449-43E2-AE21-B4A2CE271474}" type="sibTrans" cxnId="{44111B33-D345-441D-B645-555E2B5B08C1}">
      <dgm:prSet/>
      <dgm:spPr/>
      <dgm:t>
        <a:bodyPr/>
        <a:lstStyle/>
        <a:p>
          <a:endParaRPr lang="en-US"/>
        </a:p>
      </dgm:t>
    </dgm:pt>
    <dgm:pt modelId="{5EACBB78-571D-4310-B300-47A3A1A7BB5F}">
      <dgm:prSet phldrT="[Text]"/>
      <dgm:spPr/>
      <dgm:t>
        <a:bodyPr/>
        <a:lstStyle/>
        <a:p>
          <a:pPr algn="r"/>
          <a:r>
            <a:rPr lang="en-US" b="0" dirty="0"/>
            <a:t>Monitoring</a:t>
          </a:r>
        </a:p>
      </dgm:t>
    </dgm:pt>
    <dgm:pt modelId="{6D91FFDD-913A-40C9-8580-83343FD0E9CC}" type="sibTrans" cxnId="{6BF74420-366E-4F29-B6B5-5EFF05B6EC31}">
      <dgm:prSet/>
      <dgm:spPr/>
      <dgm:t>
        <a:bodyPr/>
        <a:lstStyle/>
        <a:p>
          <a:endParaRPr lang="en-US">
            <a:solidFill>
              <a:schemeClr val="accent1">
                <a:lumMod val="50000"/>
              </a:schemeClr>
            </a:solidFill>
          </a:endParaRPr>
        </a:p>
      </dgm:t>
    </dgm:pt>
    <dgm:pt modelId="{1D80CAA4-4DE5-4AF9-952F-2ADAD7A89B34}" type="parTrans" cxnId="{6BF74420-366E-4F29-B6B5-5EFF05B6EC31}">
      <dgm:prSet/>
      <dgm:spPr/>
      <dgm:t>
        <a:bodyPr/>
        <a:lstStyle/>
        <a:p>
          <a:endParaRPr lang="en-US">
            <a:solidFill>
              <a:schemeClr val="accent1">
                <a:lumMod val="50000"/>
              </a:schemeClr>
            </a:solidFill>
          </a:endParaRPr>
        </a:p>
      </dgm:t>
    </dgm:pt>
    <dgm:pt modelId="{BEEA5A7B-2AA8-4CC5-9905-44C8D5476F33}" type="pres">
      <dgm:prSet presAssocID="{3F187D05-CCC4-4B8C-9826-D288D069211F}" presName="cycleMatrixDiagram" presStyleCnt="0">
        <dgm:presLayoutVars>
          <dgm:chMax val="1"/>
          <dgm:dir/>
          <dgm:animLvl val="lvl"/>
          <dgm:resizeHandles val="exact"/>
        </dgm:presLayoutVars>
      </dgm:prSet>
      <dgm:spPr/>
      <dgm:t>
        <a:bodyPr/>
        <a:lstStyle/>
        <a:p>
          <a:endParaRPr lang="en-US"/>
        </a:p>
      </dgm:t>
    </dgm:pt>
    <dgm:pt modelId="{A17886A5-6EBE-4A59-8097-D1EEA6722B64}" type="pres">
      <dgm:prSet presAssocID="{3F187D05-CCC4-4B8C-9826-D288D069211F}" presName="children" presStyleCnt="0"/>
      <dgm:spPr/>
    </dgm:pt>
    <dgm:pt modelId="{9FDB3706-5E5C-4823-980E-76822AB38FC4}" type="pres">
      <dgm:prSet presAssocID="{3F187D05-CCC4-4B8C-9826-D288D069211F}" presName="child1group" presStyleCnt="0"/>
      <dgm:spPr/>
    </dgm:pt>
    <dgm:pt modelId="{E13B25F8-7A97-44A6-A27B-B9A4F1BB8322}" type="pres">
      <dgm:prSet presAssocID="{3F187D05-CCC4-4B8C-9826-D288D069211F}" presName="child1" presStyleLbl="bgAcc1" presStyleIdx="0" presStyleCnt="4" custScaleX="174524" custScaleY="162176" custLinFactNeighborX="-11704" custLinFactNeighborY="18835"/>
      <dgm:spPr/>
      <dgm:t>
        <a:bodyPr/>
        <a:lstStyle/>
        <a:p>
          <a:endParaRPr lang="en-US"/>
        </a:p>
      </dgm:t>
    </dgm:pt>
    <dgm:pt modelId="{77424111-8BD5-418A-BE01-CA675189E6AF}" type="pres">
      <dgm:prSet presAssocID="{3F187D05-CCC4-4B8C-9826-D288D069211F}" presName="child1Text" presStyleLbl="bgAcc1" presStyleIdx="0" presStyleCnt="4">
        <dgm:presLayoutVars>
          <dgm:bulletEnabled val="1"/>
        </dgm:presLayoutVars>
      </dgm:prSet>
      <dgm:spPr/>
      <dgm:t>
        <a:bodyPr/>
        <a:lstStyle/>
        <a:p>
          <a:endParaRPr lang="en-US"/>
        </a:p>
      </dgm:t>
    </dgm:pt>
    <dgm:pt modelId="{E7E25BF3-45F2-4743-B9D5-9C5EB8FF912F}" type="pres">
      <dgm:prSet presAssocID="{3F187D05-CCC4-4B8C-9826-D288D069211F}" presName="child2group" presStyleCnt="0"/>
      <dgm:spPr/>
    </dgm:pt>
    <dgm:pt modelId="{123F6DB2-9833-4081-B930-A1128B77883E}" type="pres">
      <dgm:prSet presAssocID="{3F187D05-CCC4-4B8C-9826-D288D069211F}" presName="child2" presStyleLbl="bgAcc1" presStyleIdx="1" presStyleCnt="4" custScaleX="177110" custScaleY="150880" custLinFactNeighborX="9747" custLinFactNeighborY="13187"/>
      <dgm:spPr/>
      <dgm:t>
        <a:bodyPr/>
        <a:lstStyle/>
        <a:p>
          <a:endParaRPr lang="en-US"/>
        </a:p>
      </dgm:t>
    </dgm:pt>
    <dgm:pt modelId="{F2733973-5DDF-4EF8-9FF8-C15560C2B880}" type="pres">
      <dgm:prSet presAssocID="{3F187D05-CCC4-4B8C-9826-D288D069211F}" presName="child2Text" presStyleLbl="bgAcc1" presStyleIdx="1" presStyleCnt="4">
        <dgm:presLayoutVars>
          <dgm:bulletEnabled val="1"/>
        </dgm:presLayoutVars>
      </dgm:prSet>
      <dgm:spPr/>
      <dgm:t>
        <a:bodyPr/>
        <a:lstStyle/>
        <a:p>
          <a:endParaRPr lang="en-US"/>
        </a:p>
      </dgm:t>
    </dgm:pt>
    <dgm:pt modelId="{7A9F40ED-1E27-4E9E-A564-BE4A794E9928}" type="pres">
      <dgm:prSet presAssocID="{3F187D05-CCC4-4B8C-9826-D288D069211F}" presName="child3group" presStyleCnt="0"/>
      <dgm:spPr/>
    </dgm:pt>
    <dgm:pt modelId="{7E187FBC-C11F-434B-8B8E-50FC912D9642}" type="pres">
      <dgm:prSet presAssocID="{3F187D05-CCC4-4B8C-9826-D288D069211F}" presName="child3" presStyleLbl="bgAcc1" presStyleIdx="2" presStyleCnt="4" custScaleX="169732" custScaleY="120600" custLinFactNeighborX="16680" custLinFactNeighborY="1416"/>
      <dgm:spPr/>
      <dgm:t>
        <a:bodyPr/>
        <a:lstStyle/>
        <a:p>
          <a:endParaRPr lang="en-US"/>
        </a:p>
      </dgm:t>
    </dgm:pt>
    <dgm:pt modelId="{894B3DC7-4D6E-422B-9A14-BE39D843A31D}" type="pres">
      <dgm:prSet presAssocID="{3F187D05-CCC4-4B8C-9826-D288D069211F}" presName="child3Text" presStyleLbl="bgAcc1" presStyleIdx="2" presStyleCnt="4">
        <dgm:presLayoutVars>
          <dgm:bulletEnabled val="1"/>
        </dgm:presLayoutVars>
      </dgm:prSet>
      <dgm:spPr/>
      <dgm:t>
        <a:bodyPr/>
        <a:lstStyle/>
        <a:p>
          <a:endParaRPr lang="en-US"/>
        </a:p>
      </dgm:t>
    </dgm:pt>
    <dgm:pt modelId="{AE16FA02-C045-4532-B93D-D356ABE9059E}" type="pres">
      <dgm:prSet presAssocID="{3F187D05-CCC4-4B8C-9826-D288D069211F}" presName="child4group" presStyleCnt="0"/>
      <dgm:spPr/>
    </dgm:pt>
    <dgm:pt modelId="{F0D8B7E9-783F-4770-8A7D-0E388754CAC4}" type="pres">
      <dgm:prSet presAssocID="{3F187D05-CCC4-4B8C-9826-D288D069211F}" presName="child4" presStyleLbl="bgAcc1" presStyleIdx="3" presStyleCnt="4" custScaleX="171050" custScaleY="117376" custLinFactNeighborX="-12664" custLinFactNeighborY="1316"/>
      <dgm:spPr/>
      <dgm:t>
        <a:bodyPr/>
        <a:lstStyle/>
        <a:p>
          <a:endParaRPr lang="en-US"/>
        </a:p>
      </dgm:t>
    </dgm:pt>
    <dgm:pt modelId="{8CB600F6-E5DD-44B5-85C0-030EE3777539}" type="pres">
      <dgm:prSet presAssocID="{3F187D05-CCC4-4B8C-9826-D288D069211F}" presName="child4Text" presStyleLbl="bgAcc1" presStyleIdx="3" presStyleCnt="4">
        <dgm:presLayoutVars>
          <dgm:bulletEnabled val="1"/>
        </dgm:presLayoutVars>
      </dgm:prSet>
      <dgm:spPr/>
      <dgm:t>
        <a:bodyPr/>
        <a:lstStyle/>
        <a:p>
          <a:endParaRPr lang="en-US"/>
        </a:p>
      </dgm:t>
    </dgm:pt>
    <dgm:pt modelId="{E18DFE56-31A8-4075-B926-0050C517C4A1}" type="pres">
      <dgm:prSet presAssocID="{3F187D05-CCC4-4B8C-9826-D288D069211F}" presName="childPlaceholder" presStyleCnt="0"/>
      <dgm:spPr/>
    </dgm:pt>
    <dgm:pt modelId="{2B70DD5A-A6E2-4ACE-887F-84FC8854CA06}" type="pres">
      <dgm:prSet presAssocID="{3F187D05-CCC4-4B8C-9826-D288D069211F}" presName="circle" presStyleCnt="0"/>
      <dgm:spPr/>
    </dgm:pt>
    <dgm:pt modelId="{A0DF0CFD-5BB6-45F4-A5C7-9D7762556D16}" type="pres">
      <dgm:prSet presAssocID="{3F187D05-CCC4-4B8C-9826-D288D069211F}" presName="quadrant1" presStyleLbl="node1" presStyleIdx="0" presStyleCnt="4" custScaleX="97437" custScaleY="88552" custLinFactNeighborX="-4592" custLinFactNeighborY="9184">
        <dgm:presLayoutVars>
          <dgm:chMax val="1"/>
          <dgm:bulletEnabled val="1"/>
        </dgm:presLayoutVars>
      </dgm:prSet>
      <dgm:spPr/>
      <dgm:t>
        <a:bodyPr/>
        <a:lstStyle/>
        <a:p>
          <a:endParaRPr lang="en-US"/>
        </a:p>
      </dgm:t>
    </dgm:pt>
    <dgm:pt modelId="{F4F77B43-C4DA-472E-9E4D-A3A3E3DF43D0}" type="pres">
      <dgm:prSet presAssocID="{3F187D05-CCC4-4B8C-9826-D288D069211F}" presName="quadrant2" presStyleLbl="node1" presStyleIdx="1" presStyleCnt="4" custScaleX="86250" custScaleY="88552" custLinFactNeighborX="-9185" custLinFactNeighborY="9184">
        <dgm:presLayoutVars>
          <dgm:chMax val="1"/>
          <dgm:bulletEnabled val="1"/>
        </dgm:presLayoutVars>
      </dgm:prSet>
      <dgm:spPr/>
      <dgm:t>
        <a:bodyPr/>
        <a:lstStyle/>
        <a:p>
          <a:endParaRPr lang="en-US"/>
        </a:p>
      </dgm:t>
    </dgm:pt>
    <dgm:pt modelId="{9F7807AD-4772-45DA-8C0F-225CC34BC381}" type="pres">
      <dgm:prSet presAssocID="{3F187D05-CCC4-4B8C-9826-D288D069211F}" presName="quadrant3" presStyleLbl="node1" presStyleIdx="2" presStyleCnt="4" custScaleX="88252" custScaleY="78771" custLinFactNeighborX="-9184" custLinFactNeighborY="-1">
        <dgm:presLayoutVars>
          <dgm:chMax val="1"/>
          <dgm:bulletEnabled val="1"/>
        </dgm:presLayoutVars>
      </dgm:prSet>
      <dgm:spPr/>
      <dgm:t>
        <a:bodyPr/>
        <a:lstStyle/>
        <a:p>
          <a:endParaRPr lang="en-US"/>
        </a:p>
      </dgm:t>
    </dgm:pt>
    <dgm:pt modelId="{1E7813EA-B5A6-4DF1-911F-241FA39FDA37}" type="pres">
      <dgm:prSet presAssocID="{3F187D05-CCC4-4B8C-9826-D288D069211F}" presName="quadrant4" presStyleLbl="node1" presStyleIdx="3" presStyleCnt="4" custScaleX="97437" custScaleY="78769" custLinFactNeighborX="-4592" custLinFactNeighborY="702">
        <dgm:presLayoutVars>
          <dgm:chMax val="1"/>
          <dgm:bulletEnabled val="1"/>
        </dgm:presLayoutVars>
      </dgm:prSet>
      <dgm:spPr/>
      <dgm:t>
        <a:bodyPr/>
        <a:lstStyle/>
        <a:p>
          <a:endParaRPr lang="en-US"/>
        </a:p>
      </dgm:t>
    </dgm:pt>
    <dgm:pt modelId="{A286F6F3-97E3-456D-8A0A-27D16750D729}" type="pres">
      <dgm:prSet presAssocID="{3F187D05-CCC4-4B8C-9826-D288D069211F}" presName="quadrantPlaceholder" presStyleCnt="0"/>
      <dgm:spPr/>
    </dgm:pt>
    <dgm:pt modelId="{D67BF8C1-E932-4EC5-8245-D6DC9560D4E5}" type="pres">
      <dgm:prSet presAssocID="{3F187D05-CCC4-4B8C-9826-D288D069211F}" presName="center1" presStyleLbl="fgShp" presStyleIdx="0" presStyleCnt="2"/>
      <dgm:spPr/>
    </dgm:pt>
    <dgm:pt modelId="{7FFD8257-7F5F-46E1-8336-2A55F6164F29}" type="pres">
      <dgm:prSet presAssocID="{3F187D05-CCC4-4B8C-9826-D288D069211F}" presName="center2" presStyleLbl="fgShp" presStyleIdx="1" presStyleCnt="2"/>
      <dgm:spPr/>
    </dgm:pt>
  </dgm:ptLst>
  <dgm:cxnLst>
    <dgm:cxn modelId="{061A833A-A8D8-4B7D-87CB-D1D203B6767F}" srcId="{33A7B1A8-6231-4147-BC7A-7EEF775521E6}" destId="{B48BA342-1CD0-4E07-A269-B9A47B09CC4C}" srcOrd="1" destOrd="0" parTransId="{C878D6A3-1D99-4A3A-A5AD-1AB1CBB99387}" sibTransId="{FC588931-B85C-40A6-90DD-73D31C22DB02}"/>
    <dgm:cxn modelId="{17036FED-6A91-4EC0-9A02-1E1BBC6DE7B6}" type="presOf" srcId="{2F8A206C-ACB3-439E-BA4A-E1F033347DEB}" destId="{F2733973-5DDF-4EF8-9FF8-C15560C2B880}" srcOrd="1" destOrd="0" presId="urn:microsoft.com/office/officeart/2005/8/layout/cycle4"/>
    <dgm:cxn modelId="{79441B5C-4E71-4B53-A4F6-119FD0B84A70}" type="presOf" srcId="{0325E703-ECAB-4756-9467-8EBF5402D8B6}" destId="{F2733973-5DDF-4EF8-9FF8-C15560C2B880}" srcOrd="1" destOrd="2" presId="urn:microsoft.com/office/officeart/2005/8/layout/cycle4"/>
    <dgm:cxn modelId="{51E16ED3-3590-4C4B-88DF-F9E3BD4898BD}" type="presOf" srcId="{DD7223B1-1CC5-4E8D-8AC4-AB6C934A54AA}" destId="{E13B25F8-7A97-44A6-A27B-B9A4F1BB8322}" srcOrd="0" destOrd="2" presId="urn:microsoft.com/office/officeart/2005/8/layout/cycle4"/>
    <dgm:cxn modelId="{F56DBDDF-EDB8-4CBF-AA77-E535DCC3866D}" srcId="{C968B5BC-EEA1-4D1D-8B4D-2292992E2C6F}" destId="{6658EF56-C0CC-4977-9C32-F84B9DFDA1C6}" srcOrd="0" destOrd="0" parTransId="{BC05E6E9-25A9-49DB-A4A8-1B9F2CDB8D55}" sibTransId="{C2459832-15FF-4A0F-8E42-3E4DFD00E852}"/>
    <dgm:cxn modelId="{05E9E16C-B549-4798-B798-75796D68C779}" type="presOf" srcId="{74F6718C-8BCD-49CB-9C4F-63C9C188622B}" destId="{1E7813EA-B5A6-4DF1-911F-241FA39FDA37}" srcOrd="0" destOrd="0" presId="urn:microsoft.com/office/officeart/2005/8/layout/cycle4"/>
    <dgm:cxn modelId="{54A0C23C-FF5B-467D-86E9-AE9D8580707D}" type="presOf" srcId="{B8C76B47-0A0F-4AFC-B3E4-E4F7A24E776B}" destId="{8CB600F6-E5DD-44B5-85C0-030EE3777539}" srcOrd="1" destOrd="2" presId="urn:microsoft.com/office/officeart/2005/8/layout/cycle4"/>
    <dgm:cxn modelId="{F0408816-32E0-4C7F-84E5-6CE18DFB6584}" type="presOf" srcId="{2F8A206C-ACB3-439E-BA4A-E1F033347DEB}" destId="{123F6DB2-9833-4081-B930-A1128B77883E}" srcOrd="0" destOrd="0" presId="urn:microsoft.com/office/officeart/2005/8/layout/cycle4"/>
    <dgm:cxn modelId="{C0A43408-2D23-498A-8B95-AA2E65874A35}" srcId="{74F6718C-8BCD-49CB-9C4F-63C9C188622B}" destId="{B8C76B47-0A0F-4AFC-B3E4-E4F7A24E776B}" srcOrd="2" destOrd="0" parTransId="{05B48158-25DB-470F-AD24-063AD30B92CE}" sibTransId="{B0A5491C-94FD-4D87-9149-805A7C435B96}"/>
    <dgm:cxn modelId="{977DBEAC-D902-4817-B5F8-34B5C0CE57D1}" srcId="{33A7B1A8-6231-4147-BC7A-7EEF775521E6}" destId="{920CD6DB-0733-4918-88FB-B012FFF7F705}" srcOrd="3" destOrd="0" parTransId="{7CCD85AC-8634-4823-BD32-CCB645E8E0A5}" sibTransId="{10CE6858-E617-450A-86B9-CAE2A1D43604}"/>
    <dgm:cxn modelId="{5DB70C1B-0F71-40E3-8F15-C2120F647B07}" type="presOf" srcId="{DD7223B1-1CC5-4E8D-8AC4-AB6C934A54AA}" destId="{77424111-8BD5-418A-BE01-CA675189E6AF}" srcOrd="1" destOrd="2" presId="urn:microsoft.com/office/officeart/2005/8/layout/cycle4"/>
    <dgm:cxn modelId="{08668106-CD5E-477C-96D1-9418550392FF}" srcId="{74F6718C-8BCD-49CB-9C4F-63C9C188622B}" destId="{5B9CC56F-14EF-4895-9464-FE1EBB9F519C}" srcOrd="0" destOrd="0" parTransId="{1993C46A-C470-4FC1-A3CC-D9BD9F51EADD}" sibTransId="{231C5594-3B0B-48EB-85F0-85DA507B0F71}"/>
    <dgm:cxn modelId="{A83C78D6-DFAC-40C2-990C-372FB27307C5}" type="presOf" srcId="{5B9CC56F-14EF-4895-9464-FE1EBB9F519C}" destId="{F0D8B7E9-783F-4770-8A7D-0E388754CAC4}" srcOrd="0" destOrd="0" presId="urn:microsoft.com/office/officeart/2005/8/layout/cycle4"/>
    <dgm:cxn modelId="{16AC2960-976E-4BD2-8A9D-E19F958CE28B}" srcId="{43087927-7F1F-4F15-AAE1-FC21255F8233}" destId="{2F8A206C-ACB3-439E-BA4A-E1F033347DEB}" srcOrd="0" destOrd="0" parTransId="{578FE2F2-739E-4B53-A894-4B937C08BB60}" sibTransId="{0581FE69-DA32-45BF-BA04-15C2C5A7AAD5}"/>
    <dgm:cxn modelId="{77B178EE-6CEA-4163-9DEB-4042C10C6992}" srcId="{3F187D05-CCC4-4B8C-9826-D288D069211F}" destId="{4E9BEE8F-DE0E-4C7C-9E51-AB2A8F8B295F}" srcOrd="4" destOrd="0" parTransId="{9100BD5E-3DDD-41A5-B9E2-421D6BEC6B64}" sibTransId="{B25C220A-C9DB-4857-BBC9-7ED745B03CD3}"/>
    <dgm:cxn modelId="{6A218BF7-96D7-46E9-83BF-86E4D044E61F}" type="presOf" srcId="{8F5FA176-1EB7-4C1D-8E48-E13A715E045F}" destId="{7E187FBC-C11F-434B-8B8E-50FC912D9642}" srcOrd="0" destOrd="4" presId="urn:microsoft.com/office/officeart/2005/8/layout/cycle4"/>
    <dgm:cxn modelId="{6074AA20-9A7C-46E2-809A-EA2C4A119CEE}" srcId="{33A7B1A8-6231-4147-BC7A-7EEF775521E6}" destId="{A21C29EB-A24D-4AAB-9510-7581130FDD2C}" srcOrd="0" destOrd="0" parTransId="{258A4F18-CD93-440D-9375-1E0DAE6B1347}" sibTransId="{6F542D46-CA0F-431D-AA0A-77CF0B7D3517}"/>
    <dgm:cxn modelId="{CF7F43D6-C012-4E24-AC3B-91B89F7389D8}" type="presOf" srcId="{A3C453BD-EC53-4F73-A446-3D1595CB6A10}" destId="{8CB600F6-E5DD-44B5-85C0-030EE3777539}" srcOrd="1" destOrd="1" presId="urn:microsoft.com/office/officeart/2005/8/layout/cycle4"/>
    <dgm:cxn modelId="{65FC7A15-0F4F-445E-9FEC-6EA117C8D023}" type="presOf" srcId="{43087927-7F1F-4F15-AAE1-FC21255F8233}" destId="{F4F77B43-C4DA-472E-9E4D-A3A3E3DF43D0}" srcOrd="0" destOrd="0" presId="urn:microsoft.com/office/officeart/2005/8/layout/cycle4"/>
    <dgm:cxn modelId="{02BF5868-51CB-4A10-8EAC-AA0A2CADE859}" type="presOf" srcId="{F43465E4-3AC1-4BDB-9BF5-66347B37D2A7}" destId="{F2733973-5DDF-4EF8-9FF8-C15560C2B880}" srcOrd="1" destOrd="4" presId="urn:microsoft.com/office/officeart/2005/8/layout/cycle4"/>
    <dgm:cxn modelId="{02D80B1C-3C8C-4AB9-B1A5-8AD1DAA2BDA6}" type="presOf" srcId="{A21C29EB-A24D-4AAB-9510-7581130FDD2C}" destId="{894B3DC7-4D6E-422B-9A14-BE39D843A31D}" srcOrd="1" destOrd="0" presId="urn:microsoft.com/office/officeart/2005/8/layout/cycle4"/>
    <dgm:cxn modelId="{B44A1311-BA58-4C4D-B8D2-9561AABDFC95}" type="presOf" srcId="{43D25C85-90BD-4FE9-8682-0B6FB1DF61BD}" destId="{E13B25F8-7A97-44A6-A27B-B9A4F1BB8322}" srcOrd="0" destOrd="1" presId="urn:microsoft.com/office/officeart/2005/8/layout/cycle4"/>
    <dgm:cxn modelId="{43C684AE-619E-4618-BD78-44EC97E63187}" type="presOf" srcId="{68D29572-AB1C-4051-8A7D-BE1125DCB0F6}" destId="{894B3DC7-4D6E-422B-9A14-BE39D843A31D}" srcOrd="1" destOrd="2" presId="urn:microsoft.com/office/officeart/2005/8/layout/cycle4"/>
    <dgm:cxn modelId="{868E3CD0-37DB-4A0B-A275-8FC13F23C703}" type="presOf" srcId="{B48BA342-1CD0-4E07-A269-B9A47B09CC4C}" destId="{894B3DC7-4D6E-422B-9A14-BE39D843A31D}" srcOrd="1" destOrd="1" presId="urn:microsoft.com/office/officeart/2005/8/layout/cycle4"/>
    <dgm:cxn modelId="{77EC4E34-8C31-456A-946B-E09875F93BAC}" type="presOf" srcId="{0325E703-ECAB-4756-9467-8EBF5402D8B6}" destId="{123F6DB2-9833-4081-B930-A1128B77883E}" srcOrd="0" destOrd="2" presId="urn:microsoft.com/office/officeart/2005/8/layout/cycle4"/>
    <dgm:cxn modelId="{B289DAA4-926D-4935-BF3E-6F8749634725}" srcId="{3F187D05-CCC4-4B8C-9826-D288D069211F}" destId="{74F6718C-8BCD-49CB-9C4F-63C9C188622B}" srcOrd="3" destOrd="0" parTransId="{16721E6E-A1D5-41D3-9C82-539E30E4761A}" sibTransId="{641ECB09-4399-4E85-9186-F07AF2A5C37F}"/>
    <dgm:cxn modelId="{5A330A16-41FE-42F2-9FD9-AC0C102CDD75}" srcId="{43087927-7F1F-4F15-AAE1-FC21255F8233}" destId="{0325E703-ECAB-4756-9467-8EBF5402D8B6}" srcOrd="2" destOrd="0" parTransId="{9D1D834A-E5FA-4DA2-994E-79CFAFB64D79}" sibTransId="{6365C123-0902-449B-8DD6-B6C08535A39C}"/>
    <dgm:cxn modelId="{0BD4A40E-6B8E-4013-8E3C-900E51CE99F8}" srcId="{74F6718C-8BCD-49CB-9C4F-63C9C188622B}" destId="{A3C453BD-EC53-4F73-A446-3D1595CB6A10}" srcOrd="1" destOrd="0" parTransId="{56DEEC37-7633-4190-A781-A3CBED534A74}" sibTransId="{EFD400BE-385F-42E2-9CD5-F89BA9F4B9B5}"/>
    <dgm:cxn modelId="{26A18ED0-E56D-4468-9CA0-DC4EC01C8963}" srcId="{43087927-7F1F-4F15-AAE1-FC21255F8233}" destId="{8540CC77-8C48-48F7-8C9D-41FEEA183465}" srcOrd="1" destOrd="0" parTransId="{FDB11E20-9665-49E1-A3BF-234F89059B08}" sibTransId="{9BEEB750-C541-4299-B35F-12098D4702A6}"/>
    <dgm:cxn modelId="{D3CDF00D-02D9-4935-93D0-F91B52418444}" srcId="{43087927-7F1F-4F15-AAE1-FC21255F8233}" destId="{F43465E4-3AC1-4BDB-9BF5-66347B37D2A7}" srcOrd="4" destOrd="0" parTransId="{96CB84DD-B614-4F48-910D-CA861CD373D7}" sibTransId="{E23479E6-C92B-414F-AFF2-5467D1481ED5}"/>
    <dgm:cxn modelId="{069BD5CF-D8BE-419B-8698-3DCA0EDFF073}" type="presOf" srcId="{5EACBB78-571D-4310-B300-47A3A1A7BB5F}" destId="{F2733973-5DDF-4EF8-9FF8-C15560C2B880}" srcOrd="1" destOrd="3" presId="urn:microsoft.com/office/officeart/2005/8/layout/cycle4"/>
    <dgm:cxn modelId="{4C2C33FF-F3C0-4D08-92A3-1064ADAACEC8}" srcId="{33A7B1A8-6231-4147-BC7A-7EEF775521E6}" destId="{68D29572-AB1C-4051-8A7D-BE1125DCB0F6}" srcOrd="2" destOrd="0" parTransId="{0FEAED59-20C3-4FFC-84EC-AD5E09D990E6}" sibTransId="{13AA1F55-1701-40C1-BB5F-3E66EAF16EDC}"/>
    <dgm:cxn modelId="{FA554A9C-4397-4BC5-A743-D35A3171C539}" type="presOf" srcId="{6658EF56-C0CC-4977-9C32-F84B9DFDA1C6}" destId="{E13B25F8-7A97-44A6-A27B-B9A4F1BB8322}" srcOrd="0" destOrd="0" presId="urn:microsoft.com/office/officeart/2005/8/layout/cycle4"/>
    <dgm:cxn modelId="{5A986E24-3E6C-48ED-858E-0189B98DC782}" type="presOf" srcId="{87DB19A4-F78C-4C6D-A4DD-803B103A3D2C}" destId="{77424111-8BD5-418A-BE01-CA675189E6AF}" srcOrd="1" destOrd="4" presId="urn:microsoft.com/office/officeart/2005/8/layout/cycle4"/>
    <dgm:cxn modelId="{A7A360FB-BE91-4695-91EA-F80377AFCDC5}" type="presOf" srcId="{920CD6DB-0733-4918-88FB-B012FFF7F705}" destId="{7E187FBC-C11F-434B-8B8E-50FC912D9642}" srcOrd="0" destOrd="3" presId="urn:microsoft.com/office/officeart/2005/8/layout/cycle4"/>
    <dgm:cxn modelId="{4F08D2E4-DA3C-49CB-A2D9-6DF800B0CEA1}" type="presOf" srcId="{C968B5BC-EEA1-4D1D-8B4D-2292992E2C6F}" destId="{A0DF0CFD-5BB6-45F4-A5C7-9D7762556D16}" srcOrd="0" destOrd="0" presId="urn:microsoft.com/office/officeart/2005/8/layout/cycle4"/>
    <dgm:cxn modelId="{BA6AFC00-F8E5-4F9B-AF34-98C6E2716E64}" type="presOf" srcId="{3F187D05-CCC4-4B8C-9826-D288D069211F}" destId="{BEEA5A7B-2AA8-4CC5-9905-44C8D5476F33}" srcOrd="0" destOrd="0" presId="urn:microsoft.com/office/officeart/2005/8/layout/cycle4"/>
    <dgm:cxn modelId="{5BEF0846-6DB8-4DBE-8E87-A645AF32DDCE}" srcId="{3F187D05-CCC4-4B8C-9826-D288D069211F}" destId="{33A7B1A8-6231-4147-BC7A-7EEF775521E6}" srcOrd="2" destOrd="0" parTransId="{D70A3859-3571-45CE-81C4-1B5CEB926517}" sibTransId="{7E29A493-2214-4338-AAEA-E8D84DB70134}"/>
    <dgm:cxn modelId="{33B2F496-5227-4E70-A13A-ABE581B76186}" srcId="{33A7B1A8-6231-4147-BC7A-7EEF775521E6}" destId="{8F5FA176-1EB7-4C1D-8E48-E13A715E045F}" srcOrd="4" destOrd="0" parTransId="{A40B48BC-2A22-4647-AAB4-45ED89799D65}" sibTransId="{FB2DF32D-FD2B-4394-AFBB-94D6DF2394F9}"/>
    <dgm:cxn modelId="{EE8D5F14-9A4A-4C87-ACB0-0446516B8FF3}" type="presOf" srcId="{F43465E4-3AC1-4BDB-9BF5-66347B37D2A7}" destId="{123F6DB2-9833-4081-B930-A1128B77883E}" srcOrd="0" destOrd="4" presId="urn:microsoft.com/office/officeart/2005/8/layout/cycle4"/>
    <dgm:cxn modelId="{715AFDBE-FC30-48AB-9B82-41AC65E5A7C6}" type="presOf" srcId="{A21C29EB-A24D-4AAB-9510-7581130FDD2C}" destId="{7E187FBC-C11F-434B-8B8E-50FC912D9642}" srcOrd="0" destOrd="0" presId="urn:microsoft.com/office/officeart/2005/8/layout/cycle4"/>
    <dgm:cxn modelId="{9A6667A8-0E9E-4834-8007-54C017671960}" type="presOf" srcId="{3D51632C-3714-427D-B795-6F566AC11F9A}" destId="{E13B25F8-7A97-44A6-A27B-B9A4F1BB8322}" srcOrd="0" destOrd="3" presId="urn:microsoft.com/office/officeart/2005/8/layout/cycle4"/>
    <dgm:cxn modelId="{9D073C53-568A-4EAA-9504-77A2C3147D56}" type="presOf" srcId="{8540CC77-8C48-48F7-8C9D-41FEEA183465}" destId="{F2733973-5DDF-4EF8-9FF8-C15560C2B880}" srcOrd="1" destOrd="1" presId="urn:microsoft.com/office/officeart/2005/8/layout/cycle4"/>
    <dgm:cxn modelId="{C61DB100-F113-49D7-8FD8-759A705EFC16}" srcId="{C968B5BC-EEA1-4D1D-8B4D-2292992E2C6F}" destId="{DD7223B1-1CC5-4E8D-8AC4-AB6C934A54AA}" srcOrd="2" destOrd="0" parTransId="{2DDCC1A9-5397-49FE-A9B9-FAF6F7F866BC}" sibTransId="{39A619D2-A68B-4CA1-A7B8-5368BAB316EA}"/>
    <dgm:cxn modelId="{9AEA11E4-71FA-48C7-8706-973492D24381}" type="presOf" srcId="{920CD6DB-0733-4918-88FB-B012FFF7F705}" destId="{894B3DC7-4D6E-422B-9A14-BE39D843A31D}" srcOrd="1" destOrd="3" presId="urn:microsoft.com/office/officeart/2005/8/layout/cycle4"/>
    <dgm:cxn modelId="{494E9AEF-A506-4A9B-8653-06503F4257FB}" type="presOf" srcId="{6658EF56-C0CC-4977-9C32-F84B9DFDA1C6}" destId="{77424111-8BD5-418A-BE01-CA675189E6AF}" srcOrd="1" destOrd="0" presId="urn:microsoft.com/office/officeart/2005/8/layout/cycle4"/>
    <dgm:cxn modelId="{6BC741F5-3B9C-4BEE-8C02-DB519E88EDAB}" type="presOf" srcId="{3D51632C-3714-427D-B795-6F566AC11F9A}" destId="{77424111-8BD5-418A-BE01-CA675189E6AF}" srcOrd="1" destOrd="3" presId="urn:microsoft.com/office/officeart/2005/8/layout/cycle4"/>
    <dgm:cxn modelId="{D45851AA-F4E4-4A46-84FB-2A03FF898CEB}" srcId="{C968B5BC-EEA1-4D1D-8B4D-2292992E2C6F}" destId="{43D25C85-90BD-4FE9-8682-0B6FB1DF61BD}" srcOrd="1" destOrd="0" parTransId="{21B85C42-7A89-4834-806E-367131EB34EA}" sibTransId="{AE543F32-FF25-4CCE-9D50-8D6D49AE7CE8}"/>
    <dgm:cxn modelId="{2E3ACA04-149E-4C67-8B39-F749A4060BE9}" type="presOf" srcId="{87DB19A4-F78C-4C6D-A4DD-803B103A3D2C}" destId="{E13B25F8-7A97-44A6-A27B-B9A4F1BB8322}" srcOrd="0" destOrd="4" presId="urn:microsoft.com/office/officeart/2005/8/layout/cycle4"/>
    <dgm:cxn modelId="{B3D6B998-87F9-4ED6-926C-79D135D7A67D}" type="presOf" srcId="{8540CC77-8C48-48F7-8C9D-41FEEA183465}" destId="{123F6DB2-9833-4081-B930-A1128B77883E}" srcOrd="0" destOrd="1" presId="urn:microsoft.com/office/officeart/2005/8/layout/cycle4"/>
    <dgm:cxn modelId="{73DE7470-6095-4854-87FD-AEA73C55F112}" type="presOf" srcId="{B48BA342-1CD0-4E07-A269-B9A47B09CC4C}" destId="{7E187FBC-C11F-434B-8B8E-50FC912D9642}" srcOrd="0" destOrd="1" presId="urn:microsoft.com/office/officeart/2005/8/layout/cycle4"/>
    <dgm:cxn modelId="{44111B33-D345-441D-B645-555E2B5B08C1}" srcId="{C968B5BC-EEA1-4D1D-8B4D-2292992E2C6F}" destId="{87DB19A4-F78C-4C6D-A4DD-803B103A3D2C}" srcOrd="4" destOrd="0" parTransId="{A3A094A6-C8DC-4C3B-8103-966B8EDEDBCF}" sibTransId="{6323F290-D449-43E2-AE21-B4A2CE271474}"/>
    <dgm:cxn modelId="{342EC0BE-9CDC-4447-860E-811DAC3E5259}" type="presOf" srcId="{43D25C85-90BD-4FE9-8682-0B6FB1DF61BD}" destId="{77424111-8BD5-418A-BE01-CA675189E6AF}" srcOrd="1" destOrd="1" presId="urn:microsoft.com/office/officeart/2005/8/layout/cycle4"/>
    <dgm:cxn modelId="{0E6F70D6-1B90-476C-9EAF-F5913C94525C}" type="presOf" srcId="{8F5FA176-1EB7-4C1D-8E48-E13A715E045F}" destId="{894B3DC7-4D6E-422B-9A14-BE39D843A31D}" srcOrd="1" destOrd="4" presId="urn:microsoft.com/office/officeart/2005/8/layout/cycle4"/>
    <dgm:cxn modelId="{E1253D65-9E6D-4EE9-BA8A-ECE4CCB40489}" srcId="{3F187D05-CCC4-4B8C-9826-D288D069211F}" destId="{C968B5BC-EEA1-4D1D-8B4D-2292992E2C6F}" srcOrd="0" destOrd="0" parTransId="{ADC4351C-4249-41E7-B05A-D47492C3DF42}" sibTransId="{625B1D2A-94A9-433D-909E-81A4DC24F968}"/>
    <dgm:cxn modelId="{6D18D6BD-5887-4670-8ECC-16406659DEFC}" type="presOf" srcId="{68D29572-AB1C-4051-8A7D-BE1125DCB0F6}" destId="{7E187FBC-C11F-434B-8B8E-50FC912D9642}" srcOrd="0" destOrd="2" presId="urn:microsoft.com/office/officeart/2005/8/layout/cycle4"/>
    <dgm:cxn modelId="{012E0279-154B-41D7-924B-7069D223D6C3}" srcId="{3F187D05-CCC4-4B8C-9826-D288D069211F}" destId="{43087927-7F1F-4F15-AAE1-FC21255F8233}" srcOrd="1" destOrd="0" parTransId="{D6D54071-469A-4D7B-BC56-DC3FB78256C2}" sibTransId="{D93E5C2C-79D3-4A1C-848B-7B78716B9BEF}"/>
    <dgm:cxn modelId="{338250A4-694E-49CC-A05B-6DFB69A4AD89}" type="presOf" srcId="{33A7B1A8-6231-4147-BC7A-7EEF775521E6}" destId="{9F7807AD-4772-45DA-8C0F-225CC34BC381}" srcOrd="0" destOrd="0" presId="urn:microsoft.com/office/officeart/2005/8/layout/cycle4"/>
    <dgm:cxn modelId="{73FB8383-70B2-4FB8-BE6E-677BFBEB67AC}" type="presOf" srcId="{5EACBB78-571D-4310-B300-47A3A1A7BB5F}" destId="{123F6DB2-9833-4081-B930-A1128B77883E}" srcOrd="0" destOrd="3" presId="urn:microsoft.com/office/officeart/2005/8/layout/cycle4"/>
    <dgm:cxn modelId="{CED27E4C-9BAE-49C0-81D8-9855C4D2249F}" type="presOf" srcId="{B8C76B47-0A0F-4AFC-B3E4-E4F7A24E776B}" destId="{F0D8B7E9-783F-4770-8A7D-0E388754CAC4}" srcOrd="0" destOrd="2" presId="urn:microsoft.com/office/officeart/2005/8/layout/cycle4"/>
    <dgm:cxn modelId="{E46333E6-4BAC-4AF7-8359-770C8C53714B}" type="presOf" srcId="{A3C453BD-EC53-4F73-A446-3D1595CB6A10}" destId="{F0D8B7E9-783F-4770-8A7D-0E388754CAC4}" srcOrd="0" destOrd="1" presId="urn:microsoft.com/office/officeart/2005/8/layout/cycle4"/>
    <dgm:cxn modelId="{DA02C51A-F18B-4635-9847-AD64926CBE2A}" type="presOf" srcId="{5B9CC56F-14EF-4895-9464-FE1EBB9F519C}" destId="{8CB600F6-E5DD-44B5-85C0-030EE3777539}" srcOrd="1" destOrd="0" presId="urn:microsoft.com/office/officeart/2005/8/layout/cycle4"/>
    <dgm:cxn modelId="{6BF74420-366E-4F29-B6B5-5EFF05B6EC31}" srcId="{43087927-7F1F-4F15-AAE1-FC21255F8233}" destId="{5EACBB78-571D-4310-B300-47A3A1A7BB5F}" srcOrd="3" destOrd="0" parTransId="{1D80CAA4-4DE5-4AF9-952F-2ADAD7A89B34}" sibTransId="{6D91FFDD-913A-40C9-8580-83343FD0E9CC}"/>
    <dgm:cxn modelId="{340D9DE0-7A76-4E5D-BE9A-661863C9F89D}" srcId="{C968B5BC-EEA1-4D1D-8B4D-2292992E2C6F}" destId="{3D51632C-3714-427D-B795-6F566AC11F9A}" srcOrd="3" destOrd="0" parTransId="{E86A2BEE-1CF9-433E-850D-B164BA1CF3C2}" sibTransId="{C2B50F67-2E62-492F-A0D8-3582C87E655A}"/>
    <dgm:cxn modelId="{10744933-942E-47ED-B5C9-11EBCDC0FB89}" type="presParOf" srcId="{BEEA5A7B-2AA8-4CC5-9905-44C8D5476F33}" destId="{A17886A5-6EBE-4A59-8097-D1EEA6722B64}" srcOrd="0" destOrd="0" presId="urn:microsoft.com/office/officeart/2005/8/layout/cycle4"/>
    <dgm:cxn modelId="{142DC8D9-AA5E-4E56-9268-6181276454F9}" type="presParOf" srcId="{A17886A5-6EBE-4A59-8097-D1EEA6722B64}" destId="{9FDB3706-5E5C-4823-980E-76822AB38FC4}" srcOrd="0" destOrd="0" presId="urn:microsoft.com/office/officeart/2005/8/layout/cycle4"/>
    <dgm:cxn modelId="{3B37A03C-EE3A-4419-9594-C71DA0889E9B}" type="presParOf" srcId="{9FDB3706-5E5C-4823-980E-76822AB38FC4}" destId="{E13B25F8-7A97-44A6-A27B-B9A4F1BB8322}" srcOrd="0" destOrd="0" presId="urn:microsoft.com/office/officeart/2005/8/layout/cycle4"/>
    <dgm:cxn modelId="{9EE6B8E0-E2FC-4EE9-8E7F-C91DA1D08124}" type="presParOf" srcId="{9FDB3706-5E5C-4823-980E-76822AB38FC4}" destId="{77424111-8BD5-418A-BE01-CA675189E6AF}" srcOrd="1" destOrd="0" presId="urn:microsoft.com/office/officeart/2005/8/layout/cycle4"/>
    <dgm:cxn modelId="{5F93B04B-B282-4E38-AFE5-39109C0CEB5E}" type="presParOf" srcId="{A17886A5-6EBE-4A59-8097-D1EEA6722B64}" destId="{E7E25BF3-45F2-4743-B9D5-9C5EB8FF912F}" srcOrd="1" destOrd="0" presId="urn:microsoft.com/office/officeart/2005/8/layout/cycle4"/>
    <dgm:cxn modelId="{A7964778-7BCA-43DB-AE12-073A5B97D9E8}" type="presParOf" srcId="{E7E25BF3-45F2-4743-B9D5-9C5EB8FF912F}" destId="{123F6DB2-9833-4081-B930-A1128B77883E}" srcOrd="0" destOrd="0" presId="urn:microsoft.com/office/officeart/2005/8/layout/cycle4"/>
    <dgm:cxn modelId="{8605C81D-E1AB-4B9B-87B4-0ACB2265488D}" type="presParOf" srcId="{E7E25BF3-45F2-4743-B9D5-9C5EB8FF912F}" destId="{F2733973-5DDF-4EF8-9FF8-C15560C2B880}" srcOrd="1" destOrd="0" presId="urn:microsoft.com/office/officeart/2005/8/layout/cycle4"/>
    <dgm:cxn modelId="{3552CEC7-8AD6-4E8F-882A-3624B5335979}" type="presParOf" srcId="{A17886A5-6EBE-4A59-8097-D1EEA6722B64}" destId="{7A9F40ED-1E27-4E9E-A564-BE4A794E9928}" srcOrd="2" destOrd="0" presId="urn:microsoft.com/office/officeart/2005/8/layout/cycle4"/>
    <dgm:cxn modelId="{58417095-9843-45DF-96B5-C58E77DD3656}" type="presParOf" srcId="{7A9F40ED-1E27-4E9E-A564-BE4A794E9928}" destId="{7E187FBC-C11F-434B-8B8E-50FC912D9642}" srcOrd="0" destOrd="0" presId="urn:microsoft.com/office/officeart/2005/8/layout/cycle4"/>
    <dgm:cxn modelId="{E9C0B927-EFCB-4363-A817-806AB61B5335}" type="presParOf" srcId="{7A9F40ED-1E27-4E9E-A564-BE4A794E9928}" destId="{894B3DC7-4D6E-422B-9A14-BE39D843A31D}" srcOrd="1" destOrd="0" presId="urn:microsoft.com/office/officeart/2005/8/layout/cycle4"/>
    <dgm:cxn modelId="{BDAD06CC-2E76-44CF-88A9-3E86400125D4}" type="presParOf" srcId="{A17886A5-6EBE-4A59-8097-D1EEA6722B64}" destId="{AE16FA02-C045-4532-B93D-D356ABE9059E}" srcOrd="3" destOrd="0" presId="urn:microsoft.com/office/officeart/2005/8/layout/cycle4"/>
    <dgm:cxn modelId="{9AF05D1A-C9AF-4857-A363-9A89C8C0BA74}" type="presParOf" srcId="{AE16FA02-C045-4532-B93D-D356ABE9059E}" destId="{F0D8B7E9-783F-4770-8A7D-0E388754CAC4}" srcOrd="0" destOrd="0" presId="urn:microsoft.com/office/officeart/2005/8/layout/cycle4"/>
    <dgm:cxn modelId="{57B8FAC4-646F-4259-8029-6840AF55E3E0}" type="presParOf" srcId="{AE16FA02-C045-4532-B93D-D356ABE9059E}" destId="{8CB600F6-E5DD-44B5-85C0-030EE3777539}" srcOrd="1" destOrd="0" presId="urn:microsoft.com/office/officeart/2005/8/layout/cycle4"/>
    <dgm:cxn modelId="{0A80C9C8-D206-4744-BBA8-1C9B914FFF82}" type="presParOf" srcId="{A17886A5-6EBE-4A59-8097-D1EEA6722B64}" destId="{E18DFE56-31A8-4075-B926-0050C517C4A1}" srcOrd="4" destOrd="0" presId="urn:microsoft.com/office/officeart/2005/8/layout/cycle4"/>
    <dgm:cxn modelId="{70A26BBE-BE67-49A7-9057-0D429253E3CF}" type="presParOf" srcId="{BEEA5A7B-2AA8-4CC5-9905-44C8D5476F33}" destId="{2B70DD5A-A6E2-4ACE-887F-84FC8854CA06}" srcOrd="1" destOrd="0" presId="urn:microsoft.com/office/officeart/2005/8/layout/cycle4"/>
    <dgm:cxn modelId="{43F39607-A148-4738-9F51-DC2D5EAA1F5B}" type="presParOf" srcId="{2B70DD5A-A6E2-4ACE-887F-84FC8854CA06}" destId="{A0DF0CFD-5BB6-45F4-A5C7-9D7762556D16}" srcOrd="0" destOrd="0" presId="urn:microsoft.com/office/officeart/2005/8/layout/cycle4"/>
    <dgm:cxn modelId="{BF2782B1-EE73-4989-A308-CBD6B11BE156}" type="presParOf" srcId="{2B70DD5A-A6E2-4ACE-887F-84FC8854CA06}" destId="{F4F77B43-C4DA-472E-9E4D-A3A3E3DF43D0}" srcOrd="1" destOrd="0" presId="urn:microsoft.com/office/officeart/2005/8/layout/cycle4"/>
    <dgm:cxn modelId="{F658D295-0844-4E27-A911-DBAD5B30C58B}" type="presParOf" srcId="{2B70DD5A-A6E2-4ACE-887F-84FC8854CA06}" destId="{9F7807AD-4772-45DA-8C0F-225CC34BC381}" srcOrd="2" destOrd="0" presId="urn:microsoft.com/office/officeart/2005/8/layout/cycle4"/>
    <dgm:cxn modelId="{DD90A7FF-D4C6-4DA5-B0AB-AB04A189A65E}" type="presParOf" srcId="{2B70DD5A-A6E2-4ACE-887F-84FC8854CA06}" destId="{1E7813EA-B5A6-4DF1-911F-241FA39FDA37}" srcOrd="3" destOrd="0" presId="urn:microsoft.com/office/officeart/2005/8/layout/cycle4"/>
    <dgm:cxn modelId="{5154C8AF-979F-4EA3-ACB8-3D6DC08662B8}" type="presParOf" srcId="{2B70DD5A-A6E2-4ACE-887F-84FC8854CA06}" destId="{A286F6F3-97E3-456D-8A0A-27D16750D729}" srcOrd="4" destOrd="0" presId="urn:microsoft.com/office/officeart/2005/8/layout/cycle4"/>
    <dgm:cxn modelId="{5FF9708F-2343-4119-B7D8-67D5731A278F}" type="presParOf" srcId="{BEEA5A7B-2AA8-4CC5-9905-44C8D5476F33}" destId="{D67BF8C1-E932-4EC5-8245-D6DC9560D4E5}" srcOrd="2" destOrd="0" presId="urn:microsoft.com/office/officeart/2005/8/layout/cycle4"/>
    <dgm:cxn modelId="{B32A4C47-BF15-40BE-81A9-BB91615679DC}" type="presParOf" srcId="{BEEA5A7B-2AA8-4CC5-9905-44C8D5476F33}" destId="{7FFD8257-7F5F-46E1-8336-2A55F6164F29}"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F187D05-CCC4-4B8C-9826-D288D069211F}" type="doc">
      <dgm:prSet loTypeId="urn:microsoft.com/office/officeart/2005/8/layout/hierarchy4" loCatId="relationship" qsTypeId="urn:microsoft.com/office/officeart/2005/8/quickstyle/simple5" qsCatId="simple" csTypeId="urn:microsoft.com/office/officeart/2005/8/colors/accent1_2" csCatId="accent1" phldr="1"/>
      <dgm:spPr/>
      <dgm:t>
        <a:bodyPr/>
        <a:lstStyle/>
        <a:p>
          <a:endParaRPr lang="en-US"/>
        </a:p>
      </dgm:t>
    </dgm:pt>
    <dgm:pt modelId="{C968B5BC-EEA1-4D1D-8B4D-2292992E2C6F}">
      <dgm:prSet phldrT="[Text]" custT="1"/>
      <dgm:spPr>
        <a:solidFill>
          <a:srgbClr val="0077A0"/>
        </a:solidFill>
      </dgm:spPr>
      <dgm:t>
        <a:bodyPr/>
        <a:lstStyle/>
        <a:p>
          <a:r>
            <a:rPr lang="en-ZA" sz="1400" dirty="0"/>
            <a:t>To co-ordinate the process of registration and/or licensing or amendment of applications in respect of medicines within a legislative framework that defines the requirements necessary for application to the Authority, to receive, record and distribute all documents submitted to SAHPRA, and to manage and maintain SAHPRA’s main registry</a:t>
          </a:r>
          <a:endParaRPr lang="en-US" sz="1400" b="1" dirty="0"/>
        </a:p>
      </dgm:t>
    </dgm:pt>
    <dgm:pt modelId="{ADC4351C-4249-41E7-B05A-D47492C3DF42}" type="parTrans" cxnId="{E1253D65-9E6D-4EE9-BA8A-ECE4CCB40489}">
      <dgm:prSet/>
      <dgm:spPr/>
      <dgm:t>
        <a:bodyPr/>
        <a:lstStyle/>
        <a:p>
          <a:endParaRPr lang="en-US">
            <a:solidFill>
              <a:schemeClr val="accent1">
                <a:lumMod val="50000"/>
              </a:schemeClr>
            </a:solidFill>
          </a:endParaRPr>
        </a:p>
      </dgm:t>
    </dgm:pt>
    <dgm:pt modelId="{625B1D2A-94A9-433D-909E-81A4DC24F968}" type="sibTrans" cxnId="{E1253D65-9E6D-4EE9-BA8A-ECE4CCB40489}">
      <dgm:prSet/>
      <dgm:spPr/>
      <dgm:t>
        <a:bodyPr/>
        <a:lstStyle/>
        <a:p>
          <a:endParaRPr lang="en-US">
            <a:solidFill>
              <a:schemeClr val="accent1">
                <a:lumMod val="50000"/>
              </a:schemeClr>
            </a:solidFill>
          </a:endParaRPr>
        </a:p>
      </dgm:t>
    </dgm:pt>
    <dgm:pt modelId="{6658EF56-C0CC-4977-9C32-F84B9DFDA1C6}">
      <dgm:prSet phldrT="[Text]" custT="1"/>
      <dgm:spPr>
        <a:gradFill flip="none" rotWithShape="0">
          <a:gsLst>
            <a:gs pos="0">
              <a:srgbClr val="0077A0">
                <a:tint val="66000"/>
                <a:satMod val="160000"/>
              </a:srgbClr>
            </a:gs>
            <a:gs pos="50000">
              <a:srgbClr val="0077A0">
                <a:tint val="44500"/>
                <a:satMod val="160000"/>
              </a:srgbClr>
            </a:gs>
            <a:gs pos="100000">
              <a:srgbClr val="0077A0">
                <a:tint val="23500"/>
                <a:satMod val="160000"/>
              </a:srgbClr>
            </a:gs>
          </a:gsLst>
          <a:lin ang="13500000" scaled="1"/>
          <a:tileRect/>
        </a:gradFill>
      </dgm:spPr>
      <dgm:t>
        <a:bodyPr/>
        <a:lstStyle/>
        <a:p>
          <a:r>
            <a:rPr lang="en-US" sz="1400" b="1" dirty="0">
              <a:effectLst>
                <a:outerShdw blurRad="38100" dist="38100" dir="2700000" algn="tl">
                  <a:srgbClr val="000000">
                    <a:alpha val="43137"/>
                  </a:srgbClr>
                </a:outerShdw>
              </a:effectLst>
            </a:rPr>
            <a:t>Document Reception and Helpdesk</a:t>
          </a:r>
        </a:p>
      </dgm:t>
    </dgm:pt>
    <dgm:pt modelId="{BC05E6E9-25A9-49DB-A4A8-1B9F2CDB8D55}" type="parTrans" cxnId="{F56DBDDF-EDB8-4CBF-AA77-E535DCC3866D}">
      <dgm:prSet/>
      <dgm:spPr/>
      <dgm:t>
        <a:bodyPr/>
        <a:lstStyle/>
        <a:p>
          <a:endParaRPr lang="en-US">
            <a:solidFill>
              <a:schemeClr val="accent1">
                <a:lumMod val="50000"/>
              </a:schemeClr>
            </a:solidFill>
          </a:endParaRPr>
        </a:p>
      </dgm:t>
    </dgm:pt>
    <dgm:pt modelId="{C2459832-15FF-4A0F-8E42-3E4DFD00E852}" type="sibTrans" cxnId="{F56DBDDF-EDB8-4CBF-AA77-E535DCC3866D}">
      <dgm:prSet/>
      <dgm:spPr/>
      <dgm:t>
        <a:bodyPr/>
        <a:lstStyle/>
        <a:p>
          <a:endParaRPr lang="en-US">
            <a:solidFill>
              <a:schemeClr val="accent1">
                <a:lumMod val="50000"/>
              </a:schemeClr>
            </a:solidFill>
          </a:endParaRPr>
        </a:p>
      </dgm:t>
    </dgm:pt>
    <dgm:pt modelId="{A5E64E78-C23A-4629-928D-C56207453063}">
      <dgm:prSet phldrT="[Text]" custT="1"/>
      <dgm:spPr>
        <a:gradFill flip="none" rotWithShape="0">
          <a:gsLst>
            <a:gs pos="0">
              <a:srgbClr val="0077A0">
                <a:tint val="66000"/>
                <a:satMod val="160000"/>
              </a:srgbClr>
            </a:gs>
            <a:gs pos="50000">
              <a:srgbClr val="0077A0">
                <a:tint val="44500"/>
                <a:satMod val="160000"/>
              </a:srgbClr>
            </a:gs>
            <a:gs pos="100000">
              <a:srgbClr val="0077A0">
                <a:tint val="23500"/>
                <a:satMod val="160000"/>
              </a:srgbClr>
            </a:gs>
          </a:gsLst>
          <a:path path="circle">
            <a:fillToRect r="100000" b="100000"/>
          </a:path>
          <a:tileRect l="-100000" t="-100000"/>
        </a:gradFill>
        <a:effectLst>
          <a:innerShdw blurRad="63500" dist="50800" dir="16200000">
            <a:prstClr val="black">
              <a:alpha val="50000"/>
            </a:prstClr>
          </a:innerShdw>
        </a:effectLst>
      </dgm:spPr>
      <dgm:t>
        <a:bodyPr/>
        <a:lstStyle/>
        <a:p>
          <a:r>
            <a:rPr lang="en-US" sz="1400" b="1" dirty="0">
              <a:effectLst>
                <a:outerShdw blurRad="38100" dist="38100" dir="2700000" algn="tl">
                  <a:srgbClr val="000000">
                    <a:alpha val="43137"/>
                  </a:srgbClr>
                </a:outerShdw>
              </a:effectLst>
            </a:rPr>
            <a:t>Records Manage-</a:t>
          </a:r>
          <a:r>
            <a:rPr lang="en-US" sz="1400" b="1" dirty="0" err="1">
              <a:effectLst>
                <a:outerShdw blurRad="38100" dist="38100" dir="2700000" algn="tl">
                  <a:srgbClr val="000000">
                    <a:alpha val="43137"/>
                  </a:srgbClr>
                </a:outerShdw>
              </a:effectLst>
            </a:rPr>
            <a:t>ment</a:t>
          </a:r>
          <a:endParaRPr lang="en-US" sz="1400" b="1" dirty="0">
            <a:effectLst>
              <a:outerShdw blurRad="38100" dist="38100" dir="2700000" algn="tl">
                <a:srgbClr val="000000">
                  <a:alpha val="43137"/>
                </a:srgbClr>
              </a:outerShdw>
            </a:effectLst>
          </a:endParaRPr>
        </a:p>
      </dgm:t>
    </dgm:pt>
    <dgm:pt modelId="{88F08657-46DF-43AD-85B2-C2DD64707A0B}" type="parTrans" cxnId="{C692DAFE-AD31-4A92-A81E-3F04FA5C08EF}">
      <dgm:prSet/>
      <dgm:spPr/>
      <dgm:t>
        <a:bodyPr/>
        <a:lstStyle/>
        <a:p>
          <a:endParaRPr lang="en-US"/>
        </a:p>
      </dgm:t>
    </dgm:pt>
    <dgm:pt modelId="{2F305BEB-C670-4339-9708-82F2A7452C27}" type="sibTrans" cxnId="{C692DAFE-AD31-4A92-A81E-3F04FA5C08EF}">
      <dgm:prSet/>
      <dgm:spPr/>
      <dgm:t>
        <a:bodyPr/>
        <a:lstStyle/>
        <a:p>
          <a:endParaRPr lang="en-US"/>
        </a:p>
      </dgm:t>
    </dgm:pt>
    <dgm:pt modelId="{60645110-31E9-4F88-B355-B13DA43C731A}">
      <dgm:prSet phldrT="[Text]" custT="1"/>
      <dgm:spPr>
        <a:gradFill flip="none" rotWithShape="0">
          <a:gsLst>
            <a:gs pos="0">
              <a:srgbClr val="0077A0">
                <a:tint val="66000"/>
                <a:satMod val="160000"/>
              </a:srgbClr>
            </a:gs>
            <a:gs pos="50000">
              <a:srgbClr val="0077A0">
                <a:tint val="44500"/>
                <a:satMod val="160000"/>
              </a:srgbClr>
            </a:gs>
            <a:gs pos="100000">
              <a:srgbClr val="0077A0">
                <a:tint val="23500"/>
                <a:satMod val="160000"/>
              </a:srgbClr>
            </a:gs>
          </a:gsLst>
          <a:path path="circle">
            <a:fillToRect l="50000" t="50000" r="50000" b="50000"/>
          </a:path>
          <a:tileRect/>
        </a:gradFill>
      </dgm:spPr>
      <dgm:t>
        <a:bodyPr/>
        <a:lstStyle/>
        <a:p>
          <a:r>
            <a:rPr lang="en-US" sz="1400" b="1" dirty="0">
              <a:effectLst>
                <a:outerShdw blurRad="38100" dist="38100" dir="2700000" algn="tl">
                  <a:srgbClr val="000000">
                    <a:alpha val="43137"/>
                  </a:srgbClr>
                </a:outerShdw>
              </a:effectLst>
            </a:rPr>
            <a:t>Project Office – Regulatory Decision for Medicines</a:t>
          </a:r>
        </a:p>
      </dgm:t>
    </dgm:pt>
    <dgm:pt modelId="{5CE594BD-ABC5-44A9-9E05-31697E15050B}" type="parTrans" cxnId="{C069AD2A-4070-4AA0-9B1C-A1502518DBCA}">
      <dgm:prSet/>
      <dgm:spPr/>
      <dgm:t>
        <a:bodyPr/>
        <a:lstStyle/>
        <a:p>
          <a:endParaRPr lang="en-US"/>
        </a:p>
      </dgm:t>
    </dgm:pt>
    <dgm:pt modelId="{9BA24F4E-FA28-42D5-8545-D8CF0E81484A}" type="sibTrans" cxnId="{C069AD2A-4070-4AA0-9B1C-A1502518DBCA}">
      <dgm:prSet/>
      <dgm:spPr/>
      <dgm:t>
        <a:bodyPr/>
        <a:lstStyle/>
        <a:p>
          <a:endParaRPr lang="en-US"/>
        </a:p>
      </dgm:t>
    </dgm:pt>
    <dgm:pt modelId="{F52A5179-593F-436C-87C4-C381E3FDB7ED}">
      <dgm:prSet phldrT="[Text]" custT="1"/>
      <dgm:spPr>
        <a:gradFill flip="none" rotWithShape="0">
          <a:gsLst>
            <a:gs pos="0">
              <a:srgbClr val="0077A0">
                <a:tint val="66000"/>
                <a:satMod val="160000"/>
              </a:srgbClr>
            </a:gs>
            <a:gs pos="50000">
              <a:srgbClr val="0077A0">
                <a:tint val="44500"/>
                <a:satMod val="160000"/>
              </a:srgbClr>
            </a:gs>
            <a:gs pos="100000">
              <a:srgbClr val="0077A0">
                <a:tint val="23500"/>
                <a:satMod val="160000"/>
              </a:srgbClr>
            </a:gs>
          </a:gsLst>
          <a:lin ang="8100000" scaled="1"/>
          <a:tileRect/>
        </a:gradFill>
      </dgm:spPr>
      <dgm:t>
        <a:bodyPr/>
        <a:lstStyle/>
        <a:p>
          <a:r>
            <a:rPr lang="en-US" sz="1400" b="1" dirty="0">
              <a:effectLst>
                <a:outerShdw blurRad="38100" dist="38100" dir="2700000" algn="tl">
                  <a:srgbClr val="000000">
                    <a:alpha val="43137"/>
                  </a:srgbClr>
                </a:outerShdw>
              </a:effectLst>
            </a:rPr>
            <a:t>Project Office – Clinical Trials, Section 21 Portfolio Manage-</a:t>
          </a:r>
          <a:r>
            <a:rPr lang="en-US" sz="1400" b="1" dirty="0" err="1">
              <a:effectLst>
                <a:outerShdw blurRad="38100" dist="38100" dir="2700000" algn="tl">
                  <a:srgbClr val="000000">
                    <a:alpha val="43137"/>
                  </a:srgbClr>
                </a:outerShdw>
              </a:effectLst>
            </a:rPr>
            <a:t>ment</a:t>
          </a:r>
          <a:endParaRPr lang="en-US" sz="1400" b="1" dirty="0">
            <a:effectLst>
              <a:outerShdw blurRad="38100" dist="38100" dir="2700000" algn="tl">
                <a:srgbClr val="000000">
                  <a:alpha val="43137"/>
                </a:srgbClr>
              </a:outerShdw>
            </a:effectLst>
          </a:endParaRPr>
        </a:p>
      </dgm:t>
    </dgm:pt>
    <dgm:pt modelId="{AC178A2C-94D7-476C-8C31-F6C6D36A9000}" type="parTrans" cxnId="{2A5DDFBF-D305-4128-B550-DBCFC03643CB}">
      <dgm:prSet/>
      <dgm:spPr/>
      <dgm:t>
        <a:bodyPr/>
        <a:lstStyle/>
        <a:p>
          <a:endParaRPr lang="en-US"/>
        </a:p>
      </dgm:t>
    </dgm:pt>
    <dgm:pt modelId="{58394480-5F0B-43E6-9D79-A5891CD08869}" type="sibTrans" cxnId="{2A5DDFBF-D305-4128-B550-DBCFC03643CB}">
      <dgm:prSet/>
      <dgm:spPr/>
      <dgm:t>
        <a:bodyPr/>
        <a:lstStyle/>
        <a:p>
          <a:endParaRPr lang="en-US"/>
        </a:p>
      </dgm:t>
    </dgm:pt>
    <dgm:pt modelId="{119A2007-3033-452C-B4C4-EA1351E5AE7D}">
      <dgm:prSet phldrT="[Text]" custT="1"/>
      <dgm:spPr>
        <a:gradFill flip="none" rotWithShape="0">
          <a:gsLst>
            <a:gs pos="0">
              <a:srgbClr val="0077A0">
                <a:tint val="66000"/>
                <a:satMod val="160000"/>
              </a:srgbClr>
            </a:gs>
            <a:gs pos="50000">
              <a:srgbClr val="0077A0">
                <a:tint val="44500"/>
                <a:satMod val="160000"/>
              </a:srgbClr>
            </a:gs>
            <a:gs pos="100000">
              <a:srgbClr val="0077A0">
                <a:tint val="23500"/>
                <a:satMod val="160000"/>
              </a:srgbClr>
            </a:gs>
          </a:gsLst>
          <a:lin ang="8100000" scaled="1"/>
          <a:tileRect/>
        </a:gradFill>
      </dgm:spPr>
      <dgm:t>
        <a:bodyPr/>
        <a:lstStyle/>
        <a:p>
          <a:r>
            <a:rPr lang="en-US" sz="1400" b="1" dirty="0">
              <a:effectLst>
                <a:outerShdw blurRad="38100" dist="38100" dir="2700000" algn="tl">
                  <a:srgbClr val="000000">
                    <a:alpha val="43137"/>
                  </a:srgbClr>
                </a:outerShdw>
              </a:effectLst>
            </a:rPr>
            <a:t>Licensing, Permits and Certificates Portfolio Manage-</a:t>
          </a:r>
          <a:r>
            <a:rPr lang="en-US" sz="1400" b="1" dirty="0" err="1">
              <a:effectLst>
                <a:outerShdw blurRad="38100" dist="38100" dir="2700000" algn="tl">
                  <a:srgbClr val="000000">
                    <a:alpha val="43137"/>
                  </a:srgbClr>
                </a:outerShdw>
              </a:effectLst>
            </a:rPr>
            <a:t>ment</a:t>
          </a:r>
          <a:r>
            <a:rPr lang="en-US" sz="1400" b="1" dirty="0">
              <a:effectLst>
                <a:outerShdw blurRad="38100" dist="38100" dir="2700000" algn="tl">
                  <a:srgbClr val="000000">
                    <a:alpha val="43137"/>
                  </a:srgbClr>
                </a:outerShdw>
              </a:effectLst>
            </a:rPr>
            <a:t> </a:t>
          </a:r>
        </a:p>
      </dgm:t>
    </dgm:pt>
    <dgm:pt modelId="{02726A3E-BF0E-46A2-979F-28C89BB57B8A}" type="parTrans" cxnId="{039A3C9A-0DBF-49DA-BED5-3E3BDE938383}">
      <dgm:prSet/>
      <dgm:spPr/>
      <dgm:t>
        <a:bodyPr/>
        <a:lstStyle/>
        <a:p>
          <a:endParaRPr lang="en-ZA"/>
        </a:p>
      </dgm:t>
    </dgm:pt>
    <dgm:pt modelId="{DAA61F41-FB65-4365-8D77-3F1A17A012A0}" type="sibTrans" cxnId="{039A3C9A-0DBF-49DA-BED5-3E3BDE938383}">
      <dgm:prSet/>
      <dgm:spPr/>
      <dgm:t>
        <a:bodyPr/>
        <a:lstStyle/>
        <a:p>
          <a:endParaRPr lang="en-ZA"/>
        </a:p>
      </dgm:t>
    </dgm:pt>
    <dgm:pt modelId="{B0ACDA6D-4C31-4CB8-9258-70985BBB1CF7}">
      <dgm:prSet phldrT="[Text]" custT="1"/>
      <dgm:spPr>
        <a:gradFill flip="none" rotWithShape="0">
          <a:gsLst>
            <a:gs pos="0">
              <a:srgbClr val="0077A0">
                <a:tint val="66000"/>
                <a:satMod val="160000"/>
              </a:srgbClr>
            </a:gs>
            <a:gs pos="50000">
              <a:srgbClr val="0077A0">
                <a:tint val="44500"/>
                <a:satMod val="160000"/>
              </a:srgbClr>
            </a:gs>
            <a:gs pos="100000">
              <a:srgbClr val="0077A0">
                <a:tint val="23500"/>
                <a:satMod val="160000"/>
              </a:srgbClr>
            </a:gs>
          </a:gsLst>
          <a:lin ang="8100000" scaled="1"/>
          <a:tileRect/>
        </a:gradFill>
      </dgm:spPr>
      <dgm:t>
        <a:bodyPr/>
        <a:lstStyle/>
        <a:p>
          <a:r>
            <a:rPr lang="en-US" sz="1400" b="1" dirty="0">
              <a:effectLst>
                <a:outerShdw blurRad="38100" dist="38100" dir="2700000" algn="tl">
                  <a:srgbClr val="000000">
                    <a:alpha val="43137"/>
                  </a:srgbClr>
                </a:outerShdw>
              </a:effectLst>
            </a:rPr>
            <a:t>Backlog Clearance Project </a:t>
          </a:r>
        </a:p>
      </dgm:t>
    </dgm:pt>
    <dgm:pt modelId="{B393609A-8C6A-44D2-9F44-E6866F45567F}" type="parTrans" cxnId="{A4FC6AB5-0B87-42D9-8568-C2EACE902584}">
      <dgm:prSet/>
      <dgm:spPr/>
      <dgm:t>
        <a:bodyPr/>
        <a:lstStyle/>
        <a:p>
          <a:endParaRPr lang="en-ZA"/>
        </a:p>
      </dgm:t>
    </dgm:pt>
    <dgm:pt modelId="{4EE904CC-6BFC-44E2-AB6E-2FD7EED0955C}" type="sibTrans" cxnId="{A4FC6AB5-0B87-42D9-8568-C2EACE902584}">
      <dgm:prSet/>
      <dgm:spPr/>
      <dgm:t>
        <a:bodyPr/>
        <a:lstStyle/>
        <a:p>
          <a:endParaRPr lang="en-ZA"/>
        </a:p>
      </dgm:t>
    </dgm:pt>
    <dgm:pt modelId="{11F4331A-FFB7-4CDD-8891-055C14CA9DB5}" type="pres">
      <dgm:prSet presAssocID="{3F187D05-CCC4-4B8C-9826-D288D069211F}" presName="Name0" presStyleCnt="0">
        <dgm:presLayoutVars>
          <dgm:chPref val="1"/>
          <dgm:dir/>
          <dgm:animOne val="branch"/>
          <dgm:animLvl val="lvl"/>
          <dgm:resizeHandles/>
        </dgm:presLayoutVars>
      </dgm:prSet>
      <dgm:spPr/>
      <dgm:t>
        <a:bodyPr/>
        <a:lstStyle/>
        <a:p>
          <a:endParaRPr lang="en-US"/>
        </a:p>
      </dgm:t>
    </dgm:pt>
    <dgm:pt modelId="{F654E9A5-E29B-4992-B43F-09B1EC6680F2}" type="pres">
      <dgm:prSet presAssocID="{C968B5BC-EEA1-4D1D-8B4D-2292992E2C6F}" presName="vertOne" presStyleCnt="0"/>
      <dgm:spPr/>
    </dgm:pt>
    <dgm:pt modelId="{3AB4E372-E2E4-4400-B466-7CA9FA7A2BCF}" type="pres">
      <dgm:prSet presAssocID="{C968B5BC-EEA1-4D1D-8B4D-2292992E2C6F}" presName="txOne" presStyleLbl="node0" presStyleIdx="0" presStyleCnt="3" custLinFactNeighborX="28526" custLinFactNeighborY="-3516">
        <dgm:presLayoutVars>
          <dgm:chPref val="3"/>
        </dgm:presLayoutVars>
      </dgm:prSet>
      <dgm:spPr/>
      <dgm:t>
        <a:bodyPr/>
        <a:lstStyle/>
        <a:p>
          <a:endParaRPr lang="en-US"/>
        </a:p>
      </dgm:t>
    </dgm:pt>
    <dgm:pt modelId="{93653C3D-7402-47A5-AB1A-5A471F3F6937}" type="pres">
      <dgm:prSet presAssocID="{C968B5BC-EEA1-4D1D-8B4D-2292992E2C6F}" presName="parTransOne" presStyleCnt="0"/>
      <dgm:spPr/>
    </dgm:pt>
    <dgm:pt modelId="{8F3888FB-AB4A-4EE3-A7CC-C78782C78588}" type="pres">
      <dgm:prSet presAssocID="{C968B5BC-EEA1-4D1D-8B4D-2292992E2C6F}" presName="horzOne" presStyleCnt="0"/>
      <dgm:spPr/>
    </dgm:pt>
    <dgm:pt modelId="{28294B30-4BE4-4984-BB5E-17F6A116B3F2}" type="pres">
      <dgm:prSet presAssocID="{6658EF56-C0CC-4977-9C32-F84B9DFDA1C6}" presName="vertTwo" presStyleCnt="0"/>
      <dgm:spPr/>
    </dgm:pt>
    <dgm:pt modelId="{56B2925A-7DC8-4952-AFD3-9519AB535E5A}" type="pres">
      <dgm:prSet presAssocID="{6658EF56-C0CC-4977-9C32-F84B9DFDA1C6}" presName="txTwo" presStyleLbl="node2" presStyleIdx="0" presStyleCnt="4">
        <dgm:presLayoutVars>
          <dgm:chPref val="3"/>
        </dgm:presLayoutVars>
      </dgm:prSet>
      <dgm:spPr/>
      <dgm:t>
        <a:bodyPr/>
        <a:lstStyle/>
        <a:p>
          <a:endParaRPr lang="en-US"/>
        </a:p>
      </dgm:t>
    </dgm:pt>
    <dgm:pt modelId="{81B8CF2C-FD56-4E96-BE95-A440C9A1FF02}" type="pres">
      <dgm:prSet presAssocID="{6658EF56-C0CC-4977-9C32-F84B9DFDA1C6}" presName="horzTwo" presStyleCnt="0"/>
      <dgm:spPr/>
    </dgm:pt>
    <dgm:pt modelId="{3C0AC59B-3A15-49C8-9C1C-D09DA56EA7DF}" type="pres">
      <dgm:prSet presAssocID="{C2459832-15FF-4A0F-8E42-3E4DFD00E852}" presName="sibSpaceTwo" presStyleCnt="0"/>
      <dgm:spPr/>
    </dgm:pt>
    <dgm:pt modelId="{B6219A84-3DC6-4D57-8DC9-2D92AC8938F8}" type="pres">
      <dgm:prSet presAssocID="{A5E64E78-C23A-4629-928D-C56207453063}" presName="vertTwo" presStyleCnt="0"/>
      <dgm:spPr/>
    </dgm:pt>
    <dgm:pt modelId="{AD8D34ED-841D-4EA8-9A61-2369D28B225A}" type="pres">
      <dgm:prSet presAssocID="{A5E64E78-C23A-4629-928D-C56207453063}" presName="txTwo" presStyleLbl="node2" presStyleIdx="1" presStyleCnt="4">
        <dgm:presLayoutVars>
          <dgm:chPref val="3"/>
        </dgm:presLayoutVars>
      </dgm:prSet>
      <dgm:spPr/>
      <dgm:t>
        <a:bodyPr/>
        <a:lstStyle/>
        <a:p>
          <a:endParaRPr lang="en-US"/>
        </a:p>
      </dgm:t>
    </dgm:pt>
    <dgm:pt modelId="{BEEAC1BF-46DC-41A9-A304-919D43383F99}" type="pres">
      <dgm:prSet presAssocID="{A5E64E78-C23A-4629-928D-C56207453063}" presName="horzTwo" presStyleCnt="0"/>
      <dgm:spPr/>
    </dgm:pt>
    <dgm:pt modelId="{4D1FAFBA-5BD3-48C6-9E23-4FBF36AD459A}" type="pres">
      <dgm:prSet presAssocID="{2F305BEB-C670-4339-9708-82F2A7452C27}" presName="sibSpaceTwo" presStyleCnt="0"/>
      <dgm:spPr/>
    </dgm:pt>
    <dgm:pt modelId="{47841246-8FFE-4FFB-A435-1C1E7D104795}" type="pres">
      <dgm:prSet presAssocID="{60645110-31E9-4F88-B355-B13DA43C731A}" presName="vertTwo" presStyleCnt="0"/>
      <dgm:spPr/>
    </dgm:pt>
    <dgm:pt modelId="{59BD35CF-1BBC-4C67-9D87-CDD961805357}" type="pres">
      <dgm:prSet presAssocID="{60645110-31E9-4F88-B355-B13DA43C731A}" presName="txTwo" presStyleLbl="node2" presStyleIdx="2" presStyleCnt="4">
        <dgm:presLayoutVars>
          <dgm:chPref val="3"/>
        </dgm:presLayoutVars>
      </dgm:prSet>
      <dgm:spPr/>
      <dgm:t>
        <a:bodyPr/>
        <a:lstStyle/>
        <a:p>
          <a:endParaRPr lang="en-US"/>
        </a:p>
      </dgm:t>
    </dgm:pt>
    <dgm:pt modelId="{EF110C83-1005-45D8-8798-B9CC02888166}" type="pres">
      <dgm:prSet presAssocID="{60645110-31E9-4F88-B355-B13DA43C731A}" presName="horzTwo" presStyleCnt="0"/>
      <dgm:spPr/>
    </dgm:pt>
    <dgm:pt modelId="{F606DF51-5198-41CB-A391-CD295BFD8ACE}" type="pres">
      <dgm:prSet presAssocID="{9BA24F4E-FA28-42D5-8545-D8CF0E81484A}" presName="sibSpaceTwo" presStyleCnt="0"/>
      <dgm:spPr/>
    </dgm:pt>
    <dgm:pt modelId="{3EA6646D-DEFE-4083-982A-24265DE49C19}" type="pres">
      <dgm:prSet presAssocID="{F52A5179-593F-436C-87C4-C381E3FDB7ED}" presName="vertTwo" presStyleCnt="0"/>
      <dgm:spPr/>
    </dgm:pt>
    <dgm:pt modelId="{F32471F7-7C2D-486C-82D2-1CBF607F4F3C}" type="pres">
      <dgm:prSet presAssocID="{F52A5179-593F-436C-87C4-C381E3FDB7ED}" presName="txTwo" presStyleLbl="node2" presStyleIdx="3" presStyleCnt="4">
        <dgm:presLayoutVars>
          <dgm:chPref val="3"/>
        </dgm:presLayoutVars>
      </dgm:prSet>
      <dgm:spPr/>
      <dgm:t>
        <a:bodyPr/>
        <a:lstStyle/>
        <a:p>
          <a:endParaRPr lang="en-US"/>
        </a:p>
      </dgm:t>
    </dgm:pt>
    <dgm:pt modelId="{86BF5911-E2A6-4822-8034-9393C01EBE30}" type="pres">
      <dgm:prSet presAssocID="{F52A5179-593F-436C-87C4-C381E3FDB7ED}" presName="horzTwo" presStyleCnt="0"/>
      <dgm:spPr/>
    </dgm:pt>
    <dgm:pt modelId="{D6B24495-2E1D-46A4-9C6E-5B0338184A68}" type="pres">
      <dgm:prSet presAssocID="{625B1D2A-94A9-433D-909E-81A4DC24F968}" presName="sibSpaceOne" presStyleCnt="0"/>
      <dgm:spPr/>
    </dgm:pt>
    <dgm:pt modelId="{B070EDE7-32C1-45C9-87A9-FF7837893F3C}" type="pres">
      <dgm:prSet presAssocID="{119A2007-3033-452C-B4C4-EA1351E5AE7D}" presName="vertOne" presStyleCnt="0"/>
      <dgm:spPr/>
    </dgm:pt>
    <dgm:pt modelId="{AE69E5DF-C10B-4581-A5D5-A84A0769A0DF}" type="pres">
      <dgm:prSet presAssocID="{119A2007-3033-452C-B4C4-EA1351E5AE7D}" presName="txOne" presStyleLbl="node0" presStyleIdx="1" presStyleCnt="3" custLinFactY="13847" custLinFactNeighborX="152" custLinFactNeighborY="100000">
        <dgm:presLayoutVars>
          <dgm:chPref val="3"/>
        </dgm:presLayoutVars>
      </dgm:prSet>
      <dgm:spPr/>
      <dgm:t>
        <a:bodyPr/>
        <a:lstStyle/>
        <a:p>
          <a:endParaRPr lang="en-US"/>
        </a:p>
      </dgm:t>
    </dgm:pt>
    <dgm:pt modelId="{54AB6B2C-1579-4A2A-B0F0-5BA2D9B9D923}" type="pres">
      <dgm:prSet presAssocID="{119A2007-3033-452C-B4C4-EA1351E5AE7D}" presName="horzOne" presStyleCnt="0"/>
      <dgm:spPr/>
    </dgm:pt>
    <dgm:pt modelId="{C3ED6808-32EE-4DA3-B5E3-FFEFDA6CE0C1}" type="pres">
      <dgm:prSet presAssocID="{DAA61F41-FB65-4365-8D77-3F1A17A012A0}" presName="sibSpaceOne" presStyleCnt="0"/>
      <dgm:spPr/>
    </dgm:pt>
    <dgm:pt modelId="{8577A62C-6D02-4B42-AAAD-6525088FFF06}" type="pres">
      <dgm:prSet presAssocID="{B0ACDA6D-4C31-4CB8-9258-70985BBB1CF7}" presName="vertOne" presStyleCnt="0"/>
      <dgm:spPr/>
    </dgm:pt>
    <dgm:pt modelId="{32746727-6B97-4105-A79B-E28BBCD63E05}" type="pres">
      <dgm:prSet presAssocID="{B0ACDA6D-4C31-4CB8-9258-70985BBB1CF7}" presName="txOne" presStyleLbl="node0" presStyleIdx="2" presStyleCnt="3" custLinFactY="13847" custLinFactNeighborX="152" custLinFactNeighborY="100000">
        <dgm:presLayoutVars>
          <dgm:chPref val="3"/>
        </dgm:presLayoutVars>
      </dgm:prSet>
      <dgm:spPr/>
      <dgm:t>
        <a:bodyPr/>
        <a:lstStyle/>
        <a:p>
          <a:endParaRPr lang="en-US"/>
        </a:p>
      </dgm:t>
    </dgm:pt>
    <dgm:pt modelId="{7558DD56-56FA-4CE4-B8A9-14B563B4E99F}" type="pres">
      <dgm:prSet presAssocID="{B0ACDA6D-4C31-4CB8-9258-70985BBB1CF7}" presName="horzOne" presStyleCnt="0"/>
      <dgm:spPr/>
    </dgm:pt>
  </dgm:ptLst>
  <dgm:cxnLst>
    <dgm:cxn modelId="{0190EAFA-BB84-46EB-A0A9-CCE34D1667EC}" type="presOf" srcId="{3F187D05-CCC4-4B8C-9826-D288D069211F}" destId="{11F4331A-FFB7-4CDD-8891-055C14CA9DB5}" srcOrd="0" destOrd="0" presId="urn:microsoft.com/office/officeart/2005/8/layout/hierarchy4"/>
    <dgm:cxn modelId="{FE93C1BD-CDC4-48F1-A6DC-14F0363C4243}" type="presOf" srcId="{C968B5BC-EEA1-4D1D-8B4D-2292992E2C6F}" destId="{3AB4E372-E2E4-4400-B466-7CA9FA7A2BCF}" srcOrd="0" destOrd="0" presId="urn:microsoft.com/office/officeart/2005/8/layout/hierarchy4"/>
    <dgm:cxn modelId="{F032696E-39B2-461B-85D0-D06F4E2131E0}" type="presOf" srcId="{119A2007-3033-452C-B4C4-EA1351E5AE7D}" destId="{AE69E5DF-C10B-4581-A5D5-A84A0769A0DF}" srcOrd="0" destOrd="0" presId="urn:microsoft.com/office/officeart/2005/8/layout/hierarchy4"/>
    <dgm:cxn modelId="{F56DBDDF-EDB8-4CBF-AA77-E535DCC3866D}" srcId="{C968B5BC-EEA1-4D1D-8B4D-2292992E2C6F}" destId="{6658EF56-C0CC-4977-9C32-F84B9DFDA1C6}" srcOrd="0" destOrd="0" parTransId="{BC05E6E9-25A9-49DB-A4A8-1B9F2CDB8D55}" sibTransId="{C2459832-15FF-4A0F-8E42-3E4DFD00E852}"/>
    <dgm:cxn modelId="{A4FC6AB5-0B87-42D9-8568-C2EACE902584}" srcId="{3F187D05-CCC4-4B8C-9826-D288D069211F}" destId="{B0ACDA6D-4C31-4CB8-9258-70985BBB1CF7}" srcOrd="2" destOrd="0" parTransId="{B393609A-8C6A-44D2-9F44-E6866F45567F}" sibTransId="{4EE904CC-6BFC-44E2-AB6E-2FD7EED0955C}"/>
    <dgm:cxn modelId="{212465C2-F03C-4043-8BD7-A9AA7EF937DE}" type="presOf" srcId="{6658EF56-C0CC-4977-9C32-F84B9DFDA1C6}" destId="{56B2925A-7DC8-4952-AFD3-9519AB535E5A}" srcOrd="0" destOrd="0" presId="urn:microsoft.com/office/officeart/2005/8/layout/hierarchy4"/>
    <dgm:cxn modelId="{039A3C9A-0DBF-49DA-BED5-3E3BDE938383}" srcId="{3F187D05-CCC4-4B8C-9826-D288D069211F}" destId="{119A2007-3033-452C-B4C4-EA1351E5AE7D}" srcOrd="1" destOrd="0" parTransId="{02726A3E-BF0E-46A2-979F-28C89BB57B8A}" sibTransId="{DAA61F41-FB65-4365-8D77-3F1A17A012A0}"/>
    <dgm:cxn modelId="{4A022AFC-D975-4347-9EF9-0FFB31981D4F}" type="presOf" srcId="{B0ACDA6D-4C31-4CB8-9258-70985BBB1CF7}" destId="{32746727-6B97-4105-A79B-E28BBCD63E05}" srcOrd="0" destOrd="0" presId="urn:microsoft.com/office/officeart/2005/8/layout/hierarchy4"/>
    <dgm:cxn modelId="{C692DAFE-AD31-4A92-A81E-3F04FA5C08EF}" srcId="{C968B5BC-EEA1-4D1D-8B4D-2292992E2C6F}" destId="{A5E64E78-C23A-4629-928D-C56207453063}" srcOrd="1" destOrd="0" parTransId="{88F08657-46DF-43AD-85B2-C2DD64707A0B}" sibTransId="{2F305BEB-C670-4339-9708-82F2A7452C27}"/>
    <dgm:cxn modelId="{4342BD27-F7F4-4172-82A8-32A9E32BA1AA}" type="presOf" srcId="{A5E64E78-C23A-4629-928D-C56207453063}" destId="{AD8D34ED-841D-4EA8-9A61-2369D28B225A}" srcOrd="0" destOrd="0" presId="urn:microsoft.com/office/officeart/2005/8/layout/hierarchy4"/>
    <dgm:cxn modelId="{C069AD2A-4070-4AA0-9B1C-A1502518DBCA}" srcId="{C968B5BC-EEA1-4D1D-8B4D-2292992E2C6F}" destId="{60645110-31E9-4F88-B355-B13DA43C731A}" srcOrd="2" destOrd="0" parTransId="{5CE594BD-ABC5-44A9-9E05-31697E15050B}" sibTransId="{9BA24F4E-FA28-42D5-8545-D8CF0E81484A}"/>
    <dgm:cxn modelId="{E1253D65-9E6D-4EE9-BA8A-ECE4CCB40489}" srcId="{3F187D05-CCC4-4B8C-9826-D288D069211F}" destId="{C968B5BC-EEA1-4D1D-8B4D-2292992E2C6F}" srcOrd="0" destOrd="0" parTransId="{ADC4351C-4249-41E7-B05A-D47492C3DF42}" sibTransId="{625B1D2A-94A9-433D-909E-81A4DC24F968}"/>
    <dgm:cxn modelId="{EC2714EA-85E8-45DF-AB47-A325F5F35E28}" type="presOf" srcId="{60645110-31E9-4F88-B355-B13DA43C731A}" destId="{59BD35CF-1BBC-4C67-9D87-CDD961805357}" srcOrd="0" destOrd="0" presId="urn:microsoft.com/office/officeart/2005/8/layout/hierarchy4"/>
    <dgm:cxn modelId="{A553698E-28E5-410E-BFD5-D27DDB6765D6}" type="presOf" srcId="{F52A5179-593F-436C-87C4-C381E3FDB7ED}" destId="{F32471F7-7C2D-486C-82D2-1CBF607F4F3C}" srcOrd="0" destOrd="0" presId="urn:microsoft.com/office/officeart/2005/8/layout/hierarchy4"/>
    <dgm:cxn modelId="{2A5DDFBF-D305-4128-B550-DBCFC03643CB}" srcId="{C968B5BC-EEA1-4D1D-8B4D-2292992E2C6F}" destId="{F52A5179-593F-436C-87C4-C381E3FDB7ED}" srcOrd="3" destOrd="0" parTransId="{AC178A2C-94D7-476C-8C31-F6C6D36A9000}" sibTransId="{58394480-5F0B-43E6-9D79-A5891CD08869}"/>
    <dgm:cxn modelId="{3F74BB93-3D8A-4823-B369-09F0430408D4}" type="presParOf" srcId="{11F4331A-FFB7-4CDD-8891-055C14CA9DB5}" destId="{F654E9A5-E29B-4992-B43F-09B1EC6680F2}" srcOrd="0" destOrd="0" presId="urn:microsoft.com/office/officeart/2005/8/layout/hierarchy4"/>
    <dgm:cxn modelId="{BCB3872E-CE9D-469F-A213-9C54936CAF40}" type="presParOf" srcId="{F654E9A5-E29B-4992-B43F-09B1EC6680F2}" destId="{3AB4E372-E2E4-4400-B466-7CA9FA7A2BCF}" srcOrd="0" destOrd="0" presId="urn:microsoft.com/office/officeart/2005/8/layout/hierarchy4"/>
    <dgm:cxn modelId="{C48DD619-CAB3-4124-8B08-11E890F1ADD3}" type="presParOf" srcId="{F654E9A5-E29B-4992-B43F-09B1EC6680F2}" destId="{93653C3D-7402-47A5-AB1A-5A471F3F6937}" srcOrd="1" destOrd="0" presId="urn:microsoft.com/office/officeart/2005/8/layout/hierarchy4"/>
    <dgm:cxn modelId="{4D0F47CF-EC4A-4BCD-A31B-D706D64E4DAD}" type="presParOf" srcId="{F654E9A5-E29B-4992-B43F-09B1EC6680F2}" destId="{8F3888FB-AB4A-4EE3-A7CC-C78782C78588}" srcOrd="2" destOrd="0" presId="urn:microsoft.com/office/officeart/2005/8/layout/hierarchy4"/>
    <dgm:cxn modelId="{92ADDE9B-E836-4C24-8987-114903771516}" type="presParOf" srcId="{8F3888FB-AB4A-4EE3-A7CC-C78782C78588}" destId="{28294B30-4BE4-4984-BB5E-17F6A116B3F2}" srcOrd="0" destOrd="0" presId="urn:microsoft.com/office/officeart/2005/8/layout/hierarchy4"/>
    <dgm:cxn modelId="{2D039D77-3352-40E5-8806-FAFC9BF30FAD}" type="presParOf" srcId="{28294B30-4BE4-4984-BB5E-17F6A116B3F2}" destId="{56B2925A-7DC8-4952-AFD3-9519AB535E5A}" srcOrd="0" destOrd="0" presId="urn:microsoft.com/office/officeart/2005/8/layout/hierarchy4"/>
    <dgm:cxn modelId="{E0B7215D-04C8-4802-80C6-CC68F980A907}" type="presParOf" srcId="{28294B30-4BE4-4984-BB5E-17F6A116B3F2}" destId="{81B8CF2C-FD56-4E96-BE95-A440C9A1FF02}" srcOrd="1" destOrd="0" presId="urn:microsoft.com/office/officeart/2005/8/layout/hierarchy4"/>
    <dgm:cxn modelId="{B0D3CCCD-F496-4183-B13E-8603DB492501}" type="presParOf" srcId="{8F3888FB-AB4A-4EE3-A7CC-C78782C78588}" destId="{3C0AC59B-3A15-49C8-9C1C-D09DA56EA7DF}" srcOrd="1" destOrd="0" presId="urn:microsoft.com/office/officeart/2005/8/layout/hierarchy4"/>
    <dgm:cxn modelId="{4D36C09F-46AD-4763-9C5D-F0FC18BCEC1B}" type="presParOf" srcId="{8F3888FB-AB4A-4EE3-A7CC-C78782C78588}" destId="{B6219A84-3DC6-4D57-8DC9-2D92AC8938F8}" srcOrd="2" destOrd="0" presId="urn:microsoft.com/office/officeart/2005/8/layout/hierarchy4"/>
    <dgm:cxn modelId="{F0AE4392-2732-4442-8374-EE81C145DBCE}" type="presParOf" srcId="{B6219A84-3DC6-4D57-8DC9-2D92AC8938F8}" destId="{AD8D34ED-841D-4EA8-9A61-2369D28B225A}" srcOrd="0" destOrd="0" presId="urn:microsoft.com/office/officeart/2005/8/layout/hierarchy4"/>
    <dgm:cxn modelId="{6D28B6BD-0CAE-4681-8511-6B38A2CC3DA5}" type="presParOf" srcId="{B6219A84-3DC6-4D57-8DC9-2D92AC8938F8}" destId="{BEEAC1BF-46DC-41A9-A304-919D43383F99}" srcOrd="1" destOrd="0" presId="urn:microsoft.com/office/officeart/2005/8/layout/hierarchy4"/>
    <dgm:cxn modelId="{64404C57-CB46-49DB-B3BA-E5B54F09F3D4}" type="presParOf" srcId="{8F3888FB-AB4A-4EE3-A7CC-C78782C78588}" destId="{4D1FAFBA-5BD3-48C6-9E23-4FBF36AD459A}" srcOrd="3" destOrd="0" presId="urn:microsoft.com/office/officeart/2005/8/layout/hierarchy4"/>
    <dgm:cxn modelId="{8D4608AE-A98A-4378-B19B-3BE81B5E9E7E}" type="presParOf" srcId="{8F3888FB-AB4A-4EE3-A7CC-C78782C78588}" destId="{47841246-8FFE-4FFB-A435-1C1E7D104795}" srcOrd="4" destOrd="0" presId="urn:microsoft.com/office/officeart/2005/8/layout/hierarchy4"/>
    <dgm:cxn modelId="{43A6E720-03DC-4CBE-A64D-FD8B29890199}" type="presParOf" srcId="{47841246-8FFE-4FFB-A435-1C1E7D104795}" destId="{59BD35CF-1BBC-4C67-9D87-CDD961805357}" srcOrd="0" destOrd="0" presId="urn:microsoft.com/office/officeart/2005/8/layout/hierarchy4"/>
    <dgm:cxn modelId="{ADC59EFF-E6CC-4CB4-A51E-9702DF44C3E4}" type="presParOf" srcId="{47841246-8FFE-4FFB-A435-1C1E7D104795}" destId="{EF110C83-1005-45D8-8798-B9CC02888166}" srcOrd="1" destOrd="0" presId="urn:microsoft.com/office/officeart/2005/8/layout/hierarchy4"/>
    <dgm:cxn modelId="{A55D8578-4FB2-44A5-8598-E89F36B34FBA}" type="presParOf" srcId="{8F3888FB-AB4A-4EE3-A7CC-C78782C78588}" destId="{F606DF51-5198-41CB-A391-CD295BFD8ACE}" srcOrd="5" destOrd="0" presId="urn:microsoft.com/office/officeart/2005/8/layout/hierarchy4"/>
    <dgm:cxn modelId="{5AE41ED7-A30B-46BA-A7C4-33CBB45821AA}" type="presParOf" srcId="{8F3888FB-AB4A-4EE3-A7CC-C78782C78588}" destId="{3EA6646D-DEFE-4083-982A-24265DE49C19}" srcOrd="6" destOrd="0" presId="urn:microsoft.com/office/officeart/2005/8/layout/hierarchy4"/>
    <dgm:cxn modelId="{B734A2C8-0B66-4C3A-B2BF-BCCA032F99B3}" type="presParOf" srcId="{3EA6646D-DEFE-4083-982A-24265DE49C19}" destId="{F32471F7-7C2D-486C-82D2-1CBF607F4F3C}" srcOrd="0" destOrd="0" presId="urn:microsoft.com/office/officeart/2005/8/layout/hierarchy4"/>
    <dgm:cxn modelId="{F77F5304-E3B8-4C44-B542-6B1456855BF8}" type="presParOf" srcId="{3EA6646D-DEFE-4083-982A-24265DE49C19}" destId="{86BF5911-E2A6-4822-8034-9393C01EBE30}" srcOrd="1" destOrd="0" presId="urn:microsoft.com/office/officeart/2005/8/layout/hierarchy4"/>
    <dgm:cxn modelId="{2471C401-F6B4-419D-98B6-1CCC1DAB8978}" type="presParOf" srcId="{11F4331A-FFB7-4CDD-8891-055C14CA9DB5}" destId="{D6B24495-2E1D-46A4-9C6E-5B0338184A68}" srcOrd="1" destOrd="0" presId="urn:microsoft.com/office/officeart/2005/8/layout/hierarchy4"/>
    <dgm:cxn modelId="{1C5816DF-4B54-469B-9E01-5A5348C401E2}" type="presParOf" srcId="{11F4331A-FFB7-4CDD-8891-055C14CA9DB5}" destId="{B070EDE7-32C1-45C9-87A9-FF7837893F3C}" srcOrd="2" destOrd="0" presId="urn:microsoft.com/office/officeart/2005/8/layout/hierarchy4"/>
    <dgm:cxn modelId="{66FCD66D-34A8-4863-99A5-0816C5582978}" type="presParOf" srcId="{B070EDE7-32C1-45C9-87A9-FF7837893F3C}" destId="{AE69E5DF-C10B-4581-A5D5-A84A0769A0DF}" srcOrd="0" destOrd="0" presId="urn:microsoft.com/office/officeart/2005/8/layout/hierarchy4"/>
    <dgm:cxn modelId="{9ADEEA61-DB32-45FD-AD57-2567191A0654}" type="presParOf" srcId="{B070EDE7-32C1-45C9-87A9-FF7837893F3C}" destId="{54AB6B2C-1579-4A2A-B0F0-5BA2D9B9D923}" srcOrd="1" destOrd="0" presId="urn:microsoft.com/office/officeart/2005/8/layout/hierarchy4"/>
    <dgm:cxn modelId="{89871189-D326-441E-9B53-3DEE43C02A24}" type="presParOf" srcId="{11F4331A-FFB7-4CDD-8891-055C14CA9DB5}" destId="{C3ED6808-32EE-4DA3-B5E3-FFEFDA6CE0C1}" srcOrd="3" destOrd="0" presId="urn:microsoft.com/office/officeart/2005/8/layout/hierarchy4"/>
    <dgm:cxn modelId="{229DD239-57E1-4A09-819B-03E5B1780854}" type="presParOf" srcId="{11F4331A-FFB7-4CDD-8891-055C14CA9DB5}" destId="{8577A62C-6D02-4B42-AAAD-6525088FFF06}" srcOrd="4" destOrd="0" presId="urn:microsoft.com/office/officeart/2005/8/layout/hierarchy4"/>
    <dgm:cxn modelId="{9C0C975F-409D-44C0-9965-BF4EC5F9A3FA}" type="presParOf" srcId="{8577A62C-6D02-4B42-AAAD-6525088FFF06}" destId="{32746727-6B97-4105-A79B-E28BBCD63E05}" srcOrd="0" destOrd="0" presId="urn:microsoft.com/office/officeart/2005/8/layout/hierarchy4"/>
    <dgm:cxn modelId="{534644D9-BF7F-4379-89EE-0DA86557EFD0}" type="presParOf" srcId="{8577A62C-6D02-4B42-AAAD-6525088FFF06}" destId="{7558DD56-56FA-4CE4-B8A9-14B563B4E99F}"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8E4545E-447B-4DD2-A3D1-63FE0CC29021}" type="doc">
      <dgm:prSet loTypeId="urn:microsoft.com/office/officeart/2005/8/layout/bList2" loCatId="list" qsTypeId="urn:microsoft.com/office/officeart/2005/8/quickstyle/simple1" qsCatId="simple" csTypeId="urn:microsoft.com/office/officeart/2005/8/colors/accent1_2" csCatId="accent1" phldr="1"/>
      <dgm:spPr/>
    </dgm:pt>
    <dgm:pt modelId="{AFB4E406-478B-4303-9A3B-791423D8F426}">
      <dgm:prSet phldrT="[Text]"/>
      <dgm:spPr>
        <a:solidFill>
          <a:srgbClr val="0077A0"/>
        </a:solidFill>
        <a:ln>
          <a:noFill/>
        </a:ln>
      </dgm:spPr>
      <dgm:t>
        <a:bodyPr/>
        <a:lstStyle/>
        <a:p>
          <a:r>
            <a:rPr lang="en-US" dirty="0"/>
            <a:t>Medical Devices</a:t>
          </a:r>
        </a:p>
      </dgm:t>
    </dgm:pt>
    <dgm:pt modelId="{C1EAA9AF-4616-4325-93F0-2B72EBE93D6C}" type="parTrans" cxnId="{A49B9C83-176C-40DB-B5AA-8032CF286E00}">
      <dgm:prSet/>
      <dgm:spPr/>
      <dgm:t>
        <a:bodyPr/>
        <a:lstStyle/>
        <a:p>
          <a:endParaRPr lang="en-US"/>
        </a:p>
      </dgm:t>
    </dgm:pt>
    <dgm:pt modelId="{57AC47DD-211E-430F-A92F-2274DFD6D792}" type="sibTrans" cxnId="{A49B9C83-176C-40DB-B5AA-8032CF286E00}">
      <dgm:prSet/>
      <dgm:spPr/>
      <dgm:t>
        <a:bodyPr/>
        <a:lstStyle/>
        <a:p>
          <a:endParaRPr lang="en-US"/>
        </a:p>
      </dgm:t>
    </dgm:pt>
    <dgm:pt modelId="{568A9387-5AC8-469A-873F-A853BEC5C933}">
      <dgm:prSet custT="1"/>
      <dgm:spPr>
        <a:ln>
          <a:solidFill>
            <a:srgbClr val="0077A0"/>
          </a:solidFill>
        </a:ln>
      </dgm:spPr>
      <dgm:t>
        <a:bodyPr/>
        <a:lstStyle/>
        <a:p>
          <a:r>
            <a:rPr lang="en-ZA" sz="1400" dirty="0"/>
            <a:t>The purpose is to implement and strengthen the regulatory oversight of medical devices through the development and maintenance of relevant regulations and guidelines</a:t>
          </a:r>
          <a:endParaRPr lang="en-US" sz="1400" dirty="0"/>
        </a:p>
      </dgm:t>
    </dgm:pt>
    <dgm:pt modelId="{0DDBDA05-817B-4C7B-8B1E-E058AA6EE81D}" type="parTrans" cxnId="{C07F43ED-9BD6-47BE-8063-17D24E49A88F}">
      <dgm:prSet/>
      <dgm:spPr/>
      <dgm:t>
        <a:bodyPr/>
        <a:lstStyle/>
        <a:p>
          <a:endParaRPr lang="en-US"/>
        </a:p>
      </dgm:t>
    </dgm:pt>
    <dgm:pt modelId="{5081C0D2-A655-47DA-AC67-DC50AE337EF7}" type="sibTrans" cxnId="{C07F43ED-9BD6-47BE-8063-17D24E49A88F}">
      <dgm:prSet/>
      <dgm:spPr/>
      <dgm:t>
        <a:bodyPr/>
        <a:lstStyle/>
        <a:p>
          <a:endParaRPr lang="en-US"/>
        </a:p>
      </dgm:t>
    </dgm:pt>
    <dgm:pt modelId="{ED454D27-70EB-48BB-9B94-96CB642740C9}">
      <dgm:prSet custT="1"/>
      <dgm:spPr>
        <a:ln>
          <a:solidFill>
            <a:srgbClr val="0077A0"/>
          </a:solidFill>
        </a:ln>
      </dgm:spPr>
      <dgm:t>
        <a:bodyPr/>
        <a:lstStyle/>
        <a:p>
          <a:r>
            <a:rPr lang="en-ZA" sz="1400" dirty="0"/>
            <a:t>The purpose is to efficiently, effectively and ethically evaluate and register non-ionising radiation emitting devices and radioactive nuclides</a:t>
          </a:r>
          <a:endParaRPr lang="en-US" sz="1400" dirty="0"/>
        </a:p>
      </dgm:t>
    </dgm:pt>
    <dgm:pt modelId="{A4E96D44-1C6A-4756-82C2-12F31C4E43EE}" type="parTrans" cxnId="{C7269805-1782-41EC-9FD0-7AC61B5D8ACB}">
      <dgm:prSet/>
      <dgm:spPr/>
      <dgm:t>
        <a:bodyPr/>
        <a:lstStyle/>
        <a:p>
          <a:endParaRPr lang="en-US"/>
        </a:p>
      </dgm:t>
    </dgm:pt>
    <dgm:pt modelId="{DD03FD4F-1895-49EC-A324-702204E22EA5}" type="sibTrans" cxnId="{C7269805-1782-41EC-9FD0-7AC61B5D8ACB}">
      <dgm:prSet/>
      <dgm:spPr/>
      <dgm:t>
        <a:bodyPr/>
        <a:lstStyle/>
        <a:p>
          <a:endParaRPr lang="en-US"/>
        </a:p>
      </dgm:t>
    </dgm:pt>
    <dgm:pt modelId="{845C436E-6802-48B2-9675-E86B494F2BBA}">
      <dgm:prSet/>
      <dgm:spPr>
        <a:ln>
          <a:solidFill>
            <a:srgbClr val="0077A0"/>
          </a:solidFill>
        </a:ln>
      </dgm:spPr>
      <dgm:t>
        <a:bodyPr/>
        <a:lstStyle/>
        <a:p>
          <a:endParaRPr lang="en-ZA" sz="1800" dirty="0"/>
        </a:p>
      </dgm:t>
    </dgm:pt>
    <dgm:pt modelId="{7040B0A1-C4FC-46A7-8D77-F77A48904085}" type="parTrans" cxnId="{F1F6291E-D091-480C-9B2C-FAEBC1E4CBAF}">
      <dgm:prSet/>
      <dgm:spPr/>
      <dgm:t>
        <a:bodyPr/>
        <a:lstStyle/>
        <a:p>
          <a:endParaRPr lang="en-US"/>
        </a:p>
      </dgm:t>
    </dgm:pt>
    <dgm:pt modelId="{6C592ACB-FBE4-4DFD-85B0-FA2BCF1BB603}" type="sibTrans" cxnId="{F1F6291E-D091-480C-9B2C-FAEBC1E4CBAF}">
      <dgm:prSet/>
      <dgm:spPr/>
      <dgm:t>
        <a:bodyPr/>
        <a:lstStyle/>
        <a:p>
          <a:endParaRPr lang="en-US"/>
        </a:p>
      </dgm:t>
    </dgm:pt>
    <dgm:pt modelId="{FFE9D7C9-B0E3-4867-AFBE-FE097E79D876}">
      <dgm:prSet phldrT="[Text]"/>
      <dgm:spPr>
        <a:solidFill>
          <a:srgbClr val="0077A0"/>
        </a:solidFill>
        <a:ln>
          <a:noFill/>
        </a:ln>
      </dgm:spPr>
      <dgm:t>
        <a:bodyPr/>
        <a:lstStyle/>
        <a:p>
          <a:r>
            <a:rPr lang="en-US" dirty="0"/>
            <a:t>Radiation Control</a:t>
          </a:r>
        </a:p>
      </dgm:t>
    </dgm:pt>
    <dgm:pt modelId="{B98FA29B-F78B-4D16-9B02-852378749CBC}" type="sibTrans" cxnId="{164C3B98-8AB9-4D75-BD7F-D54DA63A646D}">
      <dgm:prSet/>
      <dgm:spPr/>
      <dgm:t>
        <a:bodyPr/>
        <a:lstStyle/>
        <a:p>
          <a:endParaRPr lang="en-US"/>
        </a:p>
      </dgm:t>
    </dgm:pt>
    <dgm:pt modelId="{36AA3452-DC3A-4F79-9575-11AC9A1E848D}" type="parTrans" cxnId="{164C3B98-8AB9-4D75-BD7F-D54DA63A646D}">
      <dgm:prSet/>
      <dgm:spPr/>
      <dgm:t>
        <a:bodyPr/>
        <a:lstStyle/>
        <a:p>
          <a:endParaRPr lang="en-US"/>
        </a:p>
      </dgm:t>
    </dgm:pt>
    <dgm:pt modelId="{CEF4AF84-1B37-4A17-809F-CCEDB9F822FB}" type="pres">
      <dgm:prSet presAssocID="{58E4545E-447B-4DD2-A3D1-63FE0CC29021}" presName="diagram" presStyleCnt="0">
        <dgm:presLayoutVars>
          <dgm:dir/>
          <dgm:animLvl val="lvl"/>
          <dgm:resizeHandles val="exact"/>
        </dgm:presLayoutVars>
      </dgm:prSet>
      <dgm:spPr/>
    </dgm:pt>
    <dgm:pt modelId="{06A66397-119E-48C1-8984-30AA1CFE6695}" type="pres">
      <dgm:prSet presAssocID="{AFB4E406-478B-4303-9A3B-791423D8F426}" presName="compNode" presStyleCnt="0"/>
      <dgm:spPr/>
    </dgm:pt>
    <dgm:pt modelId="{5D4503C0-22BD-4A27-B500-1CCE93764E6C}" type="pres">
      <dgm:prSet presAssocID="{AFB4E406-478B-4303-9A3B-791423D8F426}" presName="childRect" presStyleLbl="bgAcc1" presStyleIdx="0" presStyleCnt="2">
        <dgm:presLayoutVars>
          <dgm:bulletEnabled val="1"/>
        </dgm:presLayoutVars>
      </dgm:prSet>
      <dgm:spPr/>
      <dgm:t>
        <a:bodyPr/>
        <a:lstStyle/>
        <a:p>
          <a:endParaRPr lang="en-US"/>
        </a:p>
      </dgm:t>
    </dgm:pt>
    <dgm:pt modelId="{6E4F226F-478C-40FA-8C19-7BFD0177250F}" type="pres">
      <dgm:prSet presAssocID="{AFB4E406-478B-4303-9A3B-791423D8F426}" presName="parentText" presStyleLbl="node1" presStyleIdx="0" presStyleCnt="0">
        <dgm:presLayoutVars>
          <dgm:chMax val="0"/>
          <dgm:bulletEnabled val="1"/>
        </dgm:presLayoutVars>
      </dgm:prSet>
      <dgm:spPr/>
      <dgm:t>
        <a:bodyPr/>
        <a:lstStyle/>
        <a:p>
          <a:endParaRPr lang="en-US"/>
        </a:p>
      </dgm:t>
    </dgm:pt>
    <dgm:pt modelId="{9F2D992C-3CFD-42BC-8F2B-C7BEFA0DC8A7}" type="pres">
      <dgm:prSet presAssocID="{AFB4E406-478B-4303-9A3B-791423D8F426}" presName="parentRect" presStyleLbl="alignNode1" presStyleIdx="0" presStyleCnt="2"/>
      <dgm:spPr/>
      <dgm:t>
        <a:bodyPr/>
        <a:lstStyle/>
        <a:p>
          <a:endParaRPr lang="en-US"/>
        </a:p>
      </dgm:t>
    </dgm:pt>
    <dgm:pt modelId="{AD10A7D7-C2B2-461B-99AD-81A05E832612}" type="pres">
      <dgm:prSet presAssocID="{AFB4E406-478B-4303-9A3B-791423D8F426}" presName="adorn" presStyleLbl="fgAccFollowNode1" presStyleIdx="0" presStyleCnt="2" custLinFactX="123545" custLinFactNeighborX="200000" custLinFactNeighborY="-20790"/>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t="-8000" b="-8000"/>
          </a:stretch>
        </a:blipFill>
        <a:ln>
          <a:noFill/>
        </a:ln>
      </dgm:spPr>
    </dgm:pt>
    <dgm:pt modelId="{BBD70B3C-71CC-46B3-A885-8626AE3E24DB}" type="pres">
      <dgm:prSet presAssocID="{57AC47DD-211E-430F-A92F-2274DFD6D792}" presName="sibTrans" presStyleLbl="sibTrans2D1" presStyleIdx="0" presStyleCnt="0"/>
      <dgm:spPr/>
      <dgm:t>
        <a:bodyPr/>
        <a:lstStyle/>
        <a:p>
          <a:endParaRPr lang="en-US"/>
        </a:p>
      </dgm:t>
    </dgm:pt>
    <dgm:pt modelId="{6262D1DB-69E7-4E27-B71B-CF0E2797C864}" type="pres">
      <dgm:prSet presAssocID="{FFE9D7C9-B0E3-4867-AFBE-FE097E79D876}" presName="compNode" presStyleCnt="0"/>
      <dgm:spPr/>
    </dgm:pt>
    <dgm:pt modelId="{B189307D-65E1-456F-A1C7-B93C09344EBB}" type="pres">
      <dgm:prSet presAssocID="{FFE9D7C9-B0E3-4867-AFBE-FE097E79D876}" presName="childRect" presStyleLbl="bgAcc1" presStyleIdx="1" presStyleCnt="2" custScaleX="73985" custLinFactNeighborX="621" custLinFactNeighborY="-327">
        <dgm:presLayoutVars>
          <dgm:bulletEnabled val="1"/>
        </dgm:presLayoutVars>
      </dgm:prSet>
      <dgm:spPr/>
      <dgm:t>
        <a:bodyPr/>
        <a:lstStyle/>
        <a:p>
          <a:endParaRPr lang="en-US"/>
        </a:p>
      </dgm:t>
    </dgm:pt>
    <dgm:pt modelId="{91EF60D1-6546-4DD9-9DCC-9A3BA995BF87}" type="pres">
      <dgm:prSet presAssocID="{FFE9D7C9-B0E3-4867-AFBE-FE097E79D876}" presName="parentText" presStyleLbl="node1" presStyleIdx="0" presStyleCnt="0">
        <dgm:presLayoutVars>
          <dgm:chMax val="0"/>
          <dgm:bulletEnabled val="1"/>
        </dgm:presLayoutVars>
      </dgm:prSet>
      <dgm:spPr/>
      <dgm:t>
        <a:bodyPr/>
        <a:lstStyle/>
        <a:p>
          <a:endParaRPr lang="en-US"/>
        </a:p>
      </dgm:t>
    </dgm:pt>
    <dgm:pt modelId="{25D1E011-5C57-49CC-AA42-4362CC8E7C6C}" type="pres">
      <dgm:prSet presAssocID="{FFE9D7C9-B0E3-4867-AFBE-FE097E79D876}" presName="parentRect" presStyleLbl="alignNode1" presStyleIdx="1" presStyleCnt="2" custScaleX="73569" custLinFactNeighborX="1789"/>
      <dgm:spPr/>
      <dgm:t>
        <a:bodyPr/>
        <a:lstStyle/>
        <a:p>
          <a:endParaRPr lang="en-US"/>
        </a:p>
      </dgm:t>
    </dgm:pt>
    <dgm:pt modelId="{0206CEA3-9571-4122-8B34-8F912FF656F6}" type="pres">
      <dgm:prSet presAssocID="{FFE9D7C9-B0E3-4867-AFBE-FE097E79D876}" presName="adorn" presStyleLbl="fgAccFollowNode1" presStyleIdx="1" presStyleCnt="2" custLinFactX="-100000" custLinFactNeighborX="-162531" custLinFactNeighborY="-14304"/>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l="-15000" r="-15000"/>
          </a:stretch>
        </a:blipFill>
        <a:ln>
          <a:noFill/>
        </a:ln>
      </dgm:spPr>
    </dgm:pt>
  </dgm:ptLst>
  <dgm:cxnLst>
    <dgm:cxn modelId="{DA937DA1-A870-4474-884B-1C14FEBAB3F8}" type="presOf" srcId="{568A9387-5AC8-469A-873F-A853BEC5C933}" destId="{5D4503C0-22BD-4A27-B500-1CCE93764E6C}" srcOrd="0" destOrd="0" presId="urn:microsoft.com/office/officeart/2005/8/layout/bList2"/>
    <dgm:cxn modelId="{F8358AF4-A1CA-481F-A41D-36CA378D36E2}" type="presOf" srcId="{FFE9D7C9-B0E3-4867-AFBE-FE097E79D876}" destId="{25D1E011-5C57-49CC-AA42-4362CC8E7C6C}" srcOrd="1" destOrd="0" presId="urn:microsoft.com/office/officeart/2005/8/layout/bList2"/>
    <dgm:cxn modelId="{66535846-561A-41B7-A7FC-33F0F523FE94}" type="presOf" srcId="{ED454D27-70EB-48BB-9B94-96CB642740C9}" destId="{B189307D-65E1-456F-A1C7-B93C09344EBB}" srcOrd="0" destOrd="0" presId="urn:microsoft.com/office/officeart/2005/8/layout/bList2"/>
    <dgm:cxn modelId="{AA663177-1792-4865-BB53-A26C569B8B59}" type="presOf" srcId="{FFE9D7C9-B0E3-4867-AFBE-FE097E79D876}" destId="{91EF60D1-6546-4DD9-9DCC-9A3BA995BF87}" srcOrd="0" destOrd="0" presId="urn:microsoft.com/office/officeart/2005/8/layout/bList2"/>
    <dgm:cxn modelId="{7F74A4A8-43B2-4420-8846-96C42E9626BB}" type="presOf" srcId="{57AC47DD-211E-430F-A92F-2274DFD6D792}" destId="{BBD70B3C-71CC-46B3-A885-8626AE3E24DB}" srcOrd="0" destOrd="0" presId="urn:microsoft.com/office/officeart/2005/8/layout/bList2"/>
    <dgm:cxn modelId="{C07F43ED-9BD6-47BE-8063-17D24E49A88F}" srcId="{AFB4E406-478B-4303-9A3B-791423D8F426}" destId="{568A9387-5AC8-469A-873F-A853BEC5C933}" srcOrd="0" destOrd="0" parTransId="{0DDBDA05-817B-4C7B-8B1E-E058AA6EE81D}" sibTransId="{5081C0D2-A655-47DA-AC67-DC50AE337EF7}"/>
    <dgm:cxn modelId="{7A6C8FD0-BA5B-4329-8FBC-376EDFD01719}" type="presOf" srcId="{AFB4E406-478B-4303-9A3B-791423D8F426}" destId="{6E4F226F-478C-40FA-8C19-7BFD0177250F}" srcOrd="0" destOrd="0" presId="urn:microsoft.com/office/officeart/2005/8/layout/bList2"/>
    <dgm:cxn modelId="{C7269805-1782-41EC-9FD0-7AC61B5D8ACB}" srcId="{FFE9D7C9-B0E3-4867-AFBE-FE097E79D876}" destId="{ED454D27-70EB-48BB-9B94-96CB642740C9}" srcOrd="0" destOrd="0" parTransId="{A4E96D44-1C6A-4756-82C2-12F31C4E43EE}" sibTransId="{DD03FD4F-1895-49EC-A324-702204E22EA5}"/>
    <dgm:cxn modelId="{A49B9C83-176C-40DB-B5AA-8032CF286E00}" srcId="{58E4545E-447B-4DD2-A3D1-63FE0CC29021}" destId="{AFB4E406-478B-4303-9A3B-791423D8F426}" srcOrd="0" destOrd="0" parTransId="{C1EAA9AF-4616-4325-93F0-2B72EBE93D6C}" sibTransId="{57AC47DD-211E-430F-A92F-2274DFD6D792}"/>
    <dgm:cxn modelId="{164C3B98-8AB9-4D75-BD7F-D54DA63A646D}" srcId="{58E4545E-447B-4DD2-A3D1-63FE0CC29021}" destId="{FFE9D7C9-B0E3-4867-AFBE-FE097E79D876}" srcOrd="1" destOrd="0" parTransId="{36AA3452-DC3A-4F79-9575-11AC9A1E848D}" sibTransId="{B98FA29B-F78B-4D16-9B02-852378749CBC}"/>
    <dgm:cxn modelId="{9D052811-15BB-42CA-A9F2-4BC85EB5CF86}" type="presOf" srcId="{AFB4E406-478B-4303-9A3B-791423D8F426}" destId="{9F2D992C-3CFD-42BC-8F2B-C7BEFA0DC8A7}" srcOrd="1" destOrd="0" presId="urn:microsoft.com/office/officeart/2005/8/layout/bList2"/>
    <dgm:cxn modelId="{713CC842-6FBD-4A03-91BE-1955015886FB}" type="presOf" srcId="{845C436E-6802-48B2-9675-E86B494F2BBA}" destId="{B189307D-65E1-456F-A1C7-B93C09344EBB}" srcOrd="0" destOrd="1" presId="urn:microsoft.com/office/officeart/2005/8/layout/bList2"/>
    <dgm:cxn modelId="{F1F6291E-D091-480C-9B2C-FAEBC1E4CBAF}" srcId="{FFE9D7C9-B0E3-4867-AFBE-FE097E79D876}" destId="{845C436E-6802-48B2-9675-E86B494F2BBA}" srcOrd="1" destOrd="0" parTransId="{7040B0A1-C4FC-46A7-8D77-F77A48904085}" sibTransId="{6C592ACB-FBE4-4DFD-85B0-FA2BCF1BB603}"/>
    <dgm:cxn modelId="{F73A2A3D-1A18-483D-AEB3-6001122EF0FE}" type="presOf" srcId="{58E4545E-447B-4DD2-A3D1-63FE0CC29021}" destId="{CEF4AF84-1B37-4A17-809F-CCEDB9F822FB}" srcOrd="0" destOrd="0" presId="urn:microsoft.com/office/officeart/2005/8/layout/bList2"/>
    <dgm:cxn modelId="{A8D36609-976B-489B-9448-C9EF474D60DC}" type="presParOf" srcId="{CEF4AF84-1B37-4A17-809F-CCEDB9F822FB}" destId="{06A66397-119E-48C1-8984-30AA1CFE6695}" srcOrd="0" destOrd="0" presId="urn:microsoft.com/office/officeart/2005/8/layout/bList2"/>
    <dgm:cxn modelId="{16695B54-3240-4AED-8DB4-8BF1A356139D}" type="presParOf" srcId="{06A66397-119E-48C1-8984-30AA1CFE6695}" destId="{5D4503C0-22BD-4A27-B500-1CCE93764E6C}" srcOrd="0" destOrd="0" presId="urn:microsoft.com/office/officeart/2005/8/layout/bList2"/>
    <dgm:cxn modelId="{D6E2413E-7DB8-4CBF-8679-A7B7E454A56D}" type="presParOf" srcId="{06A66397-119E-48C1-8984-30AA1CFE6695}" destId="{6E4F226F-478C-40FA-8C19-7BFD0177250F}" srcOrd="1" destOrd="0" presId="urn:microsoft.com/office/officeart/2005/8/layout/bList2"/>
    <dgm:cxn modelId="{4011DA88-68A3-4F1D-98C1-62251291DA2C}" type="presParOf" srcId="{06A66397-119E-48C1-8984-30AA1CFE6695}" destId="{9F2D992C-3CFD-42BC-8F2B-C7BEFA0DC8A7}" srcOrd="2" destOrd="0" presId="urn:microsoft.com/office/officeart/2005/8/layout/bList2"/>
    <dgm:cxn modelId="{0D0357D4-09D7-4926-BB97-4914C9A8BB60}" type="presParOf" srcId="{06A66397-119E-48C1-8984-30AA1CFE6695}" destId="{AD10A7D7-C2B2-461B-99AD-81A05E832612}" srcOrd="3" destOrd="0" presId="urn:microsoft.com/office/officeart/2005/8/layout/bList2"/>
    <dgm:cxn modelId="{58891C44-EC60-485B-9E52-350CC122CBB2}" type="presParOf" srcId="{CEF4AF84-1B37-4A17-809F-CCEDB9F822FB}" destId="{BBD70B3C-71CC-46B3-A885-8626AE3E24DB}" srcOrd="1" destOrd="0" presId="urn:microsoft.com/office/officeart/2005/8/layout/bList2"/>
    <dgm:cxn modelId="{CDA0AE95-D65E-4671-B718-B280CC09561D}" type="presParOf" srcId="{CEF4AF84-1B37-4A17-809F-CCEDB9F822FB}" destId="{6262D1DB-69E7-4E27-B71B-CF0E2797C864}" srcOrd="2" destOrd="0" presId="urn:microsoft.com/office/officeart/2005/8/layout/bList2"/>
    <dgm:cxn modelId="{7A8C1D4F-3017-4F3E-B0F1-69D053B3D137}" type="presParOf" srcId="{6262D1DB-69E7-4E27-B71B-CF0E2797C864}" destId="{B189307D-65E1-456F-A1C7-B93C09344EBB}" srcOrd="0" destOrd="0" presId="urn:microsoft.com/office/officeart/2005/8/layout/bList2"/>
    <dgm:cxn modelId="{5393EB98-D69D-489A-BF16-1B7C3CADE436}" type="presParOf" srcId="{6262D1DB-69E7-4E27-B71B-CF0E2797C864}" destId="{91EF60D1-6546-4DD9-9DCC-9A3BA995BF87}" srcOrd="1" destOrd="0" presId="urn:microsoft.com/office/officeart/2005/8/layout/bList2"/>
    <dgm:cxn modelId="{3B26E4B9-B797-4F11-954B-12A4C7FEA6BE}" type="presParOf" srcId="{6262D1DB-69E7-4E27-B71B-CF0E2797C864}" destId="{25D1E011-5C57-49CC-AA42-4362CC8E7C6C}" srcOrd="2" destOrd="0" presId="urn:microsoft.com/office/officeart/2005/8/layout/bList2"/>
    <dgm:cxn modelId="{47AD9394-1A43-47C9-A3A5-5AFDB73194A8}" type="presParOf" srcId="{6262D1DB-69E7-4E27-B71B-CF0E2797C864}" destId="{0206CEA3-9571-4122-8B34-8F912FF656F6}" srcOrd="3" destOrd="0" presId="urn:microsoft.com/office/officeart/2005/8/layout/b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187FBC-C11F-434B-8B8E-50FC912D9642}">
      <dsp:nvSpPr>
        <dsp:cNvPr id="0" name=""/>
        <dsp:cNvSpPr/>
      </dsp:nvSpPr>
      <dsp:spPr>
        <a:xfrm>
          <a:off x="3684412" y="2523848"/>
          <a:ext cx="3036435" cy="139756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t" anchorCtr="0">
          <a:noAutofit/>
        </a:bodyPr>
        <a:lstStyle/>
        <a:p>
          <a:pPr marL="114300" lvl="1" indent="-114300" algn="r" defTabSz="533400">
            <a:lnSpc>
              <a:spcPct val="90000"/>
            </a:lnSpc>
            <a:spcBef>
              <a:spcPct val="0"/>
            </a:spcBef>
            <a:spcAft>
              <a:spcPct val="15000"/>
            </a:spcAft>
            <a:buChar char="••"/>
          </a:pPr>
          <a:r>
            <a:rPr lang="en-US" sz="1200" b="0" kern="1200" dirty="0"/>
            <a:t>Administration</a:t>
          </a:r>
        </a:p>
        <a:p>
          <a:pPr marL="114300" lvl="1" indent="-114300" algn="r" defTabSz="533400">
            <a:lnSpc>
              <a:spcPct val="90000"/>
            </a:lnSpc>
            <a:spcBef>
              <a:spcPct val="0"/>
            </a:spcBef>
            <a:spcAft>
              <a:spcPct val="15000"/>
            </a:spcAft>
            <a:buChar char="••"/>
          </a:pPr>
          <a:r>
            <a:rPr lang="en-US" sz="1200" b="0" kern="1200" dirty="0"/>
            <a:t>Organisational Development</a:t>
          </a:r>
        </a:p>
        <a:p>
          <a:pPr marL="114300" lvl="1" indent="-114300" algn="r" defTabSz="533400">
            <a:lnSpc>
              <a:spcPct val="90000"/>
            </a:lnSpc>
            <a:spcBef>
              <a:spcPct val="0"/>
            </a:spcBef>
            <a:spcAft>
              <a:spcPct val="15000"/>
            </a:spcAft>
            <a:buChar char="••"/>
          </a:pPr>
          <a:r>
            <a:rPr lang="en-US" sz="1200" b="0" kern="1200" dirty="0"/>
            <a:t>Performance</a:t>
          </a:r>
        </a:p>
        <a:p>
          <a:pPr marL="114300" lvl="1" indent="-114300" algn="r" defTabSz="533400">
            <a:lnSpc>
              <a:spcPct val="90000"/>
            </a:lnSpc>
            <a:spcBef>
              <a:spcPct val="0"/>
            </a:spcBef>
            <a:spcAft>
              <a:spcPct val="15000"/>
            </a:spcAft>
            <a:buChar char="••"/>
          </a:pPr>
          <a:r>
            <a:rPr lang="en-US" sz="1200" b="0" kern="1200" dirty="0"/>
            <a:t>Employee well being</a:t>
          </a:r>
        </a:p>
        <a:p>
          <a:pPr marL="114300" lvl="1" indent="-114300" algn="r" defTabSz="533400">
            <a:lnSpc>
              <a:spcPct val="90000"/>
            </a:lnSpc>
            <a:spcBef>
              <a:spcPct val="0"/>
            </a:spcBef>
            <a:spcAft>
              <a:spcPct val="15000"/>
            </a:spcAft>
            <a:buChar char="••"/>
          </a:pPr>
          <a:r>
            <a:rPr lang="en-US" sz="1200" b="0" kern="1200" dirty="0"/>
            <a:t>Change management</a:t>
          </a:r>
        </a:p>
      </dsp:txBody>
      <dsp:txXfrm>
        <a:off x="4626043" y="2903938"/>
        <a:ext cx="2064104" cy="986770"/>
      </dsp:txXfrm>
    </dsp:sp>
    <dsp:sp modelId="{F0D8B7E9-783F-4770-8A7D-0E388754CAC4}">
      <dsp:nvSpPr>
        <dsp:cNvPr id="0" name=""/>
        <dsp:cNvSpPr/>
      </dsp:nvSpPr>
      <dsp:spPr>
        <a:xfrm>
          <a:off x="228843" y="2542529"/>
          <a:ext cx="3060014" cy="1360199"/>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t" anchorCtr="0">
          <a:noAutofit/>
        </a:bodyPr>
        <a:lstStyle/>
        <a:p>
          <a:pPr marL="114300" lvl="1" indent="-114300" algn="l" defTabSz="533400">
            <a:lnSpc>
              <a:spcPct val="90000"/>
            </a:lnSpc>
            <a:spcBef>
              <a:spcPct val="0"/>
            </a:spcBef>
            <a:spcAft>
              <a:spcPct val="15000"/>
            </a:spcAft>
            <a:buChar char="••"/>
          </a:pPr>
          <a:r>
            <a:rPr lang="en-US" sz="1200" b="0" i="0" kern="1200" dirty="0"/>
            <a:t>Information Technology</a:t>
          </a:r>
        </a:p>
        <a:p>
          <a:pPr marL="114300" lvl="1" indent="-114300" algn="l" defTabSz="533400">
            <a:lnSpc>
              <a:spcPct val="90000"/>
            </a:lnSpc>
            <a:spcBef>
              <a:spcPct val="0"/>
            </a:spcBef>
            <a:spcAft>
              <a:spcPct val="15000"/>
            </a:spcAft>
            <a:buChar char="••"/>
          </a:pPr>
          <a:r>
            <a:rPr lang="en-US" sz="1200" b="0" i="0" kern="1200" dirty="0"/>
            <a:t>Public Relations</a:t>
          </a:r>
        </a:p>
        <a:p>
          <a:pPr marL="114300" lvl="1" indent="-114300" algn="l" defTabSz="533400">
            <a:lnSpc>
              <a:spcPct val="90000"/>
            </a:lnSpc>
            <a:spcBef>
              <a:spcPct val="0"/>
            </a:spcBef>
            <a:spcAft>
              <a:spcPct val="15000"/>
            </a:spcAft>
            <a:buChar char="••"/>
          </a:pPr>
          <a:r>
            <a:rPr lang="en-US" sz="1200" b="0" i="0" kern="1200" dirty="0"/>
            <a:t>Stakeholder communications</a:t>
          </a:r>
        </a:p>
      </dsp:txBody>
      <dsp:txXfrm>
        <a:off x="258722" y="2912458"/>
        <a:ext cx="2082251" cy="960391"/>
      </dsp:txXfrm>
    </dsp:sp>
    <dsp:sp modelId="{123F6DB2-9833-4081-B930-A1128B77883E}">
      <dsp:nvSpPr>
        <dsp:cNvPr id="0" name=""/>
        <dsp:cNvSpPr/>
      </dsp:nvSpPr>
      <dsp:spPr>
        <a:xfrm>
          <a:off x="3494389" y="38682"/>
          <a:ext cx="3168425" cy="174845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t" anchorCtr="0">
          <a:noAutofit/>
        </a:bodyPr>
        <a:lstStyle/>
        <a:p>
          <a:pPr marL="114300" lvl="1" indent="-114300" algn="r" defTabSz="533400">
            <a:lnSpc>
              <a:spcPct val="90000"/>
            </a:lnSpc>
            <a:spcBef>
              <a:spcPct val="0"/>
            </a:spcBef>
            <a:spcAft>
              <a:spcPct val="15000"/>
            </a:spcAft>
            <a:buChar char="••"/>
          </a:pPr>
          <a:r>
            <a:rPr lang="en-US" sz="1200" b="0" kern="1200" dirty="0"/>
            <a:t>Company Secretary</a:t>
          </a:r>
        </a:p>
        <a:p>
          <a:pPr marL="114300" lvl="1" indent="-114300" algn="r" defTabSz="533400">
            <a:lnSpc>
              <a:spcPct val="90000"/>
            </a:lnSpc>
            <a:spcBef>
              <a:spcPct val="0"/>
            </a:spcBef>
            <a:spcAft>
              <a:spcPct val="15000"/>
            </a:spcAft>
            <a:buChar char="••"/>
          </a:pPr>
          <a:r>
            <a:rPr lang="en-US" sz="1200" b="0" kern="1200" dirty="0"/>
            <a:t>Legal Services</a:t>
          </a:r>
        </a:p>
        <a:p>
          <a:pPr marL="114300" lvl="1" indent="-114300" algn="r" defTabSz="533400">
            <a:lnSpc>
              <a:spcPct val="90000"/>
            </a:lnSpc>
            <a:spcBef>
              <a:spcPct val="0"/>
            </a:spcBef>
            <a:spcAft>
              <a:spcPct val="15000"/>
            </a:spcAft>
            <a:buChar char="••"/>
          </a:pPr>
          <a:r>
            <a:rPr lang="en-US" sz="1200" b="0" kern="1200" dirty="0"/>
            <a:t>Strategic Planning</a:t>
          </a:r>
        </a:p>
        <a:p>
          <a:pPr marL="114300" lvl="1" indent="-114300" algn="r" defTabSz="533400">
            <a:lnSpc>
              <a:spcPct val="90000"/>
            </a:lnSpc>
            <a:spcBef>
              <a:spcPct val="0"/>
            </a:spcBef>
            <a:spcAft>
              <a:spcPct val="15000"/>
            </a:spcAft>
            <a:buChar char="••"/>
          </a:pPr>
          <a:r>
            <a:rPr lang="en-US" sz="1200" b="0" kern="1200" dirty="0"/>
            <a:t>Monitoring</a:t>
          </a:r>
        </a:p>
        <a:p>
          <a:pPr marL="114300" lvl="1" indent="-114300" algn="r" defTabSz="533400">
            <a:lnSpc>
              <a:spcPct val="90000"/>
            </a:lnSpc>
            <a:spcBef>
              <a:spcPct val="0"/>
            </a:spcBef>
            <a:spcAft>
              <a:spcPct val="15000"/>
            </a:spcAft>
            <a:buChar char="••"/>
          </a:pPr>
          <a:r>
            <a:rPr lang="en-US" sz="1200" b="0" kern="1200" dirty="0"/>
            <a:t>Quality Management Systems  </a:t>
          </a:r>
        </a:p>
      </dsp:txBody>
      <dsp:txXfrm>
        <a:off x="4483324" y="77090"/>
        <a:ext cx="2141081" cy="1234527"/>
      </dsp:txXfrm>
    </dsp:sp>
    <dsp:sp modelId="{E13B25F8-7A97-44A6-A27B-B9A4F1BB8322}">
      <dsp:nvSpPr>
        <dsp:cNvPr id="0" name=""/>
        <dsp:cNvSpPr/>
      </dsp:nvSpPr>
      <dsp:spPr>
        <a:xfrm>
          <a:off x="214943" y="38682"/>
          <a:ext cx="3122162" cy="1879359"/>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t" anchorCtr="0">
          <a:noAutofit/>
        </a:bodyPr>
        <a:lstStyle/>
        <a:p>
          <a:pPr marL="114300" lvl="1" indent="-114300" algn="l" defTabSz="533400">
            <a:lnSpc>
              <a:spcPct val="90000"/>
            </a:lnSpc>
            <a:spcBef>
              <a:spcPct val="0"/>
            </a:spcBef>
            <a:spcAft>
              <a:spcPct val="15000"/>
            </a:spcAft>
            <a:buChar char="••"/>
          </a:pPr>
          <a:r>
            <a:rPr lang="en-ZA" sz="1200" b="0" kern="1200" dirty="0"/>
            <a:t>Finance strategy and financial management</a:t>
          </a:r>
          <a:endParaRPr lang="en-US" sz="1200" b="0" kern="1200" dirty="0"/>
        </a:p>
        <a:p>
          <a:pPr marL="114300" lvl="1" indent="-114300" algn="l" defTabSz="533400">
            <a:lnSpc>
              <a:spcPct val="90000"/>
            </a:lnSpc>
            <a:spcBef>
              <a:spcPct val="0"/>
            </a:spcBef>
            <a:spcAft>
              <a:spcPct val="15000"/>
            </a:spcAft>
            <a:buChar char="••"/>
          </a:pPr>
          <a:r>
            <a:rPr lang="en-ZA" sz="1200" b="0" kern="1200" dirty="0"/>
            <a:t>Enterprise Risk management</a:t>
          </a:r>
          <a:endParaRPr lang="en-US" sz="1200" b="0" kern="1200" dirty="0"/>
        </a:p>
        <a:p>
          <a:pPr marL="114300" lvl="1" indent="-114300" algn="l" defTabSz="533400">
            <a:lnSpc>
              <a:spcPct val="90000"/>
            </a:lnSpc>
            <a:spcBef>
              <a:spcPct val="0"/>
            </a:spcBef>
            <a:spcAft>
              <a:spcPct val="15000"/>
            </a:spcAft>
            <a:buChar char="••"/>
          </a:pPr>
          <a:r>
            <a:rPr lang="en-ZA" sz="1200" b="0" kern="1200" dirty="0"/>
            <a:t>Auditing </a:t>
          </a:r>
          <a:endParaRPr lang="en-US" sz="1200" b="0" kern="1200" dirty="0"/>
        </a:p>
        <a:p>
          <a:pPr marL="114300" lvl="1" indent="-114300" algn="l" defTabSz="533400">
            <a:lnSpc>
              <a:spcPct val="90000"/>
            </a:lnSpc>
            <a:spcBef>
              <a:spcPct val="0"/>
            </a:spcBef>
            <a:spcAft>
              <a:spcPct val="15000"/>
            </a:spcAft>
            <a:buChar char="••"/>
          </a:pPr>
          <a:r>
            <a:rPr lang="en-US" sz="1200" b="0" kern="1200" dirty="0"/>
            <a:t>Asset Management</a:t>
          </a:r>
        </a:p>
        <a:p>
          <a:pPr marL="114300" lvl="1" indent="-114300" algn="l" defTabSz="533400">
            <a:lnSpc>
              <a:spcPct val="90000"/>
            </a:lnSpc>
            <a:spcBef>
              <a:spcPct val="0"/>
            </a:spcBef>
            <a:spcAft>
              <a:spcPct val="15000"/>
            </a:spcAft>
            <a:buChar char="••"/>
          </a:pPr>
          <a:r>
            <a:rPr lang="en-US" sz="1200" b="0" kern="1200" dirty="0"/>
            <a:t>Fleet Management</a:t>
          </a:r>
        </a:p>
      </dsp:txBody>
      <dsp:txXfrm>
        <a:off x="256226" y="79965"/>
        <a:ext cx="2102947" cy="1326953"/>
      </dsp:txXfrm>
    </dsp:sp>
    <dsp:sp modelId="{A0DF0CFD-5BB6-45F4-A5C7-9D7762556D16}">
      <dsp:nvSpPr>
        <dsp:cNvPr id="0" name=""/>
        <dsp:cNvSpPr/>
      </dsp:nvSpPr>
      <dsp:spPr>
        <a:xfrm>
          <a:off x="1800204" y="500408"/>
          <a:ext cx="1527865" cy="1388544"/>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n-US" sz="1100" b="1" kern="1200" dirty="0"/>
            <a:t>Financial and Supply Chain Management</a:t>
          </a:r>
        </a:p>
      </dsp:txBody>
      <dsp:txXfrm>
        <a:off x="2247705" y="907103"/>
        <a:ext cx="1080364" cy="981849"/>
      </dsp:txXfrm>
    </dsp:sp>
    <dsp:sp modelId="{F4F77B43-C4DA-472E-9E4D-A3A3E3DF43D0}">
      <dsp:nvSpPr>
        <dsp:cNvPr id="0" name=""/>
        <dsp:cNvSpPr/>
      </dsp:nvSpPr>
      <dsp:spPr>
        <a:xfrm rot="5400000">
          <a:off x="3438327" y="518457"/>
          <a:ext cx="1388544" cy="1352447"/>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n-US" sz="1100" b="1" kern="1200" dirty="0"/>
            <a:t>Governance and Compliance</a:t>
          </a:r>
        </a:p>
      </dsp:txBody>
      <dsp:txXfrm rot="-5400000">
        <a:off x="3456375" y="907104"/>
        <a:ext cx="956324" cy="981849"/>
      </dsp:txXfrm>
    </dsp:sp>
    <dsp:sp modelId="{9F7807AD-4772-45DA-8C0F-225CC34BC381}">
      <dsp:nvSpPr>
        <dsp:cNvPr id="0" name=""/>
        <dsp:cNvSpPr/>
      </dsp:nvSpPr>
      <dsp:spPr>
        <a:xfrm rot="10800000">
          <a:off x="3440695" y="2073551"/>
          <a:ext cx="1383839" cy="1235172"/>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n-US" sz="1100" b="1" kern="1200" dirty="0"/>
            <a:t>Human Resource Management</a:t>
          </a:r>
        </a:p>
      </dsp:txBody>
      <dsp:txXfrm rot="10800000">
        <a:off x="3440695" y="2073551"/>
        <a:ext cx="978522" cy="873398"/>
      </dsp:txXfrm>
    </dsp:sp>
    <dsp:sp modelId="{1E7813EA-B5A6-4DF1-911F-241FA39FDA37}">
      <dsp:nvSpPr>
        <dsp:cNvPr id="0" name=""/>
        <dsp:cNvSpPr/>
      </dsp:nvSpPr>
      <dsp:spPr>
        <a:xfrm rot="16200000">
          <a:off x="1946567" y="1938228"/>
          <a:ext cx="1235141" cy="1527865"/>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n-US" sz="1100" b="1" kern="1200" dirty="0"/>
            <a:t>Information and Communication Technology</a:t>
          </a:r>
        </a:p>
      </dsp:txBody>
      <dsp:txXfrm rot="5400000">
        <a:off x="2247707" y="2084590"/>
        <a:ext cx="1080364" cy="873377"/>
      </dsp:txXfrm>
    </dsp:sp>
    <dsp:sp modelId="{D67BF8C1-E932-4EC5-8245-D6DC9560D4E5}">
      <dsp:nvSpPr>
        <dsp:cNvPr id="0" name=""/>
        <dsp:cNvSpPr/>
      </dsp:nvSpPr>
      <dsp:spPr>
        <a:xfrm>
          <a:off x="3185686" y="1544988"/>
          <a:ext cx="541395" cy="470778"/>
        </a:xfrm>
        <a:prstGeom prst="circularArrow">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flat" dir="t"/>
        </a:scene3d>
        <a:sp3d z="190500" prstMaterial="plastic">
          <a:bevelT w="120900" h="88900"/>
          <a:bevelB w="88900" h="31750" prst="angle"/>
        </a:sp3d>
      </dsp:spPr>
      <dsp:style>
        <a:lnRef idx="0">
          <a:scrgbClr r="0" g="0" b="0"/>
        </a:lnRef>
        <a:fillRef idx="1">
          <a:scrgbClr r="0" g="0" b="0"/>
        </a:fillRef>
        <a:effectRef idx="3">
          <a:scrgbClr r="0" g="0" b="0"/>
        </a:effectRef>
        <a:fontRef idx="minor">
          <a:schemeClr val="lt1"/>
        </a:fontRef>
      </dsp:style>
    </dsp:sp>
    <dsp:sp modelId="{7FFD8257-7F5F-46E1-8336-2A55F6164F29}">
      <dsp:nvSpPr>
        <dsp:cNvPr id="0" name=""/>
        <dsp:cNvSpPr/>
      </dsp:nvSpPr>
      <dsp:spPr>
        <a:xfrm rot="10800000">
          <a:off x="3185686" y="1726057"/>
          <a:ext cx="541395" cy="470778"/>
        </a:xfrm>
        <a:prstGeom prst="circularArrow">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flat" dir="t"/>
        </a:scene3d>
        <a:sp3d z="190500" prstMaterial="plastic">
          <a:bevelT w="120900" h="88900"/>
          <a:bevelB w="88900" h="31750" prst="angle"/>
        </a:sp3d>
      </dsp:spPr>
      <dsp:style>
        <a:lnRef idx="0">
          <a:scrgbClr r="0" g="0" b="0"/>
        </a:lnRef>
        <a:fillRef idx="1">
          <a:scrgbClr r="0" g="0" b="0"/>
        </a:fillRef>
        <a:effectRef idx="3">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B4E372-E2E4-4400-B466-7CA9FA7A2BCF}">
      <dsp:nvSpPr>
        <dsp:cNvPr id="0" name=""/>
        <dsp:cNvSpPr/>
      </dsp:nvSpPr>
      <dsp:spPr>
        <a:xfrm>
          <a:off x="1288590" y="0"/>
          <a:ext cx="4502745" cy="1732365"/>
        </a:xfrm>
        <a:prstGeom prst="roundRect">
          <a:avLst>
            <a:gd name="adj" fmla="val 10000"/>
          </a:avLst>
        </a:prstGeom>
        <a:solidFill>
          <a:srgbClr val="0077A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ZA" sz="1400" kern="1200" dirty="0"/>
            <a:t>To co-ordinate the process of registration and/or licensing or amendment of applications in respect of medicines within a legislative framework that defines the requirements necessary for application to the Authority, to receive, record and distribute all documents submitted to SAHPRA, and to manage and maintain SAHPRA’s main registry</a:t>
          </a:r>
          <a:endParaRPr lang="en-US" sz="1400" b="1" kern="1200" dirty="0"/>
        </a:p>
      </dsp:txBody>
      <dsp:txXfrm>
        <a:off x="1339329" y="50739"/>
        <a:ext cx="4401267" cy="1630887"/>
      </dsp:txXfrm>
    </dsp:sp>
    <dsp:sp modelId="{56B2925A-7DC8-4952-AFD3-9519AB535E5A}">
      <dsp:nvSpPr>
        <dsp:cNvPr id="0" name=""/>
        <dsp:cNvSpPr/>
      </dsp:nvSpPr>
      <dsp:spPr>
        <a:xfrm>
          <a:off x="4136" y="1919649"/>
          <a:ext cx="1058971" cy="1732365"/>
        </a:xfrm>
        <a:prstGeom prst="roundRect">
          <a:avLst>
            <a:gd name="adj" fmla="val 10000"/>
          </a:avLst>
        </a:prstGeom>
        <a:gradFill flip="none" rotWithShape="0">
          <a:gsLst>
            <a:gs pos="0">
              <a:srgbClr val="0077A0">
                <a:tint val="66000"/>
                <a:satMod val="160000"/>
              </a:srgbClr>
            </a:gs>
            <a:gs pos="50000">
              <a:srgbClr val="0077A0">
                <a:tint val="44500"/>
                <a:satMod val="160000"/>
              </a:srgbClr>
            </a:gs>
            <a:gs pos="100000">
              <a:srgbClr val="0077A0">
                <a:tint val="23500"/>
                <a:satMod val="160000"/>
              </a:srgbClr>
            </a:gs>
          </a:gsLst>
          <a:lin ang="13500000" scaled="1"/>
          <a:tileRect/>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a:effectLst>
                <a:outerShdw blurRad="38100" dist="38100" dir="2700000" algn="tl">
                  <a:srgbClr val="000000">
                    <a:alpha val="43137"/>
                  </a:srgbClr>
                </a:outerShdw>
              </a:effectLst>
            </a:rPr>
            <a:t>Document Reception and Helpdesk</a:t>
          </a:r>
        </a:p>
      </dsp:txBody>
      <dsp:txXfrm>
        <a:off x="35152" y="1950665"/>
        <a:ext cx="996939" cy="1670333"/>
      </dsp:txXfrm>
    </dsp:sp>
    <dsp:sp modelId="{AD8D34ED-841D-4EA8-9A61-2369D28B225A}">
      <dsp:nvSpPr>
        <dsp:cNvPr id="0" name=""/>
        <dsp:cNvSpPr/>
      </dsp:nvSpPr>
      <dsp:spPr>
        <a:xfrm>
          <a:off x="1152061" y="1919649"/>
          <a:ext cx="1058971" cy="1732365"/>
        </a:xfrm>
        <a:prstGeom prst="roundRect">
          <a:avLst>
            <a:gd name="adj" fmla="val 10000"/>
          </a:avLst>
        </a:prstGeom>
        <a:gradFill flip="none" rotWithShape="0">
          <a:gsLst>
            <a:gs pos="0">
              <a:srgbClr val="0077A0">
                <a:tint val="66000"/>
                <a:satMod val="160000"/>
              </a:srgbClr>
            </a:gs>
            <a:gs pos="50000">
              <a:srgbClr val="0077A0">
                <a:tint val="44500"/>
                <a:satMod val="160000"/>
              </a:srgbClr>
            </a:gs>
            <a:gs pos="100000">
              <a:srgbClr val="0077A0">
                <a:tint val="23500"/>
                <a:satMod val="160000"/>
              </a:srgbClr>
            </a:gs>
          </a:gsLst>
          <a:path path="circle">
            <a:fillToRect r="100000" b="100000"/>
          </a:path>
          <a:tileRect l="-100000" t="-100000"/>
        </a:gradFill>
        <a:ln>
          <a:noFill/>
        </a:ln>
        <a:effectLst>
          <a:innerShdw blurRad="63500" dist="50800" dir="16200000">
            <a:prstClr val="black">
              <a:alpha val="50000"/>
            </a:prstClr>
          </a:inn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a:effectLst>
                <a:outerShdw blurRad="38100" dist="38100" dir="2700000" algn="tl">
                  <a:srgbClr val="000000">
                    <a:alpha val="43137"/>
                  </a:srgbClr>
                </a:outerShdw>
              </a:effectLst>
            </a:rPr>
            <a:t>Records Manage-</a:t>
          </a:r>
          <a:r>
            <a:rPr lang="en-US" sz="1400" b="1" kern="1200" dirty="0" err="1">
              <a:effectLst>
                <a:outerShdw blurRad="38100" dist="38100" dir="2700000" algn="tl">
                  <a:srgbClr val="000000">
                    <a:alpha val="43137"/>
                  </a:srgbClr>
                </a:outerShdw>
              </a:effectLst>
            </a:rPr>
            <a:t>ment</a:t>
          </a:r>
          <a:endParaRPr lang="en-US" sz="1400" b="1" kern="1200" dirty="0">
            <a:effectLst>
              <a:outerShdw blurRad="38100" dist="38100" dir="2700000" algn="tl">
                <a:srgbClr val="000000">
                  <a:alpha val="43137"/>
                </a:srgbClr>
              </a:outerShdw>
            </a:effectLst>
          </a:endParaRPr>
        </a:p>
      </dsp:txBody>
      <dsp:txXfrm>
        <a:off x="1183077" y="1950665"/>
        <a:ext cx="996939" cy="1670333"/>
      </dsp:txXfrm>
    </dsp:sp>
    <dsp:sp modelId="{59BD35CF-1BBC-4C67-9D87-CDD961805357}">
      <dsp:nvSpPr>
        <dsp:cNvPr id="0" name=""/>
        <dsp:cNvSpPr/>
      </dsp:nvSpPr>
      <dsp:spPr>
        <a:xfrm>
          <a:off x="2299986" y="1919649"/>
          <a:ext cx="1058971" cy="1732365"/>
        </a:xfrm>
        <a:prstGeom prst="roundRect">
          <a:avLst>
            <a:gd name="adj" fmla="val 10000"/>
          </a:avLst>
        </a:prstGeom>
        <a:gradFill flip="none" rotWithShape="0">
          <a:gsLst>
            <a:gs pos="0">
              <a:srgbClr val="0077A0">
                <a:tint val="66000"/>
                <a:satMod val="160000"/>
              </a:srgbClr>
            </a:gs>
            <a:gs pos="50000">
              <a:srgbClr val="0077A0">
                <a:tint val="44500"/>
                <a:satMod val="160000"/>
              </a:srgbClr>
            </a:gs>
            <a:gs pos="100000">
              <a:srgbClr val="0077A0">
                <a:tint val="23500"/>
                <a:satMod val="160000"/>
              </a:srgbClr>
            </a:gs>
          </a:gsLst>
          <a:path path="circle">
            <a:fillToRect l="50000" t="50000" r="50000" b="50000"/>
          </a:path>
          <a:tileRect/>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a:effectLst>
                <a:outerShdw blurRad="38100" dist="38100" dir="2700000" algn="tl">
                  <a:srgbClr val="000000">
                    <a:alpha val="43137"/>
                  </a:srgbClr>
                </a:outerShdw>
              </a:effectLst>
            </a:rPr>
            <a:t>Project Office – Regulatory Decision for Medicines</a:t>
          </a:r>
        </a:p>
      </dsp:txBody>
      <dsp:txXfrm>
        <a:off x="2331002" y="1950665"/>
        <a:ext cx="996939" cy="1670333"/>
      </dsp:txXfrm>
    </dsp:sp>
    <dsp:sp modelId="{F32471F7-7C2D-486C-82D2-1CBF607F4F3C}">
      <dsp:nvSpPr>
        <dsp:cNvPr id="0" name=""/>
        <dsp:cNvSpPr/>
      </dsp:nvSpPr>
      <dsp:spPr>
        <a:xfrm>
          <a:off x="3447911" y="1919649"/>
          <a:ext cx="1058971" cy="1732365"/>
        </a:xfrm>
        <a:prstGeom prst="roundRect">
          <a:avLst>
            <a:gd name="adj" fmla="val 10000"/>
          </a:avLst>
        </a:prstGeom>
        <a:gradFill flip="none" rotWithShape="0">
          <a:gsLst>
            <a:gs pos="0">
              <a:srgbClr val="0077A0">
                <a:tint val="66000"/>
                <a:satMod val="160000"/>
              </a:srgbClr>
            </a:gs>
            <a:gs pos="50000">
              <a:srgbClr val="0077A0">
                <a:tint val="44500"/>
                <a:satMod val="160000"/>
              </a:srgbClr>
            </a:gs>
            <a:gs pos="100000">
              <a:srgbClr val="0077A0">
                <a:tint val="23500"/>
                <a:satMod val="160000"/>
              </a:srgbClr>
            </a:gs>
          </a:gsLst>
          <a:lin ang="8100000" scaled="1"/>
          <a:tileRect/>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a:effectLst>
                <a:outerShdw blurRad="38100" dist="38100" dir="2700000" algn="tl">
                  <a:srgbClr val="000000">
                    <a:alpha val="43137"/>
                  </a:srgbClr>
                </a:outerShdw>
              </a:effectLst>
            </a:rPr>
            <a:t>Project Office – Clinical Trials, Section 21 Portfolio Manage-</a:t>
          </a:r>
          <a:r>
            <a:rPr lang="en-US" sz="1400" b="1" kern="1200" dirty="0" err="1">
              <a:effectLst>
                <a:outerShdw blurRad="38100" dist="38100" dir="2700000" algn="tl">
                  <a:srgbClr val="000000">
                    <a:alpha val="43137"/>
                  </a:srgbClr>
                </a:outerShdw>
              </a:effectLst>
            </a:rPr>
            <a:t>ment</a:t>
          </a:r>
          <a:endParaRPr lang="en-US" sz="1400" b="1" kern="1200" dirty="0">
            <a:effectLst>
              <a:outerShdw blurRad="38100" dist="38100" dir="2700000" algn="tl">
                <a:srgbClr val="000000">
                  <a:alpha val="43137"/>
                </a:srgbClr>
              </a:outerShdw>
            </a:effectLst>
          </a:endParaRPr>
        </a:p>
      </dsp:txBody>
      <dsp:txXfrm>
        <a:off x="3478927" y="1950665"/>
        <a:ext cx="996939" cy="1670333"/>
      </dsp:txXfrm>
    </dsp:sp>
    <dsp:sp modelId="{AE69E5DF-C10B-4581-A5D5-A84A0769A0DF}">
      <dsp:nvSpPr>
        <dsp:cNvPr id="0" name=""/>
        <dsp:cNvSpPr/>
      </dsp:nvSpPr>
      <dsp:spPr>
        <a:xfrm>
          <a:off x="4686399" y="1921481"/>
          <a:ext cx="1058971" cy="1732365"/>
        </a:xfrm>
        <a:prstGeom prst="roundRect">
          <a:avLst>
            <a:gd name="adj" fmla="val 10000"/>
          </a:avLst>
        </a:prstGeom>
        <a:gradFill flip="none" rotWithShape="0">
          <a:gsLst>
            <a:gs pos="0">
              <a:srgbClr val="0077A0">
                <a:tint val="66000"/>
                <a:satMod val="160000"/>
              </a:srgbClr>
            </a:gs>
            <a:gs pos="50000">
              <a:srgbClr val="0077A0">
                <a:tint val="44500"/>
                <a:satMod val="160000"/>
              </a:srgbClr>
            </a:gs>
            <a:gs pos="100000">
              <a:srgbClr val="0077A0">
                <a:tint val="23500"/>
                <a:satMod val="160000"/>
              </a:srgbClr>
            </a:gs>
          </a:gsLst>
          <a:lin ang="8100000" scaled="1"/>
          <a:tileRect/>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a:effectLst>
                <a:outerShdw blurRad="38100" dist="38100" dir="2700000" algn="tl">
                  <a:srgbClr val="000000">
                    <a:alpha val="43137"/>
                  </a:srgbClr>
                </a:outerShdw>
              </a:effectLst>
            </a:rPr>
            <a:t>Licensing, Permits and Certificates Portfolio Manage-</a:t>
          </a:r>
          <a:r>
            <a:rPr lang="en-US" sz="1400" b="1" kern="1200" dirty="0" err="1">
              <a:effectLst>
                <a:outerShdw blurRad="38100" dist="38100" dir="2700000" algn="tl">
                  <a:srgbClr val="000000">
                    <a:alpha val="43137"/>
                  </a:srgbClr>
                </a:outerShdw>
              </a:effectLst>
            </a:rPr>
            <a:t>ment</a:t>
          </a:r>
          <a:r>
            <a:rPr lang="en-US" sz="1400" b="1" kern="1200" dirty="0">
              <a:effectLst>
                <a:outerShdw blurRad="38100" dist="38100" dir="2700000" algn="tl">
                  <a:srgbClr val="000000">
                    <a:alpha val="43137"/>
                  </a:srgbClr>
                </a:outerShdw>
              </a:effectLst>
            </a:rPr>
            <a:t> </a:t>
          </a:r>
        </a:p>
      </dsp:txBody>
      <dsp:txXfrm>
        <a:off x="4717415" y="1952497"/>
        <a:ext cx="996939" cy="1670333"/>
      </dsp:txXfrm>
    </dsp:sp>
    <dsp:sp modelId="{32746727-6B97-4105-A79B-E28BBCD63E05}">
      <dsp:nvSpPr>
        <dsp:cNvPr id="0" name=""/>
        <dsp:cNvSpPr/>
      </dsp:nvSpPr>
      <dsp:spPr>
        <a:xfrm>
          <a:off x="5923277" y="1921481"/>
          <a:ext cx="1058971" cy="1732365"/>
        </a:xfrm>
        <a:prstGeom prst="roundRect">
          <a:avLst>
            <a:gd name="adj" fmla="val 10000"/>
          </a:avLst>
        </a:prstGeom>
        <a:gradFill flip="none" rotWithShape="0">
          <a:gsLst>
            <a:gs pos="0">
              <a:srgbClr val="0077A0">
                <a:tint val="66000"/>
                <a:satMod val="160000"/>
              </a:srgbClr>
            </a:gs>
            <a:gs pos="50000">
              <a:srgbClr val="0077A0">
                <a:tint val="44500"/>
                <a:satMod val="160000"/>
              </a:srgbClr>
            </a:gs>
            <a:gs pos="100000">
              <a:srgbClr val="0077A0">
                <a:tint val="23500"/>
                <a:satMod val="160000"/>
              </a:srgbClr>
            </a:gs>
          </a:gsLst>
          <a:lin ang="8100000" scaled="1"/>
          <a:tileRect/>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a:effectLst>
                <a:outerShdw blurRad="38100" dist="38100" dir="2700000" algn="tl">
                  <a:srgbClr val="000000">
                    <a:alpha val="43137"/>
                  </a:srgbClr>
                </a:outerShdw>
              </a:effectLst>
            </a:rPr>
            <a:t>Backlog Clearance Project </a:t>
          </a:r>
        </a:p>
      </dsp:txBody>
      <dsp:txXfrm>
        <a:off x="5954293" y="1952497"/>
        <a:ext cx="996939" cy="167033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4503C0-22BD-4A27-B500-1CCE93764E6C}">
      <dsp:nvSpPr>
        <dsp:cNvPr id="0" name=""/>
        <dsp:cNvSpPr/>
      </dsp:nvSpPr>
      <dsp:spPr>
        <a:xfrm>
          <a:off x="223798" y="1947"/>
          <a:ext cx="3171887" cy="2367747"/>
        </a:xfrm>
        <a:prstGeom prst="round2SameRect">
          <a:avLst>
            <a:gd name="adj1" fmla="val 8000"/>
            <a:gd name="adj2" fmla="val 0"/>
          </a:avLst>
        </a:prstGeom>
        <a:solidFill>
          <a:schemeClr val="lt1">
            <a:alpha val="90000"/>
            <a:hueOff val="0"/>
            <a:satOff val="0"/>
            <a:lumOff val="0"/>
            <a:alphaOff val="0"/>
          </a:schemeClr>
        </a:solidFill>
        <a:ln w="25400" cap="flat" cmpd="sng" algn="ctr">
          <a:solidFill>
            <a:srgbClr val="0077A0"/>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53340" rIns="17780" bIns="17780" numCol="1" spcCol="1270" anchor="t" anchorCtr="0">
          <a:noAutofit/>
        </a:bodyPr>
        <a:lstStyle/>
        <a:p>
          <a:pPr marL="114300" lvl="1" indent="-114300" algn="l" defTabSz="622300">
            <a:lnSpc>
              <a:spcPct val="90000"/>
            </a:lnSpc>
            <a:spcBef>
              <a:spcPct val="0"/>
            </a:spcBef>
            <a:spcAft>
              <a:spcPct val="15000"/>
            </a:spcAft>
            <a:buChar char="••"/>
          </a:pPr>
          <a:r>
            <a:rPr lang="en-ZA" sz="1400" kern="1200" dirty="0"/>
            <a:t>The purpose is to implement and strengthen the regulatory oversight of medical devices through the development and maintenance of relevant regulations and guidelines</a:t>
          </a:r>
          <a:endParaRPr lang="en-US" sz="1400" kern="1200" dirty="0"/>
        </a:p>
      </dsp:txBody>
      <dsp:txXfrm>
        <a:off x="279277" y="57426"/>
        <a:ext cx="3060929" cy="2312268"/>
      </dsp:txXfrm>
    </dsp:sp>
    <dsp:sp modelId="{9F2D992C-3CFD-42BC-8F2B-C7BEFA0DC8A7}">
      <dsp:nvSpPr>
        <dsp:cNvPr id="0" name=""/>
        <dsp:cNvSpPr/>
      </dsp:nvSpPr>
      <dsp:spPr>
        <a:xfrm>
          <a:off x="223798" y="2369694"/>
          <a:ext cx="3171887" cy="1018131"/>
        </a:xfrm>
        <a:prstGeom prst="rect">
          <a:avLst/>
        </a:prstGeom>
        <a:solidFill>
          <a:srgbClr val="0077A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38100" bIns="0" numCol="1" spcCol="1270" anchor="ctr" anchorCtr="0">
          <a:noAutofit/>
        </a:bodyPr>
        <a:lstStyle/>
        <a:p>
          <a:pPr lvl="0" algn="l" defTabSz="1333500">
            <a:lnSpc>
              <a:spcPct val="90000"/>
            </a:lnSpc>
            <a:spcBef>
              <a:spcPct val="0"/>
            </a:spcBef>
            <a:spcAft>
              <a:spcPct val="35000"/>
            </a:spcAft>
          </a:pPr>
          <a:r>
            <a:rPr lang="en-US" sz="3000" kern="1200" dirty="0"/>
            <a:t>Medical Devices</a:t>
          </a:r>
        </a:p>
      </dsp:txBody>
      <dsp:txXfrm>
        <a:off x="223798" y="2369694"/>
        <a:ext cx="2233723" cy="1018131"/>
      </dsp:txXfrm>
    </dsp:sp>
    <dsp:sp modelId="{AD10A7D7-C2B2-461B-99AD-81A05E832612}">
      <dsp:nvSpPr>
        <dsp:cNvPr id="0" name=""/>
        <dsp:cNvSpPr/>
      </dsp:nvSpPr>
      <dsp:spPr>
        <a:xfrm>
          <a:off x="6067113" y="2300613"/>
          <a:ext cx="1110160" cy="1110160"/>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t="-8000" b="-8000"/>
          </a:stretch>
        </a:blipFill>
        <a:ln w="25400" cap="flat" cmpd="sng" algn="ctr">
          <a:noFill/>
          <a:prstDash val="solid"/>
        </a:ln>
        <a:effectLst/>
      </dsp:spPr>
      <dsp:style>
        <a:lnRef idx="2">
          <a:scrgbClr r="0" g="0" b="0"/>
        </a:lnRef>
        <a:fillRef idx="1">
          <a:scrgbClr r="0" g="0" b="0"/>
        </a:fillRef>
        <a:effectRef idx="0">
          <a:scrgbClr r="0" g="0" b="0"/>
        </a:effectRef>
        <a:fontRef idx="minor"/>
      </dsp:style>
    </dsp:sp>
    <dsp:sp modelId="{B189307D-65E1-456F-A1C7-B93C09344EBB}">
      <dsp:nvSpPr>
        <dsp:cNvPr id="0" name=""/>
        <dsp:cNvSpPr/>
      </dsp:nvSpPr>
      <dsp:spPr>
        <a:xfrm>
          <a:off x="3952143" y="0"/>
          <a:ext cx="2346721" cy="2367747"/>
        </a:xfrm>
        <a:prstGeom prst="round2SameRect">
          <a:avLst>
            <a:gd name="adj1" fmla="val 8000"/>
            <a:gd name="adj2" fmla="val 0"/>
          </a:avLst>
        </a:prstGeom>
        <a:solidFill>
          <a:schemeClr val="lt1">
            <a:alpha val="90000"/>
            <a:hueOff val="0"/>
            <a:satOff val="0"/>
            <a:lumOff val="0"/>
            <a:alphaOff val="0"/>
          </a:schemeClr>
        </a:solidFill>
        <a:ln w="25400" cap="flat" cmpd="sng" algn="ctr">
          <a:solidFill>
            <a:srgbClr val="0077A0"/>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53340" rIns="17780" bIns="17780" numCol="1" spcCol="1270" anchor="t" anchorCtr="0">
          <a:noAutofit/>
        </a:bodyPr>
        <a:lstStyle/>
        <a:p>
          <a:pPr marL="114300" lvl="1" indent="-114300" algn="l" defTabSz="622300">
            <a:lnSpc>
              <a:spcPct val="90000"/>
            </a:lnSpc>
            <a:spcBef>
              <a:spcPct val="0"/>
            </a:spcBef>
            <a:spcAft>
              <a:spcPct val="15000"/>
            </a:spcAft>
            <a:buChar char="••"/>
          </a:pPr>
          <a:r>
            <a:rPr lang="en-ZA" sz="1400" kern="1200" dirty="0"/>
            <a:t>The purpose is to efficiently, effectively and ethically evaluate and register non-ionising radiation emitting devices and radioactive nuclides</a:t>
          </a:r>
          <a:endParaRPr lang="en-US" sz="1400" kern="1200" dirty="0"/>
        </a:p>
        <a:p>
          <a:pPr marL="171450" lvl="1" indent="-171450" algn="l" defTabSz="800100">
            <a:lnSpc>
              <a:spcPct val="90000"/>
            </a:lnSpc>
            <a:spcBef>
              <a:spcPct val="0"/>
            </a:spcBef>
            <a:spcAft>
              <a:spcPct val="15000"/>
            </a:spcAft>
            <a:buChar char="••"/>
          </a:pPr>
          <a:endParaRPr lang="en-ZA" sz="1800" kern="1200" dirty="0"/>
        </a:p>
      </dsp:txBody>
      <dsp:txXfrm>
        <a:off x="4007129" y="54986"/>
        <a:ext cx="2236749" cy="2312761"/>
      </dsp:txXfrm>
    </dsp:sp>
    <dsp:sp modelId="{25D1E011-5C57-49CC-AA42-4362CC8E7C6C}">
      <dsp:nvSpPr>
        <dsp:cNvPr id="0" name=""/>
        <dsp:cNvSpPr/>
      </dsp:nvSpPr>
      <dsp:spPr>
        <a:xfrm>
          <a:off x="3995788" y="2369694"/>
          <a:ext cx="2333526" cy="1018131"/>
        </a:xfrm>
        <a:prstGeom prst="rect">
          <a:avLst/>
        </a:prstGeom>
        <a:solidFill>
          <a:srgbClr val="0077A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38100" bIns="0" numCol="1" spcCol="1270" anchor="ctr" anchorCtr="0">
          <a:noAutofit/>
        </a:bodyPr>
        <a:lstStyle/>
        <a:p>
          <a:pPr lvl="0" algn="l" defTabSz="1333500">
            <a:lnSpc>
              <a:spcPct val="90000"/>
            </a:lnSpc>
            <a:spcBef>
              <a:spcPct val="0"/>
            </a:spcBef>
            <a:spcAft>
              <a:spcPct val="35000"/>
            </a:spcAft>
          </a:pPr>
          <a:r>
            <a:rPr lang="en-US" sz="3000" kern="1200" dirty="0"/>
            <a:t>Radiation Control</a:t>
          </a:r>
        </a:p>
      </dsp:txBody>
      <dsp:txXfrm>
        <a:off x="3995788" y="2369694"/>
        <a:ext cx="1643328" cy="1018131"/>
      </dsp:txXfrm>
    </dsp:sp>
    <dsp:sp modelId="{0206CEA3-9571-4122-8B34-8F912FF656F6}">
      <dsp:nvSpPr>
        <dsp:cNvPr id="0" name=""/>
        <dsp:cNvSpPr/>
      </dsp:nvSpPr>
      <dsp:spPr>
        <a:xfrm>
          <a:off x="2928798" y="2372618"/>
          <a:ext cx="1110160" cy="1110160"/>
        </a:xfrm>
        <a:prstGeom prst="ellipse">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15000" r="-15000"/>
          </a:stretch>
        </a:blipFill>
        <a:ln w="25400" cap="flat"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338"/>
            <a:ext cx="9144000" cy="5143500"/>
          </a:xfrm>
          <a:prstGeom prst="rect">
            <a:avLst/>
          </a:prstGeom>
        </p:spPr>
      </p:pic>
      <p:sp>
        <p:nvSpPr>
          <p:cNvPr id="2" name="Title 1"/>
          <p:cNvSpPr>
            <a:spLocks noGrp="1"/>
          </p:cNvSpPr>
          <p:nvPr>
            <p:ph type="ctrTitle"/>
          </p:nvPr>
        </p:nvSpPr>
        <p:spPr>
          <a:xfrm>
            <a:off x="3779912" y="3429386"/>
            <a:ext cx="3667944" cy="1102519"/>
          </a:xfrm>
        </p:spPr>
        <p:txBody>
          <a:bodyPr>
            <a:noAutofit/>
          </a:bodyPr>
          <a:lstStyle>
            <a:lvl1pPr>
              <a:defRPr sz="3600"/>
            </a:lvl1pPr>
          </a:lstStyle>
          <a:p>
            <a:r>
              <a:rPr lang="en-US"/>
              <a:t>Click to edit Master title style</a:t>
            </a:r>
            <a:endParaRPr lang="en-US" dirty="0"/>
          </a:p>
        </p:txBody>
      </p:sp>
      <p:sp>
        <p:nvSpPr>
          <p:cNvPr id="4" name="Date Placeholder 3"/>
          <p:cNvSpPr>
            <a:spLocks noGrp="1"/>
          </p:cNvSpPr>
          <p:nvPr>
            <p:ph type="dt" sz="half" idx="10"/>
          </p:nvPr>
        </p:nvSpPr>
        <p:spPr/>
        <p:txBody>
          <a:bodyPr/>
          <a:lstStyle/>
          <a:p>
            <a:r>
              <a:rPr lang="en-US" dirty="0"/>
              <a:t>20 January 2020</a:t>
            </a:r>
          </a:p>
        </p:txBody>
      </p:sp>
    </p:spTree>
    <p:extLst>
      <p:ext uri="{BB962C8B-B14F-4D97-AF65-F5344CB8AC3E}">
        <p14:creationId xmlns:p14="http://schemas.microsoft.com/office/powerpoint/2010/main" val="3131847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dirty="0"/>
              <a:t>20 January 2020</a:t>
            </a:r>
          </a:p>
        </p:txBody>
      </p:sp>
    </p:spTree>
    <p:extLst>
      <p:ext uri="{BB962C8B-B14F-4D97-AF65-F5344CB8AC3E}">
        <p14:creationId xmlns:p14="http://schemas.microsoft.com/office/powerpoint/2010/main" val="2585153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75000"/>
                  </a:schemeClr>
                </a:solidFill>
              </a:defRPr>
            </a:lvl1pPr>
          </a:lstStyle>
          <a:p>
            <a:r>
              <a:rPr lang="en-US" dirty="0"/>
              <a:t>Click to edit Master title style</a:t>
            </a:r>
          </a:p>
        </p:txBody>
      </p:sp>
      <p:sp>
        <p:nvSpPr>
          <p:cNvPr id="3" name="Content Placeholder 2"/>
          <p:cNvSpPr>
            <a:spLocks noGrp="1"/>
          </p:cNvSpPr>
          <p:nvPr>
            <p:ph sz="half" idx="1"/>
          </p:nvPr>
        </p:nvSpPr>
        <p:spPr>
          <a:xfrm>
            <a:off x="457200" y="1200151"/>
            <a:ext cx="3538736" cy="28837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dirty="0"/>
              <a:t>20 January 2020</a:t>
            </a:r>
          </a:p>
        </p:txBody>
      </p:sp>
      <p:sp>
        <p:nvSpPr>
          <p:cNvPr id="6" name="Content Placeholder 2"/>
          <p:cNvSpPr>
            <a:spLocks noGrp="1"/>
          </p:cNvSpPr>
          <p:nvPr>
            <p:ph sz="half" idx="11"/>
          </p:nvPr>
        </p:nvSpPr>
        <p:spPr>
          <a:xfrm>
            <a:off x="4139952" y="1200150"/>
            <a:ext cx="3528392" cy="28837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94116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20 January 2020</a:t>
            </a:r>
          </a:p>
        </p:txBody>
      </p:sp>
    </p:spTree>
    <p:extLst>
      <p:ext uri="{BB962C8B-B14F-4D97-AF65-F5344CB8AC3E}">
        <p14:creationId xmlns:p14="http://schemas.microsoft.com/office/powerpoint/2010/main" val="242848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28837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dirty="0"/>
              <a:t>20 January 2020</a:t>
            </a:r>
          </a:p>
        </p:txBody>
      </p:sp>
      <p:sp>
        <p:nvSpPr>
          <p:cNvPr id="8" name="Picture Placeholder 2"/>
          <p:cNvSpPr>
            <a:spLocks noGrp="1"/>
          </p:cNvSpPr>
          <p:nvPr>
            <p:ph type="pic" idx="13"/>
          </p:nvPr>
        </p:nvSpPr>
        <p:spPr>
          <a:xfrm>
            <a:off x="4644008" y="1200151"/>
            <a:ext cx="3024336" cy="288376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Tree>
    <p:extLst>
      <p:ext uri="{BB962C8B-B14F-4D97-AF65-F5344CB8AC3E}">
        <p14:creationId xmlns:p14="http://schemas.microsoft.com/office/powerpoint/2010/main" val="793484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dirty="0"/>
              <a:t>20 January 2020</a:t>
            </a:r>
          </a:p>
        </p:txBody>
      </p:sp>
    </p:spTree>
    <p:extLst>
      <p:ext uri="{BB962C8B-B14F-4D97-AF65-F5344CB8AC3E}">
        <p14:creationId xmlns:p14="http://schemas.microsoft.com/office/powerpoint/2010/main" val="1868587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338"/>
            <a:ext cx="9144000" cy="5143500"/>
          </a:xfrm>
          <a:prstGeom prst="rect">
            <a:avLst/>
          </a:prstGeom>
        </p:spPr>
      </p:pic>
      <p:sp>
        <p:nvSpPr>
          <p:cNvPr id="2" name="Title 1"/>
          <p:cNvSpPr>
            <a:spLocks noGrp="1"/>
          </p:cNvSpPr>
          <p:nvPr>
            <p:ph type="ctrTitle"/>
          </p:nvPr>
        </p:nvSpPr>
        <p:spPr>
          <a:xfrm>
            <a:off x="3779912" y="3429386"/>
            <a:ext cx="3667944" cy="1102519"/>
          </a:xfrm>
        </p:spPr>
        <p:txBody>
          <a:bodyPr>
            <a:noAutofit/>
          </a:bodyPr>
          <a:lstStyle>
            <a:lvl1pPr>
              <a:defRPr sz="3600"/>
            </a:lvl1pPr>
          </a:lstStyle>
          <a:p>
            <a:r>
              <a:rPr lang="en-US"/>
              <a:t>Click to edit Master title style</a:t>
            </a:r>
            <a:endParaRPr lang="en-US" dirty="0"/>
          </a:p>
        </p:txBody>
      </p:sp>
      <p:sp>
        <p:nvSpPr>
          <p:cNvPr id="4" name="Date Placeholder 3"/>
          <p:cNvSpPr>
            <a:spLocks noGrp="1"/>
          </p:cNvSpPr>
          <p:nvPr>
            <p:ph type="dt" sz="half" idx="10"/>
          </p:nvPr>
        </p:nvSpPr>
        <p:spPr/>
        <p:txBody>
          <a:bodyPr/>
          <a:lstStyle/>
          <a:p>
            <a:r>
              <a:rPr lang="en-US" dirty="0"/>
              <a:t>20 January 2020</a:t>
            </a:r>
          </a:p>
        </p:txBody>
      </p:sp>
    </p:spTree>
    <p:extLst>
      <p:ext uri="{BB962C8B-B14F-4D97-AF65-F5344CB8AC3E}">
        <p14:creationId xmlns:p14="http://schemas.microsoft.com/office/powerpoint/2010/main" val="1140768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3538736" cy="28837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dirty="0"/>
              <a:t>20 January 2020</a:t>
            </a:r>
          </a:p>
        </p:txBody>
      </p:sp>
      <p:sp>
        <p:nvSpPr>
          <p:cNvPr id="6" name="Content Placeholder 2"/>
          <p:cNvSpPr>
            <a:spLocks noGrp="1"/>
          </p:cNvSpPr>
          <p:nvPr>
            <p:ph sz="half" idx="11"/>
          </p:nvPr>
        </p:nvSpPr>
        <p:spPr>
          <a:xfrm>
            <a:off x="4139952" y="1200150"/>
            <a:ext cx="3528392" cy="28837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6402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20 January 2020</a:t>
            </a:r>
          </a:p>
        </p:txBody>
      </p:sp>
    </p:spTree>
    <p:extLst>
      <p:ext uri="{BB962C8B-B14F-4D97-AF65-F5344CB8AC3E}">
        <p14:creationId xmlns:p14="http://schemas.microsoft.com/office/powerpoint/2010/main" val="4062936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28837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dirty="0"/>
              <a:t>20 January 2020</a:t>
            </a:r>
          </a:p>
        </p:txBody>
      </p:sp>
      <p:sp>
        <p:nvSpPr>
          <p:cNvPr id="8" name="Picture Placeholder 2"/>
          <p:cNvSpPr>
            <a:spLocks noGrp="1"/>
          </p:cNvSpPr>
          <p:nvPr>
            <p:ph type="pic" idx="13"/>
          </p:nvPr>
        </p:nvSpPr>
        <p:spPr>
          <a:xfrm>
            <a:off x="4644008" y="1200151"/>
            <a:ext cx="3024336" cy="288376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32237549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2240" y="630"/>
            <a:ext cx="9146239" cy="5144759"/>
          </a:xfrm>
          <a:prstGeom prst="rect">
            <a:avLst/>
          </a:prstGeom>
        </p:spPr>
      </p:pic>
      <p:sp>
        <p:nvSpPr>
          <p:cNvPr id="2" name="Title Placeholder 1"/>
          <p:cNvSpPr>
            <a:spLocks noGrp="1"/>
          </p:cNvSpPr>
          <p:nvPr>
            <p:ph type="title"/>
          </p:nvPr>
        </p:nvSpPr>
        <p:spPr>
          <a:xfrm>
            <a:off x="457200" y="205979"/>
            <a:ext cx="7211144"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1"/>
            <a:ext cx="7211144" cy="288376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20 January 2020</a:t>
            </a:r>
          </a:p>
        </p:txBody>
      </p:sp>
    </p:spTree>
    <p:extLst>
      <p:ext uri="{BB962C8B-B14F-4D97-AF65-F5344CB8AC3E}">
        <p14:creationId xmlns:p14="http://schemas.microsoft.com/office/powerpoint/2010/main" val="3513058262"/>
      </p:ext>
    </p:extLst>
  </p:cSld>
  <p:clrMap bg1="lt1" tx1="dk1" bg2="lt2" tx2="dk2" accent1="accent1" accent2="accent2" accent3="accent3" accent4="accent4" accent5="accent5" accent6="accent6" hlink="hlink" folHlink="folHlink"/>
  <p:sldLayoutIdLst>
    <p:sldLayoutId id="2147483649" r:id="rId1"/>
    <p:sldLayoutId id="2147483655" r:id="rId2"/>
    <p:sldLayoutId id="2147483650" r:id="rId3"/>
    <p:sldLayoutId id="2147483652" r:id="rId4"/>
    <p:sldLayoutId id="2147483654" r:id="rId5"/>
  </p:sldLayoutIdLst>
  <p:txStyles>
    <p:titleStyle>
      <a:lvl1pPr algn="l" defTabSz="914400" rtl="0" eaLnBrk="1" latinLnBrk="0" hangingPunct="1">
        <a:spcBef>
          <a:spcPct val="0"/>
        </a:spcBef>
        <a:buNone/>
        <a:defRPr sz="3200" kern="1200">
          <a:solidFill>
            <a:schemeClr val="accent1">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2240" y="630"/>
            <a:ext cx="9146239" cy="5144759"/>
          </a:xfrm>
          <a:prstGeom prst="rect">
            <a:avLst/>
          </a:prstGeom>
        </p:spPr>
      </p:pic>
      <p:sp>
        <p:nvSpPr>
          <p:cNvPr id="2" name="Title Placeholder 1"/>
          <p:cNvSpPr>
            <a:spLocks noGrp="1"/>
          </p:cNvSpPr>
          <p:nvPr>
            <p:ph type="title"/>
          </p:nvPr>
        </p:nvSpPr>
        <p:spPr>
          <a:xfrm>
            <a:off x="457200" y="205979"/>
            <a:ext cx="7211144" cy="85725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200151"/>
            <a:ext cx="7211144" cy="288376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20 January 2020</a:t>
            </a:r>
          </a:p>
        </p:txBody>
      </p:sp>
    </p:spTree>
    <p:extLst>
      <p:ext uri="{BB962C8B-B14F-4D97-AF65-F5344CB8AC3E}">
        <p14:creationId xmlns:p14="http://schemas.microsoft.com/office/powerpoint/2010/main" val="3996772080"/>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Lst>
  <p:txStyles>
    <p:titleStyle>
      <a:lvl1pPr algn="l" defTabSz="9144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363838"/>
            <a:ext cx="7740352" cy="1779662"/>
          </a:xfrm>
        </p:spPr>
        <p:txBody>
          <a:bodyPr/>
          <a:lstStyle/>
          <a:p>
            <a:r>
              <a:rPr lang="en-GB" sz="2400" dirty="0"/>
              <a:t>PRESENTATION TO THE PORTFOLIO COMMITTEE ON </a:t>
            </a:r>
            <a:r>
              <a:rPr lang="en-GB" sz="2400" dirty="0" smtClean="0"/>
              <a:t>HEALTH: SAHPRA 2020/21 </a:t>
            </a:r>
            <a:r>
              <a:rPr lang="en-GB" sz="2400" dirty="0"/>
              <a:t>ANNUAL REPORT</a:t>
            </a:r>
            <a:br>
              <a:rPr lang="en-GB" sz="2400" dirty="0"/>
            </a:br>
            <a:r>
              <a:rPr lang="en-GB" sz="2400" dirty="0"/>
              <a:t/>
            </a:r>
            <a:br>
              <a:rPr lang="en-GB" sz="2400" dirty="0"/>
            </a:br>
            <a:r>
              <a:rPr lang="en-GB" sz="2400" dirty="0"/>
              <a:t>NOVEMBER 2021</a:t>
            </a:r>
          </a:p>
        </p:txBody>
      </p:sp>
    </p:spTree>
    <p:extLst>
      <p:ext uri="{BB962C8B-B14F-4D97-AF65-F5344CB8AC3E}">
        <p14:creationId xmlns:p14="http://schemas.microsoft.com/office/powerpoint/2010/main" val="35277265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EC9D7975-9315-4098-A226-58D3FCAFB7B2}"/>
              </a:ext>
            </a:extLst>
          </p:cNvPr>
          <p:cNvGraphicFramePr>
            <a:graphicFrameLocks noGrp="1"/>
          </p:cNvGraphicFramePr>
          <p:nvPr>
            <p:extLst>
              <p:ext uri="{D42A27DB-BD31-4B8C-83A1-F6EECF244321}">
                <p14:modId xmlns:p14="http://schemas.microsoft.com/office/powerpoint/2010/main" val="2142822589"/>
              </p:ext>
            </p:extLst>
          </p:nvPr>
        </p:nvGraphicFramePr>
        <p:xfrm>
          <a:off x="107504" y="977126"/>
          <a:ext cx="7632847" cy="2852828"/>
        </p:xfrm>
        <a:graphic>
          <a:graphicData uri="http://schemas.openxmlformats.org/drawingml/2006/table">
            <a:tbl>
              <a:tblPr firstRow="1" bandRow="1">
                <a:tableStyleId>{5C22544A-7EE6-4342-B048-85BDC9FD1C3A}</a:tableStyleId>
              </a:tblPr>
              <a:tblGrid>
                <a:gridCol w="1440160">
                  <a:extLst>
                    <a:ext uri="{9D8B030D-6E8A-4147-A177-3AD203B41FA5}">
                      <a16:colId xmlns:a16="http://schemas.microsoft.com/office/drawing/2014/main" val="1119826492"/>
                    </a:ext>
                  </a:extLst>
                </a:gridCol>
                <a:gridCol w="2016224">
                  <a:extLst>
                    <a:ext uri="{9D8B030D-6E8A-4147-A177-3AD203B41FA5}">
                      <a16:colId xmlns:a16="http://schemas.microsoft.com/office/drawing/2014/main" val="2773868120"/>
                    </a:ext>
                  </a:extLst>
                </a:gridCol>
                <a:gridCol w="1080120">
                  <a:extLst>
                    <a:ext uri="{9D8B030D-6E8A-4147-A177-3AD203B41FA5}">
                      <a16:colId xmlns:a16="http://schemas.microsoft.com/office/drawing/2014/main" val="1547345073"/>
                    </a:ext>
                  </a:extLst>
                </a:gridCol>
                <a:gridCol w="3096343">
                  <a:extLst>
                    <a:ext uri="{9D8B030D-6E8A-4147-A177-3AD203B41FA5}">
                      <a16:colId xmlns:a16="http://schemas.microsoft.com/office/drawing/2014/main" val="2969944868"/>
                    </a:ext>
                  </a:extLst>
                </a:gridCol>
              </a:tblGrid>
              <a:tr h="249411">
                <a:tc>
                  <a:txBody>
                    <a:bodyPr/>
                    <a:lstStyle/>
                    <a:p>
                      <a:r>
                        <a:rPr lang="en-US" sz="1000" dirty="0"/>
                        <a:t>ANNUAL TARGET</a:t>
                      </a:r>
                      <a:endParaRPr lang="en-ZA" sz="1000" dirty="0"/>
                    </a:p>
                  </a:txBody>
                  <a:tcPr/>
                </a:tc>
                <a:tc>
                  <a:txBody>
                    <a:bodyPr/>
                    <a:lstStyle/>
                    <a:p>
                      <a:r>
                        <a:rPr lang="en-US" sz="1000" dirty="0"/>
                        <a:t>ACTUAL ACHIEVEMENT 2020/2021</a:t>
                      </a:r>
                      <a:endParaRPr lang="en-ZA" sz="1000" dirty="0"/>
                    </a:p>
                  </a:txBody>
                  <a:tcPr/>
                </a:tc>
                <a:tc>
                  <a:txBody>
                    <a:bodyPr/>
                    <a:lstStyle/>
                    <a:p>
                      <a:r>
                        <a:rPr lang="en-US" sz="1000" dirty="0"/>
                        <a:t>DEVIATION</a:t>
                      </a:r>
                      <a:endParaRPr lang="en-ZA" sz="1000" dirty="0"/>
                    </a:p>
                  </a:txBody>
                  <a:tcPr/>
                </a:tc>
                <a:tc>
                  <a:txBody>
                    <a:bodyPr/>
                    <a:lstStyle/>
                    <a:p>
                      <a:r>
                        <a:rPr lang="en-US" sz="1000" dirty="0"/>
                        <a:t>REASONS FOR DEVIATIONS</a:t>
                      </a:r>
                      <a:endParaRPr lang="en-ZA" sz="1000" dirty="0"/>
                    </a:p>
                  </a:txBody>
                  <a:tcPr/>
                </a:tc>
                <a:extLst>
                  <a:ext uri="{0D108BD9-81ED-4DB2-BD59-A6C34878D82A}">
                    <a16:rowId xmlns:a16="http://schemas.microsoft.com/office/drawing/2014/main" val="756528125"/>
                  </a:ext>
                </a:extLst>
              </a:tr>
              <a:tr h="1284956">
                <a:tc>
                  <a: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GB" sz="1000" b="1" kern="1200" dirty="0">
                          <a:solidFill>
                            <a:schemeClr val="dk1"/>
                          </a:solidFill>
                          <a:effectLst/>
                          <a:latin typeface="+mn-lt"/>
                          <a:ea typeface="+mn-ea"/>
                          <a:cs typeface="+mn-cs"/>
                        </a:rPr>
                        <a:t>60%  positive ratings of SAHPRA’s effectiveness and efficiency as rated by private and public direct users of SAHPRAs services</a:t>
                      </a:r>
                      <a:endParaRPr lang="en-ZA" sz="1000" b="1" kern="1200" dirty="0">
                        <a:solidFill>
                          <a:schemeClr val="dk1"/>
                        </a:solidFill>
                        <a:effectLst/>
                        <a:latin typeface="+mn-lt"/>
                        <a:ea typeface="+mn-ea"/>
                        <a:cs typeface="+mn-cs"/>
                      </a:endParaRPr>
                    </a:p>
                  </a:txBody>
                  <a:tcPr/>
                </a:tc>
                <a:tc>
                  <a:txBody>
                    <a:bodyPr/>
                    <a:lstStyle/>
                    <a:p>
                      <a:pPr algn="l">
                        <a:lnSpc>
                          <a:spcPct val="110000"/>
                        </a:lnSpc>
                        <a:tabLst>
                          <a:tab pos="190500" algn="l"/>
                        </a:tabLst>
                      </a:pPr>
                      <a:r>
                        <a:rPr lang="en-ZA" sz="1000" b="0" dirty="0">
                          <a:solidFill>
                            <a:schemeClr val="tx1"/>
                          </a:solidFill>
                          <a:effectLst/>
                          <a:latin typeface="+mn-lt"/>
                          <a:ea typeface="Times New Roman" panose="02020603050405020304" pitchFamily="18" charset="0"/>
                        </a:rPr>
                        <a:t>SAHPRA obtained a 68% positive rating for its effectiveness and efficiency as rated by private and public direct users of SAHPRAs services</a:t>
                      </a:r>
                    </a:p>
                  </a:txBody>
                  <a:tcPr marL="68580" marR="68580" marT="0" marB="0">
                    <a:solidFill>
                      <a:schemeClr val="accent3"/>
                    </a:solidFill>
                  </a:tcPr>
                </a:tc>
                <a:tc>
                  <a:txBody>
                    <a:bodyPr/>
                    <a:lstStyle/>
                    <a:p>
                      <a:pPr algn="l">
                        <a:lnSpc>
                          <a:spcPct val="110000"/>
                        </a:lnSpc>
                        <a:tabLst>
                          <a:tab pos="190500" algn="l"/>
                          <a:tab pos="540385" algn="l"/>
                        </a:tabLst>
                      </a:pPr>
                      <a:r>
                        <a:rPr lang="en-US" sz="1000" b="0" dirty="0">
                          <a:solidFill>
                            <a:schemeClr val="tx1"/>
                          </a:solidFill>
                          <a:effectLst/>
                          <a:latin typeface="+mn-lt"/>
                          <a:ea typeface="Times New Roman" panose="02020603050405020304" pitchFamily="18" charset="0"/>
                          <a:cs typeface="Times New Roman" panose="02020603050405020304" pitchFamily="18" charset="0"/>
                        </a:rPr>
                        <a:t>+13%</a:t>
                      </a:r>
                      <a:endParaRPr lang="en-ZA" sz="1000" b="0" dirty="0">
                        <a:solidFill>
                          <a:schemeClr val="tx1"/>
                        </a:solidFill>
                        <a:effectLst/>
                        <a:latin typeface="+mn-lt"/>
                        <a:ea typeface="MS Mincho" panose="02020609040205080304" pitchFamily="49" charset="-128"/>
                        <a:cs typeface="Times New Roman" panose="02020603050405020304" pitchFamily="18" charset="0"/>
                      </a:endParaRPr>
                    </a:p>
                  </a:txBody>
                  <a:tcPr marL="68580" marR="68580" marT="0" marB="0"/>
                </a:tc>
                <a:tc>
                  <a:txBody>
                    <a:bodyPr/>
                    <a:lstStyle/>
                    <a:p>
                      <a:pPr algn="l">
                        <a:lnSpc>
                          <a:spcPct val="110000"/>
                        </a:lnSpc>
                        <a:tabLst>
                          <a:tab pos="190500" algn="l"/>
                          <a:tab pos="540385" algn="l"/>
                        </a:tabLst>
                      </a:pPr>
                      <a:r>
                        <a:rPr lang="en-US" sz="1000" b="0" dirty="0">
                          <a:solidFill>
                            <a:schemeClr val="tx1"/>
                          </a:solidFill>
                          <a:effectLst/>
                          <a:latin typeface="+mn-lt"/>
                          <a:ea typeface="Times New Roman" panose="02020603050405020304" pitchFamily="18" charset="0"/>
                          <a:cs typeface="Times New Roman" panose="02020603050405020304" pitchFamily="18" charset="0"/>
                        </a:rPr>
                        <a:t>As a new entity,</a:t>
                      </a:r>
                      <a:r>
                        <a:rPr lang="en-ZA" sz="1000" b="0" dirty="0">
                          <a:solidFill>
                            <a:schemeClr val="tx1"/>
                          </a:solidFill>
                          <a:effectLst/>
                          <a:latin typeface="+mn-lt"/>
                          <a:ea typeface="MS Mincho" panose="02020609040205080304" pitchFamily="49" charset="-128"/>
                          <a:cs typeface="Times New Roman" panose="02020603050405020304" pitchFamily="18" charset="0"/>
                        </a:rPr>
                        <a:t> </a:t>
                      </a:r>
                      <a:r>
                        <a:rPr lang="en-US" sz="1000" b="0" dirty="0">
                          <a:solidFill>
                            <a:schemeClr val="tx1"/>
                          </a:solidFill>
                          <a:effectLst/>
                          <a:latin typeface="+mn-lt"/>
                          <a:ea typeface="Times New Roman" panose="02020603050405020304" pitchFamily="18" charset="0"/>
                          <a:cs typeface="Times New Roman" panose="02020603050405020304" pitchFamily="18" charset="0"/>
                        </a:rPr>
                        <a:t>SAHPRA received a</a:t>
                      </a:r>
                      <a:r>
                        <a:rPr lang="en-ZA" sz="1000" b="0" dirty="0">
                          <a:solidFill>
                            <a:schemeClr val="tx1"/>
                          </a:solidFill>
                          <a:effectLst/>
                          <a:latin typeface="+mn-lt"/>
                          <a:ea typeface="MS Mincho" panose="02020609040205080304" pitchFamily="49" charset="-128"/>
                          <a:cs typeface="Times New Roman" panose="02020603050405020304" pitchFamily="18" charset="0"/>
                        </a:rPr>
                        <a:t> </a:t>
                      </a:r>
                      <a:r>
                        <a:rPr lang="en-US" sz="1000" b="0" dirty="0">
                          <a:solidFill>
                            <a:schemeClr val="tx1"/>
                          </a:solidFill>
                          <a:effectLst/>
                          <a:latin typeface="+mn-lt"/>
                          <a:ea typeface="Times New Roman" panose="02020603050405020304" pitchFamily="18" charset="0"/>
                          <a:cs typeface="Times New Roman" panose="02020603050405020304" pitchFamily="18" charset="0"/>
                        </a:rPr>
                        <a:t>higher posting rating</a:t>
                      </a:r>
                      <a:r>
                        <a:rPr lang="en-ZA" sz="1000" b="0" dirty="0">
                          <a:solidFill>
                            <a:schemeClr val="tx1"/>
                          </a:solidFill>
                          <a:effectLst/>
                          <a:latin typeface="+mn-lt"/>
                          <a:ea typeface="MS Mincho" panose="02020609040205080304" pitchFamily="49" charset="-128"/>
                          <a:cs typeface="Times New Roman" panose="02020603050405020304" pitchFamily="18" charset="0"/>
                        </a:rPr>
                        <a:t> </a:t>
                      </a:r>
                      <a:r>
                        <a:rPr lang="en-US" sz="1000" b="0" dirty="0">
                          <a:solidFill>
                            <a:schemeClr val="tx1"/>
                          </a:solidFill>
                          <a:effectLst/>
                          <a:latin typeface="+mn-lt"/>
                          <a:ea typeface="Times New Roman" panose="02020603050405020304" pitchFamily="18" charset="0"/>
                          <a:cs typeface="Times New Roman" panose="02020603050405020304" pitchFamily="18" charset="0"/>
                        </a:rPr>
                        <a:t>than anticipated</a:t>
                      </a:r>
                      <a:endParaRPr lang="en-ZA" sz="1000" b="0" dirty="0">
                        <a:solidFill>
                          <a:schemeClr val="tx1"/>
                        </a:solidFill>
                        <a:effectLst/>
                        <a:latin typeface="+mn-lt"/>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232673859"/>
                  </a:ext>
                </a:extLst>
              </a:tr>
              <a:tr h="1140377">
                <a:tc>
                  <a:txBody>
                    <a:bodyPr/>
                    <a:lstStyle/>
                    <a:p>
                      <a:pPr marL="228600" indent="-228600">
                        <a:buFont typeface="+mj-lt"/>
                        <a:buAutoNum type="arabicPeriod" startAt="6"/>
                      </a:pPr>
                      <a:r>
                        <a:rPr lang="en-GB" sz="1000" b="1" kern="1200" dirty="0">
                          <a:solidFill>
                            <a:schemeClr val="dk1"/>
                          </a:solidFill>
                          <a:effectLst/>
                          <a:latin typeface="+mn-lt"/>
                          <a:ea typeface="+mn-ea"/>
                          <a:cs typeface="+mn-cs"/>
                        </a:rPr>
                        <a:t>50% positive rating </a:t>
                      </a:r>
                      <a:r>
                        <a:rPr lang="en-US" sz="1000" b="1" kern="1200" dirty="0">
                          <a:solidFill>
                            <a:schemeClr val="dk1"/>
                          </a:solidFill>
                          <a:effectLst/>
                          <a:latin typeface="+mn-lt"/>
                          <a:ea typeface="+mn-ea"/>
                          <a:cs typeface="+mn-cs"/>
                        </a:rPr>
                        <a:t>of SAHPRA services and offerings</a:t>
                      </a:r>
                      <a:endParaRPr lang="en-ZA" sz="1000" b="1" dirty="0"/>
                    </a:p>
                  </a:txBody>
                  <a:tcPr/>
                </a:tc>
                <a:tc>
                  <a:txBody>
                    <a:bodyPr/>
                    <a:lstStyle/>
                    <a:p>
                      <a:pPr algn="l">
                        <a:lnSpc>
                          <a:spcPct val="110000"/>
                        </a:lnSpc>
                        <a:tabLst>
                          <a:tab pos="190500" algn="l"/>
                        </a:tabLst>
                      </a:pPr>
                      <a:r>
                        <a:rPr lang="en-US" sz="1000" b="0" dirty="0">
                          <a:solidFill>
                            <a:srgbClr val="000000"/>
                          </a:solidFill>
                          <a:effectLst/>
                          <a:latin typeface="+mn-lt"/>
                          <a:ea typeface="Times New Roman" panose="02020603050405020304" pitchFamily="18" charset="0"/>
                        </a:rPr>
                        <a:t>SAHPRA obtained a 68% positive rating for its services and offerings</a:t>
                      </a:r>
                      <a:endParaRPr lang="en-ZA" sz="1000" b="0" dirty="0">
                        <a:effectLst/>
                        <a:latin typeface="+mn-lt"/>
                        <a:ea typeface="Times New Roman" panose="02020603050405020304" pitchFamily="18" charset="0"/>
                      </a:endParaRPr>
                    </a:p>
                  </a:txBody>
                  <a:tcPr marL="68580" marR="68580" marT="0" marB="0">
                    <a:solidFill>
                      <a:schemeClr val="accent3"/>
                    </a:solidFill>
                  </a:tcPr>
                </a:tc>
                <a:tc>
                  <a:txBody>
                    <a:bodyPr/>
                    <a:lstStyle/>
                    <a:p>
                      <a:pPr algn="l">
                        <a:lnSpc>
                          <a:spcPct val="110000"/>
                        </a:lnSpc>
                        <a:tabLst>
                          <a:tab pos="190500" algn="l"/>
                          <a:tab pos="540385" algn="l"/>
                        </a:tabLst>
                      </a:pPr>
                      <a:r>
                        <a:rPr lang="en-US" sz="1000" b="0" dirty="0">
                          <a:solidFill>
                            <a:srgbClr val="000000"/>
                          </a:solidFill>
                          <a:effectLst/>
                          <a:latin typeface="+mn-lt"/>
                          <a:ea typeface="Times New Roman" panose="02020603050405020304" pitchFamily="18" charset="0"/>
                          <a:cs typeface="Times New Roman" panose="02020603050405020304" pitchFamily="18" charset="0"/>
                        </a:rPr>
                        <a:t>+36%</a:t>
                      </a:r>
                      <a:endParaRPr lang="en-ZA" sz="1000" b="0" dirty="0">
                        <a:effectLst/>
                        <a:latin typeface="+mn-lt"/>
                        <a:ea typeface="MS Mincho" panose="02020609040205080304" pitchFamily="49" charset="-128"/>
                        <a:cs typeface="Times New Roman" panose="02020603050405020304" pitchFamily="18" charset="0"/>
                      </a:endParaRPr>
                    </a:p>
                  </a:txBody>
                  <a:tcPr marL="68580" marR="68580" marT="0" marB="0"/>
                </a:tc>
                <a:tc>
                  <a:txBody>
                    <a:bodyPr/>
                    <a:lstStyle/>
                    <a:p>
                      <a:pPr algn="l">
                        <a:lnSpc>
                          <a:spcPct val="110000"/>
                        </a:lnSpc>
                        <a:tabLst>
                          <a:tab pos="190500" algn="l"/>
                          <a:tab pos="540385" algn="l"/>
                        </a:tabLst>
                      </a:pPr>
                      <a:r>
                        <a:rPr lang="en-US" sz="1000" b="0" dirty="0">
                          <a:solidFill>
                            <a:schemeClr val="tx1"/>
                          </a:solidFill>
                          <a:effectLst/>
                          <a:latin typeface="+mn-lt"/>
                          <a:ea typeface="Times New Roman" panose="02020603050405020304" pitchFamily="18" charset="0"/>
                          <a:cs typeface="Times New Roman" panose="02020603050405020304" pitchFamily="18" charset="0"/>
                        </a:rPr>
                        <a:t>As a new entity,</a:t>
                      </a:r>
                      <a:r>
                        <a:rPr lang="en-ZA" sz="1000" b="0" dirty="0">
                          <a:solidFill>
                            <a:schemeClr val="tx1"/>
                          </a:solidFill>
                          <a:effectLst/>
                          <a:latin typeface="+mn-lt"/>
                          <a:ea typeface="MS Mincho" panose="02020609040205080304" pitchFamily="49" charset="-128"/>
                          <a:cs typeface="Times New Roman" panose="02020603050405020304" pitchFamily="18" charset="0"/>
                        </a:rPr>
                        <a:t> </a:t>
                      </a:r>
                      <a:r>
                        <a:rPr lang="en-US" sz="1000" b="0" dirty="0">
                          <a:solidFill>
                            <a:schemeClr val="tx1"/>
                          </a:solidFill>
                          <a:effectLst/>
                          <a:latin typeface="+mn-lt"/>
                          <a:ea typeface="Times New Roman" panose="02020603050405020304" pitchFamily="18" charset="0"/>
                          <a:cs typeface="Times New Roman" panose="02020603050405020304" pitchFamily="18" charset="0"/>
                        </a:rPr>
                        <a:t>SAHPRA received a</a:t>
                      </a:r>
                      <a:r>
                        <a:rPr lang="en-ZA" sz="1000" b="0" dirty="0">
                          <a:solidFill>
                            <a:schemeClr val="tx1"/>
                          </a:solidFill>
                          <a:effectLst/>
                          <a:latin typeface="+mn-lt"/>
                          <a:ea typeface="MS Mincho" panose="02020609040205080304" pitchFamily="49" charset="-128"/>
                          <a:cs typeface="Times New Roman" panose="02020603050405020304" pitchFamily="18" charset="0"/>
                        </a:rPr>
                        <a:t> </a:t>
                      </a:r>
                      <a:r>
                        <a:rPr lang="en-US" sz="1000" b="0" dirty="0">
                          <a:solidFill>
                            <a:schemeClr val="tx1"/>
                          </a:solidFill>
                          <a:effectLst/>
                          <a:latin typeface="+mn-lt"/>
                          <a:ea typeface="Times New Roman" panose="02020603050405020304" pitchFamily="18" charset="0"/>
                          <a:cs typeface="Times New Roman" panose="02020603050405020304" pitchFamily="18" charset="0"/>
                        </a:rPr>
                        <a:t>higher posting rating</a:t>
                      </a:r>
                      <a:r>
                        <a:rPr lang="en-ZA" sz="1000" b="0" dirty="0">
                          <a:solidFill>
                            <a:schemeClr val="tx1"/>
                          </a:solidFill>
                          <a:effectLst/>
                          <a:latin typeface="+mn-lt"/>
                          <a:ea typeface="MS Mincho" panose="02020609040205080304" pitchFamily="49" charset="-128"/>
                          <a:cs typeface="Times New Roman" panose="02020603050405020304" pitchFamily="18" charset="0"/>
                        </a:rPr>
                        <a:t> </a:t>
                      </a:r>
                      <a:r>
                        <a:rPr lang="en-US" sz="1000" b="0" dirty="0">
                          <a:solidFill>
                            <a:schemeClr val="tx1"/>
                          </a:solidFill>
                          <a:effectLst/>
                          <a:latin typeface="+mn-lt"/>
                          <a:ea typeface="Times New Roman" panose="02020603050405020304" pitchFamily="18" charset="0"/>
                          <a:cs typeface="Times New Roman" panose="02020603050405020304" pitchFamily="18" charset="0"/>
                        </a:rPr>
                        <a:t>than anticipated</a:t>
                      </a:r>
                      <a:endParaRPr lang="en-ZA" sz="1000" b="0" dirty="0">
                        <a:solidFill>
                          <a:schemeClr val="tx1"/>
                        </a:solidFill>
                        <a:effectLst/>
                        <a:latin typeface="+mn-lt"/>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545545211"/>
                  </a:ext>
                </a:extLst>
              </a:tr>
            </a:tbl>
          </a:graphicData>
        </a:graphic>
      </p:graphicFrame>
      <p:sp>
        <p:nvSpPr>
          <p:cNvPr id="15" name="Title 1">
            <a:extLst>
              <a:ext uri="{FF2B5EF4-FFF2-40B4-BE49-F238E27FC236}">
                <a16:creationId xmlns:a16="http://schemas.microsoft.com/office/drawing/2014/main" id="{281C50C0-52D7-4037-A5EA-003AF3E259DB}"/>
              </a:ext>
            </a:extLst>
          </p:cNvPr>
          <p:cNvSpPr>
            <a:spLocks noGrp="1"/>
          </p:cNvSpPr>
          <p:nvPr>
            <p:ph type="title"/>
          </p:nvPr>
        </p:nvSpPr>
        <p:spPr>
          <a:xfrm>
            <a:off x="0" y="0"/>
            <a:ext cx="7211144" cy="857250"/>
          </a:xfrm>
        </p:spPr>
        <p:txBody>
          <a:bodyPr/>
          <a:lstStyle/>
          <a:p>
            <a:r>
              <a:rPr lang="en-ZA" dirty="0">
                <a:solidFill>
                  <a:srgbClr val="0077A0"/>
                </a:solidFill>
              </a:rPr>
              <a:t>P1: ADMINISTRATION (3)</a:t>
            </a:r>
            <a:endParaRPr lang="en-ZA" dirty="0"/>
          </a:p>
        </p:txBody>
      </p:sp>
      <p:sp>
        <p:nvSpPr>
          <p:cNvPr id="2" name="Slide Number Placeholder 3">
            <a:extLst>
              <a:ext uri="{FF2B5EF4-FFF2-40B4-BE49-F238E27FC236}">
                <a16:creationId xmlns:a16="http://schemas.microsoft.com/office/drawing/2014/main" id="{BA9576AA-D978-4ED6-889E-8ADE0AA20AFF}"/>
              </a:ext>
            </a:extLst>
          </p:cNvPr>
          <p:cNvSpPr txBox="1">
            <a:spLocks/>
          </p:cNvSpPr>
          <p:nvPr/>
        </p:nvSpPr>
        <p:spPr>
          <a:xfrm>
            <a:off x="8838964" y="4876006"/>
            <a:ext cx="251048" cy="4572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A76F7FF0-B3C9-4CE1-A4E6-3504C4009A4E}" type="slidenum">
              <a:rPr lang="en-US" altLang="en-US" sz="1000" smtClean="0"/>
              <a:pPr>
                <a:defRPr/>
              </a:pPr>
              <a:t>10</a:t>
            </a:fld>
            <a:endParaRPr lang="en-US" altLang="en-US" sz="1000" dirty="0"/>
          </a:p>
        </p:txBody>
      </p:sp>
    </p:spTree>
    <p:extLst>
      <p:ext uri="{BB962C8B-B14F-4D97-AF65-F5344CB8AC3E}">
        <p14:creationId xmlns:p14="http://schemas.microsoft.com/office/powerpoint/2010/main" val="20485965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EC9D7975-9315-4098-A226-58D3FCAFB7B2}"/>
              </a:ext>
            </a:extLst>
          </p:cNvPr>
          <p:cNvGraphicFramePr>
            <a:graphicFrameLocks noGrp="1"/>
          </p:cNvGraphicFramePr>
          <p:nvPr>
            <p:extLst>
              <p:ext uri="{D42A27DB-BD31-4B8C-83A1-F6EECF244321}">
                <p14:modId xmlns:p14="http://schemas.microsoft.com/office/powerpoint/2010/main" val="596715927"/>
              </p:ext>
            </p:extLst>
          </p:nvPr>
        </p:nvGraphicFramePr>
        <p:xfrm>
          <a:off x="179512" y="863983"/>
          <a:ext cx="7632847" cy="3986292"/>
        </p:xfrm>
        <a:graphic>
          <a:graphicData uri="http://schemas.openxmlformats.org/drawingml/2006/table">
            <a:tbl>
              <a:tblPr firstRow="1" bandRow="1">
                <a:tableStyleId>{5C22544A-7EE6-4342-B048-85BDC9FD1C3A}</a:tableStyleId>
              </a:tblPr>
              <a:tblGrid>
                <a:gridCol w="1440160">
                  <a:extLst>
                    <a:ext uri="{9D8B030D-6E8A-4147-A177-3AD203B41FA5}">
                      <a16:colId xmlns:a16="http://schemas.microsoft.com/office/drawing/2014/main" val="1119826492"/>
                    </a:ext>
                  </a:extLst>
                </a:gridCol>
                <a:gridCol w="2088232">
                  <a:extLst>
                    <a:ext uri="{9D8B030D-6E8A-4147-A177-3AD203B41FA5}">
                      <a16:colId xmlns:a16="http://schemas.microsoft.com/office/drawing/2014/main" val="2773868120"/>
                    </a:ext>
                  </a:extLst>
                </a:gridCol>
                <a:gridCol w="1296144">
                  <a:extLst>
                    <a:ext uri="{9D8B030D-6E8A-4147-A177-3AD203B41FA5}">
                      <a16:colId xmlns:a16="http://schemas.microsoft.com/office/drawing/2014/main" val="1547345073"/>
                    </a:ext>
                  </a:extLst>
                </a:gridCol>
                <a:gridCol w="2808311">
                  <a:extLst>
                    <a:ext uri="{9D8B030D-6E8A-4147-A177-3AD203B41FA5}">
                      <a16:colId xmlns:a16="http://schemas.microsoft.com/office/drawing/2014/main" val="2969944868"/>
                    </a:ext>
                  </a:extLst>
                </a:gridCol>
              </a:tblGrid>
              <a:tr h="372501">
                <a:tc>
                  <a:txBody>
                    <a:bodyPr/>
                    <a:lstStyle/>
                    <a:p>
                      <a:r>
                        <a:rPr lang="en-US" sz="1000" dirty="0"/>
                        <a:t>ANNUAL TARGET</a:t>
                      </a:r>
                      <a:endParaRPr lang="en-ZA" sz="1000" dirty="0"/>
                    </a:p>
                  </a:txBody>
                  <a:tcPr/>
                </a:tc>
                <a:tc>
                  <a:txBody>
                    <a:bodyPr/>
                    <a:lstStyle/>
                    <a:p>
                      <a:r>
                        <a:rPr lang="en-US" sz="1000" dirty="0"/>
                        <a:t>ACTUAL ACHIEVEMENT 2020/2021</a:t>
                      </a:r>
                      <a:endParaRPr lang="en-ZA" sz="1000" dirty="0"/>
                    </a:p>
                  </a:txBody>
                  <a:tcPr/>
                </a:tc>
                <a:tc>
                  <a:txBody>
                    <a:bodyPr/>
                    <a:lstStyle/>
                    <a:p>
                      <a:r>
                        <a:rPr lang="en-US" sz="1000" dirty="0"/>
                        <a:t>DEVIATION</a:t>
                      </a:r>
                      <a:endParaRPr lang="en-ZA" sz="1000" dirty="0"/>
                    </a:p>
                  </a:txBody>
                  <a:tcPr/>
                </a:tc>
                <a:tc>
                  <a:txBody>
                    <a:bodyPr/>
                    <a:lstStyle/>
                    <a:p>
                      <a:r>
                        <a:rPr lang="en-US" sz="1000" dirty="0"/>
                        <a:t>REASONS FOR DEVIATIONS</a:t>
                      </a:r>
                      <a:endParaRPr lang="en-ZA" sz="1000" dirty="0"/>
                    </a:p>
                  </a:txBody>
                  <a:tcPr/>
                </a:tc>
                <a:extLst>
                  <a:ext uri="{0D108BD9-81ED-4DB2-BD59-A6C34878D82A}">
                    <a16:rowId xmlns:a16="http://schemas.microsoft.com/office/drawing/2014/main" val="756528125"/>
                  </a:ext>
                </a:extLst>
              </a:tr>
              <a:tr h="936744">
                <a:tc>
                  <a:txBody>
                    <a:bodyPr/>
                    <a:lstStyle/>
                    <a:p>
                      <a:pPr marL="250190" indent="-228600">
                        <a:lnSpc>
                          <a:spcPct val="110000"/>
                        </a:lnSpc>
                        <a:buFont typeface="+mj-lt"/>
                        <a:buAutoNum type="arabicPeriod" startAt="7"/>
                      </a:pPr>
                      <a:r>
                        <a:rPr lang="en-GB" sz="1000" b="1" dirty="0">
                          <a:effectLst/>
                          <a:latin typeface="Calibri" panose="020F0502020204030204" pitchFamily="34" charset="0"/>
                          <a:ea typeface="Calibri" panose="020F0502020204030204" pitchFamily="34" charset="0"/>
                          <a:cs typeface="Calibri" panose="020F0502020204030204" pitchFamily="34" charset="0"/>
                        </a:rPr>
                        <a:t>50% </a:t>
                      </a:r>
                      <a:r>
                        <a:rPr lang="en-GB" sz="1000" b="1" kern="1200" dirty="0">
                          <a:solidFill>
                            <a:schemeClr val="dk1"/>
                          </a:solidFill>
                          <a:effectLst/>
                          <a:latin typeface="+mn-lt"/>
                          <a:ea typeface="+mn-ea"/>
                          <a:cs typeface="+mn-cs"/>
                        </a:rPr>
                        <a:t>positive responses in all surveyed dimensions</a:t>
                      </a:r>
                      <a:endParaRPr lang="en-ZA" sz="1000" b="1" dirty="0">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36195" marB="36195"/>
                </a:tc>
                <a:tc>
                  <a:txBody>
                    <a:bodyPr/>
                    <a:lstStyle/>
                    <a:p>
                      <a:pPr algn="l">
                        <a:lnSpc>
                          <a:spcPct val="110000"/>
                        </a:lnSpc>
                        <a:tabLst>
                          <a:tab pos="190500" algn="l"/>
                        </a:tabLst>
                      </a:pPr>
                      <a:r>
                        <a:rPr lang="en-GB" sz="1000" b="0" dirty="0">
                          <a:solidFill>
                            <a:schemeClr val="tx1"/>
                          </a:solidFill>
                          <a:effectLst/>
                          <a:latin typeface="Calibri" panose="020F0502020204030204" pitchFamily="34" charset="0"/>
                          <a:ea typeface="Times New Roman" panose="02020603050405020304" pitchFamily="18" charset="0"/>
                        </a:rPr>
                        <a:t>Out of all the 12</a:t>
                      </a:r>
                      <a:r>
                        <a:rPr lang="en-ZA" sz="1000" b="0" dirty="0">
                          <a:solidFill>
                            <a:schemeClr val="tx1"/>
                          </a:solidFill>
                          <a:effectLst/>
                          <a:latin typeface="Times New Roman" panose="02020603050405020304" pitchFamily="18" charset="0"/>
                          <a:ea typeface="Times New Roman" panose="02020603050405020304" pitchFamily="18" charset="0"/>
                        </a:rPr>
                        <a:t> </a:t>
                      </a:r>
                      <a:r>
                        <a:rPr lang="en-GB" sz="1000" b="0" dirty="0">
                          <a:solidFill>
                            <a:schemeClr val="tx1"/>
                          </a:solidFill>
                          <a:effectLst/>
                          <a:latin typeface="Calibri" panose="020F0502020204030204" pitchFamily="34" charset="0"/>
                          <a:ea typeface="Times New Roman" panose="02020603050405020304" pitchFamily="18" charset="0"/>
                        </a:rPr>
                        <a:t>surveyed</a:t>
                      </a:r>
                      <a:endParaRPr lang="en-ZA" sz="1000" b="0" dirty="0">
                        <a:solidFill>
                          <a:schemeClr val="tx1"/>
                        </a:solidFill>
                        <a:effectLst/>
                        <a:latin typeface="Times New Roman" panose="02020603050405020304" pitchFamily="18" charset="0"/>
                        <a:ea typeface="Times New Roman" panose="02020603050405020304" pitchFamily="18" charset="0"/>
                      </a:endParaRPr>
                    </a:p>
                    <a:p>
                      <a:pPr algn="l">
                        <a:lnSpc>
                          <a:spcPct val="110000"/>
                        </a:lnSpc>
                        <a:tabLst>
                          <a:tab pos="190500" algn="l"/>
                        </a:tabLst>
                      </a:pPr>
                      <a:r>
                        <a:rPr lang="en-GB" sz="1000" b="0" dirty="0">
                          <a:solidFill>
                            <a:schemeClr val="tx1"/>
                          </a:solidFill>
                          <a:effectLst/>
                          <a:latin typeface="Calibri" panose="020F0502020204030204" pitchFamily="34" charset="0"/>
                          <a:ea typeface="Times New Roman" panose="02020603050405020304" pitchFamily="18" charset="0"/>
                        </a:rPr>
                        <a:t>dimensions, 10</a:t>
                      </a:r>
                      <a:r>
                        <a:rPr lang="en-ZA" sz="1000" b="0" dirty="0">
                          <a:solidFill>
                            <a:schemeClr val="tx1"/>
                          </a:solidFill>
                          <a:effectLst/>
                          <a:latin typeface="Times New Roman" panose="02020603050405020304" pitchFamily="18" charset="0"/>
                          <a:ea typeface="Times New Roman" panose="02020603050405020304" pitchFamily="18" charset="0"/>
                        </a:rPr>
                        <a:t> </a:t>
                      </a:r>
                      <a:r>
                        <a:rPr lang="en-GB" sz="1000" b="0" dirty="0">
                          <a:solidFill>
                            <a:schemeClr val="tx1"/>
                          </a:solidFill>
                          <a:effectLst/>
                          <a:latin typeface="Calibri" panose="020F0502020204030204" pitchFamily="34" charset="0"/>
                          <a:ea typeface="Times New Roman" panose="02020603050405020304" pitchFamily="18" charset="0"/>
                        </a:rPr>
                        <a:t>(83%) received 50%</a:t>
                      </a:r>
                      <a:r>
                        <a:rPr lang="en-ZA" sz="1000" b="0" dirty="0">
                          <a:solidFill>
                            <a:schemeClr val="tx1"/>
                          </a:solidFill>
                          <a:effectLst/>
                          <a:latin typeface="Times New Roman" panose="02020603050405020304" pitchFamily="18" charset="0"/>
                          <a:ea typeface="Times New Roman" panose="02020603050405020304" pitchFamily="18" charset="0"/>
                        </a:rPr>
                        <a:t> </a:t>
                      </a:r>
                      <a:r>
                        <a:rPr lang="en-GB" sz="1000" b="0" dirty="0">
                          <a:solidFill>
                            <a:schemeClr val="tx1"/>
                          </a:solidFill>
                          <a:effectLst/>
                          <a:latin typeface="Calibri" panose="020F0502020204030204" pitchFamily="34" charset="0"/>
                          <a:ea typeface="Times New Roman" panose="02020603050405020304" pitchFamily="18" charset="0"/>
                        </a:rPr>
                        <a:t>positive responses</a:t>
                      </a:r>
                      <a:endParaRPr lang="en-ZA"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rgbClr val="FF9797"/>
                    </a:solidFill>
                  </a:tcPr>
                </a:tc>
                <a:tc>
                  <a:txBody>
                    <a:bodyPr/>
                    <a:lstStyle/>
                    <a:p>
                      <a:pPr algn="l">
                        <a:lnSpc>
                          <a:spcPct val="110000"/>
                        </a:lnSpc>
                        <a:tabLst>
                          <a:tab pos="190500" algn="l"/>
                          <a:tab pos="540385" algn="l"/>
                        </a:tabLst>
                      </a:pPr>
                      <a:r>
                        <a:rPr lang="en-ZA"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2 surveyed</a:t>
                      </a:r>
                      <a:endParaRPr lang="en-ZA" sz="1000" b="1" dirty="0">
                        <a:solidFill>
                          <a:schemeClr val="tx1"/>
                        </a:solidFill>
                        <a:effectLst/>
                        <a:latin typeface="Arial" panose="020B0604020202020204" pitchFamily="34" charset="0"/>
                        <a:ea typeface="MS Mincho" panose="02020609040205080304" pitchFamily="49" charset="-128"/>
                        <a:cs typeface="Times New Roman" panose="02020603050405020304" pitchFamily="18" charset="0"/>
                      </a:endParaRPr>
                    </a:p>
                    <a:p>
                      <a:pPr algn="l">
                        <a:lnSpc>
                          <a:spcPct val="110000"/>
                        </a:lnSpc>
                        <a:tabLst>
                          <a:tab pos="190500" algn="l"/>
                          <a:tab pos="540385" algn="l"/>
                        </a:tabLst>
                      </a:pPr>
                      <a:r>
                        <a:rPr lang="en-ZA"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dimensions</a:t>
                      </a:r>
                      <a:endParaRPr lang="en-ZA" sz="1000" b="1" dirty="0">
                        <a:solidFill>
                          <a:schemeClr val="tx1"/>
                        </a:solidFill>
                        <a:effectLst/>
                        <a:latin typeface="Arial" panose="020B0604020202020204" pitchFamily="34" charset="0"/>
                        <a:ea typeface="MS Mincho" panose="02020609040205080304" pitchFamily="49" charset="-128"/>
                        <a:cs typeface="Times New Roman" panose="02020603050405020304" pitchFamily="18" charset="0"/>
                      </a:endParaRPr>
                    </a:p>
                    <a:p>
                      <a:pPr algn="l">
                        <a:lnSpc>
                          <a:spcPct val="110000"/>
                        </a:lnSpc>
                        <a:tabLst>
                          <a:tab pos="190500" algn="l"/>
                          <a:tab pos="540385" algn="l"/>
                        </a:tabLst>
                      </a:pPr>
                      <a:r>
                        <a:rPr lang="en-ZA"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received less</a:t>
                      </a:r>
                      <a:endParaRPr lang="en-ZA" sz="1000" b="1" dirty="0">
                        <a:solidFill>
                          <a:schemeClr val="tx1"/>
                        </a:solidFill>
                        <a:effectLst/>
                        <a:latin typeface="Arial" panose="020B0604020202020204" pitchFamily="34" charset="0"/>
                        <a:ea typeface="MS Mincho" panose="02020609040205080304" pitchFamily="49" charset="-128"/>
                        <a:cs typeface="Times New Roman" panose="02020603050405020304" pitchFamily="18" charset="0"/>
                      </a:endParaRPr>
                    </a:p>
                    <a:p>
                      <a:pPr algn="l">
                        <a:lnSpc>
                          <a:spcPct val="110000"/>
                        </a:lnSpc>
                        <a:tabLst>
                          <a:tab pos="190500" algn="l"/>
                          <a:tab pos="540385" algn="l"/>
                        </a:tabLst>
                      </a:pPr>
                      <a:r>
                        <a:rPr lang="en-ZA"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than 50%</a:t>
                      </a:r>
                      <a:endParaRPr lang="en-ZA" sz="1000" b="1" dirty="0">
                        <a:solidFill>
                          <a:schemeClr val="tx1"/>
                        </a:solidFill>
                        <a:effectLst/>
                        <a:latin typeface="Arial" panose="020B0604020202020204" pitchFamily="34" charset="0"/>
                        <a:ea typeface="MS Mincho" panose="02020609040205080304" pitchFamily="49" charset="-128"/>
                        <a:cs typeface="Times New Roman" panose="02020603050405020304" pitchFamily="18" charset="0"/>
                      </a:endParaRPr>
                    </a:p>
                    <a:p>
                      <a:pPr algn="l">
                        <a:lnSpc>
                          <a:spcPct val="110000"/>
                        </a:lnSpc>
                        <a:tabLst>
                          <a:tab pos="190500" algn="l"/>
                          <a:tab pos="540385" algn="l"/>
                        </a:tabLst>
                      </a:pPr>
                      <a:r>
                        <a:rPr lang="en-ZA"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positive</a:t>
                      </a:r>
                      <a:endParaRPr lang="en-ZA" sz="1000" b="1" dirty="0">
                        <a:solidFill>
                          <a:schemeClr val="tx1"/>
                        </a:solidFill>
                        <a:effectLst/>
                        <a:latin typeface="Arial" panose="020B0604020202020204" pitchFamily="34" charset="0"/>
                        <a:ea typeface="MS Mincho" panose="02020609040205080304" pitchFamily="49" charset="-128"/>
                        <a:cs typeface="Times New Roman" panose="02020603050405020304" pitchFamily="18" charset="0"/>
                      </a:endParaRPr>
                    </a:p>
                    <a:p>
                      <a:pPr algn="l">
                        <a:lnSpc>
                          <a:spcPct val="110000"/>
                        </a:lnSpc>
                        <a:tabLst>
                          <a:tab pos="190500" algn="l"/>
                          <a:tab pos="540385" algn="l"/>
                        </a:tabLst>
                      </a:pPr>
                      <a:r>
                        <a:rPr lang="en-ZA"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responses</a:t>
                      </a:r>
                      <a:endParaRPr lang="en-ZA" sz="1000" b="1" dirty="0">
                        <a:solidFill>
                          <a:schemeClr val="tx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algn="l">
                        <a:lnSpc>
                          <a:spcPct val="110000"/>
                        </a:lnSpc>
                        <a:tabLst>
                          <a:tab pos="190500" algn="l"/>
                          <a:tab pos="540385" algn="l"/>
                        </a:tabLst>
                      </a:pPr>
                      <a:r>
                        <a:rPr lang="en-US"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The lower responses were received due to low staff morale. A change management program has been implemented</a:t>
                      </a:r>
                    </a:p>
                  </a:txBody>
                  <a:tcPr marL="68580" marR="68580" marT="0" marB="0"/>
                </a:tc>
                <a:extLst>
                  <a:ext uri="{0D108BD9-81ED-4DB2-BD59-A6C34878D82A}">
                    <a16:rowId xmlns:a16="http://schemas.microsoft.com/office/drawing/2014/main" val="2985131007"/>
                  </a:ext>
                </a:extLst>
              </a:tr>
              <a:tr h="1409712">
                <a:tc>
                  <a:txBody>
                    <a:bodyPr/>
                    <a:lstStyle/>
                    <a:p>
                      <a:pPr marL="250190" indent="-228600">
                        <a:lnSpc>
                          <a:spcPct val="110000"/>
                        </a:lnSpc>
                        <a:buFont typeface="+mj-lt"/>
                        <a:buAutoNum type="arabicPeriod" startAt="8"/>
                      </a:pPr>
                      <a:r>
                        <a:rPr lang="en-GB" sz="1000" b="1" kern="1200" dirty="0">
                          <a:solidFill>
                            <a:schemeClr val="dk1"/>
                          </a:solidFill>
                          <a:effectLst/>
                          <a:latin typeface="+mn-lt"/>
                          <a:ea typeface="+mn-ea"/>
                          <a:cs typeface="+mn-cs"/>
                        </a:rPr>
                        <a:t>Medicines Regulatory Quality Management System developed and implemented</a:t>
                      </a:r>
                      <a:endParaRPr lang="en-ZA" sz="1000" b="1" dirty="0">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36195" marB="36195"/>
                </a:tc>
                <a:tc>
                  <a:txBody>
                    <a:bodyPr/>
                    <a:lstStyle/>
                    <a:p>
                      <a:pPr algn="l">
                        <a:lnSpc>
                          <a:spcPct val="110000"/>
                        </a:lnSpc>
                        <a:tabLst>
                          <a:tab pos="190500" algn="l"/>
                        </a:tabLst>
                      </a:pPr>
                      <a:r>
                        <a:rPr lang="en-GB" sz="1000" b="0" dirty="0">
                          <a:solidFill>
                            <a:schemeClr val="tx1"/>
                          </a:solidFill>
                          <a:effectLst/>
                          <a:latin typeface="Calibri" panose="020F0502020204030204" pitchFamily="34" charset="0"/>
                          <a:ea typeface="Times New Roman" panose="02020603050405020304" pitchFamily="18" charset="0"/>
                        </a:rPr>
                        <a:t>The implementation roadmap for Quality Management System was developed and approved in October 2020</a:t>
                      </a:r>
                      <a:endParaRPr lang="en-ZA" sz="1000" b="0" dirty="0">
                        <a:solidFill>
                          <a:schemeClr val="tx1"/>
                        </a:solidFill>
                        <a:effectLst/>
                        <a:latin typeface="Times New Roman" panose="02020603050405020304" pitchFamily="18" charset="0"/>
                        <a:ea typeface="Times New Roman" panose="02020603050405020304" pitchFamily="18" charset="0"/>
                      </a:endParaRPr>
                    </a:p>
                    <a:p>
                      <a:pPr algn="l">
                        <a:lnSpc>
                          <a:spcPct val="110000"/>
                        </a:lnSpc>
                        <a:tabLst>
                          <a:tab pos="190500" algn="l"/>
                        </a:tabLst>
                      </a:pPr>
                      <a:r>
                        <a:rPr lang="en-GB" sz="1000" b="0" dirty="0">
                          <a:solidFill>
                            <a:schemeClr val="tx1"/>
                          </a:solidFill>
                          <a:effectLst/>
                          <a:latin typeface="Calibri" panose="020F0502020204030204" pitchFamily="34" charset="0"/>
                          <a:ea typeface="Times New Roman" panose="02020603050405020304" pitchFamily="18" charset="0"/>
                        </a:rPr>
                        <a:t> </a:t>
                      </a:r>
                      <a:endParaRPr lang="en-ZA" sz="1000" b="0" dirty="0">
                        <a:solidFill>
                          <a:schemeClr val="tx1"/>
                        </a:solidFill>
                        <a:effectLst/>
                        <a:latin typeface="Times New Roman" panose="02020603050405020304" pitchFamily="18" charset="0"/>
                        <a:ea typeface="Times New Roman" panose="02020603050405020304" pitchFamily="18" charset="0"/>
                      </a:endParaRPr>
                    </a:p>
                    <a:p>
                      <a:pPr algn="l">
                        <a:lnSpc>
                          <a:spcPct val="110000"/>
                        </a:lnSpc>
                        <a:tabLst>
                          <a:tab pos="190500" algn="l"/>
                        </a:tabLst>
                      </a:pPr>
                      <a:r>
                        <a:rPr lang="en-GB" sz="1000" b="0" dirty="0">
                          <a:solidFill>
                            <a:schemeClr val="tx1"/>
                          </a:solidFill>
                          <a:effectLst/>
                          <a:latin typeface="Calibri" panose="020F0502020204030204" pitchFamily="34" charset="0"/>
                          <a:ea typeface="Times New Roman" panose="02020603050405020304" pitchFamily="18" charset="0"/>
                        </a:rPr>
                        <a:t>The Quality Management System is being implemented on an ongoing basis</a:t>
                      </a:r>
                      <a:endParaRPr lang="en-ZA"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accent3"/>
                    </a:solidFill>
                  </a:tcPr>
                </a:tc>
                <a:tc>
                  <a:txBody>
                    <a:bodyPr/>
                    <a:lstStyle/>
                    <a:p>
                      <a:pPr algn="l">
                        <a:lnSpc>
                          <a:spcPct val="110000"/>
                        </a:lnSpc>
                        <a:tabLst>
                          <a:tab pos="190500" algn="l"/>
                          <a:tab pos="540385" algn="l"/>
                        </a:tabLst>
                      </a:pPr>
                      <a:r>
                        <a:rPr lang="en-ZA"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Not applicable</a:t>
                      </a:r>
                      <a:endParaRPr lang="en-ZA" sz="1000" b="0" dirty="0">
                        <a:solidFill>
                          <a:schemeClr val="tx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algn="l">
                        <a:lnSpc>
                          <a:spcPct val="110000"/>
                        </a:lnSpc>
                        <a:tabLst>
                          <a:tab pos="190500" algn="l"/>
                          <a:tab pos="540385" algn="l"/>
                        </a:tabLst>
                      </a:pPr>
                      <a:r>
                        <a:rPr lang="en-ZA"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Not applicable</a:t>
                      </a:r>
                      <a:endParaRPr lang="en-ZA" sz="1000" b="0" dirty="0">
                        <a:solidFill>
                          <a:schemeClr val="tx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95153122"/>
                  </a:ext>
                </a:extLst>
              </a:tr>
              <a:tr h="1198239">
                <a:tc>
                  <a:txBody>
                    <a:bodyPr/>
                    <a:lstStyle/>
                    <a:p>
                      <a:pPr marL="228600" indent="-228600">
                        <a:buFont typeface="+mj-lt"/>
                        <a:buAutoNum type="arabicPeriod" startAt="9"/>
                      </a:pPr>
                      <a:r>
                        <a:rPr lang="en-US" sz="1000" b="1" kern="1200" dirty="0">
                          <a:solidFill>
                            <a:schemeClr val="dk1"/>
                          </a:solidFill>
                          <a:effectLst/>
                          <a:latin typeface="+mn-lt"/>
                          <a:ea typeface="+mn-ea"/>
                          <a:cs typeface="+mn-cs"/>
                        </a:rPr>
                        <a:t>60% </a:t>
                      </a:r>
                      <a:r>
                        <a:rPr lang="en-US" sz="1000" b="1" kern="1200" dirty="0" err="1">
                          <a:solidFill>
                            <a:schemeClr val="dk1"/>
                          </a:solidFill>
                          <a:effectLst/>
                          <a:latin typeface="+mn-lt"/>
                          <a:ea typeface="+mn-ea"/>
                          <a:cs typeface="+mn-cs"/>
                        </a:rPr>
                        <a:t>digitisation</a:t>
                      </a:r>
                      <a:r>
                        <a:rPr lang="en-US" sz="1000" b="1" kern="1200" dirty="0">
                          <a:solidFill>
                            <a:schemeClr val="dk1"/>
                          </a:solidFill>
                          <a:effectLst/>
                          <a:latin typeface="+mn-lt"/>
                          <a:ea typeface="+mn-ea"/>
                          <a:cs typeface="+mn-cs"/>
                        </a:rPr>
                        <a:t> of SAHPRA processes</a:t>
                      </a:r>
                    </a:p>
                  </a:txBody>
                  <a:tcPr/>
                </a:tc>
                <a:tc>
                  <a:txBody>
                    <a:bodyPr/>
                    <a:lstStyle/>
                    <a:p>
                      <a:r>
                        <a:rPr lang="en-ZA" sz="1000" b="0" i="0" u="none" strike="noStrike" kern="1200" baseline="0" dirty="0">
                          <a:solidFill>
                            <a:schemeClr val="dk1"/>
                          </a:solidFill>
                          <a:latin typeface="+mn-lt"/>
                          <a:ea typeface="+mn-ea"/>
                          <a:cs typeface="+mn-cs"/>
                        </a:rPr>
                        <a:t>10% of processes digitised. The User</a:t>
                      </a:r>
                    </a:p>
                    <a:p>
                      <a:r>
                        <a:rPr lang="en-ZA" sz="1000" b="0" i="0" u="none" strike="noStrike" kern="1200" baseline="0" dirty="0">
                          <a:solidFill>
                            <a:schemeClr val="dk1"/>
                          </a:solidFill>
                          <a:latin typeface="+mn-lt"/>
                          <a:ea typeface="+mn-ea"/>
                          <a:cs typeface="+mn-cs"/>
                        </a:rPr>
                        <a:t>Requirements Specification for the Regulatory Information Management</a:t>
                      </a:r>
                    </a:p>
                    <a:p>
                      <a:r>
                        <a:rPr lang="en-ZA" sz="1000" b="0" i="0" u="none" strike="noStrike" kern="1200" baseline="0" dirty="0">
                          <a:solidFill>
                            <a:schemeClr val="dk1"/>
                          </a:solidFill>
                          <a:latin typeface="+mn-lt"/>
                          <a:ea typeface="+mn-ea"/>
                          <a:cs typeface="+mn-cs"/>
                        </a:rPr>
                        <a:t>Systems was developed and submitted for approval in March</a:t>
                      </a:r>
                    </a:p>
                    <a:p>
                      <a:r>
                        <a:rPr lang="en-ZA" sz="1000" b="0" i="0" u="none" strike="noStrike" kern="1200" baseline="0" dirty="0">
                          <a:solidFill>
                            <a:schemeClr val="dk1"/>
                          </a:solidFill>
                          <a:latin typeface="+mn-lt"/>
                          <a:ea typeface="+mn-ea"/>
                          <a:cs typeface="+mn-cs"/>
                        </a:rPr>
                        <a:t>2021</a:t>
                      </a:r>
                      <a:endParaRPr lang="en-ZA" sz="1000" b="0" dirty="0">
                        <a:solidFill>
                          <a:schemeClr val="tx1"/>
                        </a:solidFill>
                        <a:effectLst/>
                        <a:latin typeface="+mn-lt"/>
                        <a:ea typeface="Times New Roman" panose="02020603050405020304" pitchFamily="18" charset="0"/>
                      </a:endParaRPr>
                    </a:p>
                  </a:txBody>
                  <a:tcPr marL="68580" marR="68580" marT="0" marB="0">
                    <a:solidFill>
                      <a:srgbClr val="FF9797"/>
                    </a:solidFill>
                  </a:tcPr>
                </a:tc>
                <a:tc>
                  <a:txBody>
                    <a:bodyPr/>
                    <a:lstStyle/>
                    <a:p>
                      <a:pPr algn="l">
                        <a:lnSpc>
                          <a:spcPct val="110000"/>
                        </a:lnSpc>
                        <a:tabLst>
                          <a:tab pos="190500" algn="l"/>
                          <a:tab pos="540385" algn="l"/>
                        </a:tabLst>
                      </a:pPr>
                      <a:r>
                        <a:rPr lang="en-ZA" sz="1000" b="0" dirty="0">
                          <a:solidFill>
                            <a:schemeClr val="tx1"/>
                          </a:solidFill>
                          <a:effectLst/>
                          <a:latin typeface="+mn-lt"/>
                          <a:ea typeface="Times New Roman" panose="02020603050405020304" pitchFamily="18" charset="0"/>
                          <a:cs typeface="Times New Roman" panose="02020603050405020304" pitchFamily="18" charset="0"/>
                        </a:rPr>
                        <a:t>The target</a:t>
                      </a:r>
                      <a:r>
                        <a:rPr lang="en-ZA" sz="1000" b="0" dirty="0">
                          <a:solidFill>
                            <a:schemeClr val="tx1"/>
                          </a:solidFill>
                          <a:effectLst/>
                          <a:latin typeface="+mn-lt"/>
                          <a:ea typeface="MS Mincho" panose="02020609040205080304" pitchFamily="49" charset="-128"/>
                          <a:cs typeface="Times New Roman" panose="02020603050405020304" pitchFamily="18" charset="0"/>
                        </a:rPr>
                        <a:t> </a:t>
                      </a:r>
                      <a:r>
                        <a:rPr lang="en-ZA" sz="1000" b="0" dirty="0">
                          <a:solidFill>
                            <a:schemeClr val="tx1"/>
                          </a:solidFill>
                          <a:effectLst/>
                          <a:latin typeface="+mn-lt"/>
                          <a:ea typeface="Times New Roman" panose="02020603050405020304" pitchFamily="18" charset="0"/>
                          <a:cs typeface="Times New Roman" panose="02020603050405020304" pitchFamily="18" charset="0"/>
                        </a:rPr>
                        <a:t>was not</a:t>
                      </a:r>
                      <a:endParaRPr lang="en-ZA" sz="1000" b="0" dirty="0">
                        <a:solidFill>
                          <a:schemeClr val="tx1"/>
                        </a:solidFill>
                        <a:effectLst/>
                        <a:latin typeface="+mn-lt"/>
                        <a:ea typeface="MS Mincho" panose="02020609040205080304" pitchFamily="49" charset="-128"/>
                        <a:cs typeface="Times New Roman" panose="02020603050405020304" pitchFamily="18" charset="0"/>
                      </a:endParaRPr>
                    </a:p>
                    <a:p>
                      <a:pPr algn="l">
                        <a:lnSpc>
                          <a:spcPct val="110000"/>
                        </a:lnSpc>
                        <a:tabLst>
                          <a:tab pos="190500" algn="l"/>
                          <a:tab pos="540385" algn="l"/>
                        </a:tabLst>
                      </a:pPr>
                      <a:r>
                        <a:rPr lang="en-ZA" sz="1000" b="0" dirty="0">
                          <a:solidFill>
                            <a:schemeClr val="tx1"/>
                          </a:solidFill>
                          <a:effectLst/>
                          <a:latin typeface="+mn-lt"/>
                          <a:ea typeface="Times New Roman" panose="02020603050405020304" pitchFamily="18" charset="0"/>
                          <a:cs typeface="Times New Roman" panose="02020603050405020304" pitchFamily="18" charset="0"/>
                        </a:rPr>
                        <a:t>achieved</a:t>
                      </a:r>
                      <a:endParaRPr lang="en-ZA" sz="1000" b="0" dirty="0">
                        <a:solidFill>
                          <a:schemeClr val="tx1"/>
                        </a:solidFill>
                        <a:effectLst/>
                        <a:latin typeface="+mn-lt"/>
                        <a:ea typeface="MS Mincho" panose="02020609040205080304" pitchFamily="49" charset="-128"/>
                        <a:cs typeface="Times New Roman" panose="02020603050405020304" pitchFamily="18" charset="0"/>
                      </a:endParaRPr>
                    </a:p>
                  </a:txBody>
                  <a:tcPr marL="68580" marR="68580" marT="0" marB="0"/>
                </a:tc>
                <a:tc>
                  <a:txBody>
                    <a:bodyPr/>
                    <a:lstStyle/>
                    <a:p>
                      <a:r>
                        <a:rPr lang="en-ZA" sz="1000" b="0" i="0" u="none" strike="noStrike" kern="1200" baseline="0" dirty="0">
                          <a:solidFill>
                            <a:schemeClr val="dk1"/>
                          </a:solidFill>
                          <a:latin typeface="+mn-lt"/>
                          <a:ea typeface="+mn-ea"/>
                          <a:cs typeface="+mn-cs"/>
                        </a:rPr>
                        <a:t>The User Requirements Specifications needed to be</a:t>
                      </a:r>
                    </a:p>
                    <a:p>
                      <a:r>
                        <a:rPr lang="en-ZA" sz="1000" b="0" i="0" u="none" strike="noStrike" kern="1200" baseline="0" dirty="0">
                          <a:solidFill>
                            <a:schemeClr val="dk1"/>
                          </a:solidFill>
                          <a:latin typeface="+mn-lt"/>
                          <a:ea typeface="+mn-ea"/>
                          <a:cs typeface="+mn-cs"/>
                        </a:rPr>
                        <a:t>finalised before the number of business processes could be digitalised. A number of processes were</a:t>
                      </a:r>
                    </a:p>
                    <a:p>
                      <a:r>
                        <a:rPr lang="en-ZA" sz="1000" b="0" i="0" u="none" strike="noStrike" kern="1200" baseline="0" dirty="0">
                          <a:solidFill>
                            <a:schemeClr val="dk1"/>
                          </a:solidFill>
                          <a:latin typeface="+mn-lt"/>
                          <a:ea typeface="+mn-ea"/>
                          <a:cs typeface="+mn-cs"/>
                        </a:rPr>
                        <a:t>digitised including the FTP portal, albeit that they continue to remain desperate. Furthermore, the</a:t>
                      </a:r>
                    </a:p>
                    <a:p>
                      <a:r>
                        <a:rPr lang="en-ZA" sz="1000" b="0" i="0" u="none" strike="noStrike" kern="1200" baseline="0" dirty="0">
                          <a:solidFill>
                            <a:schemeClr val="dk1"/>
                          </a:solidFill>
                          <a:latin typeface="+mn-lt"/>
                          <a:ea typeface="+mn-ea"/>
                          <a:cs typeface="+mn-cs"/>
                        </a:rPr>
                        <a:t>Chief Operations Officer was appointed during the last quarter of the financial year</a:t>
                      </a:r>
                      <a:endParaRPr lang="en-US" sz="10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45545211"/>
                  </a:ext>
                </a:extLst>
              </a:tr>
            </a:tbl>
          </a:graphicData>
        </a:graphic>
      </p:graphicFrame>
      <p:sp>
        <p:nvSpPr>
          <p:cNvPr id="6" name="Title 1">
            <a:extLst>
              <a:ext uri="{FF2B5EF4-FFF2-40B4-BE49-F238E27FC236}">
                <a16:creationId xmlns:a16="http://schemas.microsoft.com/office/drawing/2014/main" id="{E81BAD97-ED17-40CE-B0C7-EFD2A7F34D0C}"/>
              </a:ext>
            </a:extLst>
          </p:cNvPr>
          <p:cNvSpPr>
            <a:spLocks noGrp="1"/>
          </p:cNvSpPr>
          <p:nvPr>
            <p:ph type="title"/>
          </p:nvPr>
        </p:nvSpPr>
        <p:spPr>
          <a:xfrm>
            <a:off x="0" y="0"/>
            <a:ext cx="7211144" cy="857250"/>
          </a:xfrm>
        </p:spPr>
        <p:txBody>
          <a:bodyPr/>
          <a:lstStyle/>
          <a:p>
            <a:r>
              <a:rPr lang="en-ZA" dirty="0">
                <a:solidFill>
                  <a:srgbClr val="0077A0"/>
                </a:solidFill>
              </a:rPr>
              <a:t>P1: ADMINISTRATION (4)</a:t>
            </a:r>
            <a:endParaRPr lang="en-ZA" dirty="0"/>
          </a:p>
        </p:txBody>
      </p:sp>
      <p:sp>
        <p:nvSpPr>
          <p:cNvPr id="5" name="Slide Number Placeholder 3">
            <a:extLst>
              <a:ext uri="{FF2B5EF4-FFF2-40B4-BE49-F238E27FC236}">
                <a16:creationId xmlns:a16="http://schemas.microsoft.com/office/drawing/2014/main" id="{C33D9A5A-598C-46AE-A5CD-19BA97561C7E}"/>
              </a:ext>
            </a:extLst>
          </p:cNvPr>
          <p:cNvSpPr txBox="1">
            <a:spLocks/>
          </p:cNvSpPr>
          <p:nvPr/>
        </p:nvSpPr>
        <p:spPr>
          <a:xfrm>
            <a:off x="8748464" y="4876006"/>
            <a:ext cx="341548" cy="4572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A76F7FF0-B3C9-4CE1-A4E6-3504C4009A4E}" type="slidenum">
              <a:rPr lang="en-US" altLang="en-US" sz="1000" smtClean="0"/>
              <a:pPr>
                <a:defRPr/>
              </a:pPr>
              <a:t>11</a:t>
            </a:fld>
            <a:endParaRPr lang="en-US" altLang="en-US" sz="1000" dirty="0"/>
          </a:p>
        </p:txBody>
      </p:sp>
    </p:spTree>
    <p:extLst>
      <p:ext uri="{BB962C8B-B14F-4D97-AF65-F5344CB8AC3E}">
        <p14:creationId xmlns:p14="http://schemas.microsoft.com/office/powerpoint/2010/main" val="1285063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EC9D7975-9315-4098-A226-58D3FCAFB7B2}"/>
              </a:ext>
            </a:extLst>
          </p:cNvPr>
          <p:cNvGraphicFramePr>
            <a:graphicFrameLocks noGrp="1"/>
          </p:cNvGraphicFramePr>
          <p:nvPr>
            <p:extLst>
              <p:ext uri="{D42A27DB-BD31-4B8C-83A1-F6EECF244321}">
                <p14:modId xmlns:p14="http://schemas.microsoft.com/office/powerpoint/2010/main" val="3413192712"/>
              </p:ext>
            </p:extLst>
          </p:nvPr>
        </p:nvGraphicFramePr>
        <p:xfrm>
          <a:off x="179512" y="827697"/>
          <a:ext cx="7632847" cy="3754120"/>
        </p:xfrm>
        <a:graphic>
          <a:graphicData uri="http://schemas.openxmlformats.org/drawingml/2006/table">
            <a:tbl>
              <a:tblPr firstRow="1" bandRow="1">
                <a:tableStyleId>{5C22544A-7EE6-4342-B048-85BDC9FD1C3A}</a:tableStyleId>
              </a:tblPr>
              <a:tblGrid>
                <a:gridCol w="1440160">
                  <a:extLst>
                    <a:ext uri="{9D8B030D-6E8A-4147-A177-3AD203B41FA5}">
                      <a16:colId xmlns:a16="http://schemas.microsoft.com/office/drawing/2014/main" val="1119826492"/>
                    </a:ext>
                  </a:extLst>
                </a:gridCol>
                <a:gridCol w="2088232">
                  <a:extLst>
                    <a:ext uri="{9D8B030D-6E8A-4147-A177-3AD203B41FA5}">
                      <a16:colId xmlns:a16="http://schemas.microsoft.com/office/drawing/2014/main" val="2773868120"/>
                    </a:ext>
                  </a:extLst>
                </a:gridCol>
                <a:gridCol w="1296144">
                  <a:extLst>
                    <a:ext uri="{9D8B030D-6E8A-4147-A177-3AD203B41FA5}">
                      <a16:colId xmlns:a16="http://schemas.microsoft.com/office/drawing/2014/main" val="1547345073"/>
                    </a:ext>
                  </a:extLst>
                </a:gridCol>
                <a:gridCol w="2808311">
                  <a:extLst>
                    <a:ext uri="{9D8B030D-6E8A-4147-A177-3AD203B41FA5}">
                      <a16:colId xmlns:a16="http://schemas.microsoft.com/office/drawing/2014/main" val="2969944868"/>
                    </a:ext>
                  </a:extLst>
                </a:gridCol>
              </a:tblGrid>
              <a:tr h="370840">
                <a:tc>
                  <a:txBody>
                    <a:bodyPr/>
                    <a:lstStyle/>
                    <a:p>
                      <a:r>
                        <a:rPr lang="en-US" sz="1000" dirty="0"/>
                        <a:t>ANNUAL TARGET</a:t>
                      </a:r>
                      <a:endParaRPr lang="en-ZA" sz="1000" dirty="0"/>
                    </a:p>
                  </a:txBody>
                  <a:tcPr/>
                </a:tc>
                <a:tc>
                  <a:txBody>
                    <a:bodyPr/>
                    <a:lstStyle/>
                    <a:p>
                      <a:r>
                        <a:rPr lang="en-US" sz="1000" dirty="0"/>
                        <a:t>ACTUAL ACHIEVEMENT 2020/2021</a:t>
                      </a:r>
                      <a:endParaRPr lang="en-ZA" sz="1000" dirty="0"/>
                    </a:p>
                  </a:txBody>
                  <a:tcPr/>
                </a:tc>
                <a:tc>
                  <a:txBody>
                    <a:bodyPr/>
                    <a:lstStyle/>
                    <a:p>
                      <a:r>
                        <a:rPr lang="en-US" sz="1000" dirty="0"/>
                        <a:t>DEVIATION</a:t>
                      </a:r>
                      <a:endParaRPr lang="en-ZA" sz="1000" dirty="0"/>
                    </a:p>
                  </a:txBody>
                  <a:tcPr/>
                </a:tc>
                <a:tc>
                  <a:txBody>
                    <a:bodyPr/>
                    <a:lstStyle/>
                    <a:p>
                      <a:r>
                        <a:rPr lang="en-US" sz="1000" dirty="0"/>
                        <a:t>REASONS FOR DEVIATIONS</a:t>
                      </a:r>
                      <a:endParaRPr lang="en-ZA" sz="1000" dirty="0"/>
                    </a:p>
                  </a:txBody>
                  <a:tcPr/>
                </a:tc>
                <a:extLst>
                  <a:ext uri="{0D108BD9-81ED-4DB2-BD59-A6C34878D82A}">
                    <a16:rowId xmlns:a16="http://schemas.microsoft.com/office/drawing/2014/main" val="756528125"/>
                  </a:ext>
                </a:extLst>
              </a:tr>
              <a:tr h="0">
                <a:tc>
                  <a: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startAt="10"/>
                        <a:tabLst/>
                        <a:defRPr/>
                      </a:pPr>
                      <a:r>
                        <a:rPr lang="en-GB" sz="1000" b="1" kern="1200" dirty="0">
                          <a:solidFill>
                            <a:schemeClr val="dk1"/>
                          </a:solidFill>
                          <a:effectLst/>
                          <a:latin typeface="+mn-lt"/>
                          <a:ea typeface="+mn-ea"/>
                          <a:cs typeface="+mn-cs"/>
                        </a:rPr>
                        <a:t>100% of prioritised positions </a:t>
                      </a:r>
                      <a:r>
                        <a:rPr lang="en-GB" sz="1000" b="1" kern="1200">
                          <a:solidFill>
                            <a:schemeClr val="dk1"/>
                          </a:solidFill>
                          <a:effectLst/>
                          <a:latin typeface="+mn-lt"/>
                          <a:ea typeface="+mn-ea"/>
                          <a:cs typeface="+mn-cs"/>
                        </a:rPr>
                        <a:t>filled </a:t>
                      </a:r>
                      <a:endParaRPr lang="en-ZA" sz="1000" b="1" dirty="0"/>
                    </a:p>
                  </a:txBody>
                  <a:tcPr/>
                </a:tc>
                <a:tc>
                  <a:txBody>
                    <a:bodyPr/>
                    <a:lstStyle/>
                    <a:p>
                      <a:pPr algn="l">
                        <a:lnSpc>
                          <a:spcPct val="110000"/>
                        </a:lnSpc>
                        <a:tabLst>
                          <a:tab pos="190500" algn="l"/>
                        </a:tabLst>
                      </a:pPr>
                      <a:r>
                        <a:rPr lang="en-GB" sz="1000" b="0" dirty="0">
                          <a:solidFill>
                            <a:schemeClr val="tx1"/>
                          </a:solidFill>
                          <a:effectLst/>
                          <a:latin typeface="+mn-lt"/>
                          <a:ea typeface="Times New Roman" panose="02020603050405020304" pitchFamily="18" charset="0"/>
                        </a:rPr>
                        <a:t>Out of the 30</a:t>
                      </a:r>
                      <a:r>
                        <a:rPr lang="en-ZA" sz="1000" b="0" dirty="0">
                          <a:solidFill>
                            <a:schemeClr val="tx1"/>
                          </a:solidFill>
                          <a:effectLst/>
                          <a:latin typeface="+mn-lt"/>
                          <a:ea typeface="Times New Roman" panose="02020603050405020304" pitchFamily="18" charset="0"/>
                        </a:rPr>
                        <a:t> </a:t>
                      </a:r>
                      <a:r>
                        <a:rPr lang="en-GB" sz="1000" b="0" dirty="0">
                          <a:solidFill>
                            <a:schemeClr val="tx1"/>
                          </a:solidFill>
                          <a:effectLst/>
                          <a:latin typeface="+mn-lt"/>
                          <a:ea typeface="Times New Roman" panose="02020603050405020304" pitchFamily="18" charset="0"/>
                        </a:rPr>
                        <a:t>prioritised</a:t>
                      </a:r>
                      <a:r>
                        <a:rPr lang="en-ZA" sz="1000" b="0" dirty="0">
                          <a:solidFill>
                            <a:schemeClr val="tx1"/>
                          </a:solidFill>
                          <a:effectLst/>
                          <a:latin typeface="+mn-lt"/>
                          <a:ea typeface="Times New Roman" panose="02020603050405020304" pitchFamily="18" charset="0"/>
                        </a:rPr>
                        <a:t> </a:t>
                      </a:r>
                      <a:r>
                        <a:rPr lang="en-GB" sz="1000" b="0" dirty="0">
                          <a:solidFill>
                            <a:schemeClr val="tx1"/>
                          </a:solidFill>
                          <a:effectLst/>
                          <a:latin typeface="+mn-lt"/>
                          <a:ea typeface="Times New Roman" panose="02020603050405020304" pitchFamily="18" charset="0"/>
                        </a:rPr>
                        <a:t>positions, 24 (80%)</a:t>
                      </a:r>
                      <a:r>
                        <a:rPr lang="en-ZA" sz="1000" b="0" dirty="0">
                          <a:solidFill>
                            <a:schemeClr val="tx1"/>
                          </a:solidFill>
                          <a:effectLst/>
                          <a:latin typeface="+mn-lt"/>
                          <a:ea typeface="Times New Roman" panose="02020603050405020304" pitchFamily="18" charset="0"/>
                        </a:rPr>
                        <a:t> </a:t>
                      </a:r>
                      <a:r>
                        <a:rPr lang="en-GB" sz="1000" b="0" dirty="0">
                          <a:solidFill>
                            <a:schemeClr val="tx1"/>
                          </a:solidFill>
                          <a:effectLst/>
                          <a:latin typeface="+mn-lt"/>
                          <a:ea typeface="Times New Roman" panose="02020603050405020304" pitchFamily="18" charset="0"/>
                        </a:rPr>
                        <a:t>were filled</a:t>
                      </a:r>
                      <a:endParaRPr lang="en-ZA" sz="1000" b="0" dirty="0">
                        <a:solidFill>
                          <a:schemeClr val="tx1"/>
                        </a:solidFill>
                        <a:effectLst/>
                        <a:latin typeface="+mn-lt"/>
                        <a:ea typeface="Times New Roman" panose="02020603050405020304" pitchFamily="18" charset="0"/>
                      </a:endParaRPr>
                    </a:p>
                  </a:txBody>
                  <a:tcPr marL="68580" marR="68580" marT="0" marB="0">
                    <a:solidFill>
                      <a:srgbClr val="FF7C80"/>
                    </a:solidFill>
                  </a:tcPr>
                </a:tc>
                <a:tc>
                  <a:txBody>
                    <a:bodyPr/>
                    <a:lstStyle/>
                    <a:p>
                      <a:pPr algn="l">
                        <a:lnSpc>
                          <a:spcPct val="110000"/>
                        </a:lnSpc>
                        <a:tabLst>
                          <a:tab pos="190500" algn="l"/>
                          <a:tab pos="540385" algn="l"/>
                        </a:tabLst>
                      </a:pPr>
                      <a:r>
                        <a:rPr lang="en-ZA" sz="1000" b="0" dirty="0">
                          <a:solidFill>
                            <a:schemeClr val="tx1"/>
                          </a:solidFill>
                          <a:effectLst/>
                          <a:latin typeface="+mn-lt"/>
                          <a:ea typeface="Times New Roman" panose="02020603050405020304" pitchFamily="18" charset="0"/>
                          <a:cs typeface="Times New Roman" panose="02020603050405020304" pitchFamily="18" charset="0"/>
                        </a:rPr>
                        <a:t>-20%</a:t>
                      </a:r>
                      <a:endParaRPr lang="en-ZA" sz="1000" b="0" dirty="0">
                        <a:solidFill>
                          <a:schemeClr val="tx1"/>
                        </a:solidFill>
                        <a:effectLst/>
                        <a:latin typeface="+mn-lt"/>
                        <a:ea typeface="MS Mincho" panose="02020609040205080304" pitchFamily="49" charset="-128"/>
                        <a:cs typeface="Times New Roman" panose="02020603050405020304" pitchFamily="18" charset="0"/>
                      </a:endParaRPr>
                    </a:p>
                  </a:txBody>
                  <a:tcPr marL="68580" marR="68580" marT="0" marB="0"/>
                </a:tc>
                <a:tc>
                  <a:txBody>
                    <a:bodyPr/>
                    <a:lstStyle/>
                    <a:p>
                      <a:pPr algn="l">
                        <a:lnSpc>
                          <a:spcPct val="110000"/>
                        </a:lnSpc>
                        <a:tabLst>
                          <a:tab pos="190500" algn="l"/>
                          <a:tab pos="540385" algn="l"/>
                        </a:tabLst>
                      </a:pPr>
                      <a:r>
                        <a:rPr lang="en-US" sz="1000" b="0" dirty="0">
                          <a:solidFill>
                            <a:schemeClr val="tx1"/>
                          </a:solidFill>
                          <a:effectLst/>
                          <a:latin typeface="+mn-lt"/>
                          <a:ea typeface="Times New Roman" panose="02020603050405020304" pitchFamily="18" charset="0"/>
                          <a:cs typeface="Times New Roman" panose="02020603050405020304" pitchFamily="18" charset="0"/>
                        </a:rPr>
                        <a:t>Due to the reduced income received, positions had to be </a:t>
                      </a:r>
                      <a:r>
                        <a:rPr lang="en-US" sz="1000" b="0" dirty="0" err="1">
                          <a:solidFill>
                            <a:schemeClr val="tx1"/>
                          </a:solidFill>
                          <a:effectLst/>
                          <a:latin typeface="+mn-lt"/>
                          <a:ea typeface="Times New Roman" panose="02020603050405020304" pitchFamily="18" charset="0"/>
                          <a:cs typeface="Times New Roman" panose="02020603050405020304" pitchFamily="18" charset="0"/>
                        </a:rPr>
                        <a:t>prioritised</a:t>
                      </a:r>
                      <a:r>
                        <a:rPr lang="en-US" sz="1000" b="0" dirty="0">
                          <a:solidFill>
                            <a:schemeClr val="tx1"/>
                          </a:solidFill>
                          <a:effectLst/>
                          <a:latin typeface="+mn-lt"/>
                          <a:ea typeface="Times New Roman" panose="02020603050405020304" pitchFamily="18" charset="0"/>
                          <a:cs typeface="Times New Roman" panose="02020603050405020304" pitchFamily="18" charset="0"/>
                        </a:rPr>
                        <a:t>. </a:t>
                      </a:r>
                      <a:r>
                        <a:rPr lang="en-US" sz="1000" b="0">
                          <a:solidFill>
                            <a:schemeClr val="tx1"/>
                          </a:solidFill>
                          <a:effectLst/>
                          <a:latin typeface="+mn-lt"/>
                          <a:ea typeface="Times New Roman" panose="02020603050405020304" pitchFamily="18" charset="0"/>
                          <a:cs typeface="Times New Roman" panose="02020603050405020304" pitchFamily="18" charset="0"/>
                        </a:rPr>
                        <a:t>Thus, some positions were not filled</a:t>
                      </a:r>
                      <a:endParaRPr lang="en-ZA" sz="1000" b="0" dirty="0">
                        <a:solidFill>
                          <a:schemeClr val="tx1"/>
                        </a:solidFill>
                        <a:effectLst/>
                        <a:latin typeface="+mn-lt"/>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4151153558"/>
                  </a:ext>
                </a:extLst>
              </a:tr>
              <a:tr h="0">
                <a:tc>
                  <a:txBody>
                    <a:bodyPr/>
                    <a:lstStyle/>
                    <a:p>
                      <a:pPr marL="228600" indent="-228600">
                        <a:buFont typeface="+mj-lt"/>
                        <a:buAutoNum type="arabicPeriod" startAt="11"/>
                      </a:pPr>
                      <a:r>
                        <a:rPr lang="en-GB" sz="1000" b="1" kern="1200" dirty="0">
                          <a:solidFill>
                            <a:schemeClr val="dk1"/>
                          </a:solidFill>
                          <a:effectLst/>
                          <a:latin typeface="+mn-lt"/>
                          <a:ea typeface="+mn-ea"/>
                          <a:cs typeface="+mn-cs"/>
                        </a:rPr>
                        <a:t>70% </a:t>
                      </a:r>
                      <a:r>
                        <a:rPr lang="en-ZA" sz="1000" b="1" kern="1200" dirty="0">
                          <a:solidFill>
                            <a:schemeClr val="dk1"/>
                          </a:solidFill>
                          <a:effectLst/>
                          <a:latin typeface="+mn-lt"/>
                          <a:ea typeface="+mn-ea"/>
                          <a:cs typeface="+mn-cs"/>
                        </a:rPr>
                        <a:t>of positions in staff establishment filled in current year</a:t>
                      </a:r>
                      <a:endParaRPr lang="en-ZA" sz="1000" b="1" dirty="0"/>
                    </a:p>
                  </a:txBody>
                  <a:tcPr/>
                </a:tc>
                <a:tc>
                  <a:txBody>
                    <a:bodyPr/>
                    <a:lstStyle/>
                    <a:p>
                      <a:pPr algn="l">
                        <a:lnSpc>
                          <a:spcPct val="110000"/>
                        </a:lnSpc>
                        <a:tabLst>
                          <a:tab pos="190500" algn="l"/>
                        </a:tabLst>
                      </a:pPr>
                      <a:r>
                        <a:rPr lang="en-GB" sz="1000" b="0" dirty="0">
                          <a:solidFill>
                            <a:schemeClr val="tx1"/>
                          </a:solidFill>
                          <a:effectLst/>
                          <a:latin typeface="Calibri" panose="020F0502020204030204" pitchFamily="34" charset="0"/>
                          <a:ea typeface="Times New Roman" panose="02020603050405020304" pitchFamily="18" charset="0"/>
                        </a:rPr>
                        <a:t>Out of the 375</a:t>
                      </a:r>
                      <a:r>
                        <a:rPr lang="en-ZA" sz="1000" b="0" dirty="0">
                          <a:solidFill>
                            <a:schemeClr val="tx1"/>
                          </a:solidFill>
                          <a:effectLst/>
                          <a:latin typeface="Times New Roman" panose="02020603050405020304" pitchFamily="18" charset="0"/>
                          <a:ea typeface="Times New Roman" panose="02020603050405020304" pitchFamily="18" charset="0"/>
                        </a:rPr>
                        <a:t> </a:t>
                      </a:r>
                      <a:r>
                        <a:rPr lang="en-GB" sz="1000" b="0" dirty="0">
                          <a:solidFill>
                            <a:schemeClr val="tx1"/>
                          </a:solidFill>
                          <a:effectLst/>
                          <a:latin typeface="Calibri" panose="020F0502020204030204" pitchFamily="34" charset="0"/>
                          <a:ea typeface="Times New Roman" panose="02020603050405020304" pitchFamily="18" charset="0"/>
                        </a:rPr>
                        <a:t>positions in the</a:t>
                      </a:r>
                      <a:endParaRPr lang="en-ZA" sz="1000" b="0" dirty="0">
                        <a:solidFill>
                          <a:schemeClr val="tx1"/>
                        </a:solidFill>
                        <a:effectLst/>
                        <a:latin typeface="Times New Roman" panose="02020603050405020304" pitchFamily="18" charset="0"/>
                        <a:ea typeface="Times New Roman" panose="02020603050405020304" pitchFamily="18" charset="0"/>
                      </a:endParaRPr>
                    </a:p>
                    <a:p>
                      <a:pPr algn="l">
                        <a:lnSpc>
                          <a:spcPct val="110000"/>
                        </a:lnSpc>
                        <a:tabLst>
                          <a:tab pos="190500" algn="l"/>
                        </a:tabLst>
                      </a:pPr>
                      <a:r>
                        <a:rPr lang="en-GB" sz="1000" b="0" dirty="0">
                          <a:solidFill>
                            <a:schemeClr val="tx1"/>
                          </a:solidFill>
                          <a:effectLst/>
                          <a:latin typeface="Calibri" panose="020F0502020204030204" pitchFamily="34" charset="0"/>
                          <a:ea typeface="Times New Roman" panose="02020603050405020304" pitchFamily="18" charset="0"/>
                        </a:rPr>
                        <a:t>approved staff</a:t>
                      </a:r>
                      <a:r>
                        <a:rPr lang="en-ZA" sz="1000" b="0" dirty="0">
                          <a:solidFill>
                            <a:schemeClr val="tx1"/>
                          </a:solidFill>
                          <a:effectLst/>
                          <a:latin typeface="Times New Roman" panose="02020603050405020304" pitchFamily="18" charset="0"/>
                          <a:ea typeface="Times New Roman" panose="02020603050405020304" pitchFamily="18" charset="0"/>
                        </a:rPr>
                        <a:t> </a:t>
                      </a:r>
                      <a:r>
                        <a:rPr lang="en-GB" sz="1000" b="0" dirty="0">
                          <a:solidFill>
                            <a:schemeClr val="tx1"/>
                          </a:solidFill>
                          <a:effectLst/>
                          <a:latin typeface="Calibri" panose="020F0502020204030204" pitchFamily="34" charset="0"/>
                          <a:ea typeface="Times New Roman" panose="02020603050405020304" pitchFamily="18" charset="0"/>
                        </a:rPr>
                        <a:t>establishment, 265</a:t>
                      </a:r>
                      <a:r>
                        <a:rPr lang="en-ZA" sz="1000" b="0" dirty="0">
                          <a:solidFill>
                            <a:schemeClr val="tx1"/>
                          </a:solidFill>
                          <a:effectLst/>
                          <a:latin typeface="Times New Roman" panose="02020603050405020304" pitchFamily="18" charset="0"/>
                          <a:ea typeface="Times New Roman" panose="02020603050405020304" pitchFamily="18" charset="0"/>
                        </a:rPr>
                        <a:t> </a:t>
                      </a:r>
                      <a:r>
                        <a:rPr lang="en-GB" sz="1000" b="0" dirty="0">
                          <a:solidFill>
                            <a:schemeClr val="tx1"/>
                          </a:solidFill>
                          <a:effectLst/>
                          <a:latin typeface="Calibri" panose="020F0502020204030204" pitchFamily="34" charset="0"/>
                          <a:ea typeface="Times New Roman" panose="02020603050405020304" pitchFamily="18" charset="0"/>
                        </a:rPr>
                        <a:t>(71%) were filled</a:t>
                      </a:r>
                      <a:endParaRPr lang="en-ZA"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accent3"/>
                    </a:solidFill>
                  </a:tcPr>
                </a:tc>
                <a:tc>
                  <a:txBody>
                    <a:bodyPr/>
                    <a:lstStyle/>
                    <a:p>
                      <a:pPr algn="l">
                        <a:lnSpc>
                          <a:spcPct val="110000"/>
                        </a:lnSpc>
                        <a:tabLst>
                          <a:tab pos="190500" algn="l"/>
                          <a:tab pos="540385" algn="l"/>
                        </a:tabLst>
                      </a:pPr>
                      <a:r>
                        <a:rPr lang="en-ZA"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en-ZA" sz="1000" b="0" dirty="0">
                        <a:solidFill>
                          <a:schemeClr val="tx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algn="l">
                        <a:lnSpc>
                          <a:spcPct val="110000"/>
                        </a:lnSpc>
                        <a:tabLst>
                          <a:tab pos="190500" algn="l"/>
                          <a:tab pos="540385" algn="l"/>
                        </a:tabLst>
                      </a:pPr>
                      <a:r>
                        <a:rPr lang="en-ZA"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Recruitment efforts</a:t>
                      </a:r>
                      <a:r>
                        <a:rPr lang="en-ZA" sz="1000" b="0" dirty="0">
                          <a:solidFill>
                            <a:schemeClr val="tx1"/>
                          </a:solidFill>
                          <a:effectLst/>
                          <a:latin typeface="Arial" panose="020B0604020202020204" pitchFamily="34" charset="0"/>
                          <a:ea typeface="MS Mincho" panose="02020609040205080304" pitchFamily="49" charset="-128"/>
                          <a:cs typeface="Times New Roman" panose="02020603050405020304" pitchFamily="18" charset="0"/>
                        </a:rPr>
                        <a:t> </a:t>
                      </a:r>
                      <a:r>
                        <a:rPr lang="en-ZA"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focused on filling</a:t>
                      </a:r>
                      <a:r>
                        <a:rPr lang="en-ZA" sz="1000" b="0" dirty="0">
                          <a:solidFill>
                            <a:schemeClr val="tx1"/>
                          </a:solidFill>
                          <a:effectLst/>
                          <a:latin typeface="Arial" panose="020B0604020202020204" pitchFamily="34" charset="0"/>
                          <a:ea typeface="MS Mincho" panose="02020609040205080304" pitchFamily="49" charset="-128"/>
                          <a:cs typeface="Times New Roman" panose="02020603050405020304" pitchFamily="18" charset="0"/>
                        </a:rPr>
                        <a:t> </a:t>
                      </a:r>
                      <a:r>
                        <a:rPr lang="en-ZA"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the prioritised</a:t>
                      </a:r>
                      <a:r>
                        <a:rPr lang="en-ZA" sz="1000" b="0" dirty="0">
                          <a:solidFill>
                            <a:schemeClr val="tx1"/>
                          </a:solidFill>
                          <a:effectLst/>
                          <a:latin typeface="Arial" panose="020B0604020202020204" pitchFamily="34" charset="0"/>
                          <a:ea typeface="MS Mincho" panose="02020609040205080304" pitchFamily="49" charset="-128"/>
                          <a:cs typeface="Times New Roman" panose="02020603050405020304" pitchFamily="18" charset="0"/>
                        </a:rPr>
                        <a:t> </a:t>
                      </a:r>
                      <a:r>
                        <a:rPr lang="en-ZA"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positions</a:t>
                      </a:r>
                      <a:endParaRPr lang="en-ZA" sz="1000" b="0" dirty="0">
                        <a:solidFill>
                          <a:schemeClr val="tx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375331463"/>
                  </a:ext>
                </a:extLst>
              </a:tr>
              <a:tr h="370840">
                <a:tc>
                  <a: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startAt="12"/>
                        <a:tabLst/>
                        <a:defRPr/>
                      </a:pPr>
                      <a:r>
                        <a:rPr lang="en-ZA" sz="1000" b="1" kern="1200" dirty="0">
                          <a:solidFill>
                            <a:schemeClr val="dk1"/>
                          </a:solidFill>
                          <a:effectLst/>
                          <a:latin typeface="+mn-lt"/>
                          <a:ea typeface="+mn-ea"/>
                          <a:cs typeface="+mn-cs"/>
                        </a:rPr>
                        <a:t>25% of staff in core business trained </a:t>
                      </a:r>
                    </a:p>
                  </a:txBody>
                  <a:tcPr/>
                </a:tc>
                <a:tc>
                  <a:txBody>
                    <a:bodyPr/>
                    <a:lstStyle/>
                    <a:p>
                      <a:pPr algn="l">
                        <a:lnSpc>
                          <a:spcPct val="110000"/>
                        </a:lnSpc>
                        <a:tabLst>
                          <a:tab pos="190500" algn="l"/>
                        </a:tabLst>
                      </a:pPr>
                      <a:r>
                        <a:rPr lang="en-GB" sz="1000" b="0" dirty="0">
                          <a:solidFill>
                            <a:schemeClr val="tx1"/>
                          </a:solidFill>
                          <a:effectLst/>
                          <a:latin typeface="Calibri" panose="020F0502020204030204" pitchFamily="34" charset="0"/>
                          <a:ea typeface="Times New Roman" panose="02020603050405020304" pitchFamily="18" charset="0"/>
                        </a:rPr>
                        <a:t>All 125 (100%) staff</a:t>
                      </a:r>
                      <a:r>
                        <a:rPr lang="en-ZA" sz="1000" b="0" dirty="0">
                          <a:solidFill>
                            <a:schemeClr val="tx1"/>
                          </a:solidFill>
                          <a:effectLst/>
                          <a:latin typeface="Times New Roman" panose="02020603050405020304" pitchFamily="18" charset="0"/>
                          <a:ea typeface="Times New Roman" panose="02020603050405020304" pitchFamily="18" charset="0"/>
                        </a:rPr>
                        <a:t> </a:t>
                      </a:r>
                      <a:r>
                        <a:rPr lang="en-GB" sz="1000" b="0" dirty="0">
                          <a:solidFill>
                            <a:schemeClr val="tx1"/>
                          </a:solidFill>
                          <a:effectLst/>
                          <a:latin typeface="Calibri" panose="020F0502020204030204" pitchFamily="34" charset="0"/>
                          <a:ea typeface="Times New Roman" panose="02020603050405020304" pitchFamily="18" charset="0"/>
                        </a:rPr>
                        <a:t>in key core</a:t>
                      </a:r>
                      <a:r>
                        <a:rPr lang="en-ZA" sz="1000" b="0" dirty="0">
                          <a:solidFill>
                            <a:schemeClr val="tx1"/>
                          </a:solidFill>
                          <a:effectLst/>
                          <a:latin typeface="Times New Roman" panose="02020603050405020304" pitchFamily="18" charset="0"/>
                          <a:ea typeface="Times New Roman" panose="02020603050405020304" pitchFamily="18" charset="0"/>
                        </a:rPr>
                        <a:t> </a:t>
                      </a:r>
                      <a:r>
                        <a:rPr lang="en-GB" sz="1000" b="0" dirty="0">
                          <a:solidFill>
                            <a:schemeClr val="tx1"/>
                          </a:solidFill>
                          <a:effectLst/>
                          <a:latin typeface="Calibri" panose="020F0502020204030204" pitchFamily="34" charset="0"/>
                          <a:ea typeface="Times New Roman" panose="02020603050405020304" pitchFamily="18" charset="0"/>
                        </a:rPr>
                        <a:t>functions were</a:t>
                      </a:r>
                      <a:r>
                        <a:rPr lang="en-ZA" sz="1000" b="0" dirty="0">
                          <a:solidFill>
                            <a:schemeClr val="tx1"/>
                          </a:solidFill>
                          <a:effectLst/>
                          <a:latin typeface="Times New Roman" panose="02020603050405020304" pitchFamily="18" charset="0"/>
                          <a:ea typeface="Times New Roman" panose="02020603050405020304" pitchFamily="18" charset="0"/>
                        </a:rPr>
                        <a:t> </a:t>
                      </a:r>
                      <a:r>
                        <a:rPr lang="en-GB" sz="1000" b="0" dirty="0">
                          <a:solidFill>
                            <a:schemeClr val="tx1"/>
                          </a:solidFill>
                          <a:effectLst/>
                          <a:latin typeface="Calibri" panose="020F0502020204030204" pitchFamily="34" charset="0"/>
                          <a:ea typeface="Times New Roman" panose="02020603050405020304" pitchFamily="18" charset="0"/>
                        </a:rPr>
                        <a:t>trained during the</a:t>
                      </a:r>
                      <a:r>
                        <a:rPr lang="en-ZA" sz="1000" b="0" dirty="0">
                          <a:solidFill>
                            <a:schemeClr val="tx1"/>
                          </a:solidFill>
                          <a:effectLst/>
                          <a:latin typeface="Times New Roman" panose="02020603050405020304" pitchFamily="18" charset="0"/>
                          <a:ea typeface="Times New Roman" panose="02020603050405020304" pitchFamily="18" charset="0"/>
                        </a:rPr>
                        <a:t> </a:t>
                      </a:r>
                      <a:r>
                        <a:rPr lang="en-GB" sz="1000" b="0" dirty="0">
                          <a:solidFill>
                            <a:schemeClr val="tx1"/>
                          </a:solidFill>
                          <a:effectLst/>
                          <a:latin typeface="Calibri" panose="020F0502020204030204" pitchFamily="34" charset="0"/>
                          <a:ea typeface="Times New Roman" panose="02020603050405020304" pitchFamily="18" charset="0"/>
                        </a:rPr>
                        <a:t>3</a:t>
                      </a:r>
                      <a:r>
                        <a:rPr lang="en-GB" sz="1000" b="0" baseline="30000" dirty="0">
                          <a:solidFill>
                            <a:schemeClr val="tx1"/>
                          </a:solidFill>
                          <a:effectLst/>
                          <a:latin typeface="Calibri" panose="020F0502020204030204" pitchFamily="34" charset="0"/>
                          <a:ea typeface="Times New Roman" panose="02020603050405020304" pitchFamily="18" charset="0"/>
                        </a:rPr>
                        <a:t>rd</a:t>
                      </a:r>
                      <a:r>
                        <a:rPr lang="en-GB" sz="1000" b="0" dirty="0">
                          <a:solidFill>
                            <a:schemeClr val="tx1"/>
                          </a:solidFill>
                          <a:effectLst/>
                          <a:latin typeface="Calibri" panose="020F0502020204030204" pitchFamily="34" charset="0"/>
                          <a:ea typeface="Times New Roman" panose="02020603050405020304" pitchFamily="18" charset="0"/>
                        </a:rPr>
                        <a:t> quarter</a:t>
                      </a:r>
                      <a:endParaRPr lang="en-ZA"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accent3"/>
                    </a:solidFill>
                  </a:tcPr>
                </a:tc>
                <a:tc>
                  <a:txBody>
                    <a:bodyPr/>
                    <a:lstStyle/>
                    <a:p>
                      <a:pPr algn="l">
                        <a:lnSpc>
                          <a:spcPct val="110000"/>
                        </a:lnSpc>
                        <a:tabLst>
                          <a:tab pos="190500" algn="l"/>
                          <a:tab pos="540385" algn="l"/>
                        </a:tabLst>
                      </a:pPr>
                      <a:r>
                        <a:rPr lang="en-ZA"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+567%</a:t>
                      </a:r>
                      <a:endParaRPr lang="en-ZA" sz="1000" b="0">
                        <a:solidFill>
                          <a:schemeClr val="tx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algn="l">
                        <a:lnSpc>
                          <a:spcPct val="110000"/>
                        </a:lnSpc>
                        <a:tabLst>
                          <a:tab pos="190500" algn="l"/>
                          <a:tab pos="540385" algn="l"/>
                        </a:tabLst>
                      </a:pPr>
                      <a:r>
                        <a:rPr lang="en-ZA"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All staff were</a:t>
                      </a:r>
                      <a:r>
                        <a:rPr lang="en-ZA" sz="1000" b="0" dirty="0">
                          <a:solidFill>
                            <a:schemeClr val="tx1"/>
                          </a:solidFill>
                          <a:effectLst/>
                          <a:latin typeface="Arial" panose="020B0604020202020204" pitchFamily="34" charset="0"/>
                          <a:ea typeface="MS Mincho" panose="02020609040205080304" pitchFamily="49" charset="-128"/>
                          <a:cs typeface="Times New Roman" panose="02020603050405020304" pitchFamily="18" charset="0"/>
                        </a:rPr>
                        <a:t> </a:t>
                      </a:r>
                      <a:r>
                        <a:rPr lang="en-ZA"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required to</a:t>
                      </a:r>
                      <a:r>
                        <a:rPr lang="en-ZA" sz="1000" b="0" dirty="0">
                          <a:solidFill>
                            <a:schemeClr val="tx1"/>
                          </a:solidFill>
                          <a:effectLst/>
                          <a:latin typeface="Arial" panose="020B0604020202020204" pitchFamily="34" charset="0"/>
                          <a:ea typeface="MS Mincho" panose="02020609040205080304" pitchFamily="49" charset="-128"/>
                          <a:cs typeface="Times New Roman" panose="02020603050405020304" pitchFamily="18" charset="0"/>
                        </a:rPr>
                        <a:t> </a:t>
                      </a:r>
                      <a:r>
                        <a:rPr lang="en-ZA"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participate in the compulsory training</a:t>
                      </a:r>
                      <a:r>
                        <a:rPr lang="en-ZA" sz="1000" b="0" dirty="0">
                          <a:solidFill>
                            <a:schemeClr val="tx1"/>
                          </a:solidFill>
                          <a:effectLst/>
                          <a:latin typeface="Arial" panose="020B0604020202020204" pitchFamily="34" charset="0"/>
                          <a:ea typeface="MS Mincho" panose="02020609040205080304" pitchFamily="49" charset="-128"/>
                          <a:cs typeface="Times New Roman" panose="02020603050405020304" pitchFamily="18" charset="0"/>
                        </a:rPr>
                        <a:t> </a:t>
                      </a:r>
                      <a:r>
                        <a:rPr lang="en-ZA"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on Quality</a:t>
                      </a:r>
                      <a:r>
                        <a:rPr lang="en-ZA" sz="1000" b="0" dirty="0">
                          <a:solidFill>
                            <a:schemeClr val="tx1"/>
                          </a:solidFill>
                          <a:effectLst/>
                          <a:latin typeface="Arial" panose="020B0604020202020204" pitchFamily="34" charset="0"/>
                          <a:ea typeface="MS Mincho" panose="02020609040205080304" pitchFamily="49" charset="-128"/>
                          <a:cs typeface="Times New Roman" panose="02020603050405020304" pitchFamily="18" charset="0"/>
                        </a:rPr>
                        <a:t> </a:t>
                      </a:r>
                      <a:r>
                        <a:rPr lang="en-ZA"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Management</a:t>
                      </a:r>
                      <a:r>
                        <a:rPr lang="en-ZA" sz="1000" b="0" dirty="0">
                          <a:solidFill>
                            <a:schemeClr val="tx1"/>
                          </a:solidFill>
                          <a:effectLst/>
                          <a:latin typeface="Arial" panose="020B0604020202020204" pitchFamily="34" charset="0"/>
                          <a:ea typeface="MS Mincho" panose="02020609040205080304" pitchFamily="49" charset="-128"/>
                          <a:cs typeface="Times New Roman" panose="02020603050405020304" pitchFamily="18" charset="0"/>
                        </a:rPr>
                        <a:t> </a:t>
                      </a:r>
                      <a:r>
                        <a:rPr lang="en-ZA"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System</a:t>
                      </a:r>
                      <a:endParaRPr lang="en-ZA" sz="1000" b="0" dirty="0">
                        <a:solidFill>
                          <a:schemeClr val="tx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297317582"/>
                  </a:ext>
                </a:extLst>
              </a:tr>
              <a:tr h="370840">
                <a:tc>
                  <a: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startAt="13"/>
                        <a:tabLst/>
                        <a:defRPr/>
                      </a:pPr>
                      <a:r>
                        <a:rPr lang="en-ZA" sz="1000" b="1" kern="1200" dirty="0">
                          <a:solidFill>
                            <a:schemeClr val="dk1"/>
                          </a:solidFill>
                          <a:effectLst/>
                          <a:latin typeface="+mn-lt"/>
                          <a:ea typeface="+mn-ea"/>
                          <a:cs typeface="+mn-cs"/>
                        </a:rPr>
                        <a:t>Determine baseline sector thought and regulatory science pieces disseminated</a:t>
                      </a:r>
                    </a:p>
                  </a:txBody>
                  <a:tcPr/>
                </a:tc>
                <a:tc>
                  <a:txBody>
                    <a:bodyPr/>
                    <a:lstStyle/>
                    <a:p>
                      <a:pPr algn="l">
                        <a:lnSpc>
                          <a:spcPct val="110000"/>
                        </a:lnSpc>
                        <a:tabLst>
                          <a:tab pos="190500" algn="l"/>
                        </a:tabLst>
                      </a:pPr>
                      <a:r>
                        <a:rPr lang="en-GB" sz="1000" b="0" dirty="0">
                          <a:solidFill>
                            <a:schemeClr val="tx1"/>
                          </a:solidFill>
                          <a:effectLst/>
                          <a:latin typeface="Calibri" panose="020F0502020204030204" pitchFamily="34" charset="0"/>
                          <a:ea typeface="Times New Roman" panose="02020603050405020304" pitchFamily="18" charset="0"/>
                        </a:rPr>
                        <a:t>23 thought and regulatory science pieces were disseminated</a:t>
                      </a:r>
                      <a:endParaRPr lang="en-ZA"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accent3"/>
                    </a:solidFill>
                  </a:tcPr>
                </a:tc>
                <a:tc>
                  <a:txBody>
                    <a:bodyPr/>
                    <a:lstStyle/>
                    <a:p>
                      <a:pPr algn="l">
                        <a:lnSpc>
                          <a:spcPct val="110000"/>
                        </a:lnSpc>
                        <a:tabLst>
                          <a:tab pos="190500" algn="l"/>
                          <a:tab pos="540385" algn="l"/>
                        </a:tabLst>
                      </a:pPr>
                      <a:r>
                        <a:rPr lang="en-ZA"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Not applicable</a:t>
                      </a:r>
                      <a:endParaRPr lang="en-ZA" sz="1000" b="0" dirty="0">
                        <a:solidFill>
                          <a:schemeClr val="tx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algn="l">
                        <a:lnSpc>
                          <a:spcPct val="110000"/>
                        </a:lnSpc>
                        <a:tabLst>
                          <a:tab pos="190500" algn="l"/>
                          <a:tab pos="540385" algn="l"/>
                        </a:tabLst>
                      </a:pPr>
                      <a:r>
                        <a:rPr lang="en-ZA"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Not applicable</a:t>
                      </a:r>
                      <a:endParaRPr lang="en-ZA" sz="1000" b="1" dirty="0">
                        <a:solidFill>
                          <a:schemeClr val="tx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50653008"/>
                  </a:ext>
                </a:extLst>
              </a:tr>
              <a:tr h="370840">
                <a:tc>
                  <a: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startAt="14"/>
                        <a:tabLst/>
                        <a:defRPr/>
                      </a:pPr>
                      <a:r>
                        <a:rPr lang="en-ZA" sz="1000" b="1" kern="1200" dirty="0">
                          <a:solidFill>
                            <a:schemeClr val="dk1"/>
                          </a:solidFill>
                          <a:effectLst/>
                          <a:latin typeface="+mn-lt"/>
                          <a:ea typeface="+mn-ea"/>
                          <a:cs typeface="+mn-cs"/>
                        </a:rPr>
                        <a:t>Maturity level 3</a:t>
                      </a:r>
                    </a:p>
                  </a:txBody>
                  <a:tcPr/>
                </a:tc>
                <a:tc>
                  <a:txBody>
                    <a:bodyPr/>
                    <a:lstStyle/>
                    <a:p>
                      <a:pPr algn="l">
                        <a:lnSpc>
                          <a:spcPct val="110000"/>
                        </a:lnSpc>
                        <a:tabLst>
                          <a:tab pos="190500" algn="l"/>
                        </a:tabLst>
                      </a:pPr>
                      <a:r>
                        <a:rPr lang="en-GB" sz="1000" b="0" dirty="0">
                          <a:solidFill>
                            <a:schemeClr val="tx1"/>
                          </a:solidFill>
                          <a:effectLst/>
                          <a:latin typeface="Calibri" panose="020F0502020204030204" pitchFamily="34" charset="0"/>
                          <a:ea typeface="Times New Roman" panose="02020603050405020304" pitchFamily="18" charset="0"/>
                        </a:rPr>
                        <a:t>Commenced with preparations to</a:t>
                      </a:r>
                      <a:r>
                        <a:rPr lang="en-ZA" sz="1000" b="0" dirty="0">
                          <a:solidFill>
                            <a:schemeClr val="tx1"/>
                          </a:solidFill>
                          <a:effectLst/>
                          <a:latin typeface="Times New Roman" panose="02020603050405020304" pitchFamily="18" charset="0"/>
                          <a:ea typeface="Times New Roman" panose="02020603050405020304" pitchFamily="18" charset="0"/>
                        </a:rPr>
                        <a:t> </a:t>
                      </a:r>
                      <a:r>
                        <a:rPr lang="en-GB" sz="1000" b="0" dirty="0">
                          <a:solidFill>
                            <a:schemeClr val="tx1"/>
                          </a:solidFill>
                          <a:effectLst/>
                          <a:latin typeface="Calibri" panose="020F0502020204030204" pitchFamily="34" charset="0"/>
                          <a:ea typeface="Times New Roman" panose="02020603050405020304" pitchFamily="18" charset="0"/>
                        </a:rPr>
                        <a:t>conduct the survey and engagements were held with WHO to provide support to SAHPRA</a:t>
                      </a:r>
                      <a:endParaRPr lang="en-ZA"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rgbClr val="FF7C80"/>
                    </a:solidFill>
                  </a:tcPr>
                </a:tc>
                <a:tc>
                  <a:txBody>
                    <a:bodyPr/>
                    <a:lstStyle/>
                    <a:p>
                      <a:pPr algn="l">
                        <a:lnSpc>
                          <a:spcPct val="110000"/>
                        </a:lnSpc>
                        <a:tabLst>
                          <a:tab pos="190500" algn="l"/>
                          <a:tab pos="540385" algn="l"/>
                        </a:tabLst>
                      </a:pPr>
                      <a:r>
                        <a:rPr lang="en-ZA"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The target</a:t>
                      </a:r>
                      <a:r>
                        <a:rPr lang="en-ZA" sz="1000" b="1" dirty="0">
                          <a:solidFill>
                            <a:schemeClr val="tx1"/>
                          </a:solidFill>
                          <a:effectLst/>
                          <a:latin typeface="Arial" panose="020B0604020202020204" pitchFamily="34" charset="0"/>
                          <a:ea typeface="MS Mincho" panose="02020609040205080304" pitchFamily="49" charset="-128"/>
                          <a:cs typeface="Times New Roman" panose="02020603050405020304" pitchFamily="18" charset="0"/>
                        </a:rPr>
                        <a:t> </a:t>
                      </a:r>
                      <a:r>
                        <a:rPr lang="en-ZA"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was not</a:t>
                      </a:r>
                      <a:r>
                        <a:rPr lang="en-ZA" sz="1000" b="1" dirty="0">
                          <a:solidFill>
                            <a:schemeClr val="tx1"/>
                          </a:solidFill>
                          <a:effectLst/>
                          <a:latin typeface="Arial" panose="020B0604020202020204" pitchFamily="34" charset="0"/>
                          <a:ea typeface="MS Mincho" panose="02020609040205080304" pitchFamily="49" charset="-128"/>
                          <a:cs typeface="Times New Roman" panose="02020603050405020304" pitchFamily="18" charset="0"/>
                        </a:rPr>
                        <a:t> </a:t>
                      </a:r>
                      <a:r>
                        <a:rPr lang="en-ZA"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achieved</a:t>
                      </a:r>
                      <a:endParaRPr lang="en-ZA" sz="1000" b="1" dirty="0">
                        <a:solidFill>
                          <a:schemeClr val="tx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algn="l">
                        <a:lnSpc>
                          <a:spcPct val="110000"/>
                        </a:lnSpc>
                        <a:tabLst>
                          <a:tab pos="190500" algn="l"/>
                          <a:tab pos="540385" algn="l"/>
                        </a:tabLst>
                      </a:pPr>
                      <a:r>
                        <a:rPr lang="en-ZA"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The WHO assisted</a:t>
                      </a:r>
                      <a:r>
                        <a:rPr lang="en-ZA" sz="1000" b="1" dirty="0">
                          <a:solidFill>
                            <a:schemeClr val="tx1"/>
                          </a:solidFill>
                          <a:effectLst/>
                          <a:latin typeface="Arial" panose="020B0604020202020204" pitchFamily="34" charset="0"/>
                          <a:ea typeface="MS Mincho" panose="02020609040205080304" pitchFamily="49" charset="-128"/>
                          <a:cs typeface="Times New Roman" panose="02020603050405020304" pitchFamily="18" charset="0"/>
                        </a:rPr>
                        <a:t> </a:t>
                      </a:r>
                      <a:r>
                        <a:rPr lang="en-ZA"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assessment could</a:t>
                      </a:r>
                      <a:r>
                        <a:rPr lang="en-ZA" sz="1000" b="1" dirty="0">
                          <a:solidFill>
                            <a:schemeClr val="tx1"/>
                          </a:solidFill>
                          <a:effectLst/>
                          <a:latin typeface="Arial" panose="020B0604020202020204" pitchFamily="34" charset="0"/>
                          <a:ea typeface="MS Mincho" panose="02020609040205080304" pitchFamily="49" charset="-128"/>
                          <a:cs typeface="Times New Roman" panose="02020603050405020304" pitchFamily="18" charset="0"/>
                        </a:rPr>
                        <a:t> </a:t>
                      </a:r>
                      <a:r>
                        <a:rPr lang="en-ZA"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not take place due to</a:t>
                      </a:r>
                      <a:r>
                        <a:rPr lang="en-ZA" sz="1000" b="1" dirty="0">
                          <a:solidFill>
                            <a:schemeClr val="tx1"/>
                          </a:solidFill>
                          <a:effectLst/>
                          <a:latin typeface="Arial" panose="020B0604020202020204" pitchFamily="34" charset="0"/>
                          <a:ea typeface="MS Mincho" panose="02020609040205080304" pitchFamily="49" charset="-128"/>
                          <a:cs typeface="Times New Roman" panose="02020603050405020304" pitchFamily="18" charset="0"/>
                        </a:rPr>
                        <a:t> </a:t>
                      </a:r>
                      <a:r>
                        <a:rPr lang="en-ZA"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the lockdown</a:t>
                      </a:r>
                      <a:r>
                        <a:rPr lang="en-ZA" sz="1000" b="1" dirty="0">
                          <a:solidFill>
                            <a:schemeClr val="tx1"/>
                          </a:solidFill>
                          <a:effectLst/>
                          <a:latin typeface="Arial" panose="020B0604020202020204" pitchFamily="34" charset="0"/>
                          <a:ea typeface="MS Mincho" panose="02020609040205080304" pitchFamily="49" charset="-128"/>
                          <a:cs typeface="Times New Roman" panose="02020603050405020304" pitchFamily="18" charset="0"/>
                        </a:rPr>
                        <a:t> </a:t>
                      </a:r>
                      <a:r>
                        <a:rPr lang="en-ZA"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restrictions of the</a:t>
                      </a:r>
                      <a:r>
                        <a:rPr lang="en-ZA" sz="1000" b="1" dirty="0">
                          <a:solidFill>
                            <a:schemeClr val="tx1"/>
                          </a:solidFill>
                          <a:effectLst/>
                          <a:latin typeface="Arial" panose="020B0604020202020204" pitchFamily="34" charset="0"/>
                          <a:ea typeface="MS Mincho" panose="02020609040205080304" pitchFamily="49" charset="-128"/>
                          <a:cs typeface="Times New Roman" panose="02020603050405020304" pitchFamily="18" charset="0"/>
                        </a:rPr>
                        <a:t> </a:t>
                      </a:r>
                      <a:r>
                        <a:rPr lang="en-ZA"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COVID-19 pandemic</a:t>
                      </a:r>
                      <a:endParaRPr lang="en-ZA" sz="1000" b="1" dirty="0">
                        <a:solidFill>
                          <a:schemeClr val="tx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545545211"/>
                  </a:ext>
                </a:extLst>
              </a:tr>
            </a:tbl>
          </a:graphicData>
        </a:graphic>
      </p:graphicFrame>
      <p:sp>
        <p:nvSpPr>
          <p:cNvPr id="6" name="Title 1">
            <a:extLst>
              <a:ext uri="{FF2B5EF4-FFF2-40B4-BE49-F238E27FC236}">
                <a16:creationId xmlns:a16="http://schemas.microsoft.com/office/drawing/2014/main" id="{341AEEF2-6B2B-4302-A5FF-A58D5A59F31F}"/>
              </a:ext>
            </a:extLst>
          </p:cNvPr>
          <p:cNvSpPr>
            <a:spLocks noGrp="1"/>
          </p:cNvSpPr>
          <p:nvPr>
            <p:ph type="title"/>
          </p:nvPr>
        </p:nvSpPr>
        <p:spPr>
          <a:xfrm>
            <a:off x="0" y="0"/>
            <a:ext cx="7211144" cy="857250"/>
          </a:xfrm>
        </p:spPr>
        <p:txBody>
          <a:bodyPr/>
          <a:lstStyle/>
          <a:p>
            <a:r>
              <a:rPr lang="en-ZA" dirty="0">
                <a:solidFill>
                  <a:srgbClr val="0077A0"/>
                </a:solidFill>
              </a:rPr>
              <a:t>P1: ADMINISTRATION (5)</a:t>
            </a:r>
            <a:endParaRPr lang="en-ZA" dirty="0"/>
          </a:p>
        </p:txBody>
      </p:sp>
      <p:sp>
        <p:nvSpPr>
          <p:cNvPr id="5" name="Slide Number Placeholder 3">
            <a:extLst>
              <a:ext uri="{FF2B5EF4-FFF2-40B4-BE49-F238E27FC236}">
                <a16:creationId xmlns:a16="http://schemas.microsoft.com/office/drawing/2014/main" id="{9236C8FF-1A03-4518-A358-48F2E17CE727}"/>
              </a:ext>
            </a:extLst>
          </p:cNvPr>
          <p:cNvSpPr txBox="1">
            <a:spLocks/>
          </p:cNvSpPr>
          <p:nvPr/>
        </p:nvSpPr>
        <p:spPr>
          <a:xfrm>
            <a:off x="8748464" y="4876006"/>
            <a:ext cx="341548" cy="4572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A76F7FF0-B3C9-4CE1-A4E6-3504C4009A4E}" type="slidenum">
              <a:rPr lang="en-US" altLang="en-US" sz="1000" smtClean="0"/>
              <a:pPr>
                <a:defRPr/>
              </a:pPr>
              <a:t>12</a:t>
            </a:fld>
            <a:endParaRPr lang="en-US" altLang="en-US" sz="1000" dirty="0"/>
          </a:p>
        </p:txBody>
      </p:sp>
    </p:spTree>
    <p:extLst>
      <p:ext uri="{BB962C8B-B14F-4D97-AF65-F5344CB8AC3E}">
        <p14:creationId xmlns:p14="http://schemas.microsoft.com/office/powerpoint/2010/main" val="27832988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980" y="195486"/>
            <a:ext cx="7926404" cy="857250"/>
          </a:xfrm>
        </p:spPr>
        <p:txBody>
          <a:bodyPr>
            <a:normAutofit fontScale="90000"/>
          </a:bodyPr>
          <a:lstStyle/>
          <a:p>
            <a:r>
              <a:rPr lang="en-ZA" dirty="0">
                <a:solidFill>
                  <a:srgbClr val="0077A0"/>
                </a:solidFill>
              </a:rPr>
              <a:t>PROGRAMME 2: HEALTH PRODUCT AUTHORISATION: CONTEXT </a:t>
            </a:r>
          </a:p>
        </p:txBody>
      </p:sp>
      <p:graphicFrame>
        <p:nvGraphicFramePr>
          <p:cNvPr id="4" name="Diagram 3"/>
          <p:cNvGraphicFramePr/>
          <p:nvPr/>
        </p:nvGraphicFramePr>
        <p:xfrm>
          <a:off x="251520" y="1206557"/>
          <a:ext cx="6984776" cy="36538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3">
            <a:extLst>
              <a:ext uri="{FF2B5EF4-FFF2-40B4-BE49-F238E27FC236}">
                <a16:creationId xmlns:a16="http://schemas.microsoft.com/office/drawing/2014/main" id="{E0035338-BA08-47B7-9019-976DD3C77A30}"/>
              </a:ext>
            </a:extLst>
          </p:cNvPr>
          <p:cNvSpPr txBox="1">
            <a:spLocks/>
          </p:cNvSpPr>
          <p:nvPr/>
        </p:nvSpPr>
        <p:spPr>
          <a:xfrm>
            <a:off x="8676456" y="4876006"/>
            <a:ext cx="413556" cy="4572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A76F7FF0-B3C9-4CE1-A4E6-3504C4009A4E}" type="slidenum">
              <a:rPr lang="en-US" altLang="en-US" sz="1000" smtClean="0"/>
              <a:pPr>
                <a:defRPr/>
              </a:pPr>
              <a:t>13</a:t>
            </a:fld>
            <a:endParaRPr lang="en-US" altLang="en-US" sz="1000" dirty="0"/>
          </a:p>
        </p:txBody>
      </p:sp>
    </p:spTree>
    <p:extLst>
      <p:ext uri="{BB962C8B-B14F-4D97-AF65-F5344CB8AC3E}">
        <p14:creationId xmlns:p14="http://schemas.microsoft.com/office/powerpoint/2010/main" val="460296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211144" cy="857250"/>
          </a:xfrm>
        </p:spPr>
        <p:txBody>
          <a:bodyPr>
            <a:normAutofit/>
          </a:bodyPr>
          <a:lstStyle/>
          <a:p>
            <a:r>
              <a:rPr lang="en-ZA" dirty="0">
                <a:solidFill>
                  <a:srgbClr val="0077A0"/>
                </a:solidFill>
              </a:rPr>
              <a:t>P2: HEALTH PRODUCT AUTHORISATION (1)</a:t>
            </a:r>
            <a:endParaRPr lang="en-ZA" dirty="0"/>
          </a:p>
        </p:txBody>
      </p:sp>
      <p:sp>
        <p:nvSpPr>
          <p:cNvPr id="3" name="Content Placeholder 2"/>
          <p:cNvSpPr>
            <a:spLocks noGrp="1"/>
          </p:cNvSpPr>
          <p:nvPr>
            <p:ph idx="1"/>
          </p:nvPr>
        </p:nvSpPr>
        <p:spPr>
          <a:xfrm>
            <a:off x="179512" y="915566"/>
            <a:ext cx="7488832" cy="4021955"/>
          </a:xfrm>
        </p:spPr>
        <p:txBody>
          <a:bodyPr>
            <a:noAutofit/>
          </a:bodyPr>
          <a:lstStyle/>
          <a:p>
            <a:pPr>
              <a:lnSpc>
                <a:spcPct val="110000"/>
              </a:lnSpc>
              <a:spcBef>
                <a:spcPts val="0"/>
              </a:spcBef>
            </a:pPr>
            <a:r>
              <a:rPr lang="en-US" sz="1600" dirty="0">
                <a:effectLst/>
                <a:ea typeface="Arial" panose="020B0604020202020204" pitchFamily="34" charset="0"/>
              </a:rPr>
              <a:t>As of 31 March 2021, the backlog was cleared by 78%.</a:t>
            </a:r>
          </a:p>
          <a:p>
            <a:pPr>
              <a:lnSpc>
                <a:spcPct val="110000"/>
              </a:lnSpc>
              <a:spcBef>
                <a:spcPts val="0"/>
              </a:spcBef>
            </a:pPr>
            <a:r>
              <a:rPr lang="en-US" sz="1600" dirty="0">
                <a:effectLst/>
                <a:ea typeface="Arial" panose="020B0604020202020204" pitchFamily="34" charset="0"/>
              </a:rPr>
              <a:t>To address the backlog, several </a:t>
            </a:r>
            <a:r>
              <a:rPr lang="en-US" sz="1600" dirty="0" err="1">
                <a:effectLst/>
                <a:ea typeface="Arial" panose="020B0604020202020204" pitchFamily="34" charset="0"/>
              </a:rPr>
              <a:t>optimisation</a:t>
            </a:r>
            <a:r>
              <a:rPr lang="en-US" sz="1600" dirty="0">
                <a:effectLst/>
                <a:ea typeface="Arial" panose="020B0604020202020204" pitchFamily="34" charset="0"/>
              </a:rPr>
              <a:t> processes and efficiencies were introduced and the re-engineered framework was developed and implemented.</a:t>
            </a:r>
          </a:p>
          <a:p>
            <a:pPr>
              <a:lnSpc>
                <a:spcPct val="110000"/>
              </a:lnSpc>
              <a:spcBef>
                <a:spcPts val="0"/>
              </a:spcBef>
            </a:pPr>
            <a:r>
              <a:rPr lang="en-US" sz="1600" dirty="0">
                <a:effectLst/>
                <a:ea typeface="Arial" panose="020B0604020202020204" pitchFamily="34" charset="0"/>
              </a:rPr>
              <a:t>Additional resources, including international expert evaluators were also brought on board to support.</a:t>
            </a:r>
          </a:p>
          <a:p>
            <a:pPr>
              <a:lnSpc>
                <a:spcPct val="110000"/>
              </a:lnSpc>
              <a:spcBef>
                <a:spcPts val="0"/>
              </a:spcBef>
            </a:pPr>
            <a:r>
              <a:rPr lang="en-US" sz="1600" dirty="0">
                <a:effectLst/>
                <a:ea typeface="Arial" panose="020B0604020202020204" pitchFamily="34" charset="0"/>
              </a:rPr>
              <a:t>The Backlog Clearance </a:t>
            </a:r>
            <a:r>
              <a:rPr lang="en-US" sz="1600" dirty="0" err="1">
                <a:effectLst/>
                <a:ea typeface="Arial" panose="020B0604020202020204" pitchFamily="34" charset="0"/>
              </a:rPr>
              <a:t>Programme</a:t>
            </a:r>
            <a:r>
              <a:rPr lang="en-US" sz="1600" dirty="0">
                <a:effectLst/>
                <a:ea typeface="Arial" panose="020B0604020202020204" pitchFamily="34" charset="0"/>
              </a:rPr>
              <a:t> </a:t>
            </a:r>
            <a:r>
              <a:rPr lang="en-US" sz="1600" dirty="0" err="1">
                <a:effectLst/>
                <a:ea typeface="Arial" panose="020B0604020202020204" pitchFamily="34" charset="0"/>
              </a:rPr>
              <a:t>utilised</a:t>
            </a:r>
            <a:r>
              <a:rPr lang="en-US" sz="1600" dirty="0">
                <a:effectLst/>
                <a:ea typeface="Arial" panose="020B0604020202020204" pitchFamily="34" charset="0"/>
              </a:rPr>
              <a:t> the following review pathways:</a:t>
            </a:r>
          </a:p>
          <a:p>
            <a:pPr lvl="1">
              <a:lnSpc>
                <a:spcPct val="110000"/>
              </a:lnSpc>
              <a:spcBef>
                <a:spcPts val="0"/>
              </a:spcBef>
            </a:pPr>
            <a:r>
              <a:rPr lang="en-US" sz="1400" dirty="0">
                <a:effectLst/>
                <a:ea typeface="Arial" panose="020B0604020202020204" pitchFamily="34" charset="0"/>
              </a:rPr>
              <a:t>Full review </a:t>
            </a:r>
            <a:endParaRPr lang="en-US" sz="1400" dirty="0">
              <a:ea typeface="Arial" panose="020B0604020202020204" pitchFamily="34" charset="0"/>
            </a:endParaRPr>
          </a:p>
          <a:p>
            <a:pPr lvl="1">
              <a:lnSpc>
                <a:spcPct val="110000"/>
              </a:lnSpc>
              <a:spcBef>
                <a:spcPts val="0"/>
              </a:spcBef>
            </a:pPr>
            <a:r>
              <a:rPr lang="en-US" sz="1400" dirty="0">
                <a:effectLst/>
                <a:ea typeface="Arial" panose="020B0604020202020204" pitchFamily="34" charset="0"/>
              </a:rPr>
              <a:t>Reliance pathways</a:t>
            </a:r>
          </a:p>
          <a:p>
            <a:pPr lvl="1">
              <a:lnSpc>
                <a:spcPct val="110000"/>
              </a:lnSpc>
              <a:spcBef>
                <a:spcPts val="0"/>
              </a:spcBef>
            </a:pPr>
            <a:r>
              <a:rPr lang="en-US" sz="1400" dirty="0">
                <a:effectLst/>
                <a:ea typeface="Arial" panose="020B0604020202020204" pitchFamily="34" charset="0"/>
              </a:rPr>
              <a:t>Abridged review</a:t>
            </a:r>
          </a:p>
          <a:p>
            <a:pPr lvl="1">
              <a:lnSpc>
                <a:spcPct val="110000"/>
              </a:lnSpc>
              <a:spcBef>
                <a:spcPts val="0"/>
              </a:spcBef>
            </a:pPr>
            <a:r>
              <a:rPr lang="en-US" sz="1400" dirty="0">
                <a:effectLst/>
                <a:ea typeface="Arial" panose="020B0604020202020204" pitchFamily="34" charset="0"/>
              </a:rPr>
              <a:t>Verified review.</a:t>
            </a:r>
          </a:p>
          <a:p>
            <a:pPr marL="400050">
              <a:lnSpc>
                <a:spcPct val="110000"/>
              </a:lnSpc>
              <a:spcBef>
                <a:spcPts val="0"/>
              </a:spcBef>
            </a:pPr>
            <a:r>
              <a:rPr lang="en-US" sz="1600" dirty="0">
                <a:effectLst/>
                <a:ea typeface="Arial" panose="020B0604020202020204" pitchFamily="34" charset="0"/>
              </a:rPr>
              <a:t>9 GMP-related </a:t>
            </a:r>
            <a:r>
              <a:rPr lang="en-US" sz="1600" dirty="0" err="1">
                <a:effectLst/>
                <a:ea typeface="Arial" panose="020B0604020202020204" pitchFamily="34" charset="0"/>
              </a:rPr>
              <a:t>licences</a:t>
            </a:r>
            <a:r>
              <a:rPr lang="en-US" sz="1600" dirty="0">
                <a:effectLst/>
                <a:ea typeface="Arial" panose="020B0604020202020204" pitchFamily="34" charset="0"/>
              </a:rPr>
              <a:t> were issued to first-time applicants and these included manufacturers of alcohol-based hand-rubs who were </a:t>
            </a:r>
            <a:r>
              <a:rPr lang="en-US" sz="1600" dirty="0" err="1">
                <a:effectLst/>
                <a:ea typeface="Arial" panose="020B0604020202020204" pitchFamily="34" charset="0"/>
              </a:rPr>
              <a:t>prioritised</a:t>
            </a:r>
            <a:r>
              <a:rPr lang="en-US" sz="1600" dirty="0">
                <a:effectLst/>
                <a:ea typeface="Arial" panose="020B0604020202020204" pitchFamily="34" charset="0"/>
              </a:rPr>
              <a:t> in response to COVID-19. </a:t>
            </a:r>
          </a:p>
          <a:p>
            <a:pPr>
              <a:lnSpc>
                <a:spcPct val="110000"/>
              </a:lnSpc>
              <a:spcBef>
                <a:spcPts val="0"/>
              </a:spcBef>
            </a:pPr>
            <a:endParaRPr lang="en-GB" sz="1600" dirty="0">
              <a:effectLst/>
              <a:ea typeface="Arial" panose="020B0604020202020204" pitchFamily="34" charset="0"/>
            </a:endParaRPr>
          </a:p>
        </p:txBody>
      </p:sp>
      <p:sp>
        <p:nvSpPr>
          <p:cNvPr id="5" name="Slide Number Placeholder 3">
            <a:extLst>
              <a:ext uri="{FF2B5EF4-FFF2-40B4-BE49-F238E27FC236}">
                <a16:creationId xmlns:a16="http://schemas.microsoft.com/office/drawing/2014/main" id="{FDA40CF6-FE30-4B47-B470-506DFBBE0516}"/>
              </a:ext>
            </a:extLst>
          </p:cNvPr>
          <p:cNvSpPr txBox="1">
            <a:spLocks/>
          </p:cNvSpPr>
          <p:nvPr/>
        </p:nvSpPr>
        <p:spPr>
          <a:xfrm>
            <a:off x="8748464" y="4876006"/>
            <a:ext cx="341548" cy="4572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A76F7FF0-B3C9-4CE1-A4E6-3504C4009A4E}" type="slidenum">
              <a:rPr lang="en-US" altLang="en-US" sz="1000" smtClean="0"/>
              <a:pPr>
                <a:defRPr/>
              </a:pPr>
              <a:t>14</a:t>
            </a:fld>
            <a:endParaRPr lang="en-US" altLang="en-US" sz="1000" dirty="0"/>
          </a:p>
        </p:txBody>
      </p:sp>
    </p:spTree>
    <p:extLst>
      <p:ext uri="{BB962C8B-B14F-4D97-AF65-F5344CB8AC3E}">
        <p14:creationId xmlns:p14="http://schemas.microsoft.com/office/powerpoint/2010/main" val="25992241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EC9D7975-9315-4098-A226-58D3FCAFB7B2}"/>
              </a:ext>
            </a:extLst>
          </p:cNvPr>
          <p:cNvGraphicFramePr>
            <a:graphicFrameLocks noGrp="1"/>
          </p:cNvGraphicFramePr>
          <p:nvPr>
            <p:extLst>
              <p:ext uri="{D42A27DB-BD31-4B8C-83A1-F6EECF244321}">
                <p14:modId xmlns:p14="http://schemas.microsoft.com/office/powerpoint/2010/main" val="4011695538"/>
              </p:ext>
            </p:extLst>
          </p:nvPr>
        </p:nvGraphicFramePr>
        <p:xfrm>
          <a:off x="62254" y="772461"/>
          <a:ext cx="8856984" cy="4332145"/>
        </p:xfrm>
        <a:graphic>
          <a:graphicData uri="http://schemas.openxmlformats.org/drawingml/2006/table">
            <a:tbl>
              <a:tblPr firstRow="1" bandRow="1">
                <a:tableStyleId>{5C22544A-7EE6-4342-B048-85BDC9FD1C3A}</a:tableStyleId>
              </a:tblPr>
              <a:tblGrid>
                <a:gridCol w="1300108">
                  <a:extLst>
                    <a:ext uri="{9D8B030D-6E8A-4147-A177-3AD203B41FA5}">
                      <a16:colId xmlns:a16="http://schemas.microsoft.com/office/drawing/2014/main" val="1119826492"/>
                    </a:ext>
                  </a:extLst>
                </a:gridCol>
                <a:gridCol w="1697470">
                  <a:extLst>
                    <a:ext uri="{9D8B030D-6E8A-4147-A177-3AD203B41FA5}">
                      <a16:colId xmlns:a16="http://schemas.microsoft.com/office/drawing/2014/main" val="2773868120"/>
                    </a:ext>
                  </a:extLst>
                </a:gridCol>
                <a:gridCol w="1080120">
                  <a:extLst>
                    <a:ext uri="{9D8B030D-6E8A-4147-A177-3AD203B41FA5}">
                      <a16:colId xmlns:a16="http://schemas.microsoft.com/office/drawing/2014/main" val="1547345073"/>
                    </a:ext>
                  </a:extLst>
                </a:gridCol>
                <a:gridCol w="4779286">
                  <a:extLst>
                    <a:ext uri="{9D8B030D-6E8A-4147-A177-3AD203B41FA5}">
                      <a16:colId xmlns:a16="http://schemas.microsoft.com/office/drawing/2014/main" val="2969944868"/>
                    </a:ext>
                  </a:extLst>
                </a:gridCol>
              </a:tblGrid>
              <a:tr h="384574">
                <a:tc>
                  <a:txBody>
                    <a:bodyPr/>
                    <a:lstStyle/>
                    <a:p>
                      <a:r>
                        <a:rPr lang="en-US" sz="1000" dirty="0"/>
                        <a:t>ANNUAL TARGET</a:t>
                      </a:r>
                      <a:endParaRPr lang="en-ZA" sz="1000" dirty="0"/>
                    </a:p>
                  </a:txBody>
                  <a:tcPr/>
                </a:tc>
                <a:tc>
                  <a:txBody>
                    <a:bodyPr/>
                    <a:lstStyle/>
                    <a:p>
                      <a:r>
                        <a:rPr lang="en-US" sz="1000" dirty="0"/>
                        <a:t>ACTUAL ACHIEVEMENT 2020/2021</a:t>
                      </a:r>
                      <a:endParaRPr lang="en-ZA" sz="1000" dirty="0"/>
                    </a:p>
                  </a:txBody>
                  <a:tcPr/>
                </a:tc>
                <a:tc>
                  <a:txBody>
                    <a:bodyPr/>
                    <a:lstStyle/>
                    <a:p>
                      <a:r>
                        <a:rPr lang="en-US" sz="1000" dirty="0"/>
                        <a:t>DEVIATION</a:t>
                      </a:r>
                      <a:endParaRPr lang="en-ZA" sz="1000" dirty="0"/>
                    </a:p>
                  </a:txBody>
                  <a:tcPr/>
                </a:tc>
                <a:tc>
                  <a:txBody>
                    <a:bodyPr/>
                    <a:lstStyle/>
                    <a:p>
                      <a:r>
                        <a:rPr lang="en-US" sz="1000" dirty="0"/>
                        <a:t>REASONS FOR DEVIATIONS</a:t>
                      </a:r>
                      <a:endParaRPr lang="en-ZA" sz="1000" dirty="0"/>
                    </a:p>
                  </a:txBody>
                  <a:tcPr/>
                </a:tc>
                <a:extLst>
                  <a:ext uri="{0D108BD9-81ED-4DB2-BD59-A6C34878D82A}">
                    <a16:rowId xmlns:a16="http://schemas.microsoft.com/office/drawing/2014/main" val="756528125"/>
                  </a:ext>
                </a:extLst>
              </a:tr>
              <a:tr h="2209081">
                <a:tc>
                  <a:txBody>
                    <a:bodyPr/>
                    <a:lstStyle/>
                    <a:p>
                      <a:pPr marL="228600" indent="-228600">
                        <a:buFont typeface="+mj-lt"/>
                        <a:buAutoNum type="arabicPeriod" startAt="15"/>
                      </a:pPr>
                      <a:r>
                        <a:rPr lang="en-GB" sz="1000" b="1" kern="1200" dirty="0">
                          <a:solidFill>
                            <a:schemeClr val="dk1"/>
                          </a:solidFill>
                          <a:effectLst/>
                          <a:latin typeface="+mn-lt"/>
                          <a:ea typeface="+mn-ea"/>
                          <a:cs typeface="+mn-cs"/>
                        </a:rPr>
                        <a:t>40% applications for medicines registration in backlog cleared</a:t>
                      </a:r>
                      <a:endParaRPr lang="en-ZA" sz="1000" b="1" dirty="0"/>
                    </a:p>
                  </a:txBody>
                  <a:tcPr/>
                </a:tc>
                <a:tc>
                  <a:txBody>
                    <a:bodyPr/>
                    <a:lstStyle/>
                    <a:p>
                      <a:pPr algn="l">
                        <a:lnSpc>
                          <a:spcPct val="110000"/>
                        </a:lnSpc>
                      </a:pPr>
                      <a:r>
                        <a:rPr lang="en-US" sz="1000" b="0" dirty="0">
                          <a:solidFill>
                            <a:schemeClr val="tx1"/>
                          </a:solidFill>
                          <a:effectLst/>
                          <a:latin typeface="Calibri" panose="020F0502020204030204" pitchFamily="34" charset="0"/>
                          <a:ea typeface="Times New Roman" panose="02020603050405020304" pitchFamily="18" charset="0"/>
                        </a:rPr>
                        <a:t>Out of 5 320 </a:t>
                      </a:r>
                      <a:r>
                        <a:rPr lang="en-ZA" sz="1000" b="0" dirty="0">
                          <a:solidFill>
                            <a:schemeClr val="tx1"/>
                          </a:solidFill>
                          <a:effectLst/>
                          <a:latin typeface="Calibri" panose="020F0502020204030204" pitchFamily="34" charset="0"/>
                          <a:ea typeface="Calibri" panose="020F0502020204030204" pitchFamily="34" charset="0"/>
                        </a:rPr>
                        <a:t>backlog applications for medicine registrations</a:t>
                      </a:r>
                      <a:r>
                        <a:rPr lang="en-US" sz="1000" b="0" dirty="0">
                          <a:solidFill>
                            <a:schemeClr val="tx1"/>
                          </a:solidFill>
                          <a:effectLst/>
                          <a:latin typeface="Calibri" panose="020F0502020204030204" pitchFamily="34" charset="0"/>
                          <a:ea typeface="Times New Roman" panose="02020603050405020304" pitchFamily="18" charset="0"/>
                        </a:rPr>
                        <a:t>, 2 819 (53%) were cleared</a:t>
                      </a:r>
                      <a:endParaRPr lang="en-ZA"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accent3"/>
                    </a:solidFill>
                  </a:tcPr>
                </a:tc>
                <a:tc>
                  <a:txBody>
                    <a:bodyPr/>
                    <a:lstStyle/>
                    <a:p>
                      <a:pPr algn="l">
                        <a:lnSpc>
                          <a:spcPct val="110000"/>
                        </a:lnSpc>
                        <a:tabLst>
                          <a:tab pos="190500" algn="l"/>
                          <a:tab pos="540385" algn="l"/>
                        </a:tabLst>
                      </a:pPr>
                      <a:r>
                        <a:rPr lang="en-ZA"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+33%</a:t>
                      </a:r>
                      <a:endParaRPr lang="en-ZA" sz="1000" b="0" dirty="0">
                        <a:solidFill>
                          <a:schemeClr val="tx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algn="l">
                        <a:lnSpc>
                          <a:spcPct val="130000"/>
                        </a:lnSpc>
                      </a:pPr>
                      <a:r>
                        <a:rPr lang="en-US" sz="1000" b="0" dirty="0">
                          <a:solidFill>
                            <a:schemeClr val="tx1"/>
                          </a:solidFill>
                          <a:effectLst/>
                          <a:latin typeface="Calibri" panose="020F0502020204030204" pitchFamily="34" charset="0"/>
                          <a:ea typeface="Times New Roman" panose="02020603050405020304" pitchFamily="18" charset="0"/>
                        </a:rPr>
                        <a:t>The Abridged Pilot Study led to an increase in registrations. Furthermore, t</a:t>
                      </a:r>
                      <a:r>
                        <a:rPr lang="en-ZA" sz="1000" b="0" dirty="0">
                          <a:solidFill>
                            <a:schemeClr val="tx1"/>
                          </a:solidFill>
                          <a:effectLst/>
                          <a:latin typeface="Calibri" panose="020F0502020204030204" pitchFamily="34" charset="0"/>
                          <a:ea typeface="Calibri" panose="020F0502020204030204" pitchFamily="34" charset="0"/>
                        </a:rPr>
                        <a:t>here was a higher rate of non-resubmissions than</a:t>
                      </a:r>
                      <a:endParaRPr lang="en-ZA" sz="1000" b="0" dirty="0">
                        <a:solidFill>
                          <a:schemeClr val="tx1"/>
                        </a:solidFill>
                        <a:effectLst/>
                        <a:latin typeface="Times New Roman" panose="02020603050405020304" pitchFamily="18" charset="0"/>
                        <a:ea typeface="Times New Roman" panose="02020603050405020304" pitchFamily="18" charset="0"/>
                      </a:endParaRPr>
                    </a:p>
                    <a:p>
                      <a:pPr marR="17780" algn="l">
                        <a:lnSpc>
                          <a:spcPct val="130000"/>
                        </a:lnSpc>
                      </a:pPr>
                      <a:r>
                        <a:rPr lang="en-ZA" sz="1000" b="0" dirty="0">
                          <a:solidFill>
                            <a:schemeClr val="tx1"/>
                          </a:solidFill>
                          <a:effectLst/>
                          <a:latin typeface="Calibri" panose="020F0502020204030204" pitchFamily="34" charset="0"/>
                          <a:ea typeface="Calibri" panose="020F0502020204030204" pitchFamily="34" charset="0"/>
                        </a:rPr>
                        <a:t>anticipated</a:t>
                      </a:r>
                      <a:endParaRPr lang="en-ZA" sz="1000" b="0" dirty="0">
                        <a:solidFill>
                          <a:schemeClr val="tx1"/>
                        </a:solidFill>
                        <a:effectLst/>
                        <a:latin typeface="Times New Roman" panose="02020603050405020304" pitchFamily="18" charset="0"/>
                        <a:ea typeface="Times New Roman" panose="02020603050405020304" pitchFamily="18" charset="0"/>
                      </a:endParaRPr>
                    </a:p>
                    <a:p>
                      <a:pPr marR="17780" algn="l">
                        <a:lnSpc>
                          <a:spcPct val="130000"/>
                        </a:lnSpc>
                      </a:pPr>
                      <a:r>
                        <a:rPr lang="en-US" sz="1000" b="0" i="1" dirty="0">
                          <a:solidFill>
                            <a:schemeClr val="tx1"/>
                          </a:solidFill>
                          <a:effectLst/>
                          <a:latin typeface="Calibri" panose="020F0502020204030204" pitchFamily="34" charset="0"/>
                          <a:ea typeface="Times New Roman" panose="02020603050405020304" pitchFamily="18" charset="0"/>
                        </a:rPr>
                        <a:t> </a:t>
                      </a:r>
                      <a:endParaRPr lang="en-ZA" sz="1000" b="0" dirty="0">
                        <a:solidFill>
                          <a:schemeClr val="tx1"/>
                        </a:solidFill>
                        <a:effectLst/>
                        <a:latin typeface="Times New Roman" panose="02020603050405020304" pitchFamily="18" charset="0"/>
                        <a:ea typeface="Times New Roman" panose="02020603050405020304" pitchFamily="18" charset="0"/>
                      </a:endParaRPr>
                    </a:p>
                    <a:p>
                      <a:pPr marR="17780" algn="l">
                        <a:lnSpc>
                          <a:spcPct val="130000"/>
                        </a:lnSpc>
                      </a:pPr>
                      <a:r>
                        <a:rPr lang="en-US" sz="1000" b="0" i="1" dirty="0">
                          <a:solidFill>
                            <a:schemeClr val="tx1"/>
                          </a:solidFill>
                          <a:effectLst/>
                          <a:latin typeface="Calibri" panose="020F0502020204030204" pitchFamily="34" charset="0"/>
                          <a:ea typeface="Times New Roman" panose="02020603050405020304" pitchFamily="18" charset="0"/>
                        </a:rPr>
                        <a:t>Denominator= (Total applications for registration – 8 220 minus opt-out 2 900) = 5 320</a:t>
                      </a:r>
                      <a:endParaRPr lang="en-ZA" sz="1000" b="0" dirty="0">
                        <a:solidFill>
                          <a:schemeClr val="tx1"/>
                        </a:solidFill>
                        <a:effectLst/>
                        <a:latin typeface="Times New Roman" panose="02020603050405020304" pitchFamily="18" charset="0"/>
                        <a:ea typeface="Times New Roman" panose="02020603050405020304" pitchFamily="18" charset="0"/>
                      </a:endParaRPr>
                    </a:p>
                    <a:p>
                      <a:pPr marR="17780" algn="l">
                        <a:lnSpc>
                          <a:spcPct val="130000"/>
                        </a:lnSpc>
                      </a:pPr>
                      <a:r>
                        <a:rPr lang="en-US" sz="1000" b="0" i="1" dirty="0">
                          <a:solidFill>
                            <a:schemeClr val="tx1"/>
                          </a:solidFill>
                          <a:effectLst/>
                          <a:latin typeface="Calibri" panose="020F0502020204030204" pitchFamily="34" charset="0"/>
                          <a:ea typeface="Times New Roman" panose="02020603050405020304" pitchFamily="18" charset="0"/>
                        </a:rPr>
                        <a:t>Numerator = Total of 2 819 applications cleared (152 Starburst + 1 825 withdrawn* + 818 registered + 6 rejected + 18 non-acceptances)</a:t>
                      </a:r>
                      <a:endParaRPr lang="en-ZA" sz="1000" b="0" dirty="0">
                        <a:solidFill>
                          <a:schemeClr val="tx1"/>
                        </a:solidFill>
                        <a:effectLst/>
                        <a:latin typeface="Times New Roman" panose="02020603050405020304" pitchFamily="18" charset="0"/>
                        <a:ea typeface="Times New Roman" panose="02020603050405020304" pitchFamily="18" charset="0"/>
                      </a:endParaRPr>
                    </a:p>
                    <a:p>
                      <a:pPr marR="17780" algn="l">
                        <a:lnSpc>
                          <a:spcPct val="130000"/>
                        </a:lnSpc>
                      </a:pPr>
                      <a:r>
                        <a:rPr lang="en-US" sz="1000" b="0" i="1" dirty="0">
                          <a:solidFill>
                            <a:schemeClr val="tx1"/>
                          </a:solidFill>
                          <a:effectLst/>
                          <a:latin typeface="Calibri" panose="020F0502020204030204" pitchFamily="34" charset="0"/>
                          <a:ea typeface="Times New Roman" panose="02020603050405020304" pitchFamily="18" charset="0"/>
                        </a:rPr>
                        <a:t>2 819/5 320x100 = 53%</a:t>
                      </a:r>
                      <a:endParaRPr lang="en-ZA" sz="1000" b="0" dirty="0">
                        <a:solidFill>
                          <a:schemeClr val="tx1"/>
                        </a:solidFill>
                        <a:effectLst/>
                        <a:latin typeface="Times New Roman" panose="02020603050405020304" pitchFamily="18" charset="0"/>
                        <a:ea typeface="Times New Roman" panose="02020603050405020304" pitchFamily="18" charset="0"/>
                      </a:endParaRPr>
                    </a:p>
                    <a:p>
                      <a:pPr marR="17780" algn="l">
                        <a:lnSpc>
                          <a:spcPct val="130000"/>
                        </a:lnSpc>
                      </a:pPr>
                      <a:r>
                        <a:rPr lang="en-US" sz="1000" b="0" i="1" dirty="0">
                          <a:solidFill>
                            <a:schemeClr val="tx1"/>
                          </a:solidFill>
                          <a:effectLst/>
                          <a:latin typeface="Calibri" panose="020F0502020204030204" pitchFamily="34" charset="0"/>
                          <a:ea typeface="Times New Roman" panose="02020603050405020304" pitchFamily="18" charset="0"/>
                        </a:rPr>
                        <a:t> </a:t>
                      </a:r>
                      <a:endParaRPr lang="en-ZA" sz="1000" b="0" dirty="0">
                        <a:solidFill>
                          <a:schemeClr val="tx1"/>
                        </a:solidFill>
                        <a:effectLst/>
                        <a:latin typeface="Times New Roman" panose="02020603050405020304" pitchFamily="18" charset="0"/>
                        <a:ea typeface="Times New Roman" panose="02020603050405020304" pitchFamily="18" charset="0"/>
                      </a:endParaRPr>
                    </a:p>
                    <a:p>
                      <a:pPr algn="l">
                        <a:lnSpc>
                          <a:spcPct val="110000"/>
                        </a:lnSpc>
                        <a:tabLst>
                          <a:tab pos="190500" algn="l"/>
                          <a:tab pos="540385" algn="l"/>
                        </a:tabLst>
                      </a:pPr>
                      <a:r>
                        <a:rPr lang="en-US" sz="1000" b="0"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Includes 16 withdrawn </a:t>
                      </a:r>
                      <a:r>
                        <a:rPr lang="en-US" sz="1000" b="0" i="1"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Zazibona</a:t>
                      </a:r>
                      <a:r>
                        <a:rPr lang="en-US" sz="1000" b="0" i="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applications, 99 formal withdrawals and 1 710 new registrations not re-submitted during windows 1-12</a:t>
                      </a:r>
                      <a:endParaRPr lang="en-ZA" sz="1000" b="0" dirty="0">
                        <a:solidFill>
                          <a:schemeClr val="tx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545545211"/>
                  </a:ext>
                </a:extLst>
              </a:tr>
              <a:tr h="1726824">
                <a:tc>
                  <a: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startAt="16"/>
                        <a:tabLst/>
                        <a:defRPr/>
                      </a:pPr>
                      <a:r>
                        <a:rPr lang="en-ZA" sz="1000" b="1" kern="1200" dirty="0">
                          <a:solidFill>
                            <a:schemeClr val="dk1"/>
                          </a:solidFill>
                          <a:effectLst/>
                          <a:latin typeface="+mn-lt"/>
                          <a:ea typeface="+mn-ea"/>
                          <a:cs typeface="+mn-cs"/>
                        </a:rPr>
                        <a:t>90% variation applications cleared</a:t>
                      </a:r>
                      <a:endParaRPr lang="en-ZA" sz="1000" b="1" dirty="0">
                        <a:latin typeface="+mn-lt"/>
                      </a:endParaRPr>
                    </a:p>
                  </a:txBody>
                  <a:tcPr/>
                </a:tc>
                <a:tc>
                  <a:txBody>
                    <a:bodyPr/>
                    <a:lstStyle/>
                    <a:p>
                      <a:pPr algn="l">
                        <a:lnSpc>
                          <a:spcPct val="110000"/>
                        </a:lnSpc>
                      </a:pPr>
                      <a:r>
                        <a:rPr lang="en-US" sz="1000" b="0" dirty="0">
                          <a:solidFill>
                            <a:schemeClr val="tx1"/>
                          </a:solidFill>
                          <a:effectLst/>
                          <a:latin typeface="Calibri" panose="020F0502020204030204" pitchFamily="34" charset="0"/>
                          <a:ea typeface="Times New Roman" panose="02020603050405020304" pitchFamily="18" charset="0"/>
                        </a:rPr>
                        <a:t>Out of the 7 440 </a:t>
                      </a:r>
                      <a:r>
                        <a:rPr lang="en-ZA" sz="1000" b="0" dirty="0">
                          <a:solidFill>
                            <a:schemeClr val="tx1"/>
                          </a:solidFill>
                          <a:effectLst/>
                          <a:latin typeface="Calibri" panose="020F0502020204030204" pitchFamily="34" charset="0"/>
                          <a:ea typeface="Calibri" panose="020F0502020204030204" pitchFamily="34" charset="0"/>
                        </a:rPr>
                        <a:t>backlog applications for variations</a:t>
                      </a:r>
                      <a:r>
                        <a:rPr lang="en-US" sz="1000" b="0" dirty="0">
                          <a:solidFill>
                            <a:schemeClr val="tx1"/>
                          </a:solidFill>
                          <a:effectLst/>
                          <a:latin typeface="Calibri" panose="020F0502020204030204" pitchFamily="34" charset="0"/>
                          <a:ea typeface="Times New Roman" panose="02020603050405020304" pitchFamily="18" charset="0"/>
                        </a:rPr>
                        <a:t>, 7 165 (96%) were cleared</a:t>
                      </a:r>
                      <a:endParaRPr lang="en-ZA" sz="1000" b="0" dirty="0">
                        <a:solidFill>
                          <a:schemeClr val="tx1"/>
                        </a:solidFill>
                        <a:effectLst/>
                        <a:latin typeface="Times New Roman" panose="02020603050405020304" pitchFamily="18" charset="0"/>
                        <a:ea typeface="Times New Roman" panose="02020603050405020304" pitchFamily="18" charset="0"/>
                      </a:endParaRPr>
                    </a:p>
                    <a:p>
                      <a:pPr marR="18415" algn="l">
                        <a:lnSpc>
                          <a:spcPct val="110000"/>
                        </a:lnSpc>
                      </a:pPr>
                      <a:endParaRPr lang="en-ZA"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accent3"/>
                    </a:solidFill>
                  </a:tcPr>
                </a:tc>
                <a:tc>
                  <a:txBody>
                    <a:bodyPr/>
                    <a:lstStyle/>
                    <a:p>
                      <a:pPr algn="l">
                        <a:lnSpc>
                          <a:spcPct val="110000"/>
                        </a:lnSpc>
                        <a:tabLst>
                          <a:tab pos="190500" algn="l"/>
                          <a:tab pos="540385" algn="l"/>
                        </a:tabLst>
                      </a:pPr>
                      <a:r>
                        <a:rPr lang="en-ZA" sz="9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+7%</a:t>
                      </a:r>
                      <a:endParaRPr lang="en-ZA" sz="1200" b="0">
                        <a:solidFill>
                          <a:schemeClr val="tx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algn="l">
                        <a:lnSpc>
                          <a:spcPct val="130000"/>
                        </a:lnSpc>
                      </a:pPr>
                      <a:r>
                        <a:rPr lang="en-ZA" sz="1000" b="0" dirty="0">
                          <a:solidFill>
                            <a:schemeClr val="tx1"/>
                          </a:solidFill>
                          <a:effectLst/>
                          <a:latin typeface="Calibri" panose="020F0502020204030204" pitchFamily="34" charset="0"/>
                          <a:ea typeface="Calibri" panose="020F0502020204030204" pitchFamily="34" charset="0"/>
                        </a:rPr>
                        <a:t>There was a higher</a:t>
                      </a:r>
                      <a:r>
                        <a:rPr lang="en-ZA" sz="1000" b="0" dirty="0">
                          <a:solidFill>
                            <a:schemeClr val="tx1"/>
                          </a:solidFill>
                          <a:effectLst/>
                          <a:latin typeface="Times New Roman" panose="02020603050405020304" pitchFamily="18" charset="0"/>
                          <a:ea typeface="Calibri" panose="020F0502020204030204" pitchFamily="34" charset="0"/>
                        </a:rPr>
                        <a:t> </a:t>
                      </a:r>
                      <a:r>
                        <a:rPr lang="en-ZA" sz="1000" b="0" dirty="0">
                          <a:solidFill>
                            <a:schemeClr val="tx1"/>
                          </a:solidFill>
                          <a:effectLst/>
                          <a:latin typeface="Calibri" panose="020F0502020204030204" pitchFamily="34" charset="0"/>
                          <a:ea typeface="Calibri" panose="020F0502020204030204" pitchFamily="34" charset="0"/>
                        </a:rPr>
                        <a:t>rate of non-re-submissions than</a:t>
                      </a:r>
                      <a:r>
                        <a:rPr lang="en-ZA" sz="1000" b="0" dirty="0">
                          <a:solidFill>
                            <a:schemeClr val="tx1"/>
                          </a:solidFill>
                          <a:effectLst/>
                          <a:latin typeface="Times New Roman" panose="02020603050405020304" pitchFamily="18" charset="0"/>
                          <a:ea typeface="Calibri" panose="020F0502020204030204" pitchFamily="34" charset="0"/>
                        </a:rPr>
                        <a:t> </a:t>
                      </a:r>
                      <a:r>
                        <a:rPr lang="en-ZA" sz="1000" b="0" dirty="0">
                          <a:solidFill>
                            <a:schemeClr val="tx1"/>
                          </a:solidFill>
                          <a:effectLst/>
                          <a:latin typeface="Calibri" panose="020F0502020204030204" pitchFamily="34" charset="0"/>
                          <a:ea typeface="Calibri" panose="020F0502020204030204" pitchFamily="34" charset="0"/>
                        </a:rPr>
                        <a:t>anticipated and the</a:t>
                      </a:r>
                      <a:r>
                        <a:rPr lang="en-ZA" sz="1000" b="0" dirty="0">
                          <a:solidFill>
                            <a:schemeClr val="tx1"/>
                          </a:solidFill>
                          <a:effectLst/>
                          <a:latin typeface="Times New Roman" panose="02020603050405020304" pitchFamily="18" charset="0"/>
                          <a:ea typeface="Calibri" panose="020F0502020204030204" pitchFamily="34" charset="0"/>
                        </a:rPr>
                        <a:t> </a:t>
                      </a:r>
                      <a:r>
                        <a:rPr lang="en-ZA" sz="1000" b="0" dirty="0">
                          <a:solidFill>
                            <a:schemeClr val="tx1"/>
                          </a:solidFill>
                          <a:effectLst/>
                          <a:latin typeface="Calibri" panose="020F0502020204030204" pitchFamily="34" charset="0"/>
                          <a:ea typeface="Calibri" panose="020F0502020204030204" pitchFamily="34" charset="0"/>
                        </a:rPr>
                        <a:t>implementation of</a:t>
                      </a:r>
                      <a:r>
                        <a:rPr lang="en-ZA" sz="1000" b="0" dirty="0">
                          <a:solidFill>
                            <a:schemeClr val="tx1"/>
                          </a:solidFill>
                          <a:effectLst/>
                          <a:latin typeface="Times New Roman" panose="02020603050405020304" pitchFamily="18" charset="0"/>
                          <a:ea typeface="Calibri" panose="020F0502020204030204" pitchFamily="34" charset="0"/>
                        </a:rPr>
                        <a:t> </a:t>
                      </a:r>
                      <a:r>
                        <a:rPr lang="en-ZA" sz="1000" b="0" dirty="0">
                          <a:solidFill>
                            <a:schemeClr val="tx1"/>
                          </a:solidFill>
                          <a:effectLst/>
                          <a:latin typeface="Calibri" panose="020F0502020204030204" pitchFamily="34" charset="0"/>
                          <a:ea typeface="Calibri" panose="020F0502020204030204" pitchFamily="34" charset="0"/>
                        </a:rPr>
                        <a:t>initiatives prior to the Go-Live of the Backlog Programme, e.g. the certification project</a:t>
                      </a:r>
                      <a:endParaRPr lang="en-ZA" sz="1000" b="0" dirty="0">
                        <a:solidFill>
                          <a:schemeClr val="tx1"/>
                        </a:solidFill>
                        <a:effectLst/>
                        <a:latin typeface="Times New Roman" panose="02020603050405020304" pitchFamily="18" charset="0"/>
                        <a:ea typeface="Times New Roman" panose="02020603050405020304" pitchFamily="18" charset="0"/>
                      </a:endParaRPr>
                    </a:p>
                    <a:p>
                      <a:pPr marR="18415" algn="l">
                        <a:lnSpc>
                          <a:spcPct val="130000"/>
                        </a:lnSpc>
                      </a:pPr>
                      <a:r>
                        <a:rPr lang="en-US" sz="1000" b="0" i="1" dirty="0">
                          <a:solidFill>
                            <a:schemeClr val="tx1"/>
                          </a:solidFill>
                          <a:effectLst/>
                          <a:latin typeface="Calibri" panose="020F0502020204030204" pitchFamily="34" charset="0"/>
                          <a:ea typeface="Times New Roman" panose="02020603050405020304" pitchFamily="18" charset="0"/>
                        </a:rPr>
                        <a:t> </a:t>
                      </a:r>
                      <a:endParaRPr lang="en-ZA" sz="1000" b="0" dirty="0">
                        <a:solidFill>
                          <a:schemeClr val="tx1"/>
                        </a:solidFill>
                        <a:effectLst/>
                        <a:latin typeface="Times New Roman" panose="02020603050405020304" pitchFamily="18" charset="0"/>
                        <a:ea typeface="Times New Roman" panose="02020603050405020304" pitchFamily="18" charset="0"/>
                      </a:endParaRPr>
                    </a:p>
                    <a:p>
                      <a:pPr marR="18415" algn="l">
                        <a:lnSpc>
                          <a:spcPct val="130000"/>
                        </a:lnSpc>
                      </a:pPr>
                      <a:r>
                        <a:rPr lang="en-US" sz="1000" b="0" i="1" dirty="0">
                          <a:solidFill>
                            <a:schemeClr val="tx1"/>
                          </a:solidFill>
                          <a:effectLst/>
                          <a:latin typeface="Calibri" panose="020F0502020204030204" pitchFamily="34" charset="0"/>
                          <a:ea typeface="Times New Roman" panose="02020603050405020304" pitchFamily="18" charset="0"/>
                        </a:rPr>
                        <a:t>Denominator = (Total number of variations – 7 950 minus opt-out 510) = 7 440 </a:t>
                      </a:r>
                      <a:endParaRPr lang="en-ZA" sz="1000" b="0" dirty="0">
                        <a:solidFill>
                          <a:schemeClr val="tx1"/>
                        </a:solidFill>
                        <a:effectLst/>
                        <a:latin typeface="Times New Roman" panose="02020603050405020304" pitchFamily="18" charset="0"/>
                        <a:ea typeface="Times New Roman" panose="02020603050405020304" pitchFamily="18" charset="0"/>
                      </a:endParaRPr>
                    </a:p>
                    <a:p>
                      <a:pPr marR="18415" algn="l">
                        <a:lnSpc>
                          <a:spcPct val="130000"/>
                        </a:lnSpc>
                      </a:pPr>
                      <a:r>
                        <a:rPr lang="en-US" sz="1000" b="0" i="1" dirty="0">
                          <a:solidFill>
                            <a:schemeClr val="tx1"/>
                          </a:solidFill>
                          <a:effectLst/>
                          <a:latin typeface="Calibri" panose="020F0502020204030204" pitchFamily="34" charset="0"/>
                          <a:ea typeface="Times New Roman" panose="02020603050405020304" pitchFamily="18" charset="0"/>
                        </a:rPr>
                        <a:t>Numerator = Total of 7 165 variations cleared (2 800 variation certification + 93 (18) formal withdrawals + 1139 non-resubmissions + 2 838 approved + 295 (179) Type I rejected/not accepted)</a:t>
                      </a:r>
                      <a:endParaRPr lang="en-ZA" sz="1000" b="0" dirty="0">
                        <a:solidFill>
                          <a:schemeClr val="tx1"/>
                        </a:solidFill>
                        <a:effectLst/>
                        <a:latin typeface="Times New Roman" panose="02020603050405020304" pitchFamily="18" charset="0"/>
                        <a:ea typeface="Times New Roman" panose="02020603050405020304" pitchFamily="18" charset="0"/>
                      </a:endParaRPr>
                    </a:p>
                    <a:p>
                      <a:pPr algn="l">
                        <a:lnSpc>
                          <a:spcPct val="110000"/>
                        </a:lnSpc>
                        <a:tabLst>
                          <a:tab pos="190500" algn="l"/>
                          <a:tab pos="540385" algn="l"/>
                        </a:tabLst>
                      </a:pPr>
                      <a:r>
                        <a:rPr lang="en-US" sz="1000" b="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7 165/7 440x100 = 96%</a:t>
                      </a:r>
                      <a:endParaRPr lang="en-ZA" sz="1000" b="0" dirty="0">
                        <a:solidFill>
                          <a:schemeClr val="tx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88614002"/>
                  </a:ext>
                </a:extLst>
              </a:tr>
            </a:tbl>
          </a:graphicData>
        </a:graphic>
      </p:graphicFrame>
      <p:sp>
        <p:nvSpPr>
          <p:cNvPr id="7" name="Title 1">
            <a:extLst>
              <a:ext uri="{FF2B5EF4-FFF2-40B4-BE49-F238E27FC236}">
                <a16:creationId xmlns:a16="http://schemas.microsoft.com/office/drawing/2014/main" id="{5E5BF6AB-C7F5-44E6-910B-26E8AF531DEF}"/>
              </a:ext>
            </a:extLst>
          </p:cNvPr>
          <p:cNvSpPr>
            <a:spLocks noGrp="1"/>
          </p:cNvSpPr>
          <p:nvPr>
            <p:ph type="title"/>
          </p:nvPr>
        </p:nvSpPr>
        <p:spPr>
          <a:xfrm>
            <a:off x="0" y="0"/>
            <a:ext cx="7211144" cy="857250"/>
          </a:xfrm>
        </p:spPr>
        <p:txBody>
          <a:bodyPr>
            <a:normAutofit/>
          </a:bodyPr>
          <a:lstStyle/>
          <a:p>
            <a:r>
              <a:rPr lang="en-ZA" dirty="0">
                <a:solidFill>
                  <a:srgbClr val="0077A0"/>
                </a:solidFill>
              </a:rPr>
              <a:t>P2: HEALTH PRODUCT AUTHORISATION (2)</a:t>
            </a:r>
            <a:endParaRPr lang="en-ZA" dirty="0"/>
          </a:p>
        </p:txBody>
      </p:sp>
      <p:sp>
        <p:nvSpPr>
          <p:cNvPr id="5" name="Slide Number Placeholder 3">
            <a:extLst>
              <a:ext uri="{FF2B5EF4-FFF2-40B4-BE49-F238E27FC236}">
                <a16:creationId xmlns:a16="http://schemas.microsoft.com/office/drawing/2014/main" id="{2D2A6FFA-D097-4A8B-A184-7C88A1D7CA63}"/>
              </a:ext>
            </a:extLst>
          </p:cNvPr>
          <p:cNvSpPr txBox="1">
            <a:spLocks/>
          </p:cNvSpPr>
          <p:nvPr/>
        </p:nvSpPr>
        <p:spPr>
          <a:xfrm>
            <a:off x="8748464" y="4876006"/>
            <a:ext cx="341548" cy="4572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A76F7FF0-B3C9-4CE1-A4E6-3504C4009A4E}" type="slidenum">
              <a:rPr lang="en-US" altLang="en-US" sz="1000" smtClean="0"/>
              <a:pPr>
                <a:defRPr/>
              </a:pPr>
              <a:t>15</a:t>
            </a:fld>
            <a:endParaRPr lang="en-US" altLang="en-US" sz="1000" dirty="0"/>
          </a:p>
        </p:txBody>
      </p:sp>
    </p:spTree>
    <p:extLst>
      <p:ext uri="{BB962C8B-B14F-4D97-AF65-F5344CB8AC3E}">
        <p14:creationId xmlns:p14="http://schemas.microsoft.com/office/powerpoint/2010/main" val="12136282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EC9D7975-9315-4098-A226-58D3FCAFB7B2}"/>
              </a:ext>
            </a:extLst>
          </p:cNvPr>
          <p:cNvGraphicFramePr>
            <a:graphicFrameLocks noGrp="1"/>
          </p:cNvGraphicFramePr>
          <p:nvPr>
            <p:extLst>
              <p:ext uri="{D42A27DB-BD31-4B8C-83A1-F6EECF244321}">
                <p14:modId xmlns:p14="http://schemas.microsoft.com/office/powerpoint/2010/main" val="1661203915"/>
              </p:ext>
            </p:extLst>
          </p:nvPr>
        </p:nvGraphicFramePr>
        <p:xfrm>
          <a:off x="107504" y="1131590"/>
          <a:ext cx="7848871" cy="1728191"/>
        </p:xfrm>
        <a:graphic>
          <a:graphicData uri="http://schemas.openxmlformats.org/drawingml/2006/table">
            <a:tbl>
              <a:tblPr firstRow="1" bandRow="1">
                <a:tableStyleId>{5C22544A-7EE6-4342-B048-85BDC9FD1C3A}</a:tableStyleId>
              </a:tblPr>
              <a:tblGrid>
                <a:gridCol w="1296144">
                  <a:extLst>
                    <a:ext uri="{9D8B030D-6E8A-4147-A177-3AD203B41FA5}">
                      <a16:colId xmlns:a16="http://schemas.microsoft.com/office/drawing/2014/main" val="1119826492"/>
                    </a:ext>
                  </a:extLst>
                </a:gridCol>
                <a:gridCol w="2088232">
                  <a:extLst>
                    <a:ext uri="{9D8B030D-6E8A-4147-A177-3AD203B41FA5}">
                      <a16:colId xmlns:a16="http://schemas.microsoft.com/office/drawing/2014/main" val="2773868120"/>
                    </a:ext>
                  </a:extLst>
                </a:gridCol>
                <a:gridCol w="1080120">
                  <a:extLst>
                    <a:ext uri="{9D8B030D-6E8A-4147-A177-3AD203B41FA5}">
                      <a16:colId xmlns:a16="http://schemas.microsoft.com/office/drawing/2014/main" val="1547345073"/>
                    </a:ext>
                  </a:extLst>
                </a:gridCol>
                <a:gridCol w="3384375">
                  <a:extLst>
                    <a:ext uri="{9D8B030D-6E8A-4147-A177-3AD203B41FA5}">
                      <a16:colId xmlns:a16="http://schemas.microsoft.com/office/drawing/2014/main" val="2969944868"/>
                    </a:ext>
                  </a:extLst>
                </a:gridCol>
              </a:tblGrid>
              <a:tr h="345202">
                <a:tc>
                  <a:txBody>
                    <a:bodyPr/>
                    <a:lstStyle/>
                    <a:p>
                      <a:r>
                        <a:rPr lang="en-US" sz="1000" dirty="0"/>
                        <a:t>ANNUAL TARGET</a:t>
                      </a:r>
                      <a:endParaRPr lang="en-ZA" sz="1000" dirty="0"/>
                    </a:p>
                  </a:txBody>
                  <a:tcPr/>
                </a:tc>
                <a:tc>
                  <a:txBody>
                    <a:bodyPr/>
                    <a:lstStyle/>
                    <a:p>
                      <a:r>
                        <a:rPr lang="en-US" sz="1000" dirty="0"/>
                        <a:t>ACTUAL ACHIEVEMENT 2020/2021</a:t>
                      </a:r>
                      <a:endParaRPr lang="en-ZA" sz="1000" dirty="0"/>
                    </a:p>
                  </a:txBody>
                  <a:tcPr/>
                </a:tc>
                <a:tc>
                  <a:txBody>
                    <a:bodyPr/>
                    <a:lstStyle/>
                    <a:p>
                      <a:r>
                        <a:rPr lang="en-US" sz="1000" dirty="0"/>
                        <a:t>DEVIATION</a:t>
                      </a:r>
                      <a:endParaRPr lang="en-ZA" sz="1000" dirty="0"/>
                    </a:p>
                  </a:txBody>
                  <a:tcPr/>
                </a:tc>
                <a:tc>
                  <a:txBody>
                    <a:bodyPr/>
                    <a:lstStyle/>
                    <a:p>
                      <a:r>
                        <a:rPr lang="en-US" sz="1000" dirty="0"/>
                        <a:t>REASONS FOR DEVIATIONS</a:t>
                      </a:r>
                      <a:endParaRPr lang="en-ZA" sz="1000" dirty="0"/>
                    </a:p>
                  </a:txBody>
                  <a:tcPr/>
                </a:tc>
                <a:extLst>
                  <a:ext uri="{0D108BD9-81ED-4DB2-BD59-A6C34878D82A}">
                    <a16:rowId xmlns:a16="http://schemas.microsoft.com/office/drawing/2014/main" val="756528125"/>
                  </a:ext>
                </a:extLst>
              </a:tr>
              <a:tr h="1382989">
                <a:tc>
                  <a:txBody>
                    <a:bodyPr/>
                    <a:lstStyle/>
                    <a:p>
                      <a:pPr marL="228600" indent="-228600">
                        <a:buFont typeface="+mj-lt"/>
                        <a:buAutoNum type="arabicPeriod" startAt="17"/>
                      </a:pPr>
                      <a:r>
                        <a:rPr lang="en-GB" sz="1000" b="1" kern="1200" dirty="0">
                          <a:solidFill>
                            <a:schemeClr val="dk1"/>
                          </a:solidFill>
                          <a:effectLst/>
                          <a:latin typeface="+mn-lt"/>
                          <a:ea typeface="+mn-ea"/>
                          <a:cs typeface="+mn-cs"/>
                        </a:rPr>
                        <a:t>50% </a:t>
                      </a:r>
                      <a:r>
                        <a:rPr lang="en-US" sz="1000" b="1" kern="1200" dirty="0" err="1">
                          <a:solidFill>
                            <a:schemeClr val="dk1"/>
                          </a:solidFill>
                          <a:effectLst/>
                          <a:latin typeface="+mn-lt"/>
                          <a:ea typeface="+mn-ea"/>
                          <a:cs typeface="+mn-cs"/>
                        </a:rPr>
                        <a:t>licences</a:t>
                      </a:r>
                      <a:r>
                        <a:rPr lang="en-US" sz="1000" b="1" kern="1200" dirty="0">
                          <a:solidFill>
                            <a:schemeClr val="dk1"/>
                          </a:solidFill>
                          <a:effectLst/>
                          <a:latin typeface="+mn-lt"/>
                          <a:ea typeface="+mn-ea"/>
                          <a:cs typeface="+mn-cs"/>
                        </a:rPr>
                        <a:t> issued for new applications within predetermined timeline</a:t>
                      </a:r>
                      <a:endParaRPr lang="en-ZA" sz="1000" b="1" dirty="0"/>
                    </a:p>
                  </a:txBody>
                  <a:tcPr/>
                </a:tc>
                <a:tc>
                  <a:txBody>
                    <a:bodyPr/>
                    <a:lstStyle/>
                    <a:p>
                      <a:pPr algn="l">
                        <a:lnSpc>
                          <a:spcPct val="110000"/>
                        </a:lnSpc>
                        <a:tabLst>
                          <a:tab pos="190500" algn="l"/>
                        </a:tabLst>
                      </a:pPr>
                      <a:r>
                        <a:rPr lang="en-GB" sz="1000" b="0" dirty="0">
                          <a:solidFill>
                            <a:schemeClr val="tx1"/>
                          </a:solidFill>
                          <a:effectLst/>
                          <a:latin typeface="Calibri" panose="020F0502020204030204" pitchFamily="34" charset="0"/>
                          <a:ea typeface="Times New Roman" panose="02020603050405020304" pitchFamily="18" charset="0"/>
                        </a:rPr>
                        <a:t>Out of the 39 new GMP licence </a:t>
                      </a:r>
                      <a:r>
                        <a:rPr lang="en-ZA" sz="1000" b="0" dirty="0">
                          <a:solidFill>
                            <a:schemeClr val="tx1"/>
                          </a:solidFill>
                          <a:effectLst/>
                          <a:latin typeface="Times New Roman" panose="02020603050405020304" pitchFamily="18" charset="0"/>
                          <a:ea typeface="Times New Roman" panose="02020603050405020304" pitchFamily="18" charset="0"/>
                        </a:rPr>
                        <a:t> </a:t>
                      </a:r>
                      <a:r>
                        <a:rPr lang="en-GB" sz="1000" b="0" dirty="0">
                          <a:solidFill>
                            <a:schemeClr val="tx1"/>
                          </a:solidFill>
                          <a:effectLst/>
                          <a:latin typeface="Calibri" panose="020F0502020204030204" pitchFamily="34" charset="0"/>
                          <a:ea typeface="Times New Roman" panose="02020603050405020304" pitchFamily="18" charset="0"/>
                        </a:rPr>
                        <a:t>applications </a:t>
                      </a:r>
                      <a:r>
                        <a:rPr lang="en-ZA" sz="1000" b="0" dirty="0">
                          <a:solidFill>
                            <a:schemeClr val="tx1"/>
                          </a:solidFill>
                          <a:effectLst/>
                          <a:latin typeface="Times New Roman" panose="02020603050405020304" pitchFamily="18" charset="0"/>
                          <a:ea typeface="Times New Roman" panose="02020603050405020304" pitchFamily="18" charset="0"/>
                        </a:rPr>
                        <a:t> </a:t>
                      </a:r>
                      <a:r>
                        <a:rPr lang="en-GB" sz="1000" b="0" dirty="0">
                          <a:solidFill>
                            <a:schemeClr val="tx1"/>
                          </a:solidFill>
                          <a:effectLst/>
                          <a:latin typeface="Calibri" panose="020F0502020204030204" pitchFamily="34" charset="0"/>
                          <a:ea typeface="Times New Roman" panose="02020603050405020304" pitchFamily="18" charset="0"/>
                        </a:rPr>
                        <a:t>received, 29 </a:t>
                      </a:r>
                      <a:r>
                        <a:rPr lang="en-ZA" sz="1000" b="0" dirty="0">
                          <a:solidFill>
                            <a:schemeClr val="tx1"/>
                          </a:solidFill>
                          <a:effectLst/>
                          <a:latin typeface="Times New Roman" panose="02020603050405020304" pitchFamily="18" charset="0"/>
                          <a:ea typeface="Times New Roman" panose="02020603050405020304" pitchFamily="18" charset="0"/>
                        </a:rPr>
                        <a:t> </a:t>
                      </a:r>
                      <a:r>
                        <a:rPr lang="en-GB" sz="1000" b="0" dirty="0">
                          <a:solidFill>
                            <a:schemeClr val="tx1"/>
                          </a:solidFill>
                          <a:effectLst/>
                          <a:latin typeface="Calibri" panose="020F0502020204030204" pitchFamily="34" charset="0"/>
                          <a:ea typeface="Times New Roman" panose="02020603050405020304" pitchFamily="18" charset="0"/>
                        </a:rPr>
                        <a:t>(74%) new GMP </a:t>
                      </a:r>
                      <a:r>
                        <a:rPr lang="en-ZA" sz="1000" b="0" dirty="0">
                          <a:solidFill>
                            <a:schemeClr val="tx1"/>
                          </a:solidFill>
                          <a:effectLst/>
                          <a:latin typeface="Times New Roman" panose="02020603050405020304" pitchFamily="18" charset="0"/>
                          <a:ea typeface="Times New Roman" panose="02020603050405020304" pitchFamily="18" charset="0"/>
                        </a:rPr>
                        <a:t> </a:t>
                      </a:r>
                      <a:r>
                        <a:rPr lang="en-GB" sz="1000" b="0" dirty="0">
                          <a:solidFill>
                            <a:schemeClr val="tx1"/>
                          </a:solidFill>
                          <a:effectLst/>
                          <a:latin typeface="Calibri" panose="020F0502020204030204" pitchFamily="34" charset="0"/>
                          <a:ea typeface="Times New Roman" panose="02020603050405020304" pitchFamily="18" charset="0"/>
                        </a:rPr>
                        <a:t>licenses were issued</a:t>
                      </a:r>
                      <a:endParaRPr lang="en-ZA" sz="1000" b="0" dirty="0">
                        <a:solidFill>
                          <a:schemeClr val="tx1"/>
                        </a:solidFill>
                        <a:effectLst/>
                        <a:latin typeface="Times New Roman" panose="02020603050405020304" pitchFamily="18" charset="0"/>
                        <a:ea typeface="Times New Roman" panose="02020603050405020304" pitchFamily="18" charset="0"/>
                      </a:endParaRPr>
                    </a:p>
                    <a:p>
                      <a:pPr algn="l">
                        <a:lnSpc>
                          <a:spcPct val="110000"/>
                        </a:lnSpc>
                        <a:tabLst>
                          <a:tab pos="190500" algn="l"/>
                        </a:tabLst>
                      </a:pPr>
                      <a:r>
                        <a:rPr lang="en-GB" sz="1000" b="0" dirty="0">
                          <a:solidFill>
                            <a:schemeClr val="tx1"/>
                          </a:solidFill>
                          <a:effectLst/>
                          <a:latin typeface="Calibri" panose="020F0502020204030204" pitchFamily="34" charset="0"/>
                          <a:ea typeface="Times New Roman" panose="02020603050405020304" pitchFamily="18" charset="0"/>
                        </a:rPr>
                        <a:t> </a:t>
                      </a:r>
                      <a:endParaRPr lang="en-ZA" sz="1000" b="0" dirty="0">
                        <a:solidFill>
                          <a:schemeClr val="tx1"/>
                        </a:solidFill>
                        <a:effectLst/>
                        <a:latin typeface="Times New Roman" panose="02020603050405020304" pitchFamily="18" charset="0"/>
                        <a:ea typeface="Times New Roman" panose="02020603050405020304" pitchFamily="18" charset="0"/>
                      </a:endParaRPr>
                    </a:p>
                    <a:p>
                      <a:pPr algn="l">
                        <a:lnSpc>
                          <a:spcPct val="110000"/>
                        </a:lnSpc>
                        <a:tabLst>
                          <a:tab pos="190500" algn="l"/>
                        </a:tabLst>
                      </a:pPr>
                      <a:r>
                        <a:rPr lang="en-GB" sz="1000" b="0" dirty="0">
                          <a:solidFill>
                            <a:schemeClr val="tx1"/>
                          </a:solidFill>
                          <a:effectLst/>
                          <a:latin typeface="Calibri" panose="020F0502020204030204" pitchFamily="34" charset="0"/>
                          <a:ea typeface="Times New Roman" panose="02020603050405020304" pitchFamily="18" charset="0"/>
                        </a:rPr>
                        <a:t>Out of the 29 new GMP licenses issued, 17 (59%) were issued within 125 working days</a:t>
                      </a:r>
                      <a:endParaRPr lang="en-ZA"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accent3"/>
                    </a:solidFill>
                  </a:tcPr>
                </a:tc>
                <a:tc>
                  <a:txBody>
                    <a:bodyPr/>
                    <a:lstStyle/>
                    <a:p>
                      <a:pPr algn="l">
                        <a:lnSpc>
                          <a:spcPct val="110000"/>
                        </a:lnSpc>
                        <a:tabLst>
                          <a:tab pos="190500" algn="l"/>
                          <a:tab pos="540385" algn="l"/>
                        </a:tabLst>
                      </a:pPr>
                      <a:r>
                        <a:rPr lang="en-ZA"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+18%</a:t>
                      </a:r>
                      <a:endParaRPr lang="en-ZA" sz="1000" b="0" dirty="0">
                        <a:solidFill>
                          <a:schemeClr val="tx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algn="l">
                        <a:lnSpc>
                          <a:spcPct val="110000"/>
                        </a:lnSpc>
                        <a:tabLst>
                          <a:tab pos="190500" algn="l"/>
                          <a:tab pos="540385" algn="l"/>
                        </a:tabLst>
                      </a:pPr>
                      <a:r>
                        <a:rPr lang="en-ZA"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Some of the licenses issued were </a:t>
                      </a:r>
                      <a:r>
                        <a:rPr lang="en-ZA" sz="1000" b="0" dirty="0" err="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handrub</a:t>
                      </a:r>
                      <a:r>
                        <a:rPr lang="en-ZA"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applications, which required a desktop review therefore shortening the timeframe required </a:t>
                      </a:r>
                      <a:r>
                        <a:rPr lang="en-ZA" sz="1000" b="0" dirty="0">
                          <a:solidFill>
                            <a:schemeClr val="tx1"/>
                          </a:solidFill>
                          <a:effectLst/>
                          <a:latin typeface="Arial" panose="020B0604020202020204" pitchFamily="34" charset="0"/>
                          <a:ea typeface="MS Mincho" panose="02020609040205080304" pitchFamily="49" charset="-128"/>
                          <a:cs typeface="Times New Roman" panose="02020603050405020304" pitchFamily="18" charset="0"/>
                        </a:rPr>
                        <a:t> </a:t>
                      </a:r>
                      <a:r>
                        <a:rPr lang="en-ZA"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for finalisation</a:t>
                      </a:r>
                      <a:endParaRPr lang="en-ZA" sz="1000" b="0" dirty="0">
                        <a:solidFill>
                          <a:schemeClr val="tx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545545211"/>
                  </a:ext>
                </a:extLst>
              </a:tr>
            </a:tbl>
          </a:graphicData>
        </a:graphic>
      </p:graphicFrame>
      <p:sp>
        <p:nvSpPr>
          <p:cNvPr id="7" name="Title 1">
            <a:extLst>
              <a:ext uri="{FF2B5EF4-FFF2-40B4-BE49-F238E27FC236}">
                <a16:creationId xmlns:a16="http://schemas.microsoft.com/office/drawing/2014/main" id="{5E5BF6AB-C7F5-44E6-910B-26E8AF531DEF}"/>
              </a:ext>
            </a:extLst>
          </p:cNvPr>
          <p:cNvSpPr>
            <a:spLocks noGrp="1"/>
          </p:cNvSpPr>
          <p:nvPr>
            <p:ph type="title"/>
          </p:nvPr>
        </p:nvSpPr>
        <p:spPr>
          <a:xfrm>
            <a:off x="0" y="0"/>
            <a:ext cx="7211144" cy="857250"/>
          </a:xfrm>
        </p:spPr>
        <p:txBody>
          <a:bodyPr>
            <a:normAutofit/>
          </a:bodyPr>
          <a:lstStyle/>
          <a:p>
            <a:r>
              <a:rPr lang="en-ZA" dirty="0">
                <a:solidFill>
                  <a:srgbClr val="0077A0"/>
                </a:solidFill>
              </a:rPr>
              <a:t>P2: HEALTH PRODUCT AUTHORISATION (3)</a:t>
            </a:r>
            <a:endParaRPr lang="en-ZA" dirty="0"/>
          </a:p>
        </p:txBody>
      </p:sp>
      <p:sp>
        <p:nvSpPr>
          <p:cNvPr id="5" name="Slide Number Placeholder 3">
            <a:extLst>
              <a:ext uri="{FF2B5EF4-FFF2-40B4-BE49-F238E27FC236}">
                <a16:creationId xmlns:a16="http://schemas.microsoft.com/office/drawing/2014/main" id="{2D2A6FFA-D097-4A8B-A184-7C88A1D7CA63}"/>
              </a:ext>
            </a:extLst>
          </p:cNvPr>
          <p:cNvSpPr txBox="1">
            <a:spLocks/>
          </p:cNvSpPr>
          <p:nvPr/>
        </p:nvSpPr>
        <p:spPr>
          <a:xfrm>
            <a:off x="8748464" y="4876006"/>
            <a:ext cx="341548" cy="4572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A76F7FF0-B3C9-4CE1-A4E6-3504C4009A4E}" type="slidenum">
              <a:rPr lang="en-US" altLang="en-US" sz="1000" smtClean="0"/>
              <a:pPr>
                <a:defRPr/>
              </a:pPr>
              <a:t>16</a:t>
            </a:fld>
            <a:endParaRPr lang="en-US" altLang="en-US" sz="1000" dirty="0"/>
          </a:p>
        </p:txBody>
      </p:sp>
    </p:spTree>
    <p:extLst>
      <p:ext uri="{BB962C8B-B14F-4D97-AF65-F5344CB8AC3E}">
        <p14:creationId xmlns:p14="http://schemas.microsoft.com/office/powerpoint/2010/main" val="42683895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solidFill>
                  <a:srgbClr val="0077A0"/>
                </a:solidFill>
              </a:rPr>
              <a:t>PROGRAMME 3: INSPECTORATE AND REGULATORY COMPLIANCE: CONTEXT</a:t>
            </a:r>
          </a:p>
        </p:txBody>
      </p:sp>
      <p:sp>
        <p:nvSpPr>
          <p:cNvPr id="6" name="Freeform 5"/>
          <p:cNvSpPr/>
          <p:nvPr/>
        </p:nvSpPr>
        <p:spPr>
          <a:xfrm>
            <a:off x="888801" y="1200451"/>
            <a:ext cx="6265985" cy="1488287"/>
          </a:xfrm>
          <a:custGeom>
            <a:avLst/>
            <a:gdLst>
              <a:gd name="connsiteX0" fmla="*/ 0 w 6265985"/>
              <a:gd name="connsiteY0" fmla="*/ 148829 h 1488287"/>
              <a:gd name="connsiteX1" fmla="*/ 148829 w 6265985"/>
              <a:gd name="connsiteY1" fmla="*/ 0 h 1488287"/>
              <a:gd name="connsiteX2" fmla="*/ 6117156 w 6265985"/>
              <a:gd name="connsiteY2" fmla="*/ 0 h 1488287"/>
              <a:gd name="connsiteX3" fmla="*/ 6265985 w 6265985"/>
              <a:gd name="connsiteY3" fmla="*/ 148829 h 1488287"/>
              <a:gd name="connsiteX4" fmla="*/ 6265985 w 6265985"/>
              <a:gd name="connsiteY4" fmla="*/ 1339458 h 1488287"/>
              <a:gd name="connsiteX5" fmla="*/ 6117156 w 6265985"/>
              <a:gd name="connsiteY5" fmla="*/ 1488287 h 1488287"/>
              <a:gd name="connsiteX6" fmla="*/ 148829 w 6265985"/>
              <a:gd name="connsiteY6" fmla="*/ 1488287 h 1488287"/>
              <a:gd name="connsiteX7" fmla="*/ 0 w 6265985"/>
              <a:gd name="connsiteY7" fmla="*/ 1339458 h 1488287"/>
              <a:gd name="connsiteX8" fmla="*/ 0 w 6265985"/>
              <a:gd name="connsiteY8" fmla="*/ 148829 h 1488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65985" h="1488287">
                <a:moveTo>
                  <a:pt x="0" y="148829"/>
                </a:moveTo>
                <a:cubicBezTo>
                  <a:pt x="0" y="66633"/>
                  <a:pt x="66633" y="0"/>
                  <a:pt x="148829" y="0"/>
                </a:cubicBezTo>
                <a:lnTo>
                  <a:pt x="6117156" y="0"/>
                </a:lnTo>
                <a:cubicBezTo>
                  <a:pt x="6199352" y="0"/>
                  <a:pt x="6265985" y="66633"/>
                  <a:pt x="6265985" y="148829"/>
                </a:cubicBezTo>
                <a:lnTo>
                  <a:pt x="6265985" y="1339458"/>
                </a:lnTo>
                <a:cubicBezTo>
                  <a:pt x="6265985" y="1421654"/>
                  <a:pt x="6199352" y="1488287"/>
                  <a:pt x="6117156" y="1488287"/>
                </a:cubicBezTo>
                <a:lnTo>
                  <a:pt x="148829" y="1488287"/>
                </a:lnTo>
                <a:cubicBezTo>
                  <a:pt x="66633" y="1488287"/>
                  <a:pt x="0" y="1421654"/>
                  <a:pt x="0" y="1339458"/>
                </a:cubicBezTo>
                <a:lnTo>
                  <a:pt x="0" y="148829"/>
                </a:lnTo>
                <a:close/>
              </a:path>
            </a:pathLst>
          </a:custGeom>
          <a:solidFill>
            <a:schemeClr val="accent5">
              <a:lumMod val="75000"/>
            </a:schemeClr>
          </a:solidFill>
          <a:ln>
            <a:noFill/>
          </a:ln>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rgbClr r="0" g="0" b="0"/>
          </a:fillRef>
          <a:effectRef idx="1">
            <a:schemeClr val="accent1">
              <a:alpha val="80000"/>
              <a:hueOff val="0"/>
              <a:satOff val="0"/>
              <a:lumOff val="0"/>
              <a:alphaOff val="0"/>
            </a:schemeClr>
          </a:effectRef>
          <a:fontRef idx="minor">
            <a:schemeClr val="lt1"/>
          </a:fontRef>
        </p:style>
        <p:txBody>
          <a:bodyPr spcFirstLastPara="0" vert="horz" wrap="square" lIns="112170" tIns="112170" rIns="112170" bIns="112170" numCol="1" spcCol="1270" anchor="ctr" anchorCtr="0">
            <a:noAutofit/>
          </a:bodyPr>
          <a:lstStyle/>
          <a:p>
            <a:pPr lvl="0" algn="ctr" defTabSz="800100">
              <a:lnSpc>
                <a:spcPct val="90000"/>
              </a:lnSpc>
              <a:spcBef>
                <a:spcPct val="0"/>
              </a:spcBef>
              <a:spcAft>
                <a:spcPct val="35000"/>
              </a:spcAft>
            </a:pPr>
            <a:r>
              <a:rPr lang="en-ZA" sz="1800" b="1" kern="1200" dirty="0"/>
              <a:t>To ensure public access to safe health products through inspections and regulatory compliance. The focus of this programme includes assessment of site compliance, with </a:t>
            </a:r>
            <a:r>
              <a:rPr lang="en-ZA" b="1" dirty="0"/>
              <a:t>g</a:t>
            </a:r>
            <a:r>
              <a:rPr lang="en-ZA" sz="1800" b="1" kern="1200" dirty="0"/>
              <a:t>ood regulatory and vigilance practices, including</a:t>
            </a:r>
            <a:r>
              <a:rPr lang="en-ZA" sz="1400" b="1" kern="1200" dirty="0"/>
              <a:t>:</a:t>
            </a:r>
            <a:endParaRPr lang="en-US" sz="1400" b="1" kern="1200" dirty="0"/>
          </a:p>
        </p:txBody>
      </p:sp>
      <p:sp>
        <p:nvSpPr>
          <p:cNvPr id="7" name="Freeform 6"/>
          <p:cNvSpPr/>
          <p:nvPr/>
        </p:nvSpPr>
        <p:spPr>
          <a:xfrm>
            <a:off x="929794" y="2825961"/>
            <a:ext cx="976010" cy="1488287"/>
          </a:xfrm>
          <a:custGeom>
            <a:avLst/>
            <a:gdLst>
              <a:gd name="connsiteX0" fmla="*/ 0 w 976010"/>
              <a:gd name="connsiteY0" fmla="*/ 97601 h 1488287"/>
              <a:gd name="connsiteX1" fmla="*/ 97601 w 976010"/>
              <a:gd name="connsiteY1" fmla="*/ 0 h 1488287"/>
              <a:gd name="connsiteX2" fmla="*/ 878409 w 976010"/>
              <a:gd name="connsiteY2" fmla="*/ 0 h 1488287"/>
              <a:gd name="connsiteX3" fmla="*/ 976010 w 976010"/>
              <a:gd name="connsiteY3" fmla="*/ 97601 h 1488287"/>
              <a:gd name="connsiteX4" fmla="*/ 976010 w 976010"/>
              <a:gd name="connsiteY4" fmla="*/ 1390686 h 1488287"/>
              <a:gd name="connsiteX5" fmla="*/ 878409 w 976010"/>
              <a:gd name="connsiteY5" fmla="*/ 1488287 h 1488287"/>
              <a:gd name="connsiteX6" fmla="*/ 97601 w 976010"/>
              <a:gd name="connsiteY6" fmla="*/ 1488287 h 1488287"/>
              <a:gd name="connsiteX7" fmla="*/ 0 w 976010"/>
              <a:gd name="connsiteY7" fmla="*/ 1390686 h 1488287"/>
              <a:gd name="connsiteX8" fmla="*/ 0 w 976010"/>
              <a:gd name="connsiteY8" fmla="*/ 97601 h 1488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76010" h="1488287">
                <a:moveTo>
                  <a:pt x="0" y="97601"/>
                </a:moveTo>
                <a:cubicBezTo>
                  <a:pt x="0" y="43697"/>
                  <a:pt x="43697" y="0"/>
                  <a:pt x="97601" y="0"/>
                </a:cubicBezTo>
                <a:lnTo>
                  <a:pt x="878409" y="0"/>
                </a:lnTo>
                <a:cubicBezTo>
                  <a:pt x="932313" y="0"/>
                  <a:pt x="976010" y="43697"/>
                  <a:pt x="976010" y="97601"/>
                </a:cubicBezTo>
                <a:lnTo>
                  <a:pt x="976010" y="1390686"/>
                </a:lnTo>
                <a:cubicBezTo>
                  <a:pt x="976010" y="1444590"/>
                  <a:pt x="932313" y="1488287"/>
                  <a:pt x="878409" y="1488287"/>
                </a:cubicBezTo>
                <a:lnTo>
                  <a:pt x="97601" y="1488287"/>
                </a:lnTo>
                <a:cubicBezTo>
                  <a:pt x="43697" y="1488287"/>
                  <a:pt x="0" y="1444590"/>
                  <a:pt x="0" y="1390686"/>
                </a:cubicBezTo>
                <a:lnTo>
                  <a:pt x="0" y="97601"/>
                </a:lnTo>
                <a:close/>
              </a:path>
            </a:pathLst>
          </a:custGeom>
          <a:solidFill>
            <a:srgbClr val="0077A0"/>
          </a:solidFill>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rgbClr r="0" g="0" b="0"/>
          </a:fillRef>
          <a:effectRef idx="1">
            <a:schemeClr val="accent1">
              <a:alpha val="70000"/>
              <a:hueOff val="0"/>
              <a:satOff val="0"/>
              <a:lumOff val="0"/>
              <a:alphaOff val="0"/>
            </a:schemeClr>
          </a:effectRef>
          <a:fontRef idx="minor">
            <a:schemeClr val="lt1"/>
          </a:fontRef>
        </p:style>
        <p:txBody>
          <a:bodyPr spcFirstLastPara="0" vert="horz" wrap="square" lIns="81926" tIns="81926" rIns="81926" bIns="81926" numCol="1" spcCol="1270" anchor="ctr" anchorCtr="0">
            <a:noAutofit/>
          </a:bodyPr>
          <a:lstStyle/>
          <a:p>
            <a:pPr lvl="0" algn="ctr" defTabSz="622300">
              <a:lnSpc>
                <a:spcPct val="90000"/>
              </a:lnSpc>
              <a:spcBef>
                <a:spcPct val="0"/>
              </a:spcBef>
              <a:spcAft>
                <a:spcPct val="35000"/>
              </a:spcAft>
            </a:pPr>
            <a:r>
              <a:rPr lang="en-ZA" sz="1200" b="1" kern="1200" dirty="0"/>
              <a:t>Good </a:t>
            </a:r>
            <a:r>
              <a:rPr lang="en-ZA" sz="1200" b="1" kern="1200" dirty="0" err="1"/>
              <a:t>Manufactu</a:t>
            </a:r>
            <a:r>
              <a:rPr lang="en-ZA" sz="1200" b="1" kern="1200" dirty="0"/>
              <a:t>-ring Practice (GMP)</a:t>
            </a:r>
          </a:p>
        </p:txBody>
      </p:sp>
      <p:sp>
        <p:nvSpPr>
          <p:cNvPr id="8" name="Freeform 7"/>
          <p:cNvSpPr/>
          <p:nvPr/>
        </p:nvSpPr>
        <p:spPr>
          <a:xfrm>
            <a:off x="1987789" y="2825961"/>
            <a:ext cx="976010" cy="1488287"/>
          </a:xfrm>
          <a:custGeom>
            <a:avLst/>
            <a:gdLst>
              <a:gd name="connsiteX0" fmla="*/ 0 w 976010"/>
              <a:gd name="connsiteY0" fmla="*/ 97601 h 1488287"/>
              <a:gd name="connsiteX1" fmla="*/ 97601 w 976010"/>
              <a:gd name="connsiteY1" fmla="*/ 0 h 1488287"/>
              <a:gd name="connsiteX2" fmla="*/ 878409 w 976010"/>
              <a:gd name="connsiteY2" fmla="*/ 0 h 1488287"/>
              <a:gd name="connsiteX3" fmla="*/ 976010 w 976010"/>
              <a:gd name="connsiteY3" fmla="*/ 97601 h 1488287"/>
              <a:gd name="connsiteX4" fmla="*/ 976010 w 976010"/>
              <a:gd name="connsiteY4" fmla="*/ 1390686 h 1488287"/>
              <a:gd name="connsiteX5" fmla="*/ 878409 w 976010"/>
              <a:gd name="connsiteY5" fmla="*/ 1488287 h 1488287"/>
              <a:gd name="connsiteX6" fmla="*/ 97601 w 976010"/>
              <a:gd name="connsiteY6" fmla="*/ 1488287 h 1488287"/>
              <a:gd name="connsiteX7" fmla="*/ 0 w 976010"/>
              <a:gd name="connsiteY7" fmla="*/ 1390686 h 1488287"/>
              <a:gd name="connsiteX8" fmla="*/ 0 w 976010"/>
              <a:gd name="connsiteY8" fmla="*/ 97601 h 1488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76010" h="1488287">
                <a:moveTo>
                  <a:pt x="0" y="97601"/>
                </a:moveTo>
                <a:cubicBezTo>
                  <a:pt x="0" y="43697"/>
                  <a:pt x="43697" y="0"/>
                  <a:pt x="97601" y="0"/>
                </a:cubicBezTo>
                <a:lnTo>
                  <a:pt x="878409" y="0"/>
                </a:lnTo>
                <a:cubicBezTo>
                  <a:pt x="932313" y="0"/>
                  <a:pt x="976010" y="43697"/>
                  <a:pt x="976010" y="97601"/>
                </a:cubicBezTo>
                <a:lnTo>
                  <a:pt x="976010" y="1390686"/>
                </a:lnTo>
                <a:cubicBezTo>
                  <a:pt x="976010" y="1444590"/>
                  <a:pt x="932313" y="1488287"/>
                  <a:pt x="878409" y="1488287"/>
                </a:cubicBezTo>
                <a:lnTo>
                  <a:pt x="97601" y="1488287"/>
                </a:lnTo>
                <a:cubicBezTo>
                  <a:pt x="43697" y="1488287"/>
                  <a:pt x="0" y="1444590"/>
                  <a:pt x="0" y="1390686"/>
                </a:cubicBezTo>
                <a:lnTo>
                  <a:pt x="0" y="97601"/>
                </a:lnTo>
                <a:close/>
              </a:path>
            </a:pathLst>
          </a:custGeom>
          <a:solidFill>
            <a:srgbClr val="0077A0"/>
          </a:solidFill>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rgbClr r="0" g="0" b="0"/>
          </a:fillRef>
          <a:effectRef idx="1">
            <a:schemeClr val="accent1">
              <a:alpha val="70000"/>
              <a:hueOff val="0"/>
              <a:satOff val="0"/>
              <a:lumOff val="0"/>
              <a:alphaOff val="0"/>
            </a:schemeClr>
          </a:effectRef>
          <a:fontRef idx="minor">
            <a:schemeClr val="lt1"/>
          </a:fontRef>
        </p:style>
        <p:txBody>
          <a:bodyPr spcFirstLastPara="0" vert="horz" wrap="square" lIns="81926" tIns="81926" rIns="81926" bIns="81926" numCol="1" spcCol="1270" anchor="ctr" anchorCtr="0">
            <a:noAutofit/>
          </a:bodyPr>
          <a:lstStyle/>
          <a:p>
            <a:pPr lvl="0" algn="ctr" defTabSz="622300">
              <a:lnSpc>
                <a:spcPct val="90000"/>
              </a:lnSpc>
              <a:spcBef>
                <a:spcPct val="0"/>
              </a:spcBef>
              <a:spcAft>
                <a:spcPct val="35000"/>
              </a:spcAft>
            </a:pPr>
            <a:r>
              <a:rPr lang="en-ZA" sz="1200" b="1" kern="1200" dirty="0"/>
              <a:t>Good Clinical Practice </a:t>
            </a:r>
          </a:p>
          <a:p>
            <a:pPr lvl="0" algn="ctr" defTabSz="622300">
              <a:lnSpc>
                <a:spcPct val="90000"/>
              </a:lnSpc>
              <a:spcBef>
                <a:spcPct val="0"/>
              </a:spcBef>
              <a:spcAft>
                <a:spcPct val="35000"/>
              </a:spcAft>
            </a:pPr>
            <a:r>
              <a:rPr lang="en-ZA" sz="1200" b="1" kern="1200" dirty="0"/>
              <a:t>(GCP)</a:t>
            </a:r>
          </a:p>
        </p:txBody>
      </p:sp>
      <p:sp>
        <p:nvSpPr>
          <p:cNvPr id="9" name="Freeform 8"/>
          <p:cNvSpPr/>
          <p:nvPr/>
        </p:nvSpPr>
        <p:spPr>
          <a:xfrm>
            <a:off x="3045784" y="2825961"/>
            <a:ext cx="976010" cy="1488287"/>
          </a:xfrm>
          <a:custGeom>
            <a:avLst/>
            <a:gdLst>
              <a:gd name="connsiteX0" fmla="*/ 0 w 976010"/>
              <a:gd name="connsiteY0" fmla="*/ 97601 h 1488287"/>
              <a:gd name="connsiteX1" fmla="*/ 97601 w 976010"/>
              <a:gd name="connsiteY1" fmla="*/ 0 h 1488287"/>
              <a:gd name="connsiteX2" fmla="*/ 878409 w 976010"/>
              <a:gd name="connsiteY2" fmla="*/ 0 h 1488287"/>
              <a:gd name="connsiteX3" fmla="*/ 976010 w 976010"/>
              <a:gd name="connsiteY3" fmla="*/ 97601 h 1488287"/>
              <a:gd name="connsiteX4" fmla="*/ 976010 w 976010"/>
              <a:gd name="connsiteY4" fmla="*/ 1390686 h 1488287"/>
              <a:gd name="connsiteX5" fmla="*/ 878409 w 976010"/>
              <a:gd name="connsiteY5" fmla="*/ 1488287 h 1488287"/>
              <a:gd name="connsiteX6" fmla="*/ 97601 w 976010"/>
              <a:gd name="connsiteY6" fmla="*/ 1488287 h 1488287"/>
              <a:gd name="connsiteX7" fmla="*/ 0 w 976010"/>
              <a:gd name="connsiteY7" fmla="*/ 1390686 h 1488287"/>
              <a:gd name="connsiteX8" fmla="*/ 0 w 976010"/>
              <a:gd name="connsiteY8" fmla="*/ 97601 h 1488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76010" h="1488287">
                <a:moveTo>
                  <a:pt x="0" y="97601"/>
                </a:moveTo>
                <a:cubicBezTo>
                  <a:pt x="0" y="43697"/>
                  <a:pt x="43697" y="0"/>
                  <a:pt x="97601" y="0"/>
                </a:cubicBezTo>
                <a:lnTo>
                  <a:pt x="878409" y="0"/>
                </a:lnTo>
                <a:cubicBezTo>
                  <a:pt x="932313" y="0"/>
                  <a:pt x="976010" y="43697"/>
                  <a:pt x="976010" y="97601"/>
                </a:cubicBezTo>
                <a:lnTo>
                  <a:pt x="976010" y="1390686"/>
                </a:lnTo>
                <a:cubicBezTo>
                  <a:pt x="976010" y="1444590"/>
                  <a:pt x="932313" y="1488287"/>
                  <a:pt x="878409" y="1488287"/>
                </a:cubicBezTo>
                <a:lnTo>
                  <a:pt x="97601" y="1488287"/>
                </a:lnTo>
                <a:cubicBezTo>
                  <a:pt x="43697" y="1488287"/>
                  <a:pt x="0" y="1444590"/>
                  <a:pt x="0" y="1390686"/>
                </a:cubicBezTo>
                <a:lnTo>
                  <a:pt x="0" y="97601"/>
                </a:lnTo>
                <a:close/>
              </a:path>
            </a:pathLst>
          </a:custGeom>
          <a:solidFill>
            <a:srgbClr val="0077A0"/>
          </a:solidFill>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rgbClr r="0" g="0" b="0"/>
          </a:fillRef>
          <a:effectRef idx="1">
            <a:schemeClr val="accent1">
              <a:alpha val="70000"/>
              <a:hueOff val="0"/>
              <a:satOff val="0"/>
              <a:lumOff val="0"/>
              <a:alphaOff val="0"/>
            </a:schemeClr>
          </a:effectRef>
          <a:fontRef idx="minor">
            <a:schemeClr val="lt1"/>
          </a:fontRef>
        </p:style>
        <p:txBody>
          <a:bodyPr spcFirstLastPara="0" vert="horz" wrap="square" lIns="81926" tIns="81926" rIns="81926" bIns="81926" numCol="1" spcCol="1270" anchor="ctr" anchorCtr="0">
            <a:noAutofit/>
          </a:bodyPr>
          <a:lstStyle/>
          <a:p>
            <a:pPr lvl="0" algn="ctr" defTabSz="622300">
              <a:lnSpc>
                <a:spcPct val="90000"/>
              </a:lnSpc>
              <a:spcBef>
                <a:spcPct val="0"/>
              </a:spcBef>
              <a:spcAft>
                <a:spcPct val="35000"/>
              </a:spcAft>
            </a:pPr>
            <a:r>
              <a:rPr lang="en-ZA" sz="1200" b="1" kern="1200" dirty="0"/>
              <a:t>Good Warehouse Practice (GWP)</a:t>
            </a:r>
          </a:p>
        </p:txBody>
      </p:sp>
      <p:sp>
        <p:nvSpPr>
          <p:cNvPr id="10" name="Freeform 9"/>
          <p:cNvSpPr/>
          <p:nvPr/>
        </p:nvSpPr>
        <p:spPr>
          <a:xfrm>
            <a:off x="4103779" y="2825961"/>
            <a:ext cx="976010" cy="1488287"/>
          </a:xfrm>
          <a:custGeom>
            <a:avLst/>
            <a:gdLst>
              <a:gd name="connsiteX0" fmla="*/ 0 w 976010"/>
              <a:gd name="connsiteY0" fmla="*/ 97601 h 1488287"/>
              <a:gd name="connsiteX1" fmla="*/ 97601 w 976010"/>
              <a:gd name="connsiteY1" fmla="*/ 0 h 1488287"/>
              <a:gd name="connsiteX2" fmla="*/ 878409 w 976010"/>
              <a:gd name="connsiteY2" fmla="*/ 0 h 1488287"/>
              <a:gd name="connsiteX3" fmla="*/ 976010 w 976010"/>
              <a:gd name="connsiteY3" fmla="*/ 97601 h 1488287"/>
              <a:gd name="connsiteX4" fmla="*/ 976010 w 976010"/>
              <a:gd name="connsiteY4" fmla="*/ 1390686 h 1488287"/>
              <a:gd name="connsiteX5" fmla="*/ 878409 w 976010"/>
              <a:gd name="connsiteY5" fmla="*/ 1488287 h 1488287"/>
              <a:gd name="connsiteX6" fmla="*/ 97601 w 976010"/>
              <a:gd name="connsiteY6" fmla="*/ 1488287 h 1488287"/>
              <a:gd name="connsiteX7" fmla="*/ 0 w 976010"/>
              <a:gd name="connsiteY7" fmla="*/ 1390686 h 1488287"/>
              <a:gd name="connsiteX8" fmla="*/ 0 w 976010"/>
              <a:gd name="connsiteY8" fmla="*/ 97601 h 1488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76010" h="1488287">
                <a:moveTo>
                  <a:pt x="0" y="97601"/>
                </a:moveTo>
                <a:cubicBezTo>
                  <a:pt x="0" y="43697"/>
                  <a:pt x="43697" y="0"/>
                  <a:pt x="97601" y="0"/>
                </a:cubicBezTo>
                <a:lnTo>
                  <a:pt x="878409" y="0"/>
                </a:lnTo>
                <a:cubicBezTo>
                  <a:pt x="932313" y="0"/>
                  <a:pt x="976010" y="43697"/>
                  <a:pt x="976010" y="97601"/>
                </a:cubicBezTo>
                <a:lnTo>
                  <a:pt x="976010" y="1390686"/>
                </a:lnTo>
                <a:cubicBezTo>
                  <a:pt x="976010" y="1444590"/>
                  <a:pt x="932313" y="1488287"/>
                  <a:pt x="878409" y="1488287"/>
                </a:cubicBezTo>
                <a:lnTo>
                  <a:pt x="97601" y="1488287"/>
                </a:lnTo>
                <a:cubicBezTo>
                  <a:pt x="43697" y="1488287"/>
                  <a:pt x="0" y="1444590"/>
                  <a:pt x="0" y="1390686"/>
                </a:cubicBezTo>
                <a:lnTo>
                  <a:pt x="0" y="97601"/>
                </a:lnTo>
                <a:close/>
              </a:path>
            </a:pathLst>
          </a:custGeom>
          <a:solidFill>
            <a:srgbClr val="0077A0"/>
          </a:solidFill>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rgbClr r="0" g="0" b="0"/>
          </a:fillRef>
          <a:effectRef idx="1">
            <a:schemeClr val="accent1">
              <a:alpha val="70000"/>
              <a:hueOff val="0"/>
              <a:satOff val="0"/>
              <a:lumOff val="0"/>
              <a:alphaOff val="0"/>
            </a:schemeClr>
          </a:effectRef>
          <a:fontRef idx="minor">
            <a:schemeClr val="lt1"/>
          </a:fontRef>
        </p:style>
        <p:txBody>
          <a:bodyPr spcFirstLastPara="0" vert="horz" wrap="square" lIns="81926" tIns="81926" rIns="81926" bIns="81926" numCol="1" spcCol="1270" anchor="ctr" anchorCtr="0">
            <a:noAutofit/>
          </a:bodyPr>
          <a:lstStyle/>
          <a:p>
            <a:pPr lvl="0" algn="ctr" defTabSz="622300">
              <a:lnSpc>
                <a:spcPct val="90000"/>
              </a:lnSpc>
              <a:spcBef>
                <a:spcPct val="0"/>
              </a:spcBef>
              <a:spcAft>
                <a:spcPct val="35000"/>
              </a:spcAft>
            </a:pPr>
            <a:r>
              <a:rPr lang="en-ZA" sz="1200" b="1" kern="1200" dirty="0"/>
              <a:t>Good Distribution Practice</a:t>
            </a:r>
          </a:p>
          <a:p>
            <a:pPr lvl="0" algn="ctr" defTabSz="622300">
              <a:lnSpc>
                <a:spcPct val="90000"/>
              </a:lnSpc>
              <a:spcBef>
                <a:spcPct val="0"/>
              </a:spcBef>
              <a:spcAft>
                <a:spcPct val="35000"/>
              </a:spcAft>
            </a:pPr>
            <a:r>
              <a:rPr lang="en-ZA" sz="1200" b="1" kern="1200" dirty="0"/>
              <a:t> (GDP)</a:t>
            </a:r>
          </a:p>
        </p:txBody>
      </p:sp>
      <p:sp>
        <p:nvSpPr>
          <p:cNvPr id="11" name="Freeform 10"/>
          <p:cNvSpPr/>
          <p:nvPr/>
        </p:nvSpPr>
        <p:spPr>
          <a:xfrm>
            <a:off x="5161775" y="2825961"/>
            <a:ext cx="976010" cy="1488287"/>
          </a:xfrm>
          <a:custGeom>
            <a:avLst/>
            <a:gdLst>
              <a:gd name="connsiteX0" fmla="*/ 0 w 976010"/>
              <a:gd name="connsiteY0" fmla="*/ 97601 h 1488287"/>
              <a:gd name="connsiteX1" fmla="*/ 97601 w 976010"/>
              <a:gd name="connsiteY1" fmla="*/ 0 h 1488287"/>
              <a:gd name="connsiteX2" fmla="*/ 878409 w 976010"/>
              <a:gd name="connsiteY2" fmla="*/ 0 h 1488287"/>
              <a:gd name="connsiteX3" fmla="*/ 976010 w 976010"/>
              <a:gd name="connsiteY3" fmla="*/ 97601 h 1488287"/>
              <a:gd name="connsiteX4" fmla="*/ 976010 w 976010"/>
              <a:gd name="connsiteY4" fmla="*/ 1390686 h 1488287"/>
              <a:gd name="connsiteX5" fmla="*/ 878409 w 976010"/>
              <a:gd name="connsiteY5" fmla="*/ 1488287 h 1488287"/>
              <a:gd name="connsiteX6" fmla="*/ 97601 w 976010"/>
              <a:gd name="connsiteY6" fmla="*/ 1488287 h 1488287"/>
              <a:gd name="connsiteX7" fmla="*/ 0 w 976010"/>
              <a:gd name="connsiteY7" fmla="*/ 1390686 h 1488287"/>
              <a:gd name="connsiteX8" fmla="*/ 0 w 976010"/>
              <a:gd name="connsiteY8" fmla="*/ 97601 h 1488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76010" h="1488287">
                <a:moveTo>
                  <a:pt x="0" y="97601"/>
                </a:moveTo>
                <a:cubicBezTo>
                  <a:pt x="0" y="43697"/>
                  <a:pt x="43697" y="0"/>
                  <a:pt x="97601" y="0"/>
                </a:cubicBezTo>
                <a:lnTo>
                  <a:pt x="878409" y="0"/>
                </a:lnTo>
                <a:cubicBezTo>
                  <a:pt x="932313" y="0"/>
                  <a:pt x="976010" y="43697"/>
                  <a:pt x="976010" y="97601"/>
                </a:cubicBezTo>
                <a:lnTo>
                  <a:pt x="976010" y="1390686"/>
                </a:lnTo>
                <a:cubicBezTo>
                  <a:pt x="976010" y="1444590"/>
                  <a:pt x="932313" y="1488287"/>
                  <a:pt x="878409" y="1488287"/>
                </a:cubicBezTo>
                <a:lnTo>
                  <a:pt x="97601" y="1488287"/>
                </a:lnTo>
                <a:cubicBezTo>
                  <a:pt x="43697" y="1488287"/>
                  <a:pt x="0" y="1444590"/>
                  <a:pt x="0" y="1390686"/>
                </a:cubicBezTo>
                <a:lnTo>
                  <a:pt x="0" y="97601"/>
                </a:lnTo>
                <a:close/>
              </a:path>
            </a:pathLst>
          </a:custGeom>
          <a:solidFill>
            <a:srgbClr val="0077A0"/>
          </a:solidFill>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rgbClr r="0" g="0" b="0"/>
          </a:fillRef>
          <a:effectRef idx="1">
            <a:schemeClr val="accent1">
              <a:alpha val="70000"/>
              <a:hueOff val="0"/>
              <a:satOff val="0"/>
              <a:lumOff val="0"/>
              <a:alphaOff val="0"/>
            </a:schemeClr>
          </a:effectRef>
          <a:fontRef idx="minor">
            <a:schemeClr val="lt1"/>
          </a:fontRef>
        </p:style>
        <p:txBody>
          <a:bodyPr spcFirstLastPara="0" vert="horz" wrap="square" lIns="81926" tIns="81926" rIns="81926" bIns="81926" numCol="1" spcCol="1270" anchor="ctr" anchorCtr="0">
            <a:noAutofit/>
          </a:bodyPr>
          <a:lstStyle/>
          <a:p>
            <a:pPr lvl="0" algn="ctr" defTabSz="622300">
              <a:lnSpc>
                <a:spcPct val="90000"/>
              </a:lnSpc>
              <a:spcBef>
                <a:spcPct val="0"/>
              </a:spcBef>
              <a:spcAft>
                <a:spcPct val="35000"/>
              </a:spcAft>
            </a:pPr>
            <a:r>
              <a:rPr lang="en-ZA" sz="1200" b="1" kern="1200" dirty="0"/>
              <a:t>Good Laboratory Practice</a:t>
            </a:r>
          </a:p>
          <a:p>
            <a:pPr lvl="0" algn="ctr" defTabSz="622300">
              <a:lnSpc>
                <a:spcPct val="90000"/>
              </a:lnSpc>
              <a:spcBef>
                <a:spcPct val="0"/>
              </a:spcBef>
              <a:spcAft>
                <a:spcPct val="35000"/>
              </a:spcAft>
            </a:pPr>
            <a:r>
              <a:rPr lang="en-ZA" sz="1200" b="1" kern="1200" dirty="0"/>
              <a:t> (</a:t>
            </a:r>
            <a:r>
              <a:rPr lang="en-ZA" sz="1200" b="1" kern="1200" dirty="0" err="1"/>
              <a:t>GLP</a:t>
            </a:r>
            <a:r>
              <a:rPr lang="en-ZA" sz="1200" b="1" kern="1200" dirty="0"/>
              <a:t>)</a:t>
            </a:r>
          </a:p>
        </p:txBody>
      </p:sp>
      <p:sp>
        <p:nvSpPr>
          <p:cNvPr id="12" name="Freeform 11"/>
          <p:cNvSpPr/>
          <p:nvPr/>
        </p:nvSpPr>
        <p:spPr>
          <a:xfrm>
            <a:off x="6219770" y="2825961"/>
            <a:ext cx="976010" cy="1488287"/>
          </a:xfrm>
          <a:custGeom>
            <a:avLst/>
            <a:gdLst>
              <a:gd name="connsiteX0" fmla="*/ 0 w 976010"/>
              <a:gd name="connsiteY0" fmla="*/ 97601 h 1488287"/>
              <a:gd name="connsiteX1" fmla="*/ 97601 w 976010"/>
              <a:gd name="connsiteY1" fmla="*/ 0 h 1488287"/>
              <a:gd name="connsiteX2" fmla="*/ 878409 w 976010"/>
              <a:gd name="connsiteY2" fmla="*/ 0 h 1488287"/>
              <a:gd name="connsiteX3" fmla="*/ 976010 w 976010"/>
              <a:gd name="connsiteY3" fmla="*/ 97601 h 1488287"/>
              <a:gd name="connsiteX4" fmla="*/ 976010 w 976010"/>
              <a:gd name="connsiteY4" fmla="*/ 1390686 h 1488287"/>
              <a:gd name="connsiteX5" fmla="*/ 878409 w 976010"/>
              <a:gd name="connsiteY5" fmla="*/ 1488287 h 1488287"/>
              <a:gd name="connsiteX6" fmla="*/ 97601 w 976010"/>
              <a:gd name="connsiteY6" fmla="*/ 1488287 h 1488287"/>
              <a:gd name="connsiteX7" fmla="*/ 0 w 976010"/>
              <a:gd name="connsiteY7" fmla="*/ 1390686 h 1488287"/>
              <a:gd name="connsiteX8" fmla="*/ 0 w 976010"/>
              <a:gd name="connsiteY8" fmla="*/ 97601 h 1488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76010" h="1488287">
                <a:moveTo>
                  <a:pt x="0" y="97601"/>
                </a:moveTo>
                <a:cubicBezTo>
                  <a:pt x="0" y="43697"/>
                  <a:pt x="43697" y="0"/>
                  <a:pt x="97601" y="0"/>
                </a:cubicBezTo>
                <a:lnTo>
                  <a:pt x="878409" y="0"/>
                </a:lnTo>
                <a:cubicBezTo>
                  <a:pt x="932313" y="0"/>
                  <a:pt x="976010" y="43697"/>
                  <a:pt x="976010" y="97601"/>
                </a:cubicBezTo>
                <a:lnTo>
                  <a:pt x="976010" y="1390686"/>
                </a:lnTo>
                <a:cubicBezTo>
                  <a:pt x="976010" y="1444590"/>
                  <a:pt x="932313" y="1488287"/>
                  <a:pt x="878409" y="1488287"/>
                </a:cubicBezTo>
                <a:lnTo>
                  <a:pt x="97601" y="1488287"/>
                </a:lnTo>
                <a:cubicBezTo>
                  <a:pt x="43697" y="1488287"/>
                  <a:pt x="0" y="1444590"/>
                  <a:pt x="0" y="1390686"/>
                </a:cubicBezTo>
                <a:lnTo>
                  <a:pt x="0" y="97601"/>
                </a:lnTo>
                <a:close/>
              </a:path>
            </a:pathLst>
          </a:custGeom>
          <a:solidFill>
            <a:srgbClr val="0077A0"/>
          </a:solidFill>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rgbClr r="0" g="0" b="0"/>
          </a:fillRef>
          <a:effectRef idx="1">
            <a:schemeClr val="accent1">
              <a:alpha val="70000"/>
              <a:hueOff val="0"/>
              <a:satOff val="0"/>
              <a:lumOff val="0"/>
              <a:alphaOff val="0"/>
            </a:schemeClr>
          </a:effectRef>
          <a:fontRef idx="minor">
            <a:schemeClr val="lt1"/>
          </a:fontRef>
        </p:style>
        <p:txBody>
          <a:bodyPr spcFirstLastPara="0" vert="horz" wrap="square" lIns="81926" tIns="81926" rIns="81926" bIns="81926" numCol="1" spcCol="1270" anchor="ctr" anchorCtr="0">
            <a:noAutofit/>
          </a:bodyPr>
          <a:lstStyle/>
          <a:p>
            <a:pPr lvl="0" algn="ctr" defTabSz="622300">
              <a:lnSpc>
                <a:spcPct val="90000"/>
              </a:lnSpc>
              <a:spcBef>
                <a:spcPct val="0"/>
              </a:spcBef>
              <a:spcAft>
                <a:spcPct val="35000"/>
              </a:spcAft>
            </a:pPr>
            <a:r>
              <a:rPr lang="en-ZA" sz="1200" b="1" kern="1200" dirty="0"/>
              <a:t>Good Vigilance Practice </a:t>
            </a:r>
          </a:p>
          <a:p>
            <a:pPr lvl="0" algn="ctr" defTabSz="622300">
              <a:lnSpc>
                <a:spcPct val="90000"/>
              </a:lnSpc>
              <a:spcBef>
                <a:spcPct val="0"/>
              </a:spcBef>
              <a:spcAft>
                <a:spcPct val="35000"/>
              </a:spcAft>
            </a:pPr>
            <a:r>
              <a:rPr lang="en-ZA" sz="1200" b="1" kern="1200" dirty="0"/>
              <a:t>(GVP)</a:t>
            </a:r>
          </a:p>
        </p:txBody>
      </p:sp>
      <p:sp>
        <p:nvSpPr>
          <p:cNvPr id="13" name="Slide Number Placeholder 3">
            <a:extLst>
              <a:ext uri="{FF2B5EF4-FFF2-40B4-BE49-F238E27FC236}">
                <a16:creationId xmlns:a16="http://schemas.microsoft.com/office/drawing/2014/main" id="{891DC16F-C633-4B16-A4AE-D2F49073B07B}"/>
              </a:ext>
            </a:extLst>
          </p:cNvPr>
          <p:cNvSpPr txBox="1">
            <a:spLocks/>
          </p:cNvSpPr>
          <p:nvPr/>
        </p:nvSpPr>
        <p:spPr>
          <a:xfrm>
            <a:off x="8676456" y="4876006"/>
            <a:ext cx="413556" cy="4572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A76F7FF0-B3C9-4CE1-A4E6-3504C4009A4E}" type="slidenum">
              <a:rPr lang="en-US" altLang="en-US" sz="1000" smtClean="0"/>
              <a:pPr>
                <a:defRPr/>
              </a:pPr>
              <a:t>17</a:t>
            </a:fld>
            <a:endParaRPr lang="en-US" altLang="en-US" sz="1000" dirty="0"/>
          </a:p>
        </p:txBody>
      </p:sp>
    </p:spTree>
    <p:extLst>
      <p:ext uri="{BB962C8B-B14F-4D97-AF65-F5344CB8AC3E}">
        <p14:creationId xmlns:p14="http://schemas.microsoft.com/office/powerpoint/2010/main" val="12936367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211144" cy="857250"/>
          </a:xfrm>
        </p:spPr>
        <p:txBody>
          <a:bodyPr>
            <a:normAutofit fontScale="90000"/>
          </a:bodyPr>
          <a:lstStyle/>
          <a:p>
            <a:r>
              <a:rPr lang="en-ZA" dirty="0">
                <a:solidFill>
                  <a:srgbClr val="0077A0"/>
                </a:solidFill>
              </a:rPr>
              <a:t>P3: INSPECTORATE AND REGULATORY COMPLIANCE (1)</a:t>
            </a:r>
            <a:endParaRPr lang="en-ZA" dirty="0"/>
          </a:p>
        </p:txBody>
      </p:sp>
      <p:sp>
        <p:nvSpPr>
          <p:cNvPr id="3" name="Content Placeholder 2"/>
          <p:cNvSpPr>
            <a:spLocks noGrp="1"/>
          </p:cNvSpPr>
          <p:nvPr>
            <p:ph idx="1"/>
          </p:nvPr>
        </p:nvSpPr>
        <p:spPr>
          <a:xfrm>
            <a:off x="179512" y="915566"/>
            <a:ext cx="7488832" cy="4021955"/>
          </a:xfrm>
        </p:spPr>
        <p:txBody>
          <a:bodyPr>
            <a:noAutofit/>
          </a:bodyPr>
          <a:lstStyle/>
          <a:p>
            <a:pPr>
              <a:lnSpc>
                <a:spcPct val="110000"/>
              </a:lnSpc>
              <a:spcBef>
                <a:spcPts val="0"/>
              </a:spcBef>
            </a:pPr>
            <a:r>
              <a:rPr lang="en-US" sz="1600" dirty="0">
                <a:effectLst/>
                <a:latin typeface="Calibri" panose="020F0502020204030204" pitchFamily="34" charset="0"/>
                <a:ea typeface="MS Gothic" panose="020B0609070205080204" pitchFamily="49" charset="-128"/>
                <a:cs typeface="Times New Roman" panose="02020603050405020304" pitchFamily="18" charset="0"/>
              </a:rPr>
              <a:t>Due to the lockdown restrictions, virtual inspections were introduced.</a:t>
            </a:r>
          </a:p>
          <a:p>
            <a:pPr>
              <a:lnSpc>
                <a:spcPct val="110000"/>
              </a:lnSpc>
              <a:spcBef>
                <a:spcPts val="0"/>
              </a:spcBef>
            </a:pPr>
            <a:r>
              <a:rPr lang="en-US" sz="1600" dirty="0">
                <a:effectLst/>
                <a:latin typeface="Calibri" panose="020F0502020204030204" pitchFamily="34" charset="0"/>
                <a:ea typeface="MS Gothic" panose="020B0609070205080204" pitchFamily="49" charset="-128"/>
                <a:cs typeface="Times New Roman" panose="02020603050405020304" pitchFamily="18" charset="0"/>
              </a:rPr>
              <a:t>With the ease of lockdown restrictions and the implementation of a guideline for onsite inspections, SAHPRA initiated and conducted more complex inspections.</a:t>
            </a:r>
          </a:p>
          <a:p>
            <a:pPr lvl="1">
              <a:lnSpc>
                <a:spcPct val="110000"/>
              </a:lnSpc>
              <a:spcBef>
                <a:spcPts val="0"/>
              </a:spcBef>
            </a:pPr>
            <a:r>
              <a:rPr lang="en-US" sz="1400" dirty="0">
                <a:effectLst/>
                <a:latin typeface="Calibri" panose="020F0502020204030204" pitchFamily="34" charset="0"/>
                <a:ea typeface="MS Gothic" panose="020B0609070205080204" pitchFamily="49" charset="-128"/>
                <a:cs typeface="Times New Roman" panose="02020603050405020304" pitchFamily="18" charset="0"/>
              </a:rPr>
              <a:t>The complex inspections were more time consuming.</a:t>
            </a:r>
          </a:p>
          <a:p>
            <a:pPr>
              <a:lnSpc>
                <a:spcPct val="110000"/>
              </a:lnSpc>
              <a:spcBef>
                <a:spcPts val="0"/>
              </a:spcBef>
            </a:pPr>
            <a:r>
              <a:rPr lang="en-US" sz="1600" dirty="0">
                <a:effectLst/>
                <a:latin typeface="Calibri" panose="020F0502020204030204" pitchFamily="34" charset="0"/>
                <a:ea typeface="MS Gothic" panose="020B0609070205080204" pitchFamily="49" charset="-128"/>
                <a:cs typeface="Times New Roman" panose="02020603050405020304" pitchFamily="18" charset="0"/>
              </a:rPr>
              <a:t>Continued to </a:t>
            </a:r>
            <a:r>
              <a:rPr lang="en-US" sz="1600" dirty="0" err="1">
                <a:effectLst/>
                <a:latin typeface="Calibri" panose="020F0502020204030204" pitchFamily="34" charset="0"/>
                <a:ea typeface="MS Gothic" panose="020B0609070205080204" pitchFamily="49" charset="-128"/>
                <a:cs typeface="Times New Roman" panose="02020603050405020304" pitchFamily="18" charset="0"/>
              </a:rPr>
              <a:t>prioritise</a:t>
            </a:r>
            <a:r>
              <a:rPr lang="en-US" sz="1600" dirty="0">
                <a:effectLst/>
                <a:latin typeface="Calibri" panose="020F0502020204030204" pitchFamily="34" charset="0"/>
                <a:ea typeface="MS Gothic" panose="020B0609070205080204" pitchFamily="49" charset="-128"/>
                <a:cs typeface="Times New Roman" panose="02020603050405020304" pitchFamily="18" charset="0"/>
              </a:rPr>
              <a:t> cannabis advocacy as SAHPRA is a critical stakeholder in the establishment of the Cannabis Master Plan, an initiative led by the Department of Agriculture. </a:t>
            </a:r>
          </a:p>
          <a:p>
            <a:pPr>
              <a:lnSpc>
                <a:spcPct val="110000"/>
              </a:lnSpc>
              <a:spcBef>
                <a:spcPts val="0"/>
              </a:spcBef>
            </a:pPr>
            <a:r>
              <a:rPr lang="en-US" sz="1600" dirty="0">
                <a:effectLst/>
                <a:latin typeface="Calibri" panose="020F0502020204030204" pitchFamily="34" charset="0"/>
                <a:ea typeface="MS Gothic" panose="020B0609070205080204" pitchFamily="49" charset="-128"/>
                <a:cs typeface="Times New Roman" panose="02020603050405020304" pitchFamily="18" charset="0"/>
              </a:rPr>
              <a:t>30 cannabis cultivation inspections were completed leading to the issuing of 28 </a:t>
            </a:r>
            <a:r>
              <a:rPr lang="en-US" sz="1600" dirty="0" err="1">
                <a:effectLst/>
                <a:latin typeface="Calibri" panose="020F0502020204030204" pitchFamily="34" charset="0"/>
                <a:ea typeface="MS Gothic" panose="020B0609070205080204" pitchFamily="49" charset="-128"/>
                <a:cs typeface="Times New Roman" panose="02020603050405020304" pitchFamily="18" charset="0"/>
              </a:rPr>
              <a:t>licences</a:t>
            </a:r>
            <a:r>
              <a:rPr lang="en-US" sz="1600" dirty="0">
                <a:effectLst/>
                <a:latin typeface="Calibri" panose="020F0502020204030204" pitchFamily="34" charset="0"/>
                <a:ea typeface="MS Gothic" panose="020B0609070205080204" pitchFamily="49" charset="-128"/>
                <a:cs typeface="Times New Roman" panose="02020603050405020304" pitchFamily="18" charset="0"/>
              </a:rPr>
              <a:t> to cultivate cannabis for the purposes of producing scheduled substances.</a:t>
            </a:r>
          </a:p>
          <a:p>
            <a:pPr>
              <a:lnSpc>
                <a:spcPct val="110000"/>
              </a:lnSpc>
              <a:spcBef>
                <a:spcPts val="0"/>
              </a:spcBef>
            </a:pPr>
            <a:r>
              <a:rPr lang="en-US" sz="1600" dirty="0">
                <a:effectLst/>
                <a:latin typeface="Calibri" panose="020F0502020204030204" pitchFamily="34" charset="0"/>
                <a:ea typeface="MS Gothic" panose="020B0609070205080204" pitchFamily="49" charset="-128"/>
                <a:cs typeface="Times New Roman" panose="02020603050405020304" pitchFamily="18" charset="0"/>
              </a:rPr>
              <a:t>In total, 158 </a:t>
            </a:r>
            <a:r>
              <a:rPr lang="en-US" sz="1600" dirty="0" err="1">
                <a:effectLst/>
                <a:latin typeface="Calibri" panose="020F0502020204030204" pitchFamily="34" charset="0"/>
                <a:ea typeface="MS Gothic" panose="020B0609070205080204" pitchFamily="49" charset="-128"/>
                <a:cs typeface="Times New Roman" panose="02020603050405020304" pitchFamily="18" charset="0"/>
              </a:rPr>
              <a:t>GxP</a:t>
            </a:r>
            <a:r>
              <a:rPr lang="en-US" sz="1600" dirty="0">
                <a:effectLst/>
                <a:latin typeface="Calibri" panose="020F0502020204030204" pitchFamily="34" charset="0"/>
                <a:ea typeface="MS Gothic" panose="020B0609070205080204" pitchFamily="49" charset="-128"/>
                <a:cs typeface="Times New Roman" panose="02020603050405020304" pitchFamily="18" charset="0"/>
              </a:rPr>
              <a:t> (manufacturing, clinical and </a:t>
            </a:r>
            <a:r>
              <a:rPr lang="en-US" sz="1600" dirty="0">
                <a:latin typeface="Calibri" panose="020F0502020204030204" pitchFamily="34" charset="0"/>
                <a:ea typeface="MS Gothic" panose="020B0609070205080204" pitchFamily="49" charset="-128"/>
                <a:cs typeface="Times New Roman" panose="02020603050405020304" pitchFamily="18" charset="0"/>
              </a:rPr>
              <a:t>w</a:t>
            </a:r>
            <a:r>
              <a:rPr lang="en-US" sz="1600" dirty="0">
                <a:effectLst/>
                <a:latin typeface="Calibri" panose="020F0502020204030204" pitchFamily="34" charset="0"/>
                <a:ea typeface="MS Gothic" panose="020B0609070205080204" pitchFamily="49" charset="-128"/>
                <a:cs typeface="Times New Roman" panose="02020603050405020304" pitchFamily="18" charset="0"/>
              </a:rPr>
              <a:t>holesale) inspections were conducted. </a:t>
            </a:r>
            <a:endParaRPr lang="en-ZA" sz="1600" dirty="0">
              <a:effectLst/>
              <a:latin typeface="Calibri" panose="020F0502020204030204" pitchFamily="34" charset="0"/>
              <a:ea typeface="MS Gothic" panose="020B0609070205080204" pitchFamily="49" charset="-128"/>
              <a:cs typeface="Times New Roman" panose="02020603050405020304" pitchFamily="18" charset="0"/>
            </a:endParaRPr>
          </a:p>
        </p:txBody>
      </p:sp>
      <p:sp>
        <p:nvSpPr>
          <p:cNvPr id="5" name="Slide Number Placeholder 3">
            <a:extLst>
              <a:ext uri="{FF2B5EF4-FFF2-40B4-BE49-F238E27FC236}">
                <a16:creationId xmlns:a16="http://schemas.microsoft.com/office/drawing/2014/main" id="{1FFF4E68-7600-4E52-BB1C-9769B7D1B534}"/>
              </a:ext>
            </a:extLst>
          </p:cNvPr>
          <p:cNvSpPr txBox="1">
            <a:spLocks/>
          </p:cNvSpPr>
          <p:nvPr/>
        </p:nvSpPr>
        <p:spPr>
          <a:xfrm>
            <a:off x="8748464" y="4876006"/>
            <a:ext cx="341548" cy="4572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A76F7FF0-B3C9-4CE1-A4E6-3504C4009A4E}" type="slidenum">
              <a:rPr lang="en-US" altLang="en-US" sz="1000" smtClean="0"/>
              <a:pPr>
                <a:defRPr/>
              </a:pPr>
              <a:t>18</a:t>
            </a:fld>
            <a:endParaRPr lang="en-US" altLang="en-US" sz="1000" dirty="0"/>
          </a:p>
        </p:txBody>
      </p:sp>
    </p:spTree>
    <p:extLst>
      <p:ext uri="{BB962C8B-B14F-4D97-AF65-F5344CB8AC3E}">
        <p14:creationId xmlns:p14="http://schemas.microsoft.com/office/powerpoint/2010/main" val="11811970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F6BD0E17-5184-45D8-9A14-44A349029166}"/>
              </a:ext>
            </a:extLst>
          </p:cNvPr>
          <p:cNvSpPr>
            <a:spLocks noGrp="1"/>
          </p:cNvSpPr>
          <p:nvPr>
            <p:ph type="title"/>
          </p:nvPr>
        </p:nvSpPr>
        <p:spPr>
          <a:xfrm>
            <a:off x="0" y="0"/>
            <a:ext cx="7211144" cy="857250"/>
          </a:xfrm>
        </p:spPr>
        <p:txBody>
          <a:bodyPr>
            <a:normAutofit fontScale="90000"/>
          </a:bodyPr>
          <a:lstStyle/>
          <a:p>
            <a:r>
              <a:rPr lang="en-ZA" dirty="0">
                <a:solidFill>
                  <a:srgbClr val="0077A0"/>
                </a:solidFill>
              </a:rPr>
              <a:t>P3: INSPECTORATE AND REGULATORY COMPLIANCE (2)</a:t>
            </a:r>
            <a:endParaRPr lang="en-ZA" dirty="0"/>
          </a:p>
        </p:txBody>
      </p:sp>
      <p:graphicFrame>
        <p:nvGraphicFramePr>
          <p:cNvPr id="5" name="Table 3">
            <a:extLst>
              <a:ext uri="{FF2B5EF4-FFF2-40B4-BE49-F238E27FC236}">
                <a16:creationId xmlns:a16="http://schemas.microsoft.com/office/drawing/2014/main" id="{49BBE84F-034F-46E6-AC05-F4F5560ECED4}"/>
              </a:ext>
            </a:extLst>
          </p:cNvPr>
          <p:cNvGraphicFramePr>
            <a:graphicFrameLocks noGrp="1"/>
          </p:cNvGraphicFramePr>
          <p:nvPr>
            <p:extLst>
              <p:ext uri="{D42A27DB-BD31-4B8C-83A1-F6EECF244321}">
                <p14:modId xmlns:p14="http://schemas.microsoft.com/office/powerpoint/2010/main" val="1048091886"/>
              </p:ext>
            </p:extLst>
          </p:nvPr>
        </p:nvGraphicFramePr>
        <p:xfrm>
          <a:off x="107504" y="915567"/>
          <a:ext cx="7632847" cy="2265878"/>
        </p:xfrm>
        <a:graphic>
          <a:graphicData uri="http://schemas.openxmlformats.org/drawingml/2006/table">
            <a:tbl>
              <a:tblPr firstRow="1" bandRow="1">
                <a:tableStyleId>{5C22544A-7EE6-4342-B048-85BDC9FD1C3A}</a:tableStyleId>
              </a:tblPr>
              <a:tblGrid>
                <a:gridCol w="1440160">
                  <a:extLst>
                    <a:ext uri="{9D8B030D-6E8A-4147-A177-3AD203B41FA5}">
                      <a16:colId xmlns:a16="http://schemas.microsoft.com/office/drawing/2014/main" val="1119826492"/>
                    </a:ext>
                  </a:extLst>
                </a:gridCol>
                <a:gridCol w="2160240">
                  <a:extLst>
                    <a:ext uri="{9D8B030D-6E8A-4147-A177-3AD203B41FA5}">
                      <a16:colId xmlns:a16="http://schemas.microsoft.com/office/drawing/2014/main" val="2773868120"/>
                    </a:ext>
                  </a:extLst>
                </a:gridCol>
                <a:gridCol w="792088">
                  <a:extLst>
                    <a:ext uri="{9D8B030D-6E8A-4147-A177-3AD203B41FA5}">
                      <a16:colId xmlns:a16="http://schemas.microsoft.com/office/drawing/2014/main" val="1547345073"/>
                    </a:ext>
                  </a:extLst>
                </a:gridCol>
                <a:gridCol w="3240359">
                  <a:extLst>
                    <a:ext uri="{9D8B030D-6E8A-4147-A177-3AD203B41FA5}">
                      <a16:colId xmlns:a16="http://schemas.microsoft.com/office/drawing/2014/main" val="2969944868"/>
                    </a:ext>
                  </a:extLst>
                </a:gridCol>
              </a:tblGrid>
              <a:tr h="221272">
                <a:tc>
                  <a:txBody>
                    <a:bodyPr/>
                    <a:lstStyle/>
                    <a:p>
                      <a:r>
                        <a:rPr lang="en-US" sz="1000" dirty="0"/>
                        <a:t>ANNUAL TARGET</a:t>
                      </a:r>
                      <a:endParaRPr lang="en-ZA" sz="1000" dirty="0"/>
                    </a:p>
                  </a:txBody>
                  <a:tcPr/>
                </a:tc>
                <a:tc>
                  <a:txBody>
                    <a:bodyPr/>
                    <a:lstStyle/>
                    <a:p>
                      <a:r>
                        <a:rPr lang="en-US" sz="1000" dirty="0"/>
                        <a:t>ACTUAL ACHIEVEMENT 2020/2021</a:t>
                      </a:r>
                      <a:endParaRPr lang="en-ZA" sz="1000" dirty="0"/>
                    </a:p>
                  </a:txBody>
                  <a:tcPr/>
                </a:tc>
                <a:tc>
                  <a:txBody>
                    <a:bodyPr/>
                    <a:lstStyle/>
                    <a:p>
                      <a:r>
                        <a:rPr lang="en-US" sz="1000" dirty="0"/>
                        <a:t>DEVIATION</a:t>
                      </a:r>
                      <a:endParaRPr lang="en-ZA" sz="1000" dirty="0"/>
                    </a:p>
                  </a:txBody>
                  <a:tcPr/>
                </a:tc>
                <a:tc>
                  <a:txBody>
                    <a:bodyPr/>
                    <a:lstStyle/>
                    <a:p>
                      <a:r>
                        <a:rPr lang="en-US" sz="1000" dirty="0"/>
                        <a:t>REASONS FOR DEVIATIONS</a:t>
                      </a:r>
                      <a:endParaRPr lang="en-ZA" sz="1000" dirty="0"/>
                    </a:p>
                  </a:txBody>
                  <a:tcPr/>
                </a:tc>
                <a:extLst>
                  <a:ext uri="{0D108BD9-81ED-4DB2-BD59-A6C34878D82A}">
                    <a16:rowId xmlns:a16="http://schemas.microsoft.com/office/drawing/2014/main" val="756528125"/>
                  </a:ext>
                </a:extLst>
              </a:tr>
              <a:tr h="980148">
                <a:tc>
                  <a:txBody>
                    <a:bodyPr/>
                    <a:lstStyle/>
                    <a:p>
                      <a:pPr marL="228600" indent="-228600">
                        <a:lnSpc>
                          <a:spcPct val="110000"/>
                        </a:lnSpc>
                        <a:buFont typeface="+mj-lt"/>
                        <a:buAutoNum type="arabicPeriod" startAt="18"/>
                      </a:pPr>
                      <a:r>
                        <a:rPr lang="en-ZA" sz="1000" b="1" dirty="0">
                          <a:effectLst/>
                          <a:latin typeface="Calibri" panose="020F0502020204030204" pitchFamily="34" charset="0"/>
                          <a:ea typeface="MS Gothic" panose="020B0609070205080204" pitchFamily="49" charset="-128"/>
                          <a:cs typeface="Times New Roman" panose="02020603050405020304" pitchFamily="18" charset="0"/>
                        </a:rPr>
                        <a:t>60% of GMP inspection completed with report submitted to applicant </a:t>
                      </a:r>
                      <a:endParaRPr lang="en-ZA" sz="1100" b="1" dirty="0">
                        <a:effectLst/>
                        <a:latin typeface="Calibri" panose="020F0502020204030204" pitchFamily="34" charset="0"/>
                        <a:ea typeface="MS Gothic" panose="020B0609070205080204" pitchFamily="49" charset="-128"/>
                        <a:cs typeface="Times New Roman" panose="02020603050405020304" pitchFamily="18" charset="0"/>
                      </a:endParaRPr>
                    </a:p>
                    <a:p>
                      <a:pPr marR="21590">
                        <a:lnSpc>
                          <a:spcPct val="110000"/>
                        </a:lnSpc>
                      </a:pPr>
                      <a:r>
                        <a:rPr lang="en-GB" sz="1000" b="1" dirty="0">
                          <a:effectLst/>
                          <a:latin typeface="Calibri" panose="020F0502020204030204" pitchFamily="34" charset="0"/>
                          <a:ea typeface="MS Gothic" panose="020B0609070205080204" pitchFamily="49" charset="-128"/>
                          <a:cs typeface="Calibri" panose="020F0502020204030204" pitchFamily="34" charset="0"/>
                        </a:rPr>
                        <a:t> </a:t>
                      </a:r>
                      <a:endParaRPr lang="en-ZA" sz="1100" b="1" dirty="0">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36195" marB="36195"/>
                </a:tc>
                <a:tc>
                  <a:txBody>
                    <a:bodyPr/>
                    <a:lstStyle/>
                    <a:p>
                      <a:pPr algn="l">
                        <a:lnSpc>
                          <a:spcPct val="110000"/>
                        </a:lnSpc>
                        <a:tabLst>
                          <a:tab pos="190500" algn="l"/>
                        </a:tabLst>
                      </a:pPr>
                      <a:r>
                        <a:rPr lang="en-GB" sz="1000" b="0" dirty="0">
                          <a:solidFill>
                            <a:schemeClr val="tx1"/>
                          </a:solidFill>
                          <a:effectLst/>
                          <a:latin typeface="Calibri" panose="020F0502020204030204" pitchFamily="34" charset="0"/>
                          <a:ea typeface="Times New Roman" panose="02020603050405020304" pitchFamily="18" charset="0"/>
                        </a:rPr>
                        <a:t>Out of 97 planned inspections, 86 (88%) were completed</a:t>
                      </a:r>
                      <a:endParaRPr lang="en-ZA" sz="1000" b="0" dirty="0">
                        <a:solidFill>
                          <a:schemeClr val="tx1"/>
                        </a:solidFill>
                        <a:effectLst/>
                        <a:latin typeface="Times New Roman" panose="02020603050405020304" pitchFamily="18" charset="0"/>
                        <a:ea typeface="Times New Roman" panose="02020603050405020304" pitchFamily="18" charset="0"/>
                      </a:endParaRPr>
                    </a:p>
                    <a:p>
                      <a:pPr algn="l">
                        <a:lnSpc>
                          <a:spcPct val="110000"/>
                        </a:lnSpc>
                        <a:tabLst>
                          <a:tab pos="190500" algn="l"/>
                        </a:tabLst>
                      </a:pPr>
                      <a:r>
                        <a:rPr lang="en-GB" sz="1000" b="0" dirty="0">
                          <a:solidFill>
                            <a:schemeClr val="tx1"/>
                          </a:solidFill>
                          <a:effectLst/>
                          <a:latin typeface="Calibri" panose="020F0502020204030204" pitchFamily="34" charset="0"/>
                          <a:ea typeface="Times New Roman" panose="02020603050405020304" pitchFamily="18" charset="0"/>
                        </a:rPr>
                        <a:t> </a:t>
                      </a:r>
                      <a:endParaRPr lang="en-ZA" sz="1000" b="0" dirty="0">
                        <a:solidFill>
                          <a:schemeClr val="tx1"/>
                        </a:solidFill>
                        <a:effectLst/>
                        <a:latin typeface="Times New Roman" panose="02020603050405020304" pitchFamily="18" charset="0"/>
                        <a:ea typeface="Times New Roman" panose="02020603050405020304" pitchFamily="18" charset="0"/>
                      </a:endParaRPr>
                    </a:p>
                    <a:p>
                      <a:pPr algn="l">
                        <a:lnSpc>
                          <a:spcPct val="110000"/>
                        </a:lnSpc>
                        <a:tabLst>
                          <a:tab pos="190500" algn="l"/>
                        </a:tabLst>
                      </a:pPr>
                      <a:r>
                        <a:rPr lang="en-GB" sz="1000" b="0" dirty="0">
                          <a:solidFill>
                            <a:schemeClr val="tx1"/>
                          </a:solidFill>
                          <a:effectLst/>
                          <a:latin typeface="Calibri" panose="020F0502020204030204" pitchFamily="34" charset="0"/>
                          <a:ea typeface="Times New Roman" panose="02020603050405020304" pitchFamily="18" charset="0"/>
                        </a:rPr>
                        <a:t>Out of the 86 inspections completed, 35 (41%) reports were submitted to the applicants within 30 working days</a:t>
                      </a:r>
                      <a:endParaRPr lang="en-ZA"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rgbClr val="FF7C80"/>
                    </a:solidFill>
                  </a:tcPr>
                </a:tc>
                <a:tc>
                  <a:txBody>
                    <a:bodyPr/>
                    <a:lstStyle/>
                    <a:p>
                      <a:pPr algn="l">
                        <a:lnSpc>
                          <a:spcPct val="110000"/>
                        </a:lnSpc>
                        <a:tabLst>
                          <a:tab pos="190500" algn="l"/>
                          <a:tab pos="540385" algn="l"/>
                        </a:tabLst>
                      </a:pPr>
                      <a:r>
                        <a:rPr lang="en-ZA"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-19%</a:t>
                      </a:r>
                      <a:endParaRPr lang="en-ZA" sz="1000" b="0">
                        <a:solidFill>
                          <a:schemeClr val="tx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algn="l">
                        <a:lnSpc>
                          <a:spcPct val="110000"/>
                        </a:lnSpc>
                        <a:tabLst>
                          <a:tab pos="190500" algn="l"/>
                          <a:tab pos="540385" algn="l"/>
                        </a:tabLst>
                      </a:pPr>
                      <a:r>
                        <a:rPr lang="en-ZA"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Reports could not be timeously completed due to capacity constraints as the focus was on completing inspections that were delayed due to the COVID-19 lockdown</a:t>
                      </a:r>
                      <a:endParaRPr lang="en-ZA" sz="1000" b="0" dirty="0">
                        <a:solidFill>
                          <a:schemeClr val="tx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65711440"/>
                  </a:ext>
                </a:extLst>
              </a:tr>
              <a:tr h="943808">
                <a:tc>
                  <a: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startAt="19"/>
                        <a:tabLst/>
                        <a:defRPr/>
                      </a:pPr>
                      <a:r>
                        <a:rPr lang="en-ZA" sz="1000" b="1" kern="1200" dirty="0">
                          <a:solidFill>
                            <a:schemeClr val="dk1"/>
                          </a:solidFill>
                          <a:effectLst/>
                          <a:latin typeface="+mn-lt"/>
                          <a:ea typeface="+mn-ea"/>
                          <a:cs typeface="+mn-cs"/>
                        </a:rPr>
                        <a:t>70% of health product quality complaints investigated </a:t>
                      </a:r>
                    </a:p>
                  </a:txBody>
                  <a:tcPr/>
                </a:tc>
                <a:tc>
                  <a:txBody>
                    <a:bodyPr/>
                    <a:lstStyle/>
                    <a:p>
                      <a:pPr algn="l">
                        <a:lnSpc>
                          <a:spcPct val="110000"/>
                        </a:lnSpc>
                        <a:tabLst>
                          <a:tab pos="190500" algn="l"/>
                        </a:tabLst>
                      </a:pPr>
                      <a:r>
                        <a:rPr lang="en-GB" sz="1000" b="0" dirty="0">
                          <a:solidFill>
                            <a:schemeClr val="tx1"/>
                          </a:solidFill>
                          <a:effectLst/>
                          <a:latin typeface="Calibri" panose="020F0502020204030204" pitchFamily="34" charset="0"/>
                          <a:ea typeface="Times New Roman" panose="02020603050405020304" pitchFamily="18" charset="0"/>
                        </a:rPr>
                        <a:t>Out of the 101</a:t>
                      </a:r>
                      <a:r>
                        <a:rPr lang="en-ZA" sz="1000" b="0" dirty="0">
                          <a:solidFill>
                            <a:schemeClr val="tx1"/>
                          </a:solidFill>
                          <a:effectLst/>
                          <a:latin typeface="Times New Roman" panose="02020603050405020304" pitchFamily="18" charset="0"/>
                          <a:ea typeface="Times New Roman" panose="02020603050405020304" pitchFamily="18" charset="0"/>
                        </a:rPr>
                        <a:t> </a:t>
                      </a:r>
                      <a:r>
                        <a:rPr lang="en-GB" sz="1000" b="0" dirty="0">
                          <a:solidFill>
                            <a:schemeClr val="tx1"/>
                          </a:solidFill>
                          <a:effectLst/>
                          <a:latin typeface="Calibri" panose="020F0502020204030204" pitchFamily="34" charset="0"/>
                          <a:ea typeface="Times New Roman" panose="02020603050405020304" pitchFamily="18" charset="0"/>
                        </a:rPr>
                        <a:t>health product</a:t>
                      </a:r>
                      <a:r>
                        <a:rPr lang="en-ZA" sz="1000" b="0" dirty="0">
                          <a:solidFill>
                            <a:schemeClr val="tx1"/>
                          </a:solidFill>
                          <a:effectLst/>
                          <a:latin typeface="Times New Roman" panose="02020603050405020304" pitchFamily="18" charset="0"/>
                          <a:ea typeface="Times New Roman" panose="02020603050405020304" pitchFamily="18" charset="0"/>
                        </a:rPr>
                        <a:t> </a:t>
                      </a:r>
                      <a:r>
                        <a:rPr lang="en-GB" sz="1000" b="0" dirty="0">
                          <a:solidFill>
                            <a:schemeClr val="tx1"/>
                          </a:solidFill>
                          <a:effectLst/>
                          <a:latin typeface="Calibri" panose="020F0502020204030204" pitchFamily="34" charset="0"/>
                          <a:ea typeface="Times New Roman" panose="02020603050405020304" pitchFamily="18" charset="0"/>
                        </a:rPr>
                        <a:t>quality complaints</a:t>
                      </a:r>
                      <a:r>
                        <a:rPr lang="en-ZA" sz="1000" b="0" dirty="0">
                          <a:solidFill>
                            <a:schemeClr val="tx1"/>
                          </a:solidFill>
                          <a:effectLst/>
                          <a:latin typeface="Times New Roman" panose="02020603050405020304" pitchFamily="18" charset="0"/>
                          <a:ea typeface="Times New Roman" panose="02020603050405020304" pitchFamily="18" charset="0"/>
                        </a:rPr>
                        <a:t> </a:t>
                      </a:r>
                      <a:r>
                        <a:rPr lang="en-GB" sz="1000" b="0" dirty="0">
                          <a:solidFill>
                            <a:schemeClr val="tx1"/>
                          </a:solidFill>
                          <a:effectLst/>
                          <a:latin typeface="Calibri" panose="020F0502020204030204" pitchFamily="34" charset="0"/>
                          <a:ea typeface="Times New Roman" panose="02020603050405020304" pitchFamily="18" charset="0"/>
                        </a:rPr>
                        <a:t>received, 84</a:t>
                      </a:r>
                      <a:r>
                        <a:rPr lang="en-ZA" sz="1000" b="0" dirty="0">
                          <a:solidFill>
                            <a:schemeClr val="tx1"/>
                          </a:solidFill>
                          <a:effectLst/>
                          <a:latin typeface="Times New Roman" panose="02020603050405020304" pitchFamily="18" charset="0"/>
                          <a:ea typeface="Times New Roman" panose="02020603050405020304" pitchFamily="18" charset="0"/>
                        </a:rPr>
                        <a:t> </a:t>
                      </a:r>
                      <a:r>
                        <a:rPr lang="en-GB" sz="1000" b="0" dirty="0">
                          <a:solidFill>
                            <a:schemeClr val="tx1"/>
                          </a:solidFill>
                          <a:effectLst/>
                          <a:latin typeface="Calibri" panose="020F0502020204030204" pitchFamily="34" charset="0"/>
                          <a:ea typeface="Times New Roman" panose="02020603050405020304" pitchFamily="18" charset="0"/>
                        </a:rPr>
                        <a:t>(83%) were</a:t>
                      </a:r>
                      <a:r>
                        <a:rPr lang="en-ZA" sz="1000" b="0" dirty="0">
                          <a:solidFill>
                            <a:schemeClr val="tx1"/>
                          </a:solidFill>
                          <a:effectLst/>
                          <a:latin typeface="Times New Roman" panose="02020603050405020304" pitchFamily="18" charset="0"/>
                          <a:ea typeface="Times New Roman" panose="02020603050405020304" pitchFamily="18" charset="0"/>
                        </a:rPr>
                        <a:t> </a:t>
                      </a:r>
                      <a:r>
                        <a:rPr lang="en-GB" sz="1000" b="0" dirty="0">
                          <a:solidFill>
                            <a:schemeClr val="tx1"/>
                          </a:solidFill>
                          <a:effectLst/>
                          <a:latin typeface="Calibri" panose="020F0502020204030204" pitchFamily="34" charset="0"/>
                          <a:ea typeface="Times New Roman" panose="02020603050405020304" pitchFamily="18" charset="0"/>
                        </a:rPr>
                        <a:t>investigated and reports produced	</a:t>
                      </a:r>
                      <a:endParaRPr lang="en-ZA"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accent3"/>
                    </a:solidFill>
                  </a:tcPr>
                </a:tc>
                <a:tc>
                  <a:txBody>
                    <a:bodyPr/>
                    <a:lstStyle/>
                    <a:p>
                      <a:pPr algn="l">
                        <a:lnSpc>
                          <a:spcPct val="110000"/>
                        </a:lnSpc>
                        <a:tabLst>
                          <a:tab pos="190500" algn="l"/>
                        </a:tabLst>
                      </a:pPr>
                      <a:r>
                        <a:rPr lang="en-GB" sz="1000" b="0" dirty="0">
                          <a:solidFill>
                            <a:schemeClr val="tx1"/>
                          </a:solidFill>
                          <a:effectLst/>
                          <a:latin typeface="Calibri" panose="020F0502020204030204" pitchFamily="34" charset="0"/>
                          <a:ea typeface="Times New Roman" panose="02020603050405020304" pitchFamily="18" charset="0"/>
                        </a:rPr>
                        <a:t>+13%	</a:t>
                      </a:r>
                      <a:endParaRPr lang="en-ZA" sz="1000" b="0" dirty="0">
                        <a:solidFill>
                          <a:schemeClr val="tx1"/>
                        </a:solidFill>
                        <a:effectLst/>
                        <a:latin typeface="Times New Roman" panose="02020603050405020304" pitchFamily="18" charset="0"/>
                        <a:ea typeface="Times New Roman" panose="02020603050405020304" pitchFamily="18" charset="0"/>
                      </a:endParaRPr>
                    </a:p>
                    <a:p>
                      <a:pPr algn="l">
                        <a:lnSpc>
                          <a:spcPct val="110000"/>
                        </a:lnSpc>
                        <a:tabLst>
                          <a:tab pos="190500" algn="l"/>
                          <a:tab pos="540385" algn="l"/>
                        </a:tabLst>
                      </a:pPr>
                      <a:r>
                        <a:rPr lang="en-ZA"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ZA" sz="1000" b="0" dirty="0">
                        <a:solidFill>
                          <a:schemeClr val="tx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algn="l">
                        <a:lnSpc>
                          <a:spcPct val="110000"/>
                        </a:lnSpc>
                        <a:tabLst>
                          <a:tab pos="190500" algn="l"/>
                        </a:tabLst>
                      </a:pPr>
                      <a:r>
                        <a:rPr lang="en-GB" sz="1000" b="0" dirty="0">
                          <a:solidFill>
                            <a:schemeClr val="tx1"/>
                          </a:solidFill>
                          <a:effectLst/>
                          <a:latin typeface="Calibri" panose="020F0502020204030204" pitchFamily="34" charset="0"/>
                          <a:ea typeface="Times New Roman" panose="02020603050405020304" pitchFamily="18" charset="0"/>
                        </a:rPr>
                        <a:t>COVID-19 investigations were</a:t>
                      </a:r>
                      <a:r>
                        <a:rPr lang="en-ZA" sz="1000" b="0" dirty="0">
                          <a:solidFill>
                            <a:schemeClr val="tx1"/>
                          </a:solidFill>
                          <a:effectLst/>
                          <a:latin typeface="Times New Roman" panose="02020603050405020304" pitchFamily="18" charset="0"/>
                          <a:ea typeface="Times New Roman" panose="02020603050405020304" pitchFamily="18" charset="0"/>
                        </a:rPr>
                        <a:t> </a:t>
                      </a:r>
                      <a:r>
                        <a:rPr lang="en-GB" sz="1000" b="0" dirty="0">
                          <a:solidFill>
                            <a:schemeClr val="tx1"/>
                          </a:solidFill>
                          <a:effectLst/>
                          <a:latin typeface="Calibri" panose="020F0502020204030204" pitchFamily="34" charset="0"/>
                          <a:ea typeface="Times New Roman" panose="02020603050405020304" pitchFamily="18" charset="0"/>
                        </a:rPr>
                        <a:t>prioritised due to its national importance. Resources also focused on obtaining quick turnaround times for cases related to ivermectin</a:t>
                      </a:r>
                      <a:endParaRPr lang="en-ZA"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885246430"/>
                  </a:ext>
                </a:extLst>
              </a:tr>
            </a:tbl>
          </a:graphicData>
        </a:graphic>
      </p:graphicFrame>
      <p:sp>
        <p:nvSpPr>
          <p:cNvPr id="10" name="Slide Number Placeholder 3">
            <a:extLst>
              <a:ext uri="{FF2B5EF4-FFF2-40B4-BE49-F238E27FC236}">
                <a16:creationId xmlns:a16="http://schemas.microsoft.com/office/drawing/2014/main" id="{B8512378-6A73-4B69-8C94-C29634F83136}"/>
              </a:ext>
            </a:extLst>
          </p:cNvPr>
          <p:cNvSpPr txBox="1">
            <a:spLocks/>
          </p:cNvSpPr>
          <p:nvPr/>
        </p:nvSpPr>
        <p:spPr>
          <a:xfrm>
            <a:off x="8748464" y="4876006"/>
            <a:ext cx="341548" cy="4572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A76F7FF0-B3C9-4CE1-A4E6-3504C4009A4E}" type="slidenum">
              <a:rPr lang="en-US" altLang="en-US" sz="1000" smtClean="0"/>
              <a:pPr>
                <a:defRPr/>
              </a:pPr>
              <a:t>19</a:t>
            </a:fld>
            <a:endParaRPr lang="en-US" altLang="en-US" sz="1000" dirty="0"/>
          </a:p>
        </p:txBody>
      </p:sp>
    </p:spTree>
    <p:extLst>
      <p:ext uri="{BB962C8B-B14F-4D97-AF65-F5344CB8AC3E}">
        <p14:creationId xmlns:p14="http://schemas.microsoft.com/office/powerpoint/2010/main" val="31073494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211144" cy="857250"/>
          </a:xfrm>
        </p:spPr>
        <p:txBody>
          <a:bodyPr/>
          <a:lstStyle/>
          <a:p>
            <a:r>
              <a:rPr lang="en-US" dirty="0">
                <a:solidFill>
                  <a:srgbClr val="0077A0"/>
                </a:solidFill>
              </a:rPr>
              <a:t>PRESENTATION OUTLINE</a:t>
            </a:r>
            <a:endParaRPr lang="en-ZA" dirty="0">
              <a:solidFill>
                <a:srgbClr val="0077A0"/>
              </a:solidFill>
            </a:endParaRPr>
          </a:p>
        </p:txBody>
      </p:sp>
      <p:sp>
        <p:nvSpPr>
          <p:cNvPr id="3" name="Content Placeholder 2"/>
          <p:cNvSpPr>
            <a:spLocks noGrp="1"/>
          </p:cNvSpPr>
          <p:nvPr>
            <p:ph idx="1"/>
          </p:nvPr>
        </p:nvSpPr>
        <p:spPr>
          <a:xfrm>
            <a:off x="179512" y="771550"/>
            <a:ext cx="7211144" cy="4371950"/>
          </a:xfrm>
        </p:spPr>
        <p:txBody>
          <a:bodyPr>
            <a:noAutofit/>
          </a:bodyPr>
          <a:lstStyle/>
          <a:p>
            <a:pPr>
              <a:lnSpc>
                <a:spcPct val="110000"/>
              </a:lnSpc>
              <a:spcBef>
                <a:spcPts val="0"/>
              </a:spcBef>
            </a:pPr>
            <a:r>
              <a:rPr lang="en-US" sz="1800" dirty="0"/>
              <a:t>Executive Summary</a:t>
            </a:r>
          </a:p>
          <a:p>
            <a:pPr>
              <a:lnSpc>
                <a:spcPct val="110000"/>
              </a:lnSpc>
              <a:spcBef>
                <a:spcPts val="0"/>
              </a:spcBef>
            </a:pPr>
            <a:r>
              <a:rPr lang="en-US" sz="1800" dirty="0"/>
              <a:t>Overall Performance </a:t>
            </a:r>
          </a:p>
          <a:p>
            <a:pPr>
              <a:lnSpc>
                <a:spcPct val="110000"/>
              </a:lnSpc>
              <a:spcBef>
                <a:spcPts val="0"/>
              </a:spcBef>
            </a:pPr>
            <a:r>
              <a:rPr lang="en-US" sz="1800" dirty="0"/>
              <a:t>Response to COVID-19</a:t>
            </a:r>
          </a:p>
          <a:p>
            <a:pPr>
              <a:lnSpc>
                <a:spcPct val="110000"/>
              </a:lnSpc>
              <a:spcBef>
                <a:spcPts val="0"/>
              </a:spcBef>
            </a:pPr>
            <a:r>
              <a:rPr lang="en-US" sz="1800" dirty="0"/>
              <a:t>Performance Information per Programme:</a:t>
            </a:r>
          </a:p>
          <a:p>
            <a:pPr lvl="1">
              <a:lnSpc>
                <a:spcPct val="110000"/>
              </a:lnSpc>
              <a:spcBef>
                <a:spcPts val="0"/>
              </a:spcBef>
            </a:pPr>
            <a:r>
              <a:rPr lang="en-US" sz="1800" dirty="0"/>
              <a:t>Programme 1: Administration </a:t>
            </a:r>
          </a:p>
          <a:p>
            <a:pPr lvl="1">
              <a:lnSpc>
                <a:spcPct val="110000"/>
              </a:lnSpc>
              <a:spcBef>
                <a:spcPts val="0"/>
              </a:spcBef>
            </a:pPr>
            <a:r>
              <a:rPr lang="en-US" sz="1800" dirty="0"/>
              <a:t>Programme 2: Health Product </a:t>
            </a:r>
            <a:r>
              <a:rPr lang="en-US" sz="1800" dirty="0" err="1"/>
              <a:t>Authorisation</a:t>
            </a:r>
            <a:endParaRPr lang="en-US" sz="1800" dirty="0"/>
          </a:p>
          <a:p>
            <a:pPr lvl="1">
              <a:lnSpc>
                <a:spcPct val="110000"/>
              </a:lnSpc>
              <a:spcBef>
                <a:spcPts val="0"/>
              </a:spcBef>
            </a:pPr>
            <a:r>
              <a:rPr lang="en-US" sz="1800" dirty="0"/>
              <a:t>Programme 3: Inspectorate and Regulatory Compliance</a:t>
            </a:r>
          </a:p>
          <a:p>
            <a:pPr lvl="1">
              <a:lnSpc>
                <a:spcPct val="110000"/>
              </a:lnSpc>
              <a:spcBef>
                <a:spcPts val="0"/>
              </a:spcBef>
            </a:pPr>
            <a:r>
              <a:rPr lang="en-US" sz="1800" dirty="0"/>
              <a:t>Programme 4: Medicines Evaluation and Registration</a:t>
            </a:r>
          </a:p>
          <a:p>
            <a:pPr lvl="1">
              <a:lnSpc>
                <a:spcPct val="110000"/>
              </a:lnSpc>
              <a:spcBef>
                <a:spcPts val="0"/>
              </a:spcBef>
            </a:pPr>
            <a:r>
              <a:rPr lang="en-US" sz="1800" dirty="0"/>
              <a:t>Programme 5: Medical Devices, Diagnostics and Radiation Control</a:t>
            </a:r>
          </a:p>
          <a:p>
            <a:pPr>
              <a:lnSpc>
                <a:spcPct val="110000"/>
              </a:lnSpc>
              <a:spcBef>
                <a:spcPts val="0"/>
              </a:spcBef>
            </a:pPr>
            <a:r>
              <a:rPr lang="en-US" sz="1800" dirty="0"/>
              <a:t>Human Resource Information</a:t>
            </a:r>
          </a:p>
          <a:p>
            <a:pPr>
              <a:lnSpc>
                <a:spcPct val="110000"/>
              </a:lnSpc>
              <a:spcBef>
                <a:spcPts val="0"/>
              </a:spcBef>
            </a:pPr>
            <a:r>
              <a:rPr lang="en-US" sz="1800" dirty="0"/>
              <a:t>Financial Information</a:t>
            </a:r>
          </a:p>
          <a:p>
            <a:pPr>
              <a:lnSpc>
                <a:spcPct val="110000"/>
              </a:lnSpc>
              <a:spcBef>
                <a:spcPts val="0"/>
              </a:spcBef>
            </a:pPr>
            <a:r>
              <a:rPr lang="en-US" sz="1800" dirty="0"/>
              <a:t>Conclusion</a:t>
            </a:r>
          </a:p>
          <a:p>
            <a:pPr lvl="1">
              <a:lnSpc>
                <a:spcPct val="110000"/>
              </a:lnSpc>
              <a:spcBef>
                <a:spcPts val="0"/>
              </a:spcBef>
            </a:pPr>
            <a:endParaRPr lang="en-US" sz="1800" dirty="0">
              <a:solidFill>
                <a:schemeClr val="bg1">
                  <a:lumMod val="50000"/>
                </a:schemeClr>
              </a:solidFill>
            </a:endParaRPr>
          </a:p>
        </p:txBody>
      </p:sp>
      <p:sp>
        <p:nvSpPr>
          <p:cNvPr id="5" name="Slide Number Placeholder 3">
            <a:extLst>
              <a:ext uri="{FF2B5EF4-FFF2-40B4-BE49-F238E27FC236}">
                <a16:creationId xmlns:a16="http://schemas.microsoft.com/office/drawing/2014/main" id="{8CA60EBA-B31C-4EEB-96C5-4CE1D2FB293B}"/>
              </a:ext>
            </a:extLst>
          </p:cNvPr>
          <p:cNvSpPr txBox="1">
            <a:spLocks/>
          </p:cNvSpPr>
          <p:nvPr/>
        </p:nvSpPr>
        <p:spPr>
          <a:xfrm>
            <a:off x="8838964" y="4876006"/>
            <a:ext cx="251048" cy="4572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A76F7FF0-B3C9-4CE1-A4E6-3504C4009A4E}" type="slidenum">
              <a:rPr lang="en-US" altLang="en-US" sz="1000" smtClean="0"/>
              <a:pPr>
                <a:defRPr/>
              </a:pPr>
              <a:t>2</a:t>
            </a:fld>
            <a:endParaRPr lang="en-US" altLang="en-US" sz="1000" dirty="0"/>
          </a:p>
        </p:txBody>
      </p:sp>
    </p:spTree>
    <p:extLst>
      <p:ext uri="{BB962C8B-B14F-4D97-AF65-F5344CB8AC3E}">
        <p14:creationId xmlns:p14="http://schemas.microsoft.com/office/powerpoint/2010/main" val="38809639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022" y="-13692"/>
            <a:ext cx="7926404" cy="857250"/>
          </a:xfrm>
        </p:spPr>
        <p:txBody>
          <a:bodyPr>
            <a:normAutofit fontScale="90000"/>
          </a:bodyPr>
          <a:lstStyle/>
          <a:p>
            <a:r>
              <a:rPr lang="en-US" dirty="0">
                <a:solidFill>
                  <a:srgbClr val="0077A0"/>
                </a:solidFill>
              </a:rPr>
              <a:t>PROGRAMME 4: MEDICINE EVALUATION AND REGISTRATION</a:t>
            </a:r>
            <a:r>
              <a:rPr lang="en-ZA" dirty="0">
                <a:solidFill>
                  <a:srgbClr val="0077A0"/>
                </a:solidFill>
              </a:rPr>
              <a:t>: CONTEXT </a:t>
            </a:r>
          </a:p>
        </p:txBody>
      </p:sp>
      <p:sp>
        <p:nvSpPr>
          <p:cNvPr id="5" name="Freeform 4"/>
          <p:cNvSpPr/>
          <p:nvPr/>
        </p:nvSpPr>
        <p:spPr>
          <a:xfrm>
            <a:off x="323527" y="1131590"/>
            <a:ext cx="2926281" cy="3662807"/>
          </a:xfrm>
          <a:custGeom>
            <a:avLst/>
            <a:gdLst>
              <a:gd name="connsiteX0" fmla="*/ 0 w 6535771"/>
              <a:gd name="connsiteY0" fmla="*/ 173950 h 1739502"/>
              <a:gd name="connsiteX1" fmla="*/ 173950 w 6535771"/>
              <a:gd name="connsiteY1" fmla="*/ 0 h 1739502"/>
              <a:gd name="connsiteX2" fmla="*/ 6361821 w 6535771"/>
              <a:gd name="connsiteY2" fmla="*/ 0 h 1739502"/>
              <a:gd name="connsiteX3" fmla="*/ 6535771 w 6535771"/>
              <a:gd name="connsiteY3" fmla="*/ 173950 h 1739502"/>
              <a:gd name="connsiteX4" fmla="*/ 6535771 w 6535771"/>
              <a:gd name="connsiteY4" fmla="*/ 1565552 h 1739502"/>
              <a:gd name="connsiteX5" fmla="*/ 6361821 w 6535771"/>
              <a:gd name="connsiteY5" fmla="*/ 1739502 h 1739502"/>
              <a:gd name="connsiteX6" fmla="*/ 173950 w 6535771"/>
              <a:gd name="connsiteY6" fmla="*/ 1739502 h 1739502"/>
              <a:gd name="connsiteX7" fmla="*/ 0 w 6535771"/>
              <a:gd name="connsiteY7" fmla="*/ 1565552 h 1739502"/>
              <a:gd name="connsiteX8" fmla="*/ 0 w 6535771"/>
              <a:gd name="connsiteY8" fmla="*/ 173950 h 1739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535771" h="1739502">
                <a:moveTo>
                  <a:pt x="0" y="173950"/>
                </a:moveTo>
                <a:cubicBezTo>
                  <a:pt x="0" y="77880"/>
                  <a:pt x="77880" y="0"/>
                  <a:pt x="173950" y="0"/>
                </a:cubicBezTo>
                <a:lnTo>
                  <a:pt x="6361821" y="0"/>
                </a:lnTo>
                <a:cubicBezTo>
                  <a:pt x="6457891" y="0"/>
                  <a:pt x="6535771" y="77880"/>
                  <a:pt x="6535771" y="173950"/>
                </a:cubicBezTo>
                <a:lnTo>
                  <a:pt x="6535771" y="1565552"/>
                </a:lnTo>
                <a:cubicBezTo>
                  <a:pt x="6535771" y="1661622"/>
                  <a:pt x="6457891" y="1739502"/>
                  <a:pt x="6361821" y="1739502"/>
                </a:cubicBezTo>
                <a:lnTo>
                  <a:pt x="173950" y="1739502"/>
                </a:lnTo>
                <a:cubicBezTo>
                  <a:pt x="77880" y="1739502"/>
                  <a:pt x="0" y="1661622"/>
                  <a:pt x="0" y="1565552"/>
                </a:cubicBezTo>
                <a:lnTo>
                  <a:pt x="0" y="173950"/>
                </a:lnTo>
                <a:close/>
              </a:path>
            </a:pathLst>
          </a:custGeom>
          <a:solidFill>
            <a:srgbClr val="0077A0"/>
          </a:solidFill>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spcFirstLastPara="0" vert="horz" wrap="square" lIns="130958" tIns="130958" rIns="130958" bIns="130958" numCol="1" spcCol="1270" anchor="ctr" anchorCtr="0">
            <a:noAutofit/>
          </a:bodyPr>
          <a:lstStyle/>
          <a:p>
            <a:pPr lvl="0" algn="ctr" defTabSz="933450">
              <a:lnSpc>
                <a:spcPct val="90000"/>
              </a:lnSpc>
              <a:spcBef>
                <a:spcPct val="0"/>
              </a:spcBef>
              <a:spcAft>
                <a:spcPct val="35000"/>
              </a:spcAft>
            </a:pPr>
            <a:r>
              <a:rPr lang="en-ZA" sz="2100" kern="1200" dirty="0"/>
              <a:t>This programme has to evaluate the safety, quality and therapeutic efficacy of medicines and register them for use in terms of relevant legislation as listed in the legal mandate </a:t>
            </a:r>
            <a:endParaRPr lang="en-US" sz="2100" b="1" kern="1200" dirty="0"/>
          </a:p>
        </p:txBody>
      </p:sp>
      <p:grpSp>
        <p:nvGrpSpPr>
          <p:cNvPr id="11" name="Group 10"/>
          <p:cNvGrpSpPr/>
          <p:nvPr/>
        </p:nvGrpSpPr>
        <p:grpSpPr>
          <a:xfrm>
            <a:off x="3203848" y="583539"/>
            <a:ext cx="4640310" cy="4635618"/>
            <a:chOff x="4570538" y="1460125"/>
            <a:chExt cx="4640310" cy="4635618"/>
          </a:xfrm>
        </p:grpSpPr>
        <p:sp>
          <p:nvSpPr>
            <p:cNvPr id="12" name="Freeform 11"/>
            <p:cNvSpPr/>
            <p:nvPr/>
          </p:nvSpPr>
          <p:spPr>
            <a:xfrm>
              <a:off x="4948561" y="1715181"/>
              <a:ext cx="3965382" cy="3965382"/>
            </a:xfrm>
            <a:custGeom>
              <a:avLst/>
              <a:gdLst>
                <a:gd name="connsiteX0" fmla="*/ 1982691 w 3965382"/>
                <a:gd name="connsiteY0" fmla="*/ 0 h 3965382"/>
                <a:gd name="connsiteX1" fmla="*/ 3532822 w 3965382"/>
                <a:gd name="connsiteY1" fmla="*/ 746504 h 3965382"/>
                <a:gd name="connsiteX2" fmla="*/ 1982691 w 3965382"/>
                <a:gd name="connsiteY2" fmla="*/ 1982691 h 3965382"/>
                <a:gd name="connsiteX3" fmla="*/ 1982691 w 3965382"/>
                <a:gd name="connsiteY3" fmla="*/ 0 h 3965382"/>
              </a:gdLst>
              <a:ahLst/>
              <a:cxnLst>
                <a:cxn ang="0">
                  <a:pos x="connsiteX0" y="connsiteY0"/>
                </a:cxn>
                <a:cxn ang="0">
                  <a:pos x="connsiteX1" y="connsiteY1"/>
                </a:cxn>
                <a:cxn ang="0">
                  <a:pos x="connsiteX2" y="connsiteY2"/>
                </a:cxn>
                <a:cxn ang="0">
                  <a:pos x="connsiteX3" y="connsiteY3"/>
                </a:cxn>
              </a:cxnLst>
              <a:rect l="l" t="t" r="r" b="b"/>
              <a:pathLst>
                <a:path w="3965382" h="3965382">
                  <a:moveTo>
                    <a:pt x="1982691" y="0"/>
                  </a:moveTo>
                  <a:cubicBezTo>
                    <a:pt x="2586073" y="0"/>
                    <a:pt x="3156620" y="274761"/>
                    <a:pt x="3532822" y="746504"/>
                  </a:cubicBezTo>
                  <a:lnTo>
                    <a:pt x="1982691" y="1982691"/>
                  </a:lnTo>
                  <a:lnTo>
                    <a:pt x="1982691" y="0"/>
                  </a:lnTo>
                  <a:close/>
                </a:path>
              </a:pathLst>
            </a:custGeom>
            <a:solidFill>
              <a:srgbClr val="0077A0">
                <a:alpha val="90000"/>
                <a:hueOff val="0"/>
                <a:satOff val="0"/>
                <a:lumOff val="0"/>
                <a:alphaOff val="0"/>
              </a:srgbClr>
            </a:solidFill>
            <a:ln w="25400" cap="flat" cmpd="sng" algn="ctr">
              <a:solidFill>
                <a:sysClr val="window" lastClr="FFFFFF">
                  <a:hueOff val="0"/>
                  <a:satOff val="0"/>
                  <a:lumOff val="0"/>
                  <a:alphaOff val="0"/>
                </a:sysClr>
              </a:solidFill>
              <a:prstDash val="solid"/>
            </a:ln>
            <a:effectLst/>
          </p:spPr>
          <p:txBody>
            <a:bodyPr spcFirstLastPara="0" vert="horz" wrap="square" lIns="2098482" tIns="383454" rIns="953242" bIns="2857097" numCol="1" spcCol="1270" anchor="ctr" anchorCtr="0">
              <a:noAutofit/>
            </a:bodyPr>
            <a:lstStyle/>
            <a:p>
              <a:pPr marL="0" marR="0" lvl="0" indent="0" algn="ctr" defTabSz="533400" eaLnBrk="1" fontAlgn="auto" latinLnBrk="0" hangingPunct="1">
                <a:lnSpc>
                  <a:spcPct val="90000"/>
                </a:lnSpc>
                <a:spcBef>
                  <a:spcPct val="0"/>
                </a:spcBef>
                <a:spcAft>
                  <a:spcPct val="3500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Calibri" panose="020F0502020204030204"/>
                  <a:ea typeface="+mn-ea"/>
                  <a:cs typeface="+mn-cs"/>
                </a:rPr>
                <a:t>Clinical Evaluation</a:t>
              </a:r>
            </a:p>
          </p:txBody>
        </p:sp>
        <p:sp>
          <p:nvSpPr>
            <p:cNvPr id="13" name="Freeform 12"/>
            <p:cNvSpPr/>
            <p:nvPr/>
          </p:nvSpPr>
          <p:spPr>
            <a:xfrm>
              <a:off x="4999866" y="1769330"/>
              <a:ext cx="3965382" cy="3965382"/>
            </a:xfrm>
            <a:custGeom>
              <a:avLst/>
              <a:gdLst>
                <a:gd name="connsiteX0" fmla="*/ 3532822 w 3965382"/>
                <a:gd name="connsiteY0" fmla="*/ 746504 h 3965382"/>
                <a:gd name="connsiteX1" fmla="*/ 3915672 w 3965382"/>
                <a:gd name="connsiteY1" fmla="*/ 2423881 h 3965382"/>
                <a:gd name="connsiteX2" fmla="*/ 1982691 w 3965382"/>
                <a:gd name="connsiteY2" fmla="*/ 1982691 h 3965382"/>
                <a:gd name="connsiteX3" fmla="*/ 3532822 w 3965382"/>
                <a:gd name="connsiteY3" fmla="*/ 746504 h 3965382"/>
              </a:gdLst>
              <a:ahLst/>
              <a:cxnLst>
                <a:cxn ang="0">
                  <a:pos x="connsiteX0" y="connsiteY0"/>
                </a:cxn>
                <a:cxn ang="0">
                  <a:pos x="connsiteX1" y="connsiteY1"/>
                </a:cxn>
                <a:cxn ang="0">
                  <a:pos x="connsiteX2" y="connsiteY2"/>
                </a:cxn>
                <a:cxn ang="0">
                  <a:pos x="connsiteX3" y="connsiteY3"/>
                </a:cxn>
              </a:cxnLst>
              <a:rect l="l" t="t" r="r" b="b"/>
              <a:pathLst>
                <a:path w="3965382" h="3965382">
                  <a:moveTo>
                    <a:pt x="3532822" y="746504"/>
                  </a:moveTo>
                  <a:cubicBezTo>
                    <a:pt x="3909024" y="1218247"/>
                    <a:pt x="4049937" y="1835628"/>
                    <a:pt x="3915672" y="2423881"/>
                  </a:cubicBezTo>
                  <a:lnTo>
                    <a:pt x="1982691" y="1982691"/>
                  </a:lnTo>
                  <a:lnTo>
                    <a:pt x="3532822" y="746504"/>
                  </a:lnTo>
                  <a:close/>
                </a:path>
              </a:pathLst>
            </a:custGeom>
            <a:solidFill>
              <a:srgbClr val="0077A0">
                <a:alpha val="90000"/>
                <a:hueOff val="0"/>
                <a:satOff val="0"/>
                <a:lumOff val="0"/>
                <a:alphaOff val="-6667"/>
              </a:srgbClr>
            </a:solidFill>
            <a:ln w="25400" cap="flat" cmpd="sng" algn="ctr">
              <a:solidFill>
                <a:sysClr val="window" lastClr="FFFFFF">
                  <a:hueOff val="0"/>
                  <a:satOff val="0"/>
                  <a:lumOff val="0"/>
                  <a:alphaOff val="0"/>
                </a:sysClr>
              </a:solidFill>
              <a:prstDash val="solid"/>
            </a:ln>
            <a:effectLst/>
          </p:spPr>
          <p:txBody>
            <a:bodyPr spcFirstLastPara="0" vert="horz" wrap="square" lIns="2708396" tIns="1452692" rIns="201707" bIns="1882273" numCol="1" spcCol="1270" anchor="ctr" anchorCtr="0">
              <a:noAutofit/>
            </a:bodyPr>
            <a:lstStyle/>
            <a:p>
              <a:pPr marL="0" marR="0" lvl="0" indent="0" algn="ctr" defTabSz="533400" eaLnBrk="1" fontAlgn="auto" latinLnBrk="0" hangingPunct="1">
                <a:lnSpc>
                  <a:spcPct val="90000"/>
                </a:lnSpc>
                <a:spcBef>
                  <a:spcPct val="0"/>
                </a:spcBef>
                <a:spcAft>
                  <a:spcPct val="3500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Calibri" panose="020F0502020204030204"/>
                  <a:ea typeface="+mn-ea"/>
                  <a:cs typeface="+mn-cs"/>
                </a:rPr>
                <a:t>Clinical Trials </a:t>
              </a:r>
            </a:p>
          </p:txBody>
        </p:sp>
        <p:sp>
          <p:nvSpPr>
            <p:cNvPr id="14" name="Freeform 13"/>
            <p:cNvSpPr/>
            <p:nvPr/>
          </p:nvSpPr>
          <p:spPr>
            <a:xfrm>
              <a:off x="4981455" y="1849582"/>
              <a:ext cx="3965382" cy="3965382"/>
            </a:xfrm>
            <a:custGeom>
              <a:avLst/>
              <a:gdLst>
                <a:gd name="connsiteX0" fmla="*/ 3915672 w 3965382"/>
                <a:gd name="connsiteY0" fmla="*/ 2423881 h 3965382"/>
                <a:gd name="connsiteX1" fmla="*/ 2842948 w 3965382"/>
                <a:gd name="connsiteY1" fmla="*/ 3769034 h 3965382"/>
                <a:gd name="connsiteX2" fmla="*/ 1982691 w 3965382"/>
                <a:gd name="connsiteY2" fmla="*/ 1982691 h 3965382"/>
                <a:gd name="connsiteX3" fmla="*/ 3915672 w 3965382"/>
                <a:gd name="connsiteY3" fmla="*/ 2423881 h 3965382"/>
              </a:gdLst>
              <a:ahLst/>
              <a:cxnLst>
                <a:cxn ang="0">
                  <a:pos x="connsiteX0" y="connsiteY0"/>
                </a:cxn>
                <a:cxn ang="0">
                  <a:pos x="connsiteX1" y="connsiteY1"/>
                </a:cxn>
                <a:cxn ang="0">
                  <a:pos x="connsiteX2" y="connsiteY2"/>
                </a:cxn>
                <a:cxn ang="0">
                  <a:pos x="connsiteX3" y="connsiteY3"/>
                </a:cxn>
              </a:cxnLst>
              <a:rect l="l" t="t" r="r" b="b"/>
              <a:pathLst>
                <a:path w="3965382" h="3965382">
                  <a:moveTo>
                    <a:pt x="3915672" y="2423881"/>
                  </a:moveTo>
                  <a:cubicBezTo>
                    <a:pt x="3781407" y="3012135"/>
                    <a:pt x="3386577" y="3507236"/>
                    <a:pt x="2842948" y="3769034"/>
                  </a:cubicBezTo>
                  <a:lnTo>
                    <a:pt x="1982691" y="1982691"/>
                  </a:lnTo>
                  <a:lnTo>
                    <a:pt x="3915672" y="2423881"/>
                  </a:lnTo>
                  <a:close/>
                </a:path>
              </a:pathLst>
            </a:custGeom>
            <a:solidFill>
              <a:srgbClr val="0077A0">
                <a:alpha val="90000"/>
                <a:hueOff val="0"/>
                <a:satOff val="0"/>
                <a:lumOff val="0"/>
                <a:alphaOff val="-13333"/>
              </a:srgbClr>
            </a:solidFill>
            <a:ln w="25400" cap="flat" cmpd="sng" algn="ctr">
              <a:solidFill>
                <a:sysClr val="window" lastClr="FFFFFF">
                  <a:hueOff val="0"/>
                  <a:satOff val="0"/>
                  <a:lumOff val="0"/>
                  <a:alphaOff val="0"/>
                </a:sysClr>
              </a:solidFill>
              <a:prstDash val="solid"/>
            </a:ln>
            <a:effectLst/>
          </p:spPr>
          <p:txBody>
            <a:bodyPr spcFirstLastPara="0" vert="horz" wrap="square" lIns="2561582" tIns="2363785" rIns="490142" bIns="900370" numCol="1" spcCol="1270" anchor="ctr" anchorCtr="0">
              <a:noAutofit/>
            </a:bodyPr>
            <a:lstStyle/>
            <a:p>
              <a:pPr marL="0" marR="0" lvl="0" indent="0" algn="ctr" defTabSz="533400" eaLnBrk="1" fontAlgn="auto" latinLnBrk="0" hangingPunct="1">
                <a:lnSpc>
                  <a:spcPct val="90000"/>
                </a:lnSpc>
                <a:spcBef>
                  <a:spcPct val="0"/>
                </a:spcBef>
                <a:spcAft>
                  <a:spcPct val="35000"/>
                </a:spcAft>
                <a:buClrTx/>
                <a:buSzTx/>
                <a:buFontTx/>
                <a:buNone/>
                <a:tabLst/>
                <a:defRPr/>
              </a:pPr>
              <a:r>
                <a:rPr kumimoji="0" lang="en-US" sz="1200" b="0" i="0" u="none" strike="noStrike" kern="0" cap="none" spc="0" normalizeH="0" baseline="0" noProof="0" dirty="0" err="1">
                  <a:ln>
                    <a:noFill/>
                  </a:ln>
                  <a:solidFill>
                    <a:prstClr val="white"/>
                  </a:solidFill>
                  <a:effectLst/>
                  <a:uLnTx/>
                  <a:uFillTx/>
                  <a:latin typeface="Calibri" panose="020F0502020204030204"/>
                  <a:ea typeface="+mn-ea"/>
                  <a:cs typeface="+mn-cs"/>
                </a:rPr>
                <a:t>Pharmaceu</a:t>
              </a:r>
              <a:r>
                <a:rPr kumimoji="0" lang="en-US" sz="1200" b="0" i="0" u="none" strike="noStrike" kern="0" cap="none" spc="0" normalizeH="0" baseline="0" noProof="0" dirty="0">
                  <a:ln>
                    <a:noFill/>
                  </a:ln>
                  <a:solidFill>
                    <a:prstClr val="white"/>
                  </a:solidFill>
                  <a:effectLst/>
                  <a:uLnTx/>
                  <a:uFillTx/>
                  <a:latin typeface="Calibri" panose="020F0502020204030204"/>
                  <a:ea typeface="+mn-ea"/>
                  <a:cs typeface="+mn-cs"/>
                </a:rPr>
                <a:t>-tical Evaluation</a:t>
              </a:r>
            </a:p>
          </p:txBody>
        </p:sp>
        <p:sp>
          <p:nvSpPr>
            <p:cNvPr id="15" name="Freeform 14"/>
            <p:cNvSpPr/>
            <p:nvPr/>
          </p:nvSpPr>
          <p:spPr>
            <a:xfrm>
              <a:off x="4907812" y="1884987"/>
              <a:ext cx="3965382" cy="3965382"/>
            </a:xfrm>
            <a:custGeom>
              <a:avLst/>
              <a:gdLst>
                <a:gd name="connsiteX0" fmla="*/ 2842905 w 3965382"/>
                <a:gd name="connsiteY0" fmla="*/ 3769055 h 3965382"/>
                <a:gd name="connsiteX1" fmla="*/ 1122433 w 3965382"/>
                <a:gd name="connsiteY1" fmla="*/ 3769034 h 3965382"/>
                <a:gd name="connsiteX2" fmla="*/ 1982691 w 3965382"/>
                <a:gd name="connsiteY2" fmla="*/ 1982691 h 3965382"/>
                <a:gd name="connsiteX3" fmla="*/ 2842905 w 3965382"/>
                <a:gd name="connsiteY3" fmla="*/ 3769055 h 3965382"/>
              </a:gdLst>
              <a:ahLst/>
              <a:cxnLst>
                <a:cxn ang="0">
                  <a:pos x="connsiteX0" y="connsiteY0"/>
                </a:cxn>
                <a:cxn ang="0">
                  <a:pos x="connsiteX1" y="connsiteY1"/>
                </a:cxn>
                <a:cxn ang="0">
                  <a:pos x="connsiteX2" y="connsiteY2"/>
                </a:cxn>
                <a:cxn ang="0">
                  <a:pos x="connsiteX3" y="connsiteY3"/>
                </a:cxn>
              </a:cxnLst>
              <a:rect l="l" t="t" r="r" b="b"/>
              <a:pathLst>
                <a:path w="3965382" h="3965382">
                  <a:moveTo>
                    <a:pt x="2842905" y="3769055"/>
                  </a:moveTo>
                  <a:cubicBezTo>
                    <a:pt x="2299286" y="4030832"/>
                    <a:pt x="1666046" y="4030824"/>
                    <a:pt x="1122433" y="3769034"/>
                  </a:cubicBezTo>
                  <a:lnTo>
                    <a:pt x="1982691" y="1982691"/>
                  </a:lnTo>
                  <a:lnTo>
                    <a:pt x="2842905" y="3769055"/>
                  </a:lnTo>
                  <a:close/>
                </a:path>
              </a:pathLst>
            </a:custGeom>
            <a:solidFill>
              <a:srgbClr val="0077A0">
                <a:alpha val="90000"/>
                <a:hueOff val="0"/>
                <a:satOff val="0"/>
                <a:lumOff val="0"/>
                <a:alphaOff val="-20000"/>
              </a:srgbClr>
            </a:solidFill>
            <a:ln w="25400" cap="flat" cmpd="sng" algn="ctr">
              <a:solidFill>
                <a:sysClr val="window" lastClr="FFFFFF">
                  <a:hueOff val="0"/>
                  <a:satOff val="0"/>
                  <a:lumOff val="0"/>
                  <a:alphaOff val="0"/>
                </a:sysClr>
              </a:solidFill>
              <a:prstDash val="solid"/>
            </a:ln>
            <a:effectLst/>
          </p:spPr>
          <p:txBody>
            <a:bodyPr spcFirstLastPara="0" vert="horz" wrap="square" lIns="1537664" tIns="3130898" rIns="1537663" bIns="204067" numCol="1" spcCol="1270" anchor="ctr" anchorCtr="0">
              <a:noAutofit/>
            </a:bodyPr>
            <a:lstStyle/>
            <a:p>
              <a:pPr marL="0" marR="0" lvl="0" indent="0" algn="ctr" defTabSz="533400" eaLnBrk="1" fontAlgn="auto" latinLnBrk="0" hangingPunct="1">
                <a:lnSpc>
                  <a:spcPct val="90000"/>
                </a:lnSpc>
                <a:spcBef>
                  <a:spcPct val="0"/>
                </a:spcBef>
                <a:spcAft>
                  <a:spcPct val="35000"/>
                </a:spcAft>
                <a:buClrTx/>
                <a:buSzTx/>
                <a:buFontTx/>
                <a:buNone/>
                <a:tabLst/>
                <a:defRPr/>
              </a:pPr>
              <a:r>
                <a:rPr kumimoji="0" lang="en-US" sz="1200" b="0" i="0" u="none" strike="noStrike" kern="0" cap="none" spc="0" normalizeH="0" baseline="0" noProof="0" dirty="0" err="1">
                  <a:ln>
                    <a:noFill/>
                  </a:ln>
                  <a:solidFill>
                    <a:prstClr val="white"/>
                  </a:solidFill>
                  <a:effectLst/>
                  <a:uLnTx/>
                  <a:uFillTx/>
                  <a:latin typeface="Calibri" panose="020F0502020204030204"/>
                  <a:ea typeface="+mn-ea"/>
                  <a:cs typeface="+mn-cs"/>
                </a:rPr>
                <a:t>Authorisation</a:t>
              </a:r>
              <a:r>
                <a:rPr kumimoji="0" lang="en-US" sz="1200" b="0" i="0" u="none" strike="noStrike" kern="0" cap="none" spc="0" normalizeH="0" baseline="0" noProof="0" dirty="0">
                  <a:ln>
                    <a:noFill/>
                  </a:ln>
                  <a:solidFill>
                    <a:prstClr val="white"/>
                  </a:solidFill>
                  <a:effectLst/>
                  <a:uLnTx/>
                  <a:uFillTx/>
                  <a:latin typeface="Calibri" panose="020F0502020204030204"/>
                  <a:ea typeface="+mn-ea"/>
                  <a:cs typeface="+mn-cs"/>
                </a:rPr>
                <a:t> of the Sale </a:t>
              </a:r>
              <a:r>
                <a:rPr lang="en-US" sz="1200" kern="0" dirty="0">
                  <a:solidFill>
                    <a:prstClr val="white"/>
                  </a:solidFill>
                  <a:latin typeface="Calibri" panose="020F0502020204030204"/>
                </a:rPr>
                <a:t>of Unregistered Medicines</a:t>
              </a:r>
              <a:endParaRPr kumimoji="0" lang="en-US" sz="12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6" name="Freeform 15"/>
            <p:cNvSpPr/>
            <p:nvPr/>
          </p:nvSpPr>
          <p:spPr>
            <a:xfrm>
              <a:off x="4834169" y="1849582"/>
              <a:ext cx="3965382" cy="3965382"/>
            </a:xfrm>
            <a:custGeom>
              <a:avLst/>
              <a:gdLst>
                <a:gd name="connsiteX0" fmla="*/ 1122433 w 3965382"/>
                <a:gd name="connsiteY0" fmla="*/ 3769034 h 3965382"/>
                <a:gd name="connsiteX1" fmla="*/ 49710 w 3965382"/>
                <a:gd name="connsiteY1" fmla="*/ 2423880 h 3965382"/>
                <a:gd name="connsiteX2" fmla="*/ 1982691 w 3965382"/>
                <a:gd name="connsiteY2" fmla="*/ 1982691 h 3965382"/>
                <a:gd name="connsiteX3" fmla="*/ 1122433 w 3965382"/>
                <a:gd name="connsiteY3" fmla="*/ 3769034 h 3965382"/>
              </a:gdLst>
              <a:ahLst/>
              <a:cxnLst>
                <a:cxn ang="0">
                  <a:pos x="connsiteX0" y="connsiteY0"/>
                </a:cxn>
                <a:cxn ang="0">
                  <a:pos x="connsiteX1" y="connsiteY1"/>
                </a:cxn>
                <a:cxn ang="0">
                  <a:pos x="connsiteX2" y="connsiteY2"/>
                </a:cxn>
                <a:cxn ang="0">
                  <a:pos x="connsiteX3" y="connsiteY3"/>
                </a:cxn>
              </a:cxnLst>
              <a:rect l="l" t="t" r="r" b="b"/>
              <a:pathLst>
                <a:path w="3965382" h="3965382">
                  <a:moveTo>
                    <a:pt x="1122433" y="3769034"/>
                  </a:moveTo>
                  <a:cubicBezTo>
                    <a:pt x="578805" y="3507236"/>
                    <a:pt x="183974" y="3012134"/>
                    <a:pt x="49710" y="2423880"/>
                  </a:cubicBezTo>
                  <a:lnTo>
                    <a:pt x="1982691" y="1982691"/>
                  </a:lnTo>
                  <a:lnTo>
                    <a:pt x="1122433" y="3769034"/>
                  </a:lnTo>
                  <a:close/>
                </a:path>
              </a:pathLst>
            </a:custGeom>
            <a:solidFill>
              <a:srgbClr val="0077A0">
                <a:alpha val="90000"/>
                <a:hueOff val="0"/>
                <a:satOff val="0"/>
                <a:lumOff val="0"/>
                <a:alphaOff val="-26667"/>
              </a:srgbClr>
            </a:solidFill>
            <a:ln w="25400" cap="flat" cmpd="sng" algn="ctr">
              <a:solidFill>
                <a:sysClr val="window" lastClr="FFFFFF">
                  <a:hueOff val="0"/>
                  <a:satOff val="0"/>
                  <a:lumOff val="0"/>
                  <a:alphaOff val="0"/>
                </a:sysClr>
              </a:solidFill>
              <a:prstDash val="solid"/>
            </a:ln>
            <a:effectLst/>
          </p:spPr>
          <p:txBody>
            <a:bodyPr spcFirstLastPara="0" vert="horz" wrap="square" lIns="490142" tIns="2363785" rIns="2561582" bIns="900370" numCol="1" spcCol="1270" anchor="ctr" anchorCtr="0">
              <a:noAutofit/>
            </a:bodyPr>
            <a:lstStyle/>
            <a:p>
              <a:pPr marL="0" marR="0" lvl="0" indent="0" algn="ctr" defTabSz="533400" eaLnBrk="1" fontAlgn="auto" latinLnBrk="0" hangingPunct="1">
                <a:lnSpc>
                  <a:spcPct val="90000"/>
                </a:lnSpc>
                <a:spcBef>
                  <a:spcPct val="0"/>
                </a:spcBef>
                <a:spcAft>
                  <a:spcPct val="3500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Calibri" panose="020F0502020204030204"/>
                  <a:ea typeface="+mn-ea"/>
                  <a:cs typeface="+mn-cs"/>
                </a:rPr>
                <a:t>Vigilance and Post- Marketing Surveillance </a:t>
              </a:r>
            </a:p>
          </p:txBody>
        </p:sp>
        <p:sp>
          <p:nvSpPr>
            <p:cNvPr id="17" name="Freeform 16"/>
            <p:cNvSpPr/>
            <p:nvPr/>
          </p:nvSpPr>
          <p:spPr>
            <a:xfrm>
              <a:off x="4858347" y="1769330"/>
              <a:ext cx="3880206" cy="3965382"/>
            </a:xfrm>
            <a:custGeom>
              <a:avLst/>
              <a:gdLst>
                <a:gd name="connsiteX0" fmla="*/ 46649 w 3880206"/>
                <a:gd name="connsiteY0" fmla="*/ 2414858 h 3965382"/>
                <a:gd name="connsiteX1" fmla="*/ 410582 w 3880206"/>
                <a:gd name="connsiteY1" fmla="*/ 762940 h 3965382"/>
                <a:gd name="connsiteX2" fmla="*/ 1940103 w 3880206"/>
                <a:gd name="connsiteY2" fmla="*/ 1982691 h 3965382"/>
                <a:gd name="connsiteX3" fmla="*/ 46649 w 3880206"/>
                <a:gd name="connsiteY3" fmla="*/ 2414858 h 3965382"/>
              </a:gdLst>
              <a:ahLst/>
              <a:cxnLst>
                <a:cxn ang="0">
                  <a:pos x="connsiteX0" y="connsiteY0"/>
                </a:cxn>
                <a:cxn ang="0">
                  <a:pos x="connsiteX1" y="connsiteY1"/>
                </a:cxn>
                <a:cxn ang="0">
                  <a:pos x="connsiteX2" y="connsiteY2"/>
                </a:cxn>
                <a:cxn ang="0">
                  <a:pos x="connsiteX3" y="connsiteY3"/>
                </a:cxn>
              </a:cxnLst>
              <a:rect l="l" t="t" r="r" b="b"/>
              <a:pathLst>
                <a:path w="3880206" h="3965382">
                  <a:moveTo>
                    <a:pt x="46649" y="2414858"/>
                  </a:moveTo>
                  <a:cubicBezTo>
                    <a:pt x="-79789" y="1836307"/>
                    <a:pt x="53722" y="1230290"/>
                    <a:pt x="410582" y="762940"/>
                  </a:cubicBezTo>
                  <a:lnTo>
                    <a:pt x="1940103" y="1982691"/>
                  </a:lnTo>
                  <a:lnTo>
                    <a:pt x="46649" y="2414858"/>
                  </a:lnTo>
                  <a:close/>
                </a:path>
              </a:pathLst>
            </a:custGeom>
            <a:solidFill>
              <a:srgbClr val="0077A0">
                <a:alpha val="90000"/>
                <a:hueOff val="0"/>
                <a:satOff val="0"/>
                <a:lumOff val="0"/>
                <a:alphaOff val="-33333"/>
              </a:srgbClr>
            </a:solidFill>
            <a:ln w="25400" cap="flat" cmpd="sng" algn="ctr">
              <a:solidFill>
                <a:sysClr val="window" lastClr="FFFFFF">
                  <a:hueOff val="0"/>
                  <a:satOff val="0"/>
                  <a:lumOff val="0"/>
                  <a:alphaOff val="0"/>
                </a:sysClr>
              </a:solidFill>
              <a:prstDash val="solid"/>
            </a:ln>
            <a:effectLst/>
          </p:spPr>
          <p:txBody>
            <a:bodyPr spcFirstLastPara="0" vert="horz" wrap="square" lIns="197702" tIns="1452692" rIns="2650547" bIns="1882273" numCol="1" spcCol="1270" anchor="ctr" anchorCtr="0">
              <a:noAutofit/>
            </a:bodyPr>
            <a:lstStyle/>
            <a:p>
              <a:pPr marL="0" marR="0" lvl="0" indent="0" algn="ctr" defTabSz="533400" eaLnBrk="1" fontAlgn="auto" latinLnBrk="0" hangingPunct="1">
                <a:lnSpc>
                  <a:spcPct val="90000"/>
                </a:lnSpc>
                <a:spcBef>
                  <a:spcPct val="0"/>
                </a:spcBef>
                <a:spcAft>
                  <a:spcPct val="35000"/>
                </a:spcAft>
                <a:buClrTx/>
                <a:buSzTx/>
                <a:buFontTx/>
                <a:buNone/>
                <a:tabLst/>
                <a:defRPr/>
              </a:pPr>
              <a:endParaRPr kumimoji="0" lang="en-US" sz="12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17"/>
            <p:cNvSpPr/>
            <p:nvPr/>
          </p:nvSpPr>
          <p:spPr>
            <a:xfrm>
              <a:off x="4866742" y="1705601"/>
              <a:ext cx="3965382" cy="3965382"/>
            </a:xfrm>
            <a:custGeom>
              <a:avLst/>
              <a:gdLst>
                <a:gd name="connsiteX0" fmla="*/ 432560 w 3965382"/>
                <a:gd name="connsiteY0" fmla="*/ 746504 h 3965382"/>
                <a:gd name="connsiteX1" fmla="*/ 1982691 w 3965382"/>
                <a:gd name="connsiteY1" fmla="*/ 0 h 3965382"/>
                <a:gd name="connsiteX2" fmla="*/ 1982691 w 3965382"/>
                <a:gd name="connsiteY2" fmla="*/ 1982691 h 3965382"/>
                <a:gd name="connsiteX3" fmla="*/ 432560 w 3965382"/>
                <a:gd name="connsiteY3" fmla="*/ 746504 h 3965382"/>
              </a:gdLst>
              <a:ahLst/>
              <a:cxnLst>
                <a:cxn ang="0">
                  <a:pos x="connsiteX0" y="connsiteY0"/>
                </a:cxn>
                <a:cxn ang="0">
                  <a:pos x="connsiteX1" y="connsiteY1"/>
                </a:cxn>
                <a:cxn ang="0">
                  <a:pos x="connsiteX2" y="connsiteY2"/>
                </a:cxn>
                <a:cxn ang="0">
                  <a:pos x="connsiteX3" y="connsiteY3"/>
                </a:cxn>
              </a:cxnLst>
              <a:rect l="l" t="t" r="r" b="b"/>
              <a:pathLst>
                <a:path w="3965382" h="3965382">
                  <a:moveTo>
                    <a:pt x="432560" y="746504"/>
                  </a:moveTo>
                  <a:cubicBezTo>
                    <a:pt x="808762" y="274761"/>
                    <a:pt x="1379309" y="0"/>
                    <a:pt x="1982691" y="0"/>
                  </a:cubicBezTo>
                  <a:lnTo>
                    <a:pt x="1982691" y="1982691"/>
                  </a:lnTo>
                  <a:lnTo>
                    <a:pt x="432560" y="746504"/>
                  </a:lnTo>
                  <a:close/>
                </a:path>
              </a:pathLst>
            </a:custGeom>
            <a:solidFill>
              <a:srgbClr val="0077A0">
                <a:alpha val="90000"/>
                <a:hueOff val="0"/>
                <a:satOff val="0"/>
                <a:lumOff val="0"/>
                <a:alphaOff val="-40000"/>
              </a:srgbClr>
            </a:solidFill>
            <a:ln w="25400" cap="flat" cmpd="sng" algn="ctr">
              <a:solidFill>
                <a:sysClr val="window" lastClr="FFFFFF">
                  <a:hueOff val="0"/>
                  <a:satOff val="0"/>
                  <a:lumOff val="0"/>
                  <a:alphaOff val="0"/>
                </a:sysClr>
              </a:solidFill>
              <a:prstDash val="solid"/>
            </a:ln>
            <a:effectLst/>
          </p:spPr>
          <p:txBody>
            <a:bodyPr spcFirstLastPara="0" vert="horz" wrap="square" lIns="953242" tIns="383454" rIns="2098482" bIns="2857097" numCol="1" spcCol="1270" anchor="ctr" anchorCtr="0">
              <a:noAutofit/>
            </a:bodyPr>
            <a:lstStyle/>
            <a:p>
              <a:pPr marL="0" marR="0" lvl="0" indent="0" algn="ctr" defTabSz="533400" eaLnBrk="1" fontAlgn="auto" latinLnBrk="0" hangingPunct="1">
                <a:lnSpc>
                  <a:spcPct val="90000"/>
                </a:lnSpc>
                <a:spcBef>
                  <a:spcPct val="0"/>
                </a:spcBef>
                <a:spcAft>
                  <a:spcPct val="3500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Calibri" panose="020F0502020204030204"/>
                  <a:ea typeface="+mn-ea"/>
                  <a:cs typeface="+mn-cs"/>
                </a:rPr>
                <a:t>Veterinary Medicines </a:t>
              </a:r>
            </a:p>
          </p:txBody>
        </p:sp>
        <p:sp>
          <p:nvSpPr>
            <p:cNvPr id="19" name="Circular Arrow 18"/>
            <p:cNvSpPr/>
            <p:nvPr/>
          </p:nvSpPr>
          <p:spPr>
            <a:xfrm>
              <a:off x="4703208" y="1460125"/>
              <a:ext cx="4456335" cy="4456335"/>
            </a:xfrm>
            <a:prstGeom prst="circularArrow">
              <a:avLst>
                <a:gd name="adj1" fmla="val 5085"/>
                <a:gd name="adj2" fmla="val 327528"/>
                <a:gd name="adj3" fmla="val 18957827"/>
                <a:gd name="adj4" fmla="val 16200343"/>
                <a:gd name="adj5" fmla="val 5932"/>
              </a:avLst>
            </a:prstGeom>
            <a:solidFill>
              <a:srgbClr val="0077A0">
                <a:shade val="90000"/>
                <a:hueOff val="0"/>
                <a:satOff val="0"/>
                <a:lumOff val="0"/>
                <a:alphaOff val="0"/>
              </a:srgbClr>
            </a:solidFill>
            <a:ln>
              <a:noFill/>
            </a:ln>
            <a:effectLst/>
          </p:spPr>
        </p:sp>
        <p:sp>
          <p:nvSpPr>
            <p:cNvPr id="20" name="Circular Arrow 19"/>
            <p:cNvSpPr/>
            <p:nvPr/>
          </p:nvSpPr>
          <p:spPr>
            <a:xfrm>
              <a:off x="4754513" y="1524136"/>
              <a:ext cx="4456335" cy="4456335"/>
            </a:xfrm>
            <a:prstGeom prst="circularArrow">
              <a:avLst>
                <a:gd name="adj1" fmla="val 5085"/>
                <a:gd name="adj2" fmla="val 327528"/>
                <a:gd name="adj3" fmla="val 443744"/>
                <a:gd name="adj4" fmla="val 19285776"/>
                <a:gd name="adj5" fmla="val 5932"/>
              </a:avLst>
            </a:prstGeom>
            <a:solidFill>
              <a:srgbClr val="0077A0">
                <a:shade val="90000"/>
                <a:hueOff val="117731"/>
                <a:satOff val="-12508"/>
                <a:lumOff val="8152"/>
                <a:alphaOff val="0"/>
              </a:srgbClr>
            </a:solidFill>
            <a:ln>
              <a:noFill/>
            </a:ln>
            <a:effectLst/>
          </p:spPr>
        </p:sp>
        <p:sp>
          <p:nvSpPr>
            <p:cNvPr id="21" name="Circular Arrow 20"/>
            <p:cNvSpPr/>
            <p:nvPr/>
          </p:nvSpPr>
          <p:spPr>
            <a:xfrm>
              <a:off x="4736037" y="1604202"/>
              <a:ext cx="4456335" cy="4456335"/>
            </a:xfrm>
            <a:prstGeom prst="circularArrow">
              <a:avLst>
                <a:gd name="adj1" fmla="val 5085"/>
                <a:gd name="adj2" fmla="val 327528"/>
                <a:gd name="adj3" fmla="val 3529100"/>
                <a:gd name="adj4" fmla="val 770764"/>
                <a:gd name="adj5" fmla="val 5932"/>
              </a:avLst>
            </a:prstGeom>
            <a:solidFill>
              <a:srgbClr val="0077A0">
                <a:shade val="90000"/>
                <a:hueOff val="235462"/>
                <a:satOff val="-25016"/>
                <a:lumOff val="16304"/>
                <a:alphaOff val="0"/>
              </a:srgbClr>
            </a:solidFill>
            <a:ln>
              <a:noFill/>
            </a:ln>
            <a:effectLst/>
          </p:spPr>
        </p:sp>
        <p:sp>
          <p:nvSpPr>
            <p:cNvPr id="22" name="Circular Arrow 21"/>
            <p:cNvSpPr/>
            <p:nvPr/>
          </p:nvSpPr>
          <p:spPr>
            <a:xfrm>
              <a:off x="4662336" y="1639408"/>
              <a:ext cx="4456335" cy="4456335"/>
            </a:xfrm>
            <a:prstGeom prst="circularArrow">
              <a:avLst>
                <a:gd name="adj1" fmla="val 5085"/>
                <a:gd name="adj2" fmla="val 327528"/>
                <a:gd name="adj3" fmla="val 6615046"/>
                <a:gd name="adj4" fmla="val 3857426"/>
                <a:gd name="adj5" fmla="val 5932"/>
              </a:avLst>
            </a:prstGeom>
            <a:solidFill>
              <a:srgbClr val="0077A0">
                <a:shade val="90000"/>
                <a:hueOff val="353194"/>
                <a:satOff val="-37524"/>
                <a:lumOff val="24457"/>
                <a:alphaOff val="0"/>
              </a:srgbClr>
            </a:solidFill>
            <a:ln>
              <a:noFill/>
            </a:ln>
            <a:effectLst/>
          </p:spPr>
        </p:sp>
        <p:sp>
          <p:nvSpPr>
            <p:cNvPr id="23" name="Circular Arrow 22"/>
            <p:cNvSpPr/>
            <p:nvPr/>
          </p:nvSpPr>
          <p:spPr>
            <a:xfrm>
              <a:off x="4588636" y="1604202"/>
              <a:ext cx="4456335" cy="4456335"/>
            </a:xfrm>
            <a:prstGeom prst="circularArrow">
              <a:avLst>
                <a:gd name="adj1" fmla="val 5085"/>
                <a:gd name="adj2" fmla="val 327528"/>
                <a:gd name="adj3" fmla="val 9701707"/>
                <a:gd name="adj4" fmla="val 6943371"/>
                <a:gd name="adj5" fmla="val 5932"/>
              </a:avLst>
            </a:prstGeom>
            <a:solidFill>
              <a:srgbClr val="0077A0">
                <a:shade val="90000"/>
                <a:hueOff val="470925"/>
                <a:satOff val="-50032"/>
                <a:lumOff val="32609"/>
                <a:alphaOff val="0"/>
              </a:srgbClr>
            </a:solidFill>
            <a:ln>
              <a:noFill/>
            </a:ln>
            <a:effectLst/>
          </p:spPr>
        </p:sp>
        <p:sp>
          <p:nvSpPr>
            <p:cNvPr id="24" name="Circular Arrow 23"/>
            <p:cNvSpPr/>
            <p:nvPr/>
          </p:nvSpPr>
          <p:spPr>
            <a:xfrm>
              <a:off x="4570538" y="1524136"/>
              <a:ext cx="4456335" cy="4456335"/>
            </a:xfrm>
            <a:prstGeom prst="circularArrow">
              <a:avLst>
                <a:gd name="adj1" fmla="val 5085"/>
                <a:gd name="adj2" fmla="val 327528"/>
                <a:gd name="adj3" fmla="val 12786695"/>
                <a:gd name="adj4" fmla="val 10028727"/>
                <a:gd name="adj5" fmla="val 5932"/>
              </a:avLst>
            </a:prstGeom>
            <a:solidFill>
              <a:srgbClr val="0077A0">
                <a:shade val="90000"/>
                <a:hueOff val="588656"/>
                <a:satOff val="-62540"/>
                <a:lumOff val="40761"/>
                <a:alphaOff val="0"/>
              </a:srgbClr>
            </a:solidFill>
            <a:ln>
              <a:noFill/>
            </a:ln>
            <a:effectLst/>
          </p:spPr>
        </p:sp>
        <p:sp>
          <p:nvSpPr>
            <p:cNvPr id="25" name="Circular Arrow 24"/>
            <p:cNvSpPr/>
            <p:nvPr/>
          </p:nvSpPr>
          <p:spPr>
            <a:xfrm>
              <a:off x="4621464" y="1460125"/>
              <a:ext cx="4456335" cy="4456335"/>
            </a:xfrm>
            <a:prstGeom prst="circularArrow">
              <a:avLst>
                <a:gd name="adj1" fmla="val 5085"/>
                <a:gd name="adj2" fmla="val 327528"/>
                <a:gd name="adj3" fmla="val 15872129"/>
                <a:gd name="adj4" fmla="val 13114645"/>
                <a:gd name="adj5" fmla="val 5932"/>
              </a:avLst>
            </a:prstGeom>
            <a:solidFill>
              <a:srgbClr val="0077A0">
                <a:shade val="90000"/>
                <a:hueOff val="706387"/>
                <a:satOff val="-75048"/>
                <a:lumOff val="48913"/>
                <a:alphaOff val="0"/>
              </a:srgbClr>
            </a:solidFill>
            <a:ln>
              <a:noFill/>
            </a:ln>
            <a:effectLst/>
          </p:spPr>
        </p:sp>
      </p:grpSp>
      <p:sp>
        <p:nvSpPr>
          <p:cNvPr id="26" name="Slide Number Placeholder 3">
            <a:extLst>
              <a:ext uri="{FF2B5EF4-FFF2-40B4-BE49-F238E27FC236}">
                <a16:creationId xmlns:a16="http://schemas.microsoft.com/office/drawing/2014/main" id="{E5C86313-0DEB-4B53-B93E-506A9DEF10BA}"/>
              </a:ext>
            </a:extLst>
          </p:cNvPr>
          <p:cNvSpPr txBox="1">
            <a:spLocks/>
          </p:cNvSpPr>
          <p:nvPr/>
        </p:nvSpPr>
        <p:spPr>
          <a:xfrm>
            <a:off x="8676456" y="4876006"/>
            <a:ext cx="413556" cy="4572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A76F7FF0-B3C9-4CE1-A4E6-3504C4009A4E}" type="slidenum">
              <a:rPr lang="en-US" altLang="en-US" sz="1000" smtClean="0"/>
              <a:pPr>
                <a:defRPr/>
              </a:pPr>
              <a:t>20</a:t>
            </a:fld>
            <a:endParaRPr lang="en-US" altLang="en-US" sz="1000" dirty="0"/>
          </a:p>
        </p:txBody>
      </p:sp>
      <p:sp>
        <p:nvSpPr>
          <p:cNvPr id="29" name="TextBox 28">
            <a:extLst>
              <a:ext uri="{FF2B5EF4-FFF2-40B4-BE49-F238E27FC236}">
                <a16:creationId xmlns:a16="http://schemas.microsoft.com/office/drawing/2014/main" id="{6F6E9F6B-89AC-45A4-A8DE-0D62C06E98CA}"/>
              </a:ext>
            </a:extLst>
          </p:cNvPr>
          <p:cNvSpPr txBox="1"/>
          <p:nvPr/>
        </p:nvSpPr>
        <p:spPr>
          <a:xfrm>
            <a:off x="3502145" y="2368604"/>
            <a:ext cx="1444573" cy="590931"/>
          </a:xfrm>
          <a:prstGeom prst="rect">
            <a:avLst/>
          </a:prstGeom>
          <a:noFill/>
        </p:spPr>
        <p:txBody>
          <a:bodyPr wrap="square">
            <a:spAutoFit/>
          </a:bodyPr>
          <a:lstStyle/>
          <a:p>
            <a:pPr marL="0" marR="0" lvl="0" indent="0" algn="ctr" defTabSz="533400" eaLnBrk="1" fontAlgn="auto" latinLnBrk="0" hangingPunct="1">
              <a:lnSpc>
                <a:spcPct val="90000"/>
              </a:lnSpc>
              <a:spcBef>
                <a:spcPct val="0"/>
              </a:spcBef>
              <a:spcAft>
                <a:spcPct val="3500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Calibri" panose="020F0502020204030204"/>
                <a:ea typeface="+mn-ea"/>
                <a:cs typeface="+mn-cs"/>
              </a:rPr>
              <a:t>Complementary and Alternative Medicines </a:t>
            </a:r>
          </a:p>
        </p:txBody>
      </p:sp>
    </p:spTree>
    <p:extLst>
      <p:ext uri="{BB962C8B-B14F-4D97-AF65-F5344CB8AC3E}">
        <p14:creationId xmlns:p14="http://schemas.microsoft.com/office/powerpoint/2010/main" val="11955386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211144" cy="857250"/>
          </a:xfrm>
        </p:spPr>
        <p:txBody>
          <a:bodyPr>
            <a:normAutofit fontScale="90000"/>
          </a:bodyPr>
          <a:lstStyle/>
          <a:p>
            <a:r>
              <a:rPr lang="en-ZA" dirty="0">
                <a:solidFill>
                  <a:srgbClr val="0077A0"/>
                </a:solidFill>
              </a:rPr>
              <a:t>P4: MEDICINES EVALUATION AND REGISTRATION (1)</a:t>
            </a:r>
            <a:endParaRPr lang="en-ZA" dirty="0"/>
          </a:p>
        </p:txBody>
      </p:sp>
      <p:sp>
        <p:nvSpPr>
          <p:cNvPr id="3" name="Content Placeholder 2"/>
          <p:cNvSpPr>
            <a:spLocks noGrp="1"/>
          </p:cNvSpPr>
          <p:nvPr>
            <p:ph idx="1"/>
          </p:nvPr>
        </p:nvSpPr>
        <p:spPr>
          <a:xfrm>
            <a:off x="179512" y="915566"/>
            <a:ext cx="7488832" cy="4176464"/>
          </a:xfrm>
        </p:spPr>
        <p:txBody>
          <a:bodyPr>
            <a:noAutofit/>
          </a:bodyPr>
          <a:lstStyle/>
          <a:p>
            <a:pPr>
              <a:lnSpc>
                <a:spcPct val="110000"/>
              </a:lnSpc>
              <a:spcBef>
                <a:spcPts val="0"/>
              </a:spcBef>
            </a:pPr>
            <a:r>
              <a:rPr lang="en-US" sz="1600" dirty="0">
                <a:latin typeface="Calibri" panose="020F0502020204030204" pitchFamily="34" charset="0"/>
                <a:ea typeface="MS Gothic" panose="020B0609070205080204" pitchFamily="49" charset="-128"/>
                <a:cs typeface="Times New Roman" panose="02020603050405020304" pitchFamily="18" charset="0"/>
              </a:rPr>
              <a:t>All 72 New Chemical Entity’s (NCEs) were registered within the target period of 590 days</a:t>
            </a:r>
          </a:p>
          <a:p>
            <a:pPr lvl="1">
              <a:lnSpc>
                <a:spcPct val="110000"/>
              </a:lnSpc>
              <a:spcBef>
                <a:spcPts val="0"/>
              </a:spcBef>
            </a:pPr>
            <a:r>
              <a:rPr lang="en-US" sz="1400" dirty="0">
                <a:latin typeface="Calibri" panose="020F0502020204030204" pitchFamily="34" charset="0"/>
                <a:ea typeface="MS Gothic" panose="020B0609070205080204" pitchFamily="49" charset="-128"/>
                <a:cs typeface="Times New Roman" panose="02020603050405020304" pitchFamily="18" charset="0"/>
              </a:rPr>
              <a:t>Achievement is attributable to the request to </a:t>
            </a:r>
            <a:r>
              <a:rPr lang="en-US" sz="1400" dirty="0" err="1">
                <a:latin typeface="Calibri" panose="020F0502020204030204" pitchFamily="34" charset="0"/>
                <a:ea typeface="MS Gothic" panose="020B0609070205080204" pitchFamily="49" charset="-128"/>
                <a:cs typeface="Times New Roman" panose="02020603050405020304" pitchFamily="18" charset="0"/>
              </a:rPr>
              <a:t>prioritise</a:t>
            </a:r>
            <a:r>
              <a:rPr lang="en-US" sz="1400" dirty="0">
                <a:latin typeface="Calibri" panose="020F0502020204030204" pitchFamily="34" charset="0"/>
                <a:ea typeface="MS Gothic" panose="020B0609070205080204" pitchFamily="49" charset="-128"/>
                <a:cs typeface="Times New Roman" panose="02020603050405020304" pitchFamily="18" charset="0"/>
              </a:rPr>
              <a:t> applications that are novel treatments, for unmet medical need and oncology treatments. </a:t>
            </a:r>
          </a:p>
          <a:p>
            <a:pPr lvl="1">
              <a:lnSpc>
                <a:spcPct val="110000"/>
              </a:lnSpc>
              <a:spcBef>
                <a:spcPts val="0"/>
              </a:spcBef>
            </a:pPr>
            <a:r>
              <a:rPr lang="en-US" sz="1400" dirty="0">
                <a:latin typeface="Calibri" panose="020F0502020204030204" pitchFamily="34" charset="0"/>
                <a:ea typeface="MS Gothic" panose="020B0609070205080204" pitchFamily="49" charset="-128"/>
                <a:cs typeface="Times New Roman" panose="02020603050405020304" pitchFamily="18" charset="0"/>
              </a:rPr>
              <a:t>The number registered includes Biological Medicines and Veterinary medicine NCEs</a:t>
            </a:r>
          </a:p>
          <a:p>
            <a:pPr>
              <a:lnSpc>
                <a:spcPct val="110000"/>
              </a:lnSpc>
              <a:spcBef>
                <a:spcPts val="0"/>
              </a:spcBef>
            </a:pPr>
            <a:r>
              <a:rPr lang="en-US" sz="1600" dirty="0">
                <a:effectLst/>
                <a:latin typeface="Calibri" panose="020F0502020204030204" pitchFamily="34" charset="0"/>
                <a:ea typeface="MS Gothic" panose="020B0609070205080204" pitchFamily="49" charset="-128"/>
                <a:cs typeface="Times New Roman" panose="02020603050405020304" pitchFamily="18" charset="0"/>
              </a:rPr>
              <a:t>To promote vigilance awareness within the country, for both healthcare professionals and the public, a national vigilance framework was developed.</a:t>
            </a:r>
          </a:p>
          <a:p>
            <a:pPr>
              <a:lnSpc>
                <a:spcPct val="110000"/>
              </a:lnSpc>
              <a:spcBef>
                <a:spcPts val="0"/>
              </a:spcBef>
            </a:pPr>
            <a:r>
              <a:rPr lang="en-US" sz="1600" dirty="0">
                <a:effectLst/>
                <a:latin typeface="Calibri" panose="020F0502020204030204" pitchFamily="34" charset="0"/>
                <a:ea typeface="MS Gothic" panose="020B0609070205080204" pitchFamily="49" charset="-128"/>
                <a:cs typeface="Times New Roman" panose="02020603050405020304" pitchFamily="18" charset="0"/>
              </a:rPr>
              <a:t>To further enhance the safety monitoring of registered medicines, medicines safety reporting guidelines were amended and published for comment.</a:t>
            </a:r>
          </a:p>
          <a:p>
            <a:pPr>
              <a:lnSpc>
                <a:spcPct val="110000"/>
              </a:lnSpc>
              <a:spcBef>
                <a:spcPts val="0"/>
              </a:spcBef>
            </a:pPr>
            <a:r>
              <a:rPr lang="en-US" sz="1600" dirty="0">
                <a:latin typeface="Calibri" panose="020F0502020204030204" pitchFamily="34" charset="0"/>
                <a:ea typeface="MS Gothic" panose="020B0609070205080204" pitchFamily="49" charset="-128"/>
                <a:cs typeface="Times New Roman" panose="02020603050405020304" pitchFamily="18" charset="0"/>
              </a:rPr>
              <a:t>T</a:t>
            </a:r>
            <a:r>
              <a:rPr lang="en-US" sz="1600" dirty="0">
                <a:effectLst/>
                <a:latin typeface="Calibri" panose="020F0502020204030204" pitchFamily="34" charset="0"/>
                <a:ea typeface="MS Gothic" panose="020B0609070205080204" pitchFamily="49" charset="-128"/>
                <a:cs typeface="Times New Roman" panose="02020603050405020304" pitchFamily="18" charset="0"/>
              </a:rPr>
              <a:t>he South African version of the Med Safety App was launched in the new financial year (April 2021). </a:t>
            </a:r>
          </a:p>
          <a:p>
            <a:pPr lvl="1">
              <a:lnSpc>
                <a:spcPct val="110000"/>
              </a:lnSpc>
              <a:spcBef>
                <a:spcPts val="0"/>
              </a:spcBef>
            </a:pPr>
            <a:r>
              <a:rPr lang="en-US" sz="1200" dirty="0">
                <a:latin typeface="Calibri" panose="020F0502020204030204" pitchFamily="34" charset="0"/>
                <a:ea typeface="MS Gothic" panose="020B0609070205080204" pitchFamily="49" charset="-128"/>
                <a:cs typeface="Times New Roman" panose="02020603050405020304" pitchFamily="18" charset="0"/>
              </a:rPr>
              <a:t>A</a:t>
            </a:r>
            <a:r>
              <a:rPr lang="en-US" sz="1200" dirty="0">
                <a:effectLst/>
                <a:latin typeface="Calibri" panose="020F0502020204030204" pitchFamily="34" charset="0"/>
                <a:ea typeface="MS Gothic" panose="020B0609070205080204" pitchFamily="49" charset="-128"/>
                <a:cs typeface="Times New Roman" panose="02020603050405020304" pitchFamily="18" charset="0"/>
              </a:rPr>
              <a:t>n international mobile tool for drug safety designed to simplify and promote the reporting of ADRs and adverse events. </a:t>
            </a:r>
          </a:p>
          <a:p>
            <a:pPr lvl="1">
              <a:lnSpc>
                <a:spcPct val="110000"/>
              </a:lnSpc>
              <a:spcBef>
                <a:spcPts val="0"/>
              </a:spcBef>
            </a:pPr>
            <a:r>
              <a:rPr lang="en-US" sz="1200" dirty="0">
                <a:effectLst/>
                <a:latin typeface="Calibri" panose="020F0502020204030204" pitchFamily="34" charset="0"/>
                <a:ea typeface="MS Gothic" panose="020B0609070205080204" pitchFamily="49" charset="-128"/>
                <a:cs typeface="Times New Roman" panose="02020603050405020304" pitchFamily="18" charset="0"/>
              </a:rPr>
              <a:t>Customised to provide medicine safety news from SAHPRA.</a:t>
            </a:r>
          </a:p>
          <a:p>
            <a:pPr lvl="1">
              <a:lnSpc>
                <a:spcPct val="110000"/>
              </a:lnSpc>
              <a:spcBef>
                <a:spcPts val="0"/>
              </a:spcBef>
            </a:pPr>
            <a:r>
              <a:rPr lang="en-US" sz="1200" dirty="0">
                <a:effectLst/>
                <a:latin typeface="Calibri" panose="020F0502020204030204" pitchFamily="34" charset="0"/>
                <a:ea typeface="MS Gothic" panose="020B0609070205080204" pitchFamily="49" charset="-128"/>
                <a:cs typeface="Times New Roman" panose="02020603050405020304" pitchFamily="18" charset="0"/>
              </a:rPr>
              <a:t>The App generates and sends an email to the user to acknowledge the submitted report and is readily available from the latest Apple App Store (iOS compatible) and Google Play (Android compatible).</a:t>
            </a:r>
          </a:p>
        </p:txBody>
      </p:sp>
      <p:sp>
        <p:nvSpPr>
          <p:cNvPr id="5" name="Slide Number Placeholder 3">
            <a:extLst>
              <a:ext uri="{FF2B5EF4-FFF2-40B4-BE49-F238E27FC236}">
                <a16:creationId xmlns:a16="http://schemas.microsoft.com/office/drawing/2014/main" id="{2D86C342-9104-41A9-AAD9-13A3506327B6}"/>
              </a:ext>
            </a:extLst>
          </p:cNvPr>
          <p:cNvSpPr txBox="1">
            <a:spLocks/>
          </p:cNvSpPr>
          <p:nvPr/>
        </p:nvSpPr>
        <p:spPr>
          <a:xfrm>
            <a:off x="8748464" y="4876006"/>
            <a:ext cx="341548" cy="4572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A76F7FF0-B3C9-4CE1-A4E6-3504C4009A4E}" type="slidenum">
              <a:rPr lang="en-US" altLang="en-US" sz="1000" smtClean="0"/>
              <a:pPr>
                <a:defRPr/>
              </a:pPr>
              <a:t>21</a:t>
            </a:fld>
            <a:endParaRPr lang="en-US" altLang="en-US" sz="1000" dirty="0"/>
          </a:p>
        </p:txBody>
      </p:sp>
    </p:spTree>
    <p:extLst>
      <p:ext uri="{BB962C8B-B14F-4D97-AF65-F5344CB8AC3E}">
        <p14:creationId xmlns:p14="http://schemas.microsoft.com/office/powerpoint/2010/main" val="34605435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211144" cy="857250"/>
          </a:xfrm>
        </p:spPr>
        <p:txBody>
          <a:bodyPr>
            <a:normAutofit fontScale="90000"/>
          </a:bodyPr>
          <a:lstStyle/>
          <a:p>
            <a:r>
              <a:rPr lang="en-ZA" dirty="0">
                <a:solidFill>
                  <a:srgbClr val="0077A0"/>
                </a:solidFill>
              </a:rPr>
              <a:t>P4: MEDICINES EVALUATION AND REGISTRATION (2)</a:t>
            </a:r>
            <a:endParaRPr lang="en-ZA" dirty="0"/>
          </a:p>
        </p:txBody>
      </p:sp>
      <p:graphicFrame>
        <p:nvGraphicFramePr>
          <p:cNvPr id="7" name="Table 3">
            <a:extLst>
              <a:ext uri="{FF2B5EF4-FFF2-40B4-BE49-F238E27FC236}">
                <a16:creationId xmlns:a16="http://schemas.microsoft.com/office/drawing/2014/main" id="{C024E39E-7FDA-4CB2-83E6-C6775F299AD6}"/>
              </a:ext>
            </a:extLst>
          </p:cNvPr>
          <p:cNvGraphicFramePr>
            <a:graphicFrameLocks noGrp="1"/>
          </p:cNvGraphicFramePr>
          <p:nvPr>
            <p:extLst>
              <p:ext uri="{D42A27DB-BD31-4B8C-83A1-F6EECF244321}">
                <p14:modId xmlns:p14="http://schemas.microsoft.com/office/powerpoint/2010/main" val="3952690889"/>
              </p:ext>
            </p:extLst>
          </p:nvPr>
        </p:nvGraphicFramePr>
        <p:xfrm>
          <a:off x="107504" y="987574"/>
          <a:ext cx="7632847" cy="4028440"/>
        </p:xfrm>
        <a:graphic>
          <a:graphicData uri="http://schemas.openxmlformats.org/drawingml/2006/table">
            <a:tbl>
              <a:tblPr firstRow="1" bandRow="1">
                <a:tableStyleId>{5C22544A-7EE6-4342-B048-85BDC9FD1C3A}</a:tableStyleId>
              </a:tblPr>
              <a:tblGrid>
                <a:gridCol w="1440160">
                  <a:extLst>
                    <a:ext uri="{9D8B030D-6E8A-4147-A177-3AD203B41FA5}">
                      <a16:colId xmlns:a16="http://schemas.microsoft.com/office/drawing/2014/main" val="1119826492"/>
                    </a:ext>
                  </a:extLst>
                </a:gridCol>
                <a:gridCol w="2448272">
                  <a:extLst>
                    <a:ext uri="{9D8B030D-6E8A-4147-A177-3AD203B41FA5}">
                      <a16:colId xmlns:a16="http://schemas.microsoft.com/office/drawing/2014/main" val="2773868120"/>
                    </a:ext>
                  </a:extLst>
                </a:gridCol>
                <a:gridCol w="1008112">
                  <a:extLst>
                    <a:ext uri="{9D8B030D-6E8A-4147-A177-3AD203B41FA5}">
                      <a16:colId xmlns:a16="http://schemas.microsoft.com/office/drawing/2014/main" val="1547345073"/>
                    </a:ext>
                  </a:extLst>
                </a:gridCol>
                <a:gridCol w="2736303">
                  <a:extLst>
                    <a:ext uri="{9D8B030D-6E8A-4147-A177-3AD203B41FA5}">
                      <a16:colId xmlns:a16="http://schemas.microsoft.com/office/drawing/2014/main" val="2969944868"/>
                    </a:ext>
                  </a:extLst>
                </a:gridCol>
              </a:tblGrid>
              <a:tr h="370840">
                <a:tc>
                  <a:txBody>
                    <a:bodyPr/>
                    <a:lstStyle/>
                    <a:p>
                      <a:r>
                        <a:rPr lang="en-US" sz="1000" dirty="0"/>
                        <a:t>ANNUAL TARGET</a:t>
                      </a:r>
                      <a:endParaRPr lang="en-ZA" sz="1000" dirty="0"/>
                    </a:p>
                  </a:txBody>
                  <a:tcPr/>
                </a:tc>
                <a:tc>
                  <a:txBody>
                    <a:bodyPr/>
                    <a:lstStyle/>
                    <a:p>
                      <a:r>
                        <a:rPr lang="en-US" sz="1000" dirty="0"/>
                        <a:t>ACTUAL ACHIEVEMENT 2020/2021</a:t>
                      </a:r>
                      <a:endParaRPr lang="en-ZA" sz="1000" dirty="0"/>
                    </a:p>
                  </a:txBody>
                  <a:tcPr/>
                </a:tc>
                <a:tc>
                  <a:txBody>
                    <a:bodyPr/>
                    <a:lstStyle/>
                    <a:p>
                      <a:r>
                        <a:rPr lang="en-US" sz="1000" dirty="0"/>
                        <a:t>DEVIATION</a:t>
                      </a:r>
                      <a:endParaRPr lang="en-ZA" sz="1000" dirty="0"/>
                    </a:p>
                  </a:txBody>
                  <a:tcPr/>
                </a:tc>
                <a:tc>
                  <a:txBody>
                    <a:bodyPr/>
                    <a:lstStyle/>
                    <a:p>
                      <a:r>
                        <a:rPr lang="en-US" sz="1000" dirty="0"/>
                        <a:t>REASONS FOR DEVIATIONS</a:t>
                      </a:r>
                      <a:endParaRPr lang="en-ZA" sz="1000" dirty="0"/>
                    </a:p>
                  </a:txBody>
                  <a:tcPr/>
                </a:tc>
                <a:extLst>
                  <a:ext uri="{0D108BD9-81ED-4DB2-BD59-A6C34878D82A}">
                    <a16:rowId xmlns:a16="http://schemas.microsoft.com/office/drawing/2014/main" val="756528125"/>
                  </a:ext>
                </a:extLst>
              </a:tr>
              <a:tr h="434320">
                <a:tc>
                  <a:txBody>
                    <a:bodyPr/>
                    <a:lstStyle/>
                    <a:p>
                      <a:pPr marL="228600" indent="-228600">
                        <a:buFont typeface="+mj-lt"/>
                        <a:buAutoNum type="arabicPeriod" startAt="20"/>
                      </a:pPr>
                      <a:r>
                        <a:rPr lang="en-US" sz="1000" b="1" kern="1200" dirty="0">
                          <a:solidFill>
                            <a:schemeClr val="dk1"/>
                          </a:solidFill>
                          <a:effectLst/>
                          <a:latin typeface="+mn-lt"/>
                          <a:ea typeface="+mn-ea"/>
                          <a:cs typeface="+mn-cs"/>
                        </a:rPr>
                        <a:t>Percentage registrations of New Chemical Entities </a:t>
                      </a:r>
                      <a:r>
                        <a:rPr lang="en-US" sz="1000" b="1" kern="1200" dirty="0" err="1">
                          <a:solidFill>
                            <a:schemeClr val="dk1"/>
                          </a:solidFill>
                          <a:effectLst/>
                          <a:latin typeface="+mn-lt"/>
                          <a:ea typeface="+mn-ea"/>
                          <a:cs typeface="+mn-cs"/>
                        </a:rPr>
                        <a:t>finalised</a:t>
                      </a:r>
                      <a:r>
                        <a:rPr lang="en-US" sz="1000" b="1" kern="1200" dirty="0">
                          <a:solidFill>
                            <a:schemeClr val="dk1"/>
                          </a:solidFill>
                          <a:effectLst/>
                          <a:latin typeface="+mn-lt"/>
                          <a:ea typeface="+mn-ea"/>
                          <a:cs typeface="+mn-cs"/>
                        </a:rPr>
                        <a:t> within predefined timelines (</a:t>
                      </a:r>
                      <a:r>
                        <a:rPr lang="en-GB" sz="1000" b="1" kern="1200" dirty="0">
                          <a:solidFill>
                            <a:schemeClr val="dk1"/>
                          </a:solidFill>
                          <a:effectLst/>
                          <a:latin typeface="+mn-lt"/>
                          <a:ea typeface="+mn-ea"/>
                          <a:cs typeface="+mn-cs"/>
                        </a:rPr>
                        <a:t>60% in 590 days)</a:t>
                      </a:r>
                      <a:endParaRPr lang="en-ZA" sz="1000" b="1" dirty="0"/>
                    </a:p>
                  </a:txBody>
                  <a:tcPr/>
                </a:tc>
                <a:tc>
                  <a:txBody>
                    <a:bodyPr/>
                    <a:lstStyle/>
                    <a:p>
                      <a:pPr algn="l">
                        <a:lnSpc>
                          <a:spcPct val="110000"/>
                        </a:lnSpc>
                        <a:tabLst>
                          <a:tab pos="190500" algn="l"/>
                        </a:tabLst>
                      </a:pPr>
                      <a:r>
                        <a:rPr lang="en-GB" sz="1000" b="0" dirty="0">
                          <a:solidFill>
                            <a:schemeClr val="tx1"/>
                          </a:solidFill>
                          <a:effectLst/>
                          <a:latin typeface="Calibri" panose="020F0502020204030204" pitchFamily="34" charset="0"/>
                          <a:ea typeface="Times New Roman" panose="02020603050405020304" pitchFamily="18" charset="0"/>
                        </a:rPr>
                        <a:t>72 of total of 72 NCE’s registered within 590 days</a:t>
                      </a:r>
                      <a:endParaRPr lang="en-ZA" sz="1000" b="0" dirty="0">
                        <a:solidFill>
                          <a:schemeClr val="tx1"/>
                        </a:solidFill>
                        <a:effectLst/>
                        <a:latin typeface="Times New Roman" panose="02020603050405020304" pitchFamily="18" charset="0"/>
                        <a:ea typeface="Times New Roman" panose="02020603050405020304" pitchFamily="18" charset="0"/>
                      </a:endParaRPr>
                    </a:p>
                    <a:p>
                      <a:pPr algn="l">
                        <a:lnSpc>
                          <a:spcPct val="110000"/>
                        </a:lnSpc>
                        <a:tabLst>
                          <a:tab pos="190500" algn="l"/>
                        </a:tabLst>
                      </a:pPr>
                      <a:r>
                        <a:rPr lang="en-GB" sz="1000" b="0" dirty="0">
                          <a:solidFill>
                            <a:schemeClr val="tx1"/>
                          </a:solidFill>
                          <a:effectLst/>
                          <a:latin typeface="Calibri" panose="020F0502020204030204" pitchFamily="34" charset="0"/>
                          <a:ea typeface="Times New Roman" panose="02020603050405020304" pitchFamily="18" charset="0"/>
                        </a:rPr>
                        <a:t> </a:t>
                      </a:r>
                      <a:endParaRPr lang="en-ZA" sz="1000" b="0" dirty="0">
                        <a:solidFill>
                          <a:schemeClr val="tx1"/>
                        </a:solidFill>
                        <a:effectLst/>
                        <a:latin typeface="Times New Roman" panose="02020603050405020304" pitchFamily="18" charset="0"/>
                        <a:ea typeface="Times New Roman" panose="02020603050405020304" pitchFamily="18" charset="0"/>
                      </a:endParaRPr>
                    </a:p>
                    <a:p>
                      <a:pPr algn="l">
                        <a:lnSpc>
                          <a:spcPct val="110000"/>
                        </a:lnSpc>
                        <a:tabLst>
                          <a:tab pos="190500" algn="l"/>
                        </a:tabLst>
                      </a:pPr>
                      <a:r>
                        <a:rPr lang="en-GB" sz="1000" b="0" dirty="0">
                          <a:solidFill>
                            <a:schemeClr val="tx1"/>
                          </a:solidFill>
                          <a:effectLst/>
                          <a:latin typeface="Calibri" panose="020F0502020204030204" pitchFamily="34" charset="0"/>
                          <a:ea typeface="Times New Roman" panose="02020603050405020304" pitchFamily="18" charset="0"/>
                        </a:rPr>
                        <a:t>Out of the</a:t>
                      </a:r>
                      <a:r>
                        <a:rPr lang="en-ZA" sz="1000" b="0" dirty="0">
                          <a:solidFill>
                            <a:schemeClr val="tx1"/>
                          </a:solidFill>
                          <a:effectLst/>
                          <a:latin typeface="Times New Roman" panose="02020603050405020304" pitchFamily="18" charset="0"/>
                          <a:ea typeface="Times New Roman" panose="02020603050405020304" pitchFamily="18" charset="0"/>
                        </a:rPr>
                        <a:t> </a:t>
                      </a:r>
                      <a:r>
                        <a:rPr lang="en-GB" sz="1000" b="0" dirty="0">
                          <a:solidFill>
                            <a:schemeClr val="tx1"/>
                          </a:solidFill>
                          <a:effectLst/>
                          <a:latin typeface="Calibri" panose="020F0502020204030204" pitchFamily="34" charset="0"/>
                          <a:ea typeface="Times New Roman" panose="02020603050405020304" pitchFamily="18" charset="0"/>
                        </a:rPr>
                        <a:t>72 New Chemical</a:t>
                      </a:r>
                      <a:r>
                        <a:rPr lang="en-ZA" sz="1000" b="0" dirty="0">
                          <a:solidFill>
                            <a:schemeClr val="tx1"/>
                          </a:solidFill>
                          <a:effectLst/>
                          <a:latin typeface="Times New Roman" panose="02020603050405020304" pitchFamily="18" charset="0"/>
                          <a:ea typeface="Times New Roman" panose="02020603050405020304" pitchFamily="18" charset="0"/>
                        </a:rPr>
                        <a:t> </a:t>
                      </a:r>
                      <a:r>
                        <a:rPr lang="en-GB" sz="1000" b="0" dirty="0">
                          <a:solidFill>
                            <a:schemeClr val="tx1"/>
                          </a:solidFill>
                          <a:effectLst/>
                          <a:latin typeface="Calibri" panose="020F0502020204030204" pitchFamily="34" charset="0"/>
                          <a:ea typeface="Times New Roman" panose="02020603050405020304" pitchFamily="18" charset="0"/>
                        </a:rPr>
                        <a:t>Entities registered,</a:t>
                      </a:r>
                      <a:r>
                        <a:rPr lang="en-ZA" sz="1000" b="0" dirty="0">
                          <a:solidFill>
                            <a:schemeClr val="tx1"/>
                          </a:solidFill>
                          <a:effectLst/>
                          <a:latin typeface="Times New Roman" panose="02020603050405020304" pitchFamily="18" charset="0"/>
                          <a:ea typeface="Times New Roman" panose="02020603050405020304" pitchFamily="18" charset="0"/>
                        </a:rPr>
                        <a:t> </a:t>
                      </a:r>
                      <a:r>
                        <a:rPr lang="en-GB" sz="1000" b="0" dirty="0">
                          <a:solidFill>
                            <a:schemeClr val="tx1"/>
                          </a:solidFill>
                          <a:effectLst/>
                          <a:latin typeface="Calibri" panose="020F0502020204030204" pitchFamily="34" charset="0"/>
                          <a:ea typeface="Times New Roman" panose="02020603050405020304" pitchFamily="18" charset="0"/>
                        </a:rPr>
                        <a:t>all 72 (100%) were</a:t>
                      </a:r>
                      <a:r>
                        <a:rPr lang="en-ZA" sz="1000" b="0" dirty="0">
                          <a:solidFill>
                            <a:schemeClr val="tx1"/>
                          </a:solidFill>
                          <a:effectLst/>
                          <a:latin typeface="Times New Roman" panose="02020603050405020304" pitchFamily="18" charset="0"/>
                          <a:ea typeface="Times New Roman" panose="02020603050405020304" pitchFamily="18" charset="0"/>
                        </a:rPr>
                        <a:t> </a:t>
                      </a:r>
                      <a:r>
                        <a:rPr lang="en-GB" sz="1000" b="0" dirty="0">
                          <a:solidFill>
                            <a:schemeClr val="tx1"/>
                          </a:solidFill>
                          <a:effectLst/>
                          <a:latin typeface="Calibri" panose="020F0502020204030204" pitchFamily="34" charset="0"/>
                          <a:ea typeface="Times New Roman" panose="02020603050405020304" pitchFamily="18" charset="0"/>
                        </a:rPr>
                        <a:t>finalised within</a:t>
                      </a:r>
                      <a:r>
                        <a:rPr lang="en-ZA" sz="1000" b="0" dirty="0">
                          <a:solidFill>
                            <a:schemeClr val="tx1"/>
                          </a:solidFill>
                          <a:effectLst/>
                          <a:latin typeface="Times New Roman" panose="02020603050405020304" pitchFamily="18" charset="0"/>
                          <a:ea typeface="Times New Roman" panose="02020603050405020304" pitchFamily="18" charset="0"/>
                        </a:rPr>
                        <a:t> </a:t>
                      </a:r>
                      <a:r>
                        <a:rPr lang="en-GB" sz="1000" b="0" dirty="0">
                          <a:solidFill>
                            <a:schemeClr val="tx1"/>
                          </a:solidFill>
                          <a:effectLst/>
                          <a:latin typeface="Calibri" panose="020F0502020204030204" pitchFamily="34" charset="0"/>
                          <a:ea typeface="Times New Roman" panose="02020603050405020304" pitchFamily="18" charset="0"/>
                        </a:rPr>
                        <a:t>590 days</a:t>
                      </a:r>
                      <a:endParaRPr lang="en-ZA"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accent3"/>
                    </a:solidFill>
                  </a:tcPr>
                </a:tc>
                <a:tc>
                  <a:txBody>
                    <a:bodyPr/>
                    <a:lstStyle/>
                    <a:p>
                      <a:pPr algn="l">
                        <a:lnSpc>
                          <a:spcPct val="110000"/>
                        </a:lnSpc>
                        <a:tabLst>
                          <a:tab pos="190500" algn="l"/>
                          <a:tab pos="540385" algn="l"/>
                        </a:tabLst>
                      </a:pPr>
                      <a:r>
                        <a:rPr lang="en-GB" sz="1000" b="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+67%</a:t>
                      </a:r>
                      <a:endParaRPr lang="en-ZA" sz="1000" b="0">
                        <a:solidFill>
                          <a:schemeClr val="tx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algn="l">
                        <a:lnSpc>
                          <a:spcPct val="110000"/>
                        </a:lnSpc>
                        <a:tabLst>
                          <a:tab pos="190500" algn="l"/>
                          <a:tab pos="540385" algn="l"/>
                        </a:tabLst>
                      </a:pPr>
                      <a:r>
                        <a:rPr lang="en-ZA"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All applications</a:t>
                      </a:r>
                      <a:r>
                        <a:rPr lang="en-ZA" sz="1000" b="0" dirty="0">
                          <a:solidFill>
                            <a:schemeClr val="tx1"/>
                          </a:solidFill>
                          <a:effectLst/>
                          <a:latin typeface="Arial" panose="020B0604020202020204" pitchFamily="34" charset="0"/>
                          <a:ea typeface="MS Mincho" panose="02020609040205080304" pitchFamily="49" charset="-128"/>
                          <a:cs typeface="Times New Roman" panose="02020603050405020304" pitchFamily="18" charset="0"/>
                        </a:rPr>
                        <a:t> </a:t>
                      </a:r>
                      <a:r>
                        <a:rPr lang="en-ZA"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were prioritised due to the COVID-19</a:t>
                      </a:r>
                      <a:r>
                        <a:rPr lang="en-ZA" sz="1000" b="0" dirty="0">
                          <a:solidFill>
                            <a:schemeClr val="tx1"/>
                          </a:solidFill>
                          <a:effectLst/>
                          <a:latin typeface="Arial" panose="020B0604020202020204" pitchFamily="34" charset="0"/>
                          <a:ea typeface="MS Mincho" panose="02020609040205080304" pitchFamily="49" charset="-128"/>
                          <a:cs typeface="Times New Roman" panose="02020603050405020304" pitchFamily="18" charset="0"/>
                        </a:rPr>
                        <a:t> </a:t>
                      </a:r>
                      <a:r>
                        <a:rPr lang="en-ZA"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pandemic</a:t>
                      </a:r>
                      <a:endParaRPr lang="en-ZA" sz="1000" b="0" dirty="0">
                        <a:solidFill>
                          <a:schemeClr val="tx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545545211"/>
                  </a:ext>
                </a:extLst>
              </a:tr>
              <a:tr h="370840">
                <a:tc>
                  <a:txBody>
                    <a:bodyPr/>
                    <a:lstStyle/>
                    <a:p>
                      <a:pPr marL="228600" indent="-228600">
                        <a:buFont typeface="+mj-lt"/>
                        <a:buAutoNum type="arabicPeriod" startAt="21"/>
                      </a:pPr>
                      <a:r>
                        <a:rPr lang="en-GB" sz="1000" b="1" kern="1200" dirty="0">
                          <a:solidFill>
                            <a:schemeClr val="dk1"/>
                          </a:solidFill>
                          <a:effectLst/>
                          <a:latin typeface="+mn-lt"/>
                          <a:ea typeface="+mn-ea"/>
                          <a:cs typeface="+mn-cs"/>
                        </a:rPr>
                        <a:t>Percentage registration of generic medicines </a:t>
                      </a:r>
                      <a:r>
                        <a:rPr lang="en-US" sz="1000" b="1" kern="1200" dirty="0" err="1">
                          <a:solidFill>
                            <a:schemeClr val="dk1"/>
                          </a:solidFill>
                          <a:effectLst/>
                          <a:latin typeface="+mn-lt"/>
                          <a:ea typeface="+mn-ea"/>
                          <a:cs typeface="+mn-cs"/>
                        </a:rPr>
                        <a:t>finalised</a:t>
                      </a:r>
                      <a:r>
                        <a:rPr lang="en-US" sz="1000" b="1" kern="1200" dirty="0">
                          <a:solidFill>
                            <a:schemeClr val="dk1"/>
                          </a:solidFill>
                          <a:effectLst/>
                          <a:latin typeface="+mn-lt"/>
                          <a:ea typeface="+mn-ea"/>
                          <a:cs typeface="+mn-cs"/>
                        </a:rPr>
                        <a:t> within predefined timelines (</a:t>
                      </a:r>
                      <a:r>
                        <a:rPr lang="en-GB" sz="1000" b="1" kern="1200" dirty="0">
                          <a:solidFill>
                            <a:schemeClr val="dk1"/>
                          </a:solidFill>
                          <a:effectLst/>
                          <a:latin typeface="+mn-lt"/>
                          <a:ea typeface="+mn-ea"/>
                          <a:cs typeface="+mn-cs"/>
                        </a:rPr>
                        <a:t>60% in 250 days)</a:t>
                      </a:r>
                      <a:endParaRPr lang="en-ZA" sz="1000" b="1" dirty="0">
                        <a:latin typeface="+mn-lt"/>
                      </a:endParaRPr>
                    </a:p>
                  </a:txBody>
                  <a:tcPr/>
                </a:tc>
                <a:tc>
                  <a:txBody>
                    <a:bodyPr/>
                    <a:lstStyle/>
                    <a:p>
                      <a:pPr algn="l">
                        <a:lnSpc>
                          <a:spcPct val="110000"/>
                        </a:lnSpc>
                        <a:tabLst>
                          <a:tab pos="190500" algn="l"/>
                        </a:tabLst>
                      </a:pPr>
                      <a:r>
                        <a:rPr lang="en-GB" sz="1000" b="0" dirty="0">
                          <a:solidFill>
                            <a:schemeClr val="tx1"/>
                          </a:solidFill>
                          <a:effectLst/>
                          <a:latin typeface="Calibri" panose="020F0502020204030204" pitchFamily="34" charset="0"/>
                          <a:ea typeface="Times New Roman" panose="02020603050405020304" pitchFamily="18" charset="0"/>
                        </a:rPr>
                        <a:t>Out of the 240</a:t>
                      </a:r>
                      <a:r>
                        <a:rPr lang="en-ZA" sz="1000" b="0" dirty="0">
                          <a:solidFill>
                            <a:schemeClr val="tx1"/>
                          </a:solidFill>
                          <a:effectLst/>
                          <a:latin typeface="Times New Roman" panose="02020603050405020304" pitchFamily="18" charset="0"/>
                          <a:ea typeface="Times New Roman" panose="02020603050405020304" pitchFamily="18" charset="0"/>
                        </a:rPr>
                        <a:t> </a:t>
                      </a:r>
                      <a:r>
                        <a:rPr lang="en-GB" sz="1000" b="0" dirty="0">
                          <a:solidFill>
                            <a:schemeClr val="tx1"/>
                          </a:solidFill>
                          <a:effectLst/>
                          <a:latin typeface="Calibri" panose="020F0502020204030204" pitchFamily="34" charset="0"/>
                          <a:ea typeface="Times New Roman" panose="02020603050405020304" pitchFamily="18" charset="0"/>
                        </a:rPr>
                        <a:t>generic medicines</a:t>
                      </a:r>
                      <a:r>
                        <a:rPr lang="en-ZA" sz="1000" b="0" dirty="0">
                          <a:solidFill>
                            <a:schemeClr val="tx1"/>
                          </a:solidFill>
                          <a:effectLst/>
                          <a:latin typeface="Times New Roman" panose="02020603050405020304" pitchFamily="18" charset="0"/>
                          <a:ea typeface="Times New Roman" panose="02020603050405020304" pitchFamily="18" charset="0"/>
                        </a:rPr>
                        <a:t> </a:t>
                      </a:r>
                      <a:r>
                        <a:rPr lang="en-GB" sz="1000" b="0" dirty="0">
                          <a:solidFill>
                            <a:schemeClr val="tx1"/>
                          </a:solidFill>
                          <a:effectLst/>
                          <a:latin typeface="Calibri" panose="020F0502020204030204" pitchFamily="34" charset="0"/>
                          <a:ea typeface="Times New Roman" panose="02020603050405020304" pitchFamily="18" charset="0"/>
                        </a:rPr>
                        <a:t>registered, 131</a:t>
                      </a:r>
                      <a:r>
                        <a:rPr lang="en-ZA" sz="1000" b="0" dirty="0">
                          <a:solidFill>
                            <a:schemeClr val="tx1"/>
                          </a:solidFill>
                          <a:effectLst/>
                          <a:latin typeface="Times New Roman" panose="02020603050405020304" pitchFamily="18" charset="0"/>
                          <a:ea typeface="Times New Roman" panose="02020603050405020304" pitchFamily="18" charset="0"/>
                        </a:rPr>
                        <a:t> </a:t>
                      </a:r>
                      <a:r>
                        <a:rPr lang="en-GB" sz="1000" b="0" dirty="0">
                          <a:solidFill>
                            <a:schemeClr val="tx1"/>
                          </a:solidFill>
                          <a:effectLst/>
                          <a:latin typeface="Calibri" panose="020F0502020204030204" pitchFamily="34" charset="0"/>
                          <a:ea typeface="Times New Roman" panose="02020603050405020304" pitchFamily="18" charset="0"/>
                        </a:rPr>
                        <a:t>(55%) were</a:t>
                      </a:r>
                      <a:r>
                        <a:rPr lang="en-ZA" sz="1000" b="0" dirty="0">
                          <a:solidFill>
                            <a:schemeClr val="tx1"/>
                          </a:solidFill>
                          <a:effectLst/>
                          <a:latin typeface="Times New Roman" panose="02020603050405020304" pitchFamily="18" charset="0"/>
                          <a:ea typeface="Times New Roman" panose="02020603050405020304" pitchFamily="18" charset="0"/>
                        </a:rPr>
                        <a:t> </a:t>
                      </a:r>
                      <a:r>
                        <a:rPr lang="en-GB" sz="1000" b="0" dirty="0">
                          <a:solidFill>
                            <a:schemeClr val="tx1"/>
                          </a:solidFill>
                          <a:effectLst/>
                          <a:latin typeface="Calibri" panose="020F0502020204030204" pitchFamily="34" charset="0"/>
                          <a:ea typeface="Times New Roman" panose="02020603050405020304" pitchFamily="18" charset="0"/>
                        </a:rPr>
                        <a:t>finalised within</a:t>
                      </a:r>
                      <a:r>
                        <a:rPr lang="en-ZA" sz="1000" b="0" dirty="0">
                          <a:solidFill>
                            <a:schemeClr val="tx1"/>
                          </a:solidFill>
                          <a:effectLst/>
                          <a:latin typeface="Times New Roman" panose="02020603050405020304" pitchFamily="18" charset="0"/>
                          <a:ea typeface="Times New Roman" panose="02020603050405020304" pitchFamily="18" charset="0"/>
                        </a:rPr>
                        <a:t> </a:t>
                      </a:r>
                      <a:r>
                        <a:rPr lang="en-GB" sz="1000" b="0" dirty="0">
                          <a:solidFill>
                            <a:schemeClr val="tx1"/>
                          </a:solidFill>
                          <a:effectLst/>
                          <a:latin typeface="Calibri" panose="020F0502020204030204" pitchFamily="34" charset="0"/>
                          <a:ea typeface="Times New Roman" panose="02020603050405020304" pitchFamily="18" charset="0"/>
                        </a:rPr>
                        <a:t>250 days</a:t>
                      </a:r>
                      <a:endParaRPr lang="en-ZA"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rgbClr val="FF9797"/>
                    </a:solidFill>
                  </a:tcPr>
                </a:tc>
                <a:tc>
                  <a:txBody>
                    <a:bodyPr/>
                    <a:lstStyle/>
                    <a:p>
                      <a:pPr algn="l">
                        <a:lnSpc>
                          <a:spcPct val="110000"/>
                        </a:lnSpc>
                        <a:tabLst>
                          <a:tab pos="190500" algn="l"/>
                          <a:tab pos="540385" algn="l"/>
                        </a:tabLst>
                      </a:pPr>
                      <a:r>
                        <a:rPr lang="en-GB" sz="1000" b="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-8%</a:t>
                      </a:r>
                      <a:endParaRPr lang="en-ZA" sz="1000" b="0">
                        <a:solidFill>
                          <a:schemeClr val="tx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algn="l">
                        <a:lnSpc>
                          <a:spcPct val="110000"/>
                        </a:lnSpc>
                        <a:tabLst>
                          <a:tab pos="190500" algn="l"/>
                          <a:tab pos="540385" algn="l"/>
                        </a:tabLst>
                      </a:pPr>
                      <a:r>
                        <a:rPr lang="en-ZA" sz="1000" b="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Insufficient human resources and capacity constraints. Furthermore,</a:t>
                      </a:r>
                      <a:r>
                        <a:rPr lang="en-ZA" sz="1000" b="0" dirty="0">
                          <a:solidFill>
                            <a:schemeClr val="tx1"/>
                          </a:solidFill>
                          <a:effectLst/>
                          <a:latin typeface="Arial" panose="020B0604020202020204" pitchFamily="34" charset="0"/>
                          <a:ea typeface="MS Mincho" panose="02020609040205080304" pitchFamily="49" charset="-128"/>
                          <a:cs typeface="Times New Roman" panose="02020603050405020304" pitchFamily="18" charset="0"/>
                        </a:rPr>
                        <a:t> </a:t>
                      </a:r>
                      <a:r>
                        <a:rPr lang="en-ZA" sz="1000" b="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selected applicants</a:t>
                      </a:r>
                      <a:r>
                        <a:rPr lang="en-ZA" sz="1000" b="0" dirty="0">
                          <a:solidFill>
                            <a:schemeClr val="tx1"/>
                          </a:solidFill>
                          <a:effectLst/>
                          <a:latin typeface="Arial" panose="020B0604020202020204" pitchFamily="34" charset="0"/>
                          <a:ea typeface="MS Mincho" panose="02020609040205080304" pitchFamily="49" charset="-128"/>
                          <a:cs typeface="Times New Roman" panose="02020603050405020304" pitchFamily="18" charset="0"/>
                        </a:rPr>
                        <a:t> </a:t>
                      </a:r>
                      <a:r>
                        <a:rPr lang="en-ZA" sz="1000" b="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took longer to provide feedback</a:t>
                      </a:r>
                      <a:r>
                        <a:rPr lang="en-ZA" sz="1000" b="0" dirty="0">
                          <a:solidFill>
                            <a:schemeClr val="tx1"/>
                          </a:solidFill>
                          <a:effectLst/>
                          <a:latin typeface="Arial" panose="020B0604020202020204" pitchFamily="34" charset="0"/>
                          <a:ea typeface="MS Mincho" panose="02020609040205080304" pitchFamily="49" charset="-128"/>
                          <a:cs typeface="Times New Roman" panose="02020603050405020304" pitchFamily="18" charset="0"/>
                        </a:rPr>
                        <a:t> </a:t>
                      </a:r>
                      <a:r>
                        <a:rPr lang="en-ZA" sz="1000" b="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due to the COVID-19 lockdown</a:t>
                      </a:r>
                      <a:r>
                        <a:rPr lang="en-ZA" sz="1000" b="0" dirty="0">
                          <a:solidFill>
                            <a:schemeClr val="tx1"/>
                          </a:solidFill>
                          <a:effectLst/>
                          <a:latin typeface="Arial" panose="020B0604020202020204" pitchFamily="34" charset="0"/>
                          <a:ea typeface="MS Mincho" panose="02020609040205080304" pitchFamily="49" charset="-128"/>
                          <a:cs typeface="Times New Roman" panose="02020603050405020304" pitchFamily="18" charset="0"/>
                        </a:rPr>
                        <a:t> </a:t>
                      </a:r>
                      <a:r>
                        <a:rPr lang="en-ZA" sz="1000" b="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restrictions</a:t>
                      </a:r>
                      <a:endParaRPr lang="en-ZA" sz="1000" b="0" dirty="0">
                        <a:solidFill>
                          <a:schemeClr val="tx1"/>
                        </a:solidFill>
                        <a:effectLst/>
                        <a:latin typeface="Arial" panose="020B0604020202020204" pitchFamily="34" charset="0"/>
                        <a:ea typeface="MS Mincho" panose="02020609040205080304" pitchFamily="49" charset="-128"/>
                        <a:cs typeface="Times New Roman" panose="02020603050405020304" pitchFamily="18" charset="0"/>
                      </a:endParaRPr>
                    </a:p>
                    <a:p>
                      <a:pPr algn="l">
                        <a:lnSpc>
                          <a:spcPct val="110000"/>
                        </a:lnSpc>
                        <a:tabLst>
                          <a:tab pos="190500" algn="l"/>
                          <a:tab pos="540385" algn="l"/>
                        </a:tabLst>
                      </a:pPr>
                      <a:r>
                        <a:rPr lang="en-ZA" sz="1000" b="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 </a:t>
                      </a:r>
                      <a:endParaRPr lang="en-ZA" sz="1000" b="0" dirty="0">
                        <a:solidFill>
                          <a:schemeClr val="tx1"/>
                        </a:solidFill>
                        <a:effectLst/>
                        <a:latin typeface="Arial" panose="020B0604020202020204" pitchFamily="34" charset="0"/>
                        <a:ea typeface="MS Mincho" panose="02020609040205080304" pitchFamily="49" charset="-128"/>
                        <a:cs typeface="Times New Roman" panose="02020603050405020304" pitchFamily="18" charset="0"/>
                      </a:endParaRPr>
                    </a:p>
                    <a:p>
                      <a:pPr algn="l">
                        <a:lnSpc>
                          <a:spcPct val="110000"/>
                        </a:lnSpc>
                        <a:tabLst>
                          <a:tab pos="190500" algn="l"/>
                          <a:tab pos="540385" algn="l"/>
                        </a:tabLst>
                      </a:pPr>
                      <a:r>
                        <a:rPr lang="en-ZA" sz="1000" b="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 </a:t>
                      </a:r>
                      <a:endParaRPr lang="en-ZA" sz="1000" b="0" dirty="0">
                        <a:solidFill>
                          <a:schemeClr val="tx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65711440"/>
                  </a:ext>
                </a:extLst>
              </a:tr>
              <a:tr h="370840">
                <a:tc>
                  <a:txBody>
                    <a:bodyPr/>
                    <a:lstStyle/>
                    <a:p>
                      <a:pPr marL="228600" indent="-228600">
                        <a:buFont typeface="+mj-lt"/>
                        <a:buAutoNum type="arabicPeriod" startAt="22"/>
                      </a:pPr>
                      <a:r>
                        <a:rPr lang="en-GB" sz="1000" b="1" kern="1200" dirty="0">
                          <a:solidFill>
                            <a:schemeClr val="dk1"/>
                          </a:solidFill>
                          <a:effectLst/>
                          <a:latin typeface="+mn-lt"/>
                          <a:ea typeface="+mn-ea"/>
                          <a:cs typeface="+mn-cs"/>
                        </a:rPr>
                        <a:t>85% applications for the sale of unregistered Category A (human) medicines finalised within 24 working hours</a:t>
                      </a:r>
                      <a:endParaRPr lang="en-ZA" sz="1000" b="1" dirty="0"/>
                    </a:p>
                  </a:txBody>
                  <a:tcPr/>
                </a:tc>
                <a:tc>
                  <a:txBody>
                    <a:bodyPr/>
                    <a:lstStyle/>
                    <a:p>
                      <a:pPr algn="l">
                        <a:lnSpc>
                          <a:spcPct val="110000"/>
                        </a:lnSpc>
                        <a:tabLst>
                          <a:tab pos="190500" algn="l"/>
                        </a:tabLst>
                      </a:pPr>
                      <a:r>
                        <a:rPr lang="en-US" sz="1000" b="0" dirty="0">
                          <a:solidFill>
                            <a:schemeClr val="tx1"/>
                          </a:solidFill>
                          <a:effectLst/>
                          <a:latin typeface="+mn-lt"/>
                          <a:ea typeface="Times New Roman" panose="02020603050405020304" pitchFamily="18" charset="0"/>
                        </a:rPr>
                        <a:t>Out of the 19 346 applications for the sale of unregistered Category A (human) medicines – Section 21 received, 17 658 (91%) were </a:t>
                      </a:r>
                      <a:r>
                        <a:rPr lang="en-US" sz="1000" b="0" dirty="0" err="1">
                          <a:solidFill>
                            <a:schemeClr val="tx1"/>
                          </a:solidFill>
                          <a:effectLst/>
                          <a:latin typeface="+mn-lt"/>
                          <a:ea typeface="Times New Roman" panose="02020603050405020304" pitchFamily="18" charset="0"/>
                        </a:rPr>
                        <a:t>finalised</a:t>
                      </a:r>
                      <a:endParaRPr lang="en-US" sz="1000" b="0" dirty="0">
                        <a:solidFill>
                          <a:schemeClr val="tx1"/>
                        </a:solidFill>
                        <a:effectLst/>
                        <a:latin typeface="+mn-lt"/>
                        <a:ea typeface="Times New Roman" panose="02020603050405020304" pitchFamily="18" charset="0"/>
                      </a:endParaRPr>
                    </a:p>
                    <a:p>
                      <a:pPr algn="l">
                        <a:lnSpc>
                          <a:spcPct val="110000"/>
                        </a:lnSpc>
                        <a:tabLst>
                          <a:tab pos="190500" algn="l"/>
                        </a:tabLst>
                      </a:pPr>
                      <a:endParaRPr lang="en-US" sz="1000" b="0" dirty="0">
                        <a:solidFill>
                          <a:schemeClr val="tx1"/>
                        </a:solidFill>
                        <a:effectLst/>
                        <a:latin typeface="+mn-lt"/>
                        <a:ea typeface="Times New Roman" panose="02020603050405020304" pitchFamily="18" charset="0"/>
                      </a:endParaRPr>
                    </a:p>
                    <a:p>
                      <a:pPr algn="l">
                        <a:lnSpc>
                          <a:spcPct val="110000"/>
                        </a:lnSpc>
                        <a:tabLst>
                          <a:tab pos="190500" algn="l"/>
                        </a:tabLst>
                      </a:pPr>
                      <a:r>
                        <a:rPr lang="en-US" sz="1000" b="0" dirty="0">
                          <a:solidFill>
                            <a:schemeClr val="tx1"/>
                          </a:solidFill>
                          <a:effectLst/>
                          <a:latin typeface="+mn-lt"/>
                          <a:ea typeface="Times New Roman" panose="02020603050405020304" pitchFamily="18" charset="0"/>
                        </a:rPr>
                        <a:t>Out of the 17 658 applications </a:t>
                      </a:r>
                      <a:r>
                        <a:rPr lang="en-US" sz="1000" b="0" dirty="0" err="1">
                          <a:solidFill>
                            <a:schemeClr val="tx1"/>
                          </a:solidFill>
                          <a:effectLst/>
                          <a:latin typeface="+mn-lt"/>
                          <a:ea typeface="Times New Roman" panose="02020603050405020304" pitchFamily="18" charset="0"/>
                        </a:rPr>
                        <a:t>finalised</a:t>
                      </a:r>
                      <a:r>
                        <a:rPr lang="en-US" sz="1000" b="0" dirty="0">
                          <a:solidFill>
                            <a:schemeClr val="tx1"/>
                          </a:solidFill>
                          <a:effectLst/>
                          <a:latin typeface="+mn-lt"/>
                          <a:ea typeface="Times New Roman" panose="02020603050405020304" pitchFamily="18" charset="0"/>
                        </a:rPr>
                        <a:t>, 16 182 (92%) were </a:t>
                      </a:r>
                      <a:r>
                        <a:rPr lang="en-US" sz="1000" b="0" dirty="0" err="1">
                          <a:solidFill>
                            <a:schemeClr val="tx1"/>
                          </a:solidFill>
                          <a:effectLst/>
                          <a:latin typeface="+mn-lt"/>
                          <a:ea typeface="Times New Roman" panose="02020603050405020304" pitchFamily="18" charset="0"/>
                        </a:rPr>
                        <a:t>finalised</a:t>
                      </a:r>
                      <a:r>
                        <a:rPr lang="en-US" sz="1000" b="0" dirty="0">
                          <a:solidFill>
                            <a:schemeClr val="tx1"/>
                          </a:solidFill>
                          <a:effectLst/>
                          <a:latin typeface="+mn-lt"/>
                          <a:ea typeface="Times New Roman" panose="02020603050405020304" pitchFamily="18" charset="0"/>
                        </a:rPr>
                        <a:t> within 24</a:t>
                      </a:r>
                    </a:p>
                    <a:p>
                      <a:pPr algn="l">
                        <a:lnSpc>
                          <a:spcPct val="110000"/>
                        </a:lnSpc>
                        <a:tabLst>
                          <a:tab pos="190500" algn="l"/>
                        </a:tabLst>
                      </a:pPr>
                      <a:r>
                        <a:rPr lang="en-US" sz="1000" b="0" dirty="0">
                          <a:solidFill>
                            <a:schemeClr val="tx1"/>
                          </a:solidFill>
                          <a:effectLst/>
                          <a:latin typeface="+mn-lt"/>
                          <a:ea typeface="Times New Roman" panose="02020603050405020304" pitchFamily="18" charset="0"/>
                        </a:rPr>
                        <a:t>working hours</a:t>
                      </a:r>
                      <a:endParaRPr lang="en-ZA" sz="1000" b="0" dirty="0">
                        <a:solidFill>
                          <a:schemeClr val="tx1"/>
                        </a:solidFill>
                        <a:effectLst/>
                        <a:latin typeface="+mn-lt"/>
                        <a:ea typeface="Times New Roman" panose="02020603050405020304" pitchFamily="18" charset="0"/>
                      </a:endParaRPr>
                    </a:p>
                  </a:txBody>
                  <a:tcPr marL="68580" marR="68580" marT="0" marB="0">
                    <a:solidFill>
                      <a:schemeClr val="accent3"/>
                    </a:solidFill>
                  </a:tcPr>
                </a:tc>
                <a:tc>
                  <a:txBody>
                    <a:bodyPr/>
                    <a:lstStyle/>
                    <a:p>
                      <a:pPr algn="l">
                        <a:lnSpc>
                          <a:spcPct val="110000"/>
                        </a:lnSpc>
                        <a:tabLst>
                          <a:tab pos="190500" algn="l"/>
                          <a:tab pos="540385" algn="l"/>
                        </a:tabLst>
                      </a:pPr>
                      <a:r>
                        <a:rPr lang="en-ZA"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+8 %</a:t>
                      </a:r>
                      <a:endParaRPr lang="en-ZA" sz="1000" b="0" dirty="0">
                        <a:solidFill>
                          <a:schemeClr val="tx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algn="l">
                        <a:lnSpc>
                          <a:spcPct val="110000"/>
                        </a:lnSpc>
                        <a:tabLst>
                          <a:tab pos="190500" algn="l"/>
                          <a:tab pos="540385" algn="l"/>
                        </a:tabLst>
                      </a:pPr>
                      <a:r>
                        <a:rPr lang="en-ZA"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Additional resources were allocated when the Ivermectin Compassionate Access Programme was introduced</a:t>
                      </a:r>
                      <a:endParaRPr lang="en-ZA" sz="1000" b="1" dirty="0">
                        <a:solidFill>
                          <a:schemeClr val="tx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429371729"/>
                  </a:ext>
                </a:extLst>
              </a:tr>
            </a:tbl>
          </a:graphicData>
        </a:graphic>
      </p:graphicFrame>
      <p:sp>
        <p:nvSpPr>
          <p:cNvPr id="9" name="Slide Number Placeholder 3">
            <a:extLst>
              <a:ext uri="{FF2B5EF4-FFF2-40B4-BE49-F238E27FC236}">
                <a16:creationId xmlns:a16="http://schemas.microsoft.com/office/drawing/2014/main" id="{1A7EB611-C2AF-42A7-A49C-A267A53A1607}"/>
              </a:ext>
            </a:extLst>
          </p:cNvPr>
          <p:cNvSpPr txBox="1">
            <a:spLocks/>
          </p:cNvSpPr>
          <p:nvPr/>
        </p:nvSpPr>
        <p:spPr>
          <a:xfrm>
            <a:off x="8748464" y="4876006"/>
            <a:ext cx="341548" cy="4572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A76F7FF0-B3C9-4CE1-A4E6-3504C4009A4E}" type="slidenum">
              <a:rPr lang="en-US" altLang="en-US" sz="1000" smtClean="0"/>
              <a:pPr>
                <a:defRPr/>
              </a:pPr>
              <a:t>22</a:t>
            </a:fld>
            <a:endParaRPr lang="en-US" altLang="en-US" sz="1000" dirty="0"/>
          </a:p>
        </p:txBody>
      </p:sp>
    </p:spTree>
    <p:extLst>
      <p:ext uri="{BB962C8B-B14F-4D97-AF65-F5344CB8AC3E}">
        <p14:creationId xmlns:p14="http://schemas.microsoft.com/office/powerpoint/2010/main" val="4893100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211144" cy="857250"/>
          </a:xfrm>
        </p:spPr>
        <p:txBody>
          <a:bodyPr>
            <a:normAutofit fontScale="90000"/>
          </a:bodyPr>
          <a:lstStyle/>
          <a:p>
            <a:r>
              <a:rPr lang="en-ZA" dirty="0">
                <a:solidFill>
                  <a:srgbClr val="0077A0"/>
                </a:solidFill>
              </a:rPr>
              <a:t>P4: MEDICINES EVALUATION AND REGISTRATION (3)</a:t>
            </a:r>
            <a:endParaRPr lang="en-ZA" dirty="0"/>
          </a:p>
        </p:txBody>
      </p:sp>
      <p:graphicFrame>
        <p:nvGraphicFramePr>
          <p:cNvPr id="7" name="Table 3">
            <a:extLst>
              <a:ext uri="{FF2B5EF4-FFF2-40B4-BE49-F238E27FC236}">
                <a16:creationId xmlns:a16="http://schemas.microsoft.com/office/drawing/2014/main" id="{C024E39E-7FDA-4CB2-83E6-C6775F299AD6}"/>
              </a:ext>
            </a:extLst>
          </p:cNvPr>
          <p:cNvGraphicFramePr>
            <a:graphicFrameLocks noGrp="1"/>
          </p:cNvGraphicFramePr>
          <p:nvPr>
            <p:extLst>
              <p:ext uri="{D42A27DB-BD31-4B8C-83A1-F6EECF244321}">
                <p14:modId xmlns:p14="http://schemas.microsoft.com/office/powerpoint/2010/main" val="2987796643"/>
              </p:ext>
            </p:extLst>
          </p:nvPr>
        </p:nvGraphicFramePr>
        <p:xfrm>
          <a:off x="107504" y="987574"/>
          <a:ext cx="7632847" cy="2885440"/>
        </p:xfrm>
        <a:graphic>
          <a:graphicData uri="http://schemas.openxmlformats.org/drawingml/2006/table">
            <a:tbl>
              <a:tblPr firstRow="1" bandRow="1">
                <a:tableStyleId>{5C22544A-7EE6-4342-B048-85BDC9FD1C3A}</a:tableStyleId>
              </a:tblPr>
              <a:tblGrid>
                <a:gridCol w="1440160">
                  <a:extLst>
                    <a:ext uri="{9D8B030D-6E8A-4147-A177-3AD203B41FA5}">
                      <a16:colId xmlns:a16="http://schemas.microsoft.com/office/drawing/2014/main" val="1119826492"/>
                    </a:ext>
                  </a:extLst>
                </a:gridCol>
                <a:gridCol w="2088232">
                  <a:extLst>
                    <a:ext uri="{9D8B030D-6E8A-4147-A177-3AD203B41FA5}">
                      <a16:colId xmlns:a16="http://schemas.microsoft.com/office/drawing/2014/main" val="2773868120"/>
                    </a:ext>
                  </a:extLst>
                </a:gridCol>
                <a:gridCol w="792088">
                  <a:extLst>
                    <a:ext uri="{9D8B030D-6E8A-4147-A177-3AD203B41FA5}">
                      <a16:colId xmlns:a16="http://schemas.microsoft.com/office/drawing/2014/main" val="1547345073"/>
                    </a:ext>
                  </a:extLst>
                </a:gridCol>
                <a:gridCol w="3312367">
                  <a:extLst>
                    <a:ext uri="{9D8B030D-6E8A-4147-A177-3AD203B41FA5}">
                      <a16:colId xmlns:a16="http://schemas.microsoft.com/office/drawing/2014/main" val="2969944868"/>
                    </a:ext>
                  </a:extLst>
                </a:gridCol>
              </a:tblGrid>
              <a:tr h="370840">
                <a:tc>
                  <a:txBody>
                    <a:bodyPr/>
                    <a:lstStyle/>
                    <a:p>
                      <a:r>
                        <a:rPr lang="en-US" sz="1000" dirty="0"/>
                        <a:t>ANNUAL TARGET</a:t>
                      </a:r>
                      <a:endParaRPr lang="en-ZA" sz="1000" dirty="0"/>
                    </a:p>
                  </a:txBody>
                  <a:tcPr/>
                </a:tc>
                <a:tc>
                  <a:txBody>
                    <a:bodyPr/>
                    <a:lstStyle/>
                    <a:p>
                      <a:r>
                        <a:rPr lang="en-US" sz="1000" dirty="0"/>
                        <a:t>ACTUAL ACHIEVEMENT 2020/2021</a:t>
                      </a:r>
                      <a:endParaRPr lang="en-ZA" sz="1000" dirty="0"/>
                    </a:p>
                  </a:txBody>
                  <a:tcPr/>
                </a:tc>
                <a:tc>
                  <a:txBody>
                    <a:bodyPr/>
                    <a:lstStyle/>
                    <a:p>
                      <a:r>
                        <a:rPr lang="en-US" sz="1000" dirty="0"/>
                        <a:t>DEVIATION</a:t>
                      </a:r>
                      <a:endParaRPr lang="en-ZA" sz="1000" dirty="0"/>
                    </a:p>
                  </a:txBody>
                  <a:tcPr/>
                </a:tc>
                <a:tc>
                  <a:txBody>
                    <a:bodyPr/>
                    <a:lstStyle/>
                    <a:p>
                      <a:r>
                        <a:rPr lang="en-US" sz="1000" dirty="0"/>
                        <a:t>REASONS FOR DEVIATIONS</a:t>
                      </a:r>
                      <a:endParaRPr lang="en-ZA" sz="1000" dirty="0"/>
                    </a:p>
                  </a:txBody>
                  <a:tcPr/>
                </a:tc>
                <a:extLst>
                  <a:ext uri="{0D108BD9-81ED-4DB2-BD59-A6C34878D82A}">
                    <a16:rowId xmlns:a16="http://schemas.microsoft.com/office/drawing/2014/main" val="756528125"/>
                  </a:ext>
                </a:extLst>
              </a:tr>
              <a:tr h="434320">
                <a:tc>
                  <a:txBody>
                    <a:bodyPr/>
                    <a:lstStyle/>
                    <a:p>
                      <a:pPr marL="228600" indent="-228600">
                        <a:buFont typeface="+mj-lt"/>
                        <a:buAutoNum type="arabicPeriod" startAt="23"/>
                      </a:pPr>
                      <a:r>
                        <a:rPr lang="en-GB" sz="1000" b="1" kern="1200" dirty="0">
                          <a:solidFill>
                            <a:schemeClr val="dk1"/>
                          </a:solidFill>
                          <a:effectLst/>
                          <a:latin typeface="+mn-lt"/>
                          <a:ea typeface="+mn-ea"/>
                          <a:cs typeface="+mn-cs"/>
                        </a:rPr>
                        <a:t>80% human clinical trial applications finalised within 120 working days</a:t>
                      </a:r>
                      <a:endParaRPr lang="en-ZA" sz="1000" b="1" dirty="0"/>
                    </a:p>
                  </a:txBody>
                  <a:tcPr/>
                </a:tc>
                <a:tc>
                  <a:txBody>
                    <a:bodyPr/>
                    <a:lstStyle/>
                    <a:p>
                      <a:pPr algn="l">
                        <a:lnSpc>
                          <a:spcPct val="110000"/>
                        </a:lnSpc>
                        <a:tabLst>
                          <a:tab pos="190500" algn="l"/>
                        </a:tabLst>
                      </a:pPr>
                      <a:r>
                        <a:rPr lang="en-US" sz="1000" b="0" dirty="0">
                          <a:solidFill>
                            <a:schemeClr val="tx1"/>
                          </a:solidFill>
                          <a:effectLst/>
                          <a:latin typeface="Calibri" panose="020F0502020204030204" pitchFamily="34" charset="0"/>
                          <a:ea typeface="Times New Roman" panose="02020603050405020304" pitchFamily="18" charset="0"/>
                        </a:rPr>
                        <a:t>Out of the 233 human clinical trial</a:t>
                      </a:r>
                    </a:p>
                    <a:p>
                      <a:pPr algn="l">
                        <a:lnSpc>
                          <a:spcPct val="110000"/>
                        </a:lnSpc>
                        <a:tabLst>
                          <a:tab pos="190500" algn="l"/>
                        </a:tabLst>
                      </a:pPr>
                      <a:r>
                        <a:rPr lang="en-US" sz="1000" b="0" dirty="0">
                          <a:solidFill>
                            <a:schemeClr val="tx1"/>
                          </a:solidFill>
                          <a:effectLst/>
                          <a:latin typeface="Calibri" panose="020F0502020204030204" pitchFamily="34" charset="0"/>
                          <a:ea typeface="Times New Roman" panose="02020603050405020304" pitchFamily="18" charset="0"/>
                        </a:rPr>
                        <a:t>Applications received, 203 (87%) were </a:t>
                      </a:r>
                      <a:r>
                        <a:rPr lang="en-US" sz="1000" b="0" dirty="0" err="1">
                          <a:solidFill>
                            <a:schemeClr val="tx1"/>
                          </a:solidFill>
                          <a:effectLst/>
                          <a:latin typeface="Calibri" panose="020F0502020204030204" pitchFamily="34" charset="0"/>
                          <a:ea typeface="Times New Roman" panose="02020603050405020304" pitchFamily="18" charset="0"/>
                        </a:rPr>
                        <a:t>finalised</a:t>
                      </a:r>
                      <a:endParaRPr lang="en-US" sz="1000" b="0" dirty="0">
                        <a:solidFill>
                          <a:schemeClr val="tx1"/>
                        </a:solidFill>
                        <a:effectLst/>
                        <a:latin typeface="Calibri" panose="020F0502020204030204" pitchFamily="34" charset="0"/>
                        <a:ea typeface="Times New Roman" panose="02020603050405020304" pitchFamily="18" charset="0"/>
                      </a:endParaRPr>
                    </a:p>
                    <a:p>
                      <a:pPr algn="l">
                        <a:lnSpc>
                          <a:spcPct val="110000"/>
                        </a:lnSpc>
                        <a:tabLst>
                          <a:tab pos="190500" algn="l"/>
                        </a:tabLst>
                      </a:pPr>
                      <a:endParaRPr lang="en-US" sz="1000" b="0" dirty="0">
                        <a:solidFill>
                          <a:schemeClr val="tx1"/>
                        </a:solidFill>
                        <a:effectLst/>
                        <a:latin typeface="Calibri" panose="020F0502020204030204" pitchFamily="34" charset="0"/>
                        <a:ea typeface="Times New Roman" panose="02020603050405020304" pitchFamily="18" charset="0"/>
                      </a:endParaRPr>
                    </a:p>
                    <a:p>
                      <a:pPr algn="l">
                        <a:lnSpc>
                          <a:spcPct val="110000"/>
                        </a:lnSpc>
                        <a:tabLst>
                          <a:tab pos="190500" algn="l"/>
                        </a:tabLst>
                      </a:pPr>
                      <a:r>
                        <a:rPr lang="en-US" sz="1000" b="0" dirty="0">
                          <a:solidFill>
                            <a:schemeClr val="tx1"/>
                          </a:solidFill>
                          <a:effectLst/>
                          <a:latin typeface="Calibri" panose="020F0502020204030204" pitchFamily="34" charset="0"/>
                          <a:ea typeface="Times New Roman" panose="02020603050405020304" pitchFamily="18" charset="0"/>
                        </a:rPr>
                        <a:t>Out of the 203 applications </a:t>
                      </a:r>
                      <a:r>
                        <a:rPr lang="en-US" sz="1000" b="0" dirty="0" err="1">
                          <a:solidFill>
                            <a:schemeClr val="tx1"/>
                          </a:solidFill>
                          <a:effectLst/>
                          <a:latin typeface="Calibri" panose="020F0502020204030204" pitchFamily="34" charset="0"/>
                          <a:ea typeface="Times New Roman" panose="02020603050405020304" pitchFamily="18" charset="0"/>
                        </a:rPr>
                        <a:t>finalised</a:t>
                      </a:r>
                      <a:r>
                        <a:rPr lang="en-US" sz="1000" b="0" dirty="0">
                          <a:solidFill>
                            <a:schemeClr val="tx1"/>
                          </a:solidFill>
                          <a:effectLst/>
                          <a:latin typeface="Calibri" panose="020F0502020204030204" pitchFamily="34" charset="0"/>
                          <a:ea typeface="Times New Roman" panose="02020603050405020304" pitchFamily="18" charset="0"/>
                        </a:rPr>
                        <a:t>, 194 (96%) were </a:t>
                      </a:r>
                      <a:r>
                        <a:rPr lang="en-US" sz="1000" b="0" dirty="0" err="1">
                          <a:solidFill>
                            <a:schemeClr val="tx1"/>
                          </a:solidFill>
                          <a:effectLst/>
                          <a:latin typeface="Calibri" panose="020F0502020204030204" pitchFamily="34" charset="0"/>
                          <a:ea typeface="Times New Roman" panose="02020603050405020304" pitchFamily="18" charset="0"/>
                        </a:rPr>
                        <a:t>finalised</a:t>
                      </a:r>
                      <a:r>
                        <a:rPr lang="en-US" sz="1000" b="0" dirty="0">
                          <a:solidFill>
                            <a:schemeClr val="tx1"/>
                          </a:solidFill>
                          <a:effectLst/>
                          <a:latin typeface="Calibri" panose="020F0502020204030204" pitchFamily="34" charset="0"/>
                          <a:ea typeface="Times New Roman" panose="02020603050405020304" pitchFamily="18" charset="0"/>
                        </a:rPr>
                        <a:t> within 120 working days</a:t>
                      </a:r>
                      <a:endParaRPr lang="en-ZA"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accent3"/>
                    </a:solidFill>
                  </a:tcPr>
                </a:tc>
                <a:tc>
                  <a:txBody>
                    <a:bodyPr/>
                    <a:lstStyle/>
                    <a:p>
                      <a:pPr algn="l">
                        <a:lnSpc>
                          <a:spcPct val="110000"/>
                        </a:lnSpc>
                        <a:tabLst>
                          <a:tab pos="190500" algn="l"/>
                          <a:tab pos="540385" algn="l"/>
                        </a:tabLst>
                      </a:pPr>
                      <a:r>
                        <a:rPr lang="en-ZA"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+20 %</a:t>
                      </a:r>
                      <a:endParaRPr lang="en-ZA" sz="1000" b="0" dirty="0">
                        <a:solidFill>
                          <a:schemeClr val="tx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algn="l">
                        <a:lnSpc>
                          <a:spcPct val="110000"/>
                        </a:lnSpc>
                        <a:tabLst>
                          <a:tab pos="190500" algn="l"/>
                          <a:tab pos="540385" algn="l"/>
                        </a:tabLst>
                      </a:pPr>
                      <a:r>
                        <a:rPr lang="en-US" sz="1000" b="0" dirty="0">
                          <a:solidFill>
                            <a:schemeClr val="tx1"/>
                          </a:solidFill>
                          <a:effectLst/>
                          <a:latin typeface="+mn-lt"/>
                          <a:ea typeface="MS Mincho" panose="02020609040205080304" pitchFamily="49" charset="-128"/>
                          <a:cs typeface="Times New Roman" panose="02020603050405020304" pitchFamily="18" charset="0"/>
                        </a:rPr>
                        <a:t>The majority of clinical trial applications received were for COVID-19 interventions with dedicated resources working overtime</a:t>
                      </a:r>
                      <a:endParaRPr lang="en-ZA" sz="1000" b="0" dirty="0">
                        <a:solidFill>
                          <a:schemeClr val="tx1"/>
                        </a:solidFill>
                        <a:effectLst/>
                        <a:latin typeface="+mn-lt"/>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545545211"/>
                  </a:ext>
                </a:extLst>
              </a:tr>
              <a:tr h="370840">
                <a:tc>
                  <a:txBody>
                    <a:bodyPr/>
                    <a:lstStyle/>
                    <a:p>
                      <a:pPr marL="228600" indent="-228600">
                        <a:buFont typeface="+mj-lt"/>
                        <a:buAutoNum type="arabicPeriod" startAt="24"/>
                      </a:pPr>
                      <a:r>
                        <a:rPr lang="en-GB" sz="1000" b="1" kern="1200" dirty="0">
                          <a:solidFill>
                            <a:schemeClr val="dk1"/>
                          </a:solidFill>
                          <a:effectLst/>
                          <a:latin typeface="+mn-lt"/>
                          <a:ea typeface="+mn-ea"/>
                          <a:cs typeface="+mn-cs"/>
                        </a:rPr>
                        <a:t>70% reports on health product safety signals actioned within 20 working days</a:t>
                      </a:r>
                      <a:endParaRPr lang="en-ZA" sz="1000" b="1" dirty="0"/>
                    </a:p>
                  </a:txBody>
                  <a:tcPr/>
                </a:tc>
                <a:tc>
                  <a:txBody>
                    <a:bodyPr/>
                    <a:lstStyle/>
                    <a:p>
                      <a:pPr algn="l">
                        <a:lnSpc>
                          <a:spcPct val="110000"/>
                        </a:lnSpc>
                        <a:tabLst>
                          <a:tab pos="190500" algn="l"/>
                        </a:tabLst>
                      </a:pPr>
                      <a:r>
                        <a:rPr lang="en-GB" sz="1000" b="0" dirty="0">
                          <a:solidFill>
                            <a:schemeClr val="tx1"/>
                          </a:solidFill>
                          <a:effectLst/>
                          <a:latin typeface="+mn-lt"/>
                          <a:ea typeface="Times New Roman" panose="02020603050405020304" pitchFamily="18" charset="0"/>
                        </a:rPr>
                        <a:t>Out of the 86</a:t>
                      </a:r>
                      <a:r>
                        <a:rPr lang="en-ZA" sz="1000" b="0" dirty="0">
                          <a:solidFill>
                            <a:schemeClr val="tx1"/>
                          </a:solidFill>
                          <a:effectLst/>
                          <a:latin typeface="+mn-lt"/>
                          <a:ea typeface="Times New Roman" panose="02020603050405020304" pitchFamily="18" charset="0"/>
                        </a:rPr>
                        <a:t> </a:t>
                      </a:r>
                      <a:r>
                        <a:rPr lang="en-GB" sz="1000" b="0" dirty="0">
                          <a:solidFill>
                            <a:schemeClr val="tx1"/>
                          </a:solidFill>
                          <a:effectLst/>
                          <a:latin typeface="+mn-lt"/>
                          <a:ea typeface="Times New Roman" panose="02020603050405020304" pitchFamily="18" charset="0"/>
                        </a:rPr>
                        <a:t>health product</a:t>
                      </a:r>
                      <a:r>
                        <a:rPr lang="en-ZA" sz="1000" b="0" dirty="0">
                          <a:solidFill>
                            <a:schemeClr val="tx1"/>
                          </a:solidFill>
                          <a:effectLst/>
                          <a:latin typeface="+mn-lt"/>
                          <a:ea typeface="Times New Roman" panose="02020603050405020304" pitchFamily="18" charset="0"/>
                        </a:rPr>
                        <a:t> </a:t>
                      </a:r>
                      <a:r>
                        <a:rPr lang="en-GB" sz="1000" b="0" dirty="0">
                          <a:solidFill>
                            <a:schemeClr val="tx1"/>
                          </a:solidFill>
                          <a:effectLst/>
                          <a:latin typeface="+mn-lt"/>
                          <a:ea typeface="Times New Roman" panose="02020603050405020304" pitchFamily="18" charset="0"/>
                        </a:rPr>
                        <a:t>safety signals</a:t>
                      </a:r>
                      <a:r>
                        <a:rPr lang="en-ZA" sz="1000" b="0" dirty="0">
                          <a:solidFill>
                            <a:schemeClr val="tx1"/>
                          </a:solidFill>
                          <a:effectLst/>
                          <a:latin typeface="+mn-lt"/>
                          <a:ea typeface="Times New Roman" panose="02020603050405020304" pitchFamily="18" charset="0"/>
                        </a:rPr>
                        <a:t> id</a:t>
                      </a:r>
                      <a:r>
                        <a:rPr lang="en-GB" sz="1000" b="0" dirty="0" err="1">
                          <a:solidFill>
                            <a:schemeClr val="tx1"/>
                          </a:solidFill>
                          <a:effectLst/>
                          <a:latin typeface="+mn-lt"/>
                          <a:ea typeface="Times New Roman" panose="02020603050405020304" pitchFamily="18" charset="0"/>
                        </a:rPr>
                        <a:t>entified</a:t>
                      </a:r>
                      <a:r>
                        <a:rPr lang="en-GB" sz="1000" b="0" dirty="0">
                          <a:solidFill>
                            <a:schemeClr val="tx1"/>
                          </a:solidFill>
                          <a:effectLst/>
                          <a:latin typeface="+mn-lt"/>
                          <a:ea typeface="Times New Roman" panose="02020603050405020304" pitchFamily="18" charset="0"/>
                        </a:rPr>
                        <a:t>, all 86</a:t>
                      </a:r>
                      <a:r>
                        <a:rPr lang="en-ZA" sz="1000" b="0" dirty="0">
                          <a:solidFill>
                            <a:schemeClr val="tx1"/>
                          </a:solidFill>
                          <a:effectLst/>
                          <a:latin typeface="+mn-lt"/>
                          <a:ea typeface="Times New Roman" panose="02020603050405020304" pitchFamily="18" charset="0"/>
                        </a:rPr>
                        <a:t> </a:t>
                      </a:r>
                      <a:r>
                        <a:rPr lang="en-GB" sz="1000" b="0" dirty="0">
                          <a:solidFill>
                            <a:schemeClr val="tx1"/>
                          </a:solidFill>
                          <a:effectLst/>
                          <a:latin typeface="+mn-lt"/>
                          <a:ea typeface="Times New Roman" panose="02020603050405020304" pitchFamily="18" charset="0"/>
                        </a:rPr>
                        <a:t>(100%) were</a:t>
                      </a:r>
                      <a:endParaRPr lang="en-ZA" sz="1000" b="0" dirty="0">
                        <a:solidFill>
                          <a:schemeClr val="tx1"/>
                        </a:solidFill>
                        <a:effectLst/>
                        <a:latin typeface="+mn-lt"/>
                        <a:ea typeface="Times New Roman" panose="02020603050405020304" pitchFamily="18" charset="0"/>
                      </a:endParaRPr>
                    </a:p>
                    <a:p>
                      <a:pPr algn="l">
                        <a:lnSpc>
                          <a:spcPct val="110000"/>
                        </a:lnSpc>
                        <a:tabLst>
                          <a:tab pos="190500" algn="l"/>
                        </a:tabLst>
                      </a:pPr>
                      <a:r>
                        <a:rPr lang="en-GB" sz="1000" b="0" dirty="0">
                          <a:solidFill>
                            <a:schemeClr val="tx1"/>
                          </a:solidFill>
                          <a:effectLst/>
                          <a:latin typeface="+mn-lt"/>
                          <a:ea typeface="Times New Roman" panose="02020603050405020304" pitchFamily="18" charset="0"/>
                        </a:rPr>
                        <a:t>actioned</a:t>
                      </a:r>
                      <a:r>
                        <a:rPr lang="en-ZA" sz="1000" b="0" dirty="0">
                          <a:solidFill>
                            <a:schemeClr val="tx1"/>
                          </a:solidFill>
                          <a:effectLst/>
                          <a:latin typeface="+mn-lt"/>
                          <a:ea typeface="Times New Roman" panose="02020603050405020304" pitchFamily="18" charset="0"/>
                        </a:rPr>
                        <a:t> </a:t>
                      </a:r>
                      <a:r>
                        <a:rPr lang="en-GB" sz="1000" b="0" dirty="0">
                          <a:solidFill>
                            <a:schemeClr val="tx1"/>
                          </a:solidFill>
                          <a:effectLst/>
                          <a:latin typeface="+mn-lt"/>
                          <a:ea typeface="Times New Roman" panose="02020603050405020304" pitchFamily="18" charset="0"/>
                        </a:rPr>
                        <a:t>(investigated and</a:t>
                      </a:r>
                      <a:r>
                        <a:rPr lang="en-ZA" sz="1000" b="0" dirty="0">
                          <a:solidFill>
                            <a:schemeClr val="tx1"/>
                          </a:solidFill>
                          <a:effectLst/>
                          <a:latin typeface="+mn-lt"/>
                          <a:ea typeface="Times New Roman" panose="02020603050405020304" pitchFamily="18" charset="0"/>
                        </a:rPr>
                        <a:t> </a:t>
                      </a:r>
                      <a:r>
                        <a:rPr lang="en-GB" sz="1000" b="0" dirty="0">
                          <a:solidFill>
                            <a:schemeClr val="tx1"/>
                          </a:solidFill>
                          <a:effectLst/>
                          <a:latin typeface="+mn-lt"/>
                          <a:ea typeface="Times New Roman" panose="02020603050405020304" pitchFamily="18" charset="0"/>
                        </a:rPr>
                        <a:t>finalised)</a:t>
                      </a:r>
                      <a:endParaRPr lang="en-ZA" sz="1000" b="0" dirty="0">
                        <a:solidFill>
                          <a:schemeClr val="tx1"/>
                        </a:solidFill>
                        <a:effectLst/>
                        <a:latin typeface="+mn-lt"/>
                        <a:ea typeface="Times New Roman" panose="02020603050405020304" pitchFamily="18" charset="0"/>
                      </a:endParaRPr>
                    </a:p>
                    <a:p>
                      <a:pPr algn="l">
                        <a:lnSpc>
                          <a:spcPct val="110000"/>
                        </a:lnSpc>
                        <a:tabLst>
                          <a:tab pos="190500" algn="l"/>
                        </a:tabLst>
                      </a:pPr>
                      <a:endParaRPr lang="en-ZA" sz="1000" b="0" dirty="0">
                        <a:solidFill>
                          <a:schemeClr val="tx1"/>
                        </a:solidFill>
                        <a:effectLst/>
                        <a:latin typeface="+mn-lt"/>
                        <a:ea typeface="Times New Roman" panose="02020603050405020304" pitchFamily="18" charset="0"/>
                      </a:endParaRPr>
                    </a:p>
                    <a:p>
                      <a:pPr algn="l">
                        <a:lnSpc>
                          <a:spcPct val="110000"/>
                        </a:lnSpc>
                        <a:tabLst>
                          <a:tab pos="190500" algn="l"/>
                        </a:tabLst>
                      </a:pPr>
                      <a:r>
                        <a:rPr lang="en-GB" sz="1000" b="0" dirty="0">
                          <a:solidFill>
                            <a:schemeClr val="tx1"/>
                          </a:solidFill>
                          <a:effectLst/>
                          <a:latin typeface="+mn-lt"/>
                          <a:ea typeface="Times New Roman" panose="02020603050405020304" pitchFamily="18" charset="0"/>
                        </a:rPr>
                        <a:t>Out of the 86</a:t>
                      </a:r>
                      <a:r>
                        <a:rPr lang="en-ZA" sz="1000" b="0" dirty="0">
                          <a:solidFill>
                            <a:schemeClr val="tx1"/>
                          </a:solidFill>
                          <a:effectLst/>
                          <a:latin typeface="+mn-lt"/>
                          <a:ea typeface="Times New Roman" panose="02020603050405020304" pitchFamily="18" charset="0"/>
                        </a:rPr>
                        <a:t> </a:t>
                      </a:r>
                      <a:r>
                        <a:rPr lang="en-GB" sz="1000" b="0" dirty="0">
                          <a:solidFill>
                            <a:schemeClr val="tx1"/>
                          </a:solidFill>
                          <a:effectLst/>
                          <a:latin typeface="+mn-lt"/>
                          <a:ea typeface="Times New Roman" panose="02020603050405020304" pitchFamily="18" charset="0"/>
                        </a:rPr>
                        <a:t>health product</a:t>
                      </a:r>
                      <a:r>
                        <a:rPr lang="en-ZA" sz="1000" b="0" dirty="0">
                          <a:solidFill>
                            <a:schemeClr val="tx1"/>
                          </a:solidFill>
                          <a:effectLst/>
                          <a:latin typeface="+mn-lt"/>
                          <a:ea typeface="Times New Roman" panose="02020603050405020304" pitchFamily="18" charset="0"/>
                        </a:rPr>
                        <a:t> </a:t>
                      </a:r>
                      <a:r>
                        <a:rPr lang="en-GB" sz="1000" b="0" dirty="0">
                          <a:solidFill>
                            <a:schemeClr val="tx1"/>
                          </a:solidFill>
                          <a:effectLst/>
                          <a:latin typeface="+mn-lt"/>
                          <a:ea typeface="Times New Roman" panose="02020603050405020304" pitchFamily="18" charset="0"/>
                        </a:rPr>
                        <a:t>safety signals</a:t>
                      </a:r>
                      <a:r>
                        <a:rPr lang="en-ZA" sz="1000" b="0" dirty="0">
                          <a:solidFill>
                            <a:schemeClr val="tx1"/>
                          </a:solidFill>
                          <a:effectLst/>
                          <a:latin typeface="+mn-lt"/>
                          <a:ea typeface="Times New Roman" panose="02020603050405020304" pitchFamily="18" charset="0"/>
                        </a:rPr>
                        <a:t> </a:t>
                      </a:r>
                      <a:r>
                        <a:rPr lang="en-GB" sz="1000" b="0" dirty="0">
                          <a:solidFill>
                            <a:schemeClr val="tx1"/>
                          </a:solidFill>
                          <a:effectLst/>
                          <a:latin typeface="+mn-lt"/>
                          <a:ea typeface="Times New Roman" panose="02020603050405020304" pitchFamily="18" charset="0"/>
                        </a:rPr>
                        <a:t>actioned, 37 (43%) were actioned</a:t>
                      </a:r>
                      <a:r>
                        <a:rPr lang="en-ZA" sz="1000" b="0" dirty="0">
                          <a:solidFill>
                            <a:schemeClr val="tx1"/>
                          </a:solidFill>
                          <a:effectLst/>
                          <a:latin typeface="+mn-lt"/>
                          <a:ea typeface="Times New Roman" panose="02020603050405020304" pitchFamily="18" charset="0"/>
                        </a:rPr>
                        <a:t> </a:t>
                      </a:r>
                      <a:r>
                        <a:rPr lang="en-GB" sz="1000" b="0" dirty="0">
                          <a:solidFill>
                            <a:schemeClr val="tx1"/>
                          </a:solidFill>
                          <a:effectLst/>
                          <a:latin typeface="+mn-lt"/>
                          <a:ea typeface="Times New Roman" panose="02020603050405020304" pitchFamily="18" charset="0"/>
                        </a:rPr>
                        <a:t>within 20 working</a:t>
                      </a:r>
                      <a:endParaRPr lang="en-ZA" sz="1000" b="0" dirty="0">
                        <a:solidFill>
                          <a:schemeClr val="tx1"/>
                        </a:solidFill>
                        <a:effectLst/>
                        <a:latin typeface="+mn-lt"/>
                        <a:ea typeface="Times New Roman" panose="02020603050405020304" pitchFamily="18" charset="0"/>
                      </a:endParaRPr>
                    </a:p>
                    <a:p>
                      <a:pPr algn="l">
                        <a:lnSpc>
                          <a:spcPct val="110000"/>
                        </a:lnSpc>
                        <a:tabLst>
                          <a:tab pos="190500" algn="l"/>
                        </a:tabLst>
                      </a:pPr>
                      <a:r>
                        <a:rPr lang="en-GB" sz="1000" b="0" dirty="0">
                          <a:solidFill>
                            <a:schemeClr val="tx1"/>
                          </a:solidFill>
                          <a:effectLst/>
                          <a:latin typeface="+mn-lt"/>
                          <a:ea typeface="Times New Roman" panose="02020603050405020304" pitchFamily="18" charset="0"/>
                        </a:rPr>
                        <a:t>days</a:t>
                      </a:r>
                      <a:endParaRPr lang="en-ZA" sz="1000" b="0" dirty="0">
                        <a:solidFill>
                          <a:schemeClr val="tx1"/>
                        </a:solidFill>
                        <a:effectLst/>
                        <a:latin typeface="+mn-lt"/>
                        <a:ea typeface="Times New Roman" panose="02020603050405020304" pitchFamily="18" charset="0"/>
                      </a:endParaRPr>
                    </a:p>
                  </a:txBody>
                  <a:tcPr marL="68580" marR="68580" marT="0" marB="0">
                    <a:solidFill>
                      <a:srgbClr val="FF9797"/>
                    </a:solidFill>
                  </a:tcPr>
                </a:tc>
                <a:tc>
                  <a:txBody>
                    <a:bodyPr/>
                    <a:lstStyle/>
                    <a:p>
                      <a:pPr algn="l">
                        <a:lnSpc>
                          <a:spcPct val="110000"/>
                        </a:lnSpc>
                        <a:tabLst>
                          <a:tab pos="190500" algn="l"/>
                          <a:tab pos="540385" algn="l"/>
                        </a:tabLst>
                      </a:pPr>
                      <a:r>
                        <a:rPr lang="en-ZA" sz="1000" b="0" dirty="0">
                          <a:solidFill>
                            <a:schemeClr val="tx1"/>
                          </a:solidFill>
                          <a:effectLst/>
                          <a:latin typeface="+mn-lt"/>
                          <a:ea typeface="Times New Roman" panose="02020603050405020304" pitchFamily="18" charset="0"/>
                          <a:cs typeface="Times New Roman" panose="02020603050405020304" pitchFamily="18" charset="0"/>
                        </a:rPr>
                        <a:t>-39 %</a:t>
                      </a:r>
                      <a:endParaRPr lang="en-ZA" sz="1000" b="0" dirty="0">
                        <a:solidFill>
                          <a:schemeClr val="tx1"/>
                        </a:solidFill>
                        <a:effectLst/>
                        <a:latin typeface="+mn-lt"/>
                        <a:ea typeface="MS Mincho" panose="02020609040205080304" pitchFamily="49" charset="-128"/>
                        <a:cs typeface="Times New Roman" panose="02020603050405020304" pitchFamily="18" charset="0"/>
                      </a:endParaRPr>
                    </a:p>
                  </a:txBody>
                  <a:tcPr marL="68580" marR="68580" marT="0" marB="0"/>
                </a:tc>
                <a:tc>
                  <a:txBody>
                    <a:bodyPr/>
                    <a:lstStyle/>
                    <a:p>
                      <a:pPr algn="l">
                        <a:lnSpc>
                          <a:spcPct val="110000"/>
                        </a:lnSpc>
                        <a:tabLst>
                          <a:tab pos="190500" algn="l"/>
                          <a:tab pos="540385" algn="l"/>
                        </a:tabLst>
                      </a:pPr>
                      <a:r>
                        <a:rPr lang="en-US" sz="1000" b="0" dirty="0">
                          <a:solidFill>
                            <a:schemeClr val="tx1"/>
                          </a:solidFill>
                          <a:effectLst/>
                          <a:latin typeface="+mn-lt"/>
                          <a:ea typeface="Times New Roman" panose="02020603050405020304" pitchFamily="18" charset="0"/>
                          <a:cs typeface="Times New Roman" panose="02020603050405020304" pitchFamily="18" charset="0"/>
                        </a:rPr>
                        <a:t>The </a:t>
                      </a:r>
                      <a:r>
                        <a:rPr lang="en-US" sz="1000" b="0" dirty="0" err="1">
                          <a:solidFill>
                            <a:schemeClr val="tx1"/>
                          </a:solidFill>
                          <a:effectLst/>
                          <a:latin typeface="+mn-lt"/>
                          <a:ea typeface="Times New Roman" panose="02020603050405020304" pitchFamily="18" charset="0"/>
                          <a:cs typeface="Times New Roman" panose="02020603050405020304" pitchFamily="18" charset="0"/>
                        </a:rPr>
                        <a:t>finalisation</a:t>
                      </a:r>
                      <a:r>
                        <a:rPr lang="en-US" sz="1000" b="0" dirty="0">
                          <a:solidFill>
                            <a:schemeClr val="tx1"/>
                          </a:solidFill>
                          <a:effectLst/>
                          <a:latin typeface="+mn-lt"/>
                          <a:ea typeface="Times New Roman" panose="02020603050405020304" pitchFamily="18" charset="0"/>
                          <a:cs typeface="Times New Roman" panose="02020603050405020304" pitchFamily="18" charset="0"/>
                        </a:rPr>
                        <a:t> is dependent on external experts who did not have sufficient capacity to assist SAHPRA</a:t>
                      </a:r>
                      <a:endParaRPr lang="en-ZA" sz="1000" b="0" dirty="0">
                        <a:solidFill>
                          <a:schemeClr val="tx1"/>
                        </a:solidFill>
                        <a:effectLst/>
                        <a:latin typeface="+mn-lt"/>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65711440"/>
                  </a:ext>
                </a:extLst>
              </a:tr>
            </a:tbl>
          </a:graphicData>
        </a:graphic>
      </p:graphicFrame>
      <p:sp>
        <p:nvSpPr>
          <p:cNvPr id="3" name="Slide Number Placeholder 3">
            <a:extLst>
              <a:ext uri="{FF2B5EF4-FFF2-40B4-BE49-F238E27FC236}">
                <a16:creationId xmlns:a16="http://schemas.microsoft.com/office/drawing/2014/main" id="{38CEB5D8-C243-47F7-8932-1F10808CC648}"/>
              </a:ext>
            </a:extLst>
          </p:cNvPr>
          <p:cNvSpPr txBox="1">
            <a:spLocks/>
          </p:cNvSpPr>
          <p:nvPr/>
        </p:nvSpPr>
        <p:spPr>
          <a:xfrm>
            <a:off x="8748464" y="4876006"/>
            <a:ext cx="341548" cy="4572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A76F7FF0-B3C9-4CE1-A4E6-3504C4009A4E}" type="slidenum">
              <a:rPr lang="en-US" altLang="en-US" sz="1000" smtClean="0"/>
              <a:pPr>
                <a:defRPr/>
              </a:pPr>
              <a:t>23</a:t>
            </a:fld>
            <a:endParaRPr lang="en-US" altLang="en-US" sz="1000" dirty="0"/>
          </a:p>
        </p:txBody>
      </p:sp>
    </p:spTree>
    <p:extLst>
      <p:ext uri="{BB962C8B-B14F-4D97-AF65-F5344CB8AC3E}">
        <p14:creationId xmlns:p14="http://schemas.microsoft.com/office/powerpoint/2010/main" val="28704002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7355160" cy="857250"/>
          </a:xfrm>
        </p:spPr>
        <p:txBody>
          <a:bodyPr>
            <a:normAutofit fontScale="90000"/>
          </a:bodyPr>
          <a:lstStyle/>
          <a:p>
            <a:r>
              <a:rPr lang="en-ZA" dirty="0">
                <a:solidFill>
                  <a:srgbClr val="0077A0"/>
                </a:solidFill>
              </a:rPr>
              <a:t>Programme 5: Medical Device, Diagnostics and Radiation Control: Context</a:t>
            </a:r>
          </a:p>
        </p:txBody>
      </p:sp>
      <p:graphicFrame>
        <p:nvGraphicFramePr>
          <p:cNvPr id="4" name="Diagram 3"/>
          <p:cNvGraphicFramePr/>
          <p:nvPr/>
        </p:nvGraphicFramePr>
        <p:xfrm>
          <a:off x="563078" y="1063229"/>
          <a:ext cx="7177274" cy="3643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3">
            <a:extLst>
              <a:ext uri="{FF2B5EF4-FFF2-40B4-BE49-F238E27FC236}">
                <a16:creationId xmlns:a16="http://schemas.microsoft.com/office/drawing/2014/main" id="{D4E89B09-B313-43F0-85B2-495C47B095E2}"/>
              </a:ext>
            </a:extLst>
          </p:cNvPr>
          <p:cNvSpPr txBox="1">
            <a:spLocks/>
          </p:cNvSpPr>
          <p:nvPr/>
        </p:nvSpPr>
        <p:spPr>
          <a:xfrm>
            <a:off x="8676456" y="4876006"/>
            <a:ext cx="413556" cy="4572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A76F7FF0-B3C9-4CE1-A4E6-3504C4009A4E}" type="slidenum">
              <a:rPr lang="en-US" altLang="en-US" sz="1000" smtClean="0"/>
              <a:pPr>
                <a:defRPr/>
              </a:pPr>
              <a:t>24</a:t>
            </a:fld>
            <a:endParaRPr lang="en-US" altLang="en-US" sz="1000" dirty="0"/>
          </a:p>
        </p:txBody>
      </p:sp>
    </p:spTree>
    <p:extLst>
      <p:ext uri="{BB962C8B-B14F-4D97-AF65-F5344CB8AC3E}">
        <p14:creationId xmlns:p14="http://schemas.microsoft.com/office/powerpoint/2010/main" val="378270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211144" cy="857250"/>
          </a:xfrm>
        </p:spPr>
        <p:txBody>
          <a:bodyPr>
            <a:normAutofit fontScale="90000"/>
          </a:bodyPr>
          <a:lstStyle/>
          <a:p>
            <a:r>
              <a:rPr lang="en-ZA" dirty="0">
                <a:solidFill>
                  <a:srgbClr val="0077A0"/>
                </a:solidFill>
              </a:rPr>
              <a:t>P5: MEDICAL DEVICES, DIAGNOSTICS AND RADIATION CONTROL (1)</a:t>
            </a:r>
            <a:endParaRPr lang="en-ZA" dirty="0"/>
          </a:p>
        </p:txBody>
      </p:sp>
      <p:sp>
        <p:nvSpPr>
          <p:cNvPr id="3" name="Content Placeholder 2"/>
          <p:cNvSpPr>
            <a:spLocks noGrp="1"/>
          </p:cNvSpPr>
          <p:nvPr>
            <p:ph idx="1"/>
          </p:nvPr>
        </p:nvSpPr>
        <p:spPr>
          <a:xfrm>
            <a:off x="179512" y="915566"/>
            <a:ext cx="7488832" cy="4021955"/>
          </a:xfrm>
        </p:spPr>
        <p:txBody>
          <a:bodyPr>
            <a:noAutofit/>
          </a:bodyPr>
          <a:lstStyle/>
          <a:p>
            <a:pPr>
              <a:lnSpc>
                <a:spcPct val="110000"/>
              </a:lnSpc>
              <a:spcBef>
                <a:spcPts val="0"/>
              </a:spcBef>
            </a:pPr>
            <a:r>
              <a:rPr lang="en-US" sz="1600" dirty="0">
                <a:effectLst/>
                <a:latin typeface="Calibri" panose="020F0502020204030204" pitchFamily="34" charset="0"/>
                <a:ea typeface="MS Gothic" panose="020B0609070205080204" pitchFamily="49" charset="-128"/>
                <a:cs typeface="Times New Roman" panose="02020603050405020304" pitchFamily="18" charset="0"/>
              </a:rPr>
              <a:t>Received a high number of applications for medical device licenses, specifically related to the listing of COVID-19 related test kits, masks, ventilators, thermometers, pulse oximeters and auxiliary consumables.</a:t>
            </a:r>
          </a:p>
          <a:p>
            <a:pPr>
              <a:lnSpc>
                <a:spcPct val="110000"/>
              </a:lnSpc>
              <a:spcBef>
                <a:spcPts val="0"/>
              </a:spcBef>
            </a:pPr>
            <a:r>
              <a:rPr lang="en-US" sz="1600" dirty="0">
                <a:effectLst/>
                <a:latin typeface="Calibri" panose="020F0502020204030204" pitchFamily="34" charset="0"/>
                <a:ea typeface="MS Gothic" panose="020B0609070205080204" pitchFamily="49" charset="-128"/>
                <a:cs typeface="Times New Roman" panose="02020603050405020304" pitchFamily="18" charset="0"/>
              </a:rPr>
              <a:t>Medical Device Regulations received back from </a:t>
            </a:r>
            <a:r>
              <a:rPr lang="en-US" sz="1600" dirty="0" err="1">
                <a:effectLst/>
                <a:latin typeface="Calibri" panose="020F0502020204030204" pitchFamily="34" charset="0"/>
                <a:ea typeface="MS Gothic" panose="020B0609070205080204" pitchFamily="49" charset="-128"/>
                <a:cs typeface="Times New Roman" panose="02020603050405020304" pitchFamily="18" charset="0"/>
              </a:rPr>
              <a:t>NDoH</a:t>
            </a:r>
            <a:r>
              <a:rPr lang="en-US" sz="1600" dirty="0">
                <a:effectLst/>
                <a:latin typeface="Calibri" panose="020F0502020204030204" pitchFamily="34" charset="0"/>
                <a:ea typeface="MS Gothic" panose="020B0609070205080204" pitchFamily="49" charset="-128"/>
                <a:cs typeface="Times New Roman" panose="02020603050405020304" pitchFamily="18" charset="0"/>
              </a:rPr>
              <a:t> for review.</a:t>
            </a:r>
          </a:p>
          <a:p>
            <a:pPr>
              <a:lnSpc>
                <a:spcPct val="110000"/>
              </a:lnSpc>
              <a:spcBef>
                <a:spcPts val="0"/>
              </a:spcBef>
            </a:pPr>
            <a:r>
              <a:rPr lang="en-US" sz="1600" dirty="0">
                <a:effectLst/>
                <a:latin typeface="Calibri" panose="020F0502020204030204" pitchFamily="34" charset="0"/>
                <a:ea typeface="MS Gothic" panose="020B0609070205080204" pitchFamily="49" charset="-128"/>
                <a:cs typeface="Times New Roman" panose="02020603050405020304" pitchFamily="18" charset="0"/>
              </a:rPr>
              <a:t>In radiation control, a co-regulation committee was established.</a:t>
            </a:r>
          </a:p>
          <a:p>
            <a:pPr lvl="1">
              <a:lnSpc>
                <a:spcPct val="110000"/>
              </a:lnSpc>
              <a:spcBef>
                <a:spcPts val="0"/>
              </a:spcBef>
            </a:pPr>
            <a:r>
              <a:rPr lang="en-US" sz="1400" dirty="0">
                <a:effectLst/>
                <a:latin typeface="Calibri" panose="020F0502020204030204" pitchFamily="34" charset="0"/>
                <a:ea typeface="MS Gothic" panose="020B0609070205080204" pitchFamily="49" charset="-128"/>
                <a:cs typeface="Times New Roman" panose="02020603050405020304" pitchFamily="18" charset="0"/>
              </a:rPr>
              <a:t>Weekly stakeholder meetings between the National Nuclear Regulator and SAHPRA initiated.</a:t>
            </a:r>
          </a:p>
          <a:p>
            <a:pPr lvl="1">
              <a:lnSpc>
                <a:spcPct val="110000"/>
              </a:lnSpc>
              <a:spcBef>
                <a:spcPts val="0"/>
              </a:spcBef>
            </a:pPr>
            <a:r>
              <a:rPr lang="en-US" sz="1400" dirty="0">
                <a:effectLst/>
                <a:latin typeface="Calibri" panose="020F0502020204030204" pitchFamily="34" charset="0"/>
                <a:ea typeface="MS Gothic" panose="020B0609070205080204" pitchFamily="49" charset="-128"/>
                <a:cs typeface="Times New Roman" panose="02020603050405020304" pitchFamily="18" charset="0"/>
              </a:rPr>
              <a:t>Both organization have to define business process (on how they regulate) that affect Group III and Group IV, the overlapping of actions will be defined.</a:t>
            </a:r>
          </a:p>
          <a:p>
            <a:pPr lvl="1">
              <a:lnSpc>
                <a:spcPct val="110000"/>
              </a:lnSpc>
              <a:spcBef>
                <a:spcPts val="0"/>
              </a:spcBef>
            </a:pPr>
            <a:r>
              <a:rPr lang="en-US" sz="1400" dirty="0">
                <a:effectLst/>
                <a:latin typeface="Calibri" panose="020F0502020204030204" pitchFamily="34" charset="0"/>
                <a:ea typeface="MS Gothic" panose="020B0609070205080204" pitchFamily="49" charset="-128"/>
                <a:cs typeface="Times New Roman" panose="02020603050405020304" pitchFamily="18" charset="0"/>
              </a:rPr>
              <a:t>Group III &amp; IV products to be </a:t>
            </a:r>
            <a:r>
              <a:rPr lang="en-US" sz="1400" dirty="0" err="1">
                <a:effectLst/>
                <a:latin typeface="Calibri" panose="020F0502020204030204" pitchFamily="34" charset="0"/>
                <a:ea typeface="MS Gothic" panose="020B0609070205080204" pitchFamily="49" charset="-128"/>
                <a:cs typeface="Times New Roman" panose="02020603050405020304" pitchFamily="18" charset="0"/>
              </a:rPr>
              <a:t>categorised</a:t>
            </a:r>
            <a:r>
              <a:rPr lang="en-US" sz="1400" dirty="0">
                <a:effectLst/>
                <a:latin typeface="Calibri" panose="020F0502020204030204" pitchFamily="34" charset="0"/>
                <a:ea typeface="MS Gothic" panose="020B0609070205080204" pitchFamily="49" charset="-128"/>
                <a:cs typeface="Times New Roman" panose="02020603050405020304" pitchFamily="18" charset="0"/>
              </a:rPr>
              <a:t> as medical and non-medical and overlapping product to be further discussed. As there are some product not listed in Group III class.</a:t>
            </a:r>
          </a:p>
        </p:txBody>
      </p:sp>
      <p:sp>
        <p:nvSpPr>
          <p:cNvPr id="5" name="Slide Number Placeholder 3">
            <a:extLst>
              <a:ext uri="{FF2B5EF4-FFF2-40B4-BE49-F238E27FC236}">
                <a16:creationId xmlns:a16="http://schemas.microsoft.com/office/drawing/2014/main" id="{61A87EFC-BDF2-4DAC-A4C0-963699CFDE8F}"/>
              </a:ext>
            </a:extLst>
          </p:cNvPr>
          <p:cNvSpPr txBox="1">
            <a:spLocks/>
          </p:cNvSpPr>
          <p:nvPr/>
        </p:nvSpPr>
        <p:spPr>
          <a:xfrm>
            <a:off x="8748464" y="4876006"/>
            <a:ext cx="341548" cy="4572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A76F7FF0-B3C9-4CE1-A4E6-3504C4009A4E}" type="slidenum">
              <a:rPr lang="en-US" altLang="en-US" sz="1000" smtClean="0"/>
              <a:pPr>
                <a:defRPr/>
              </a:pPr>
              <a:t>25</a:t>
            </a:fld>
            <a:endParaRPr lang="en-US" altLang="en-US" sz="1000" dirty="0"/>
          </a:p>
        </p:txBody>
      </p:sp>
    </p:spTree>
    <p:extLst>
      <p:ext uri="{BB962C8B-B14F-4D97-AF65-F5344CB8AC3E}">
        <p14:creationId xmlns:p14="http://schemas.microsoft.com/office/powerpoint/2010/main" val="39413486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211144" cy="857250"/>
          </a:xfrm>
        </p:spPr>
        <p:txBody>
          <a:bodyPr>
            <a:normAutofit fontScale="90000"/>
          </a:bodyPr>
          <a:lstStyle/>
          <a:p>
            <a:r>
              <a:rPr lang="en-ZA" dirty="0">
                <a:solidFill>
                  <a:srgbClr val="0077A0"/>
                </a:solidFill>
              </a:rPr>
              <a:t>P5: MEDICAL DEVICES, DIAGNOSTICS AND RADIATION CONTROL (2)</a:t>
            </a:r>
            <a:endParaRPr lang="en-ZA" dirty="0"/>
          </a:p>
        </p:txBody>
      </p:sp>
      <p:graphicFrame>
        <p:nvGraphicFramePr>
          <p:cNvPr id="7" name="Table 3">
            <a:extLst>
              <a:ext uri="{FF2B5EF4-FFF2-40B4-BE49-F238E27FC236}">
                <a16:creationId xmlns:a16="http://schemas.microsoft.com/office/drawing/2014/main" id="{91FF9AB2-6385-4392-B807-C7FA073BD9E1}"/>
              </a:ext>
            </a:extLst>
          </p:cNvPr>
          <p:cNvGraphicFramePr>
            <a:graphicFrameLocks noGrp="1"/>
          </p:cNvGraphicFramePr>
          <p:nvPr>
            <p:extLst>
              <p:ext uri="{D42A27DB-BD31-4B8C-83A1-F6EECF244321}">
                <p14:modId xmlns:p14="http://schemas.microsoft.com/office/powerpoint/2010/main" val="2665482907"/>
              </p:ext>
            </p:extLst>
          </p:nvPr>
        </p:nvGraphicFramePr>
        <p:xfrm>
          <a:off x="107504" y="959860"/>
          <a:ext cx="8712968" cy="3251200"/>
        </p:xfrm>
        <a:graphic>
          <a:graphicData uri="http://schemas.openxmlformats.org/drawingml/2006/table">
            <a:tbl>
              <a:tblPr firstRow="1" bandRow="1">
                <a:tableStyleId>{5C22544A-7EE6-4342-B048-85BDC9FD1C3A}</a:tableStyleId>
              </a:tblPr>
              <a:tblGrid>
                <a:gridCol w="1643956">
                  <a:extLst>
                    <a:ext uri="{9D8B030D-6E8A-4147-A177-3AD203B41FA5}">
                      <a16:colId xmlns:a16="http://schemas.microsoft.com/office/drawing/2014/main" val="1119826492"/>
                    </a:ext>
                  </a:extLst>
                </a:gridCol>
                <a:gridCol w="2794726">
                  <a:extLst>
                    <a:ext uri="{9D8B030D-6E8A-4147-A177-3AD203B41FA5}">
                      <a16:colId xmlns:a16="http://schemas.microsoft.com/office/drawing/2014/main" val="2773868120"/>
                    </a:ext>
                  </a:extLst>
                </a:gridCol>
                <a:gridCol w="1150770">
                  <a:extLst>
                    <a:ext uri="{9D8B030D-6E8A-4147-A177-3AD203B41FA5}">
                      <a16:colId xmlns:a16="http://schemas.microsoft.com/office/drawing/2014/main" val="1547345073"/>
                    </a:ext>
                  </a:extLst>
                </a:gridCol>
                <a:gridCol w="3123516">
                  <a:extLst>
                    <a:ext uri="{9D8B030D-6E8A-4147-A177-3AD203B41FA5}">
                      <a16:colId xmlns:a16="http://schemas.microsoft.com/office/drawing/2014/main" val="2969944868"/>
                    </a:ext>
                  </a:extLst>
                </a:gridCol>
              </a:tblGrid>
              <a:tr h="370840">
                <a:tc>
                  <a:txBody>
                    <a:bodyPr/>
                    <a:lstStyle/>
                    <a:p>
                      <a:r>
                        <a:rPr lang="en-US" sz="1000" dirty="0"/>
                        <a:t>ANNUAL TARGET</a:t>
                      </a:r>
                      <a:endParaRPr lang="en-ZA" sz="1000" dirty="0"/>
                    </a:p>
                  </a:txBody>
                  <a:tcPr/>
                </a:tc>
                <a:tc>
                  <a:txBody>
                    <a:bodyPr/>
                    <a:lstStyle/>
                    <a:p>
                      <a:r>
                        <a:rPr lang="en-US" sz="1000" dirty="0"/>
                        <a:t>ACTUAL ACHIEVEMENT 2020/2021</a:t>
                      </a:r>
                      <a:endParaRPr lang="en-ZA" sz="1000" dirty="0"/>
                    </a:p>
                  </a:txBody>
                  <a:tcPr/>
                </a:tc>
                <a:tc>
                  <a:txBody>
                    <a:bodyPr/>
                    <a:lstStyle/>
                    <a:p>
                      <a:r>
                        <a:rPr lang="en-US" sz="1000" dirty="0"/>
                        <a:t>DEVIATION</a:t>
                      </a:r>
                      <a:endParaRPr lang="en-ZA" sz="1000" dirty="0"/>
                    </a:p>
                  </a:txBody>
                  <a:tcPr/>
                </a:tc>
                <a:tc>
                  <a:txBody>
                    <a:bodyPr/>
                    <a:lstStyle/>
                    <a:p>
                      <a:r>
                        <a:rPr lang="en-US" sz="1000" dirty="0"/>
                        <a:t>REASONS FOR DEVIATIONS</a:t>
                      </a:r>
                      <a:endParaRPr lang="en-ZA" sz="1000" dirty="0"/>
                    </a:p>
                  </a:txBody>
                  <a:tcPr/>
                </a:tc>
                <a:extLst>
                  <a:ext uri="{0D108BD9-81ED-4DB2-BD59-A6C34878D82A}">
                    <a16:rowId xmlns:a16="http://schemas.microsoft.com/office/drawing/2014/main" val="756528125"/>
                  </a:ext>
                </a:extLst>
              </a:tr>
              <a:tr h="434320">
                <a:tc>
                  <a: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startAt="25"/>
                        <a:tabLst/>
                        <a:defRPr/>
                      </a:pPr>
                      <a:r>
                        <a:rPr lang="en-US" sz="1000" b="1" kern="1200" dirty="0">
                          <a:solidFill>
                            <a:schemeClr val="dk1"/>
                          </a:solidFill>
                          <a:effectLst/>
                          <a:latin typeface="+mn-lt"/>
                          <a:ea typeface="+mn-ea"/>
                          <a:cs typeface="+mn-cs"/>
                        </a:rPr>
                        <a:t>70% medical device establishment </a:t>
                      </a:r>
                      <a:r>
                        <a:rPr lang="en-US" sz="1000" b="1" kern="1200" dirty="0" err="1">
                          <a:solidFill>
                            <a:schemeClr val="dk1"/>
                          </a:solidFill>
                          <a:effectLst/>
                          <a:latin typeface="+mn-lt"/>
                          <a:ea typeface="+mn-ea"/>
                          <a:cs typeface="+mn-cs"/>
                        </a:rPr>
                        <a:t>licence</a:t>
                      </a:r>
                      <a:r>
                        <a:rPr lang="en-US" sz="1000" b="1" kern="1200" dirty="0">
                          <a:solidFill>
                            <a:schemeClr val="dk1"/>
                          </a:solidFill>
                          <a:effectLst/>
                          <a:latin typeface="+mn-lt"/>
                          <a:ea typeface="+mn-ea"/>
                          <a:cs typeface="+mn-cs"/>
                        </a:rPr>
                        <a:t> applications </a:t>
                      </a:r>
                      <a:r>
                        <a:rPr lang="en-US" sz="1000" b="1" kern="1200" dirty="0" err="1">
                          <a:solidFill>
                            <a:schemeClr val="dk1"/>
                          </a:solidFill>
                          <a:effectLst/>
                          <a:latin typeface="+mn-lt"/>
                          <a:ea typeface="+mn-ea"/>
                          <a:cs typeface="+mn-cs"/>
                        </a:rPr>
                        <a:t>finalised</a:t>
                      </a:r>
                      <a:r>
                        <a:rPr lang="en-US" sz="1000" b="1" kern="1200" dirty="0">
                          <a:solidFill>
                            <a:schemeClr val="dk1"/>
                          </a:solidFill>
                          <a:effectLst/>
                          <a:latin typeface="+mn-lt"/>
                          <a:ea typeface="+mn-ea"/>
                          <a:cs typeface="+mn-cs"/>
                        </a:rPr>
                        <a:t> within 90 days </a:t>
                      </a:r>
                      <a:endParaRPr lang="en-ZA" sz="1000" b="1" kern="1200" dirty="0">
                        <a:solidFill>
                          <a:schemeClr val="dk1"/>
                        </a:solidFill>
                        <a:effectLst/>
                        <a:latin typeface="+mn-lt"/>
                        <a:ea typeface="+mn-ea"/>
                        <a:cs typeface="+mn-cs"/>
                      </a:endParaRPr>
                    </a:p>
                  </a:txBody>
                  <a:tcPr/>
                </a:tc>
                <a:tc>
                  <a:txBody>
                    <a:bodyPr/>
                    <a:lstStyle/>
                    <a:p>
                      <a:pPr marR="18415" algn="l">
                        <a:lnSpc>
                          <a:spcPct val="110000"/>
                        </a:lnSpc>
                      </a:pPr>
                      <a:r>
                        <a:rPr lang="en-ZA" sz="1000" b="0" dirty="0">
                          <a:solidFill>
                            <a:schemeClr val="tx1"/>
                          </a:solidFill>
                          <a:effectLst/>
                          <a:latin typeface="Calibri" panose="020F0502020204030204" pitchFamily="34" charset="0"/>
                          <a:ea typeface="Times New Roman" panose="02020603050405020304" pitchFamily="18" charset="0"/>
                        </a:rPr>
                        <a:t>Out of the 1 116</a:t>
                      </a:r>
                      <a:r>
                        <a:rPr lang="en-ZA" sz="1000" b="0" dirty="0">
                          <a:solidFill>
                            <a:schemeClr val="tx1"/>
                          </a:solidFill>
                          <a:effectLst/>
                          <a:latin typeface="Times New Roman" panose="02020603050405020304" pitchFamily="18" charset="0"/>
                          <a:ea typeface="Times New Roman" panose="02020603050405020304" pitchFamily="18" charset="0"/>
                        </a:rPr>
                        <a:t> </a:t>
                      </a:r>
                      <a:r>
                        <a:rPr lang="en-ZA" sz="1000" b="0" dirty="0">
                          <a:solidFill>
                            <a:schemeClr val="tx1"/>
                          </a:solidFill>
                          <a:effectLst/>
                          <a:latin typeface="Calibri" panose="020F0502020204030204" pitchFamily="34" charset="0"/>
                          <a:ea typeface="Times New Roman" panose="02020603050405020304" pitchFamily="18" charset="0"/>
                        </a:rPr>
                        <a:t>medical device</a:t>
                      </a:r>
                      <a:r>
                        <a:rPr lang="en-ZA" sz="1000" b="0" dirty="0">
                          <a:solidFill>
                            <a:schemeClr val="tx1"/>
                          </a:solidFill>
                          <a:effectLst/>
                          <a:latin typeface="Times New Roman" panose="02020603050405020304" pitchFamily="18" charset="0"/>
                          <a:ea typeface="Times New Roman" panose="02020603050405020304" pitchFamily="18" charset="0"/>
                        </a:rPr>
                        <a:t> </a:t>
                      </a:r>
                      <a:r>
                        <a:rPr lang="en-ZA" sz="1000" b="0" dirty="0">
                          <a:solidFill>
                            <a:schemeClr val="tx1"/>
                          </a:solidFill>
                          <a:effectLst/>
                          <a:latin typeface="Calibri" panose="020F0502020204030204" pitchFamily="34" charset="0"/>
                          <a:ea typeface="Times New Roman" panose="02020603050405020304" pitchFamily="18" charset="0"/>
                        </a:rPr>
                        <a:t>establishment</a:t>
                      </a:r>
                      <a:r>
                        <a:rPr lang="en-ZA" sz="1000" b="0" dirty="0">
                          <a:solidFill>
                            <a:schemeClr val="tx1"/>
                          </a:solidFill>
                          <a:effectLst/>
                          <a:latin typeface="Times New Roman" panose="02020603050405020304" pitchFamily="18" charset="0"/>
                          <a:ea typeface="Times New Roman" panose="02020603050405020304" pitchFamily="18" charset="0"/>
                        </a:rPr>
                        <a:t> </a:t>
                      </a:r>
                      <a:r>
                        <a:rPr lang="en-ZA" sz="1000" b="0" dirty="0">
                          <a:solidFill>
                            <a:schemeClr val="tx1"/>
                          </a:solidFill>
                          <a:effectLst/>
                          <a:latin typeface="Calibri" panose="020F0502020204030204" pitchFamily="34" charset="0"/>
                          <a:ea typeface="Times New Roman" panose="02020603050405020304" pitchFamily="18" charset="0"/>
                        </a:rPr>
                        <a:t>licence applications</a:t>
                      </a:r>
                      <a:r>
                        <a:rPr lang="en-ZA" sz="1000" b="0" dirty="0">
                          <a:solidFill>
                            <a:schemeClr val="tx1"/>
                          </a:solidFill>
                          <a:effectLst/>
                          <a:latin typeface="Times New Roman" panose="02020603050405020304" pitchFamily="18" charset="0"/>
                          <a:ea typeface="Times New Roman" panose="02020603050405020304" pitchFamily="18" charset="0"/>
                        </a:rPr>
                        <a:t> </a:t>
                      </a:r>
                      <a:r>
                        <a:rPr lang="en-ZA" sz="1000" b="0" dirty="0">
                          <a:solidFill>
                            <a:schemeClr val="tx1"/>
                          </a:solidFill>
                          <a:effectLst/>
                          <a:latin typeface="Calibri" panose="020F0502020204030204" pitchFamily="34" charset="0"/>
                          <a:ea typeface="Times New Roman" panose="02020603050405020304" pitchFamily="18" charset="0"/>
                        </a:rPr>
                        <a:t>received, 757</a:t>
                      </a:r>
                      <a:r>
                        <a:rPr lang="en-ZA" sz="1000" b="0" dirty="0">
                          <a:solidFill>
                            <a:schemeClr val="tx1"/>
                          </a:solidFill>
                          <a:effectLst/>
                          <a:latin typeface="Times New Roman" panose="02020603050405020304" pitchFamily="18" charset="0"/>
                          <a:ea typeface="Times New Roman" panose="02020603050405020304" pitchFamily="18" charset="0"/>
                        </a:rPr>
                        <a:t> </a:t>
                      </a:r>
                      <a:r>
                        <a:rPr lang="en-ZA" sz="1000" b="0" dirty="0">
                          <a:solidFill>
                            <a:schemeClr val="tx1"/>
                          </a:solidFill>
                          <a:effectLst/>
                          <a:latin typeface="Calibri" panose="020F0502020204030204" pitchFamily="34" charset="0"/>
                          <a:ea typeface="Times New Roman" panose="02020603050405020304" pitchFamily="18" charset="0"/>
                        </a:rPr>
                        <a:t>(68%) were finalised</a:t>
                      </a:r>
                      <a:endParaRPr lang="en-ZA" sz="1000" b="0" dirty="0">
                        <a:solidFill>
                          <a:schemeClr val="tx1"/>
                        </a:solidFill>
                        <a:effectLst/>
                        <a:latin typeface="Times New Roman" panose="02020603050405020304" pitchFamily="18" charset="0"/>
                        <a:ea typeface="Times New Roman" panose="02020603050405020304" pitchFamily="18" charset="0"/>
                      </a:endParaRPr>
                    </a:p>
                    <a:p>
                      <a:pPr marR="18415" algn="l">
                        <a:lnSpc>
                          <a:spcPct val="110000"/>
                        </a:lnSpc>
                      </a:pPr>
                      <a:r>
                        <a:rPr lang="en-ZA" sz="1000" b="0" dirty="0">
                          <a:solidFill>
                            <a:schemeClr val="tx1"/>
                          </a:solidFill>
                          <a:effectLst/>
                          <a:latin typeface="Calibri" panose="020F0502020204030204" pitchFamily="34" charset="0"/>
                          <a:ea typeface="Times New Roman" panose="02020603050405020304" pitchFamily="18" charset="0"/>
                        </a:rPr>
                        <a:t> </a:t>
                      </a:r>
                      <a:endParaRPr lang="en-ZA" sz="1000" b="0" dirty="0">
                        <a:solidFill>
                          <a:schemeClr val="tx1"/>
                        </a:solidFill>
                        <a:effectLst/>
                        <a:latin typeface="Times New Roman" panose="02020603050405020304" pitchFamily="18" charset="0"/>
                        <a:ea typeface="Times New Roman" panose="02020603050405020304" pitchFamily="18" charset="0"/>
                      </a:endParaRPr>
                    </a:p>
                    <a:p>
                      <a:pPr marR="18415" algn="l">
                        <a:lnSpc>
                          <a:spcPct val="110000"/>
                        </a:lnSpc>
                      </a:pPr>
                      <a:r>
                        <a:rPr lang="en-ZA" sz="1000" b="0" dirty="0">
                          <a:solidFill>
                            <a:schemeClr val="tx1"/>
                          </a:solidFill>
                          <a:effectLst/>
                          <a:latin typeface="Calibri" panose="020F0502020204030204" pitchFamily="34" charset="0"/>
                          <a:ea typeface="Times New Roman" panose="02020603050405020304" pitchFamily="18" charset="0"/>
                        </a:rPr>
                        <a:t>Out of the 757 applications</a:t>
                      </a:r>
                      <a:r>
                        <a:rPr lang="en-ZA" sz="1000" b="0" dirty="0">
                          <a:solidFill>
                            <a:schemeClr val="tx1"/>
                          </a:solidFill>
                          <a:effectLst/>
                          <a:latin typeface="Times New Roman" panose="02020603050405020304" pitchFamily="18" charset="0"/>
                          <a:ea typeface="Times New Roman" panose="02020603050405020304" pitchFamily="18" charset="0"/>
                        </a:rPr>
                        <a:t> </a:t>
                      </a:r>
                      <a:r>
                        <a:rPr lang="en-ZA" sz="1000" b="0" dirty="0">
                          <a:solidFill>
                            <a:schemeClr val="tx1"/>
                          </a:solidFill>
                          <a:effectLst/>
                          <a:latin typeface="Calibri" panose="020F0502020204030204" pitchFamily="34" charset="0"/>
                          <a:ea typeface="Times New Roman" panose="02020603050405020304" pitchFamily="18" charset="0"/>
                        </a:rPr>
                        <a:t>finalised, 629 (83%) were finalised</a:t>
                      </a:r>
                      <a:r>
                        <a:rPr lang="en-ZA" sz="1000" b="0" dirty="0">
                          <a:solidFill>
                            <a:schemeClr val="tx1"/>
                          </a:solidFill>
                          <a:effectLst/>
                          <a:latin typeface="Times New Roman" panose="02020603050405020304" pitchFamily="18" charset="0"/>
                          <a:ea typeface="Times New Roman" panose="02020603050405020304" pitchFamily="18" charset="0"/>
                        </a:rPr>
                        <a:t> </a:t>
                      </a:r>
                      <a:r>
                        <a:rPr lang="en-ZA" sz="1000" b="0" dirty="0">
                          <a:solidFill>
                            <a:schemeClr val="tx1"/>
                          </a:solidFill>
                          <a:effectLst/>
                          <a:latin typeface="Calibri" panose="020F0502020204030204" pitchFamily="34" charset="0"/>
                          <a:ea typeface="Times New Roman" panose="02020603050405020304" pitchFamily="18" charset="0"/>
                        </a:rPr>
                        <a:t>within 90 days</a:t>
                      </a:r>
                      <a:endParaRPr lang="en-ZA"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accent3"/>
                    </a:solidFill>
                  </a:tcPr>
                </a:tc>
                <a:tc>
                  <a:txBody>
                    <a:bodyPr/>
                    <a:lstStyle/>
                    <a:p>
                      <a:pPr algn="l">
                        <a:lnSpc>
                          <a:spcPct val="110000"/>
                        </a:lnSpc>
                        <a:tabLst>
                          <a:tab pos="190500" algn="l"/>
                          <a:tab pos="540385" algn="l"/>
                        </a:tabLst>
                      </a:pPr>
                      <a:r>
                        <a:rPr lang="en-ZA" sz="1000" b="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+19%</a:t>
                      </a:r>
                      <a:endParaRPr lang="en-ZA" sz="1000" b="0">
                        <a:solidFill>
                          <a:schemeClr val="tx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algn="l">
                        <a:lnSpc>
                          <a:spcPct val="110000"/>
                        </a:lnSpc>
                        <a:tabLst>
                          <a:tab pos="190500" algn="l"/>
                          <a:tab pos="540385" algn="l"/>
                        </a:tabLst>
                      </a:pPr>
                      <a:r>
                        <a:rPr lang="en-ZA"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All COVID-19 related</a:t>
                      </a:r>
                      <a:r>
                        <a:rPr lang="en-ZA" sz="1000" b="0" dirty="0">
                          <a:solidFill>
                            <a:schemeClr val="tx1"/>
                          </a:solidFill>
                          <a:effectLst/>
                          <a:latin typeface="Arial" panose="020B0604020202020204" pitchFamily="34" charset="0"/>
                          <a:ea typeface="MS Mincho" panose="02020609040205080304" pitchFamily="49" charset="-128"/>
                          <a:cs typeface="Times New Roman" panose="02020603050405020304" pitchFamily="18" charset="0"/>
                        </a:rPr>
                        <a:t> </a:t>
                      </a:r>
                      <a:r>
                        <a:rPr lang="en-ZA"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products</a:t>
                      </a:r>
                      <a:r>
                        <a:rPr lang="en-ZA" sz="1000" b="0" dirty="0">
                          <a:solidFill>
                            <a:schemeClr val="tx1"/>
                          </a:solidFill>
                          <a:effectLst/>
                          <a:latin typeface="Arial" panose="020B0604020202020204" pitchFamily="34" charset="0"/>
                          <a:ea typeface="MS Mincho" panose="02020609040205080304" pitchFamily="49" charset="-128"/>
                          <a:cs typeface="Times New Roman" panose="02020603050405020304" pitchFamily="18" charset="0"/>
                        </a:rPr>
                        <a:t> </a:t>
                      </a:r>
                      <a:r>
                        <a:rPr lang="en-ZA"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applications were</a:t>
                      </a:r>
                      <a:r>
                        <a:rPr lang="en-ZA" sz="1000" b="0" dirty="0">
                          <a:solidFill>
                            <a:schemeClr val="tx1"/>
                          </a:solidFill>
                          <a:effectLst/>
                          <a:latin typeface="Arial" panose="020B0604020202020204" pitchFamily="34" charset="0"/>
                          <a:ea typeface="MS Mincho" panose="02020609040205080304" pitchFamily="49" charset="-128"/>
                          <a:cs typeface="Times New Roman" panose="02020603050405020304" pitchFamily="18" charset="0"/>
                        </a:rPr>
                        <a:t> </a:t>
                      </a:r>
                      <a:r>
                        <a:rPr lang="en-ZA"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prioritised due to</a:t>
                      </a:r>
                      <a:r>
                        <a:rPr lang="en-ZA" sz="1000" b="0" dirty="0">
                          <a:solidFill>
                            <a:schemeClr val="tx1"/>
                          </a:solidFill>
                          <a:effectLst/>
                          <a:latin typeface="Arial" panose="020B0604020202020204" pitchFamily="34" charset="0"/>
                          <a:ea typeface="MS Mincho" panose="02020609040205080304" pitchFamily="49" charset="-128"/>
                          <a:cs typeface="Times New Roman" panose="02020603050405020304" pitchFamily="18" charset="0"/>
                        </a:rPr>
                        <a:t> </a:t>
                      </a:r>
                      <a:r>
                        <a:rPr lang="en-ZA"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the COVID-19</a:t>
                      </a:r>
                      <a:r>
                        <a:rPr lang="en-ZA" sz="1000" b="0" dirty="0">
                          <a:solidFill>
                            <a:schemeClr val="tx1"/>
                          </a:solidFill>
                          <a:effectLst/>
                          <a:latin typeface="Arial" panose="020B0604020202020204" pitchFamily="34" charset="0"/>
                          <a:ea typeface="MS Mincho" panose="02020609040205080304" pitchFamily="49" charset="-128"/>
                          <a:cs typeface="Times New Roman" panose="02020603050405020304" pitchFamily="18" charset="0"/>
                        </a:rPr>
                        <a:t> </a:t>
                      </a:r>
                      <a:r>
                        <a:rPr lang="en-ZA"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pandemic</a:t>
                      </a:r>
                      <a:endParaRPr lang="en-ZA" sz="1000" b="0" dirty="0">
                        <a:solidFill>
                          <a:schemeClr val="tx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545545211"/>
                  </a:ext>
                </a:extLst>
              </a:tr>
              <a:tr h="370840">
                <a:tc>
                  <a:txBody>
                    <a:bodyPr/>
                    <a:lstStyle/>
                    <a:p>
                      <a:pPr marL="228600" indent="-228600">
                        <a:buFont typeface="+mj-lt"/>
                        <a:buAutoNum type="arabicPeriod" startAt="26"/>
                      </a:pPr>
                      <a:r>
                        <a:rPr lang="en-US" sz="1000" b="1" kern="1200" dirty="0">
                          <a:solidFill>
                            <a:schemeClr val="dk1"/>
                          </a:solidFill>
                          <a:effectLst/>
                          <a:latin typeface="+mn-lt"/>
                          <a:ea typeface="+mn-ea"/>
                          <a:cs typeface="+mn-cs"/>
                        </a:rPr>
                        <a:t>Medical device registration framework developed and implemented </a:t>
                      </a:r>
                      <a:endParaRPr lang="en-ZA" sz="1000" b="1" dirty="0">
                        <a:latin typeface="+mn-lt"/>
                      </a:endParaRPr>
                    </a:p>
                  </a:txBody>
                  <a:tcPr/>
                </a:tc>
                <a:tc>
                  <a:txBody>
                    <a:bodyPr/>
                    <a:lstStyle/>
                    <a:p>
                      <a:pPr algn="l">
                        <a:lnSpc>
                          <a:spcPct val="110000"/>
                        </a:lnSpc>
                        <a:tabLst>
                          <a:tab pos="190500" algn="l"/>
                        </a:tabLst>
                      </a:pPr>
                      <a:r>
                        <a:rPr lang="en-ZA" sz="1000" b="0" dirty="0">
                          <a:solidFill>
                            <a:schemeClr val="tx1"/>
                          </a:solidFill>
                          <a:effectLst/>
                          <a:latin typeface="Calibri" panose="020F0502020204030204" pitchFamily="34" charset="0"/>
                          <a:ea typeface="Calibri" panose="020F0502020204030204" pitchFamily="34" charset="0"/>
                        </a:rPr>
                        <a:t>The draft</a:t>
                      </a:r>
                      <a:r>
                        <a:rPr lang="en-ZA" sz="1000" b="0" dirty="0">
                          <a:solidFill>
                            <a:schemeClr val="tx1"/>
                          </a:solidFill>
                          <a:effectLst/>
                          <a:latin typeface="Times New Roman" panose="02020603050405020304" pitchFamily="18" charset="0"/>
                          <a:ea typeface="Calibri" panose="020F0502020204030204" pitchFamily="34" charset="0"/>
                        </a:rPr>
                        <a:t> </a:t>
                      </a:r>
                      <a:r>
                        <a:rPr lang="en-ZA" sz="1000" b="0" dirty="0">
                          <a:solidFill>
                            <a:schemeClr val="tx1"/>
                          </a:solidFill>
                          <a:effectLst/>
                          <a:latin typeface="Calibri" panose="020F0502020204030204" pitchFamily="34" charset="0"/>
                          <a:ea typeface="Calibri" panose="020F0502020204030204" pitchFamily="34" charset="0"/>
                        </a:rPr>
                        <a:t>regulations, which</a:t>
                      </a:r>
                      <a:r>
                        <a:rPr lang="en-ZA" sz="1000" b="0" dirty="0">
                          <a:solidFill>
                            <a:schemeClr val="tx1"/>
                          </a:solidFill>
                          <a:effectLst/>
                          <a:latin typeface="Times New Roman" panose="02020603050405020304" pitchFamily="18" charset="0"/>
                          <a:ea typeface="Calibri" panose="020F0502020204030204" pitchFamily="34" charset="0"/>
                        </a:rPr>
                        <a:t> </a:t>
                      </a:r>
                      <a:r>
                        <a:rPr lang="en-ZA" sz="1000" b="0" dirty="0">
                          <a:solidFill>
                            <a:schemeClr val="tx1"/>
                          </a:solidFill>
                          <a:effectLst/>
                          <a:latin typeface="Calibri" panose="020F0502020204030204" pitchFamily="34" charset="0"/>
                          <a:ea typeface="Calibri" panose="020F0502020204030204" pitchFamily="34" charset="0"/>
                        </a:rPr>
                        <a:t>will form part of</a:t>
                      </a:r>
                      <a:r>
                        <a:rPr lang="en-ZA" sz="1000" b="0" dirty="0">
                          <a:solidFill>
                            <a:schemeClr val="tx1"/>
                          </a:solidFill>
                          <a:effectLst/>
                          <a:latin typeface="Times New Roman" panose="02020603050405020304" pitchFamily="18" charset="0"/>
                          <a:ea typeface="Calibri" panose="020F0502020204030204" pitchFamily="34" charset="0"/>
                        </a:rPr>
                        <a:t> </a:t>
                      </a:r>
                      <a:r>
                        <a:rPr lang="en-ZA" sz="1000" b="0" dirty="0">
                          <a:solidFill>
                            <a:schemeClr val="tx1"/>
                          </a:solidFill>
                          <a:effectLst/>
                          <a:latin typeface="Calibri" panose="020F0502020204030204" pitchFamily="34" charset="0"/>
                          <a:ea typeface="Calibri" panose="020F0502020204030204" pitchFamily="34" charset="0"/>
                        </a:rPr>
                        <a:t>the medical</a:t>
                      </a:r>
                      <a:r>
                        <a:rPr lang="en-ZA" sz="1000" b="0" dirty="0">
                          <a:solidFill>
                            <a:schemeClr val="tx1"/>
                          </a:solidFill>
                          <a:effectLst/>
                          <a:latin typeface="Times New Roman" panose="02020603050405020304" pitchFamily="18" charset="0"/>
                          <a:ea typeface="Calibri" panose="020F0502020204030204" pitchFamily="34" charset="0"/>
                        </a:rPr>
                        <a:t> </a:t>
                      </a:r>
                      <a:r>
                        <a:rPr lang="en-ZA" sz="1000" b="0" dirty="0">
                          <a:solidFill>
                            <a:schemeClr val="tx1"/>
                          </a:solidFill>
                          <a:effectLst/>
                          <a:latin typeface="Calibri" panose="020F0502020204030204" pitchFamily="34" charset="0"/>
                          <a:ea typeface="Calibri" panose="020F0502020204030204" pitchFamily="34" charset="0"/>
                        </a:rPr>
                        <a:t>registration</a:t>
                      </a:r>
                      <a:r>
                        <a:rPr lang="en-ZA" sz="1000" b="0" dirty="0">
                          <a:solidFill>
                            <a:schemeClr val="tx1"/>
                          </a:solidFill>
                          <a:effectLst/>
                          <a:latin typeface="Times New Roman" panose="02020603050405020304" pitchFamily="18" charset="0"/>
                          <a:ea typeface="Calibri" panose="020F0502020204030204" pitchFamily="34" charset="0"/>
                        </a:rPr>
                        <a:t> </a:t>
                      </a:r>
                      <a:r>
                        <a:rPr lang="en-ZA" sz="1000" b="0" dirty="0">
                          <a:solidFill>
                            <a:schemeClr val="tx1"/>
                          </a:solidFill>
                          <a:effectLst/>
                          <a:latin typeface="Calibri" panose="020F0502020204030204" pitchFamily="34" charset="0"/>
                          <a:ea typeface="Calibri" panose="020F0502020204030204" pitchFamily="34" charset="0"/>
                        </a:rPr>
                        <a:t>framework were re-submitted to the</a:t>
                      </a:r>
                      <a:r>
                        <a:rPr lang="en-ZA" sz="1000" b="0" dirty="0">
                          <a:solidFill>
                            <a:schemeClr val="tx1"/>
                          </a:solidFill>
                          <a:effectLst/>
                          <a:latin typeface="Times New Roman" panose="02020603050405020304" pitchFamily="18" charset="0"/>
                          <a:ea typeface="Calibri" panose="020F0502020204030204" pitchFamily="34" charset="0"/>
                        </a:rPr>
                        <a:t> </a:t>
                      </a:r>
                      <a:r>
                        <a:rPr lang="en-ZA" sz="1000" b="0" dirty="0">
                          <a:solidFill>
                            <a:schemeClr val="tx1"/>
                          </a:solidFill>
                          <a:effectLst/>
                          <a:latin typeface="Calibri" panose="020F0502020204030204" pitchFamily="34" charset="0"/>
                          <a:ea typeface="Calibri" panose="020F0502020204030204" pitchFamily="34" charset="0"/>
                        </a:rPr>
                        <a:t>State Law Adviser</a:t>
                      </a:r>
                      <a:r>
                        <a:rPr lang="en-ZA" sz="1000" b="0" dirty="0">
                          <a:solidFill>
                            <a:schemeClr val="tx1"/>
                          </a:solidFill>
                          <a:effectLst/>
                          <a:latin typeface="Times New Roman" panose="02020603050405020304" pitchFamily="18" charset="0"/>
                          <a:ea typeface="Calibri" panose="020F0502020204030204" pitchFamily="34" charset="0"/>
                        </a:rPr>
                        <a:t> </a:t>
                      </a:r>
                      <a:r>
                        <a:rPr lang="en-ZA" sz="1000" b="0" dirty="0">
                          <a:solidFill>
                            <a:schemeClr val="tx1"/>
                          </a:solidFill>
                          <a:effectLst/>
                          <a:latin typeface="Calibri" panose="020F0502020204030204" pitchFamily="34" charset="0"/>
                          <a:ea typeface="Calibri" panose="020F0502020204030204" pitchFamily="34" charset="0"/>
                        </a:rPr>
                        <a:t>for review in September 2020</a:t>
                      </a:r>
                      <a:endParaRPr lang="en-ZA"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rgbClr val="FF9797"/>
                    </a:solidFill>
                  </a:tcPr>
                </a:tc>
                <a:tc>
                  <a:txBody>
                    <a:bodyPr/>
                    <a:lstStyle/>
                    <a:p>
                      <a:pPr algn="l">
                        <a:lnSpc>
                          <a:spcPct val="110000"/>
                        </a:lnSpc>
                        <a:tabLst>
                          <a:tab pos="190500" algn="l"/>
                          <a:tab pos="540385" algn="l"/>
                        </a:tabLst>
                      </a:pPr>
                      <a:r>
                        <a:rPr lang="en-US"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The target was not achieved</a:t>
                      </a:r>
                      <a:endParaRPr lang="en-ZA" sz="1000" b="0" dirty="0">
                        <a:solidFill>
                          <a:schemeClr val="tx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algn="l">
                        <a:lnSpc>
                          <a:spcPct val="130000"/>
                        </a:lnSpc>
                      </a:pPr>
                      <a:r>
                        <a:rPr lang="en-US" sz="1000" b="0" dirty="0">
                          <a:solidFill>
                            <a:schemeClr val="tx1"/>
                          </a:solidFill>
                          <a:effectLst/>
                          <a:latin typeface="+mn-lt"/>
                          <a:ea typeface="Times New Roman" panose="02020603050405020304" pitchFamily="18" charset="0"/>
                        </a:rPr>
                        <a:t>Delays were encountered with the State Law Adviser </a:t>
                      </a:r>
                      <a:r>
                        <a:rPr lang="en-US" sz="1000" b="0" dirty="0" err="1">
                          <a:solidFill>
                            <a:schemeClr val="tx1"/>
                          </a:solidFill>
                          <a:effectLst/>
                          <a:latin typeface="+mn-lt"/>
                          <a:ea typeface="Times New Roman" panose="02020603050405020304" pitchFamily="18" charset="0"/>
                        </a:rPr>
                        <a:t>finalising</a:t>
                      </a:r>
                      <a:r>
                        <a:rPr lang="en-US" sz="1000" b="0" dirty="0">
                          <a:solidFill>
                            <a:schemeClr val="tx1"/>
                          </a:solidFill>
                          <a:effectLst/>
                          <a:latin typeface="+mn-lt"/>
                          <a:ea typeface="Times New Roman" panose="02020603050405020304" pitchFamily="18" charset="0"/>
                        </a:rPr>
                        <a:t> the submission and the subsequent publication</a:t>
                      </a:r>
                      <a:endParaRPr lang="en-ZA" sz="1000" b="0" dirty="0">
                        <a:solidFill>
                          <a:schemeClr val="tx1"/>
                        </a:solidFill>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365711440"/>
                  </a:ext>
                </a:extLst>
              </a:tr>
              <a:tr h="370840">
                <a:tc>
                  <a: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startAt="27"/>
                        <a:tabLst/>
                        <a:defRPr/>
                      </a:pPr>
                      <a:r>
                        <a:rPr lang="en-US" sz="1000" b="1" kern="1200" dirty="0">
                          <a:solidFill>
                            <a:schemeClr val="dk1"/>
                          </a:solidFill>
                          <a:effectLst/>
                          <a:latin typeface="+mn-lt"/>
                          <a:ea typeface="+mn-ea"/>
                          <a:cs typeface="+mn-cs"/>
                        </a:rPr>
                        <a:t>70% of new application licenses for ionizing radiation-emitting devices and radioactive nuclides issued within 30 working days</a:t>
                      </a:r>
                      <a:endParaRPr lang="en-ZA" sz="1000" b="1" kern="1200" dirty="0">
                        <a:solidFill>
                          <a:schemeClr val="dk1"/>
                        </a:solidFill>
                        <a:effectLst/>
                        <a:latin typeface="+mn-lt"/>
                        <a:ea typeface="+mn-ea"/>
                        <a:cs typeface="+mn-cs"/>
                      </a:endParaRPr>
                    </a:p>
                  </a:txBody>
                  <a:tcPr/>
                </a:tc>
                <a:tc>
                  <a:txBody>
                    <a:bodyPr/>
                    <a:lstStyle/>
                    <a:p>
                      <a:pPr algn="l">
                        <a:lnSpc>
                          <a:spcPct val="110000"/>
                        </a:lnSpc>
                      </a:pPr>
                      <a:r>
                        <a:rPr lang="en-ZA" sz="1000" b="0" dirty="0">
                          <a:solidFill>
                            <a:schemeClr val="tx1"/>
                          </a:solidFill>
                          <a:effectLst/>
                          <a:latin typeface="Calibri" panose="020F0502020204030204" pitchFamily="34" charset="0"/>
                          <a:ea typeface="Calibri" panose="020F0502020204030204" pitchFamily="34" charset="0"/>
                        </a:rPr>
                        <a:t>Out of the 2 719</a:t>
                      </a:r>
                      <a:r>
                        <a:rPr lang="en-ZA" sz="1000" b="0" dirty="0">
                          <a:solidFill>
                            <a:schemeClr val="tx1"/>
                          </a:solidFill>
                          <a:effectLst/>
                          <a:latin typeface="Times New Roman" panose="02020603050405020304" pitchFamily="18" charset="0"/>
                          <a:ea typeface="Calibri" panose="020F0502020204030204" pitchFamily="34" charset="0"/>
                        </a:rPr>
                        <a:t> </a:t>
                      </a:r>
                      <a:r>
                        <a:rPr lang="en-ZA" sz="1000" b="0" dirty="0">
                          <a:solidFill>
                            <a:schemeClr val="tx1"/>
                          </a:solidFill>
                          <a:effectLst/>
                          <a:latin typeface="Calibri" panose="020F0502020204030204" pitchFamily="34" charset="0"/>
                          <a:ea typeface="Calibri" panose="020F0502020204030204" pitchFamily="34" charset="0"/>
                        </a:rPr>
                        <a:t>new application</a:t>
                      </a:r>
                      <a:r>
                        <a:rPr lang="en-ZA" sz="1000" b="0" dirty="0">
                          <a:solidFill>
                            <a:schemeClr val="tx1"/>
                          </a:solidFill>
                          <a:effectLst/>
                          <a:latin typeface="Times New Roman" panose="02020603050405020304" pitchFamily="18" charset="0"/>
                          <a:ea typeface="Calibri" panose="020F0502020204030204" pitchFamily="34" charset="0"/>
                        </a:rPr>
                        <a:t> </a:t>
                      </a:r>
                      <a:r>
                        <a:rPr lang="en-ZA" sz="1000" b="0" dirty="0">
                          <a:solidFill>
                            <a:schemeClr val="tx1"/>
                          </a:solidFill>
                          <a:effectLst/>
                          <a:latin typeface="Calibri" panose="020F0502020204030204" pitchFamily="34" charset="0"/>
                          <a:ea typeface="Calibri" panose="020F0502020204030204" pitchFamily="34" charset="0"/>
                        </a:rPr>
                        <a:t>licences for ionizing</a:t>
                      </a:r>
                      <a:r>
                        <a:rPr lang="en-ZA" sz="1000" b="0" dirty="0">
                          <a:solidFill>
                            <a:schemeClr val="tx1"/>
                          </a:solidFill>
                          <a:effectLst/>
                          <a:latin typeface="Times New Roman" panose="02020603050405020304" pitchFamily="18" charset="0"/>
                          <a:ea typeface="Calibri" panose="020F0502020204030204" pitchFamily="34" charset="0"/>
                        </a:rPr>
                        <a:t> </a:t>
                      </a:r>
                      <a:r>
                        <a:rPr lang="en-ZA" sz="1000" b="0" dirty="0">
                          <a:solidFill>
                            <a:schemeClr val="tx1"/>
                          </a:solidFill>
                          <a:effectLst/>
                          <a:latin typeface="Calibri" panose="020F0502020204030204" pitchFamily="34" charset="0"/>
                          <a:ea typeface="Calibri" panose="020F0502020204030204" pitchFamily="34" charset="0"/>
                        </a:rPr>
                        <a:t>radiation-emitting</a:t>
                      </a:r>
                      <a:r>
                        <a:rPr lang="en-ZA" sz="1000" b="0" dirty="0">
                          <a:solidFill>
                            <a:schemeClr val="tx1"/>
                          </a:solidFill>
                          <a:effectLst/>
                          <a:latin typeface="Times New Roman" panose="02020603050405020304" pitchFamily="18" charset="0"/>
                          <a:ea typeface="Calibri" panose="020F0502020204030204" pitchFamily="34" charset="0"/>
                        </a:rPr>
                        <a:t> </a:t>
                      </a:r>
                      <a:r>
                        <a:rPr lang="en-ZA" sz="1000" b="0" dirty="0">
                          <a:solidFill>
                            <a:schemeClr val="tx1"/>
                          </a:solidFill>
                          <a:effectLst/>
                          <a:latin typeface="Calibri" panose="020F0502020204030204" pitchFamily="34" charset="0"/>
                          <a:ea typeface="Calibri" panose="020F0502020204030204" pitchFamily="34" charset="0"/>
                        </a:rPr>
                        <a:t>devices and</a:t>
                      </a:r>
                      <a:r>
                        <a:rPr lang="en-ZA" sz="1000" b="0" dirty="0">
                          <a:solidFill>
                            <a:schemeClr val="tx1"/>
                          </a:solidFill>
                          <a:effectLst/>
                          <a:latin typeface="Times New Roman" panose="02020603050405020304" pitchFamily="18" charset="0"/>
                          <a:ea typeface="Calibri" panose="020F0502020204030204" pitchFamily="34" charset="0"/>
                        </a:rPr>
                        <a:t> </a:t>
                      </a:r>
                      <a:r>
                        <a:rPr lang="en-ZA" sz="1000" b="0" dirty="0">
                          <a:solidFill>
                            <a:schemeClr val="tx1"/>
                          </a:solidFill>
                          <a:effectLst/>
                          <a:latin typeface="Calibri" panose="020F0502020204030204" pitchFamily="34" charset="0"/>
                          <a:ea typeface="Calibri" panose="020F0502020204030204" pitchFamily="34" charset="0"/>
                        </a:rPr>
                        <a:t>radioactive</a:t>
                      </a:r>
                      <a:r>
                        <a:rPr lang="en-ZA" sz="1000" b="0" dirty="0">
                          <a:solidFill>
                            <a:schemeClr val="tx1"/>
                          </a:solidFill>
                          <a:effectLst/>
                          <a:latin typeface="Times New Roman" panose="02020603050405020304" pitchFamily="18" charset="0"/>
                          <a:ea typeface="Calibri" panose="020F0502020204030204" pitchFamily="34" charset="0"/>
                        </a:rPr>
                        <a:t> </a:t>
                      </a:r>
                      <a:r>
                        <a:rPr lang="en-ZA" sz="1000" b="0" dirty="0">
                          <a:solidFill>
                            <a:schemeClr val="tx1"/>
                          </a:solidFill>
                          <a:effectLst/>
                          <a:latin typeface="Calibri" panose="020F0502020204030204" pitchFamily="34" charset="0"/>
                          <a:ea typeface="Calibri" panose="020F0502020204030204" pitchFamily="34" charset="0"/>
                        </a:rPr>
                        <a:t>nuclides</a:t>
                      </a:r>
                      <a:r>
                        <a:rPr lang="en-ZA" sz="1000" b="0" dirty="0">
                          <a:solidFill>
                            <a:schemeClr val="tx1"/>
                          </a:solidFill>
                          <a:effectLst/>
                          <a:latin typeface="Times New Roman" panose="02020603050405020304" pitchFamily="18" charset="0"/>
                          <a:ea typeface="Calibri" panose="020F0502020204030204" pitchFamily="34" charset="0"/>
                        </a:rPr>
                        <a:t> </a:t>
                      </a:r>
                      <a:r>
                        <a:rPr lang="en-ZA" sz="1000" b="0" dirty="0">
                          <a:solidFill>
                            <a:schemeClr val="tx1"/>
                          </a:solidFill>
                          <a:effectLst/>
                          <a:latin typeface="Calibri" panose="020F0502020204030204" pitchFamily="34" charset="0"/>
                          <a:ea typeface="Calibri" panose="020F0502020204030204" pitchFamily="34" charset="0"/>
                        </a:rPr>
                        <a:t>authorities</a:t>
                      </a:r>
                      <a:r>
                        <a:rPr lang="en-ZA" sz="1000" b="0" dirty="0">
                          <a:solidFill>
                            <a:schemeClr val="tx1"/>
                          </a:solidFill>
                          <a:effectLst/>
                          <a:latin typeface="Times New Roman" panose="02020603050405020304" pitchFamily="18" charset="0"/>
                          <a:ea typeface="Calibri" panose="020F0502020204030204" pitchFamily="34" charset="0"/>
                        </a:rPr>
                        <a:t> </a:t>
                      </a:r>
                      <a:r>
                        <a:rPr lang="en-ZA" sz="1000" b="0" dirty="0">
                          <a:solidFill>
                            <a:schemeClr val="tx1"/>
                          </a:solidFill>
                          <a:effectLst/>
                          <a:latin typeface="Calibri" panose="020F0502020204030204" pitchFamily="34" charset="0"/>
                          <a:ea typeface="Calibri" panose="020F0502020204030204" pitchFamily="34" charset="0"/>
                        </a:rPr>
                        <a:t>received, 2 519 (92%) were issued</a:t>
                      </a:r>
                      <a:endParaRPr lang="en-ZA" sz="1000" b="0" dirty="0">
                        <a:solidFill>
                          <a:schemeClr val="tx1"/>
                        </a:solidFill>
                        <a:effectLst/>
                        <a:latin typeface="Times New Roman" panose="02020603050405020304" pitchFamily="18" charset="0"/>
                        <a:ea typeface="Times New Roman" panose="02020603050405020304" pitchFamily="18" charset="0"/>
                      </a:endParaRPr>
                    </a:p>
                    <a:p>
                      <a:pPr marR="18415" algn="just">
                        <a:lnSpc>
                          <a:spcPct val="110000"/>
                        </a:lnSpc>
                      </a:pPr>
                      <a:r>
                        <a:rPr lang="en-ZA" sz="1000" b="0" dirty="0">
                          <a:solidFill>
                            <a:schemeClr val="tx1"/>
                          </a:solidFill>
                          <a:effectLst/>
                          <a:latin typeface="Calibri" panose="020F0502020204030204" pitchFamily="34" charset="0"/>
                          <a:ea typeface="Times New Roman" panose="02020603050405020304" pitchFamily="18" charset="0"/>
                        </a:rPr>
                        <a:t> </a:t>
                      </a:r>
                      <a:endParaRPr lang="en-ZA" sz="1000" b="0" dirty="0">
                        <a:solidFill>
                          <a:schemeClr val="tx1"/>
                        </a:solidFill>
                        <a:effectLst/>
                        <a:latin typeface="Times New Roman" panose="02020603050405020304" pitchFamily="18" charset="0"/>
                        <a:ea typeface="Times New Roman" panose="02020603050405020304" pitchFamily="18" charset="0"/>
                      </a:endParaRPr>
                    </a:p>
                    <a:p>
                      <a:pPr algn="l">
                        <a:lnSpc>
                          <a:spcPct val="110000"/>
                        </a:lnSpc>
                        <a:tabLst>
                          <a:tab pos="190500" algn="l"/>
                        </a:tabLst>
                      </a:pPr>
                      <a:r>
                        <a:rPr lang="en-ZA" sz="1000" b="0" dirty="0">
                          <a:solidFill>
                            <a:schemeClr val="tx1"/>
                          </a:solidFill>
                          <a:effectLst/>
                          <a:latin typeface="Calibri" panose="020F0502020204030204" pitchFamily="34" charset="0"/>
                          <a:ea typeface="Times New Roman" panose="02020603050405020304" pitchFamily="18" charset="0"/>
                        </a:rPr>
                        <a:t>Out of the 2 519 issued, 2 302 (91%) were issued within 30 working days</a:t>
                      </a:r>
                      <a:endParaRPr lang="en-ZA"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accent3"/>
                    </a:solidFill>
                  </a:tcPr>
                </a:tc>
                <a:tc>
                  <a:txBody>
                    <a:bodyPr/>
                    <a:lstStyle/>
                    <a:p>
                      <a:pPr algn="l">
                        <a:lnSpc>
                          <a:spcPct val="110000"/>
                        </a:lnSpc>
                        <a:tabLst>
                          <a:tab pos="190500" algn="l"/>
                          <a:tab pos="540385" algn="l"/>
                        </a:tabLst>
                      </a:pPr>
                      <a:r>
                        <a:rPr lang="en-ZA"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+30%</a:t>
                      </a:r>
                      <a:endParaRPr lang="en-ZA" sz="1000" b="0" dirty="0">
                        <a:solidFill>
                          <a:schemeClr val="tx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algn="l">
                        <a:lnSpc>
                          <a:spcPct val="110000"/>
                        </a:lnSpc>
                        <a:tabLst>
                          <a:tab pos="190500" algn="l"/>
                          <a:tab pos="540385" algn="l"/>
                        </a:tabLst>
                      </a:pPr>
                      <a:r>
                        <a:rPr lang="en-ZA" sz="10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Well established business processes resulted in the efficient processing of applications</a:t>
                      </a:r>
                      <a:endParaRPr lang="en-ZA" sz="1000" b="0" dirty="0">
                        <a:solidFill>
                          <a:schemeClr val="tx1"/>
                        </a:solidFill>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429371729"/>
                  </a:ext>
                </a:extLst>
              </a:tr>
            </a:tbl>
          </a:graphicData>
        </a:graphic>
      </p:graphicFrame>
      <p:sp>
        <p:nvSpPr>
          <p:cNvPr id="9" name="Slide Number Placeholder 3">
            <a:extLst>
              <a:ext uri="{FF2B5EF4-FFF2-40B4-BE49-F238E27FC236}">
                <a16:creationId xmlns:a16="http://schemas.microsoft.com/office/drawing/2014/main" id="{AF6DD070-9B3D-49FC-AD54-E08A0CACF113}"/>
              </a:ext>
            </a:extLst>
          </p:cNvPr>
          <p:cNvSpPr txBox="1">
            <a:spLocks/>
          </p:cNvSpPr>
          <p:nvPr/>
        </p:nvSpPr>
        <p:spPr>
          <a:xfrm>
            <a:off x="8748464" y="4876006"/>
            <a:ext cx="341548" cy="4572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A76F7FF0-B3C9-4CE1-A4E6-3504C4009A4E}" type="slidenum">
              <a:rPr lang="en-US" altLang="en-US" sz="1000" smtClean="0"/>
              <a:pPr>
                <a:defRPr/>
              </a:pPr>
              <a:t>26</a:t>
            </a:fld>
            <a:endParaRPr lang="en-US" altLang="en-US" sz="1000" dirty="0"/>
          </a:p>
        </p:txBody>
      </p:sp>
    </p:spTree>
    <p:extLst>
      <p:ext uri="{BB962C8B-B14F-4D97-AF65-F5344CB8AC3E}">
        <p14:creationId xmlns:p14="http://schemas.microsoft.com/office/powerpoint/2010/main" val="4495366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211144" cy="857250"/>
          </a:xfrm>
        </p:spPr>
        <p:txBody>
          <a:bodyPr>
            <a:normAutofit/>
          </a:bodyPr>
          <a:lstStyle/>
          <a:p>
            <a:r>
              <a:rPr lang="en-ZA" dirty="0">
                <a:solidFill>
                  <a:srgbClr val="0077A0"/>
                </a:solidFill>
              </a:rPr>
              <a:t>HUMAN RESOURCE INFORMATION</a:t>
            </a:r>
            <a:endParaRPr lang="en-ZA" dirty="0"/>
          </a:p>
        </p:txBody>
      </p:sp>
      <p:sp>
        <p:nvSpPr>
          <p:cNvPr id="3" name="Content Placeholder 2"/>
          <p:cNvSpPr>
            <a:spLocks noGrp="1"/>
          </p:cNvSpPr>
          <p:nvPr>
            <p:ph idx="1"/>
          </p:nvPr>
        </p:nvSpPr>
        <p:spPr>
          <a:xfrm>
            <a:off x="127854" y="3003798"/>
            <a:ext cx="7344816" cy="1995686"/>
          </a:xfrm>
        </p:spPr>
        <p:txBody>
          <a:bodyPr>
            <a:noAutofit/>
          </a:bodyPr>
          <a:lstStyle/>
          <a:p>
            <a:pPr>
              <a:lnSpc>
                <a:spcPct val="110000"/>
              </a:lnSpc>
              <a:spcBef>
                <a:spcPts val="0"/>
              </a:spcBef>
            </a:pPr>
            <a:r>
              <a:rPr lang="en-US" sz="1600" dirty="0">
                <a:latin typeface="Calibri" panose="020F0502020204030204" pitchFamily="34" charset="0"/>
                <a:ea typeface="MS Gothic" panose="020B0609070205080204" pitchFamily="49" charset="-128"/>
                <a:cs typeface="Times New Roman" panose="02020603050405020304" pitchFamily="18" charset="0"/>
              </a:rPr>
              <a:t>SAHPRA was successful in recruiting for the executive and the senior management levels. </a:t>
            </a:r>
          </a:p>
          <a:p>
            <a:pPr>
              <a:lnSpc>
                <a:spcPct val="110000"/>
              </a:lnSpc>
              <a:spcBef>
                <a:spcPts val="0"/>
              </a:spcBef>
            </a:pPr>
            <a:r>
              <a:rPr lang="en-US" sz="1600" dirty="0">
                <a:latin typeface="Calibri" panose="020F0502020204030204" pitchFamily="34" charset="0"/>
                <a:ea typeface="MS Gothic" panose="020B0609070205080204" pitchFamily="49" charset="-128"/>
                <a:cs typeface="Times New Roman" panose="02020603050405020304" pitchFamily="18" charset="0"/>
              </a:rPr>
              <a:t>Recruitment challenges were experienced in the professionally qualified technical-skills level as the job market in this level is very competitive with higher salary ranges. </a:t>
            </a:r>
          </a:p>
          <a:p>
            <a:pPr>
              <a:lnSpc>
                <a:spcPct val="110000"/>
              </a:lnSpc>
              <a:spcBef>
                <a:spcPts val="0"/>
              </a:spcBef>
            </a:pPr>
            <a:r>
              <a:rPr lang="en-US" sz="1600" dirty="0">
                <a:latin typeface="Calibri" panose="020F0502020204030204" pitchFamily="34" charset="0"/>
                <a:ea typeface="MS Gothic" panose="020B0609070205080204" pitchFamily="49" charset="-128"/>
                <a:cs typeface="Times New Roman" panose="02020603050405020304" pitchFamily="18" charset="0"/>
              </a:rPr>
              <a:t>Benchmarking processes and targeted recruitment are some of the strategies SAHPRA has undertaken to manage these challenges.</a:t>
            </a:r>
          </a:p>
        </p:txBody>
      </p:sp>
      <p:sp>
        <p:nvSpPr>
          <p:cNvPr id="5" name="Slide Number Placeholder 3">
            <a:extLst>
              <a:ext uri="{FF2B5EF4-FFF2-40B4-BE49-F238E27FC236}">
                <a16:creationId xmlns:a16="http://schemas.microsoft.com/office/drawing/2014/main" id="{61A87EFC-BDF2-4DAC-A4C0-963699CFDE8F}"/>
              </a:ext>
            </a:extLst>
          </p:cNvPr>
          <p:cNvSpPr txBox="1">
            <a:spLocks/>
          </p:cNvSpPr>
          <p:nvPr/>
        </p:nvSpPr>
        <p:spPr>
          <a:xfrm>
            <a:off x="8748464" y="4876006"/>
            <a:ext cx="341548" cy="4572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A76F7FF0-B3C9-4CE1-A4E6-3504C4009A4E}" type="slidenum">
              <a:rPr lang="en-US" altLang="en-US" sz="1000" smtClean="0"/>
              <a:pPr>
                <a:defRPr/>
              </a:pPr>
              <a:t>27</a:t>
            </a:fld>
            <a:endParaRPr lang="en-US" altLang="en-US" sz="1000" dirty="0"/>
          </a:p>
        </p:txBody>
      </p:sp>
      <p:graphicFrame>
        <p:nvGraphicFramePr>
          <p:cNvPr id="4" name="Table 3">
            <a:extLst>
              <a:ext uri="{FF2B5EF4-FFF2-40B4-BE49-F238E27FC236}">
                <a16:creationId xmlns:a16="http://schemas.microsoft.com/office/drawing/2014/main" id="{37785DF3-8773-462C-904F-3B1A52DDC34D}"/>
              </a:ext>
            </a:extLst>
          </p:cNvPr>
          <p:cNvGraphicFramePr>
            <a:graphicFrameLocks noGrp="1"/>
          </p:cNvGraphicFramePr>
          <p:nvPr>
            <p:extLst>
              <p:ext uri="{D42A27DB-BD31-4B8C-83A1-F6EECF244321}">
                <p14:modId xmlns:p14="http://schemas.microsoft.com/office/powerpoint/2010/main" val="2532084153"/>
              </p:ext>
            </p:extLst>
          </p:nvPr>
        </p:nvGraphicFramePr>
        <p:xfrm>
          <a:off x="258979" y="1059582"/>
          <a:ext cx="7082566" cy="1676400"/>
        </p:xfrm>
        <a:graphic>
          <a:graphicData uri="http://schemas.openxmlformats.org/drawingml/2006/table">
            <a:tbl>
              <a:tblPr firstRow="1" bandRow="1">
                <a:tableStyleId>{5C22544A-7EE6-4342-B048-85BDC9FD1C3A}</a:tableStyleId>
              </a:tblPr>
              <a:tblGrid>
                <a:gridCol w="1296144">
                  <a:extLst>
                    <a:ext uri="{9D8B030D-6E8A-4147-A177-3AD203B41FA5}">
                      <a16:colId xmlns:a16="http://schemas.microsoft.com/office/drawing/2014/main" val="2303841613"/>
                    </a:ext>
                  </a:extLst>
                </a:gridCol>
                <a:gridCol w="1152128">
                  <a:extLst>
                    <a:ext uri="{9D8B030D-6E8A-4147-A177-3AD203B41FA5}">
                      <a16:colId xmlns:a16="http://schemas.microsoft.com/office/drawing/2014/main" val="2158701479"/>
                    </a:ext>
                  </a:extLst>
                </a:gridCol>
                <a:gridCol w="1296144">
                  <a:extLst>
                    <a:ext uri="{9D8B030D-6E8A-4147-A177-3AD203B41FA5}">
                      <a16:colId xmlns:a16="http://schemas.microsoft.com/office/drawing/2014/main" val="3816671939"/>
                    </a:ext>
                  </a:extLst>
                </a:gridCol>
                <a:gridCol w="1296144">
                  <a:extLst>
                    <a:ext uri="{9D8B030D-6E8A-4147-A177-3AD203B41FA5}">
                      <a16:colId xmlns:a16="http://schemas.microsoft.com/office/drawing/2014/main" val="1560480920"/>
                    </a:ext>
                  </a:extLst>
                </a:gridCol>
                <a:gridCol w="1008112">
                  <a:extLst>
                    <a:ext uri="{9D8B030D-6E8A-4147-A177-3AD203B41FA5}">
                      <a16:colId xmlns:a16="http://schemas.microsoft.com/office/drawing/2014/main" val="4268743492"/>
                    </a:ext>
                  </a:extLst>
                </a:gridCol>
                <a:gridCol w="1033894">
                  <a:extLst>
                    <a:ext uri="{9D8B030D-6E8A-4147-A177-3AD203B41FA5}">
                      <a16:colId xmlns:a16="http://schemas.microsoft.com/office/drawing/2014/main" val="3258190935"/>
                    </a:ext>
                  </a:extLst>
                </a:gridCol>
              </a:tblGrid>
              <a:tr h="0">
                <a:tc>
                  <a:txBody>
                    <a:bodyPr/>
                    <a:lstStyle/>
                    <a:p>
                      <a:pPr algn="ctr">
                        <a:lnSpc>
                          <a:spcPct val="110000"/>
                        </a:lnSpc>
                        <a:tabLst>
                          <a:tab pos="180340" algn="l"/>
                          <a:tab pos="540385" algn="l"/>
                        </a:tabLst>
                      </a:pPr>
                      <a:r>
                        <a:rPr lang="en-GB" sz="1000" dirty="0">
                          <a:effectLst/>
                        </a:rPr>
                        <a:t>Level</a:t>
                      </a:r>
                      <a:endParaRPr lang="en-ZA" sz="1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0000"/>
                        </a:lnSpc>
                        <a:tabLst>
                          <a:tab pos="180340" algn="l"/>
                          <a:tab pos="540385" algn="l"/>
                        </a:tabLst>
                      </a:pPr>
                      <a:r>
                        <a:rPr lang="en-GB" sz="1000" dirty="0">
                          <a:effectLst/>
                        </a:rPr>
                        <a:t>2020/2021 </a:t>
                      </a:r>
                    </a:p>
                    <a:p>
                      <a:pPr algn="ctr">
                        <a:lnSpc>
                          <a:spcPct val="110000"/>
                        </a:lnSpc>
                        <a:tabLst>
                          <a:tab pos="180340" algn="l"/>
                          <a:tab pos="540385" algn="l"/>
                        </a:tabLst>
                      </a:pPr>
                      <a:r>
                        <a:rPr lang="en-GB" sz="1000" dirty="0">
                          <a:effectLst/>
                        </a:rPr>
                        <a:t>No. of Employees</a:t>
                      </a:r>
                      <a:endParaRPr lang="en-ZA" sz="1000" dirty="0">
                        <a:effectLst/>
                      </a:endParaRPr>
                    </a:p>
                    <a:p>
                      <a:pPr algn="ctr">
                        <a:lnSpc>
                          <a:spcPct val="110000"/>
                        </a:lnSpc>
                        <a:tabLst>
                          <a:tab pos="180340" algn="l"/>
                          <a:tab pos="540385" algn="l"/>
                        </a:tabLst>
                      </a:pPr>
                      <a:r>
                        <a:rPr lang="en-GB" sz="1000" dirty="0">
                          <a:effectLst/>
                        </a:rPr>
                        <a:t>(As at 1 April 2020)</a:t>
                      </a:r>
                      <a:endParaRPr lang="en-ZA" sz="1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0000"/>
                        </a:lnSpc>
                        <a:tabLst>
                          <a:tab pos="180340" algn="l"/>
                          <a:tab pos="540385" algn="l"/>
                        </a:tabLst>
                      </a:pPr>
                      <a:r>
                        <a:rPr lang="en-GB" sz="1000" dirty="0">
                          <a:effectLst/>
                        </a:rPr>
                        <a:t>2020/2021 </a:t>
                      </a:r>
                    </a:p>
                    <a:p>
                      <a:pPr algn="ctr">
                        <a:lnSpc>
                          <a:spcPct val="110000"/>
                        </a:lnSpc>
                        <a:tabLst>
                          <a:tab pos="180340" algn="l"/>
                          <a:tab pos="540385" algn="l"/>
                        </a:tabLst>
                      </a:pPr>
                      <a:r>
                        <a:rPr lang="en-GB" sz="1000" dirty="0">
                          <a:effectLst/>
                        </a:rPr>
                        <a:t>Approved Posts</a:t>
                      </a:r>
                      <a:endParaRPr lang="en-ZA" sz="1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0000"/>
                        </a:lnSpc>
                        <a:tabLst>
                          <a:tab pos="180340" algn="l"/>
                          <a:tab pos="540385" algn="l"/>
                        </a:tabLst>
                      </a:pPr>
                      <a:r>
                        <a:rPr lang="en-GB" sz="1000" dirty="0">
                          <a:effectLst/>
                        </a:rPr>
                        <a:t>2020/2021</a:t>
                      </a:r>
                      <a:endParaRPr lang="en-ZA" sz="1000" dirty="0">
                        <a:effectLst/>
                      </a:endParaRPr>
                    </a:p>
                    <a:p>
                      <a:pPr algn="ctr">
                        <a:lnSpc>
                          <a:spcPct val="110000"/>
                        </a:lnSpc>
                        <a:tabLst>
                          <a:tab pos="180340" algn="l"/>
                          <a:tab pos="540385" algn="l"/>
                        </a:tabLst>
                      </a:pPr>
                      <a:r>
                        <a:rPr lang="en-GB" sz="1000" dirty="0">
                          <a:effectLst/>
                        </a:rPr>
                        <a:t>No. of Employees</a:t>
                      </a:r>
                      <a:endParaRPr lang="en-ZA" sz="1000" dirty="0">
                        <a:effectLst/>
                      </a:endParaRPr>
                    </a:p>
                    <a:p>
                      <a:pPr algn="ctr">
                        <a:lnSpc>
                          <a:spcPct val="110000"/>
                        </a:lnSpc>
                        <a:tabLst>
                          <a:tab pos="180340" algn="l"/>
                          <a:tab pos="540385" algn="l"/>
                        </a:tabLst>
                      </a:pPr>
                      <a:r>
                        <a:rPr lang="en-GB" sz="1000" dirty="0">
                          <a:effectLst/>
                        </a:rPr>
                        <a:t>(As at 31 March 2021)</a:t>
                      </a:r>
                      <a:endParaRPr lang="en-ZA" sz="1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0000"/>
                        </a:lnSpc>
                        <a:tabLst>
                          <a:tab pos="180340" algn="l"/>
                          <a:tab pos="540385" algn="l"/>
                        </a:tabLst>
                      </a:pPr>
                      <a:r>
                        <a:rPr lang="en-GB" sz="1000">
                          <a:effectLst/>
                        </a:rPr>
                        <a:t>2020/2021 Vacancies</a:t>
                      </a:r>
                      <a:endParaRPr lang="en-ZA"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0000"/>
                        </a:lnSpc>
                        <a:tabLst>
                          <a:tab pos="180340" algn="l"/>
                          <a:tab pos="540385" algn="l"/>
                        </a:tabLst>
                      </a:pPr>
                      <a:r>
                        <a:rPr lang="en-GB" sz="1000">
                          <a:effectLst/>
                        </a:rPr>
                        <a:t>% of Vacancies</a:t>
                      </a:r>
                      <a:endParaRPr lang="en-ZA" sz="1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86388381"/>
                  </a:ext>
                </a:extLst>
              </a:tr>
              <a:tr h="0">
                <a:tc>
                  <a:txBody>
                    <a:bodyPr/>
                    <a:lstStyle/>
                    <a:p>
                      <a:pPr marR="36195" algn="l">
                        <a:lnSpc>
                          <a:spcPct val="110000"/>
                        </a:lnSpc>
                        <a:tabLst>
                          <a:tab pos="180340" algn="l"/>
                          <a:tab pos="540385" algn="l"/>
                        </a:tabLst>
                      </a:pPr>
                      <a:r>
                        <a:rPr lang="en-GB" sz="1000">
                          <a:effectLst/>
                        </a:rPr>
                        <a:t>Top management</a:t>
                      </a:r>
                      <a:endParaRPr lang="en-ZA"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36195" algn="r">
                        <a:lnSpc>
                          <a:spcPct val="110000"/>
                        </a:lnSpc>
                        <a:tabLst>
                          <a:tab pos="180340" algn="l"/>
                          <a:tab pos="540385" algn="l"/>
                        </a:tabLst>
                      </a:pPr>
                      <a:r>
                        <a:rPr lang="en-GB" sz="1000">
                          <a:effectLst/>
                        </a:rPr>
                        <a:t>3</a:t>
                      </a:r>
                      <a:endParaRPr lang="en-ZA"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36195" algn="r">
                        <a:lnSpc>
                          <a:spcPct val="110000"/>
                        </a:lnSpc>
                        <a:tabLst>
                          <a:tab pos="180340" algn="l"/>
                          <a:tab pos="540385" algn="l"/>
                        </a:tabLst>
                      </a:pPr>
                      <a:r>
                        <a:rPr lang="en-GB" sz="1000">
                          <a:effectLst/>
                        </a:rPr>
                        <a:t>5</a:t>
                      </a:r>
                      <a:endParaRPr lang="en-ZA"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36195" algn="r">
                        <a:lnSpc>
                          <a:spcPct val="110000"/>
                        </a:lnSpc>
                        <a:tabLst>
                          <a:tab pos="180340" algn="l"/>
                          <a:tab pos="540385" algn="l"/>
                        </a:tabLst>
                      </a:pPr>
                      <a:r>
                        <a:rPr lang="en-GB" sz="1000" dirty="0">
                          <a:effectLst/>
                        </a:rPr>
                        <a:t>5</a:t>
                      </a:r>
                      <a:endParaRPr lang="en-ZA" sz="1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R="36195" algn="r">
                        <a:lnSpc>
                          <a:spcPct val="110000"/>
                        </a:lnSpc>
                        <a:tabLst>
                          <a:tab pos="180340" algn="l"/>
                          <a:tab pos="540385" algn="l"/>
                        </a:tabLst>
                      </a:pPr>
                      <a:r>
                        <a:rPr lang="en-GB" sz="1000" dirty="0">
                          <a:effectLst/>
                        </a:rPr>
                        <a:t>0</a:t>
                      </a:r>
                      <a:endParaRPr lang="en-ZA" sz="1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R="36195" algn="r">
                        <a:lnSpc>
                          <a:spcPct val="110000"/>
                        </a:lnSpc>
                        <a:tabLst>
                          <a:tab pos="180340" algn="l"/>
                          <a:tab pos="540385" algn="l"/>
                        </a:tabLst>
                      </a:pPr>
                      <a:r>
                        <a:rPr lang="en-GB" sz="1000">
                          <a:effectLst/>
                        </a:rPr>
                        <a:t>0%</a:t>
                      </a:r>
                      <a:endParaRPr lang="en-ZA" sz="1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8180283"/>
                  </a:ext>
                </a:extLst>
              </a:tr>
              <a:tr h="0">
                <a:tc>
                  <a:txBody>
                    <a:bodyPr/>
                    <a:lstStyle/>
                    <a:p>
                      <a:pPr marR="36195" algn="l">
                        <a:lnSpc>
                          <a:spcPct val="110000"/>
                        </a:lnSpc>
                        <a:tabLst>
                          <a:tab pos="180340" algn="l"/>
                          <a:tab pos="540385" algn="l"/>
                        </a:tabLst>
                      </a:pPr>
                      <a:r>
                        <a:rPr lang="en-GB" sz="1000">
                          <a:effectLst/>
                        </a:rPr>
                        <a:t>Senior management</a:t>
                      </a:r>
                      <a:endParaRPr lang="en-ZA"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36195" algn="r">
                        <a:lnSpc>
                          <a:spcPct val="110000"/>
                        </a:lnSpc>
                        <a:tabLst>
                          <a:tab pos="180340" algn="l"/>
                          <a:tab pos="540385" algn="l"/>
                        </a:tabLst>
                      </a:pPr>
                      <a:r>
                        <a:rPr lang="en-GB" sz="1000">
                          <a:effectLst/>
                        </a:rPr>
                        <a:t>1</a:t>
                      </a:r>
                      <a:endParaRPr lang="en-ZA"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36195" algn="r">
                        <a:lnSpc>
                          <a:spcPct val="110000"/>
                        </a:lnSpc>
                        <a:tabLst>
                          <a:tab pos="180340" algn="l"/>
                          <a:tab pos="540385" algn="l"/>
                        </a:tabLst>
                      </a:pPr>
                      <a:r>
                        <a:rPr lang="en-GB" sz="1000">
                          <a:effectLst/>
                        </a:rPr>
                        <a:t>6</a:t>
                      </a:r>
                      <a:endParaRPr lang="en-ZA"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36195" algn="r">
                        <a:lnSpc>
                          <a:spcPct val="110000"/>
                        </a:lnSpc>
                        <a:tabLst>
                          <a:tab pos="180340" algn="l"/>
                          <a:tab pos="540385" algn="l"/>
                        </a:tabLst>
                      </a:pPr>
                      <a:r>
                        <a:rPr lang="en-GB" sz="1000">
                          <a:effectLst/>
                        </a:rPr>
                        <a:t>5</a:t>
                      </a:r>
                      <a:endParaRPr lang="en-ZA"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36195" algn="r">
                        <a:lnSpc>
                          <a:spcPct val="110000"/>
                        </a:lnSpc>
                        <a:tabLst>
                          <a:tab pos="180340" algn="l"/>
                          <a:tab pos="540385" algn="l"/>
                        </a:tabLst>
                      </a:pPr>
                      <a:r>
                        <a:rPr lang="en-GB" sz="1000" dirty="0">
                          <a:effectLst/>
                        </a:rPr>
                        <a:t>1</a:t>
                      </a:r>
                      <a:endParaRPr lang="en-ZA" sz="1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R="36195" algn="r">
                        <a:lnSpc>
                          <a:spcPct val="110000"/>
                        </a:lnSpc>
                        <a:tabLst>
                          <a:tab pos="180340" algn="l"/>
                          <a:tab pos="540385" algn="l"/>
                        </a:tabLst>
                      </a:pPr>
                      <a:r>
                        <a:rPr lang="en-GB" sz="1000">
                          <a:effectLst/>
                        </a:rPr>
                        <a:t>2%</a:t>
                      </a:r>
                      <a:endParaRPr lang="en-ZA" sz="1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794699309"/>
                  </a:ext>
                </a:extLst>
              </a:tr>
              <a:tr h="0">
                <a:tc>
                  <a:txBody>
                    <a:bodyPr/>
                    <a:lstStyle/>
                    <a:p>
                      <a:pPr marR="36195" algn="l">
                        <a:lnSpc>
                          <a:spcPct val="110000"/>
                        </a:lnSpc>
                        <a:tabLst>
                          <a:tab pos="180340" algn="l"/>
                          <a:tab pos="540385" algn="l"/>
                        </a:tabLst>
                      </a:pPr>
                      <a:r>
                        <a:rPr lang="en-GB" sz="1000">
                          <a:effectLst/>
                        </a:rPr>
                        <a:t>Professional qualified</a:t>
                      </a:r>
                      <a:endParaRPr lang="en-ZA"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36195" algn="r">
                        <a:lnSpc>
                          <a:spcPct val="110000"/>
                        </a:lnSpc>
                        <a:tabLst>
                          <a:tab pos="180340" algn="l"/>
                          <a:tab pos="540385" algn="l"/>
                        </a:tabLst>
                      </a:pPr>
                      <a:r>
                        <a:rPr lang="en-GB" sz="1000">
                          <a:effectLst/>
                        </a:rPr>
                        <a:t>105</a:t>
                      </a:r>
                      <a:endParaRPr lang="en-ZA"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36195" algn="r">
                        <a:lnSpc>
                          <a:spcPct val="110000"/>
                        </a:lnSpc>
                        <a:tabLst>
                          <a:tab pos="180340" algn="l"/>
                          <a:tab pos="540385" algn="l"/>
                        </a:tabLst>
                      </a:pPr>
                      <a:r>
                        <a:rPr lang="en-GB" sz="1000">
                          <a:effectLst/>
                        </a:rPr>
                        <a:t>157</a:t>
                      </a:r>
                      <a:endParaRPr lang="en-ZA"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36195" algn="r">
                        <a:lnSpc>
                          <a:spcPct val="110000"/>
                        </a:lnSpc>
                        <a:tabLst>
                          <a:tab pos="180340" algn="l"/>
                          <a:tab pos="540385" algn="l"/>
                        </a:tabLst>
                      </a:pPr>
                      <a:r>
                        <a:rPr lang="en-GB" sz="1000">
                          <a:effectLst/>
                        </a:rPr>
                        <a:t>122</a:t>
                      </a:r>
                      <a:endParaRPr lang="en-ZA"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36195" algn="r">
                        <a:lnSpc>
                          <a:spcPct val="110000"/>
                        </a:lnSpc>
                        <a:tabLst>
                          <a:tab pos="180340" algn="l"/>
                          <a:tab pos="540385" algn="l"/>
                        </a:tabLst>
                      </a:pPr>
                      <a:r>
                        <a:rPr lang="en-GB" sz="1000" dirty="0">
                          <a:effectLst/>
                        </a:rPr>
                        <a:t>35</a:t>
                      </a:r>
                      <a:endParaRPr lang="en-ZA" sz="1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R="36195" algn="r">
                        <a:lnSpc>
                          <a:spcPct val="110000"/>
                        </a:lnSpc>
                        <a:tabLst>
                          <a:tab pos="180340" algn="l"/>
                          <a:tab pos="540385" algn="l"/>
                        </a:tabLst>
                      </a:pPr>
                      <a:r>
                        <a:rPr lang="en-GB" sz="1000">
                          <a:effectLst/>
                        </a:rPr>
                        <a:t>85%</a:t>
                      </a:r>
                      <a:endParaRPr lang="en-ZA" sz="1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977303933"/>
                  </a:ext>
                </a:extLst>
              </a:tr>
              <a:tr h="0">
                <a:tc>
                  <a:txBody>
                    <a:bodyPr/>
                    <a:lstStyle/>
                    <a:p>
                      <a:pPr marR="36195" algn="l">
                        <a:lnSpc>
                          <a:spcPct val="110000"/>
                        </a:lnSpc>
                        <a:tabLst>
                          <a:tab pos="180340" algn="l"/>
                          <a:tab pos="540385" algn="l"/>
                        </a:tabLst>
                      </a:pPr>
                      <a:r>
                        <a:rPr lang="en-GB" sz="1000">
                          <a:effectLst/>
                        </a:rPr>
                        <a:t>Skilled</a:t>
                      </a:r>
                      <a:endParaRPr lang="en-ZA"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36195" algn="r">
                        <a:lnSpc>
                          <a:spcPct val="110000"/>
                        </a:lnSpc>
                        <a:tabLst>
                          <a:tab pos="180340" algn="l"/>
                          <a:tab pos="540385" algn="l"/>
                        </a:tabLst>
                      </a:pPr>
                      <a:r>
                        <a:rPr lang="en-GB" sz="1000">
                          <a:effectLst/>
                        </a:rPr>
                        <a:t>51</a:t>
                      </a:r>
                      <a:endParaRPr lang="en-ZA"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36195" algn="r">
                        <a:lnSpc>
                          <a:spcPct val="110000"/>
                        </a:lnSpc>
                        <a:tabLst>
                          <a:tab pos="180340" algn="l"/>
                          <a:tab pos="540385" algn="l"/>
                        </a:tabLst>
                      </a:pPr>
                      <a:r>
                        <a:rPr lang="en-GB" sz="1000">
                          <a:effectLst/>
                        </a:rPr>
                        <a:t>64</a:t>
                      </a:r>
                      <a:endParaRPr lang="en-ZA"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36195" algn="r">
                        <a:lnSpc>
                          <a:spcPct val="110000"/>
                        </a:lnSpc>
                        <a:tabLst>
                          <a:tab pos="180340" algn="l"/>
                          <a:tab pos="540385" algn="l"/>
                        </a:tabLst>
                      </a:pPr>
                      <a:r>
                        <a:rPr lang="en-GB" sz="1000">
                          <a:effectLst/>
                        </a:rPr>
                        <a:t>59</a:t>
                      </a:r>
                      <a:endParaRPr lang="en-ZA"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36195" algn="r">
                        <a:lnSpc>
                          <a:spcPct val="110000"/>
                        </a:lnSpc>
                        <a:tabLst>
                          <a:tab pos="180340" algn="l"/>
                          <a:tab pos="540385" algn="l"/>
                        </a:tabLst>
                      </a:pPr>
                      <a:r>
                        <a:rPr lang="en-GB" sz="1000" dirty="0">
                          <a:effectLst/>
                        </a:rPr>
                        <a:t>5</a:t>
                      </a:r>
                      <a:endParaRPr lang="en-ZA" sz="1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R="36195" algn="r">
                        <a:lnSpc>
                          <a:spcPct val="110000"/>
                        </a:lnSpc>
                        <a:tabLst>
                          <a:tab pos="180340" algn="l"/>
                          <a:tab pos="540385" algn="l"/>
                        </a:tabLst>
                      </a:pPr>
                      <a:r>
                        <a:rPr lang="en-GB" sz="1000">
                          <a:effectLst/>
                        </a:rPr>
                        <a:t>12%</a:t>
                      </a:r>
                      <a:endParaRPr lang="en-ZA" sz="1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904930930"/>
                  </a:ext>
                </a:extLst>
              </a:tr>
              <a:tr h="0">
                <a:tc>
                  <a:txBody>
                    <a:bodyPr/>
                    <a:lstStyle/>
                    <a:p>
                      <a:pPr marR="36195" algn="l">
                        <a:lnSpc>
                          <a:spcPct val="110000"/>
                        </a:lnSpc>
                        <a:tabLst>
                          <a:tab pos="180340" algn="l"/>
                          <a:tab pos="540385" algn="l"/>
                        </a:tabLst>
                      </a:pPr>
                      <a:r>
                        <a:rPr lang="en-GB" sz="1000" dirty="0">
                          <a:effectLst/>
                        </a:rPr>
                        <a:t>Semi-skilled</a:t>
                      </a:r>
                      <a:endParaRPr lang="en-ZA" sz="1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R="36195" algn="r">
                        <a:lnSpc>
                          <a:spcPct val="110000"/>
                        </a:lnSpc>
                        <a:tabLst>
                          <a:tab pos="180340" algn="l"/>
                          <a:tab pos="540385" algn="l"/>
                        </a:tabLst>
                      </a:pPr>
                      <a:r>
                        <a:rPr lang="en-GB" sz="1000">
                          <a:effectLst/>
                        </a:rPr>
                        <a:t>71</a:t>
                      </a:r>
                      <a:endParaRPr lang="en-ZA"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36195" algn="r">
                        <a:lnSpc>
                          <a:spcPct val="110000"/>
                        </a:lnSpc>
                        <a:tabLst>
                          <a:tab pos="180340" algn="l"/>
                          <a:tab pos="540385" algn="l"/>
                        </a:tabLst>
                      </a:pPr>
                      <a:r>
                        <a:rPr lang="en-GB" sz="1000">
                          <a:effectLst/>
                        </a:rPr>
                        <a:t>70</a:t>
                      </a:r>
                      <a:endParaRPr lang="en-ZA"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36195" algn="r">
                        <a:lnSpc>
                          <a:spcPct val="110000"/>
                        </a:lnSpc>
                        <a:tabLst>
                          <a:tab pos="180340" algn="l"/>
                          <a:tab pos="540385" algn="l"/>
                        </a:tabLst>
                      </a:pPr>
                      <a:r>
                        <a:rPr lang="en-GB" sz="1000">
                          <a:effectLst/>
                        </a:rPr>
                        <a:t>70</a:t>
                      </a:r>
                      <a:endParaRPr lang="en-ZA"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36195" algn="r">
                        <a:lnSpc>
                          <a:spcPct val="110000"/>
                        </a:lnSpc>
                        <a:tabLst>
                          <a:tab pos="180340" algn="l"/>
                          <a:tab pos="540385" algn="l"/>
                        </a:tabLst>
                      </a:pPr>
                      <a:r>
                        <a:rPr lang="en-GB" sz="1000" dirty="0">
                          <a:effectLst/>
                        </a:rPr>
                        <a:t>0</a:t>
                      </a:r>
                      <a:endParaRPr lang="en-ZA" sz="1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R="36195" algn="r">
                        <a:lnSpc>
                          <a:spcPct val="110000"/>
                        </a:lnSpc>
                        <a:tabLst>
                          <a:tab pos="180340" algn="l"/>
                          <a:tab pos="540385" algn="l"/>
                        </a:tabLst>
                      </a:pPr>
                      <a:r>
                        <a:rPr lang="en-GB" sz="1000" dirty="0">
                          <a:effectLst/>
                        </a:rPr>
                        <a:t>0%</a:t>
                      </a:r>
                      <a:endParaRPr lang="en-ZA" sz="1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540831079"/>
                  </a:ext>
                </a:extLst>
              </a:tr>
              <a:tr h="0">
                <a:tc>
                  <a:txBody>
                    <a:bodyPr/>
                    <a:lstStyle/>
                    <a:p>
                      <a:pPr marR="36195" algn="l">
                        <a:lnSpc>
                          <a:spcPct val="110000"/>
                        </a:lnSpc>
                        <a:tabLst>
                          <a:tab pos="180340" algn="l"/>
                          <a:tab pos="540385" algn="l"/>
                        </a:tabLst>
                      </a:pPr>
                      <a:r>
                        <a:rPr lang="en-GB" sz="1000">
                          <a:effectLst/>
                        </a:rPr>
                        <a:t>Comm Serves </a:t>
                      </a:r>
                      <a:endParaRPr lang="en-ZA"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36195" algn="r">
                        <a:lnSpc>
                          <a:spcPct val="110000"/>
                        </a:lnSpc>
                        <a:tabLst>
                          <a:tab pos="180340" algn="l"/>
                          <a:tab pos="540385" algn="l"/>
                        </a:tabLst>
                      </a:pPr>
                      <a:r>
                        <a:rPr lang="en-GB" sz="1000">
                          <a:effectLst/>
                        </a:rPr>
                        <a:t>10</a:t>
                      </a:r>
                      <a:endParaRPr lang="en-ZA"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36195" algn="r">
                        <a:lnSpc>
                          <a:spcPct val="110000"/>
                        </a:lnSpc>
                        <a:tabLst>
                          <a:tab pos="180340" algn="l"/>
                          <a:tab pos="540385" algn="l"/>
                        </a:tabLst>
                      </a:pPr>
                      <a:r>
                        <a:rPr lang="en-GB" sz="1000">
                          <a:effectLst/>
                        </a:rPr>
                        <a:t>16</a:t>
                      </a:r>
                      <a:endParaRPr lang="en-ZA"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36195" algn="r">
                        <a:lnSpc>
                          <a:spcPct val="110000"/>
                        </a:lnSpc>
                        <a:tabLst>
                          <a:tab pos="180340" algn="l"/>
                          <a:tab pos="540385" algn="l"/>
                        </a:tabLst>
                      </a:pPr>
                      <a:r>
                        <a:rPr lang="en-GB" sz="1000">
                          <a:effectLst/>
                        </a:rPr>
                        <a:t>16</a:t>
                      </a:r>
                      <a:endParaRPr lang="en-ZA"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36195" algn="r">
                        <a:lnSpc>
                          <a:spcPct val="110000"/>
                        </a:lnSpc>
                        <a:tabLst>
                          <a:tab pos="180340" algn="l"/>
                          <a:tab pos="540385" algn="l"/>
                        </a:tabLst>
                      </a:pPr>
                      <a:r>
                        <a:rPr lang="en-GB" sz="1000">
                          <a:effectLst/>
                        </a:rPr>
                        <a:t>0</a:t>
                      </a:r>
                      <a:endParaRPr lang="en-ZA"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36195" algn="r">
                        <a:lnSpc>
                          <a:spcPct val="110000"/>
                        </a:lnSpc>
                        <a:tabLst>
                          <a:tab pos="180340" algn="l"/>
                          <a:tab pos="540385" algn="l"/>
                        </a:tabLst>
                      </a:pPr>
                      <a:r>
                        <a:rPr lang="en-GB" sz="1000" dirty="0">
                          <a:effectLst/>
                        </a:rPr>
                        <a:t>0%</a:t>
                      </a:r>
                      <a:endParaRPr lang="en-ZA" sz="1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694961660"/>
                  </a:ext>
                </a:extLst>
              </a:tr>
              <a:tr h="0">
                <a:tc>
                  <a:txBody>
                    <a:bodyPr/>
                    <a:lstStyle/>
                    <a:p>
                      <a:pPr marR="36195" algn="l">
                        <a:lnSpc>
                          <a:spcPct val="110000"/>
                        </a:lnSpc>
                        <a:tabLst>
                          <a:tab pos="180340" algn="l"/>
                          <a:tab pos="540385" algn="l"/>
                        </a:tabLst>
                      </a:pPr>
                      <a:r>
                        <a:rPr lang="en-GB" sz="1000">
                          <a:effectLst/>
                        </a:rPr>
                        <a:t>TOTAL</a:t>
                      </a:r>
                      <a:endParaRPr lang="en-ZA"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36195" algn="r">
                        <a:lnSpc>
                          <a:spcPct val="110000"/>
                        </a:lnSpc>
                        <a:tabLst>
                          <a:tab pos="180340" algn="l"/>
                          <a:tab pos="540385" algn="l"/>
                        </a:tabLst>
                      </a:pPr>
                      <a:r>
                        <a:rPr lang="en-GB" sz="1000">
                          <a:effectLst/>
                        </a:rPr>
                        <a:t>241</a:t>
                      </a:r>
                      <a:endParaRPr lang="en-ZA"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36195" algn="r">
                        <a:lnSpc>
                          <a:spcPct val="110000"/>
                        </a:lnSpc>
                        <a:tabLst>
                          <a:tab pos="180340" algn="l"/>
                          <a:tab pos="540385" algn="l"/>
                        </a:tabLst>
                      </a:pPr>
                      <a:r>
                        <a:rPr lang="en-GB" sz="1000">
                          <a:effectLst/>
                        </a:rPr>
                        <a:t>318</a:t>
                      </a:r>
                      <a:endParaRPr lang="en-ZA"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36195" algn="r">
                        <a:lnSpc>
                          <a:spcPct val="110000"/>
                        </a:lnSpc>
                        <a:tabLst>
                          <a:tab pos="180340" algn="l"/>
                          <a:tab pos="540385" algn="l"/>
                        </a:tabLst>
                      </a:pPr>
                      <a:r>
                        <a:rPr lang="en-GB" sz="1000">
                          <a:effectLst/>
                        </a:rPr>
                        <a:t>277</a:t>
                      </a:r>
                      <a:endParaRPr lang="en-ZA"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36195" algn="r">
                        <a:lnSpc>
                          <a:spcPct val="110000"/>
                        </a:lnSpc>
                        <a:tabLst>
                          <a:tab pos="180340" algn="l"/>
                          <a:tab pos="540385" algn="l"/>
                        </a:tabLst>
                      </a:pPr>
                      <a:r>
                        <a:rPr lang="en-GB" sz="1000">
                          <a:effectLst/>
                        </a:rPr>
                        <a:t>41</a:t>
                      </a:r>
                      <a:endParaRPr lang="en-ZA"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R="36195" algn="r">
                        <a:lnSpc>
                          <a:spcPct val="110000"/>
                        </a:lnSpc>
                        <a:tabLst>
                          <a:tab pos="180340" algn="l"/>
                          <a:tab pos="540385" algn="l"/>
                        </a:tabLst>
                      </a:pPr>
                      <a:r>
                        <a:rPr lang="en-GB" sz="1000" dirty="0">
                          <a:effectLst/>
                        </a:rPr>
                        <a:t> </a:t>
                      </a:r>
                      <a:endParaRPr lang="en-ZA" sz="1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985624755"/>
                  </a:ext>
                </a:extLst>
              </a:tr>
            </a:tbl>
          </a:graphicData>
        </a:graphic>
      </p:graphicFrame>
    </p:spTree>
    <p:extLst>
      <p:ext uri="{BB962C8B-B14F-4D97-AF65-F5344CB8AC3E}">
        <p14:creationId xmlns:p14="http://schemas.microsoft.com/office/powerpoint/2010/main" val="42019743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3579862"/>
            <a:ext cx="6480720" cy="1401295"/>
          </a:xfrm>
        </p:spPr>
        <p:txBody>
          <a:bodyPr>
            <a:noAutofit/>
          </a:bodyPr>
          <a:lstStyle/>
          <a:p>
            <a:pPr>
              <a:spcBef>
                <a:spcPts val="0"/>
              </a:spcBef>
              <a:buClr>
                <a:srgbClr val="002060">
                  <a:lumMod val="100000"/>
                </a:srgbClr>
              </a:buClr>
              <a:buSzPct val="100000"/>
            </a:pPr>
            <a:endParaRPr lang="en-US" sz="1200" dirty="0">
              <a:solidFill>
                <a:srgbClr val="575757"/>
              </a:solidFill>
              <a:latin typeface="Trebuchet MS" panose="020B0603020202020204" pitchFamily="34" charset="0"/>
            </a:endParaRPr>
          </a:p>
          <a:p>
            <a:pPr marL="0" indent="0">
              <a:spcBef>
                <a:spcPts val="0"/>
              </a:spcBef>
              <a:buClr>
                <a:srgbClr val="002060">
                  <a:lumMod val="100000"/>
                </a:srgbClr>
              </a:buClr>
              <a:buSzPct val="100000"/>
              <a:buNone/>
            </a:pPr>
            <a:endParaRPr lang="en-ZA" sz="1200" dirty="0">
              <a:solidFill>
                <a:srgbClr val="575757"/>
              </a:solidFill>
              <a:latin typeface="Trebuchet MS" panose="020B0603020202020204" pitchFamily="34" charset="0"/>
            </a:endParaRPr>
          </a:p>
        </p:txBody>
      </p:sp>
      <p:sp>
        <p:nvSpPr>
          <p:cNvPr id="6" name="TextBox 5">
            <a:extLst>
              <a:ext uri="{FF2B5EF4-FFF2-40B4-BE49-F238E27FC236}">
                <a16:creationId xmlns:a16="http://schemas.microsoft.com/office/drawing/2014/main" id="{B5AA6455-0BDB-4977-B8A8-788227426416}"/>
              </a:ext>
            </a:extLst>
          </p:cNvPr>
          <p:cNvSpPr txBox="1"/>
          <p:nvPr/>
        </p:nvSpPr>
        <p:spPr>
          <a:xfrm>
            <a:off x="611560" y="2480451"/>
            <a:ext cx="6624736" cy="265463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Progress made</a:t>
            </a: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ZA" sz="1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Year on year reduction of 1 qualification</a:t>
            </a: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ZA" sz="1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Significant reduction in the number of findings raised from 88 (2019/20) to 21 (2020/21) financial year</a:t>
            </a: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ZA" sz="1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Full compliment of SCM staff recruited in 2021/22 financial year</a:t>
            </a: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ZA" sz="1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Consequence management implemented for irregular expenditure raised</a:t>
            </a: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ZA" sz="1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Project plan implemented to clear the remaining qualification relating to previously reported balances</a:t>
            </a: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ZA" sz="1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Satisfactory progress made against audit outcome plans implemented</a:t>
            </a:r>
          </a:p>
        </p:txBody>
      </p:sp>
      <p:graphicFrame>
        <p:nvGraphicFramePr>
          <p:cNvPr id="5" name="Table 4">
            <a:extLst>
              <a:ext uri="{FF2B5EF4-FFF2-40B4-BE49-F238E27FC236}">
                <a16:creationId xmlns:a16="http://schemas.microsoft.com/office/drawing/2014/main" id="{CB12B486-86EC-416F-B864-219B299B14D2}"/>
              </a:ext>
            </a:extLst>
          </p:cNvPr>
          <p:cNvGraphicFramePr>
            <a:graphicFrameLocks noGrp="1"/>
          </p:cNvGraphicFramePr>
          <p:nvPr>
            <p:extLst>
              <p:ext uri="{D42A27DB-BD31-4B8C-83A1-F6EECF244321}">
                <p14:modId xmlns:p14="http://schemas.microsoft.com/office/powerpoint/2010/main" val="425145195"/>
              </p:ext>
            </p:extLst>
          </p:nvPr>
        </p:nvGraphicFramePr>
        <p:xfrm>
          <a:off x="611560" y="923615"/>
          <a:ext cx="6802430" cy="1402905"/>
        </p:xfrm>
        <a:graphic>
          <a:graphicData uri="http://schemas.openxmlformats.org/drawingml/2006/table">
            <a:tbl>
              <a:tblPr/>
              <a:tblGrid>
                <a:gridCol w="1080120">
                  <a:extLst>
                    <a:ext uri="{9D8B030D-6E8A-4147-A177-3AD203B41FA5}">
                      <a16:colId xmlns:a16="http://schemas.microsoft.com/office/drawing/2014/main" val="870586205"/>
                    </a:ext>
                  </a:extLst>
                </a:gridCol>
                <a:gridCol w="2016224">
                  <a:extLst>
                    <a:ext uri="{9D8B030D-6E8A-4147-A177-3AD203B41FA5}">
                      <a16:colId xmlns:a16="http://schemas.microsoft.com/office/drawing/2014/main" val="3504350343"/>
                    </a:ext>
                  </a:extLst>
                </a:gridCol>
                <a:gridCol w="1833879">
                  <a:extLst>
                    <a:ext uri="{9D8B030D-6E8A-4147-A177-3AD203B41FA5}">
                      <a16:colId xmlns:a16="http://schemas.microsoft.com/office/drawing/2014/main" val="1651896908"/>
                    </a:ext>
                  </a:extLst>
                </a:gridCol>
                <a:gridCol w="1872207">
                  <a:extLst>
                    <a:ext uri="{9D8B030D-6E8A-4147-A177-3AD203B41FA5}">
                      <a16:colId xmlns:a16="http://schemas.microsoft.com/office/drawing/2014/main" val="2818750510"/>
                    </a:ext>
                  </a:extLst>
                </a:gridCol>
              </a:tblGrid>
              <a:tr h="231087">
                <a:tc>
                  <a:txBody>
                    <a:bodyPr/>
                    <a:lstStyle/>
                    <a:p>
                      <a:pPr lvl="0" algn="ctr" fontAlgn="b"/>
                      <a:r>
                        <a:rPr lang="en-ZA" sz="1100" b="1" i="0" u="none" strike="noStrike" dirty="0">
                          <a:ln>
                            <a:noFill/>
                          </a:ln>
                          <a:solidFill>
                            <a:srgbClr val="000000"/>
                          </a:solidFill>
                          <a:effectLst/>
                          <a:latin typeface="Calibri" panose="020F0502020204030204" pitchFamily="34" charset="0"/>
                        </a:rPr>
                        <a:t>Description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b"/>
                      <a:r>
                        <a:rPr lang="en-ZA" sz="1100" b="1" i="0" u="none" strike="noStrike" dirty="0">
                          <a:ln>
                            <a:noFill/>
                          </a:ln>
                          <a:solidFill>
                            <a:srgbClr val="000000"/>
                          </a:solidFill>
                          <a:effectLst/>
                          <a:latin typeface="Calibri" panose="020F0502020204030204" pitchFamily="34" charset="0"/>
                        </a:rPr>
                        <a:t>2020/21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b"/>
                      <a:r>
                        <a:rPr lang="en-ZA" sz="1100" b="1" i="0" u="none" strike="noStrike" dirty="0">
                          <a:ln>
                            <a:noFill/>
                          </a:ln>
                          <a:solidFill>
                            <a:srgbClr val="000000"/>
                          </a:solidFill>
                          <a:effectLst/>
                          <a:latin typeface="Calibri" panose="020F0502020204030204" pitchFamily="34" charset="0"/>
                        </a:rPr>
                        <a:t>2019/20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b"/>
                      <a:r>
                        <a:rPr lang="en-ZA" sz="1100" b="1" i="0" u="none" strike="noStrike" dirty="0">
                          <a:ln>
                            <a:noFill/>
                          </a:ln>
                          <a:solidFill>
                            <a:srgbClr val="000000"/>
                          </a:solidFill>
                          <a:effectLst/>
                          <a:latin typeface="Calibri" panose="020F0502020204030204" pitchFamily="34" charset="0"/>
                        </a:rPr>
                        <a:t>2018/19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700514"/>
                  </a:ext>
                </a:extLst>
              </a:tr>
              <a:tr h="226063">
                <a:tc rowSpan="2">
                  <a:txBody>
                    <a:bodyPr/>
                    <a:lstStyle/>
                    <a:p>
                      <a:pPr lvl="0" algn="ctr" fontAlgn="ctr"/>
                      <a:r>
                        <a:rPr lang="en-ZA" sz="1100" b="0" i="0" u="none" strike="noStrike" dirty="0">
                          <a:ln>
                            <a:noFill/>
                          </a:ln>
                          <a:solidFill>
                            <a:srgbClr val="000000"/>
                          </a:solidFill>
                          <a:effectLst/>
                          <a:latin typeface="Calibri" panose="020F0502020204030204" pitchFamily="34" charset="0"/>
                        </a:rPr>
                        <a:t>Audit opinion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lvl="0" algn="ctr" fontAlgn="ctr"/>
                      <a:r>
                        <a:rPr lang="en-ZA" sz="1100" b="0" i="0" u="none" strike="noStrike" dirty="0">
                          <a:ln>
                            <a:noFill/>
                          </a:ln>
                          <a:solidFill>
                            <a:srgbClr val="000000"/>
                          </a:solidFill>
                          <a:effectLst/>
                          <a:latin typeface="Calibri" panose="020F0502020204030204" pitchFamily="34" charset="0"/>
                        </a:rPr>
                        <a:t>1 Revenue Qualifications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lvl="0" algn="ctr" fontAlgn="ctr"/>
                      <a:r>
                        <a:rPr lang="en-ZA" sz="1100" b="0" i="0" u="none" strike="noStrike" dirty="0">
                          <a:ln>
                            <a:noFill/>
                          </a:ln>
                          <a:solidFill>
                            <a:srgbClr val="000000"/>
                          </a:solidFill>
                          <a:effectLst/>
                          <a:latin typeface="Calibri" panose="020F0502020204030204" pitchFamily="34" charset="0"/>
                        </a:rPr>
                        <a:t>2 Revenue Qualifications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b"/>
                      <a:r>
                        <a:rPr lang="en-ZA" sz="1100" b="0" i="0" u="none" strike="noStrike" dirty="0">
                          <a:ln>
                            <a:noFill/>
                          </a:ln>
                          <a:solidFill>
                            <a:srgbClr val="000000"/>
                          </a:solidFill>
                          <a:effectLst/>
                          <a:latin typeface="Calibri" panose="020F0502020204030204" pitchFamily="34" charset="0"/>
                        </a:rPr>
                        <a:t>2 Revenue Qualifications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7079851"/>
                  </a:ext>
                </a:extLst>
              </a:tr>
              <a:tr h="197801">
                <a:tc vMerge="1">
                  <a:txBody>
                    <a:bodyPr/>
                    <a:lstStyle/>
                    <a:p>
                      <a:endParaRPr lang="en-ZA"/>
                    </a:p>
                  </a:txBody>
                  <a:tcPr/>
                </a:tc>
                <a:tc vMerge="1">
                  <a:txBody>
                    <a:bodyPr/>
                    <a:lstStyle/>
                    <a:p>
                      <a:pPr algn="ctr" fontAlgn="ctr"/>
                      <a:endParaRPr lang="en-ZA" sz="11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ZA" sz="11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b"/>
                      <a:r>
                        <a:rPr lang="en-ZA" sz="1100" b="0" i="0" u="none" strike="noStrike" dirty="0">
                          <a:ln>
                            <a:noFill/>
                          </a:ln>
                          <a:solidFill>
                            <a:srgbClr val="000000"/>
                          </a:solidFill>
                          <a:effectLst/>
                          <a:latin typeface="Calibri" panose="020F0502020204030204" pitchFamily="34" charset="0"/>
                        </a:rPr>
                        <a:t>1 Expenditure Qualification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2084916"/>
                  </a:ext>
                </a:extLst>
              </a:tr>
              <a:tr h="231087">
                <a:tc rowSpan="3">
                  <a:txBody>
                    <a:bodyPr/>
                    <a:lstStyle/>
                    <a:p>
                      <a:pPr lvl="0" algn="ctr" fontAlgn="ctr"/>
                      <a:r>
                        <a:rPr lang="en-ZA" sz="1100" b="0" i="0" u="none" strike="noStrike" dirty="0">
                          <a:ln>
                            <a:noFill/>
                          </a:ln>
                          <a:solidFill>
                            <a:srgbClr val="000000"/>
                          </a:solidFill>
                          <a:effectLst/>
                          <a:latin typeface="Calibri" panose="020F0502020204030204" pitchFamily="34" charset="0"/>
                        </a:rPr>
                        <a:t>Material Non Compliance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lvl="0" algn="ctr" defTabSz="914400" rtl="0" eaLnBrk="1" fontAlgn="ctr" latinLnBrk="0" hangingPunct="1"/>
                      <a:r>
                        <a:rPr lang="en-ZA" sz="1100" b="0" i="0" u="none" strike="noStrike" kern="1200" dirty="0">
                          <a:ln>
                            <a:noFill/>
                          </a:ln>
                          <a:solidFill>
                            <a:srgbClr val="000000"/>
                          </a:solidFill>
                          <a:effectLst/>
                          <a:latin typeface="Calibri" panose="020F0502020204030204" pitchFamily="34" charset="0"/>
                          <a:ea typeface="+mn-ea"/>
                          <a:cs typeface="+mn-cs"/>
                        </a:rPr>
                        <a:t>2 Procurement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lvl="0" algn="ctr" defTabSz="914400" rtl="0" eaLnBrk="1" fontAlgn="ctr" latinLnBrk="0" hangingPunct="1"/>
                      <a:r>
                        <a:rPr lang="en-ZA" sz="1100" b="0" i="0" u="none" strike="noStrike" kern="1200" dirty="0">
                          <a:ln>
                            <a:noFill/>
                          </a:ln>
                          <a:solidFill>
                            <a:srgbClr val="000000"/>
                          </a:solidFill>
                          <a:effectLst/>
                          <a:latin typeface="Calibri" panose="020F0502020204030204" pitchFamily="34" charset="0"/>
                          <a:ea typeface="+mn-ea"/>
                          <a:cs typeface="+mn-cs"/>
                        </a:rPr>
                        <a:t>1 Procurement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b"/>
                      <a:r>
                        <a:rPr lang="en-ZA" sz="1100" b="0" i="0" u="none" strike="noStrike" dirty="0">
                          <a:ln>
                            <a:noFill/>
                          </a:ln>
                          <a:solidFill>
                            <a:srgbClr val="000000"/>
                          </a:solidFill>
                          <a:effectLst/>
                          <a:latin typeface="Calibri" panose="020F0502020204030204" pitchFamily="34" charset="0"/>
                        </a:rPr>
                        <a:t>5 Procurement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88636518"/>
                  </a:ext>
                </a:extLst>
              </a:tr>
              <a:tr h="173650">
                <a:tc vMerge="1">
                  <a:txBody>
                    <a:bodyPr/>
                    <a:lstStyle/>
                    <a:p>
                      <a:endParaRPr lang="en-ZA"/>
                    </a:p>
                  </a:txBody>
                  <a:tcPr>
                    <a:lnT w="6350" cap="flat" cmpd="sng" algn="ctr">
                      <a:solidFill>
                        <a:srgbClr val="000000"/>
                      </a:solidFill>
                      <a:prstDash val="solid"/>
                      <a:round/>
                      <a:headEnd type="none" w="med" len="med"/>
                      <a:tailEnd type="none" w="med" len="med"/>
                    </a:lnT>
                  </a:tcPr>
                </a:tc>
                <a:tc rowSpan="2">
                  <a:txBody>
                    <a:bodyPr/>
                    <a:lstStyle/>
                    <a:p>
                      <a:pPr marL="0" lvl="0" algn="ctr" defTabSz="914400" rtl="0" eaLnBrk="1" fontAlgn="ctr" latinLnBrk="0" hangingPunct="1"/>
                      <a:r>
                        <a:rPr lang="en-ZA" sz="1100" b="0" i="0" u="none" strike="noStrike" kern="1200" dirty="0">
                          <a:ln>
                            <a:noFill/>
                          </a:ln>
                          <a:solidFill>
                            <a:srgbClr val="000000"/>
                          </a:solidFill>
                          <a:effectLst/>
                          <a:latin typeface="Calibri" panose="020F0502020204030204" pitchFamily="34" charset="0"/>
                          <a:ea typeface="+mn-ea"/>
                          <a:cs typeface="+mn-cs"/>
                        </a:rPr>
                        <a:t>1 AFS adjustment</a:t>
                      </a:r>
                    </a:p>
                  </a:txBody>
                  <a:tcPr marL="7620" marR="7620" marT="7620"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lvl="0" algn="ctr" defTabSz="914400" rtl="0" eaLnBrk="1" fontAlgn="ctr" latinLnBrk="0" hangingPunct="1"/>
                      <a:r>
                        <a:rPr lang="en-ZA" sz="1100" b="0" i="0" u="none" strike="noStrike" kern="1200" dirty="0">
                          <a:ln>
                            <a:noFill/>
                          </a:ln>
                          <a:solidFill>
                            <a:srgbClr val="000000"/>
                          </a:solidFill>
                          <a:effectLst/>
                          <a:latin typeface="Calibri" panose="020F0502020204030204" pitchFamily="34" charset="0"/>
                          <a:ea typeface="+mn-ea"/>
                          <a:cs typeface="+mn-cs"/>
                        </a:rPr>
                        <a:t>1 Record keeping</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b"/>
                      <a:r>
                        <a:rPr lang="en-ZA" sz="1100" b="0" i="0" u="none" strike="noStrike" dirty="0">
                          <a:ln>
                            <a:noFill/>
                          </a:ln>
                          <a:solidFill>
                            <a:srgbClr val="000000"/>
                          </a:solidFill>
                          <a:effectLst/>
                          <a:latin typeface="Calibri" panose="020F0502020204030204" pitchFamily="34" charset="0"/>
                        </a:rPr>
                        <a:t>1 Record keeping</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2952112"/>
                  </a:ext>
                </a:extLst>
              </a:tr>
              <a:tr h="341607">
                <a:tc vMerge="1">
                  <a:txBody>
                    <a:bodyPr/>
                    <a:lstStyle/>
                    <a:p>
                      <a:endParaRPr lang="en-ZA"/>
                    </a:p>
                  </a:txBody>
                  <a:tcPr>
                    <a:lnT w="6350" cap="flat" cmpd="sng" algn="ctr">
                      <a:solidFill>
                        <a:srgbClr val="000000"/>
                      </a:solidFill>
                      <a:prstDash val="solid"/>
                      <a:round/>
                      <a:headEnd type="none" w="med" len="med"/>
                      <a:tailEnd type="none" w="med" len="med"/>
                    </a:lnT>
                  </a:tcPr>
                </a:tc>
                <a:tc vMerge="1">
                  <a:txBody>
                    <a:bodyPr/>
                    <a:lstStyle/>
                    <a:p>
                      <a:pPr marL="0" algn="ctr" defTabSz="914400" rtl="0" eaLnBrk="1" fontAlgn="ctr" latinLnBrk="0" hangingPunct="1"/>
                      <a:r>
                        <a:rPr lang="en-ZA" sz="1100" b="0" i="0" u="none" strike="noStrike" kern="1200" dirty="0">
                          <a:solidFill>
                            <a:srgbClr val="000000"/>
                          </a:solidFill>
                          <a:effectLst/>
                          <a:latin typeface="Calibri" panose="020F0502020204030204" pitchFamily="34" charset="0"/>
                          <a:ea typeface="+mn-ea"/>
                          <a:cs typeface="+mn-cs"/>
                        </a:rPr>
                        <a:t>1 AFS adjustment</a:t>
                      </a:r>
                    </a:p>
                  </a:txBody>
                  <a:tcPr marL="7620" marR="7620" marT="7620" marB="0" anchor="b">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lvl="0" algn="ctr" defTabSz="914400" rtl="0" eaLnBrk="1" fontAlgn="ctr" latinLnBrk="0" hangingPunct="1"/>
                      <a:r>
                        <a:rPr lang="en-ZA" sz="1100" b="0" i="0" u="none" strike="noStrike" kern="1200" dirty="0">
                          <a:ln>
                            <a:noFill/>
                          </a:ln>
                          <a:solidFill>
                            <a:srgbClr val="000000"/>
                          </a:solidFill>
                          <a:effectLst/>
                          <a:latin typeface="Calibri" panose="020F0502020204030204" pitchFamily="34" charset="0"/>
                          <a:ea typeface="+mn-ea"/>
                          <a:cs typeface="+mn-cs"/>
                        </a:rPr>
                        <a:t>1 AFS adjustment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fontAlgn="b"/>
                      <a:r>
                        <a:rPr lang="en-ZA" sz="1100" b="0" i="0" u="none" strike="noStrike" dirty="0">
                          <a:ln>
                            <a:noFill/>
                          </a:ln>
                          <a:solidFill>
                            <a:srgbClr val="000000"/>
                          </a:solidFill>
                          <a:effectLst/>
                          <a:latin typeface="Calibri" panose="020F0502020204030204" pitchFamily="34" charset="0"/>
                        </a:rPr>
                        <a:t>1 AFS adjustment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3067001"/>
                  </a:ext>
                </a:extLst>
              </a:tr>
            </a:tbl>
          </a:graphicData>
        </a:graphic>
      </p:graphicFrame>
      <p:sp>
        <p:nvSpPr>
          <p:cNvPr id="7" name="Title 1">
            <a:extLst>
              <a:ext uri="{FF2B5EF4-FFF2-40B4-BE49-F238E27FC236}">
                <a16:creationId xmlns:a16="http://schemas.microsoft.com/office/drawing/2014/main" id="{C6962870-AE46-4499-9F5A-E2F8BFC95903}"/>
              </a:ext>
            </a:extLst>
          </p:cNvPr>
          <p:cNvSpPr>
            <a:spLocks noGrp="1"/>
          </p:cNvSpPr>
          <p:nvPr>
            <p:ph type="title"/>
          </p:nvPr>
        </p:nvSpPr>
        <p:spPr>
          <a:xfrm>
            <a:off x="0" y="0"/>
            <a:ext cx="7211144" cy="857250"/>
          </a:xfrm>
        </p:spPr>
        <p:txBody>
          <a:bodyPr>
            <a:normAutofit/>
          </a:bodyPr>
          <a:lstStyle/>
          <a:p>
            <a:r>
              <a:rPr lang="en-ZA" dirty="0">
                <a:solidFill>
                  <a:srgbClr val="0077A0"/>
                </a:solidFill>
              </a:rPr>
              <a:t>AGSA OPINION</a:t>
            </a:r>
            <a:endParaRPr lang="en-ZA" dirty="0"/>
          </a:p>
        </p:txBody>
      </p:sp>
      <p:sp>
        <p:nvSpPr>
          <p:cNvPr id="8" name="Slide Number Placeholder 3">
            <a:extLst>
              <a:ext uri="{FF2B5EF4-FFF2-40B4-BE49-F238E27FC236}">
                <a16:creationId xmlns:a16="http://schemas.microsoft.com/office/drawing/2014/main" id="{FC528AF3-3FB8-454C-8CA1-BFA47BAEAF9D}"/>
              </a:ext>
            </a:extLst>
          </p:cNvPr>
          <p:cNvSpPr txBox="1">
            <a:spLocks/>
          </p:cNvSpPr>
          <p:nvPr/>
        </p:nvSpPr>
        <p:spPr>
          <a:xfrm>
            <a:off x="8748464" y="4876006"/>
            <a:ext cx="341548" cy="4572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A76F7FF0-B3C9-4CE1-A4E6-3504C4009A4E}" type="slidenum">
              <a:rPr lang="en-US" altLang="en-US" sz="1000" smtClean="0"/>
              <a:pPr>
                <a:defRPr/>
              </a:pPr>
              <a:t>28</a:t>
            </a:fld>
            <a:endParaRPr lang="en-US" altLang="en-US" sz="1000" dirty="0"/>
          </a:p>
        </p:txBody>
      </p:sp>
    </p:spTree>
    <p:extLst>
      <p:ext uri="{BB962C8B-B14F-4D97-AF65-F5344CB8AC3E}">
        <p14:creationId xmlns:p14="http://schemas.microsoft.com/office/powerpoint/2010/main" val="30802458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3579862"/>
            <a:ext cx="6480720" cy="1401295"/>
          </a:xfrm>
        </p:spPr>
        <p:txBody>
          <a:bodyPr>
            <a:noAutofit/>
          </a:bodyPr>
          <a:lstStyle/>
          <a:p>
            <a:pPr>
              <a:spcBef>
                <a:spcPts val="0"/>
              </a:spcBef>
              <a:buClr>
                <a:srgbClr val="002060">
                  <a:lumMod val="100000"/>
                </a:srgbClr>
              </a:buClr>
              <a:buSzPct val="100000"/>
            </a:pPr>
            <a:endParaRPr lang="en-US" sz="1200" dirty="0">
              <a:solidFill>
                <a:srgbClr val="575757"/>
              </a:solidFill>
              <a:latin typeface="Trebuchet MS" panose="020B0603020202020204" pitchFamily="34" charset="0"/>
            </a:endParaRPr>
          </a:p>
          <a:p>
            <a:pPr marL="0" indent="0">
              <a:spcBef>
                <a:spcPts val="0"/>
              </a:spcBef>
              <a:buClr>
                <a:srgbClr val="002060">
                  <a:lumMod val="100000"/>
                </a:srgbClr>
              </a:buClr>
              <a:buSzPct val="100000"/>
              <a:buNone/>
            </a:pPr>
            <a:endParaRPr lang="en-ZA" sz="1200" dirty="0">
              <a:solidFill>
                <a:srgbClr val="575757"/>
              </a:solidFill>
              <a:latin typeface="Trebuchet MS" panose="020B0603020202020204" pitchFamily="34" charset="0"/>
            </a:endParaRPr>
          </a:p>
        </p:txBody>
      </p:sp>
      <p:sp>
        <p:nvSpPr>
          <p:cNvPr id="6" name="TextBox 5">
            <a:extLst>
              <a:ext uri="{FF2B5EF4-FFF2-40B4-BE49-F238E27FC236}">
                <a16:creationId xmlns:a16="http://schemas.microsoft.com/office/drawing/2014/main" id="{B5AA6455-0BDB-4977-B8A8-788227426416}"/>
              </a:ext>
            </a:extLst>
          </p:cNvPr>
          <p:cNvSpPr txBox="1"/>
          <p:nvPr/>
        </p:nvSpPr>
        <p:spPr>
          <a:xfrm>
            <a:off x="0" y="2480259"/>
            <a:ext cx="7389532" cy="26548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Progress made</a:t>
            </a: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ZA"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The high balance as at 31 March 2021 related to previously raised Irregular Expenditure not addressed and new transgressions identified</a:t>
            </a: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ZA"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The majority of the new irregular expenditure raised related to the extension of a data contract to ensure service availability during the lockdown period</a:t>
            </a: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ZA"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Since May 2021 National Treasury condoned R5.8 million after following appropriate consequence management processes</a:t>
            </a: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ZA"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The remaining R5.4 million relates to 5 transgressions for which the consequence management process is underway and expected to be finalised before March 2022</a:t>
            </a: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ZA"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The SCM unit has been fully capacitated since July 2021 and standard operating procedures, templates and control environment has been reviewed to ensure the detection and prevention of future transgressions</a:t>
            </a:r>
          </a:p>
        </p:txBody>
      </p:sp>
      <p:graphicFrame>
        <p:nvGraphicFramePr>
          <p:cNvPr id="2" name="Table 1">
            <a:extLst>
              <a:ext uri="{FF2B5EF4-FFF2-40B4-BE49-F238E27FC236}">
                <a16:creationId xmlns:a16="http://schemas.microsoft.com/office/drawing/2014/main" id="{C19C4330-4BB5-4E1C-9030-5C4F5BAE8790}"/>
              </a:ext>
            </a:extLst>
          </p:cNvPr>
          <p:cNvGraphicFramePr>
            <a:graphicFrameLocks noGrp="1"/>
          </p:cNvGraphicFramePr>
          <p:nvPr>
            <p:extLst>
              <p:ext uri="{D42A27DB-BD31-4B8C-83A1-F6EECF244321}">
                <p14:modId xmlns:p14="http://schemas.microsoft.com/office/powerpoint/2010/main" val="624658352"/>
              </p:ext>
            </p:extLst>
          </p:nvPr>
        </p:nvGraphicFramePr>
        <p:xfrm>
          <a:off x="683568" y="671782"/>
          <a:ext cx="6624736" cy="1800200"/>
        </p:xfrm>
        <a:graphic>
          <a:graphicData uri="http://schemas.openxmlformats.org/drawingml/2006/table">
            <a:tbl>
              <a:tblPr/>
              <a:tblGrid>
                <a:gridCol w="4802210">
                  <a:extLst>
                    <a:ext uri="{9D8B030D-6E8A-4147-A177-3AD203B41FA5}">
                      <a16:colId xmlns:a16="http://schemas.microsoft.com/office/drawing/2014/main" val="819744035"/>
                    </a:ext>
                  </a:extLst>
                </a:gridCol>
                <a:gridCol w="896798">
                  <a:extLst>
                    <a:ext uri="{9D8B030D-6E8A-4147-A177-3AD203B41FA5}">
                      <a16:colId xmlns:a16="http://schemas.microsoft.com/office/drawing/2014/main" val="2759552069"/>
                    </a:ext>
                  </a:extLst>
                </a:gridCol>
                <a:gridCol w="925728">
                  <a:extLst>
                    <a:ext uri="{9D8B030D-6E8A-4147-A177-3AD203B41FA5}">
                      <a16:colId xmlns:a16="http://schemas.microsoft.com/office/drawing/2014/main" val="258714366"/>
                    </a:ext>
                  </a:extLst>
                </a:gridCol>
              </a:tblGrid>
              <a:tr h="230795">
                <a:tc>
                  <a:txBody>
                    <a:bodyPr/>
                    <a:lstStyle/>
                    <a:p>
                      <a:pPr algn="l" fontAlgn="b"/>
                      <a:r>
                        <a:rPr lang="en-ZA" sz="1100" b="1" i="0" u="none" strike="noStrike">
                          <a:solidFill>
                            <a:srgbClr val="000000"/>
                          </a:solidFill>
                          <a:effectLst/>
                          <a:latin typeface="Calibri" panose="020F0502020204030204" pitchFamily="34" charset="0"/>
                        </a:rPr>
                        <a:t>Irregular Expenditure - 2021/22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ZA" sz="1100" b="1" i="0" u="none" strike="noStrike">
                          <a:solidFill>
                            <a:srgbClr val="000000"/>
                          </a:solidFill>
                          <a:effectLst/>
                          <a:latin typeface="Calibri" panose="020F0502020204030204" pitchFamily="34" charset="0"/>
                        </a:rPr>
                        <a:t>30-Oct-21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ZA" sz="1100" b="1" i="0" u="none" strike="noStrike">
                          <a:solidFill>
                            <a:srgbClr val="000000"/>
                          </a:solidFill>
                          <a:effectLst/>
                          <a:latin typeface="Calibri" panose="020F0502020204030204" pitchFamily="34" charset="0"/>
                        </a:rPr>
                        <a:t>31-Mar-21</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2560201"/>
                  </a:ext>
                </a:extLst>
              </a:tr>
              <a:tr h="221563">
                <a:tc>
                  <a:txBody>
                    <a:bodyPr/>
                    <a:lstStyle/>
                    <a:p>
                      <a:pPr algn="l" fontAlgn="b"/>
                      <a:r>
                        <a:rPr lang="en-ZA" sz="1100" b="0" i="0" u="none" strike="noStrike">
                          <a:solidFill>
                            <a:srgbClr val="000000"/>
                          </a:solidFill>
                          <a:effectLst/>
                          <a:latin typeface="Calibri" panose="020F0502020204030204" pitchFamily="34" charset="0"/>
                        </a:rPr>
                        <a:t>Opening Balance</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Calibri" panose="020F0502020204030204" pitchFamily="34" charset="0"/>
                        </a:rPr>
                        <a:t>   10 369 881 </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Calibri" panose="020F0502020204030204" pitchFamily="34" charset="0"/>
                        </a:rPr>
                        <a:t>      5 038 900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9790733"/>
                  </a:ext>
                </a:extLst>
              </a:tr>
              <a:tr h="221563">
                <a:tc>
                  <a:txBody>
                    <a:bodyPr/>
                    <a:lstStyle/>
                    <a:p>
                      <a:pPr algn="l" fontAlgn="b"/>
                      <a:r>
                        <a:rPr lang="en-ZA" sz="1100" b="0" i="0" u="none" strike="noStrike">
                          <a:solidFill>
                            <a:srgbClr val="000000"/>
                          </a:solidFill>
                          <a:effectLst/>
                          <a:latin typeface="Calibri" panose="020F0502020204030204" pitchFamily="34" charset="0"/>
                        </a:rPr>
                        <a:t>Add: FW - Current Year</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Calibri" panose="020F0502020204030204" pitchFamily="34" charset="0"/>
                        </a:rPr>
                        <a:t> </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Calibri" panose="020F0502020204030204" pitchFamily="34" charset="0"/>
                        </a:rPr>
                        <a:t>      6 268 808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4975683"/>
                  </a:ext>
                </a:extLst>
              </a:tr>
              <a:tr h="221563">
                <a:tc>
                  <a:txBody>
                    <a:bodyPr/>
                    <a:lstStyle/>
                    <a:p>
                      <a:pPr algn="l" fontAlgn="b"/>
                      <a:r>
                        <a:rPr lang="en-ZA" sz="1100" b="0" i="0" u="none" strike="noStrike">
                          <a:solidFill>
                            <a:srgbClr val="000000"/>
                          </a:solidFill>
                          <a:effectLst/>
                          <a:latin typeface="Calibri" panose="020F0502020204030204" pitchFamily="34" charset="0"/>
                        </a:rPr>
                        <a:t>Add: FW - Previous Year</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Calibri" panose="020F0502020204030204" pitchFamily="34" charset="0"/>
                        </a:rPr>
                        <a:t>                     - </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Calibri" panose="020F0502020204030204" pitchFamily="34" charset="0"/>
                        </a:rPr>
                        <a:t>                      -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1651636"/>
                  </a:ext>
                </a:extLst>
              </a:tr>
              <a:tr h="221563">
                <a:tc>
                  <a:txBody>
                    <a:bodyPr/>
                    <a:lstStyle/>
                    <a:p>
                      <a:pPr algn="l" fontAlgn="b"/>
                      <a:r>
                        <a:rPr lang="en-ZA" sz="1100" b="0" i="0" u="none" strike="noStrike">
                          <a:solidFill>
                            <a:srgbClr val="000000"/>
                          </a:solidFill>
                          <a:effectLst/>
                          <a:latin typeface="Calibri" panose="020F0502020204030204" pitchFamily="34" charset="0"/>
                        </a:rPr>
                        <a:t>Less: Amounts Condoned/Removed</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Calibri" panose="020F0502020204030204" pitchFamily="34" charset="0"/>
                        </a:rPr>
                        <a:t>-    4 902 752 </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Calibri" panose="020F0502020204030204" pitchFamily="34" charset="0"/>
                        </a:rPr>
                        <a:t>-       931 493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5759115"/>
                  </a:ext>
                </a:extLst>
              </a:tr>
              <a:tr h="221563">
                <a:tc>
                  <a:txBody>
                    <a:bodyPr/>
                    <a:lstStyle/>
                    <a:p>
                      <a:pPr algn="l" fontAlgn="b"/>
                      <a:r>
                        <a:rPr lang="en-ZA" sz="1100" b="0" i="0" u="none" strike="noStrike">
                          <a:solidFill>
                            <a:srgbClr val="000000"/>
                          </a:solidFill>
                          <a:effectLst/>
                          <a:latin typeface="Calibri" panose="020F0502020204030204" pitchFamily="34" charset="0"/>
                        </a:rPr>
                        <a:t>Less: Amounts Recovered</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Calibri" panose="020F0502020204030204" pitchFamily="34" charset="0"/>
                        </a:rPr>
                        <a:t>-         12 750 </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Calibri" panose="020F0502020204030204" pitchFamily="34" charset="0"/>
                        </a:rPr>
                        <a:t>                      -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84754214"/>
                  </a:ext>
                </a:extLst>
              </a:tr>
              <a:tr h="230795">
                <a:tc>
                  <a:txBody>
                    <a:bodyPr/>
                    <a:lstStyle/>
                    <a:p>
                      <a:pPr algn="l" fontAlgn="b"/>
                      <a:r>
                        <a:rPr lang="en-ZA" sz="1100" b="0" i="0" u="none" strike="noStrike">
                          <a:solidFill>
                            <a:srgbClr val="000000"/>
                          </a:solidFill>
                          <a:effectLst/>
                          <a:latin typeface="Calibri" panose="020F0502020204030204" pitchFamily="34" charset="0"/>
                        </a:rPr>
                        <a:t>Less: Amounts incorrectly Classified</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Calibri" panose="020F0502020204030204" pitchFamily="34" charset="0"/>
                        </a:rPr>
                        <a:t> </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Calibri" panose="020F0502020204030204" pitchFamily="34" charset="0"/>
                        </a:rPr>
                        <a:t>-            6 335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0458343"/>
                  </a:ext>
                </a:extLst>
              </a:tr>
              <a:tr h="230795">
                <a:tc>
                  <a:txBody>
                    <a:bodyPr/>
                    <a:lstStyle/>
                    <a:p>
                      <a:pPr algn="l" fontAlgn="b"/>
                      <a:r>
                        <a:rPr lang="en-ZA" sz="1100" b="0" i="0" u="none" strike="noStrike">
                          <a:solidFill>
                            <a:srgbClr val="000000"/>
                          </a:solidFill>
                          <a:effectLst/>
                          <a:latin typeface="Calibri" panose="020F0502020204030204" pitchFamily="34" charset="0"/>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ZA" sz="1100" b="1" i="0" u="none" strike="noStrike">
                          <a:solidFill>
                            <a:srgbClr val="000000"/>
                          </a:solidFill>
                          <a:effectLst/>
                          <a:latin typeface="Calibri" panose="020F0502020204030204" pitchFamily="34" charset="0"/>
                        </a:rPr>
                        <a:t>     5 454 379 </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ZA" sz="1100" b="1" i="0" u="none" strike="noStrike" dirty="0">
                          <a:solidFill>
                            <a:srgbClr val="000000"/>
                          </a:solidFill>
                          <a:effectLst/>
                          <a:latin typeface="Calibri" panose="020F0502020204030204" pitchFamily="34" charset="0"/>
                        </a:rPr>
                        <a:t>   10 369 881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0911246"/>
                  </a:ext>
                </a:extLst>
              </a:tr>
            </a:tbl>
          </a:graphicData>
        </a:graphic>
      </p:graphicFrame>
      <p:sp>
        <p:nvSpPr>
          <p:cNvPr id="5" name="Title 1">
            <a:extLst>
              <a:ext uri="{FF2B5EF4-FFF2-40B4-BE49-F238E27FC236}">
                <a16:creationId xmlns:a16="http://schemas.microsoft.com/office/drawing/2014/main" id="{4FEC4E70-1D71-48AE-8F21-C99F3060B8DE}"/>
              </a:ext>
            </a:extLst>
          </p:cNvPr>
          <p:cNvSpPr>
            <a:spLocks noGrp="1"/>
          </p:cNvSpPr>
          <p:nvPr>
            <p:ph type="title"/>
          </p:nvPr>
        </p:nvSpPr>
        <p:spPr>
          <a:xfrm>
            <a:off x="0" y="0"/>
            <a:ext cx="7211144" cy="857250"/>
          </a:xfrm>
        </p:spPr>
        <p:txBody>
          <a:bodyPr>
            <a:normAutofit/>
          </a:bodyPr>
          <a:lstStyle/>
          <a:p>
            <a:r>
              <a:rPr lang="en-ZA" dirty="0">
                <a:solidFill>
                  <a:srgbClr val="0077A0"/>
                </a:solidFill>
              </a:rPr>
              <a:t>IRREGULAR EXPENDITURE</a:t>
            </a:r>
            <a:endParaRPr lang="en-ZA" dirty="0"/>
          </a:p>
        </p:txBody>
      </p:sp>
      <p:sp>
        <p:nvSpPr>
          <p:cNvPr id="7" name="Slide Number Placeholder 3">
            <a:extLst>
              <a:ext uri="{FF2B5EF4-FFF2-40B4-BE49-F238E27FC236}">
                <a16:creationId xmlns:a16="http://schemas.microsoft.com/office/drawing/2014/main" id="{3DFB56C9-A59F-4326-8AF4-4204B297D091}"/>
              </a:ext>
            </a:extLst>
          </p:cNvPr>
          <p:cNvSpPr txBox="1">
            <a:spLocks/>
          </p:cNvSpPr>
          <p:nvPr/>
        </p:nvSpPr>
        <p:spPr>
          <a:xfrm>
            <a:off x="8748464" y="4876006"/>
            <a:ext cx="341548" cy="4572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A76F7FF0-B3C9-4CE1-A4E6-3504C4009A4E}" type="slidenum">
              <a:rPr lang="en-US" altLang="en-US" sz="1000" smtClean="0"/>
              <a:pPr>
                <a:defRPr/>
              </a:pPr>
              <a:t>29</a:t>
            </a:fld>
            <a:endParaRPr lang="en-US" altLang="en-US" sz="1000" dirty="0"/>
          </a:p>
        </p:txBody>
      </p:sp>
    </p:spTree>
    <p:extLst>
      <p:ext uri="{BB962C8B-B14F-4D97-AF65-F5344CB8AC3E}">
        <p14:creationId xmlns:p14="http://schemas.microsoft.com/office/powerpoint/2010/main" val="2741498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496"/>
            <a:ext cx="7211144" cy="857250"/>
          </a:xfrm>
        </p:spPr>
        <p:txBody>
          <a:bodyPr/>
          <a:lstStyle/>
          <a:p>
            <a:r>
              <a:rPr lang="en-GB" dirty="0">
                <a:solidFill>
                  <a:srgbClr val="0077A0"/>
                </a:solidFill>
              </a:rPr>
              <a:t>EXECUTIVE SUMMARY</a:t>
            </a:r>
          </a:p>
        </p:txBody>
      </p:sp>
      <p:sp>
        <p:nvSpPr>
          <p:cNvPr id="3" name="Content Placeholder 2"/>
          <p:cNvSpPr>
            <a:spLocks noGrp="1"/>
          </p:cNvSpPr>
          <p:nvPr>
            <p:ph idx="1"/>
          </p:nvPr>
        </p:nvSpPr>
        <p:spPr>
          <a:xfrm>
            <a:off x="107503" y="925669"/>
            <a:ext cx="7488833" cy="4217831"/>
          </a:xfrm>
        </p:spPr>
        <p:txBody>
          <a:bodyPr>
            <a:noAutofit/>
          </a:bodyPr>
          <a:lstStyle/>
          <a:p>
            <a:r>
              <a:rPr lang="en-GB" sz="1600" dirty="0">
                <a:latin typeface="Calibri" panose="020F0502020204030204" pitchFamily="34" charset="0"/>
                <a:ea typeface="MS Gothic" panose="020B0609070205080204" pitchFamily="49" charset="-128"/>
                <a:cs typeface="Times New Roman" panose="02020603050405020304" pitchFamily="18" charset="0"/>
              </a:rPr>
              <a:t>The focus for the 2020/21 financial year was on </a:t>
            </a:r>
            <a:r>
              <a:rPr lang="en-GB" sz="1600" b="1" dirty="0">
                <a:latin typeface="Calibri" panose="020F0502020204030204" pitchFamily="34" charset="0"/>
                <a:ea typeface="MS Gothic" panose="020B0609070205080204" pitchFamily="49" charset="-128"/>
                <a:cs typeface="Times New Roman" panose="02020603050405020304" pitchFamily="18" charset="0"/>
              </a:rPr>
              <a:t>strengthening </a:t>
            </a:r>
            <a:r>
              <a:rPr kumimoji="0" lang="en-ZA" sz="1600" b="1" i="0" u="none" strike="noStrike" kern="1200" cap="none" spc="0" normalizeH="0" baseline="0" noProof="0" dirty="0">
                <a:ln>
                  <a:noFill/>
                </a:ln>
                <a:solidFill>
                  <a:prstClr val="black"/>
                </a:solidFill>
                <a:effectLst/>
                <a:uLnTx/>
                <a:uFillTx/>
                <a:latin typeface="Calibri" panose="020F0502020204030204"/>
              </a:rPr>
              <a:t>the executive and senior management team and their supporting </a:t>
            </a:r>
            <a:r>
              <a:rPr kumimoji="0" lang="en-ZA" sz="1600" b="0" i="0" u="none" strike="noStrike" kern="1200" cap="none" spc="0" normalizeH="0" baseline="0" noProof="0" dirty="0">
                <a:ln>
                  <a:noFill/>
                </a:ln>
                <a:solidFill>
                  <a:prstClr val="black"/>
                </a:solidFill>
                <a:effectLst/>
                <a:uLnTx/>
                <a:uFillTx/>
                <a:latin typeface="Calibri" panose="020F0502020204030204"/>
                <a:ea typeface="+mn-ea"/>
                <a:cs typeface="+mn-cs"/>
              </a:rPr>
              <a:t>departments. </a:t>
            </a:r>
          </a:p>
          <a:p>
            <a:pPr lvl="1"/>
            <a:r>
              <a:rPr kumimoji="0" lang="en-ZA" sz="1400" b="0" i="0" u="none" strike="noStrike" kern="1200" cap="none" spc="0" normalizeH="0" baseline="0" noProof="0" dirty="0">
                <a:ln>
                  <a:noFill/>
                </a:ln>
                <a:solidFill>
                  <a:prstClr val="black"/>
                </a:solidFill>
                <a:effectLst/>
                <a:uLnTx/>
                <a:uFillTx/>
                <a:latin typeface="Calibri" panose="020F0502020204030204"/>
                <a:ea typeface="+mn-ea"/>
                <a:cs typeface="+mn-cs"/>
              </a:rPr>
              <a:t>Embarked on </a:t>
            </a:r>
            <a:r>
              <a:rPr kumimoji="0" lang="en-ZA" sz="1400" i="0" u="none" strike="noStrike" kern="1200" cap="none" spc="0" normalizeH="0" baseline="0" noProof="0" dirty="0">
                <a:ln>
                  <a:noFill/>
                </a:ln>
                <a:solidFill>
                  <a:prstClr val="black"/>
                </a:solidFill>
                <a:effectLst/>
                <a:uLnTx/>
                <a:uFillTx/>
                <a:latin typeface="Calibri" panose="020F0502020204030204"/>
                <a:ea typeface="+mn-ea"/>
                <a:cs typeface="+mn-cs"/>
              </a:rPr>
              <a:t>journey towards improved performance culture </a:t>
            </a:r>
            <a:r>
              <a:rPr kumimoji="0" lang="en-ZA" sz="1400" b="0" i="0" u="none" strike="noStrike" kern="1200" cap="none" spc="0" normalizeH="0" baseline="0" noProof="0" dirty="0">
                <a:ln>
                  <a:noFill/>
                </a:ln>
                <a:solidFill>
                  <a:prstClr val="black"/>
                </a:solidFill>
                <a:effectLst/>
                <a:uLnTx/>
                <a:uFillTx/>
                <a:latin typeface="Calibri" panose="020F0502020204030204"/>
                <a:ea typeface="+mn-ea"/>
                <a:cs typeface="+mn-cs"/>
              </a:rPr>
              <a:t>to enable innovation and improve access to quality medical products in the country.</a:t>
            </a:r>
          </a:p>
          <a:p>
            <a:r>
              <a:rPr lang="en-ZA" sz="1600" dirty="0">
                <a:solidFill>
                  <a:prstClr val="black"/>
                </a:solidFill>
                <a:latin typeface="Calibri" panose="020F0502020204030204"/>
              </a:rPr>
              <a:t>As SAHPRA was at the heart of the South African national response strategy to the COVID-19 pandemic, it was required to address new and urgent issues outside its usual scope of work.</a:t>
            </a:r>
          </a:p>
          <a:p>
            <a:pPr lvl="1"/>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This included the </a:t>
            </a:r>
            <a:r>
              <a:rPr kumimoji="0" lang="en-US" sz="1400" b="1" i="0" u="none" strike="noStrike" kern="1200" cap="none" spc="0" normalizeH="0" baseline="0" noProof="0" dirty="0">
                <a:ln>
                  <a:noFill/>
                </a:ln>
                <a:solidFill>
                  <a:prstClr val="black"/>
                </a:solidFill>
                <a:effectLst/>
                <a:uLnTx/>
                <a:uFillTx/>
                <a:latin typeface="Calibri" panose="020F0502020204030204"/>
                <a:ea typeface="+mn-ea"/>
                <a:cs typeface="+mn-cs"/>
              </a:rPr>
              <a:t>urgent approval of laboratory and point of care SARS-CoV-2 diagnostic tests</a:t>
            </a: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 approval of locally manufactured ventilators and approval of the hospital end of personal protective equipment.</a:t>
            </a:r>
            <a:endParaRPr lang="en-GB" sz="1400" dirty="0">
              <a:latin typeface="Calibri" panose="020F0502020204030204" pitchFamily="34" charset="0"/>
              <a:ea typeface="MS Gothic" panose="020B0609070205080204" pitchFamily="49" charset="-128"/>
              <a:cs typeface="Times New Roman" panose="02020603050405020304" pitchFamily="18" charset="0"/>
            </a:endParaRPr>
          </a:p>
          <a:p>
            <a:r>
              <a:rPr lang="en-US" sz="1600" dirty="0" smtClean="0"/>
              <a:t>In response </a:t>
            </a:r>
            <a:r>
              <a:rPr lang="en-US" sz="1600" dirty="0"/>
              <a:t>to the pandemic and due to strong partnership </a:t>
            </a:r>
            <a:r>
              <a:rPr lang="en-ZA" sz="1600" dirty="0"/>
              <a:t>with other regulators, </a:t>
            </a:r>
            <a:r>
              <a:rPr lang="en-US" sz="1600" dirty="0"/>
              <a:t>SAHPRA was able to </a:t>
            </a:r>
            <a:r>
              <a:rPr lang="en-US" sz="1600" b="1" dirty="0" smtClean="0"/>
              <a:t>reduce timeframes for vaccine authorization from 20 months </a:t>
            </a:r>
            <a:r>
              <a:rPr lang="en-US" sz="1600" b="1" dirty="0"/>
              <a:t>to </a:t>
            </a:r>
            <a:r>
              <a:rPr lang="en-US" sz="1600" b="1" dirty="0" smtClean="0"/>
              <a:t>3 months</a:t>
            </a:r>
            <a:endParaRPr lang="en-GB" sz="1400" b="1" dirty="0">
              <a:ea typeface="MS Gothic" panose="020B0609070205080204" pitchFamily="49" charset="-128"/>
              <a:cs typeface="Times New Roman" panose="02020603050405020304" pitchFamily="18" charset="0"/>
            </a:endParaRPr>
          </a:p>
          <a:p>
            <a:r>
              <a:rPr lang="en-GB" sz="1600" dirty="0" smtClean="0">
                <a:ea typeface="MS Gothic" panose="020B0609070205080204" pitchFamily="49" charset="-128"/>
                <a:cs typeface="Times New Roman" panose="02020603050405020304" pitchFamily="18" charset="0"/>
              </a:rPr>
              <a:t>The Board’s term was extended to September 2021, providing stability to the authority</a:t>
            </a:r>
            <a:endParaRPr lang="en-GB" sz="1600" dirty="0">
              <a:ea typeface="MS Gothic" panose="020B0609070205080204" pitchFamily="49" charset="-128"/>
              <a:cs typeface="Times New Roman" panose="02020603050405020304" pitchFamily="18" charset="0"/>
            </a:endParaRPr>
          </a:p>
        </p:txBody>
      </p:sp>
      <p:sp>
        <p:nvSpPr>
          <p:cNvPr id="14" name="Content Placeholder 2">
            <a:extLst>
              <a:ext uri="{FF2B5EF4-FFF2-40B4-BE49-F238E27FC236}">
                <a16:creationId xmlns:a16="http://schemas.microsoft.com/office/drawing/2014/main" id="{D2758501-030E-403C-951D-29C3298C67B0}"/>
              </a:ext>
            </a:extLst>
          </p:cNvPr>
          <p:cNvSpPr txBox="1">
            <a:spLocks/>
          </p:cNvSpPr>
          <p:nvPr/>
        </p:nvSpPr>
        <p:spPr>
          <a:xfrm>
            <a:off x="323595" y="2787774"/>
            <a:ext cx="7211144" cy="179009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sz="1100" dirty="0"/>
          </a:p>
        </p:txBody>
      </p:sp>
      <p:sp>
        <p:nvSpPr>
          <p:cNvPr id="4" name="Slide Number Placeholder 3">
            <a:extLst>
              <a:ext uri="{FF2B5EF4-FFF2-40B4-BE49-F238E27FC236}">
                <a16:creationId xmlns:a16="http://schemas.microsoft.com/office/drawing/2014/main" id="{A68CF7CD-A788-45B1-BA1A-01DD04606490}"/>
              </a:ext>
            </a:extLst>
          </p:cNvPr>
          <p:cNvSpPr txBox="1">
            <a:spLocks/>
          </p:cNvSpPr>
          <p:nvPr/>
        </p:nvSpPr>
        <p:spPr>
          <a:xfrm>
            <a:off x="8838964" y="4876006"/>
            <a:ext cx="251048" cy="4572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A76F7FF0-B3C9-4CE1-A4E6-3504C4009A4E}" type="slidenum">
              <a:rPr lang="en-US" altLang="en-US" sz="1000" smtClean="0"/>
              <a:pPr>
                <a:defRPr/>
              </a:pPr>
              <a:t>3</a:t>
            </a:fld>
            <a:endParaRPr lang="en-US" altLang="en-US" sz="1000" dirty="0"/>
          </a:p>
        </p:txBody>
      </p:sp>
    </p:spTree>
    <p:extLst>
      <p:ext uri="{BB962C8B-B14F-4D97-AF65-F5344CB8AC3E}">
        <p14:creationId xmlns:p14="http://schemas.microsoft.com/office/powerpoint/2010/main" val="39191857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2">
            <a:lumMod val="85000"/>
          </a:schemeClr>
        </a:solid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EAE4E6C7-9F5C-417A-AA49-D698410746D5}"/>
              </a:ext>
            </a:extLst>
          </p:cNvPr>
          <p:cNvSpPr txBox="1"/>
          <p:nvPr/>
        </p:nvSpPr>
        <p:spPr>
          <a:xfrm>
            <a:off x="251520" y="3579862"/>
            <a:ext cx="6984776" cy="1477328"/>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rPr>
              <a:t>Decrease in Government Grant from FY 2019/20 to FY 2020/21 is due to R56 million grant allocation to Backlog Project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rPr>
              <a:t>Increase of fee income from R54.2 million (2019/20) to R101.7 million (2020/21) due to new fees gazette in December 2020</a:t>
            </a:r>
          </a:p>
        </p:txBody>
      </p:sp>
      <p:graphicFrame>
        <p:nvGraphicFramePr>
          <p:cNvPr id="7" name="Content Placeholder 6">
            <a:extLst>
              <a:ext uri="{FF2B5EF4-FFF2-40B4-BE49-F238E27FC236}">
                <a16:creationId xmlns:a16="http://schemas.microsoft.com/office/drawing/2014/main" id="{81504AA3-63EF-4673-975C-904F223E7B03}"/>
              </a:ext>
            </a:extLst>
          </p:cNvPr>
          <p:cNvGraphicFramePr>
            <a:graphicFrameLocks noGrp="1"/>
          </p:cNvGraphicFramePr>
          <p:nvPr>
            <p:ph idx="1"/>
            <p:extLst>
              <p:ext uri="{D42A27DB-BD31-4B8C-83A1-F6EECF244321}">
                <p14:modId xmlns:p14="http://schemas.microsoft.com/office/powerpoint/2010/main" val="2553156447"/>
              </p:ext>
            </p:extLst>
          </p:nvPr>
        </p:nvGraphicFramePr>
        <p:xfrm>
          <a:off x="323528" y="771550"/>
          <a:ext cx="6984777" cy="2740472"/>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1">
            <a:extLst>
              <a:ext uri="{FF2B5EF4-FFF2-40B4-BE49-F238E27FC236}">
                <a16:creationId xmlns:a16="http://schemas.microsoft.com/office/drawing/2014/main" id="{86BEDDF2-1C88-4D0C-B97B-4113C363B87D}"/>
              </a:ext>
            </a:extLst>
          </p:cNvPr>
          <p:cNvSpPr>
            <a:spLocks noGrp="1"/>
          </p:cNvSpPr>
          <p:nvPr>
            <p:ph type="title"/>
          </p:nvPr>
        </p:nvSpPr>
        <p:spPr>
          <a:xfrm>
            <a:off x="0" y="0"/>
            <a:ext cx="7211144" cy="857250"/>
          </a:xfrm>
        </p:spPr>
        <p:txBody>
          <a:bodyPr>
            <a:normAutofit/>
          </a:bodyPr>
          <a:lstStyle/>
          <a:p>
            <a:r>
              <a:rPr lang="en-ZA" dirty="0">
                <a:solidFill>
                  <a:srgbClr val="0077A0"/>
                </a:solidFill>
              </a:rPr>
              <a:t>FINANCE</a:t>
            </a:r>
            <a:endParaRPr lang="en-ZA" dirty="0"/>
          </a:p>
        </p:txBody>
      </p:sp>
      <p:sp>
        <p:nvSpPr>
          <p:cNvPr id="5" name="Slide Number Placeholder 3">
            <a:extLst>
              <a:ext uri="{FF2B5EF4-FFF2-40B4-BE49-F238E27FC236}">
                <a16:creationId xmlns:a16="http://schemas.microsoft.com/office/drawing/2014/main" id="{6AB41204-75D1-4799-A7D4-1B57F87E6D81}"/>
              </a:ext>
            </a:extLst>
          </p:cNvPr>
          <p:cNvSpPr txBox="1">
            <a:spLocks/>
          </p:cNvSpPr>
          <p:nvPr/>
        </p:nvSpPr>
        <p:spPr>
          <a:xfrm>
            <a:off x="8748464" y="4876006"/>
            <a:ext cx="341548" cy="4572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A76F7FF0-B3C9-4CE1-A4E6-3504C4009A4E}" type="slidenum">
              <a:rPr lang="en-US" altLang="en-US" sz="1000" smtClean="0"/>
              <a:pPr>
                <a:defRPr/>
              </a:pPr>
              <a:t>30</a:t>
            </a:fld>
            <a:endParaRPr lang="en-US" altLang="en-US" sz="1000" dirty="0"/>
          </a:p>
        </p:txBody>
      </p:sp>
    </p:spTree>
    <p:extLst>
      <p:ext uri="{BB962C8B-B14F-4D97-AF65-F5344CB8AC3E}">
        <p14:creationId xmlns:p14="http://schemas.microsoft.com/office/powerpoint/2010/main" val="24528357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86400" lvl="1" indent="0">
              <a:spcBef>
                <a:spcPts val="0"/>
              </a:spcBef>
              <a:buClr>
                <a:srgbClr val="48699B">
                  <a:lumMod val="100000"/>
                </a:srgbClr>
              </a:buClr>
              <a:buSzPct val="100000"/>
              <a:buNone/>
            </a:pPr>
            <a:endParaRPr lang="en-GB" sz="1200" dirty="0">
              <a:solidFill>
                <a:srgbClr val="575757">
                  <a:lumMod val="100000"/>
                </a:srgbClr>
              </a:solidFill>
            </a:endParaRPr>
          </a:p>
          <a:p>
            <a:pPr marL="259200" lvl="1" indent="-172800">
              <a:spcBef>
                <a:spcPts val="0"/>
              </a:spcBef>
              <a:buClr>
                <a:srgbClr val="48699B">
                  <a:lumMod val="100000"/>
                </a:srgbClr>
              </a:buClr>
              <a:buSzPct val="100000"/>
              <a:buFont typeface="Trebuchet MS" panose="020B0603020202020204" pitchFamily="34" charset="0"/>
              <a:buChar char="•"/>
            </a:pPr>
            <a:endParaRPr lang="en-GB" sz="1200" dirty="0">
              <a:solidFill>
                <a:srgbClr val="575757">
                  <a:lumMod val="100000"/>
                </a:srgbClr>
              </a:solidFill>
              <a:latin typeface="Trebuchet MS" panose="020B0603020202020204" pitchFamily="34" charset="0"/>
            </a:endParaRPr>
          </a:p>
          <a:p>
            <a:pPr>
              <a:buClr>
                <a:srgbClr val="48699B">
                  <a:lumMod val="100000"/>
                </a:srgbClr>
              </a:buClr>
              <a:buSzPct val="100000"/>
            </a:pPr>
            <a:endParaRPr lang="en-ZA" sz="1400" dirty="0">
              <a:solidFill>
                <a:srgbClr val="575757"/>
              </a:solidFill>
              <a:latin typeface="Trebuchet MS" panose="020B0603020202020204" pitchFamily="34" charset="0"/>
            </a:endParaRPr>
          </a:p>
          <a:p>
            <a:endParaRPr lang="en-ZA" dirty="0"/>
          </a:p>
        </p:txBody>
      </p:sp>
      <p:sp>
        <p:nvSpPr>
          <p:cNvPr id="5" name="TextBox 4">
            <a:extLst>
              <a:ext uri="{FF2B5EF4-FFF2-40B4-BE49-F238E27FC236}">
                <a16:creationId xmlns:a16="http://schemas.microsoft.com/office/drawing/2014/main" id="{95F844A9-1359-4951-B864-A7274CCA4957}"/>
              </a:ext>
            </a:extLst>
          </p:cNvPr>
          <p:cNvSpPr txBox="1"/>
          <p:nvPr/>
        </p:nvSpPr>
        <p:spPr>
          <a:xfrm>
            <a:off x="755576" y="3867894"/>
            <a:ext cx="6624736" cy="1446550"/>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Calibri" panose="020F0502020204030204"/>
                <a:ea typeface="+mn-ea"/>
                <a:cs typeface="+mn-cs"/>
              </a:rPr>
              <a:t>Overall significant increase of fee income from R51 million (2018/19) to R102 million (2020/21) due to the new fees gazette published in December 2020</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Calibri" panose="020F0502020204030204"/>
                <a:ea typeface="+mn-ea"/>
                <a:cs typeface="+mn-cs"/>
              </a:rPr>
              <a:t>Registration fees for 2020/21 was the main contributor of the increase relating to the new fees issued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7B7A7B"/>
              </a:solidFill>
              <a:effectLst/>
              <a:uLnTx/>
              <a:uFillTx/>
              <a:latin typeface="Calibri" panose="020F0502020204030204"/>
              <a:ea typeface="+mn-ea"/>
              <a:cs typeface="+mn-cs"/>
            </a:endParaRPr>
          </a:p>
        </p:txBody>
      </p:sp>
      <p:graphicFrame>
        <p:nvGraphicFramePr>
          <p:cNvPr id="6" name="Chart 5">
            <a:extLst>
              <a:ext uri="{FF2B5EF4-FFF2-40B4-BE49-F238E27FC236}">
                <a16:creationId xmlns:a16="http://schemas.microsoft.com/office/drawing/2014/main" id="{0308D62F-30CA-48B2-BB93-D8F564BF9DB4}"/>
              </a:ext>
            </a:extLst>
          </p:cNvPr>
          <p:cNvGraphicFramePr>
            <a:graphicFrameLocks/>
          </p:cNvGraphicFramePr>
          <p:nvPr/>
        </p:nvGraphicFramePr>
        <p:xfrm>
          <a:off x="755576" y="339501"/>
          <a:ext cx="6912768" cy="3312369"/>
        </p:xfrm>
        <a:graphic>
          <a:graphicData uri="http://schemas.openxmlformats.org/drawingml/2006/chart">
            <c:chart xmlns:c="http://schemas.openxmlformats.org/drawingml/2006/chart" xmlns:r="http://schemas.openxmlformats.org/officeDocument/2006/relationships" r:id="rId2"/>
          </a:graphicData>
        </a:graphic>
      </p:graphicFrame>
      <p:sp>
        <p:nvSpPr>
          <p:cNvPr id="7" name="Slide Number Placeholder 3">
            <a:extLst>
              <a:ext uri="{FF2B5EF4-FFF2-40B4-BE49-F238E27FC236}">
                <a16:creationId xmlns:a16="http://schemas.microsoft.com/office/drawing/2014/main" id="{6BFEAA1C-4420-4A97-BA67-48F6633C51AC}"/>
              </a:ext>
            </a:extLst>
          </p:cNvPr>
          <p:cNvSpPr txBox="1">
            <a:spLocks/>
          </p:cNvSpPr>
          <p:nvPr/>
        </p:nvSpPr>
        <p:spPr>
          <a:xfrm>
            <a:off x="8748464" y="4876006"/>
            <a:ext cx="341548" cy="4572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A76F7FF0-B3C9-4CE1-A4E6-3504C4009A4E}" type="slidenum">
              <a:rPr lang="en-US" altLang="en-US" sz="1000" smtClean="0"/>
              <a:pPr>
                <a:defRPr/>
              </a:pPr>
              <a:t>31</a:t>
            </a:fld>
            <a:endParaRPr lang="en-US" altLang="en-US" sz="1000" dirty="0"/>
          </a:p>
        </p:txBody>
      </p:sp>
    </p:spTree>
    <p:extLst>
      <p:ext uri="{BB962C8B-B14F-4D97-AF65-F5344CB8AC3E}">
        <p14:creationId xmlns:p14="http://schemas.microsoft.com/office/powerpoint/2010/main" val="82215378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69903" y="3291830"/>
            <a:ext cx="6868090" cy="1656184"/>
          </a:xfrm>
        </p:spPr>
        <p:txBody>
          <a:bodyPr>
            <a:noAutofit/>
          </a:bodyPr>
          <a:lstStyle/>
          <a:p>
            <a:pPr>
              <a:spcBef>
                <a:spcPts val="0"/>
              </a:spcBef>
              <a:buClr>
                <a:srgbClr val="002060">
                  <a:lumMod val="100000"/>
                </a:srgbClr>
              </a:buClr>
              <a:buSzPct val="100000"/>
            </a:pPr>
            <a:r>
              <a:rPr lang="en-US" sz="1400" dirty="0">
                <a:solidFill>
                  <a:srgbClr val="000000"/>
                </a:solidFill>
              </a:rPr>
              <a:t>The surplus for the 2019/20 year was due to the unspent funding received for the backlog project, some of this expenditure was only incurred in the 2020/21 year resulting in a deficit for the year</a:t>
            </a:r>
          </a:p>
          <a:p>
            <a:pPr>
              <a:spcBef>
                <a:spcPts val="0"/>
              </a:spcBef>
              <a:buClr>
                <a:srgbClr val="002060">
                  <a:lumMod val="100000"/>
                </a:srgbClr>
              </a:buClr>
              <a:buSzPct val="100000"/>
            </a:pPr>
            <a:r>
              <a:rPr lang="en-US" sz="1400" dirty="0">
                <a:solidFill>
                  <a:srgbClr val="000000"/>
                </a:solidFill>
              </a:rPr>
              <a:t>As at the end of the 2020/21 financial year SAHPRA reported accumulated surpluses amounting to R20.3 million due to the unspent backlog funding received</a:t>
            </a:r>
          </a:p>
          <a:p>
            <a:pPr>
              <a:spcBef>
                <a:spcPts val="0"/>
              </a:spcBef>
              <a:buClr>
                <a:srgbClr val="002060">
                  <a:lumMod val="100000"/>
                </a:srgbClr>
              </a:buClr>
              <a:buSzPct val="100000"/>
            </a:pPr>
            <a:r>
              <a:rPr lang="en-US" sz="1400" dirty="0">
                <a:solidFill>
                  <a:srgbClr val="000000"/>
                </a:solidFill>
              </a:rPr>
              <a:t>The majority of SAHPRA’s year end liabilities relate to income received in advance which will be recognized as revenue as and when stages of services rendered are completed </a:t>
            </a:r>
          </a:p>
          <a:p>
            <a:pPr>
              <a:spcBef>
                <a:spcPts val="0"/>
              </a:spcBef>
              <a:buClr>
                <a:srgbClr val="002060">
                  <a:lumMod val="100000"/>
                </a:srgbClr>
              </a:buClr>
              <a:buSzPct val="100000"/>
            </a:pPr>
            <a:endParaRPr lang="en-US" sz="1400" dirty="0">
              <a:solidFill>
                <a:srgbClr val="575757"/>
              </a:solidFill>
            </a:endParaRPr>
          </a:p>
          <a:p>
            <a:pPr>
              <a:spcBef>
                <a:spcPts val="0"/>
              </a:spcBef>
              <a:buClr>
                <a:srgbClr val="002060">
                  <a:lumMod val="100000"/>
                </a:srgbClr>
              </a:buClr>
              <a:buSzPct val="100000"/>
            </a:pPr>
            <a:endParaRPr lang="en-US" sz="1400" dirty="0">
              <a:solidFill>
                <a:srgbClr val="575757"/>
              </a:solidFill>
            </a:endParaRPr>
          </a:p>
        </p:txBody>
      </p:sp>
      <p:graphicFrame>
        <p:nvGraphicFramePr>
          <p:cNvPr id="7" name="Chart 6">
            <a:extLst>
              <a:ext uri="{FF2B5EF4-FFF2-40B4-BE49-F238E27FC236}">
                <a16:creationId xmlns:a16="http://schemas.microsoft.com/office/drawing/2014/main" id="{6536BA32-8AC7-499D-88E3-430A884B87AF}"/>
              </a:ext>
            </a:extLst>
          </p:cNvPr>
          <p:cNvGraphicFramePr>
            <a:graphicFrameLocks/>
          </p:cNvGraphicFramePr>
          <p:nvPr/>
        </p:nvGraphicFramePr>
        <p:xfrm>
          <a:off x="683568" y="195486"/>
          <a:ext cx="6840760" cy="2952328"/>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D9B16CC0-9FFB-40D4-AAEF-3814EA5F6C69}"/>
              </a:ext>
            </a:extLst>
          </p:cNvPr>
          <p:cNvSpPr txBox="1">
            <a:spLocks/>
          </p:cNvSpPr>
          <p:nvPr/>
        </p:nvSpPr>
        <p:spPr>
          <a:xfrm>
            <a:off x="8748464" y="4876006"/>
            <a:ext cx="341548" cy="4572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A76F7FF0-B3C9-4CE1-A4E6-3504C4009A4E}" type="slidenum">
              <a:rPr lang="en-US" altLang="en-US" sz="1000" smtClean="0"/>
              <a:pPr>
                <a:defRPr/>
              </a:pPr>
              <a:t>32</a:t>
            </a:fld>
            <a:endParaRPr lang="en-US" altLang="en-US" sz="1000" dirty="0"/>
          </a:p>
        </p:txBody>
      </p:sp>
    </p:spTree>
    <p:extLst>
      <p:ext uri="{BB962C8B-B14F-4D97-AF65-F5344CB8AC3E}">
        <p14:creationId xmlns:p14="http://schemas.microsoft.com/office/powerpoint/2010/main" val="174696228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51AF0C0A-4F02-4812-89DF-23B93D48262D}"/>
              </a:ext>
            </a:extLst>
          </p:cNvPr>
          <p:cNvSpPr txBox="1"/>
          <p:nvPr/>
        </p:nvSpPr>
        <p:spPr>
          <a:xfrm>
            <a:off x="251520" y="3447215"/>
            <a:ext cx="7416824" cy="1077218"/>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Calibri" panose="020F0502020204030204"/>
                <a:ea typeface="+mn-ea"/>
                <a:cs typeface="+mn-cs"/>
              </a:rPr>
              <a:t>External funding received is mainly to fund the backlog project.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Calibri" panose="020F0502020204030204"/>
                <a:ea typeface="+mn-ea"/>
                <a:cs typeface="+mn-cs"/>
              </a:rPr>
              <a:t>BMGF, PHEF and Right to Care support were received in the form of services in kind where services were paid directly to evaluators and or suppliers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srgbClr val="7B7A7B"/>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96C466B2-A255-464F-B079-DAF67A1394F6}"/>
              </a:ext>
            </a:extLst>
          </p:cNvPr>
          <p:cNvPicPr>
            <a:picLocks noChangeAspect="1"/>
          </p:cNvPicPr>
          <p:nvPr/>
        </p:nvPicPr>
        <p:blipFill>
          <a:blip r:embed="rId2"/>
          <a:stretch>
            <a:fillRect/>
          </a:stretch>
        </p:blipFill>
        <p:spPr>
          <a:xfrm>
            <a:off x="1259632" y="136800"/>
            <a:ext cx="5462489" cy="3310415"/>
          </a:xfrm>
          <a:prstGeom prst="rect">
            <a:avLst/>
          </a:prstGeom>
        </p:spPr>
      </p:pic>
      <p:sp>
        <p:nvSpPr>
          <p:cNvPr id="5" name="TextBox 4">
            <a:extLst>
              <a:ext uri="{FF2B5EF4-FFF2-40B4-BE49-F238E27FC236}">
                <a16:creationId xmlns:a16="http://schemas.microsoft.com/office/drawing/2014/main" id="{DD6F0903-D896-4454-AF45-A21F55F115C6}"/>
              </a:ext>
            </a:extLst>
          </p:cNvPr>
          <p:cNvSpPr txBox="1"/>
          <p:nvPr/>
        </p:nvSpPr>
        <p:spPr>
          <a:xfrm>
            <a:off x="3131840" y="136800"/>
            <a:ext cx="288032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7B7A7B">
                    <a:lumMod val="50000"/>
                  </a:srgbClr>
                </a:solidFill>
                <a:effectLst/>
                <a:uLnTx/>
                <a:uFillTx/>
                <a:latin typeface="Calibri" panose="020F0502020204030204"/>
                <a:ea typeface="+mn-ea"/>
                <a:cs typeface="+mn-cs"/>
              </a:rPr>
              <a:t>External Funding (R’000)</a:t>
            </a:r>
            <a:endParaRPr kumimoji="0" lang="en-ZA" sz="1800" b="1" i="0" u="none" strike="noStrike" kern="1200" cap="none" spc="0" normalizeH="0" baseline="0" noProof="0" dirty="0">
              <a:ln>
                <a:noFill/>
              </a:ln>
              <a:solidFill>
                <a:srgbClr val="7B7A7B">
                  <a:lumMod val="50000"/>
                </a:srgbClr>
              </a:solidFill>
              <a:effectLst/>
              <a:uLnTx/>
              <a:uFillTx/>
              <a:latin typeface="Calibri" panose="020F0502020204030204"/>
              <a:ea typeface="+mn-ea"/>
              <a:cs typeface="+mn-cs"/>
            </a:endParaRPr>
          </a:p>
        </p:txBody>
      </p:sp>
      <p:sp>
        <p:nvSpPr>
          <p:cNvPr id="6" name="Slide Number Placeholder 3">
            <a:extLst>
              <a:ext uri="{FF2B5EF4-FFF2-40B4-BE49-F238E27FC236}">
                <a16:creationId xmlns:a16="http://schemas.microsoft.com/office/drawing/2014/main" id="{94A88D4E-5E43-400D-B2E3-FAE9D2C96125}"/>
              </a:ext>
            </a:extLst>
          </p:cNvPr>
          <p:cNvSpPr txBox="1">
            <a:spLocks/>
          </p:cNvSpPr>
          <p:nvPr/>
        </p:nvSpPr>
        <p:spPr>
          <a:xfrm>
            <a:off x="8748464" y="4876006"/>
            <a:ext cx="341548" cy="4572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A76F7FF0-B3C9-4CE1-A4E6-3504C4009A4E}" type="slidenum">
              <a:rPr lang="en-US" altLang="en-US" sz="1000" smtClean="0"/>
              <a:pPr>
                <a:defRPr/>
              </a:pPr>
              <a:t>33</a:t>
            </a:fld>
            <a:endParaRPr lang="en-US" altLang="en-US" sz="1000" dirty="0"/>
          </a:p>
        </p:txBody>
      </p:sp>
    </p:spTree>
    <p:extLst>
      <p:ext uri="{BB962C8B-B14F-4D97-AF65-F5344CB8AC3E}">
        <p14:creationId xmlns:p14="http://schemas.microsoft.com/office/powerpoint/2010/main" val="7302729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13C8D5B-012D-4728-A863-F9FA535B43AB}"/>
              </a:ext>
            </a:extLst>
          </p:cNvPr>
          <p:cNvSpPr txBox="1"/>
          <p:nvPr/>
        </p:nvSpPr>
        <p:spPr>
          <a:xfrm>
            <a:off x="2771800" y="195486"/>
            <a:ext cx="187220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7B7A7B">
                    <a:lumMod val="50000"/>
                  </a:srgbClr>
                </a:solidFill>
                <a:effectLst/>
                <a:uLnTx/>
                <a:uFillTx/>
                <a:latin typeface="Calibri" panose="020F0502020204030204"/>
                <a:ea typeface="+mn-ea"/>
                <a:cs typeface="+mn-cs"/>
              </a:rPr>
              <a:t>External Funding</a:t>
            </a:r>
            <a:endParaRPr kumimoji="0" lang="en-ZA" sz="1800" b="1" i="0" u="none" strike="noStrike" kern="1200" cap="none" spc="0" normalizeH="0" baseline="0" noProof="0" dirty="0">
              <a:ln>
                <a:noFill/>
              </a:ln>
              <a:solidFill>
                <a:srgbClr val="7B7A7B">
                  <a:lumMod val="50000"/>
                </a:srgbClr>
              </a:solidFill>
              <a:effectLst/>
              <a:uLnTx/>
              <a:uFillTx/>
              <a:latin typeface="Calibri" panose="020F0502020204030204"/>
              <a:ea typeface="+mn-ea"/>
              <a:cs typeface="+mn-cs"/>
            </a:endParaRPr>
          </a:p>
        </p:txBody>
      </p:sp>
      <p:graphicFrame>
        <p:nvGraphicFramePr>
          <p:cNvPr id="2" name="Table 1">
            <a:extLst>
              <a:ext uri="{FF2B5EF4-FFF2-40B4-BE49-F238E27FC236}">
                <a16:creationId xmlns:a16="http://schemas.microsoft.com/office/drawing/2014/main" id="{E52AF448-3A2E-4E91-AE0B-558A7066DE5B}"/>
              </a:ext>
            </a:extLst>
          </p:cNvPr>
          <p:cNvGraphicFramePr>
            <a:graphicFrameLocks noGrp="1"/>
          </p:cNvGraphicFramePr>
          <p:nvPr/>
        </p:nvGraphicFramePr>
        <p:xfrm>
          <a:off x="323530" y="701431"/>
          <a:ext cx="7344813" cy="2641702"/>
        </p:xfrm>
        <a:graphic>
          <a:graphicData uri="http://schemas.openxmlformats.org/drawingml/2006/table">
            <a:tbl>
              <a:tblPr/>
              <a:tblGrid>
                <a:gridCol w="1910847">
                  <a:extLst>
                    <a:ext uri="{9D8B030D-6E8A-4147-A177-3AD203B41FA5}">
                      <a16:colId xmlns:a16="http://schemas.microsoft.com/office/drawing/2014/main" val="3969773481"/>
                    </a:ext>
                  </a:extLst>
                </a:gridCol>
                <a:gridCol w="905661">
                  <a:extLst>
                    <a:ext uri="{9D8B030D-6E8A-4147-A177-3AD203B41FA5}">
                      <a16:colId xmlns:a16="http://schemas.microsoft.com/office/drawing/2014/main" val="4159582861"/>
                    </a:ext>
                  </a:extLst>
                </a:gridCol>
                <a:gridCol w="905661">
                  <a:extLst>
                    <a:ext uri="{9D8B030D-6E8A-4147-A177-3AD203B41FA5}">
                      <a16:colId xmlns:a16="http://schemas.microsoft.com/office/drawing/2014/main" val="732530837"/>
                    </a:ext>
                  </a:extLst>
                </a:gridCol>
                <a:gridCol w="905661">
                  <a:extLst>
                    <a:ext uri="{9D8B030D-6E8A-4147-A177-3AD203B41FA5}">
                      <a16:colId xmlns:a16="http://schemas.microsoft.com/office/drawing/2014/main" val="787896123"/>
                    </a:ext>
                  </a:extLst>
                </a:gridCol>
                <a:gridCol w="905661">
                  <a:extLst>
                    <a:ext uri="{9D8B030D-6E8A-4147-A177-3AD203B41FA5}">
                      <a16:colId xmlns:a16="http://schemas.microsoft.com/office/drawing/2014/main" val="85930014"/>
                    </a:ext>
                  </a:extLst>
                </a:gridCol>
                <a:gridCol w="905661">
                  <a:extLst>
                    <a:ext uri="{9D8B030D-6E8A-4147-A177-3AD203B41FA5}">
                      <a16:colId xmlns:a16="http://schemas.microsoft.com/office/drawing/2014/main" val="3264475597"/>
                    </a:ext>
                  </a:extLst>
                </a:gridCol>
                <a:gridCol w="905661">
                  <a:extLst>
                    <a:ext uri="{9D8B030D-6E8A-4147-A177-3AD203B41FA5}">
                      <a16:colId xmlns:a16="http://schemas.microsoft.com/office/drawing/2014/main" val="3290139440"/>
                    </a:ext>
                  </a:extLst>
                </a:gridCol>
              </a:tblGrid>
              <a:tr h="476274">
                <a:tc>
                  <a:txBody>
                    <a:bodyPr/>
                    <a:lstStyle/>
                    <a:p>
                      <a:pPr algn="ctr" fontAlgn="ctr"/>
                      <a:r>
                        <a:rPr lang="en-ZA" sz="900" b="1" i="0" u="none" strike="noStrike" dirty="0">
                          <a:solidFill>
                            <a:srgbClr val="000000"/>
                          </a:solidFill>
                          <a:effectLst/>
                          <a:latin typeface="Calibri" panose="020F0502020204030204" pitchFamily="34" charset="0"/>
                        </a:rPr>
                        <a:t>Description</a:t>
                      </a:r>
                    </a:p>
                  </a:txBody>
                  <a:tcPr marL="5862" marR="5862" marT="58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900" b="1" i="0" u="none" strike="noStrike">
                          <a:solidFill>
                            <a:srgbClr val="000000"/>
                          </a:solidFill>
                          <a:effectLst/>
                          <a:latin typeface="Calibri" panose="020F0502020204030204" pitchFamily="34" charset="0"/>
                        </a:rPr>
                        <a:t>Clinton Health Access Innitiative</a:t>
                      </a:r>
                    </a:p>
                  </a:txBody>
                  <a:tcPr marL="5862" marR="5862" marT="58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900" b="1" i="0" u="none" strike="noStrike">
                          <a:solidFill>
                            <a:srgbClr val="000000"/>
                          </a:solidFill>
                          <a:effectLst/>
                          <a:latin typeface="Calibri" panose="020F0502020204030204" pitchFamily="34" charset="0"/>
                        </a:rPr>
                        <a:t>Centers for Disease Control</a:t>
                      </a:r>
                    </a:p>
                  </a:txBody>
                  <a:tcPr marL="5862" marR="5862" marT="58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900" b="1" i="0" u="none" strike="noStrike">
                          <a:solidFill>
                            <a:srgbClr val="000000"/>
                          </a:solidFill>
                          <a:effectLst/>
                          <a:latin typeface="Calibri" panose="020F0502020204030204" pitchFamily="34" charset="0"/>
                        </a:rPr>
                        <a:t>Public Health Enhancement Fund</a:t>
                      </a:r>
                    </a:p>
                  </a:txBody>
                  <a:tcPr marL="5862" marR="5862" marT="58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900" b="1" i="0" u="none" strike="noStrike">
                          <a:solidFill>
                            <a:srgbClr val="000000"/>
                          </a:solidFill>
                          <a:effectLst/>
                          <a:latin typeface="Calibri" panose="020F0502020204030204" pitchFamily="34" charset="0"/>
                        </a:rPr>
                        <a:t>Right to care</a:t>
                      </a:r>
                    </a:p>
                  </a:txBody>
                  <a:tcPr marL="5862" marR="5862" marT="58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a:solidFill>
                            <a:srgbClr val="000000"/>
                          </a:solidFill>
                          <a:effectLst/>
                          <a:latin typeface="Calibri" panose="020F0502020204030204" pitchFamily="34" charset="0"/>
                        </a:rPr>
                        <a:t>Bill and Melinda Gates Foundation</a:t>
                      </a:r>
                    </a:p>
                  </a:txBody>
                  <a:tcPr marL="5862" marR="5862" marT="58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900" b="1" i="0" u="none" strike="noStrike">
                          <a:solidFill>
                            <a:srgbClr val="000000"/>
                          </a:solidFill>
                          <a:effectLst/>
                          <a:latin typeface="Calibri" panose="020F0502020204030204" pitchFamily="34" charset="0"/>
                        </a:rPr>
                        <a:t>National Treasury</a:t>
                      </a:r>
                    </a:p>
                  </a:txBody>
                  <a:tcPr marL="5862" marR="5862" marT="58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4287586"/>
                  </a:ext>
                </a:extLst>
              </a:tr>
              <a:tr h="476274">
                <a:tc>
                  <a:txBody>
                    <a:bodyPr/>
                    <a:lstStyle/>
                    <a:p>
                      <a:pPr algn="l" fontAlgn="ctr"/>
                      <a:r>
                        <a:rPr lang="en-ZA" sz="900" b="1" i="0" u="none" strike="noStrike">
                          <a:solidFill>
                            <a:srgbClr val="000000"/>
                          </a:solidFill>
                          <a:effectLst/>
                          <a:latin typeface="Calibri" panose="020F0502020204030204" pitchFamily="34" charset="0"/>
                        </a:rPr>
                        <a:t>1. Type of Fund</a:t>
                      </a:r>
                    </a:p>
                  </a:txBody>
                  <a:tcPr marL="5862" marR="5862" marT="58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900" b="0" i="0" u="none" strike="noStrike" dirty="0">
                          <a:solidFill>
                            <a:srgbClr val="000000"/>
                          </a:solidFill>
                          <a:effectLst/>
                          <a:latin typeface="Calibri" panose="020F0502020204030204" pitchFamily="34" charset="0"/>
                        </a:rPr>
                        <a:t>Direct Donation</a:t>
                      </a:r>
                    </a:p>
                  </a:txBody>
                  <a:tcPr marL="5862" marR="5862" marT="58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900" b="0" i="0" u="none" strike="noStrike">
                          <a:solidFill>
                            <a:srgbClr val="000000"/>
                          </a:solidFill>
                          <a:effectLst/>
                          <a:latin typeface="Calibri" panose="020F0502020204030204" pitchFamily="34" charset="0"/>
                        </a:rPr>
                        <a:t>Direct Donation through NDOH</a:t>
                      </a:r>
                    </a:p>
                  </a:txBody>
                  <a:tcPr marL="5862" marR="5862" marT="58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900" b="0" i="0" u="none" strike="noStrike" dirty="0">
                          <a:solidFill>
                            <a:srgbClr val="000000"/>
                          </a:solidFill>
                          <a:effectLst/>
                          <a:latin typeface="Calibri" panose="020F0502020204030204" pitchFamily="34" charset="0"/>
                        </a:rPr>
                        <a:t>Services in Kind </a:t>
                      </a:r>
                    </a:p>
                  </a:txBody>
                  <a:tcPr marL="5862" marR="5862" marT="58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Services in Kind (Office Accommodation)</a:t>
                      </a:r>
                    </a:p>
                  </a:txBody>
                  <a:tcPr marL="5862" marR="5862" marT="58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900" b="0" i="0" u="none" strike="noStrike">
                          <a:solidFill>
                            <a:srgbClr val="000000"/>
                          </a:solidFill>
                          <a:effectLst/>
                          <a:latin typeface="Calibri" panose="020F0502020204030204" pitchFamily="34" charset="0"/>
                        </a:rPr>
                        <a:t>Services in Kind</a:t>
                      </a:r>
                    </a:p>
                  </a:txBody>
                  <a:tcPr marL="5862" marR="5862" marT="58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900" b="0" i="0" u="none" strike="noStrike">
                          <a:solidFill>
                            <a:srgbClr val="000000"/>
                          </a:solidFill>
                          <a:effectLst/>
                          <a:latin typeface="Calibri" panose="020F0502020204030204" pitchFamily="34" charset="0"/>
                        </a:rPr>
                        <a:t>Conditional Grant</a:t>
                      </a:r>
                    </a:p>
                  </a:txBody>
                  <a:tcPr marL="5862" marR="5862" marT="58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5881684"/>
                  </a:ext>
                </a:extLst>
              </a:tr>
              <a:tr h="317516">
                <a:tc>
                  <a:txBody>
                    <a:bodyPr/>
                    <a:lstStyle/>
                    <a:p>
                      <a:pPr algn="l" fontAlgn="ctr"/>
                      <a:r>
                        <a:rPr lang="en-ZA" sz="900" b="1" i="0" u="none" strike="noStrike">
                          <a:solidFill>
                            <a:srgbClr val="000000"/>
                          </a:solidFill>
                          <a:effectLst/>
                          <a:latin typeface="Calibri" panose="020F0502020204030204" pitchFamily="34" charset="0"/>
                        </a:rPr>
                        <a:t>2. Purpose of Fund</a:t>
                      </a:r>
                    </a:p>
                  </a:txBody>
                  <a:tcPr marL="5862" marR="5862" marT="58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900" b="0" i="0" u="none" strike="noStrike" dirty="0">
                          <a:solidFill>
                            <a:srgbClr val="000000"/>
                          </a:solidFill>
                          <a:effectLst/>
                          <a:latin typeface="Calibri" panose="020F0502020204030204" pitchFamily="34" charset="0"/>
                        </a:rPr>
                        <a:t>Backlog reduction project</a:t>
                      </a:r>
                    </a:p>
                  </a:txBody>
                  <a:tcPr marL="5862" marR="5862" marT="58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900" b="0" i="0" u="none" strike="noStrike">
                          <a:solidFill>
                            <a:srgbClr val="000000"/>
                          </a:solidFill>
                          <a:effectLst/>
                          <a:latin typeface="Calibri" panose="020F0502020204030204" pitchFamily="34" charset="0"/>
                        </a:rPr>
                        <a:t>Backlog reduction project</a:t>
                      </a:r>
                    </a:p>
                  </a:txBody>
                  <a:tcPr marL="5862" marR="5862" marT="58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900" b="0" i="0" u="none" strike="noStrike">
                          <a:solidFill>
                            <a:srgbClr val="000000"/>
                          </a:solidFill>
                          <a:effectLst/>
                          <a:latin typeface="Calibri" panose="020F0502020204030204" pitchFamily="34" charset="0"/>
                        </a:rPr>
                        <a:t>Crisis support during strike</a:t>
                      </a:r>
                    </a:p>
                  </a:txBody>
                  <a:tcPr marL="5862" marR="5862" marT="58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900" b="0" i="0" u="none" strike="noStrike">
                          <a:solidFill>
                            <a:srgbClr val="000000"/>
                          </a:solidFill>
                          <a:effectLst/>
                          <a:latin typeface="Calibri" panose="020F0502020204030204" pitchFamily="34" charset="0"/>
                        </a:rPr>
                        <a:t>Backlog reduction project</a:t>
                      </a:r>
                    </a:p>
                  </a:txBody>
                  <a:tcPr marL="5862" marR="5862" marT="58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900" b="0" i="0" u="none" strike="noStrike">
                          <a:solidFill>
                            <a:srgbClr val="000000"/>
                          </a:solidFill>
                          <a:effectLst/>
                          <a:latin typeface="Calibri" panose="020F0502020204030204" pitchFamily="34" charset="0"/>
                        </a:rPr>
                        <a:t>Backlog reduction project</a:t>
                      </a:r>
                    </a:p>
                  </a:txBody>
                  <a:tcPr marL="5862" marR="5862" marT="58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900" b="0" i="0" u="none" strike="noStrike">
                          <a:solidFill>
                            <a:srgbClr val="000000"/>
                          </a:solidFill>
                          <a:effectLst/>
                          <a:latin typeface="Calibri" panose="020F0502020204030204" pitchFamily="34" charset="0"/>
                        </a:rPr>
                        <a:t>Backlog reduction project</a:t>
                      </a:r>
                    </a:p>
                  </a:txBody>
                  <a:tcPr marL="5862" marR="5862" marT="58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0807814"/>
                  </a:ext>
                </a:extLst>
              </a:tr>
              <a:tr h="297671">
                <a:tc>
                  <a:txBody>
                    <a:bodyPr/>
                    <a:lstStyle/>
                    <a:p>
                      <a:pPr algn="l" fontAlgn="ctr"/>
                      <a:r>
                        <a:rPr lang="en-ZA" sz="900" b="1" i="0" u="none" strike="noStrike">
                          <a:solidFill>
                            <a:srgbClr val="000000"/>
                          </a:solidFill>
                          <a:effectLst/>
                          <a:latin typeface="Calibri" panose="020F0502020204030204" pitchFamily="34" charset="0"/>
                        </a:rPr>
                        <a:t>3. Period Received</a:t>
                      </a:r>
                    </a:p>
                  </a:txBody>
                  <a:tcPr marL="5862" marR="5862" marT="58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900" b="0" i="0" u="none" strike="noStrike">
                          <a:solidFill>
                            <a:srgbClr val="000000"/>
                          </a:solidFill>
                          <a:effectLst/>
                          <a:latin typeface="Calibri" panose="020F0502020204030204" pitchFamily="34" charset="0"/>
                        </a:rPr>
                        <a:t>Jan-19</a:t>
                      </a:r>
                    </a:p>
                  </a:txBody>
                  <a:tcPr marL="5862" marR="5862" marT="58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900" b="0" i="0" u="none" strike="noStrike">
                          <a:solidFill>
                            <a:srgbClr val="000000"/>
                          </a:solidFill>
                          <a:effectLst/>
                          <a:latin typeface="Calibri" panose="020F0502020204030204" pitchFamily="34" charset="0"/>
                        </a:rPr>
                        <a:t>April '19 - Nov '20</a:t>
                      </a:r>
                    </a:p>
                  </a:txBody>
                  <a:tcPr marL="5862" marR="5862" marT="58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900" b="0" i="0" u="none" strike="noStrike" dirty="0">
                          <a:solidFill>
                            <a:srgbClr val="000000"/>
                          </a:solidFill>
                          <a:effectLst/>
                          <a:latin typeface="Calibri" panose="020F0502020204030204" pitchFamily="34" charset="0"/>
                        </a:rPr>
                        <a:t>Sep '18 - Feb '19</a:t>
                      </a:r>
                    </a:p>
                  </a:txBody>
                  <a:tcPr marL="5862" marR="5862" marT="58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900" b="0" i="0" u="none" strike="noStrike">
                          <a:solidFill>
                            <a:srgbClr val="000000"/>
                          </a:solidFill>
                          <a:effectLst/>
                          <a:latin typeface="Calibri" panose="020F0502020204030204" pitchFamily="34" charset="0"/>
                        </a:rPr>
                        <a:t>Nov '18 - Dec '18</a:t>
                      </a:r>
                    </a:p>
                  </a:txBody>
                  <a:tcPr marL="5862" marR="5862" marT="58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900" b="0" i="0" u="none" strike="noStrike">
                          <a:solidFill>
                            <a:srgbClr val="000000"/>
                          </a:solidFill>
                          <a:effectLst/>
                          <a:latin typeface="Calibri" panose="020F0502020204030204" pitchFamily="34" charset="0"/>
                        </a:rPr>
                        <a:t>April '18 - current</a:t>
                      </a:r>
                    </a:p>
                  </a:txBody>
                  <a:tcPr marL="5862" marR="5862" marT="58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900" b="0" i="0" u="none" strike="noStrike">
                          <a:solidFill>
                            <a:srgbClr val="000000"/>
                          </a:solidFill>
                          <a:effectLst/>
                          <a:latin typeface="Calibri" panose="020F0502020204030204" pitchFamily="34" charset="0"/>
                        </a:rPr>
                        <a:t>April '19 - March '21</a:t>
                      </a:r>
                    </a:p>
                  </a:txBody>
                  <a:tcPr marL="5862" marR="5862" marT="58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8869506"/>
                  </a:ext>
                </a:extLst>
              </a:tr>
              <a:tr h="158757">
                <a:tc>
                  <a:txBody>
                    <a:bodyPr/>
                    <a:lstStyle/>
                    <a:p>
                      <a:pPr algn="l" fontAlgn="ctr"/>
                      <a:r>
                        <a:rPr lang="en-ZA" sz="900" b="1" i="0" u="none" strike="noStrike">
                          <a:solidFill>
                            <a:srgbClr val="000000"/>
                          </a:solidFill>
                          <a:effectLst/>
                          <a:latin typeface="Calibri" panose="020F0502020204030204" pitchFamily="34" charset="0"/>
                        </a:rPr>
                        <a:t>4. FY 2018-19 </a:t>
                      </a:r>
                    </a:p>
                  </a:txBody>
                  <a:tcPr marL="5862" marR="5862" marT="58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900" b="0" i="0" u="none" strike="noStrike">
                          <a:solidFill>
                            <a:srgbClr val="000000"/>
                          </a:solidFill>
                          <a:effectLst/>
                          <a:latin typeface="Calibri" panose="020F0502020204030204" pitchFamily="34" charset="0"/>
                        </a:rPr>
                        <a:t>R1 441 170</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900" b="0" i="0" u="none" strike="noStrike">
                          <a:solidFill>
                            <a:srgbClr val="000000"/>
                          </a:solidFill>
                          <a:effectLst/>
                          <a:latin typeface="Calibri" panose="020F0502020204030204" pitchFamily="34" charset="0"/>
                        </a:rPr>
                        <a:t>                               -   </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900" b="0" i="0" u="none" strike="noStrike" dirty="0">
                          <a:solidFill>
                            <a:srgbClr val="000000"/>
                          </a:solidFill>
                          <a:effectLst/>
                          <a:latin typeface="Calibri" panose="020F0502020204030204" pitchFamily="34" charset="0"/>
                        </a:rPr>
                        <a:t>R2 580 000</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900" b="0" i="0" u="none" strike="noStrike">
                          <a:solidFill>
                            <a:srgbClr val="000000"/>
                          </a:solidFill>
                          <a:effectLst/>
                          <a:latin typeface="Calibri" panose="020F0502020204030204" pitchFamily="34" charset="0"/>
                        </a:rPr>
                        <a:t>R94 204</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900" b="0" i="0" u="none" strike="noStrike">
                          <a:solidFill>
                            <a:srgbClr val="000000"/>
                          </a:solidFill>
                          <a:effectLst/>
                          <a:latin typeface="Calibri" panose="020F0502020204030204" pitchFamily="34" charset="0"/>
                        </a:rPr>
                        <a:t>R27 600 000</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900" b="0" i="0" u="none" strike="noStrike">
                          <a:solidFill>
                            <a:srgbClr val="000000"/>
                          </a:solidFill>
                          <a:effectLst/>
                          <a:latin typeface="Calibri" panose="020F0502020204030204" pitchFamily="34" charset="0"/>
                        </a:rPr>
                        <a:t>R0</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779883"/>
                  </a:ext>
                </a:extLst>
              </a:tr>
              <a:tr h="158757">
                <a:tc>
                  <a:txBody>
                    <a:bodyPr/>
                    <a:lstStyle/>
                    <a:p>
                      <a:pPr algn="l" fontAlgn="ctr"/>
                      <a:r>
                        <a:rPr lang="en-ZA" sz="900" b="1" i="0" u="none" strike="noStrike">
                          <a:solidFill>
                            <a:srgbClr val="000000"/>
                          </a:solidFill>
                          <a:effectLst/>
                          <a:latin typeface="Calibri" panose="020F0502020204030204" pitchFamily="34" charset="0"/>
                        </a:rPr>
                        <a:t>5. FY 2019-20</a:t>
                      </a:r>
                    </a:p>
                  </a:txBody>
                  <a:tcPr marL="5862" marR="5862" marT="58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900" b="0" i="0" u="none" strike="noStrike">
                          <a:solidFill>
                            <a:srgbClr val="000000"/>
                          </a:solidFill>
                          <a:effectLst/>
                          <a:latin typeface="Calibri" panose="020F0502020204030204" pitchFamily="34" charset="0"/>
                        </a:rPr>
                        <a:t>                               -   </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900" b="0" i="0" u="none" strike="noStrike">
                          <a:solidFill>
                            <a:srgbClr val="000000"/>
                          </a:solidFill>
                          <a:effectLst/>
                          <a:latin typeface="Calibri" panose="020F0502020204030204" pitchFamily="34" charset="0"/>
                        </a:rPr>
                        <a:t>R14 634 131</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900" b="0" i="0" u="none" strike="noStrike" dirty="0">
                          <a:solidFill>
                            <a:srgbClr val="000000"/>
                          </a:solidFill>
                          <a:effectLst/>
                          <a:latin typeface="Calibri" panose="020F0502020204030204" pitchFamily="34" charset="0"/>
                        </a:rPr>
                        <a:t>                               -   </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900" b="0" i="0" u="none" strike="noStrike">
                          <a:solidFill>
                            <a:srgbClr val="000000"/>
                          </a:solidFill>
                          <a:effectLst/>
                          <a:latin typeface="Calibri" panose="020F0502020204030204" pitchFamily="34" charset="0"/>
                        </a:rPr>
                        <a:t>                               -   </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900" b="0" i="0" u="none" strike="noStrike">
                          <a:solidFill>
                            <a:srgbClr val="000000"/>
                          </a:solidFill>
                          <a:effectLst/>
                          <a:latin typeface="Calibri" panose="020F0502020204030204" pitchFamily="34" charset="0"/>
                        </a:rPr>
                        <a:t>R45 400 000</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900" b="0" i="0" u="none" strike="noStrike">
                          <a:solidFill>
                            <a:srgbClr val="000000"/>
                          </a:solidFill>
                          <a:effectLst/>
                          <a:latin typeface="Calibri" panose="020F0502020204030204" pitchFamily="34" charset="0"/>
                        </a:rPr>
                        <a:t>R40 000 000</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302574"/>
                  </a:ext>
                </a:extLst>
              </a:tr>
              <a:tr h="158757">
                <a:tc>
                  <a:txBody>
                    <a:bodyPr/>
                    <a:lstStyle/>
                    <a:p>
                      <a:pPr algn="l" fontAlgn="ctr"/>
                      <a:r>
                        <a:rPr lang="en-ZA" sz="900" b="1" i="0" u="none" strike="noStrike">
                          <a:solidFill>
                            <a:srgbClr val="000000"/>
                          </a:solidFill>
                          <a:effectLst/>
                          <a:latin typeface="Calibri" panose="020F0502020204030204" pitchFamily="34" charset="0"/>
                        </a:rPr>
                        <a:t>6. FY 2020-21</a:t>
                      </a:r>
                    </a:p>
                  </a:txBody>
                  <a:tcPr marL="5862" marR="5862" marT="58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900" b="0" i="0" u="none" strike="noStrike">
                          <a:solidFill>
                            <a:srgbClr val="000000"/>
                          </a:solidFill>
                          <a:effectLst/>
                          <a:latin typeface="Calibri" panose="020F0502020204030204" pitchFamily="34" charset="0"/>
                        </a:rPr>
                        <a:t>                               -   </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900" b="0" i="0" u="none" strike="noStrike">
                          <a:solidFill>
                            <a:srgbClr val="000000"/>
                          </a:solidFill>
                          <a:effectLst/>
                          <a:latin typeface="Calibri" panose="020F0502020204030204" pitchFamily="34" charset="0"/>
                        </a:rPr>
                        <a:t>R2 104 925</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900" b="0" i="0" u="none" strike="noStrike">
                          <a:solidFill>
                            <a:srgbClr val="000000"/>
                          </a:solidFill>
                          <a:effectLst/>
                          <a:latin typeface="Calibri" panose="020F0502020204030204" pitchFamily="34" charset="0"/>
                        </a:rPr>
                        <a:t> </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900" b="0" i="0" u="none" strike="noStrike" dirty="0">
                          <a:solidFill>
                            <a:srgbClr val="000000"/>
                          </a:solidFill>
                          <a:effectLst/>
                          <a:latin typeface="Calibri" panose="020F0502020204030204" pitchFamily="34" charset="0"/>
                        </a:rPr>
                        <a:t>                               -   </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900" b="0" i="0" u="none" strike="noStrike">
                          <a:solidFill>
                            <a:srgbClr val="000000"/>
                          </a:solidFill>
                          <a:effectLst/>
                          <a:latin typeface="Calibri" panose="020F0502020204030204" pitchFamily="34" charset="0"/>
                        </a:rPr>
                        <a:t>R5 398 623</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900" b="0" i="0" u="none" strike="noStrike">
                          <a:solidFill>
                            <a:srgbClr val="000000"/>
                          </a:solidFill>
                          <a:effectLst/>
                          <a:latin typeface="Calibri" panose="020F0502020204030204" pitchFamily="34" charset="0"/>
                        </a:rPr>
                        <a:t>R20 000 000</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33064890"/>
                  </a:ext>
                </a:extLst>
              </a:tr>
              <a:tr h="158757">
                <a:tc>
                  <a:txBody>
                    <a:bodyPr/>
                    <a:lstStyle/>
                    <a:p>
                      <a:pPr algn="l" fontAlgn="ctr"/>
                      <a:r>
                        <a:rPr lang="en-US" sz="900" b="1" i="0" u="none" strike="noStrike">
                          <a:solidFill>
                            <a:srgbClr val="000000"/>
                          </a:solidFill>
                          <a:effectLst/>
                          <a:latin typeface="Calibri" panose="020F0502020204030204" pitchFamily="34" charset="0"/>
                        </a:rPr>
                        <a:t>7.Total Funds/Services received to date</a:t>
                      </a:r>
                    </a:p>
                  </a:txBody>
                  <a:tcPr marL="5862" marR="5862" marT="58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900" b="0" i="0" u="none" strike="noStrike">
                          <a:solidFill>
                            <a:srgbClr val="000000"/>
                          </a:solidFill>
                          <a:effectLst/>
                          <a:latin typeface="Calibri" panose="020F0502020204030204" pitchFamily="34" charset="0"/>
                        </a:rPr>
                        <a:t>R1 441 170</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900" b="0" i="0" u="none" strike="noStrike">
                          <a:solidFill>
                            <a:srgbClr val="000000"/>
                          </a:solidFill>
                          <a:effectLst/>
                          <a:latin typeface="Calibri" panose="020F0502020204030204" pitchFamily="34" charset="0"/>
                        </a:rPr>
                        <a:t>R16 739 056</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900" b="0" i="0" u="none" strike="noStrike">
                          <a:solidFill>
                            <a:srgbClr val="000000"/>
                          </a:solidFill>
                          <a:effectLst/>
                          <a:latin typeface="Calibri" panose="020F0502020204030204" pitchFamily="34" charset="0"/>
                        </a:rPr>
                        <a:t>R2 580 000</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900" b="0" i="0" u="none" strike="noStrike" dirty="0">
                          <a:solidFill>
                            <a:srgbClr val="000000"/>
                          </a:solidFill>
                          <a:effectLst/>
                          <a:latin typeface="Calibri" panose="020F0502020204030204" pitchFamily="34" charset="0"/>
                        </a:rPr>
                        <a:t>R94 204</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900" b="0" i="0" u="none" strike="noStrike" dirty="0">
                          <a:solidFill>
                            <a:srgbClr val="000000"/>
                          </a:solidFill>
                          <a:effectLst/>
                          <a:latin typeface="Calibri" panose="020F0502020204030204" pitchFamily="34" charset="0"/>
                        </a:rPr>
                        <a:t>R78 398 623</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900" b="0" i="0" u="none" strike="noStrike">
                          <a:solidFill>
                            <a:srgbClr val="000000"/>
                          </a:solidFill>
                          <a:effectLst/>
                          <a:latin typeface="Calibri" panose="020F0502020204030204" pitchFamily="34" charset="0"/>
                        </a:rPr>
                        <a:t>R60 000 000</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3443211"/>
                  </a:ext>
                </a:extLst>
              </a:tr>
              <a:tr h="158757">
                <a:tc>
                  <a:txBody>
                    <a:bodyPr/>
                    <a:lstStyle/>
                    <a:p>
                      <a:pPr algn="l" fontAlgn="ctr"/>
                      <a:r>
                        <a:rPr lang="en-US" sz="900" b="1" i="0" u="none" strike="noStrike">
                          <a:solidFill>
                            <a:srgbClr val="000000"/>
                          </a:solidFill>
                          <a:effectLst/>
                          <a:latin typeface="Calibri" panose="020F0502020204030204" pitchFamily="34" charset="0"/>
                        </a:rPr>
                        <a:t>8. Total Funds/Services used FY 2019/20</a:t>
                      </a:r>
                    </a:p>
                  </a:txBody>
                  <a:tcPr marL="5862" marR="5862" marT="58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900" b="0" i="0" u="none" strike="noStrike">
                          <a:solidFill>
                            <a:srgbClr val="000000"/>
                          </a:solidFill>
                          <a:effectLst/>
                          <a:latin typeface="Calibri" panose="020F0502020204030204" pitchFamily="34" charset="0"/>
                        </a:rPr>
                        <a:t>R1 441 170</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900" b="0" i="0" u="none" strike="noStrike">
                          <a:solidFill>
                            <a:srgbClr val="000000"/>
                          </a:solidFill>
                          <a:effectLst/>
                          <a:latin typeface="Calibri" panose="020F0502020204030204" pitchFamily="34" charset="0"/>
                        </a:rPr>
                        <a:t>R14 634 131</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900" b="0" i="0" u="none" strike="noStrike">
                          <a:solidFill>
                            <a:srgbClr val="000000"/>
                          </a:solidFill>
                          <a:effectLst/>
                          <a:latin typeface="Calibri" panose="020F0502020204030204" pitchFamily="34" charset="0"/>
                        </a:rPr>
                        <a:t>R2 580 000</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900" b="0" i="0" u="none" strike="noStrike">
                          <a:solidFill>
                            <a:srgbClr val="000000"/>
                          </a:solidFill>
                          <a:effectLst/>
                          <a:latin typeface="Calibri" panose="020F0502020204030204" pitchFamily="34" charset="0"/>
                        </a:rPr>
                        <a:t>R94 204</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900" b="0" i="0" u="none" strike="noStrike" dirty="0">
                          <a:solidFill>
                            <a:srgbClr val="000000"/>
                          </a:solidFill>
                          <a:effectLst/>
                          <a:latin typeface="Calibri" panose="020F0502020204030204" pitchFamily="34" charset="0"/>
                        </a:rPr>
                        <a:t>R73 000 000</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900" b="0" i="0" u="none" strike="noStrike">
                          <a:solidFill>
                            <a:srgbClr val="000000"/>
                          </a:solidFill>
                          <a:effectLst/>
                          <a:latin typeface="Calibri" panose="020F0502020204030204" pitchFamily="34" charset="0"/>
                        </a:rPr>
                        <a:t>R17 409 082</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8580711"/>
                  </a:ext>
                </a:extLst>
              </a:tr>
              <a:tr h="158757">
                <a:tc>
                  <a:txBody>
                    <a:bodyPr/>
                    <a:lstStyle/>
                    <a:p>
                      <a:pPr algn="l" fontAlgn="ctr"/>
                      <a:r>
                        <a:rPr lang="en-US" sz="900" b="1" i="0" u="none" strike="noStrike">
                          <a:solidFill>
                            <a:srgbClr val="000000"/>
                          </a:solidFill>
                          <a:effectLst/>
                          <a:latin typeface="Calibri" panose="020F0502020204030204" pitchFamily="34" charset="0"/>
                        </a:rPr>
                        <a:t>9. Total Funds/Services used to date</a:t>
                      </a:r>
                    </a:p>
                  </a:txBody>
                  <a:tcPr marL="5862" marR="5862" marT="58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900" b="0" i="0" u="none" strike="noStrike">
                          <a:solidFill>
                            <a:srgbClr val="000000"/>
                          </a:solidFill>
                          <a:effectLst/>
                          <a:latin typeface="Calibri" panose="020F0502020204030204" pitchFamily="34" charset="0"/>
                        </a:rPr>
                        <a:t>R1 441 170</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900" b="0" i="0" u="none" strike="noStrike">
                          <a:solidFill>
                            <a:srgbClr val="000000"/>
                          </a:solidFill>
                          <a:effectLst/>
                          <a:latin typeface="Calibri" panose="020F0502020204030204" pitchFamily="34" charset="0"/>
                        </a:rPr>
                        <a:t>R16 739 056</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900" b="0" i="0" u="none" strike="noStrike">
                          <a:solidFill>
                            <a:srgbClr val="000000"/>
                          </a:solidFill>
                          <a:effectLst/>
                          <a:latin typeface="Calibri" panose="020F0502020204030204" pitchFamily="34" charset="0"/>
                        </a:rPr>
                        <a:t>R2 580 000</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900" b="0" i="0" u="none" strike="noStrike">
                          <a:solidFill>
                            <a:srgbClr val="000000"/>
                          </a:solidFill>
                          <a:effectLst/>
                          <a:latin typeface="Calibri" panose="020F0502020204030204" pitchFamily="34" charset="0"/>
                        </a:rPr>
                        <a:t>R94 204</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900" b="0" i="0" u="none" strike="noStrike" dirty="0">
                          <a:solidFill>
                            <a:srgbClr val="000000"/>
                          </a:solidFill>
                          <a:effectLst/>
                          <a:latin typeface="Calibri" panose="020F0502020204030204" pitchFamily="34" charset="0"/>
                        </a:rPr>
                        <a:t>R78 398 623</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900" b="0" i="0" u="none" strike="noStrike" dirty="0">
                          <a:solidFill>
                            <a:srgbClr val="000000"/>
                          </a:solidFill>
                          <a:effectLst/>
                          <a:latin typeface="Calibri" panose="020F0502020204030204" pitchFamily="34" charset="0"/>
                        </a:rPr>
                        <a:t>R42 325 077</a:t>
                      </a:r>
                    </a:p>
                  </a:txBody>
                  <a:tcPr marL="5862" marR="5862" marT="586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8140578"/>
                  </a:ext>
                </a:extLst>
              </a:tr>
            </a:tbl>
          </a:graphicData>
        </a:graphic>
      </p:graphicFrame>
      <p:sp>
        <p:nvSpPr>
          <p:cNvPr id="7" name="TextBox 6">
            <a:extLst>
              <a:ext uri="{FF2B5EF4-FFF2-40B4-BE49-F238E27FC236}">
                <a16:creationId xmlns:a16="http://schemas.microsoft.com/office/drawing/2014/main" id="{2501615F-93FF-4CCE-9148-7D86ADD5B616}"/>
              </a:ext>
            </a:extLst>
          </p:cNvPr>
          <p:cNvSpPr txBox="1"/>
          <p:nvPr/>
        </p:nvSpPr>
        <p:spPr>
          <a:xfrm>
            <a:off x="87741" y="3358321"/>
            <a:ext cx="7580602" cy="1569660"/>
          </a:xfrm>
          <a:prstGeom prst="rect">
            <a:avLst/>
          </a:prstGeom>
          <a:noFill/>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mn-cs"/>
              </a:rPr>
              <a:t>Clinton Health Access Initiative – Direct funding received for utilization for the back log project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mn-cs"/>
              </a:rPr>
              <a:t>CDC – Direct funding received through the Department of Health for clearing applications relating to specifically relating to HIV and TB drugs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mn-cs"/>
              </a:rPr>
              <a:t>PHEF – Support received by providing crises project management support paid directly by PHEF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mn-cs"/>
              </a:rPr>
              <a:t>Right to Care – Support received by providing accommodation to the Backlog Reduction Project Team</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mn-cs"/>
              </a:rPr>
              <a:t>BMGF – Support received by providing Wits University funding to project manage and pay for international evaluators and the development of guidelines and procedures in support of the Backlog Reduction </a:t>
            </a:r>
            <a:r>
              <a:rPr kumimoji="0" lang="en-US" sz="1200" b="0" i="0" u="none" strike="noStrike" kern="1200" cap="none" spc="0" normalizeH="0" baseline="0" noProof="0" dirty="0" err="1">
                <a:ln>
                  <a:noFill/>
                </a:ln>
                <a:solidFill>
                  <a:srgbClr val="000000"/>
                </a:solidFill>
                <a:effectLst/>
                <a:uLnTx/>
                <a:uFillTx/>
                <a:latin typeface="Calibri" panose="020F0502020204030204"/>
                <a:ea typeface="+mn-ea"/>
                <a:cs typeface="+mn-cs"/>
              </a:rPr>
              <a:t>Programme</a:t>
            </a:r>
            <a:endPar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mn-cs"/>
              </a:rPr>
              <a:t>National Treasury – Additional funding obtained for the Backlog Reduction </a:t>
            </a:r>
            <a:r>
              <a:rPr kumimoji="0" lang="en-US" sz="1200" b="0" i="0" u="none" strike="noStrike" kern="1200" cap="none" spc="0" normalizeH="0" baseline="0" noProof="0" dirty="0" err="1">
                <a:ln>
                  <a:noFill/>
                </a:ln>
                <a:solidFill>
                  <a:srgbClr val="000000"/>
                </a:solidFill>
                <a:effectLst/>
                <a:uLnTx/>
                <a:uFillTx/>
                <a:latin typeface="Calibri" panose="020F0502020204030204"/>
                <a:ea typeface="+mn-ea"/>
                <a:cs typeface="+mn-cs"/>
              </a:rPr>
              <a:t>Programme</a:t>
            </a:r>
            <a:endPar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5" name="Slide Number Placeholder 3">
            <a:extLst>
              <a:ext uri="{FF2B5EF4-FFF2-40B4-BE49-F238E27FC236}">
                <a16:creationId xmlns:a16="http://schemas.microsoft.com/office/drawing/2014/main" id="{1ABCCC5C-B968-4B50-9726-B66CEEED29E9}"/>
              </a:ext>
            </a:extLst>
          </p:cNvPr>
          <p:cNvSpPr txBox="1">
            <a:spLocks/>
          </p:cNvSpPr>
          <p:nvPr/>
        </p:nvSpPr>
        <p:spPr>
          <a:xfrm>
            <a:off x="8748464" y="4876006"/>
            <a:ext cx="341548" cy="4572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A76F7FF0-B3C9-4CE1-A4E6-3504C4009A4E}" type="slidenum">
              <a:rPr lang="en-US" altLang="en-US" sz="1000" smtClean="0"/>
              <a:pPr>
                <a:defRPr/>
              </a:pPr>
              <a:t>34</a:t>
            </a:fld>
            <a:endParaRPr lang="en-US" altLang="en-US" sz="1000" dirty="0"/>
          </a:p>
        </p:txBody>
      </p:sp>
    </p:spTree>
    <p:extLst>
      <p:ext uri="{BB962C8B-B14F-4D97-AF65-F5344CB8AC3E}">
        <p14:creationId xmlns:p14="http://schemas.microsoft.com/office/powerpoint/2010/main" val="37780390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211144" cy="857250"/>
          </a:xfrm>
        </p:spPr>
        <p:txBody>
          <a:bodyPr>
            <a:normAutofit/>
          </a:bodyPr>
          <a:lstStyle/>
          <a:p>
            <a:r>
              <a:rPr lang="en-ZA" dirty="0">
                <a:solidFill>
                  <a:srgbClr val="0077A0"/>
                </a:solidFill>
              </a:rPr>
              <a:t>CONCLUSION</a:t>
            </a:r>
            <a:endParaRPr lang="en-ZA" dirty="0"/>
          </a:p>
        </p:txBody>
      </p:sp>
      <p:sp>
        <p:nvSpPr>
          <p:cNvPr id="3" name="Content Placeholder 2"/>
          <p:cNvSpPr>
            <a:spLocks noGrp="1"/>
          </p:cNvSpPr>
          <p:nvPr>
            <p:ph idx="1"/>
          </p:nvPr>
        </p:nvSpPr>
        <p:spPr>
          <a:xfrm>
            <a:off x="179512" y="915566"/>
            <a:ext cx="7488832" cy="4021955"/>
          </a:xfrm>
        </p:spPr>
        <p:txBody>
          <a:bodyPr>
            <a:noAutofit/>
          </a:bodyPr>
          <a:lstStyle/>
          <a:p>
            <a:pPr>
              <a:lnSpc>
                <a:spcPct val="110000"/>
              </a:lnSpc>
              <a:spcBef>
                <a:spcPts val="0"/>
              </a:spcBef>
            </a:pPr>
            <a:r>
              <a:rPr lang="en-US" sz="1600" dirty="0">
                <a:latin typeface="Calibri" panose="020F0502020204030204" pitchFamily="34" charset="0"/>
                <a:ea typeface="MS Gothic" panose="020B0609070205080204" pitchFamily="49" charset="-128"/>
                <a:cs typeface="Times New Roman" panose="02020603050405020304" pitchFamily="18" charset="0"/>
              </a:rPr>
              <a:t>Despite the 2020/21 financial year being challenging due to the impact of the COVID-19 pandemic, SAHPRA managed to continue with carry out its mandate with minimal disruptions to its operation.</a:t>
            </a:r>
          </a:p>
          <a:p>
            <a:pPr>
              <a:lnSpc>
                <a:spcPct val="110000"/>
              </a:lnSpc>
              <a:spcBef>
                <a:spcPts val="0"/>
              </a:spcBef>
            </a:pPr>
            <a:r>
              <a:rPr lang="en-US" sz="1600" dirty="0">
                <a:latin typeface="Calibri" panose="020F0502020204030204" pitchFamily="34" charset="0"/>
                <a:ea typeface="MS Gothic" panose="020B0609070205080204" pitchFamily="49" charset="-128"/>
                <a:cs typeface="Times New Roman" panose="02020603050405020304" pitchFamily="18" charset="0"/>
              </a:rPr>
              <a:t>This was also the year that SAHPRA’s profile received a major boost due to the science-based decisions it made in response to COVID-19.</a:t>
            </a:r>
          </a:p>
          <a:p>
            <a:pPr>
              <a:lnSpc>
                <a:spcPct val="110000"/>
              </a:lnSpc>
              <a:spcBef>
                <a:spcPts val="0"/>
              </a:spcBef>
            </a:pPr>
            <a:r>
              <a:rPr lang="en-US" sz="1600" dirty="0">
                <a:latin typeface="Calibri" panose="020F0502020204030204" pitchFamily="34" charset="0"/>
                <a:ea typeface="MS Gothic" panose="020B0609070205080204" pitchFamily="49" charset="-128"/>
                <a:cs typeface="Times New Roman" panose="02020603050405020304" pitchFamily="18" charset="0"/>
              </a:rPr>
              <a:t>As SAHPRA offers an essential healthcare service, employees were encouraged to register to be vaccinated as part of the Phase </a:t>
            </a:r>
            <a:r>
              <a:rPr lang="en-US" sz="1600" dirty="0" smtClean="0">
                <a:latin typeface="Calibri" panose="020F0502020204030204" pitchFamily="34" charset="0"/>
                <a:ea typeface="MS Gothic" panose="020B0609070205080204" pitchFamily="49" charset="-128"/>
                <a:cs typeface="Times New Roman" panose="02020603050405020304" pitchFamily="18" charset="0"/>
              </a:rPr>
              <a:t>3B </a:t>
            </a:r>
            <a:r>
              <a:rPr lang="en-US" sz="1600" dirty="0">
                <a:latin typeface="Calibri" panose="020F0502020204030204" pitchFamily="34" charset="0"/>
                <a:ea typeface="MS Gothic" panose="020B0609070205080204" pitchFamily="49" charset="-128"/>
                <a:cs typeface="Times New Roman" panose="02020603050405020304" pitchFamily="18" charset="0"/>
              </a:rPr>
              <a:t>vaccination drive of the health care workers.</a:t>
            </a:r>
          </a:p>
          <a:p>
            <a:pPr>
              <a:lnSpc>
                <a:spcPct val="110000"/>
              </a:lnSpc>
              <a:spcBef>
                <a:spcPts val="0"/>
              </a:spcBef>
            </a:pPr>
            <a:r>
              <a:rPr lang="en-US" sz="1600" dirty="0">
                <a:latin typeface="Calibri" panose="020F0502020204030204" pitchFamily="34" charset="0"/>
                <a:ea typeface="MS Gothic" panose="020B0609070205080204" pitchFamily="49" charset="-128"/>
                <a:cs typeface="Times New Roman" panose="02020603050405020304" pitchFamily="18" charset="0"/>
              </a:rPr>
              <a:t>Employees have made efforts to ensure improvements in their respective areas of responsibility as SAHPRA aims to obtain a </a:t>
            </a:r>
            <a:r>
              <a:rPr lang="en-US" sz="1600" dirty="0" smtClean="0">
                <a:latin typeface="Calibri" panose="020F0502020204030204" pitchFamily="34" charset="0"/>
                <a:ea typeface="MS Gothic" panose="020B0609070205080204" pitchFamily="49" charset="-128"/>
                <a:cs typeface="Times New Roman" panose="02020603050405020304" pitchFamily="18" charset="0"/>
              </a:rPr>
              <a:t>unqualified </a:t>
            </a:r>
            <a:r>
              <a:rPr lang="en-US" sz="1600">
                <a:latin typeface="Calibri" panose="020F0502020204030204" pitchFamily="34" charset="0"/>
                <a:ea typeface="MS Gothic" panose="020B0609070205080204" pitchFamily="49" charset="-128"/>
                <a:cs typeface="Times New Roman" panose="02020603050405020304" pitchFamily="18" charset="0"/>
              </a:rPr>
              <a:t>audit </a:t>
            </a:r>
            <a:r>
              <a:rPr lang="en-US" sz="1600" smtClean="0">
                <a:latin typeface="Calibri" panose="020F0502020204030204" pitchFamily="34" charset="0"/>
                <a:ea typeface="MS Gothic" panose="020B0609070205080204" pitchFamily="49" charset="-128"/>
                <a:cs typeface="Times New Roman" panose="02020603050405020304" pitchFamily="18" charset="0"/>
              </a:rPr>
              <a:t>opinion </a:t>
            </a:r>
            <a:r>
              <a:rPr lang="en-US" sz="1600" dirty="0" smtClean="0">
                <a:latin typeface="Calibri" panose="020F0502020204030204" pitchFamily="34" charset="0"/>
                <a:ea typeface="MS Gothic" panose="020B0609070205080204" pitchFamily="49" charset="-128"/>
                <a:cs typeface="Times New Roman" panose="02020603050405020304" pitchFamily="18" charset="0"/>
              </a:rPr>
              <a:t>in </a:t>
            </a:r>
            <a:r>
              <a:rPr lang="en-US" sz="1600" dirty="0">
                <a:latin typeface="Calibri" panose="020F0502020204030204" pitchFamily="34" charset="0"/>
                <a:ea typeface="MS Gothic" panose="020B0609070205080204" pitchFamily="49" charset="-128"/>
                <a:cs typeface="Times New Roman" panose="02020603050405020304" pitchFamily="18" charset="0"/>
              </a:rPr>
              <a:t>the next audit cycle.</a:t>
            </a:r>
          </a:p>
        </p:txBody>
      </p:sp>
      <p:sp>
        <p:nvSpPr>
          <p:cNvPr id="5" name="Slide Number Placeholder 3">
            <a:extLst>
              <a:ext uri="{FF2B5EF4-FFF2-40B4-BE49-F238E27FC236}">
                <a16:creationId xmlns:a16="http://schemas.microsoft.com/office/drawing/2014/main" id="{61A87EFC-BDF2-4DAC-A4C0-963699CFDE8F}"/>
              </a:ext>
            </a:extLst>
          </p:cNvPr>
          <p:cNvSpPr txBox="1">
            <a:spLocks/>
          </p:cNvSpPr>
          <p:nvPr/>
        </p:nvSpPr>
        <p:spPr>
          <a:xfrm>
            <a:off x="8748464" y="4876006"/>
            <a:ext cx="341548" cy="4572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A76F7FF0-B3C9-4CE1-A4E6-3504C4009A4E}" type="slidenum">
              <a:rPr lang="en-US" altLang="en-US" sz="1000" smtClean="0"/>
              <a:pPr>
                <a:defRPr/>
              </a:pPr>
              <a:t>35</a:t>
            </a:fld>
            <a:endParaRPr lang="en-US" altLang="en-US" sz="1000" dirty="0"/>
          </a:p>
        </p:txBody>
      </p:sp>
    </p:spTree>
    <p:extLst>
      <p:ext uri="{BB962C8B-B14F-4D97-AF65-F5344CB8AC3E}">
        <p14:creationId xmlns:p14="http://schemas.microsoft.com/office/powerpoint/2010/main" val="10656138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4">
            <a:extLst>
              <a:ext uri="{FF2B5EF4-FFF2-40B4-BE49-F238E27FC236}">
                <a16:creationId xmlns:a16="http://schemas.microsoft.com/office/drawing/2014/main" id="{D1DAC6DC-4B9F-4A77-8ABD-11FA86F858EF}"/>
              </a:ext>
            </a:extLst>
          </p:cNvPr>
          <p:cNvSpPr>
            <a:spLocks noGrp="1"/>
          </p:cNvSpPr>
          <p:nvPr>
            <p:ph idx="1"/>
          </p:nvPr>
        </p:nvSpPr>
        <p:spPr>
          <a:xfrm>
            <a:off x="899592" y="915566"/>
            <a:ext cx="6048739" cy="1803647"/>
          </a:xfrm>
        </p:spPr>
        <p:txBody>
          <a:bodyPr>
            <a:normAutofit fontScale="92500" lnSpcReduction="20000"/>
          </a:bodyPr>
          <a:lstStyle/>
          <a:p>
            <a:pPr marL="0" indent="0" algn="ctr">
              <a:buNone/>
            </a:pPr>
            <a:endParaRPr lang="en-US" sz="4000" b="1" dirty="0">
              <a:solidFill>
                <a:schemeClr val="accent1">
                  <a:lumMod val="75000"/>
                </a:schemeClr>
              </a:solidFill>
            </a:endParaRPr>
          </a:p>
          <a:p>
            <a:pPr marL="0" indent="0" algn="ctr">
              <a:buNone/>
            </a:pPr>
            <a:endParaRPr lang="en-US" sz="4000" b="1" dirty="0">
              <a:solidFill>
                <a:schemeClr val="accent1">
                  <a:lumMod val="75000"/>
                </a:schemeClr>
              </a:solidFill>
            </a:endParaRPr>
          </a:p>
          <a:p>
            <a:pPr marL="0" indent="0" algn="ctr">
              <a:buNone/>
            </a:pPr>
            <a:r>
              <a:rPr lang="en-US" sz="4000" b="1" dirty="0">
                <a:solidFill>
                  <a:schemeClr val="accent1">
                    <a:lumMod val="75000"/>
                  </a:schemeClr>
                </a:solidFill>
              </a:rPr>
              <a:t>THANK YOU</a:t>
            </a:r>
            <a:endParaRPr lang="en-ZA" sz="4000" b="1" dirty="0">
              <a:solidFill>
                <a:schemeClr val="accent1">
                  <a:lumMod val="75000"/>
                </a:schemeClr>
              </a:solidFill>
            </a:endParaRPr>
          </a:p>
        </p:txBody>
      </p:sp>
      <p:sp>
        <p:nvSpPr>
          <p:cNvPr id="8" name="Slide Number Placeholder 3">
            <a:extLst>
              <a:ext uri="{FF2B5EF4-FFF2-40B4-BE49-F238E27FC236}">
                <a16:creationId xmlns:a16="http://schemas.microsoft.com/office/drawing/2014/main" id="{FC95330F-4992-451C-822B-71F7BAF50B56}"/>
              </a:ext>
            </a:extLst>
          </p:cNvPr>
          <p:cNvSpPr txBox="1">
            <a:spLocks/>
          </p:cNvSpPr>
          <p:nvPr/>
        </p:nvSpPr>
        <p:spPr>
          <a:xfrm>
            <a:off x="8748464" y="4876006"/>
            <a:ext cx="341548" cy="4572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A76F7FF0-B3C9-4CE1-A4E6-3504C4009A4E}" type="slidenum">
              <a:rPr lang="en-US" altLang="en-US" sz="1000" smtClean="0"/>
              <a:pPr>
                <a:defRPr/>
              </a:pPr>
              <a:t>36</a:t>
            </a:fld>
            <a:endParaRPr lang="en-US" altLang="en-US" sz="1000" dirty="0"/>
          </a:p>
        </p:txBody>
      </p:sp>
    </p:spTree>
    <p:extLst>
      <p:ext uri="{BB962C8B-B14F-4D97-AF65-F5344CB8AC3E}">
        <p14:creationId xmlns:p14="http://schemas.microsoft.com/office/powerpoint/2010/main" val="13715279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496"/>
            <a:ext cx="7211144" cy="857250"/>
          </a:xfrm>
        </p:spPr>
        <p:txBody>
          <a:bodyPr/>
          <a:lstStyle/>
          <a:p>
            <a:r>
              <a:rPr lang="en-GB" dirty="0">
                <a:solidFill>
                  <a:srgbClr val="0077A0"/>
                </a:solidFill>
              </a:rPr>
              <a:t>OVERALL PERFORMANCE</a:t>
            </a:r>
          </a:p>
        </p:txBody>
      </p:sp>
      <p:sp>
        <p:nvSpPr>
          <p:cNvPr id="14" name="Content Placeholder 2">
            <a:extLst>
              <a:ext uri="{FF2B5EF4-FFF2-40B4-BE49-F238E27FC236}">
                <a16:creationId xmlns:a16="http://schemas.microsoft.com/office/drawing/2014/main" id="{D2758501-030E-403C-951D-29C3298C67B0}"/>
              </a:ext>
            </a:extLst>
          </p:cNvPr>
          <p:cNvSpPr txBox="1">
            <a:spLocks/>
          </p:cNvSpPr>
          <p:nvPr/>
        </p:nvSpPr>
        <p:spPr>
          <a:xfrm>
            <a:off x="323595" y="2787774"/>
            <a:ext cx="7211144" cy="179009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sz="1100" dirty="0"/>
          </a:p>
        </p:txBody>
      </p:sp>
      <p:graphicFrame>
        <p:nvGraphicFramePr>
          <p:cNvPr id="18" name="Chart 17">
            <a:extLst>
              <a:ext uri="{FF2B5EF4-FFF2-40B4-BE49-F238E27FC236}">
                <a16:creationId xmlns:a16="http://schemas.microsoft.com/office/drawing/2014/main" id="{5EA93F7E-3DB9-4868-B510-01FD81752641}"/>
              </a:ext>
            </a:extLst>
          </p:cNvPr>
          <p:cNvGraphicFramePr/>
          <p:nvPr>
            <p:extLst>
              <p:ext uri="{D42A27DB-BD31-4B8C-83A1-F6EECF244321}">
                <p14:modId xmlns:p14="http://schemas.microsoft.com/office/powerpoint/2010/main" val="1334250822"/>
              </p:ext>
            </p:extLst>
          </p:nvPr>
        </p:nvGraphicFramePr>
        <p:xfrm>
          <a:off x="222987" y="871746"/>
          <a:ext cx="7308304" cy="3420380"/>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A68CF7CD-A788-45B1-BA1A-01DD04606490}"/>
              </a:ext>
            </a:extLst>
          </p:cNvPr>
          <p:cNvSpPr txBox="1">
            <a:spLocks/>
          </p:cNvSpPr>
          <p:nvPr/>
        </p:nvSpPr>
        <p:spPr>
          <a:xfrm>
            <a:off x="8838964" y="4876006"/>
            <a:ext cx="251048" cy="4572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A76F7FF0-B3C9-4CE1-A4E6-3504C4009A4E}" type="slidenum">
              <a:rPr lang="en-US" altLang="en-US" sz="1000" smtClean="0"/>
              <a:pPr>
                <a:defRPr/>
              </a:pPr>
              <a:t>4</a:t>
            </a:fld>
            <a:endParaRPr lang="en-US" altLang="en-US" sz="1000" dirty="0"/>
          </a:p>
        </p:txBody>
      </p:sp>
    </p:spTree>
    <p:extLst>
      <p:ext uri="{BB962C8B-B14F-4D97-AF65-F5344CB8AC3E}">
        <p14:creationId xmlns:p14="http://schemas.microsoft.com/office/powerpoint/2010/main" val="43575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211144" cy="857250"/>
          </a:xfrm>
        </p:spPr>
        <p:txBody>
          <a:bodyPr/>
          <a:lstStyle/>
          <a:p>
            <a:r>
              <a:rPr lang="en-US" dirty="0">
                <a:solidFill>
                  <a:srgbClr val="0077A0"/>
                </a:solidFill>
              </a:rPr>
              <a:t>RESPONSE TO COVID-19 (1)</a:t>
            </a:r>
            <a:endParaRPr lang="en-ZA" dirty="0">
              <a:solidFill>
                <a:srgbClr val="0077A0"/>
              </a:solidFill>
            </a:endParaRPr>
          </a:p>
        </p:txBody>
      </p:sp>
      <p:sp>
        <p:nvSpPr>
          <p:cNvPr id="3" name="Content Placeholder 2"/>
          <p:cNvSpPr>
            <a:spLocks noGrp="1"/>
          </p:cNvSpPr>
          <p:nvPr>
            <p:ph idx="1"/>
          </p:nvPr>
        </p:nvSpPr>
        <p:spPr>
          <a:xfrm>
            <a:off x="179512" y="771550"/>
            <a:ext cx="7488832" cy="4371950"/>
          </a:xfrm>
        </p:spPr>
        <p:txBody>
          <a:bodyPr>
            <a:noAutofit/>
          </a:bodyPr>
          <a:lstStyle/>
          <a:p>
            <a:pPr>
              <a:lnSpc>
                <a:spcPct val="110000"/>
              </a:lnSpc>
              <a:spcBef>
                <a:spcPts val="0"/>
              </a:spcBef>
            </a:pPr>
            <a:r>
              <a:rPr lang="en-US" sz="1600" dirty="0"/>
              <a:t>The coronavirus disease (COVID-19) pandemic impacted on the routine business processes of SAHPRA.</a:t>
            </a:r>
          </a:p>
          <a:p>
            <a:pPr>
              <a:lnSpc>
                <a:spcPct val="110000"/>
              </a:lnSpc>
              <a:spcBef>
                <a:spcPts val="0"/>
              </a:spcBef>
            </a:pPr>
            <a:r>
              <a:rPr lang="en-US" sz="1600" dirty="0"/>
              <a:t>SAHPRA transitioned to digital platforms which resulted in, for example, the implementation of the File Transfers Protocol uploading system.</a:t>
            </a:r>
          </a:p>
          <a:p>
            <a:pPr lvl="1">
              <a:lnSpc>
                <a:spcPct val="110000"/>
              </a:lnSpc>
              <a:spcBef>
                <a:spcPts val="0"/>
              </a:spcBef>
            </a:pPr>
            <a:r>
              <a:rPr lang="en-US" sz="1400" dirty="0"/>
              <a:t>Reduced the administration burden of handling physical applications thereby improving the turnaround times for receipt and allocation of dossiers.</a:t>
            </a:r>
          </a:p>
          <a:p>
            <a:pPr lvl="1">
              <a:lnSpc>
                <a:spcPct val="110000"/>
              </a:lnSpc>
              <a:spcBef>
                <a:spcPts val="0"/>
              </a:spcBef>
            </a:pPr>
            <a:r>
              <a:rPr lang="en-US" sz="1400" dirty="0"/>
              <a:t>Improvement in the licensing process</a:t>
            </a:r>
            <a:r>
              <a:rPr lang="en-US" sz="1600" dirty="0"/>
              <a:t>.</a:t>
            </a:r>
          </a:p>
          <a:p>
            <a:pPr>
              <a:lnSpc>
                <a:spcPct val="110000"/>
              </a:lnSpc>
              <a:spcBef>
                <a:spcPts val="0"/>
              </a:spcBef>
            </a:pPr>
            <a:r>
              <a:rPr lang="en-US" sz="1600" dirty="0"/>
              <a:t>Implemented hybrid approach to inspection, where an inspection could be conducted as a combination of remote work as well as onsite work.</a:t>
            </a:r>
          </a:p>
          <a:p>
            <a:pPr lvl="1">
              <a:lnSpc>
                <a:spcPct val="110000"/>
              </a:lnSpc>
              <a:spcBef>
                <a:spcPts val="0"/>
              </a:spcBef>
            </a:pPr>
            <a:r>
              <a:rPr lang="en-US" sz="1400" dirty="0"/>
              <a:t>Guidelines for remote inspections and onsite inspections developed. </a:t>
            </a:r>
          </a:p>
          <a:p>
            <a:pPr>
              <a:lnSpc>
                <a:spcPct val="110000"/>
              </a:lnSpc>
              <a:spcBef>
                <a:spcPts val="0"/>
              </a:spcBef>
            </a:pPr>
            <a:r>
              <a:rPr lang="en-US" sz="1600" dirty="0" smtClean="0"/>
              <a:t>To enable efficient and timeous approval of clinical </a:t>
            </a:r>
            <a:r>
              <a:rPr lang="en-US" sz="1600" dirty="0"/>
              <a:t>trials related to COVID-19:</a:t>
            </a:r>
          </a:p>
          <a:p>
            <a:pPr lvl="1">
              <a:lnSpc>
                <a:spcPct val="110000"/>
              </a:lnSpc>
              <a:spcBef>
                <a:spcPts val="0"/>
              </a:spcBef>
            </a:pPr>
            <a:r>
              <a:rPr lang="en-US" sz="1400" dirty="0"/>
              <a:t>Clinical trial protocol submission guidelines were amended and implemented with immediate effect.</a:t>
            </a:r>
          </a:p>
          <a:p>
            <a:pPr lvl="1">
              <a:lnSpc>
                <a:spcPct val="110000"/>
              </a:lnSpc>
              <a:spcBef>
                <a:spcPts val="0"/>
              </a:spcBef>
            </a:pPr>
            <a:r>
              <a:rPr lang="en-US" sz="1400" dirty="0"/>
              <a:t>Review of COVID-19 clinical trials were expedited with approval turn-around times between 7 – 10 working days.   </a:t>
            </a:r>
          </a:p>
          <a:p>
            <a:pPr lvl="1">
              <a:lnSpc>
                <a:spcPct val="110000"/>
              </a:lnSpc>
              <a:spcBef>
                <a:spcPts val="0"/>
              </a:spcBef>
            </a:pPr>
            <a:r>
              <a:rPr lang="en-US" sz="1400" dirty="0"/>
              <a:t>Through this expedited review process, the Sisonke Phase 3B open label clinical trial using the Ad26.COV2.S COVID-19 vaccine (Janssen vaccine) in healthcare workers was approved.</a:t>
            </a:r>
          </a:p>
          <a:p>
            <a:pPr lvl="1">
              <a:lnSpc>
                <a:spcPct val="110000"/>
              </a:lnSpc>
              <a:spcBef>
                <a:spcPts val="0"/>
              </a:spcBef>
            </a:pPr>
            <a:endParaRPr lang="en-US" sz="1400" dirty="0"/>
          </a:p>
        </p:txBody>
      </p:sp>
      <p:sp>
        <p:nvSpPr>
          <p:cNvPr id="5" name="Slide Number Placeholder 3">
            <a:extLst>
              <a:ext uri="{FF2B5EF4-FFF2-40B4-BE49-F238E27FC236}">
                <a16:creationId xmlns:a16="http://schemas.microsoft.com/office/drawing/2014/main" id="{8CA60EBA-B31C-4EEB-96C5-4CE1D2FB293B}"/>
              </a:ext>
            </a:extLst>
          </p:cNvPr>
          <p:cNvSpPr txBox="1">
            <a:spLocks/>
          </p:cNvSpPr>
          <p:nvPr/>
        </p:nvSpPr>
        <p:spPr>
          <a:xfrm>
            <a:off x="8838964" y="4876006"/>
            <a:ext cx="251048" cy="4572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A76F7FF0-B3C9-4CE1-A4E6-3504C4009A4E}" type="slidenum">
              <a:rPr lang="en-US" altLang="en-US" sz="1000" smtClean="0"/>
              <a:pPr>
                <a:defRPr/>
              </a:pPr>
              <a:t>5</a:t>
            </a:fld>
            <a:endParaRPr lang="en-US" altLang="en-US" sz="1000" dirty="0"/>
          </a:p>
        </p:txBody>
      </p:sp>
    </p:spTree>
    <p:extLst>
      <p:ext uri="{BB962C8B-B14F-4D97-AF65-F5344CB8AC3E}">
        <p14:creationId xmlns:p14="http://schemas.microsoft.com/office/powerpoint/2010/main" val="33269810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211144" cy="857250"/>
          </a:xfrm>
        </p:spPr>
        <p:txBody>
          <a:bodyPr/>
          <a:lstStyle/>
          <a:p>
            <a:r>
              <a:rPr lang="en-US" dirty="0">
                <a:solidFill>
                  <a:srgbClr val="0077A0"/>
                </a:solidFill>
              </a:rPr>
              <a:t>RESPONSE TO COVID-19 (2)</a:t>
            </a:r>
            <a:endParaRPr lang="en-ZA" dirty="0">
              <a:solidFill>
                <a:srgbClr val="0077A0"/>
              </a:solidFill>
            </a:endParaRPr>
          </a:p>
        </p:txBody>
      </p:sp>
      <p:sp>
        <p:nvSpPr>
          <p:cNvPr id="3" name="Content Placeholder 2"/>
          <p:cNvSpPr>
            <a:spLocks noGrp="1"/>
          </p:cNvSpPr>
          <p:nvPr>
            <p:ph idx="1"/>
          </p:nvPr>
        </p:nvSpPr>
        <p:spPr>
          <a:xfrm>
            <a:off x="179512" y="771550"/>
            <a:ext cx="7211144" cy="4371950"/>
          </a:xfrm>
        </p:spPr>
        <p:txBody>
          <a:bodyPr>
            <a:noAutofit/>
          </a:bodyPr>
          <a:lstStyle/>
          <a:p>
            <a:pPr>
              <a:lnSpc>
                <a:spcPct val="110000"/>
              </a:lnSpc>
              <a:spcBef>
                <a:spcPts val="0"/>
              </a:spcBef>
            </a:pPr>
            <a:r>
              <a:rPr lang="en-US" sz="1600" dirty="0">
                <a:ea typeface="Times New Roman" panose="02020603050405020304" pitchFamily="18" charset="0"/>
              </a:rPr>
              <a:t>A</a:t>
            </a:r>
            <a:r>
              <a:rPr lang="en-US" sz="1600" dirty="0">
                <a:effectLst/>
                <a:ea typeface="Times New Roman" panose="02020603050405020304" pitchFamily="18" charset="0"/>
              </a:rPr>
              <a:t>pproved </a:t>
            </a:r>
            <a:r>
              <a:rPr lang="en-US" sz="1600" dirty="0">
                <a:ea typeface="Times New Roman" panose="02020603050405020304" pitchFamily="18" charset="0"/>
              </a:rPr>
              <a:t>the</a:t>
            </a:r>
            <a:r>
              <a:rPr lang="en-US" sz="1600" dirty="0">
                <a:effectLst/>
                <a:ea typeface="Times New Roman" panose="02020603050405020304" pitchFamily="18" charset="0"/>
              </a:rPr>
              <a:t> majority of unregistered medicines that treat COVID-19 infections within 24 working hours.</a:t>
            </a:r>
          </a:p>
          <a:p>
            <a:pPr lvl="1">
              <a:lnSpc>
                <a:spcPct val="110000"/>
              </a:lnSpc>
              <a:spcBef>
                <a:spcPts val="0"/>
              </a:spcBef>
            </a:pPr>
            <a:r>
              <a:rPr lang="en-US" sz="1400" dirty="0">
                <a:effectLst/>
                <a:ea typeface="Times New Roman" panose="02020603050405020304" pitchFamily="18" charset="0"/>
              </a:rPr>
              <a:t>COVID-19 vaccines were </a:t>
            </a:r>
            <a:r>
              <a:rPr lang="en-US" sz="1400" dirty="0" err="1">
                <a:effectLst/>
                <a:ea typeface="Times New Roman" panose="02020603050405020304" pitchFamily="18" charset="0"/>
              </a:rPr>
              <a:t>authorised</a:t>
            </a:r>
            <a:r>
              <a:rPr lang="en-US" sz="1400" dirty="0">
                <a:effectLst/>
                <a:ea typeface="Times New Roman" panose="02020603050405020304" pitchFamily="18" charset="0"/>
              </a:rPr>
              <a:t> via Section 21, such as the </a:t>
            </a:r>
            <a:r>
              <a:rPr lang="en-US" sz="1400" dirty="0" err="1">
                <a:effectLst/>
                <a:ea typeface="Times New Roman" panose="02020603050405020304" pitchFamily="18" charset="0"/>
              </a:rPr>
              <a:t>Covishield</a:t>
            </a:r>
            <a:r>
              <a:rPr lang="en-US" sz="1400" dirty="0">
                <a:effectLst/>
                <a:ea typeface="Times New Roman" panose="02020603050405020304" pitchFamily="18" charset="0"/>
              </a:rPr>
              <a:t>, </a:t>
            </a:r>
            <a:r>
              <a:rPr lang="en-US" sz="1400" dirty="0" err="1" smtClean="0">
                <a:effectLst/>
                <a:ea typeface="Times New Roman" panose="02020603050405020304" pitchFamily="18" charset="0"/>
              </a:rPr>
              <a:t>Corminarty</a:t>
            </a:r>
            <a:r>
              <a:rPr lang="en-US" sz="1400" dirty="0" smtClean="0">
                <a:effectLst/>
                <a:ea typeface="Times New Roman" panose="02020603050405020304" pitchFamily="18" charset="0"/>
              </a:rPr>
              <a:t>, </a:t>
            </a:r>
            <a:r>
              <a:rPr lang="en-US" sz="1400" dirty="0">
                <a:effectLst/>
                <a:ea typeface="Times New Roman" panose="02020603050405020304" pitchFamily="18" charset="0"/>
              </a:rPr>
              <a:t>Astra Zeneca/ Serum </a:t>
            </a:r>
            <a:r>
              <a:rPr lang="en-US" sz="1400" dirty="0" smtClean="0">
                <a:effectLst/>
                <a:ea typeface="Times New Roman" panose="02020603050405020304" pitchFamily="18" charset="0"/>
              </a:rPr>
              <a:t>Institute </a:t>
            </a:r>
            <a:r>
              <a:rPr lang="en-US" sz="1400" dirty="0">
                <a:effectLst/>
                <a:ea typeface="Times New Roman" panose="02020603050405020304" pitchFamily="18" charset="0"/>
              </a:rPr>
              <a:t>of India (SII) and Pfizer-</a:t>
            </a:r>
            <a:r>
              <a:rPr lang="en-US" sz="1400" dirty="0" err="1">
                <a:effectLst/>
                <a:ea typeface="Times New Roman" panose="02020603050405020304" pitchFamily="18" charset="0"/>
              </a:rPr>
              <a:t>BioNtech</a:t>
            </a:r>
            <a:r>
              <a:rPr lang="en-US" sz="1400" dirty="0">
                <a:effectLst/>
                <a:ea typeface="Times New Roman" panose="02020603050405020304" pitchFamily="18" charset="0"/>
              </a:rPr>
              <a:t> vaccines.</a:t>
            </a:r>
          </a:p>
          <a:p>
            <a:pPr lvl="1">
              <a:lnSpc>
                <a:spcPct val="110000"/>
              </a:lnSpc>
              <a:spcBef>
                <a:spcPts val="0"/>
              </a:spcBef>
            </a:pPr>
            <a:r>
              <a:rPr lang="en-US" sz="1400" dirty="0">
                <a:ea typeface="Times New Roman" panose="02020603050405020304" pitchFamily="18" charset="0"/>
              </a:rPr>
              <a:t>I</a:t>
            </a:r>
            <a:r>
              <a:rPr lang="en-US" sz="1400" dirty="0">
                <a:effectLst/>
                <a:ea typeface="Times New Roman" panose="02020603050405020304" pitchFamily="18" charset="0"/>
              </a:rPr>
              <a:t>mplemented the Ivermectin Controlled Compassionate Use </a:t>
            </a:r>
            <a:r>
              <a:rPr lang="en-US" sz="1400" dirty="0" err="1">
                <a:effectLst/>
                <a:ea typeface="Times New Roman" panose="02020603050405020304" pitchFamily="18" charset="0"/>
              </a:rPr>
              <a:t>Programme</a:t>
            </a:r>
            <a:r>
              <a:rPr lang="en-US" sz="1400" dirty="0">
                <a:effectLst/>
                <a:ea typeface="Times New Roman" panose="02020603050405020304" pitchFamily="18" charset="0"/>
              </a:rPr>
              <a:t> for approved unregistered ivermectin products. </a:t>
            </a:r>
          </a:p>
          <a:p>
            <a:pPr>
              <a:lnSpc>
                <a:spcPct val="110000"/>
              </a:lnSpc>
              <a:spcBef>
                <a:spcPts val="0"/>
              </a:spcBef>
            </a:pPr>
            <a:r>
              <a:rPr lang="en-US" sz="1600" dirty="0">
                <a:ea typeface="Times New Roman" panose="02020603050405020304" pitchFamily="18" charset="0"/>
              </a:rPr>
              <a:t>R</a:t>
            </a:r>
            <a:r>
              <a:rPr lang="en-US" sz="1600" dirty="0">
                <a:effectLst/>
                <a:ea typeface="Times New Roman" panose="02020603050405020304" pitchFamily="18" charset="0"/>
              </a:rPr>
              <a:t>egistered the Covid-19 Vaccine Janssen on 31 March 2021, with conditions. </a:t>
            </a:r>
          </a:p>
          <a:p>
            <a:pPr lvl="1">
              <a:lnSpc>
                <a:spcPct val="110000"/>
              </a:lnSpc>
              <a:spcBef>
                <a:spcPts val="0"/>
              </a:spcBef>
            </a:pPr>
            <a:r>
              <a:rPr lang="en-US" sz="1400" dirty="0">
                <a:effectLst/>
                <a:ea typeface="Times New Roman" panose="02020603050405020304" pitchFamily="18" charset="0"/>
              </a:rPr>
              <a:t>The registration signaled a significant step in the fight against the COVID-19 pandemic.</a:t>
            </a:r>
          </a:p>
          <a:p>
            <a:pPr>
              <a:lnSpc>
                <a:spcPct val="110000"/>
              </a:lnSpc>
              <a:spcBef>
                <a:spcPts val="0"/>
              </a:spcBef>
            </a:pPr>
            <a:r>
              <a:rPr lang="en-ZA" sz="1600" dirty="0">
                <a:ea typeface="Times New Roman" panose="02020603050405020304" pitchFamily="18" charset="0"/>
              </a:rPr>
              <a:t>A</a:t>
            </a:r>
            <a:r>
              <a:rPr lang="en-ZA" sz="1600" dirty="0">
                <a:effectLst/>
                <a:ea typeface="Times New Roman" panose="02020603050405020304" pitchFamily="18" charset="0"/>
              </a:rPr>
              <a:t> dedicated pharmacovigilance project to closely monitor treatment outcomes of medicines used off-label for </a:t>
            </a:r>
            <a:r>
              <a:rPr lang="en-ZA" sz="1600" dirty="0" smtClean="0">
                <a:ea typeface="Times New Roman" panose="02020603050405020304" pitchFamily="18" charset="0"/>
              </a:rPr>
              <a:t>Covid-19 and </a:t>
            </a:r>
            <a:r>
              <a:rPr lang="en-ZA" sz="1600" dirty="0">
                <a:ea typeface="Times New Roman" panose="02020603050405020304" pitchFamily="18" charset="0"/>
              </a:rPr>
              <a:t>COVID-19 vaccines </a:t>
            </a:r>
            <a:r>
              <a:rPr lang="en-ZA" sz="1600" dirty="0" smtClean="0">
                <a:effectLst/>
                <a:ea typeface="Times New Roman" panose="02020603050405020304" pitchFamily="18" charset="0"/>
              </a:rPr>
              <a:t>was implemented </a:t>
            </a:r>
          </a:p>
          <a:p>
            <a:pPr>
              <a:lnSpc>
                <a:spcPct val="110000"/>
              </a:lnSpc>
              <a:spcBef>
                <a:spcPts val="0"/>
              </a:spcBef>
            </a:pPr>
            <a:r>
              <a:rPr lang="en-US" sz="1600" dirty="0" smtClean="0"/>
              <a:t>Interim </a:t>
            </a:r>
            <a:r>
              <a:rPr lang="en-US" sz="1600" dirty="0"/>
              <a:t>expert committees were established to review and evaluate diagnostic tests for COVID-19 and rapidly manufactured ventilators.</a:t>
            </a:r>
          </a:p>
        </p:txBody>
      </p:sp>
      <p:sp>
        <p:nvSpPr>
          <p:cNvPr id="5" name="Slide Number Placeholder 3">
            <a:extLst>
              <a:ext uri="{FF2B5EF4-FFF2-40B4-BE49-F238E27FC236}">
                <a16:creationId xmlns:a16="http://schemas.microsoft.com/office/drawing/2014/main" id="{8CA60EBA-B31C-4EEB-96C5-4CE1D2FB293B}"/>
              </a:ext>
            </a:extLst>
          </p:cNvPr>
          <p:cNvSpPr txBox="1">
            <a:spLocks/>
          </p:cNvSpPr>
          <p:nvPr/>
        </p:nvSpPr>
        <p:spPr>
          <a:xfrm>
            <a:off x="8838964" y="4876006"/>
            <a:ext cx="251048" cy="4572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A76F7FF0-B3C9-4CE1-A4E6-3504C4009A4E}" type="slidenum">
              <a:rPr lang="en-US" altLang="en-US" sz="1000" smtClean="0"/>
              <a:pPr>
                <a:defRPr/>
              </a:pPr>
              <a:t>6</a:t>
            </a:fld>
            <a:endParaRPr lang="en-US" altLang="en-US" sz="1000" dirty="0"/>
          </a:p>
        </p:txBody>
      </p:sp>
    </p:spTree>
    <p:extLst>
      <p:ext uri="{BB962C8B-B14F-4D97-AF65-F5344CB8AC3E}">
        <p14:creationId xmlns:p14="http://schemas.microsoft.com/office/powerpoint/2010/main" val="30761224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solidFill>
                  <a:srgbClr val="0077A0"/>
                </a:solidFill>
              </a:rPr>
              <a:t>PROGRAMME 1: ADMINISTRATION: CONTEXT</a:t>
            </a:r>
          </a:p>
        </p:txBody>
      </p:sp>
      <p:graphicFrame>
        <p:nvGraphicFramePr>
          <p:cNvPr id="4" name="Diagram 3"/>
          <p:cNvGraphicFramePr/>
          <p:nvPr>
            <p:extLst>
              <p:ext uri="{D42A27DB-BD31-4B8C-83A1-F6EECF244321}">
                <p14:modId xmlns:p14="http://schemas.microsoft.com/office/powerpoint/2010/main" val="160901683"/>
              </p:ext>
            </p:extLst>
          </p:nvPr>
        </p:nvGraphicFramePr>
        <p:xfrm>
          <a:off x="251520" y="1063230"/>
          <a:ext cx="6912768" cy="37418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3">
            <a:extLst>
              <a:ext uri="{FF2B5EF4-FFF2-40B4-BE49-F238E27FC236}">
                <a16:creationId xmlns:a16="http://schemas.microsoft.com/office/drawing/2014/main" id="{3D2AC330-03E0-4A0E-9192-4234BF54F912}"/>
              </a:ext>
            </a:extLst>
          </p:cNvPr>
          <p:cNvSpPr txBox="1">
            <a:spLocks/>
          </p:cNvSpPr>
          <p:nvPr/>
        </p:nvSpPr>
        <p:spPr>
          <a:xfrm>
            <a:off x="8838964" y="4876006"/>
            <a:ext cx="251048" cy="4572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A76F7FF0-B3C9-4CE1-A4E6-3504C4009A4E}" type="slidenum">
              <a:rPr kumimoji="0" lang="en-US" altLang="en-US" sz="10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endParaRPr kumimoji="0" lang="en-US" altLang="en-US" sz="1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208716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211144" cy="857250"/>
          </a:xfrm>
        </p:spPr>
        <p:txBody>
          <a:bodyPr/>
          <a:lstStyle/>
          <a:p>
            <a:r>
              <a:rPr lang="en-ZA" dirty="0">
                <a:solidFill>
                  <a:srgbClr val="0077A0"/>
                </a:solidFill>
              </a:rPr>
              <a:t>P1: ADMINISTRATION (1)</a:t>
            </a:r>
            <a:endParaRPr lang="en-ZA" dirty="0"/>
          </a:p>
        </p:txBody>
      </p:sp>
      <p:sp>
        <p:nvSpPr>
          <p:cNvPr id="3" name="Content Placeholder 2"/>
          <p:cNvSpPr>
            <a:spLocks noGrp="1"/>
          </p:cNvSpPr>
          <p:nvPr>
            <p:ph idx="1"/>
          </p:nvPr>
        </p:nvSpPr>
        <p:spPr>
          <a:xfrm>
            <a:off x="1035523" y="699542"/>
            <a:ext cx="6632821" cy="4392488"/>
          </a:xfrm>
          <a:noFill/>
        </p:spPr>
        <p:txBody>
          <a:bodyPr>
            <a:noAutofit/>
          </a:bodyPr>
          <a:lstStyle/>
          <a:p>
            <a:pPr>
              <a:lnSpc>
                <a:spcPct val="110000"/>
              </a:lnSpc>
              <a:spcBef>
                <a:spcPts val="0"/>
              </a:spcBef>
            </a:pPr>
            <a:r>
              <a:rPr lang="en-US" sz="1100" dirty="0">
                <a:latin typeface="Calibri" panose="020F0502020204030204" pitchFamily="34" charset="0"/>
                <a:ea typeface="MS Gothic" panose="020B0609070205080204" pitchFamily="49" charset="-128"/>
                <a:cs typeface="Times New Roman" panose="02020603050405020304" pitchFamily="18" charset="0"/>
              </a:rPr>
              <a:t>F</a:t>
            </a:r>
            <a:r>
              <a:rPr lang="en-US" sz="1100" dirty="0">
                <a:effectLst/>
                <a:latin typeface="Calibri" panose="020F0502020204030204" pitchFamily="34" charset="0"/>
                <a:ea typeface="MS Gothic" panose="020B0609070205080204" pitchFamily="49" charset="-128"/>
                <a:cs typeface="Times New Roman" panose="02020603050405020304" pitchFamily="18" charset="0"/>
              </a:rPr>
              <a:t>ocused on improving the previous audit outcomes as well as positioning SAHPRA towards financial sustainability.</a:t>
            </a:r>
          </a:p>
          <a:p>
            <a:pPr>
              <a:lnSpc>
                <a:spcPct val="110000"/>
              </a:lnSpc>
              <a:spcBef>
                <a:spcPts val="0"/>
              </a:spcBef>
            </a:pPr>
            <a:r>
              <a:rPr lang="en-US" sz="1100" dirty="0">
                <a:latin typeface="Calibri" panose="020F0502020204030204" pitchFamily="34" charset="0"/>
                <a:ea typeface="MS Gothic" panose="020B0609070205080204" pitchFamily="49" charset="-128"/>
                <a:cs typeface="Times New Roman" panose="02020603050405020304" pitchFamily="18" charset="0"/>
              </a:rPr>
              <a:t>A number of procurement projects were </a:t>
            </a:r>
            <a:r>
              <a:rPr lang="en-US" sz="1100" dirty="0" err="1">
                <a:latin typeface="Calibri" panose="020F0502020204030204" pitchFamily="34" charset="0"/>
                <a:ea typeface="MS Gothic" panose="020B0609070205080204" pitchFamily="49" charset="-128"/>
                <a:cs typeface="Times New Roman" panose="02020603050405020304" pitchFamily="18" charset="0"/>
              </a:rPr>
              <a:t>finalised</a:t>
            </a:r>
            <a:r>
              <a:rPr lang="en-US" sz="1100" dirty="0">
                <a:latin typeface="Calibri" panose="020F0502020204030204" pitchFamily="34" charset="0"/>
                <a:ea typeface="MS Gothic" panose="020B0609070205080204" pitchFamily="49" charset="-128"/>
                <a:cs typeface="Times New Roman" panose="02020603050405020304" pitchFamily="18" charset="0"/>
              </a:rPr>
              <a:t>.</a:t>
            </a:r>
          </a:p>
          <a:p>
            <a:pPr>
              <a:lnSpc>
                <a:spcPct val="110000"/>
              </a:lnSpc>
              <a:spcBef>
                <a:spcPts val="0"/>
              </a:spcBef>
            </a:pPr>
            <a:r>
              <a:rPr lang="en-US" sz="1100" dirty="0">
                <a:effectLst/>
                <a:latin typeface="Calibri" panose="020F0502020204030204" pitchFamily="34" charset="0"/>
                <a:ea typeface="MS Gothic" panose="020B0609070205080204" pitchFamily="49" charset="-128"/>
                <a:cs typeface="Times New Roman" panose="02020603050405020304" pitchFamily="18" charset="0"/>
              </a:rPr>
              <a:t>Large focus on compliance with all Supply Chain Management policies.</a:t>
            </a:r>
          </a:p>
          <a:p>
            <a:pPr>
              <a:lnSpc>
                <a:spcPct val="110000"/>
              </a:lnSpc>
              <a:spcBef>
                <a:spcPts val="0"/>
              </a:spcBef>
            </a:pPr>
            <a:r>
              <a:rPr lang="en-US" sz="1100" dirty="0">
                <a:latin typeface="Calibri" panose="020F0502020204030204" pitchFamily="34" charset="0"/>
                <a:ea typeface="MS Gothic" panose="020B0609070205080204" pitchFamily="49" charset="-128"/>
                <a:cs typeface="Times New Roman" panose="02020603050405020304" pitchFamily="18" charset="0"/>
              </a:rPr>
              <a:t>Finance policies approved by the Board.</a:t>
            </a:r>
            <a:endParaRPr lang="en-US" sz="1100" dirty="0">
              <a:effectLst/>
              <a:latin typeface="Calibri" panose="020F0502020204030204" pitchFamily="34" charset="0"/>
              <a:ea typeface="MS Gothic" panose="020B0609070205080204" pitchFamily="49" charset="-128"/>
              <a:cs typeface="Times New Roman" panose="02020603050405020304" pitchFamily="18" charset="0"/>
            </a:endParaRPr>
          </a:p>
          <a:p>
            <a:pPr>
              <a:lnSpc>
                <a:spcPct val="110000"/>
              </a:lnSpc>
              <a:spcBef>
                <a:spcPts val="0"/>
              </a:spcBef>
            </a:pPr>
            <a:endParaRPr lang="en-US" sz="1050" dirty="0">
              <a:latin typeface="Calibri" panose="020F0502020204030204" pitchFamily="34" charset="0"/>
              <a:ea typeface="MS Gothic" panose="020B0609070205080204" pitchFamily="49" charset="-128"/>
              <a:cs typeface="Times New Roman" panose="02020603050405020304" pitchFamily="18" charset="0"/>
            </a:endParaRPr>
          </a:p>
          <a:p>
            <a:pPr>
              <a:lnSpc>
                <a:spcPct val="110000"/>
              </a:lnSpc>
              <a:spcBef>
                <a:spcPts val="0"/>
              </a:spcBef>
            </a:pPr>
            <a:r>
              <a:rPr lang="en-US" sz="1100" dirty="0">
                <a:latin typeface="Calibri" panose="020F0502020204030204" pitchFamily="34" charset="0"/>
                <a:ea typeface="MS Gothic" panose="020B0609070205080204" pitchFamily="49" charset="-128"/>
                <a:cs typeface="Times New Roman" panose="02020603050405020304" pitchFamily="18" charset="0"/>
              </a:rPr>
              <a:t>To improve</a:t>
            </a:r>
            <a:r>
              <a:rPr lang="en-US" sz="1100" dirty="0">
                <a:effectLst/>
                <a:latin typeface="Calibri" panose="020F0502020204030204" pitchFamily="34" charset="0"/>
                <a:ea typeface="MS Gothic" panose="020B0609070205080204" pitchFamily="49" charset="-128"/>
                <a:cs typeface="Times New Roman" panose="02020603050405020304" pitchFamily="18" charset="0"/>
              </a:rPr>
              <a:t> SAHPRA’s benchmark service satisfaction score of 68%</a:t>
            </a:r>
            <a:r>
              <a:rPr lang="en-GB" sz="1100" dirty="0">
                <a:effectLst/>
                <a:latin typeface="Calibri" panose="020F0502020204030204" pitchFamily="34" charset="0"/>
                <a:ea typeface="MS Gothic" panose="020B0609070205080204" pitchFamily="49" charset="-128"/>
                <a:cs typeface="Times New Roman" panose="02020603050405020304" pitchFamily="18" charset="0"/>
              </a:rPr>
              <a:t>, initiatives were identified to be implemented in 2021/22.</a:t>
            </a:r>
          </a:p>
          <a:p>
            <a:pPr>
              <a:lnSpc>
                <a:spcPct val="110000"/>
              </a:lnSpc>
              <a:spcBef>
                <a:spcPts val="0"/>
              </a:spcBef>
            </a:pPr>
            <a:r>
              <a:rPr lang="en-US" sz="1100" dirty="0">
                <a:effectLst/>
                <a:latin typeface="Calibri" panose="020F0502020204030204" pitchFamily="34" charset="0"/>
                <a:ea typeface="MS Gothic" panose="020B0609070205080204" pitchFamily="49" charset="-128"/>
                <a:cs typeface="Times New Roman" panose="02020603050405020304" pitchFamily="18" charset="0"/>
              </a:rPr>
              <a:t>As part of ensuring that its stakeholders are kept abreast of the latest information, the website was re-designed.</a:t>
            </a:r>
          </a:p>
          <a:p>
            <a:pPr>
              <a:lnSpc>
                <a:spcPct val="110000"/>
              </a:lnSpc>
              <a:spcBef>
                <a:spcPts val="0"/>
              </a:spcBef>
            </a:pPr>
            <a:r>
              <a:rPr lang="en-US" sz="1100" dirty="0">
                <a:latin typeface="Calibri" panose="020F0502020204030204" pitchFamily="34" charset="0"/>
                <a:ea typeface="MS Gothic" panose="020B0609070205080204" pitchFamily="49" charset="-128"/>
                <a:cs typeface="Times New Roman" panose="02020603050405020304" pitchFamily="18" charset="0"/>
              </a:rPr>
              <a:t>A number of information technology solution and initiatives were implemented, and this shifted the focus to cybersecurity and data privacy. </a:t>
            </a:r>
          </a:p>
          <a:p>
            <a:pPr>
              <a:lnSpc>
                <a:spcPct val="110000"/>
              </a:lnSpc>
              <a:spcBef>
                <a:spcPts val="0"/>
              </a:spcBef>
            </a:pPr>
            <a:r>
              <a:rPr lang="en-US" sz="1100" dirty="0">
                <a:latin typeface="Calibri" panose="020F0502020204030204" pitchFamily="34" charset="0"/>
                <a:ea typeface="MS Gothic" panose="020B0609070205080204" pitchFamily="49" charset="-128"/>
                <a:cs typeface="Times New Roman" panose="02020603050405020304" pitchFamily="18" charset="0"/>
              </a:rPr>
              <a:t>The Information Technology Policies and Disaster Recovery Plan were approved and are being implemented.</a:t>
            </a:r>
          </a:p>
          <a:p>
            <a:pPr>
              <a:lnSpc>
                <a:spcPct val="110000"/>
              </a:lnSpc>
              <a:spcBef>
                <a:spcPts val="0"/>
              </a:spcBef>
            </a:pPr>
            <a:r>
              <a:rPr lang="en-US" sz="1100" dirty="0">
                <a:latin typeface="Calibri" panose="020F0502020204030204" pitchFamily="34" charset="0"/>
                <a:ea typeface="MS Gothic" panose="020B0609070205080204" pitchFamily="49" charset="-128"/>
              </a:rPr>
              <a:t>As SAHPRA aims to </a:t>
            </a:r>
            <a:r>
              <a:rPr lang="en-US" sz="1100" dirty="0" err="1">
                <a:latin typeface="Calibri" panose="020F0502020204030204" pitchFamily="34" charset="0"/>
                <a:ea typeface="MS Gothic" panose="020B0609070205080204" pitchFamily="49" charset="-128"/>
              </a:rPr>
              <a:t>digitalise</a:t>
            </a:r>
            <a:r>
              <a:rPr lang="en-US" sz="1100" dirty="0">
                <a:latin typeface="Calibri" panose="020F0502020204030204" pitchFamily="34" charset="0"/>
                <a:ea typeface="MS Gothic" panose="020B0609070205080204" pitchFamily="49" charset="-128"/>
              </a:rPr>
              <a:t> more business process, a five-year Information Technology Strategy and Roadmap was developed.</a:t>
            </a:r>
          </a:p>
          <a:p>
            <a:pPr marL="0" indent="0">
              <a:lnSpc>
                <a:spcPct val="110000"/>
              </a:lnSpc>
              <a:spcBef>
                <a:spcPts val="0"/>
              </a:spcBef>
              <a:buNone/>
            </a:pPr>
            <a:endParaRPr lang="en-US" sz="1050" dirty="0">
              <a:latin typeface="Calibri" panose="020F0502020204030204" pitchFamily="34" charset="0"/>
              <a:ea typeface="MS Gothic" panose="020B0609070205080204" pitchFamily="49" charset="-128"/>
            </a:endParaRPr>
          </a:p>
          <a:p>
            <a:pPr>
              <a:lnSpc>
                <a:spcPct val="110000"/>
              </a:lnSpc>
              <a:spcBef>
                <a:spcPts val="0"/>
              </a:spcBef>
            </a:pPr>
            <a:r>
              <a:rPr lang="en-US" sz="1100" dirty="0">
                <a:latin typeface="Calibri" panose="020F0502020204030204" pitchFamily="34" charset="0"/>
                <a:ea typeface="MS Gothic" panose="020B0609070205080204" pitchFamily="49" charset="-128"/>
              </a:rPr>
              <a:t>The number of employees grew by almost 50% in the financial year.</a:t>
            </a:r>
          </a:p>
          <a:p>
            <a:pPr>
              <a:lnSpc>
                <a:spcPct val="110000"/>
              </a:lnSpc>
              <a:spcBef>
                <a:spcPts val="0"/>
              </a:spcBef>
            </a:pPr>
            <a:r>
              <a:rPr lang="en-US" sz="1100" dirty="0">
                <a:latin typeface="Calibri" panose="020F0502020204030204" pitchFamily="34" charset="0"/>
                <a:ea typeface="MS Gothic" panose="020B0609070205080204" pitchFamily="49" charset="-128"/>
              </a:rPr>
              <a:t>Received over 60% participation in the 1</a:t>
            </a:r>
            <a:r>
              <a:rPr lang="en-US" sz="1100" baseline="30000" dirty="0">
                <a:latin typeface="Calibri" panose="020F0502020204030204" pitchFamily="34" charset="0"/>
                <a:ea typeface="MS Gothic" panose="020B0609070205080204" pitchFamily="49" charset="-128"/>
              </a:rPr>
              <a:t>st</a:t>
            </a:r>
            <a:r>
              <a:rPr lang="en-US" sz="1100" dirty="0">
                <a:latin typeface="Calibri" panose="020F0502020204030204" pitchFamily="34" charset="0"/>
                <a:ea typeface="MS Gothic" panose="020B0609070205080204" pitchFamily="49" charset="-128"/>
              </a:rPr>
              <a:t> Employee Engagement Survey, of which </a:t>
            </a:r>
            <a:r>
              <a:rPr lang="en-US" sz="1100" dirty="0">
                <a:effectLst/>
                <a:latin typeface="Calibri" panose="020F0502020204030204" pitchFamily="34" charset="0"/>
                <a:ea typeface="MS Gothic" panose="020B0609070205080204" pitchFamily="49" charset="-128"/>
                <a:cs typeface="Times New Roman" panose="02020603050405020304" pitchFamily="18" charset="0"/>
              </a:rPr>
              <a:t>an action plan was developed in response to the suggestions and recommendations received. </a:t>
            </a:r>
          </a:p>
          <a:p>
            <a:pPr>
              <a:lnSpc>
                <a:spcPct val="110000"/>
              </a:lnSpc>
              <a:spcBef>
                <a:spcPts val="0"/>
              </a:spcBef>
            </a:pPr>
            <a:r>
              <a:rPr lang="en-US" sz="1100" dirty="0">
                <a:effectLst/>
                <a:latin typeface="Calibri" panose="020F0502020204030204" pitchFamily="34" charset="0"/>
                <a:ea typeface="MS Gothic" panose="020B0609070205080204" pitchFamily="49" charset="-128"/>
                <a:cs typeface="Times New Roman" panose="02020603050405020304" pitchFamily="18" charset="0"/>
              </a:rPr>
              <a:t>Employee engagement and information sessions remained key in building the unifying SAHPRA culture. </a:t>
            </a:r>
          </a:p>
          <a:p>
            <a:pPr>
              <a:lnSpc>
                <a:spcPct val="110000"/>
              </a:lnSpc>
              <a:spcBef>
                <a:spcPts val="0"/>
              </a:spcBef>
            </a:pPr>
            <a:r>
              <a:rPr lang="en-US" sz="1100" dirty="0">
                <a:effectLst/>
                <a:latin typeface="Calibri" panose="020F0502020204030204" pitchFamily="34" charset="0"/>
                <a:ea typeface="MS Gothic" panose="020B0609070205080204" pitchFamily="49" charset="-128"/>
                <a:cs typeface="Times New Roman" panose="02020603050405020304" pitchFamily="18" charset="0"/>
              </a:rPr>
              <a:t>HR Policies were under development and would be workshopped once approved.</a:t>
            </a:r>
            <a:endParaRPr lang="en-ZA" sz="1100" dirty="0">
              <a:effectLst/>
              <a:latin typeface="Calibri" panose="020F0502020204030204" pitchFamily="34" charset="0"/>
              <a:ea typeface="MS Gothic" panose="020B0609070205080204" pitchFamily="49" charset="-128"/>
              <a:cs typeface="Times New Roman" panose="02020603050405020304" pitchFamily="18" charset="0"/>
            </a:endParaRPr>
          </a:p>
          <a:p>
            <a:pPr>
              <a:lnSpc>
                <a:spcPct val="110000"/>
              </a:lnSpc>
              <a:spcBef>
                <a:spcPts val="0"/>
              </a:spcBef>
            </a:pPr>
            <a:endParaRPr lang="en-ZA"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Slide Number Placeholder 3">
            <a:extLst>
              <a:ext uri="{FF2B5EF4-FFF2-40B4-BE49-F238E27FC236}">
                <a16:creationId xmlns:a16="http://schemas.microsoft.com/office/drawing/2014/main" id="{8AB8B003-5DFA-4AEB-9ED2-C54D4F03E433}"/>
              </a:ext>
            </a:extLst>
          </p:cNvPr>
          <p:cNvSpPr txBox="1">
            <a:spLocks/>
          </p:cNvSpPr>
          <p:nvPr/>
        </p:nvSpPr>
        <p:spPr>
          <a:xfrm>
            <a:off x="8838964" y="4876006"/>
            <a:ext cx="251048" cy="4572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A76F7FF0-B3C9-4CE1-A4E6-3504C4009A4E}" type="slidenum">
              <a:rPr lang="en-US" altLang="en-US" sz="1000" smtClean="0"/>
              <a:pPr>
                <a:defRPr/>
              </a:pPr>
              <a:t>8</a:t>
            </a:fld>
            <a:endParaRPr lang="en-US" altLang="en-US" sz="1000" dirty="0"/>
          </a:p>
        </p:txBody>
      </p:sp>
      <p:sp>
        <p:nvSpPr>
          <p:cNvPr id="4" name="Rounded Rectangle 3"/>
          <p:cNvSpPr/>
          <p:nvPr/>
        </p:nvSpPr>
        <p:spPr>
          <a:xfrm>
            <a:off x="8919" y="797188"/>
            <a:ext cx="1026604" cy="98404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Finance</a:t>
            </a:r>
            <a:endParaRPr lang="en-ZA" sz="1400" dirty="0"/>
          </a:p>
        </p:txBody>
      </p:sp>
      <p:sp>
        <p:nvSpPr>
          <p:cNvPr id="6" name="Rounded Rectangle 5"/>
          <p:cNvSpPr/>
          <p:nvPr/>
        </p:nvSpPr>
        <p:spPr>
          <a:xfrm>
            <a:off x="0" y="1923679"/>
            <a:ext cx="1068197" cy="108012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Comms &amp; IT</a:t>
            </a:r>
            <a:endParaRPr lang="en-ZA" sz="1200" dirty="0"/>
          </a:p>
        </p:txBody>
      </p:sp>
      <p:sp>
        <p:nvSpPr>
          <p:cNvPr id="7" name="Rounded Rectangle 6"/>
          <p:cNvSpPr/>
          <p:nvPr/>
        </p:nvSpPr>
        <p:spPr>
          <a:xfrm>
            <a:off x="-13052" y="3626232"/>
            <a:ext cx="1061628" cy="144016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Human Resources</a:t>
            </a:r>
            <a:endParaRPr lang="en-ZA" sz="1200" dirty="0"/>
          </a:p>
        </p:txBody>
      </p:sp>
      <p:cxnSp>
        <p:nvCxnSpPr>
          <p:cNvPr id="9" name="Straight Connector 8"/>
          <p:cNvCxnSpPr/>
          <p:nvPr/>
        </p:nvCxnSpPr>
        <p:spPr>
          <a:xfrm>
            <a:off x="2123728" y="1754431"/>
            <a:ext cx="396044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123728" y="3795886"/>
            <a:ext cx="396044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57553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EC9D7975-9315-4098-A226-58D3FCAFB7B2}"/>
              </a:ext>
            </a:extLst>
          </p:cNvPr>
          <p:cNvGraphicFramePr>
            <a:graphicFrameLocks noGrp="1"/>
          </p:cNvGraphicFramePr>
          <p:nvPr>
            <p:extLst>
              <p:ext uri="{D42A27DB-BD31-4B8C-83A1-F6EECF244321}">
                <p14:modId xmlns:p14="http://schemas.microsoft.com/office/powerpoint/2010/main" val="2816458201"/>
              </p:ext>
            </p:extLst>
          </p:nvPr>
        </p:nvGraphicFramePr>
        <p:xfrm>
          <a:off x="107504" y="987574"/>
          <a:ext cx="7632847" cy="3352408"/>
        </p:xfrm>
        <a:graphic>
          <a:graphicData uri="http://schemas.openxmlformats.org/drawingml/2006/table">
            <a:tbl>
              <a:tblPr firstRow="1" bandRow="1">
                <a:tableStyleId>{5C22544A-7EE6-4342-B048-85BDC9FD1C3A}</a:tableStyleId>
              </a:tblPr>
              <a:tblGrid>
                <a:gridCol w="1440160">
                  <a:extLst>
                    <a:ext uri="{9D8B030D-6E8A-4147-A177-3AD203B41FA5}">
                      <a16:colId xmlns:a16="http://schemas.microsoft.com/office/drawing/2014/main" val="1119826492"/>
                    </a:ext>
                  </a:extLst>
                </a:gridCol>
                <a:gridCol w="2088232">
                  <a:extLst>
                    <a:ext uri="{9D8B030D-6E8A-4147-A177-3AD203B41FA5}">
                      <a16:colId xmlns:a16="http://schemas.microsoft.com/office/drawing/2014/main" val="2773868120"/>
                    </a:ext>
                  </a:extLst>
                </a:gridCol>
                <a:gridCol w="1224136">
                  <a:extLst>
                    <a:ext uri="{9D8B030D-6E8A-4147-A177-3AD203B41FA5}">
                      <a16:colId xmlns:a16="http://schemas.microsoft.com/office/drawing/2014/main" val="1547345073"/>
                    </a:ext>
                  </a:extLst>
                </a:gridCol>
                <a:gridCol w="2880319">
                  <a:extLst>
                    <a:ext uri="{9D8B030D-6E8A-4147-A177-3AD203B41FA5}">
                      <a16:colId xmlns:a16="http://schemas.microsoft.com/office/drawing/2014/main" val="2969944868"/>
                    </a:ext>
                  </a:extLst>
                </a:gridCol>
              </a:tblGrid>
              <a:tr h="376839">
                <a:tc>
                  <a:txBody>
                    <a:bodyPr/>
                    <a:lstStyle/>
                    <a:p>
                      <a:r>
                        <a:rPr lang="en-US" sz="1000" dirty="0"/>
                        <a:t>ANNUAL TARGET</a:t>
                      </a:r>
                      <a:endParaRPr lang="en-ZA" sz="1000" dirty="0"/>
                    </a:p>
                  </a:txBody>
                  <a:tcPr/>
                </a:tc>
                <a:tc>
                  <a:txBody>
                    <a:bodyPr/>
                    <a:lstStyle/>
                    <a:p>
                      <a:r>
                        <a:rPr lang="en-US" sz="1000" dirty="0"/>
                        <a:t>ACTUAL ACHIEVEMENT 2020/2021</a:t>
                      </a:r>
                      <a:endParaRPr lang="en-ZA" sz="1000" dirty="0"/>
                    </a:p>
                  </a:txBody>
                  <a:tcPr/>
                </a:tc>
                <a:tc>
                  <a:txBody>
                    <a:bodyPr/>
                    <a:lstStyle/>
                    <a:p>
                      <a:r>
                        <a:rPr lang="en-US" sz="1000" dirty="0"/>
                        <a:t>DEVIATION</a:t>
                      </a:r>
                      <a:endParaRPr lang="en-ZA" sz="1000" dirty="0"/>
                    </a:p>
                  </a:txBody>
                  <a:tcPr/>
                </a:tc>
                <a:tc>
                  <a:txBody>
                    <a:bodyPr/>
                    <a:lstStyle/>
                    <a:p>
                      <a:r>
                        <a:rPr lang="en-US" sz="1000" dirty="0"/>
                        <a:t>REASONS FOR DEVIATIONS</a:t>
                      </a:r>
                      <a:endParaRPr lang="en-ZA" sz="1000" dirty="0"/>
                    </a:p>
                  </a:txBody>
                  <a:tcPr/>
                </a:tc>
                <a:extLst>
                  <a:ext uri="{0D108BD9-81ED-4DB2-BD59-A6C34878D82A}">
                    <a16:rowId xmlns:a16="http://schemas.microsoft.com/office/drawing/2014/main" val="756528125"/>
                  </a:ext>
                </a:extLst>
              </a:tr>
              <a:tr h="415249">
                <a:tc>
                  <a:txBody>
                    <a:bodyPr/>
                    <a:lstStyle/>
                    <a:p>
                      <a:pPr marL="228600" indent="-228600">
                        <a:buFont typeface="+mj-lt"/>
                        <a:buAutoNum type="arabicPeriod"/>
                      </a:pPr>
                      <a:r>
                        <a:rPr lang="en-GB" sz="1000" b="1" kern="1200" dirty="0">
                          <a:solidFill>
                            <a:schemeClr val="dk1"/>
                          </a:solidFill>
                          <a:effectLst/>
                          <a:latin typeface="+mn-lt"/>
                          <a:ea typeface="+mn-ea"/>
                          <a:cs typeface="+mn-cs"/>
                        </a:rPr>
                        <a:t>Unqualified audit opinion</a:t>
                      </a:r>
                      <a:endParaRPr lang="en-ZA" sz="1000" b="1" dirty="0">
                        <a:latin typeface="+mn-lt"/>
                      </a:endParaRPr>
                    </a:p>
                  </a:txBody>
                  <a:tcPr/>
                </a:tc>
                <a:tc>
                  <a:txBody>
                    <a:bodyPr/>
                    <a:lstStyle/>
                    <a:p>
                      <a:pPr algn="l">
                        <a:lnSpc>
                          <a:spcPct val="110000"/>
                        </a:lnSpc>
                        <a:tabLst>
                          <a:tab pos="190500" algn="l"/>
                        </a:tabLst>
                      </a:pPr>
                      <a:r>
                        <a:rPr lang="en-US" sz="1000" b="0" i="0" dirty="0">
                          <a:solidFill>
                            <a:schemeClr val="tx1"/>
                          </a:solidFill>
                          <a:effectLst/>
                          <a:latin typeface="+mn-lt"/>
                          <a:ea typeface="Times New Roman" panose="02020603050405020304" pitchFamily="18" charset="0"/>
                        </a:rPr>
                        <a:t>Qualified audit opinion obtained for the 2020/21 financial year</a:t>
                      </a:r>
                      <a:endParaRPr lang="en-ZA" sz="1000" b="0" i="0" dirty="0">
                        <a:solidFill>
                          <a:schemeClr val="tx1"/>
                        </a:solidFill>
                        <a:effectLst/>
                        <a:latin typeface="+mn-lt"/>
                        <a:ea typeface="Times New Roman" panose="02020603050405020304" pitchFamily="18" charset="0"/>
                      </a:endParaRPr>
                    </a:p>
                  </a:txBody>
                  <a:tcPr marL="68580" marR="68580" marT="0" marB="0">
                    <a:solidFill>
                      <a:srgbClr val="FF9797"/>
                    </a:solidFill>
                  </a:tcPr>
                </a:tc>
                <a:tc>
                  <a:txBody>
                    <a:bodyPr/>
                    <a:lstStyle/>
                    <a:p>
                      <a:pPr algn="l">
                        <a:lnSpc>
                          <a:spcPct val="110000"/>
                        </a:lnSpc>
                        <a:tabLst>
                          <a:tab pos="190500" algn="l"/>
                          <a:tab pos="540385" algn="l"/>
                        </a:tabLst>
                      </a:pPr>
                      <a:r>
                        <a:rPr lang="en-ZA" sz="1000" b="0" dirty="0">
                          <a:solidFill>
                            <a:schemeClr val="tx1"/>
                          </a:solidFill>
                          <a:effectLst/>
                          <a:latin typeface="+mn-lt"/>
                          <a:ea typeface="Times New Roman" panose="02020603050405020304" pitchFamily="18" charset="0"/>
                          <a:cs typeface="Times New Roman" panose="02020603050405020304" pitchFamily="18" charset="0"/>
                        </a:rPr>
                        <a:t>The target</a:t>
                      </a:r>
                      <a:r>
                        <a:rPr lang="en-ZA" sz="1000" b="0" dirty="0">
                          <a:solidFill>
                            <a:schemeClr val="tx1"/>
                          </a:solidFill>
                          <a:effectLst/>
                          <a:latin typeface="+mn-lt"/>
                          <a:ea typeface="MS Mincho" panose="02020609040205080304" pitchFamily="49" charset="-128"/>
                          <a:cs typeface="Times New Roman" panose="02020603050405020304" pitchFamily="18" charset="0"/>
                        </a:rPr>
                        <a:t> </a:t>
                      </a:r>
                      <a:r>
                        <a:rPr lang="en-ZA" sz="1000" b="0" dirty="0">
                          <a:solidFill>
                            <a:schemeClr val="tx1"/>
                          </a:solidFill>
                          <a:effectLst/>
                          <a:latin typeface="+mn-lt"/>
                          <a:ea typeface="Times New Roman" panose="02020603050405020304" pitchFamily="18" charset="0"/>
                          <a:cs typeface="Times New Roman" panose="02020603050405020304" pitchFamily="18" charset="0"/>
                        </a:rPr>
                        <a:t>was not</a:t>
                      </a:r>
                      <a:endParaRPr lang="en-ZA" sz="1000" b="0" dirty="0">
                        <a:solidFill>
                          <a:schemeClr val="tx1"/>
                        </a:solidFill>
                        <a:effectLst/>
                        <a:latin typeface="+mn-lt"/>
                        <a:ea typeface="MS Mincho" panose="02020609040205080304" pitchFamily="49" charset="-128"/>
                        <a:cs typeface="Times New Roman" panose="02020603050405020304" pitchFamily="18" charset="0"/>
                      </a:endParaRPr>
                    </a:p>
                    <a:p>
                      <a:pPr algn="l">
                        <a:lnSpc>
                          <a:spcPct val="110000"/>
                        </a:lnSpc>
                        <a:tabLst>
                          <a:tab pos="190500" algn="l"/>
                          <a:tab pos="540385" algn="l"/>
                        </a:tabLst>
                      </a:pPr>
                      <a:r>
                        <a:rPr lang="en-ZA" sz="1000" b="0" dirty="0">
                          <a:solidFill>
                            <a:schemeClr val="tx1"/>
                          </a:solidFill>
                          <a:effectLst/>
                          <a:latin typeface="+mn-lt"/>
                          <a:ea typeface="Times New Roman" panose="02020603050405020304" pitchFamily="18" charset="0"/>
                          <a:cs typeface="Times New Roman" panose="02020603050405020304" pitchFamily="18" charset="0"/>
                        </a:rPr>
                        <a:t>achieved</a:t>
                      </a:r>
                      <a:endParaRPr lang="en-ZA" sz="1000" b="0" dirty="0">
                        <a:solidFill>
                          <a:schemeClr val="tx1"/>
                        </a:solidFill>
                        <a:effectLst/>
                        <a:latin typeface="+mn-lt"/>
                        <a:ea typeface="MS Mincho" panose="02020609040205080304" pitchFamily="49" charset="-128"/>
                        <a:cs typeface="Times New Roman" panose="02020603050405020304" pitchFamily="18" charset="0"/>
                      </a:endParaRPr>
                    </a:p>
                  </a:txBody>
                  <a:tcPr marL="68580" marR="68580" marT="0" marB="0"/>
                </a:tc>
                <a:tc>
                  <a:txBody>
                    <a:bodyPr/>
                    <a:lstStyle/>
                    <a:p>
                      <a:pPr algn="l">
                        <a:lnSpc>
                          <a:spcPct val="110000"/>
                        </a:lnSpc>
                        <a:tabLst>
                          <a:tab pos="190500" algn="l"/>
                          <a:tab pos="540385" algn="l"/>
                        </a:tabLst>
                      </a:pPr>
                      <a:r>
                        <a:rPr lang="en-ZA" sz="1000" b="0" dirty="0">
                          <a:solidFill>
                            <a:schemeClr val="tx1"/>
                          </a:solidFill>
                          <a:effectLst/>
                          <a:latin typeface="+mn-lt"/>
                          <a:ea typeface="Times New Roman" panose="02020603050405020304" pitchFamily="18" charset="0"/>
                          <a:cs typeface="Times New Roman" panose="02020603050405020304" pitchFamily="18" charset="0"/>
                        </a:rPr>
                        <a:t>Inadequate record keeping</a:t>
                      </a:r>
                      <a:endParaRPr lang="en-ZA" sz="1000" b="0" dirty="0">
                        <a:solidFill>
                          <a:schemeClr val="tx1"/>
                        </a:solidFill>
                        <a:effectLst/>
                        <a:latin typeface="+mn-lt"/>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559764511"/>
                  </a:ext>
                </a:extLst>
              </a:tr>
              <a:tr h="557515">
                <a:tc>
                  <a:txBody>
                    <a:bodyPr/>
                    <a:lstStyle/>
                    <a:p>
                      <a:pPr marL="228600" indent="-228600">
                        <a:buFont typeface="+mj-lt"/>
                        <a:buAutoNum type="arabicPeriod" startAt="2"/>
                      </a:pPr>
                      <a:r>
                        <a:rPr lang="en-GB" sz="1000" b="1" kern="1200" dirty="0">
                          <a:solidFill>
                            <a:schemeClr val="dk1"/>
                          </a:solidFill>
                          <a:effectLst/>
                          <a:latin typeface="+mn-lt"/>
                          <a:ea typeface="+mn-ea"/>
                          <a:cs typeface="+mn-cs"/>
                        </a:rPr>
                        <a:t>Total revenue generated in financial year (R387 million)</a:t>
                      </a:r>
                      <a:endParaRPr lang="en-ZA" sz="1000" b="1" dirty="0">
                        <a:latin typeface="+mn-lt"/>
                      </a:endParaRPr>
                    </a:p>
                  </a:txBody>
                  <a:tcPr/>
                </a:tc>
                <a:tc>
                  <a:txBody>
                    <a:bodyPr/>
                    <a:lstStyle/>
                    <a:p>
                      <a:pPr algn="l">
                        <a:lnSpc>
                          <a:spcPct val="110000"/>
                        </a:lnSpc>
                        <a:tabLst>
                          <a:tab pos="190500" algn="l"/>
                        </a:tabLst>
                      </a:pPr>
                      <a:r>
                        <a:rPr lang="en-GB" sz="1000" b="0" dirty="0">
                          <a:solidFill>
                            <a:schemeClr val="tx1"/>
                          </a:solidFill>
                          <a:effectLst/>
                          <a:latin typeface="+mn-lt"/>
                          <a:ea typeface="Times New Roman" panose="02020603050405020304" pitchFamily="18" charset="0"/>
                        </a:rPr>
                        <a:t>R268 million</a:t>
                      </a:r>
                      <a:endParaRPr lang="en-ZA" sz="1000" b="0" dirty="0">
                        <a:solidFill>
                          <a:schemeClr val="tx1"/>
                        </a:solidFill>
                        <a:effectLst/>
                        <a:latin typeface="+mn-lt"/>
                        <a:ea typeface="Times New Roman" panose="02020603050405020304" pitchFamily="18" charset="0"/>
                      </a:endParaRPr>
                    </a:p>
                  </a:txBody>
                  <a:tcPr marL="68580" marR="68580" marT="0" marB="0">
                    <a:solidFill>
                      <a:srgbClr val="FF9797"/>
                    </a:solidFill>
                  </a:tcPr>
                </a:tc>
                <a:tc>
                  <a:txBody>
                    <a:bodyPr/>
                    <a:lstStyle/>
                    <a:p>
                      <a:pPr algn="l">
                        <a:lnSpc>
                          <a:spcPct val="110000"/>
                        </a:lnSpc>
                        <a:tabLst>
                          <a:tab pos="190500" algn="l"/>
                          <a:tab pos="540385" algn="l"/>
                        </a:tabLst>
                      </a:pPr>
                      <a:r>
                        <a:rPr lang="en-ZA" sz="1000" b="0" dirty="0">
                          <a:solidFill>
                            <a:schemeClr val="tx1"/>
                          </a:solidFill>
                          <a:effectLst/>
                          <a:latin typeface="+mn-lt"/>
                          <a:ea typeface="Times New Roman" panose="02020603050405020304" pitchFamily="18" charset="0"/>
                          <a:cs typeface="Times New Roman" panose="02020603050405020304" pitchFamily="18" charset="0"/>
                        </a:rPr>
                        <a:t>-R119 million</a:t>
                      </a:r>
                      <a:endParaRPr lang="en-ZA" sz="1000" b="0" dirty="0">
                        <a:solidFill>
                          <a:schemeClr val="tx1"/>
                        </a:solidFill>
                        <a:effectLst/>
                        <a:latin typeface="+mn-lt"/>
                        <a:ea typeface="MS Mincho" panose="02020609040205080304" pitchFamily="49" charset="-128"/>
                        <a:cs typeface="Times New Roman" panose="02020603050405020304" pitchFamily="18" charset="0"/>
                      </a:endParaRPr>
                    </a:p>
                  </a:txBody>
                  <a:tcPr marL="68580" marR="68580" marT="0" marB="0"/>
                </a:tc>
                <a:tc>
                  <a:txBody>
                    <a:bodyPr/>
                    <a:lstStyle/>
                    <a:p>
                      <a:pPr algn="l">
                        <a:lnSpc>
                          <a:spcPct val="110000"/>
                        </a:lnSpc>
                        <a:tabLst>
                          <a:tab pos="190500" algn="l"/>
                          <a:tab pos="540385" algn="l"/>
                        </a:tabLst>
                      </a:pPr>
                      <a:r>
                        <a:rPr lang="en-US" sz="1000" b="0" dirty="0">
                          <a:solidFill>
                            <a:schemeClr val="tx1"/>
                          </a:solidFill>
                          <a:effectLst/>
                          <a:latin typeface="+mn-lt"/>
                          <a:ea typeface="MS Mincho" panose="02020609040205080304" pitchFamily="49" charset="-128"/>
                          <a:cs typeface="Times New Roman" panose="02020603050405020304" pitchFamily="18" charset="0"/>
                        </a:rPr>
                        <a:t>Less applications received than anticipated thus impacting the revenue from fees</a:t>
                      </a:r>
                      <a:endParaRPr lang="en-ZA" sz="1000" b="0" dirty="0">
                        <a:solidFill>
                          <a:schemeClr val="tx1"/>
                        </a:solidFill>
                        <a:effectLst/>
                        <a:latin typeface="+mn-lt"/>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481127823"/>
                  </a:ext>
                </a:extLst>
              </a:tr>
              <a:tr h="712380">
                <a:tc>
                  <a:txBody>
                    <a:bodyPr/>
                    <a:lstStyle/>
                    <a:p>
                      <a:pPr marL="228600" indent="-228600">
                        <a:buFont typeface="+mj-lt"/>
                        <a:buAutoNum type="arabicPeriod" startAt="3"/>
                      </a:pPr>
                      <a:r>
                        <a:rPr lang="en-GB" sz="1000" b="1" kern="1200" dirty="0">
                          <a:solidFill>
                            <a:schemeClr val="dk1"/>
                          </a:solidFill>
                          <a:effectLst/>
                          <a:latin typeface="+mn-lt"/>
                          <a:ea typeface="+mn-ea"/>
                          <a:cs typeface="+mn-cs"/>
                        </a:rPr>
                        <a:t>Total revenue generated from fees in financial year (R196,7million)</a:t>
                      </a:r>
                      <a:endParaRPr lang="en-ZA" sz="1000" b="1" dirty="0">
                        <a:latin typeface="+mn-lt"/>
                      </a:endParaRPr>
                    </a:p>
                  </a:txBody>
                  <a:tcPr/>
                </a:tc>
                <a:tc>
                  <a:txBody>
                    <a:bodyPr/>
                    <a:lstStyle/>
                    <a:p>
                      <a:pPr algn="l">
                        <a:lnSpc>
                          <a:spcPct val="110000"/>
                        </a:lnSpc>
                        <a:tabLst>
                          <a:tab pos="190500" algn="l"/>
                        </a:tabLst>
                      </a:pPr>
                      <a:r>
                        <a:rPr lang="en-GB" sz="1000" b="0" dirty="0">
                          <a:solidFill>
                            <a:schemeClr val="tx1"/>
                          </a:solidFill>
                          <a:effectLst/>
                          <a:latin typeface="+mn-lt"/>
                          <a:ea typeface="Times New Roman" panose="02020603050405020304" pitchFamily="18" charset="0"/>
                        </a:rPr>
                        <a:t>R102 million</a:t>
                      </a:r>
                      <a:endParaRPr lang="en-ZA" sz="1000" b="0" dirty="0">
                        <a:solidFill>
                          <a:schemeClr val="tx1"/>
                        </a:solidFill>
                        <a:effectLst/>
                        <a:latin typeface="+mn-lt"/>
                        <a:ea typeface="Times New Roman" panose="02020603050405020304" pitchFamily="18" charset="0"/>
                      </a:endParaRPr>
                    </a:p>
                  </a:txBody>
                  <a:tcPr marL="68580" marR="68580" marT="0" marB="0">
                    <a:solidFill>
                      <a:srgbClr val="FF9797"/>
                    </a:solidFill>
                  </a:tcPr>
                </a:tc>
                <a:tc>
                  <a:txBody>
                    <a:bodyPr/>
                    <a:lstStyle/>
                    <a:p>
                      <a:pPr algn="l">
                        <a:lnSpc>
                          <a:spcPct val="110000"/>
                        </a:lnSpc>
                        <a:tabLst>
                          <a:tab pos="190500" algn="l"/>
                          <a:tab pos="540385" algn="l"/>
                        </a:tabLst>
                      </a:pPr>
                      <a:r>
                        <a:rPr lang="en-ZA" sz="1000" b="0" dirty="0">
                          <a:solidFill>
                            <a:schemeClr val="tx1"/>
                          </a:solidFill>
                          <a:effectLst/>
                          <a:latin typeface="+mn-lt"/>
                          <a:ea typeface="Times New Roman" panose="02020603050405020304" pitchFamily="18" charset="0"/>
                          <a:cs typeface="Times New Roman" panose="02020603050405020304" pitchFamily="18" charset="0"/>
                        </a:rPr>
                        <a:t>-R94.7 million</a:t>
                      </a:r>
                      <a:endParaRPr lang="en-ZA" sz="1000" b="0" dirty="0">
                        <a:solidFill>
                          <a:schemeClr val="tx1"/>
                        </a:solidFill>
                        <a:effectLst/>
                        <a:latin typeface="+mn-lt"/>
                        <a:ea typeface="MS Mincho" panose="02020609040205080304" pitchFamily="49" charset="-128"/>
                        <a:cs typeface="Times New Roman" panose="02020603050405020304" pitchFamily="18" charset="0"/>
                      </a:endParaRPr>
                    </a:p>
                  </a:txBody>
                  <a:tcPr marL="68580" marR="68580" marT="0" marB="0"/>
                </a:tc>
                <a:tc>
                  <a:txBody>
                    <a:bodyPr/>
                    <a:lstStyle/>
                    <a:p>
                      <a:pPr algn="l">
                        <a:lnSpc>
                          <a:spcPct val="110000"/>
                        </a:lnSpc>
                        <a:tabLst>
                          <a:tab pos="190500" algn="l"/>
                          <a:tab pos="540385" algn="l"/>
                        </a:tabLst>
                      </a:pPr>
                      <a:r>
                        <a:rPr lang="en-US" sz="1000" b="0" dirty="0">
                          <a:solidFill>
                            <a:schemeClr val="tx1"/>
                          </a:solidFill>
                          <a:effectLst/>
                          <a:latin typeface="+mn-lt"/>
                          <a:ea typeface="MS Mincho" panose="02020609040205080304" pitchFamily="49" charset="-128"/>
                          <a:cs typeface="Times New Roman" panose="02020603050405020304" pitchFamily="18" charset="0"/>
                        </a:rPr>
                        <a:t>Less applications received than anticipated</a:t>
                      </a:r>
                      <a:endParaRPr lang="en-ZA" sz="1000" b="0" dirty="0">
                        <a:solidFill>
                          <a:schemeClr val="tx1"/>
                        </a:solidFill>
                        <a:effectLst/>
                        <a:latin typeface="+mn-lt"/>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612917567"/>
                  </a:ext>
                </a:extLst>
              </a:tr>
              <a:tr h="712380">
                <a:tc>
                  <a:txBody>
                    <a:bodyPr/>
                    <a:lstStyle/>
                    <a:p>
                      <a:pPr marL="228600" indent="-228600">
                        <a:buFont typeface="+mj-lt"/>
                        <a:buAutoNum type="arabicPeriod" startAt="4"/>
                      </a:pPr>
                      <a:r>
                        <a:rPr lang="en-GB" sz="1000" b="1" kern="1200" dirty="0">
                          <a:solidFill>
                            <a:schemeClr val="dk1"/>
                          </a:solidFill>
                          <a:effectLst/>
                          <a:latin typeface="+mn-lt"/>
                          <a:ea typeface="+mn-ea"/>
                          <a:cs typeface="+mn-cs"/>
                        </a:rPr>
                        <a:t>Break-even of expenses and revenue by 31 </a:t>
                      </a:r>
                      <a:r>
                        <a:rPr lang="en-US" sz="1000" b="1" kern="1200" dirty="0">
                          <a:solidFill>
                            <a:schemeClr val="dk1"/>
                          </a:solidFill>
                          <a:effectLst/>
                          <a:latin typeface="+mn-lt"/>
                          <a:ea typeface="+mn-ea"/>
                          <a:cs typeface="+mn-cs"/>
                        </a:rPr>
                        <a:t>March each year (</a:t>
                      </a:r>
                      <a:r>
                        <a:rPr lang="en-GB" sz="1000" b="1" kern="1200" dirty="0">
                          <a:solidFill>
                            <a:schemeClr val="dk1"/>
                          </a:solidFill>
                          <a:effectLst/>
                          <a:latin typeface="+mn-lt"/>
                          <a:ea typeface="+mn-ea"/>
                          <a:cs typeface="+mn-cs"/>
                        </a:rPr>
                        <a:t>Zero-based balance) </a:t>
                      </a:r>
                      <a:endParaRPr lang="en-ZA" sz="1000" b="1" dirty="0">
                        <a:latin typeface="+mn-lt"/>
                      </a:endParaRPr>
                    </a:p>
                  </a:txBody>
                  <a:tcPr/>
                </a:tc>
                <a:tc>
                  <a:txBody>
                    <a:bodyPr/>
                    <a:lstStyle/>
                    <a:p>
                      <a:pPr algn="l">
                        <a:lnSpc>
                          <a:spcPct val="110000"/>
                        </a:lnSpc>
                        <a:tabLst>
                          <a:tab pos="190500" algn="l"/>
                        </a:tabLst>
                      </a:pPr>
                      <a:r>
                        <a:rPr lang="en-GB" sz="1000" b="0" dirty="0">
                          <a:solidFill>
                            <a:schemeClr val="tx1"/>
                          </a:solidFill>
                          <a:effectLst/>
                          <a:latin typeface="+mn-lt"/>
                          <a:ea typeface="Times New Roman" panose="02020603050405020304" pitchFamily="18" charset="0"/>
                        </a:rPr>
                        <a:t>-R24.7 million</a:t>
                      </a:r>
                      <a:endParaRPr lang="en-ZA" sz="1000" b="0" dirty="0">
                        <a:solidFill>
                          <a:schemeClr val="tx1"/>
                        </a:solidFill>
                        <a:effectLst/>
                        <a:latin typeface="+mn-lt"/>
                        <a:ea typeface="Times New Roman" panose="02020603050405020304" pitchFamily="18" charset="0"/>
                      </a:endParaRPr>
                    </a:p>
                  </a:txBody>
                  <a:tcPr marL="68580" marR="68580" marT="0" marB="0">
                    <a:solidFill>
                      <a:srgbClr val="FF9797"/>
                    </a:solidFill>
                  </a:tcPr>
                </a:tc>
                <a:tc>
                  <a:txBody>
                    <a:bodyPr/>
                    <a:lstStyle/>
                    <a:p>
                      <a:pPr algn="l">
                        <a:lnSpc>
                          <a:spcPct val="110000"/>
                        </a:lnSpc>
                        <a:tabLst>
                          <a:tab pos="190500" algn="l"/>
                          <a:tab pos="540385" algn="l"/>
                        </a:tabLst>
                      </a:pPr>
                      <a:r>
                        <a:rPr lang="en-ZA" sz="1000" b="0" dirty="0">
                          <a:solidFill>
                            <a:schemeClr val="tx1"/>
                          </a:solidFill>
                          <a:effectLst/>
                          <a:latin typeface="+mn-lt"/>
                          <a:ea typeface="Times New Roman" panose="02020603050405020304" pitchFamily="18" charset="0"/>
                          <a:cs typeface="Times New Roman" panose="02020603050405020304" pitchFamily="18" charset="0"/>
                        </a:rPr>
                        <a:t>-R24.7 million</a:t>
                      </a:r>
                      <a:endParaRPr lang="en-ZA" sz="1000" b="0" dirty="0">
                        <a:solidFill>
                          <a:schemeClr val="tx1"/>
                        </a:solidFill>
                        <a:effectLst/>
                        <a:latin typeface="+mn-lt"/>
                        <a:ea typeface="MS Mincho" panose="02020609040205080304" pitchFamily="49" charset="-128"/>
                        <a:cs typeface="Times New Roman" panose="02020603050405020304" pitchFamily="18" charset="0"/>
                      </a:endParaRPr>
                    </a:p>
                  </a:txBody>
                  <a:tcPr marL="68580" marR="68580" marT="0" marB="0"/>
                </a:tc>
                <a:tc>
                  <a:txBody>
                    <a:bodyPr/>
                    <a:lstStyle/>
                    <a:p>
                      <a:pPr algn="l">
                        <a:lnSpc>
                          <a:spcPct val="110000"/>
                        </a:lnSpc>
                        <a:tabLst>
                          <a:tab pos="190500" algn="l"/>
                          <a:tab pos="540385" algn="l"/>
                        </a:tabLst>
                      </a:pPr>
                      <a:r>
                        <a:rPr lang="en-US" sz="1000" b="0" dirty="0">
                          <a:solidFill>
                            <a:schemeClr val="tx1"/>
                          </a:solidFill>
                          <a:effectLst/>
                          <a:latin typeface="+mn-lt"/>
                          <a:ea typeface="MS Mincho" panose="02020609040205080304" pitchFamily="49" charset="-128"/>
                          <a:cs typeface="Times New Roman" panose="02020603050405020304" pitchFamily="18" charset="0"/>
                        </a:rPr>
                        <a:t>Revenue received in advance not </a:t>
                      </a:r>
                      <a:r>
                        <a:rPr lang="en-US" sz="1000" b="0" dirty="0" smtClean="0">
                          <a:solidFill>
                            <a:schemeClr val="tx1"/>
                          </a:solidFill>
                          <a:effectLst/>
                          <a:latin typeface="+mn-lt"/>
                          <a:ea typeface="MS Mincho" panose="02020609040205080304" pitchFamily="49" charset="-128"/>
                          <a:cs typeface="Times New Roman" panose="02020603050405020304" pitchFamily="18" charset="0"/>
                        </a:rPr>
                        <a:t>recognized </a:t>
                      </a:r>
                      <a:r>
                        <a:rPr lang="en-US" sz="1000" b="0" dirty="0">
                          <a:solidFill>
                            <a:schemeClr val="tx1"/>
                          </a:solidFill>
                          <a:effectLst/>
                          <a:latin typeface="+mn-lt"/>
                          <a:ea typeface="MS Mincho" panose="02020609040205080304" pitchFamily="49" charset="-128"/>
                          <a:cs typeface="Times New Roman" panose="02020603050405020304" pitchFamily="18" charset="0"/>
                        </a:rPr>
                        <a:t>by financial year end due to applications still at the evaluation stage</a:t>
                      </a:r>
                      <a:endParaRPr lang="en-ZA" sz="1000" b="0" dirty="0">
                        <a:solidFill>
                          <a:schemeClr val="tx1"/>
                        </a:solidFill>
                        <a:effectLst/>
                        <a:latin typeface="+mn-lt"/>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779506731"/>
                  </a:ext>
                </a:extLst>
              </a:tr>
            </a:tbl>
          </a:graphicData>
        </a:graphic>
      </p:graphicFrame>
      <p:sp>
        <p:nvSpPr>
          <p:cNvPr id="15" name="Title 1">
            <a:extLst>
              <a:ext uri="{FF2B5EF4-FFF2-40B4-BE49-F238E27FC236}">
                <a16:creationId xmlns:a16="http://schemas.microsoft.com/office/drawing/2014/main" id="{281C50C0-52D7-4037-A5EA-003AF3E259DB}"/>
              </a:ext>
            </a:extLst>
          </p:cNvPr>
          <p:cNvSpPr>
            <a:spLocks noGrp="1"/>
          </p:cNvSpPr>
          <p:nvPr>
            <p:ph type="title"/>
          </p:nvPr>
        </p:nvSpPr>
        <p:spPr>
          <a:xfrm>
            <a:off x="0" y="0"/>
            <a:ext cx="7211144" cy="857250"/>
          </a:xfrm>
        </p:spPr>
        <p:txBody>
          <a:bodyPr/>
          <a:lstStyle/>
          <a:p>
            <a:r>
              <a:rPr lang="en-ZA" dirty="0">
                <a:solidFill>
                  <a:srgbClr val="0077A0"/>
                </a:solidFill>
              </a:rPr>
              <a:t>P1: ADMINISTRATION (2)</a:t>
            </a:r>
            <a:endParaRPr lang="en-ZA" dirty="0"/>
          </a:p>
        </p:txBody>
      </p:sp>
      <p:sp>
        <p:nvSpPr>
          <p:cNvPr id="13" name="Slide Number Placeholder 3">
            <a:extLst>
              <a:ext uri="{FF2B5EF4-FFF2-40B4-BE49-F238E27FC236}">
                <a16:creationId xmlns:a16="http://schemas.microsoft.com/office/drawing/2014/main" id="{D0F2AEA5-727D-478B-B4D2-A4C25425E508}"/>
              </a:ext>
            </a:extLst>
          </p:cNvPr>
          <p:cNvSpPr txBox="1">
            <a:spLocks/>
          </p:cNvSpPr>
          <p:nvPr/>
        </p:nvSpPr>
        <p:spPr>
          <a:xfrm>
            <a:off x="8838964" y="4876006"/>
            <a:ext cx="251048" cy="4572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A76F7FF0-B3C9-4CE1-A4E6-3504C4009A4E}" type="slidenum">
              <a:rPr lang="en-US" altLang="en-US" sz="1000" smtClean="0"/>
              <a:pPr>
                <a:defRPr/>
              </a:pPr>
              <a:t>9</a:t>
            </a:fld>
            <a:endParaRPr lang="en-US" altLang="en-US" sz="1000" dirty="0"/>
          </a:p>
        </p:txBody>
      </p:sp>
    </p:spTree>
    <p:extLst>
      <p:ext uri="{BB962C8B-B14F-4D97-AF65-F5344CB8AC3E}">
        <p14:creationId xmlns:p14="http://schemas.microsoft.com/office/powerpoint/2010/main" val="9464865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17443343-4C20-444C-B543-58239E38E79E}" vid="{6B6B2014-C27D-412E-9625-A1938B182514}"/>
    </a:ext>
  </a:extLst>
</a:theme>
</file>

<file path=ppt/theme/theme2.xml><?xml version="1.0" encoding="utf-8"?>
<a:theme xmlns:a="http://schemas.openxmlformats.org/drawingml/2006/main" name="1_Office Theme">
  <a:themeElements>
    <a:clrScheme name="SAHPRA">
      <a:dk1>
        <a:srgbClr val="7B7A7B"/>
      </a:dk1>
      <a:lt1>
        <a:sysClr val="window" lastClr="FFFFFF"/>
      </a:lt1>
      <a:dk2>
        <a:srgbClr val="7B7A7B"/>
      </a:dk2>
      <a:lt2>
        <a:srgbClr val="FFFFFF"/>
      </a:lt2>
      <a:accent1>
        <a:srgbClr val="0077A0"/>
      </a:accent1>
      <a:accent2>
        <a:srgbClr val="52C2B7"/>
      </a:accent2>
      <a:accent3>
        <a:srgbClr val="C3A1CB"/>
      </a:accent3>
      <a:accent4>
        <a:srgbClr val="7B7A7B"/>
      </a:accent4>
      <a:accent5>
        <a:srgbClr val="EDC561"/>
      </a:accent5>
      <a:accent6>
        <a:srgbClr val="8FCC8B"/>
      </a:accent6>
      <a:hlink>
        <a:srgbClr val="0077A0"/>
      </a:hlink>
      <a:folHlink>
        <a:srgbClr val="C3A1CB"/>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17443343-4C20-444C-B543-58239E38E79E}" vid="{6B6B2014-C27D-412E-9625-A1938B182514}"/>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82EA9A7925FAF40B90A2322D29D10FD" ma:contentTypeVersion="14" ma:contentTypeDescription="Create a new document." ma:contentTypeScope="" ma:versionID="0ce1b057207b89e67b6e71b1d365ea1f">
  <xsd:schema xmlns:xsd="http://www.w3.org/2001/XMLSchema" xmlns:xs="http://www.w3.org/2001/XMLSchema" xmlns:p="http://schemas.microsoft.com/office/2006/metadata/properties" xmlns:ns3="36d8a8d2-a0c6-4850-b4c7-40d805846bfc" xmlns:ns4="6a9a10e0-a5fe-4b89-90ab-331c43e92545" targetNamespace="http://schemas.microsoft.com/office/2006/metadata/properties" ma:root="true" ma:fieldsID="cd58d78d419e9f4d006a768958059ac3" ns3:_="" ns4:_="">
    <xsd:import namespace="36d8a8d2-a0c6-4850-b4c7-40d805846bfc"/>
    <xsd:import namespace="6a9a10e0-a5fe-4b89-90ab-331c43e92545"/>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4:MediaServiceAutoKeyPoints" minOccurs="0"/>
                <xsd:element ref="ns4:MediaServiceKeyPoints" minOccurs="0"/>
                <xsd:element ref="ns4:MediaLengthInSecond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6d8a8d2-a0c6-4850-b4c7-40d805846bf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a9a10e0-a5fe-4b89-90ab-331c43e92545"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9D7AC08-7D80-4B44-82DD-97C9F54BCE80}">
  <ds:schemaRefs>
    <ds:schemaRef ds:uri="http://schemas.microsoft.com/sharepoint/v3/contenttype/forms"/>
  </ds:schemaRefs>
</ds:datastoreItem>
</file>

<file path=customXml/itemProps2.xml><?xml version="1.0" encoding="utf-8"?>
<ds:datastoreItem xmlns:ds="http://schemas.openxmlformats.org/officeDocument/2006/customXml" ds:itemID="{C1051B28-AFDA-43AB-88CE-522C9B6ADBD7}">
  <ds:schemaRefs>
    <ds:schemaRef ds:uri="http://www.w3.org/XML/1998/namespace"/>
    <ds:schemaRef ds:uri="http://schemas.microsoft.com/office/2006/documentManagement/types"/>
    <ds:schemaRef ds:uri="http://schemas.microsoft.com/office/infopath/2007/PartnerControls"/>
    <ds:schemaRef ds:uri="http://purl.org/dc/elements/1.1/"/>
    <ds:schemaRef ds:uri="36d8a8d2-a0c6-4850-b4c7-40d805846bfc"/>
    <ds:schemaRef ds:uri="http://schemas.microsoft.com/office/2006/metadata/properties"/>
    <ds:schemaRef ds:uri="http://schemas.openxmlformats.org/package/2006/metadata/core-properties"/>
    <ds:schemaRef ds:uri="6a9a10e0-a5fe-4b89-90ab-331c43e92545"/>
    <ds:schemaRef ds:uri="http://purl.org/dc/dcmitype/"/>
    <ds:schemaRef ds:uri="http://purl.org/dc/terms/"/>
  </ds:schemaRefs>
</ds:datastoreItem>
</file>

<file path=customXml/itemProps3.xml><?xml version="1.0" encoding="utf-8"?>
<ds:datastoreItem xmlns:ds="http://schemas.openxmlformats.org/officeDocument/2006/customXml" ds:itemID="{4D2D9FC6-D008-4144-8B45-2401725643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6d8a8d2-a0c6-4850-b4c7-40d805846bfc"/>
    <ds:schemaRef ds:uri="6a9a10e0-a5fe-4b89-90ab-331c43e9254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K-15411 SAHPRA PPT Template v2</Template>
  <TotalTime>4367</TotalTime>
  <Words>4241</Words>
  <Application>Microsoft Office PowerPoint</Application>
  <PresentationFormat>On-screen Show (16:9)</PresentationFormat>
  <Paragraphs>618</Paragraphs>
  <Slides>36</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36</vt:i4>
      </vt:variant>
    </vt:vector>
  </HeadingPairs>
  <TitlesOfParts>
    <vt:vector size="44" baseType="lpstr">
      <vt:lpstr>MS Gothic</vt:lpstr>
      <vt:lpstr>Arial</vt:lpstr>
      <vt:lpstr>Calibri</vt:lpstr>
      <vt:lpstr>MS Mincho</vt:lpstr>
      <vt:lpstr>Times New Roman</vt:lpstr>
      <vt:lpstr>Trebuchet MS</vt:lpstr>
      <vt:lpstr>Office Theme</vt:lpstr>
      <vt:lpstr>1_Office Theme</vt:lpstr>
      <vt:lpstr>PRESENTATION TO THE PORTFOLIO COMMITTEE ON HEALTH: SAHPRA 2020/21 ANNUAL REPORT  NOVEMBER 2021</vt:lpstr>
      <vt:lpstr>PRESENTATION OUTLINE</vt:lpstr>
      <vt:lpstr>EXECUTIVE SUMMARY</vt:lpstr>
      <vt:lpstr>OVERALL PERFORMANCE</vt:lpstr>
      <vt:lpstr>RESPONSE TO COVID-19 (1)</vt:lpstr>
      <vt:lpstr>RESPONSE TO COVID-19 (2)</vt:lpstr>
      <vt:lpstr>PROGRAMME 1: ADMINISTRATION: CONTEXT</vt:lpstr>
      <vt:lpstr>P1: ADMINISTRATION (1)</vt:lpstr>
      <vt:lpstr>P1: ADMINISTRATION (2)</vt:lpstr>
      <vt:lpstr>P1: ADMINISTRATION (3)</vt:lpstr>
      <vt:lpstr>P1: ADMINISTRATION (4)</vt:lpstr>
      <vt:lpstr>P1: ADMINISTRATION (5)</vt:lpstr>
      <vt:lpstr>PROGRAMME 2: HEALTH PRODUCT AUTHORISATION: CONTEXT </vt:lpstr>
      <vt:lpstr>P2: HEALTH PRODUCT AUTHORISATION (1)</vt:lpstr>
      <vt:lpstr>P2: HEALTH PRODUCT AUTHORISATION (2)</vt:lpstr>
      <vt:lpstr>P2: HEALTH PRODUCT AUTHORISATION (3)</vt:lpstr>
      <vt:lpstr>PROGRAMME 3: INSPECTORATE AND REGULATORY COMPLIANCE: CONTEXT</vt:lpstr>
      <vt:lpstr>P3: INSPECTORATE AND REGULATORY COMPLIANCE (1)</vt:lpstr>
      <vt:lpstr>P3: INSPECTORATE AND REGULATORY COMPLIANCE (2)</vt:lpstr>
      <vt:lpstr>PROGRAMME 4: MEDICINE EVALUATION AND REGISTRATION: CONTEXT </vt:lpstr>
      <vt:lpstr>P4: MEDICINES EVALUATION AND REGISTRATION (1)</vt:lpstr>
      <vt:lpstr>P4: MEDICINES EVALUATION AND REGISTRATION (2)</vt:lpstr>
      <vt:lpstr>P4: MEDICINES EVALUATION AND REGISTRATION (3)</vt:lpstr>
      <vt:lpstr>Programme 5: Medical Device, Diagnostics and Radiation Control: Context</vt:lpstr>
      <vt:lpstr>P5: MEDICAL DEVICES, DIAGNOSTICS AND RADIATION CONTROL (1)</vt:lpstr>
      <vt:lpstr>P5: MEDICAL DEVICES, DIAGNOSTICS AND RADIATION CONTROL (2)</vt:lpstr>
      <vt:lpstr>HUMAN RESOURCE INFORMATION</vt:lpstr>
      <vt:lpstr>AGSA OPINION</vt:lpstr>
      <vt:lpstr>IRREGULAR EXPENDITURE</vt:lpstr>
      <vt:lpstr>FINANCE</vt:lpstr>
      <vt:lpstr>PowerPoint Presentation</vt:lpstr>
      <vt:lpstr>PowerPoint Presentation</vt:lpstr>
      <vt:lpstr>PowerPoint Presentation</vt:lpstr>
      <vt:lpstr>PowerPoint Presentation</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Yuven Gounden</dc:creator>
  <cp:lastModifiedBy>Vuyokazi Majalamba</cp:lastModifiedBy>
  <cp:revision>174</cp:revision>
  <dcterms:created xsi:type="dcterms:W3CDTF">2020-01-22T10:35:51Z</dcterms:created>
  <dcterms:modified xsi:type="dcterms:W3CDTF">2021-11-10T16:35:24Z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0x010100182EA9A7925FAF40B90A2322D29D10FD</vt:lpwstr>
  </property>
</Properties>
</file>